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2"/>
  </p:notesMasterIdLst>
  <p:sldIdLst>
    <p:sldId id="365" r:id="rId2"/>
    <p:sldId id="366" r:id="rId3"/>
    <p:sldId id="367" r:id="rId4"/>
    <p:sldId id="368" r:id="rId5"/>
    <p:sldId id="369" r:id="rId6"/>
    <p:sldId id="370" r:id="rId7"/>
    <p:sldId id="371" r:id="rId8"/>
    <p:sldId id="374" r:id="rId9"/>
    <p:sldId id="375" r:id="rId10"/>
    <p:sldId id="376" r:id="rId11"/>
    <p:sldId id="377" r:id="rId12"/>
    <p:sldId id="378" r:id="rId13"/>
    <p:sldId id="379" r:id="rId14"/>
    <p:sldId id="380" r:id="rId15"/>
    <p:sldId id="381" r:id="rId16"/>
    <p:sldId id="382" r:id="rId17"/>
    <p:sldId id="383" r:id="rId18"/>
    <p:sldId id="384" r:id="rId19"/>
    <p:sldId id="388" r:id="rId20"/>
    <p:sldId id="372" r:id="rId21"/>
    <p:sldId id="385" r:id="rId22"/>
    <p:sldId id="386" r:id="rId23"/>
    <p:sldId id="387" r:id="rId24"/>
    <p:sldId id="389" r:id="rId25"/>
    <p:sldId id="256" r:id="rId26"/>
    <p:sldId id="437" r:id="rId27"/>
    <p:sldId id="390" r:id="rId28"/>
    <p:sldId id="396" r:id="rId29"/>
    <p:sldId id="395" r:id="rId30"/>
    <p:sldId id="393" r:id="rId31"/>
    <p:sldId id="394" r:id="rId32"/>
    <p:sldId id="397" r:id="rId33"/>
    <p:sldId id="398" r:id="rId34"/>
    <p:sldId id="399" r:id="rId35"/>
    <p:sldId id="438" r:id="rId36"/>
    <p:sldId id="412" r:id="rId37"/>
    <p:sldId id="413" r:id="rId38"/>
    <p:sldId id="414" r:id="rId39"/>
    <p:sldId id="401" r:id="rId40"/>
    <p:sldId id="402" r:id="rId41"/>
    <p:sldId id="415" r:id="rId42"/>
    <p:sldId id="416" r:id="rId43"/>
    <p:sldId id="404" r:id="rId44"/>
    <p:sldId id="405" r:id="rId45"/>
    <p:sldId id="406" r:id="rId46"/>
    <p:sldId id="407" r:id="rId47"/>
    <p:sldId id="439" r:id="rId48"/>
    <p:sldId id="409" r:id="rId49"/>
    <p:sldId id="410" r:id="rId50"/>
    <p:sldId id="411" r:id="rId51"/>
    <p:sldId id="417" r:id="rId52"/>
    <p:sldId id="418" r:id="rId53"/>
    <p:sldId id="419" r:id="rId54"/>
    <p:sldId id="440" r:id="rId55"/>
    <p:sldId id="420" r:id="rId56"/>
    <p:sldId id="430" r:id="rId57"/>
    <p:sldId id="431" r:id="rId58"/>
    <p:sldId id="424" r:id="rId59"/>
    <p:sldId id="434" r:id="rId60"/>
    <p:sldId id="433" r:id="rId61"/>
    <p:sldId id="426" r:id="rId62"/>
    <p:sldId id="435" r:id="rId63"/>
    <p:sldId id="436" r:id="rId64"/>
    <p:sldId id="429" r:id="rId65"/>
    <p:sldId id="441" r:id="rId66"/>
    <p:sldId id="452" r:id="rId67"/>
    <p:sldId id="454" r:id="rId68"/>
    <p:sldId id="453" r:id="rId69"/>
    <p:sldId id="456" r:id="rId70"/>
    <p:sldId id="457" r:id="rId71"/>
    <p:sldId id="458" r:id="rId72"/>
    <p:sldId id="459" r:id="rId73"/>
    <p:sldId id="460" r:id="rId74"/>
    <p:sldId id="461" r:id="rId75"/>
    <p:sldId id="462" r:id="rId76"/>
    <p:sldId id="443" r:id="rId77"/>
    <p:sldId id="465" r:id="rId78"/>
    <p:sldId id="464" r:id="rId79"/>
    <p:sldId id="467" r:id="rId80"/>
    <p:sldId id="468" r:id="rId81"/>
    <p:sldId id="469" r:id="rId82"/>
    <p:sldId id="470" r:id="rId83"/>
    <p:sldId id="471" r:id="rId84"/>
    <p:sldId id="472" r:id="rId85"/>
    <p:sldId id="473" r:id="rId86"/>
    <p:sldId id="474" r:id="rId87"/>
    <p:sldId id="483" r:id="rId88"/>
    <p:sldId id="476" r:id="rId89"/>
    <p:sldId id="477" r:id="rId90"/>
    <p:sldId id="478" r:id="rId91"/>
    <p:sldId id="479" r:id="rId92"/>
    <p:sldId id="481" r:id="rId93"/>
    <p:sldId id="482" r:id="rId94"/>
    <p:sldId id="446" r:id="rId95"/>
    <p:sldId id="447" r:id="rId96"/>
    <p:sldId id="448" r:id="rId97"/>
    <p:sldId id="449" r:id="rId98"/>
    <p:sldId id="450" r:id="rId99"/>
    <p:sldId id="511" r:id="rId100"/>
    <p:sldId id="451" r:id="rId10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3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0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3.xml"/><Relationship Id="rId1" Type="http://schemas.openxmlformats.org/officeDocument/2006/relationships/slide" Target="slides/slide2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EA21D-F609-4883-9BF2-C2257D2F3E11}" type="datetimeFigureOut">
              <a:rPr lang="en-US" smtClean="0"/>
              <a:t>10/30/2011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ABF5E-119C-40D0-9F75-E2458688F6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3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l-GR" dirty="0" smtClean="0"/>
              <a:t>Δεν μας απασχολεί πλέον αν υπάρχει η συνάρτηση από κάποιον άλλο</a:t>
            </a:r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73113" indent="-298450" defTabSz="950913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89038" indent="-238125" defTabSz="950913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63700" indent="-238125" defTabSz="950913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138363" indent="-236538" defTabSz="950913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95563" indent="-236538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3052763" indent="-236538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509963" indent="-236538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967163" indent="-236538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FBBDB057-538D-4A1C-A3E6-5D652BFB7BE6}" type="slidenum">
              <a:rPr lang="el-GR"/>
              <a:pPr eaLnBrk="1" hangingPunct="1"/>
              <a:t>61</a:t>
            </a:fld>
            <a:endParaRPr lang="el-G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l-GR" dirty="0" smtClean="0"/>
              <a:t>Δεν μας απασχολεί πλεον αν υπάρχει η συναρτηση από κάποιον άλλο</a:t>
            </a:r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73113" indent="-298450" defTabSz="950913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89038" indent="-238125" defTabSz="950913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63700" indent="-238125" defTabSz="950913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138363" indent="-236538" defTabSz="950913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95563" indent="-236538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3052763" indent="-236538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509963" indent="-236538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967163" indent="-236538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FBBDB057-538D-4A1C-A3E6-5D652BFB7BE6}" type="slidenum">
              <a:rPr lang="el-GR"/>
              <a:pPr eaLnBrk="1" hangingPunct="1"/>
              <a:t>62</a:t>
            </a:fld>
            <a:endParaRPr lang="el-G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l-GR" dirty="0" smtClean="0"/>
              <a:t>Δεν μας απασχολεί πλεον αν υπάρχει η συναρτηση από κάποιον άλλο</a:t>
            </a:r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73113" indent="-298450" defTabSz="950913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89038" indent="-238125" defTabSz="950913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63700" indent="-238125" defTabSz="950913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138363" indent="-236538" defTabSz="950913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95563" indent="-236538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3052763" indent="-236538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509963" indent="-236538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967163" indent="-236538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FBBDB057-538D-4A1C-A3E6-5D652BFB7BE6}" type="slidenum">
              <a:rPr lang="el-GR"/>
              <a:pPr eaLnBrk="1" hangingPunct="1"/>
              <a:t>63</a:t>
            </a:fld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10/30/2011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10/30/2011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10/30/2011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smtClean="0"/>
              <a:t>Αντικειμενοστραφής 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10/30/2011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10/30/2011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10/30/2011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10/30/2011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10/30/2011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10/30/2011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t>10/30/2011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smtClean="0"/>
              <a:t>Αντικειμενοστραφής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ΑΝΑΚΕΦΑΛΑΙΩΣΗ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26 </a:t>
            </a:r>
            <a:r>
              <a:rPr lang="el-GR" dirty="0" smtClean="0"/>
              <a:t>Οκτωβρίου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81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410200" y="3938319"/>
            <a:ext cx="1295400" cy="32888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209450" y="3938319"/>
            <a:ext cx="914400" cy="32888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055014" y="3938319"/>
            <a:ext cx="802843" cy="32888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824182"/>
            <a:ext cx="480131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InitializePosition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_pos = 0;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9857" y="3276600"/>
            <a:ext cx="741741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_pos += floor((double(rand())/RAND_MAX)*3)-1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91200" y="2824455"/>
            <a:ext cx="2666114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&lt;cmath&gt;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&lt;cstdlib</a:t>
            </a:r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b="1" dirty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743" y="4800600"/>
            <a:ext cx="357020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_pos;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314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  <p:bldP spid="11" grpId="0" animBg="1"/>
      <p:bldP spid="7" grpId="0"/>
      <p:bldP spid="9" grpId="0" animBg="1"/>
      <p:bldP spid="10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 smtClean="0"/>
              <a:t>Που χρησιμεύουν</a:t>
            </a:r>
            <a:r>
              <a:rPr lang="el-GR" dirty="0"/>
              <a:t>?</a:t>
            </a:r>
            <a:endParaRPr lang="el-GR" dirty="0" smtClean="0"/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ltGray">
          <a:xfrm>
            <a:off x="179388" y="1752600"/>
            <a:ext cx="882015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sz="2000" dirty="0">
                <a:latin typeface="Verdana" pitchFamily="34" charset="0"/>
              </a:rPr>
              <a:t>Οι δηλώσεις αναφορών που παίζουν το ρόλο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συνώνυμων</a:t>
            </a:r>
            <a:r>
              <a:rPr lang="el-GR" sz="2000" dirty="0">
                <a:latin typeface="Verdana" pitchFamily="34" charset="0"/>
              </a:rPr>
              <a:t> μιας μεταβλητής </a:t>
            </a:r>
            <a:r>
              <a:rPr lang="el-GR" sz="2000" dirty="0">
                <a:solidFill>
                  <a:srgbClr val="0070C0"/>
                </a:solidFill>
                <a:latin typeface="Verdana" pitchFamily="34" charset="0"/>
              </a:rPr>
              <a:t>σε ένα πρόγραμμα δεν έχουν πολύ μεγάλη χρησιμότητα </a:t>
            </a:r>
            <a:r>
              <a:rPr lang="el-GR" sz="2000" dirty="0">
                <a:latin typeface="Verdana" pitchFamily="34" charset="0"/>
              </a:rPr>
              <a:t>όπως το ίδιο ισχύει για τις δηλώσεις δεικτών που τοποθετούνται σε κάποια υπάρχουσα μεταβλητή</a:t>
            </a:r>
          </a:p>
          <a:p>
            <a:pPr>
              <a:spcBef>
                <a:spcPct val="50000"/>
              </a:spcBef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 = 10;</a:t>
            </a:r>
          </a:p>
          <a:p>
            <a:pPr>
              <a:spcBef>
                <a:spcPct val="50000"/>
              </a:spcBef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x_p =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x;</a:t>
            </a:r>
          </a:p>
          <a:p>
            <a:pPr>
              <a:spcBef>
                <a:spcPct val="50000"/>
              </a:spcBef>
            </a:pPr>
            <a:endParaRPr lang="el-GR" sz="2000" dirty="0" smtClean="0">
              <a:solidFill>
                <a:srgbClr val="008000"/>
              </a:solidFill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el-GR" sz="2000" dirty="0" smtClean="0">
                <a:latin typeface="+mn-lt"/>
              </a:rPr>
              <a:t>εκεί </a:t>
            </a:r>
            <a:r>
              <a:rPr lang="el-GR" sz="2000" dirty="0">
                <a:latin typeface="+mn-lt"/>
              </a:rPr>
              <a:t>που βοηθούν δραστικά τόσο οι δείκτες όσο και οι αναφορές είναι σε </a:t>
            </a:r>
            <a:r>
              <a:rPr lang="el-GR" sz="2000" dirty="0">
                <a:solidFill>
                  <a:srgbClr val="0070C0"/>
                </a:solidFill>
                <a:latin typeface="+mn-lt"/>
              </a:rPr>
              <a:t>συναρτήσεις</a:t>
            </a:r>
            <a:r>
              <a:rPr lang="el-GR" sz="2000" dirty="0">
                <a:latin typeface="+mn-lt"/>
              </a:rPr>
              <a:t> στο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πέρασμα παραμέτρων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δια αναφοράς</a:t>
            </a:r>
            <a:r>
              <a:rPr lang="el-GR" sz="2000" dirty="0" smtClean="0">
                <a:latin typeface="+mn-lt"/>
              </a:rPr>
              <a:t>.</a:t>
            </a:r>
            <a:endParaRPr lang="el-GR" sz="2000" b="1" dirty="0"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2000" dirty="0">
                <a:latin typeface="+mn-lt"/>
              </a:rPr>
              <a:t>Στην περίπτωση που χρησιμοποιήσουμε </a:t>
            </a:r>
            <a:r>
              <a:rPr lang="el-GR" sz="2000" dirty="0">
                <a:solidFill>
                  <a:srgbClr val="0070C0"/>
                </a:solidFill>
                <a:latin typeface="+mn-lt"/>
              </a:rPr>
              <a:t>αναφορές σαν ορίσματα </a:t>
            </a:r>
            <a:r>
              <a:rPr lang="el-GR" sz="2000" dirty="0">
                <a:latin typeface="+mn-lt"/>
              </a:rPr>
              <a:t>σε συναρτήσεις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το πέρασμα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δια αναφοράς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γίνεται ακόμα πιο απλό.</a:t>
            </a:r>
          </a:p>
        </p:txBody>
      </p:sp>
    </p:spTree>
    <p:extLst>
      <p:ext uri="{BB962C8B-B14F-4D97-AF65-F5344CB8AC3E}">
        <p14:creationId xmlns:p14="http://schemas.microsoft.com/office/powerpoint/2010/main" val="213729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1589" y="381000"/>
            <a:ext cx="7096815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&lt;iostream</a:t>
            </a:r>
            <a:r>
              <a:rPr lang="en-US" sz="16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&lt;cmath&gt;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&lt;cstdlib&gt;</a:t>
            </a:r>
          </a:p>
          <a:p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Car class definition, method definitions */</a:t>
            </a:r>
            <a:endParaRPr lang="en-US" sz="1600" b="1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main()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collision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counter = 0;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Αρχικοποίηση αυτοκινήτων</a:t>
            </a:r>
            <a:endParaRPr lang="en-US" sz="1600" b="1" dirty="0" smtClean="0">
              <a:solidFill>
                <a:schemeClr val="tx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(!collision){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Τα αυτοκίνητα μετακινούνται</a:t>
            </a:r>
          </a:p>
          <a:p>
            <a:r>
              <a:rPr lang="el-GR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// 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check for col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ision</a:t>
            </a: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counter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cout &lt;&lt; "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Cars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ided 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after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  &lt;&lt; counter &lt;&lt;"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moves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 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τύπωσε την θέση της σύγκρουσης</a:t>
            </a:r>
            <a:endParaRPr lang="en-US" sz="1600" b="1" dirty="0" smtClean="0">
              <a:solidFill>
                <a:schemeClr val="tx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87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859329"/>
            <a:ext cx="1295400" cy="49347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1589" y="381000"/>
            <a:ext cx="7096815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&lt;iostream</a:t>
            </a:r>
            <a:r>
              <a:rPr lang="en-US" sz="16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&lt;cmath&gt;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&lt;cstdlib&gt;</a:t>
            </a:r>
          </a:p>
          <a:p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Car class definition, method definitions */</a:t>
            </a:r>
            <a:endParaRPr lang="en-US" sz="1600" b="1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main()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collision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counter = 0;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carX;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carY;</a:t>
            </a:r>
          </a:p>
          <a:p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Αρχικοποίηση αυτοκινήτων</a:t>
            </a:r>
            <a:endParaRPr lang="en-US" sz="1600" b="1" dirty="0" smtClean="0">
              <a:solidFill>
                <a:schemeClr val="tx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(!collision){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Τα αυτοκίνητα μετακινούνται</a:t>
            </a:r>
          </a:p>
          <a:p>
            <a:r>
              <a:rPr lang="el-GR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// 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check for col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ision</a:t>
            </a: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counter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cout &lt;&lt; "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Cars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ided 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after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  &lt;&lt; counter &lt;&lt;"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moves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 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τύπωσε την θέση της σύγκρουσης</a:t>
            </a:r>
            <a:endParaRPr lang="en-US" sz="1600" b="1" dirty="0" smtClean="0">
              <a:solidFill>
                <a:schemeClr val="tx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06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3504932"/>
            <a:ext cx="3280397" cy="60986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1590" y="381000"/>
            <a:ext cx="7096815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&lt;iostream</a:t>
            </a:r>
            <a:r>
              <a:rPr lang="en-US" sz="16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&lt;cmath&gt;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&lt;cstdlib&gt;</a:t>
            </a:r>
          </a:p>
          <a:p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Car class definition, method definitions */</a:t>
            </a:r>
            <a:endParaRPr lang="en-US" sz="1600" b="1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main()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collision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counter = 0;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carX;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carY;</a:t>
            </a:r>
          </a:p>
          <a:p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carX.InitializePosition();</a:t>
            </a:r>
          </a:p>
          <a:p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carY.InitializePosition();</a:t>
            </a: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(!collision){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Τα αυτοκίνητα μετακινούνται</a:t>
            </a:r>
          </a:p>
          <a:p>
            <a:r>
              <a:rPr lang="el-GR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// 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check for col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ision</a:t>
            </a: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counter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cout &lt;&lt; "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Cars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ided 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after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  &lt;&lt; counter &lt;&lt;"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moves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 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τύπωσε την θέση της σύγκρουσης</a:t>
            </a:r>
            <a:endParaRPr lang="en-US" sz="1600" b="1" dirty="0" smtClean="0">
              <a:solidFill>
                <a:schemeClr val="tx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72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399" y="4572000"/>
            <a:ext cx="6894299" cy="762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1590" y="381000"/>
            <a:ext cx="7467109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&lt;iostream</a:t>
            </a:r>
            <a:r>
              <a:rPr lang="en-US" sz="16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&lt;cmath&gt;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&lt;cstdlib&gt;</a:t>
            </a:r>
          </a:p>
          <a:p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Car class definition, method definitions */</a:t>
            </a:r>
            <a:endParaRPr lang="en-US" sz="1600" b="1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main()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collision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counter = 0;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carX;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carY;</a:t>
            </a:r>
          </a:p>
          <a:p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carX.InitializePosition();</a:t>
            </a:r>
          </a:p>
          <a:p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carY.InitializePosition();</a:t>
            </a: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(!collision){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carX.Move();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carY.Move();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collision = (carX.GetPosition() == carY.GetPosition());</a:t>
            </a:r>
            <a:endParaRPr lang="en-US" sz="1600" b="1" dirty="0" smtClean="0">
              <a:solidFill>
                <a:schemeClr val="tx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counter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cout &lt;&lt; "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Cars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ided 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after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  &lt;&lt; counter &lt;&lt;"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moves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 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τύπωσε την θέση της σύγκρουσης</a:t>
            </a:r>
            <a:endParaRPr lang="en-US" sz="1600" b="1" dirty="0" smtClean="0">
              <a:solidFill>
                <a:schemeClr val="tx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88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27994" y="5867400"/>
            <a:ext cx="6894299" cy="762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1590" y="381000"/>
            <a:ext cx="7467109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&lt;iostream</a:t>
            </a:r>
            <a:r>
              <a:rPr lang="en-US" sz="16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&lt;cmath&gt;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&lt;cstdlib&gt;</a:t>
            </a:r>
          </a:p>
          <a:p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Car class definition, method definitions */</a:t>
            </a:r>
            <a:endParaRPr lang="en-US" sz="1600" b="1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main()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collision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counter = 0;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carX;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carY;</a:t>
            </a:r>
          </a:p>
          <a:p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carX.InitializePosition();</a:t>
            </a:r>
          </a:p>
          <a:p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carY.InitializePosition();</a:t>
            </a: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(!collision){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carX.Move();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carY.Move();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collision = (carX.GetPosition() == carY.GetPosition());</a:t>
            </a:r>
            <a:endParaRPr lang="en-US" sz="1600" b="1" dirty="0" smtClean="0">
              <a:solidFill>
                <a:schemeClr val="tx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counter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cout &lt;&lt; "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Cars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ided 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after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  &lt;&lt; counter &lt;&lt;"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moves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 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&lt;&lt; “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at position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“ &lt;&lt; carX.GetPosition() &lt;&lt; endl;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25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5040351"/>
            <a:ext cx="7583210" cy="3048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1590" y="381000"/>
            <a:ext cx="7467109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&lt;iostream</a:t>
            </a:r>
            <a:r>
              <a:rPr lang="en-US" sz="16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&lt;cmath&gt;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&lt;cstdlib&gt;</a:t>
            </a:r>
          </a:p>
          <a:p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Car class definition, method definitions */</a:t>
            </a:r>
            <a:endParaRPr lang="en-US" sz="1600" b="1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main()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collision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counter = 0;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carX;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carY;</a:t>
            </a:r>
          </a:p>
          <a:p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carX.InitializePosition();</a:t>
            </a:r>
          </a:p>
          <a:p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carY.InitializePosition();</a:t>
            </a: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(!collision){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carX.Move();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carY.Move();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collision = (carX.GetPosition() == carY.GetPosition());</a:t>
            </a:r>
            <a:endParaRPr lang="en-US" sz="1600" b="1" dirty="0" smtClean="0">
              <a:solidFill>
                <a:schemeClr val="tx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counter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cout &lt;&lt; "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Cars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ided 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after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  &lt;&lt; counter &lt;&lt;"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moves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 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&lt;&lt; “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at position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“ &lt;&lt; carX.GetPosition() &lt;&lt; endl;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87202" y="2895600"/>
            <a:ext cx="3756798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γίνεται αν θέλουμε να αλλάξουμε</a:t>
            </a:r>
          </a:p>
          <a:p>
            <a:r>
              <a:rPr lang="el-GR" dirty="0" smtClean="0"/>
              <a:t>τον ορισμό της σύγκρουσης?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00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90600" y="4953000"/>
            <a:ext cx="2590800" cy="304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4493538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Car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_pos;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InitializePosition();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Move();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GetPosition();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Collide(Car)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Car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61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524000"/>
            <a:ext cx="634019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Collide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(_pos == other.GetPosition());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19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1590" y="381000"/>
            <a:ext cx="7467109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&lt;iostream</a:t>
            </a:r>
            <a:r>
              <a:rPr lang="en-US" sz="16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&lt;cmath&gt;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&lt;cstdlib&gt;</a:t>
            </a:r>
          </a:p>
          <a:p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Car class definition, method definitions */</a:t>
            </a:r>
            <a:endParaRPr lang="en-US" sz="1600" b="1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main()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collision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counter = 0;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carX;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carY;</a:t>
            </a:r>
          </a:p>
          <a:p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carX.InitializePosition();</a:t>
            </a:r>
          </a:p>
          <a:p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carY.InitializePosition();</a:t>
            </a: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(!collision){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carX.Move();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carY.Move();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collision = carX.Collide(carY);</a:t>
            </a:r>
            <a:endParaRPr lang="en-US" sz="1600" b="1" dirty="0" smtClean="0">
              <a:solidFill>
                <a:schemeClr val="tx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counter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cout &lt;&lt; "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Cars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ided 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after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  &lt;&lt; counter &lt;&lt;"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moves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 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&lt;&lt; “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at position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“ &lt;&lt; carX.GetPosition() &lt;&lt; endl;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14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Αντικειμενοστρ</a:t>
            </a:r>
            <a:r>
              <a:rPr lang="el-GR" dirty="0"/>
              <a:t>ε</a:t>
            </a:r>
            <a:r>
              <a:rPr lang="el-GR" dirty="0" smtClean="0"/>
              <a:t>φής 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νέο προγραμματιστικό μοντέλο (</a:t>
            </a:r>
            <a:r>
              <a:rPr lang="en-US" dirty="0" smtClean="0"/>
              <a:t>paradigm) </a:t>
            </a:r>
            <a:r>
              <a:rPr lang="el-GR" dirty="0" smtClean="0"/>
              <a:t>το οποίο στηρίζεται στις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κλάσεις </a:t>
            </a:r>
            <a:r>
              <a:rPr lang="el-GR" dirty="0" smtClean="0"/>
              <a:t>και τα </a:t>
            </a:r>
            <a:r>
              <a:rPr lang="el-GR" dirty="0" smtClean="0">
                <a:solidFill>
                  <a:srgbClr val="0070C0"/>
                </a:solidFill>
              </a:rPr>
              <a:t>αντικείμενα</a:t>
            </a:r>
            <a:r>
              <a:rPr lang="el-GR" dirty="0" smtClean="0"/>
              <a:t>. </a:t>
            </a: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Κλάση</a:t>
            </a:r>
            <a:r>
              <a:rPr lang="el-GR" dirty="0" smtClean="0"/>
              <a:t>: Μια αφηρημένη οντότητα με </a:t>
            </a:r>
            <a:r>
              <a:rPr lang="el-GR" dirty="0" smtClean="0">
                <a:solidFill>
                  <a:srgbClr val="0070C0"/>
                </a:solidFill>
              </a:rPr>
              <a:t>χαρακτηριστικά</a:t>
            </a:r>
            <a:r>
              <a:rPr lang="el-GR" dirty="0" smtClean="0"/>
              <a:t> (μεταβλητές)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συμπεριφορά </a:t>
            </a:r>
            <a:r>
              <a:rPr lang="el-GR" dirty="0" smtClean="0"/>
              <a:t>(μεθόδους).</a:t>
            </a:r>
          </a:p>
          <a:p>
            <a:r>
              <a:rPr lang="el-GR" dirty="0" smtClean="0">
                <a:solidFill>
                  <a:srgbClr val="0070C0"/>
                </a:solidFill>
              </a:rPr>
              <a:t>Αντικείμενο</a:t>
            </a:r>
            <a:r>
              <a:rPr lang="el-GR" dirty="0" smtClean="0"/>
              <a:t>: Ένα στιγμιότυπο (</a:t>
            </a:r>
            <a:r>
              <a:rPr lang="en-US" dirty="0" smtClean="0"/>
              <a:t>instance) </a:t>
            </a:r>
            <a:r>
              <a:rPr lang="el-GR" dirty="0" smtClean="0"/>
              <a:t>της κλάσης το οποίο έχει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κατάσταση </a:t>
            </a:r>
            <a:r>
              <a:rPr lang="el-GR" dirty="0" smtClean="0"/>
              <a:t>(οι τιμές των μεταβλητών) και εκτελεί </a:t>
            </a:r>
            <a:r>
              <a:rPr lang="el-GR" dirty="0" smtClean="0">
                <a:solidFill>
                  <a:srgbClr val="0070C0"/>
                </a:solidFill>
              </a:rPr>
              <a:t>ενέργειες </a:t>
            </a:r>
            <a:r>
              <a:rPr lang="el-GR" dirty="0" smtClean="0"/>
              <a:t>(καλεί τις μεθόδους)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43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Άσκηση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Εκτός από τα αυτοκίνητα έχουμε και μία νάρκη, η οποία εμφανίζεται σε τυχαία σημεία στο διάστημα [-5,5]</a:t>
            </a:r>
            <a:endParaRPr lang="en-US" dirty="0" smtClean="0"/>
          </a:p>
          <a:p>
            <a:r>
              <a:rPr lang="el-GR" dirty="0" smtClean="0"/>
              <a:t>Το παιχνίδι τελειώνει είτε όταν συγκρουστούν τα οχήματα, ή όταν κάποιο από αυτά ενεργοποιήσει τη νάρκη.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5026967"/>
            <a:ext cx="6040628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Τι νέες κλάσεις χρειαζόμαστε να ορίσουμε?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1156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821"/>
            <a:ext cx="8229600" cy="990600"/>
          </a:xfrm>
        </p:spPr>
        <p:txBody>
          <a:bodyPr/>
          <a:lstStyle/>
          <a:p>
            <a:pPr algn="r"/>
            <a:r>
              <a:rPr lang="en-US" dirty="0" smtClean="0"/>
              <a:t>Class Mine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3286" y="381000"/>
            <a:ext cx="326243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Mine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_pos;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Activate();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GetPosition();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3286" y="3327231"/>
            <a:ext cx="741741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Mine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Activate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_pos = floor((double(rand())/RAND_MAX)*11)-5;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_pos = floor((double(rand())/RAND_MAX)*11)-5;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4172" y="5181600"/>
            <a:ext cx="372409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Mine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_pos;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4584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90600" y="5257800"/>
            <a:ext cx="2895600" cy="304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4493538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Car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_pos;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InitializePosition();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Move();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GetPosition();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Collide(Car)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int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Detonate(Mine);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Car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64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524000"/>
            <a:ext cx="680186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Detonate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Mine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someMine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(_pos == someMine.GetPosition());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36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1590" y="381000"/>
            <a:ext cx="796421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2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&lt;iostream</a:t>
            </a:r>
            <a:r>
              <a:rPr lang="en-US" sz="12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l-GR" sz="12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2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&lt;cmath&gt;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2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&lt;cstdlib&gt;</a:t>
            </a:r>
          </a:p>
          <a:p>
            <a:endParaRPr lang="el-GR" sz="12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Car class definition, method definitions */</a:t>
            </a:r>
            <a:endParaRPr lang="en-US" sz="1200" b="1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main()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collision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= 0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explosion = 0;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counter = 0;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carX;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carY;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Mine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randomMine;</a:t>
            </a:r>
          </a:p>
          <a:p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carX.InitializePosition();</a:t>
            </a:r>
          </a:p>
          <a:p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carY.InitializePosition();</a:t>
            </a:r>
          </a:p>
          <a:p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(!collision &amp;&amp; !explosion){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carX.Move(); 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carY.Move();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randomMine.Activate();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2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collision = carX.Collide(carY);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explosion = carX.detonate(randomMine) ||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carY.detonate(randomMine);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counter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(collision){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cout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&lt;&lt; "</a:t>
            </a: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Cars </a:t>
            </a:r>
            <a:r>
              <a:rPr lang="en-US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ided </a:t>
            </a: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after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"  &lt;&lt; counter &lt;&lt;" </a:t>
            </a:r>
            <a:r>
              <a:rPr lang="en-US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moves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“ 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 &lt;&lt; “</a:t>
            </a:r>
            <a:r>
              <a:rPr lang="en-US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at position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“ &lt;&lt; carX.GetPosition() &lt;&lt; endl;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(explosion){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cout &lt;&lt; “</a:t>
            </a:r>
            <a:r>
              <a:rPr lang="en-US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Mine exploded after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“ &lt;&lt; counter &lt;&lt; “ </a:t>
            </a:r>
            <a:r>
              <a:rPr lang="en-US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moves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, “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 &lt;&lt; “</a:t>
            </a:r>
            <a:r>
              <a:rPr lang="en-US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at position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“ &lt;&lt; randomMine.GetPosition() &lt;&lt; endl;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25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 </a:t>
            </a:r>
            <a:r>
              <a:rPr lang="el-GR" dirty="0"/>
              <a:t>και </a:t>
            </a:r>
            <a:r>
              <a:rPr lang="en-US" dirty="0"/>
              <a:t>C</a:t>
            </a:r>
            <a:r>
              <a:rPr lang="en-US" dirty="0" smtClean="0"/>
              <a:t>++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ΟΜΟΙΟΤΗΤΕΣ ΚΑΙ ΔΙΑΦΟΡΕΣ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Χαρακτηριστικά της </a:t>
            </a:r>
            <a:r>
              <a:rPr lang="en-US" dirty="0" smtClean="0"/>
              <a:t>C++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61370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ΕΙΣΟΔΟΣ/ΕΞΟΔΟΣ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457200"/>
            <a:ext cx="8229600" cy="865187"/>
          </a:xfrm>
        </p:spPr>
        <p:txBody>
          <a:bodyPr>
            <a:normAutofit/>
          </a:bodyPr>
          <a:lstStyle/>
          <a:p>
            <a:r>
              <a:rPr lang="el-GR" sz="4400" dirty="0" smtClean="0"/>
              <a:t>Είσοδος / Έξοδος δεδομένων</a:t>
            </a:r>
            <a:endParaRPr lang="en-GB" sz="46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433638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en-US" sz="2600" dirty="0" smtClean="0">
                <a:latin typeface="Courier New" pitchFamily="49" charset="0"/>
              </a:rPr>
              <a:t>//A Simple C++ program</a:t>
            </a:r>
          </a:p>
          <a:p>
            <a:pPr>
              <a:buFont typeface="Wingdings" pitchFamily="2" charset="2"/>
              <a:buNone/>
            </a:pPr>
            <a:r>
              <a:rPr lang="en-US" sz="2600" b="1" dirty="0" smtClean="0">
                <a:solidFill>
                  <a:srgbClr val="FF0000"/>
                </a:solidFill>
                <a:latin typeface="Courier New" pitchFamily="49" charset="0"/>
              </a:rPr>
              <a:t>#include &lt;iostream&gt;</a:t>
            </a:r>
          </a:p>
          <a:p>
            <a:pPr>
              <a:buFont typeface="Wingdings" pitchFamily="2" charset="2"/>
              <a:buNone/>
            </a:pPr>
            <a:r>
              <a:rPr lang="en-US" sz="2600" b="1" dirty="0" smtClean="0">
                <a:solidFill>
                  <a:srgbClr val="FF0000"/>
                </a:solidFill>
                <a:latin typeface="Courier New" pitchFamily="49" charset="0"/>
              </a:rPr>
              <a:t>using namespace std;</a:t>
            </a:r>
          </a:p>
          <a:p>
            <a:pPr>
              <a:buFont typeface="Wingdings" pitchFamily="2" charset="2"/>
              <a:buNone/>
            </a:pPr>
            <a:endParaRPr lang="en-US" sz="2600" b="1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600" b="1" dirty="0" smtClean="0">
                <a:solidFill>
                  <a:srgbClr val="0000CC"/>
                </a:solidFill>
                <a:latin typeface="Courier New" pitchFamily="49" charset="0"/>
              </a:rPr>
              <a:t>main(){</a:t>
            </a:r>
          </a:p>
          <a:p>
            <a:pPr>
              <a:buFont typeface="Wingdings" pitchFamily="2" charset="2"/>
              <a:buNone/>
            </a:pPr>
            <a:r>
              <a:rPr lang="en-US" sz="2600" dirty="0" smtClean="0">
                <a:latin typeface="Courier New" pitchFamily="49" charset="0"/>
              </a:rPr>
              <a:t>    </a:t>
            </a:r>
            <a:r>
              <a:rPr lang="en-US" sz="2600" b="1" dirty="0" smtClean="0">
                <a:solidFill>
                  <a:srgbClr val="008000"/>
                </a:solidFill>
                <a:latin typeface="Courier New" pitchFamily="49" charset="0"/>
              </a:rPr>
              <a:t>cout &lt;&lt; </a:t>
            </a:r>
            <a:r>
              <a:rPr lang="en-US" sz="2600" b="1" dirty="0" smtClean="0">
                <a:solidFill>
                  <a:srgbClr val="008000"/>
                </a:solidFill>
              </a:rPr>
              <a:t>“</a:t>
            </a:r>
            <a:r>
              <a:rPr lang="en-US" sz="2600" b="1" dirty="0" smtClean="0">
                <a:solidFill>
                  <a:srgbClr val="008000"/>
                </a:solidFill>
                <a:latin typeface="Courier New" pitchFamily="49" charset="0"/>
              </a:rPr>
              <a:t>Hello world!\n</a:t>
            </a:r>
            <a:r>
              <a:rPr lang="en-US" sz="2600" b="1" dirty="0" smtClean="0">
                <a:solidFill>
                  <a:srgbClr val="008000"/>
                </a:solidFill>
              </a:rPr>
              <a:t>”</a:t>
            </a:r>
            <a:r>
              <a:rPr lang="en-US" sz="2600" b="1" dirty="0" smtClean="0">
                <a:solidFill>
                  <a:srgbClr val="008000"/>
                </a:solidFill>
                <a:latin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en-US" sz="2600" b="1" dirty="0" smtClean="0">
                <a:solidFill>
                  <a:srgbClr val="0000CC"/>
                </a:solidFill>
                <a:latin typeface="Courier New" pitchFamily="49" charset="0"/>
              </a:rPr>
              <a:t>}</a:t>
            </a:r>
          </a:p>
          <a:p>
            <a:pPr>
              <a:buFont typeface="Wingdings" pitchFamily="2" charset="2"/>
              <a:buNone/>
            </a:pPr>
            <a:endParaRPr lang="en-GB" sz="2600" b="1" dirty="0" smtClean="0">
              <a:solidFill>
                <a:srgbClr val="0000CC"/>
              </a:solidFill>
              <a:latin typeface="Courier New" pitchFamily="49" charset="0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684213" y="4868863"/>
            <a:ext cx="7772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SzPct val="90000"/>
            </a:pPr>
            <a:r>
              <a:rPr lang="el-GR" sz="2800" dirty="0"/>
              <a:t>Ισοδύναμα:</a:t>
            </a:r>
            <a:endParaRPr lang="en-US" sz="2800" dirty="0"/>
          </a:p>
          <a:p>
            <a:pPr marL="342900" indent="-342900">
              <a:spcBef>
                <a:spcPct val="20000"/>
              </a:spcBef>
              <a:buSzPct val="90000"/>
            </a:pPr>
            <a:r>
              <a:rPr lang="en-US" sz="2800" b="1" dirty="0">
                <a:latin typeface="Courier New" pitchFamily="49" charset="0"/>
              </a:rPr>
              <a:t>cout &lt;&lt; “Hello” &lt;&lt; “world!\n”;</a:t>
            </a:r>
            <a:endParaRPr lang="en-GB" sz="28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38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Είσοδος / Έξοδος </a:t>
            </a:r>
            <a:r>
              <a:rPr lang="el-GR" dirty="0" smtClean="0"/>
              <a:t>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l-GR" dirty="0"/>
              <a:t>Στη </a:t>
            </a:r>
            <a:r>
              <a:rPr lang="en-US" dirty="0"/>
              <a:t>C </a:t>
            </a:r>
            <a:r>
              <a:rPr lang="el-GR" dirty="0"/>
              <a:t>η εγγραφή στην οθόνη και η ανάγνωση από το πληκτρολόγιο γίνεται με τα λεγόμενα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ρεύματα </a:t>
            </a:r>
            <a:r>
              <a:rPr lang="el-GR" dirty="0"/>
              <a:t>(</a:t>
            </a:r>
            <a:r>
              <a:rPr lang="en-US" dirty="0"/>
              <a:t>streams)</a:t>
            </a:r>
            <a:r>
              <a:rPr lang="el-GR" dirty="0"/>
              <a:t>.</a:t>
            </a:r>
          </a:p>
          <a:p>
            <a:pPr marL="742950" lvl="1" indent="-285750">
              <a:lnSpc>
                <a:spcPct val="80000"/>
              </a:lnSpc>
            </a:pP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stdin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stdout</a:t>
            </a:r>
            <a:endParaRPr lang="el-GR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l-GR" dirty="0" smtClean="0"/>
              <a:t>Ότι </a:t>
            </a:r>
            <a:r>
              <a:rPr lang="el-GR" dirty="0"/>
              <a:t>θέλουμε να εκτυπώσουμε στην οθόνη με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l-GR" dirty="0"/>
              <a:t>περνά από το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stdout</a:t>
            </a:r>
            <a:r>
              <a:rPr lang="el-GR" dirty="0">
                <a:solidFill>
                  <a:srgbClr val="00B050"/>
                </a:solidFill>
              </a:rPr>
              <a:t> </a:t>
            </a:r>
            <a:r>
              <a:rPr lang="el-GR" dirty="0"/>
              <a:t>και εν συνεχεία μέσω του λειτουργικού εμφανίζεται στην οθόνη</a:t>
            </a:r>
          </a:p>
          <a:p>
            <a:pPr>
              <a:lnSpc>
                <a:spcPct val="80000"/>
              </a:lnSpc>
            </a:pPr>
            <a:r>
              <a:rPr lang="el-GR" dirty="0" smtClean="0"/>
              <a:t>Ότι </a:t>
            </a:r>
            <a:r>
              <a:rPr lang="el-GR" dirty="0"/>
              <a:t>θέλουμε να διαβάσουμε περνά από το πληκτρολόγιο μέσω του λειτουργικού</a:t>
            </a:r>
            <a:r>
              <a:rPr lang="en-US" dirty="0"/>
              <a:t> </a:t>
            </a:r>
            <a:r>
              <a:rPr lang="el-GR" dirty="0"/>
              <a:t>στο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stdin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l-GR" dirty="0"/>
              <a:t>και εν συνεχεία το διαβάζουμε με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l-GR" dirty="0"/>
              <a:t>. 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5562600"/>
            <a:ext cx="8542723" cy="7004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printf(</a:t>
            </a:r>
            <a:r>
              <a:rPr lang="en-US" sz="2400" b="1" dirty="0"/>
              <a:t>“</a:t>
            </a:r>
            <a:r>
              <a:rPr lang="en-US" sz="2400" b="1" dirty="0">
                <a:latin typeface="Courier New" pitchFamily="49" charset="0"/>
              </a:rPr>
              <a:t>%d</a:t>
            </a:r>
            <a:r>
              <a:rPr lang="en-US" sz="2400" b="1" dirty="0"/>
              <a:t>”</a:t>
            </a:r>
            <a:r>
              <a:rPr lang="en-US" sz="2400" b="1" dirty="0">
                <a:latin typeface="Courier New" pitchFamily="49" charset="0"/>
              </a:rPr>
              <a:t>, i); &lt;=&gt; fprintf(</a:t>
            </a:r>
            <a:r>
              <a:rPr lang="en-US" sz="2400" b="1" dirty="0">
                <a:solidFill>
                  <a:srgbClr val="0000CC"/>
                </a:solidFill>
                <a:latin typeface="Courier New" pitchFamily="49" charset="0"/>
              </a:rPr>
              <a:t>stdout</a:t>
            </a:r>
            <a:r>
              <a:rPr lang="en-US" sz="2400" b="1" dirty="0">
                <a:latin typeface="Courier New" pitchFamily="49" charset="0"/>
              </a:rPr>
              <a:t>, </a:t>
            </a:r>
            <a:r>
              <a:rPr lang="en-US" sz="2400" b="1" dirty="0"/>
              <a:t>“</a:t>
            </a:r>
            <a:r>
              <a:rPr lang="en-US" sz="2400" b="1" dirty="0">
                <a:latin typeface="Courier New" pitchFamily="49" charset="0"/>
              </a:rPr>
              <a:t>%d</a:t>
            </a:r>
            <a:r>
              <a:rPr lang="en-US" sz="2400" b="1" dirty="0"/>
              <a:t>”</a:t>
            </a:r>
            <a:r>
              <a:rPr lang="en-US" sz="2400" b="1" dirty="0">
                <a:latin typeface="Courier New" pitchFamily="49" charset="0"/>
              </a:rPr>
              <a:t>, i);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scanf(</a:t>
            </a:r>
            <a:r>
              <a:rPr lang="en-US" sz="2400" b="1" dirty="0"/>
              <a:t>“</a:t>
            </a:r>
            <a:r>
              <a:rPr lang="en-US" sz="2400" b="1" dirty="0">
                <a:latin typeface="Courier New" pitchFamily="49" charset="0"/>
              </a:rPr>
              <a:t>%d</a:t>
            </a:r>
            <a:r>
              <a:rPr lang="en-US" sz="2400" b="1" dirty="0"/>
              <a:t>”</a:t>
            </a:r>
            <a:r>
              <a:rPr lang="en-US" sz="2400" b="1" dirty="0">
                <a:latin typeface="Courier New" pitchFamily="49" charset="0"/>
              </a:rPr>
              <a:t>, &amp;i); &lt;=&gt; fscanf(</a:t>
            </a:r>
            <a:r>
              <a:rPr lang="en-US" sz="2400" b="1" dirty="0">
                <a:solidFill>
                  <a:srgbClr val="0000CC"/>
                </a:solidFill>
                <a:latin typeface="Courier New" pitchFamily="49" charset="0"/>
              </a:rPr>
              <a:t>stdin</a:t>
            </a:r>
            <a:r>
              <a:rPr lang="en-US" sz="2400" b="1" dirty="0">
                <a:latin typeface="Courier New" pitchFamily="49" charset="0"/>
              </a:rPr>
              <a:t>, </a:t>
            </a:r>
            <a:r>
              <a:rPr lang="en-US" sz="2400" b="1" dirty="0"/>
              <a:t>“</a:t>
            </a:r>
            <a:r>
              <a:rPr lang="en-US" sz="2400" b="1" dirty="0">
                <a:latin typeface="Courier New" pitchFamily="49" charset="0"/>
              </a:rPr>
              <a:t>%d</a:t>
            </a:r>
            <a:r>
              <a:rPr lang="en-US" sz="2400" b="1" dirty="0"/>
              <a:t>”</a:t>
            </a:r>
            <a:r>
              <a:rPr lang="en-US" sz="2400" b="1" dirty="0">
                <a:latin typeface="Courier New" pitchFamily="49" charset="0"/>
              </a:rPr>
              <a:t>, &amp;i</a:t>
            </a:r>
            <a:r>
              <a:rPr lang="en-US" sz="2400" b="1" dirty="0" smtClean="0">
                <a:latin typeface="Courier New" pitchFamily="49" charset="0"/>
              </a:rPr>
              <a:t>);</a:t>
            </a:r>
            <a:endParaRPr lang="el-GR" sz="24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43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Είσοδος / Έξοδος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l-GR" dirty="0"/>
              <a:t>Στη </a:t>
            </a:r>
            <a:r>
              <a:rPr lang="en-US" dirty="0"/>
              <a:t>C++ </a:t>
            </a:r>
            <a:r>
              <a:rPr lang="el-GR" dirty="0" smtClean="0"/>
              <a:t>ισχύει ότι και στην </a:t>
            </a:r>
            <a:r>
              <a:rPr lang="en-US" dirty="0" smtClean="0"/>
              <a:t>C, </a:t>
            </a:r>
            <a:r>
              <a:rPr lang="el-GR" dirty="0" smtClean="0"/>
              <a:t>αλλά πέραν </a:t>
            </a:r>
            <a:r>
              <a:rPr lang="el-GR" dirty="0"/>
              <a:t>των </a:t>
            </a:r>
            <a:r>
              <a:rPr lang="el-GR" dirty="0" smtClean="0"/>
              <a:t>γνωστών συναρτήσεων </a:t>
            </a:r>
            <a:r>
              <a:rPr lang="el-GR" dirty="0"/>
              <a:t>εισόδου εξόδου </a:t>
            </a:r>
            <a:r>
              <a:rPr lang="el-GR" dirty="0" smtClean="0"/>
              <a:t>υπάρχουν </a:t>
            </a:r>
            <a:r>
              <a:rPr lang="el-GR" dirty="0"/>
              <a:t>πιο ευέλικτοι τρόποι.</a:t>
            </a:r>
          </a:p>
          <a:p>
            <a:pPr>
              <a:lnSpc>
                <a:spcPct val="90000"/>
              </a:lnSpc>
            </a:pPr>
            <a:r>
              <a:rPr lang="el-GR" dirty="0"/>
              <a:t>Τα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ρεύματα</a:t>
            </a:r>
            <a:r>
              <a:rPr lang="el-GR" dirty="0"/>
              <a:t> που αντιστοιχούν στα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stdout, stdin </a:t>
            </a:r>
            <a:r>
              <a:rPr lang="el-GR" dirty="0"/>
              <a:t>είναι τα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l-GR" dirty="0"/>
              <a:t>και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/>
              <a:t>.</a:t>
            </a:r>
          </a:p>
          <a:p>
            <a:pPr marL="742950" lvl="1" indent="-285750">
              <a:lnSpc>
                <a:spcPct val="90000"/>
              </a:lnSpc>
            </a:pPr>
            <a:r>
              <a:rPr lang="el-GR" dirty="0"/>
              <a:t>τα </a:t>
            </a:r>
            <a:r>
              <a:rPr lang="en-US" dirty="0"/>
              <a:t>stdin, stdout </a:t>
            </a:r>
            <a:r>
              <a:rPr lang="el-GR" dirty="0"/>
              <a:t>είναι </a:t>
            </a:r>
            <a:r>
              <a:rPr lang="en-US" dirty="0"/>
              <a:t>struct FILE *</a:t>
            </a:r>
          </a:p>
          <a:p>
            <a:pPr marL="742950" lvl="1" indent="-285750">
              <a:lnSpc>
                <a:spcPct val="90000"/>
              </a:lnSpc>
            </a:pPr>
            <a:r>
              <a:rPr lang="el-GR" dirty="0"/>
              <a:t>τα </a:t>
            </a:r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cin, cout </a:t>
            </a:r>
            <a:r>
              <a:rPr lang="el-GR" dirty="0"/>
              <a:t>είναι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/>
              <a:t> τύπου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istream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l-GR" dirty="0"/>
              <a:t>και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ostream</a:t>
            </a:r>
            <a:r>
              <a:rPr lang="en-US" dirty="0"/>
              <a:t> </a:t>
            </a:r>
            <a:r>
              <a:rPr lang="el-GR" dirty="0"/>
              <a:t>αντίστοιχα και προσφέρουν και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συναρτήσεις</a:t>
            </a:r>
            <a:r>
              <a:rPr lang="el-GR" dirty="0"/>
              <a:t> που μπορώ να καλέσω σε αυτά.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l-GR" dirty="0"/>
              <a:t>αντί για συναρτήσεις όπως οι </a:t>
            </a:r>
            <a:r>
              <a:rPr lang="en-US" dirty="0">
                <a:solidFill>
                  <a:srgbClr val="0070C0"/>
                </a:solidFill>
              </a:rPr>
              <a:t>printf, fprintf, scanf, fscanf</a:t>
            </a:r>
            <a:r>
              <a:rPr lang="en-US" dirty="0"/>
              <a:t> </a:t>
            </a:r>
            <a:r>
              <a:rPr lang="el-GR" dirty="0"/>
              <a:t>έχουμε τους τελεστές </a:t>
            </a:r>
            <a:r>
              <a:rPr lang="el-GR" dirty="0">
                <a:solidFill>
                  <a:srgbClr val="FF0000"/>
                </a:solidFill>
              </a:rPr>
              <a:t>&lt;&lt;</a:t>
            </a:r>
            <a:r>
              <a:rPr lang="el-GR" dirty="0"/>
              <a:t>,</a:t>
            </a:r>
            <a:r>
              <a:rPr lang="el-GR" dirty="0">
                <a:solidFill>
                  <a:srgbClr val="0000CC"/>
                </a:solidFill>
              </a:rPr>
              <a:t> </a:t>
            </a:r>
            <a:r>
              <a:rPr lang="el-GR" dirty="0">
                <a:solidFill>
                  <a:srgbClr val="FF0000"/>
                </a:solidFill>
              </a:rPr>
              <a:t>&gt;&gt;</a:t>
            </a:r>
            <a:r>
              <a:rPr lang="el-GR" dirty="0"/>
              <a:t> που εισάγουν δεδομένα στο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l-GR" dirty="0"/>
              <a:t>και εξάγουν δεδομένα από το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cin</a:t>
            </a:r>
          </a:p>
        </p:txBody>
      </p:sp>
    </p:spTree>
    <p:extLst>
      <p:ext uri="{BB962C8B-B14F-4D97-AF65-F5344CB8AC3E}">
        <p14:creationId xmlns:p14="http://schemas.microsoft.com/office/powerpoint/2010/main" val="4886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990600" y="5606534"/>
            <a:ext cx="1600200" cy="33706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143000" y="5105400"/>
            <a:ext cx="1136290" cy="3429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38200" y="3657600"/>
            <a:ext cx="114300" cy="25765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1588" y="1650963"/>
            <a:ext cx="335540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MyClass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int privateData;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privateMethod();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publicMethod();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 κλάσης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54285" y="1796925"/>
            <a:ext cx="3354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Δεσμευμένες λέξεις με </a:t>
            </a:r>
            <a:r>
              <a:rPr lang="el-GR" dirty="0" smtClean="0">
                <a:solidFill>
                  <a:srgbClr val="FF0000"/>
                </a:solidFill>
              </a:rPr>
              <a:t>κόκκινο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8" name="Right Brace 7"/>
          <p:cNvSpPr/>
          <p:nvPr/>
        </p:nvSpPr>
        <p:spPr>
          <a:xfrm>
            <a:off x="3876597" y="2347925"/>
            <a:ext cx="300743" cy="758145"/>
          </a:xfrm>
          <a:prstGeom prst="rightBrac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336570" y="2403831"/>
            <a:ext cx="4524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Δηλώσεις </a:t>
            </a:r>
            <a:r>
              <a:rPr lang="en-US" dirty="0" smtClean="0"/>
              <a:t>private </a:t>
            </a:r>
            <a:r>
              <a:rPr lang="el-GR" dirty="0" smtClean="0"/>
              <a:t>δεδομένων</a:t>
            </a:r>
            <a:r>
              <a:rPr lang="en-US" dirty="0" smtClean="0"/>
              <a:t> </a:t>
            </a:r>
            <a:r>
              <a:rPr lang="el-GR" dirty="0" smtClean="0"/>
              <a:t>και μεθόδων </a:t>
            </a:r>
            <a:endParaRPr lang="en-US" dirty="0" smtClean="0"/>
          </a:p>
          <a:p>
            <a:r>
              <a:rPr lang="el-GR" dirty="0" smtClean="0"/>
              <a:t>δεν είναι προσβάσιμα</a:t>
            </a:r>
            <a:r>
              <a:rPr lang="en-US" dirty="0" smtClean="0"/>
              <a:t> </a:t>
            </a:r>
            <a:r>
              <a:rPr lang="el-GR" dirty="0" smtClean="0"/>
              <a:t>εκτός της κλάσης.</a:t>
            </a:r>
            <a:endParaRPr lang="en-US" dirty="0"/>
          </a:p>
        </p:txBody>
      </p:sp>
      <p:sp>
        <p:nvSpPr>
          <p:cNvPr id="10" name="Right Brace 9"/>
          <p:cNvSpPr/>
          <p:nvPr/>
        </p:nvSpPr>
        <p:spPr>
          <a:xfrm>
            <a:off x="3892925" y="3200400"/>
            <a:ext cx="268086" cy="457200"/>
          </a:xfrm>
          <a:prstGeom prst="rightBrac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336570" y="3105834"/>
            <a:ext cx="4434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Δηλώσεις </a:t>
            </a:r>
            <a:r>
              <a:rPr lang="en-US" dirty="0" smtClean="0"/>
              <a:t>public </a:t>
            </a:r>
            <a:r>
              <a:rPr lang="el-GR" dirty="0" smtClean="0"/>
              <a:t>δεδομένων</a:t>
            </a:r>
            <a:r>
              <a:rPr lang="en-US" dirty="0" smtClean="0"/>
              <a:t> </a:t>
            </a:r>
            <a:r>
              <a:rPr lang="el-GR" dirty="0" smtClean="0"/>
              <a:t>και μεθόδων </a:t>
            </a:r>
            <a:endParaRPr lang="en-US" dirty="0" smtClean="0"/>
          </a:p>
          <a:p>
            <a:r>
              <a:rPr lang="el-GR" dirty="0" smtClean="0"/>
              <a:t>Προσβάσιμα</a:t>
            </a:r>
            <a:r>
              <a:rPr lang="en-US" dirty="0" smtClean="0"/>
              <a:t> </a:t>
            </a:r>
            <a:r>
              <a:rPr lang="el-GR" dirty="0" smtClean="0"/>
              <a:t>εκτός της κλάσης.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347456" y="3838583"/>
            <a:ext cx="2687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Default: </a:t>
            </a:r>
            <a:r>
              <a:rPr lang="el-GR" dirty="0" smtClean="0"/>
              <a:t>όλα είναι </a:t>
            </a:r>
            <a:r>
              <a:rPr lang="en-US" dirty="0" smtClean="0"/>
              <a:t>private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336570" y="4306669"/>
            <a:ext cx="42964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Καλός αντικειμενοστραφής σχεδιασμός: </a:t>
            </a:r>
          </a:p>
          <a:p>
            <a:r>
              <a:rPr lang="en-US" dirty="0" smtClean="0"/>
              <a:t>private data, public methods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87220" y="4016437"/>
            <a:ext cx="318414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Μην ξεχνάμε το ερωτηματικό!</a:t>
            </a:r>
            <a:endParaRPr lang="en-US" dirty="0"/>
          </a:p>
        </p:txBody>
      </p:sp>
      <p:sp>
        <p:nvSpPr>
          <p:cNvPr id="15" name="Right Brace 14"/>
          <p:cNvSpPr/>
          <p:nvPr/>
        </p:nvSpPr>
        <p:spPr>
          <a:xfrm>
            <a:off x="4303913" y="5181600"/>
            <a:ext cx="300743" cy="1219200"/>
          </a:xfrm>
          <a:prstGeom prst="rightBrac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73083" y="5606534"/>
            <a:ext cx="2105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μεθόδων.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889248" y="5154386"/>
            <a:ext cx="3539430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Ορίζει το </a:t>
            </a:r>
            <a:r>
              <a:rPr lang="en-US" dirty="0" smtClean="0"/>
              <a:t>namespace </a:t>
            </a:r>
            <a:r>
              <a:rPr lang="el-GR" dirty="0" smtClean="0"/>
              <a:t>της κλάσης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876800" y="5980527"/>
            <a:ext cx="4059060" cy="64633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Μέσα στο </a:t>
            </a:r>
            <a:r>
              <a:rPr lang="en-US" dirty="0" smtClean="0"/>
              <a:t>namespace </a:t>
            </a:r>
            <a:r>
              <a:rPr lang="el-GR" dirty="0" smtClean="0"/>
              <a:t>της κλάσης</a:t>
            </a:r>
          </a:p>
          <a:p>
            <a:r>
              <a:rPr lang="el-GR" dirty="0" smtClean="0"/>
              <a:t>οι μεταβλητές μέλη είναι προσβασιμες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7446" y="5055633"/>
            <a:ext cx="390683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MyClass::publicMethod()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privateData = 1;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/* more code here */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068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7" grpId="0" animBg="1"/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/>
      <p:bldP spid="13" grpId="0"/>
      <p:bldP spid="14" grpId="0" animBg="1"/>
      <p:bldP spid="15" grpId="0" animBg="1"/>
      <p:bldP spid="16" grpId="0"/>
      <p:bldP spid="18" grpId="0" animBg="1"/>
      <p:bldP spid="19" grpId="0" animBg="1"/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29600" cy="1139825"/>
          </a:xfrm>
        </p:spPr>
        <p:txBody>
          <a:bodyPr>
            <a:normAutofit/>
          </a:bodyPr>
          <a:lstStyle/>
          <a:p>
            <a:r>
              <a:rPr lang="el-GR" sz="4400" dirty="0" smtClean="0"/>
              <a:t>Είσοδος / Έξοδος δεδομένων</a:t>
            </a:r>
            <a:endParaRPr lang="el-GR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229600" cy="45307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#include &lt;iostream&gt;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using namespace std;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int i;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cin &gt;&gt; i;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float f;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cin &gt;&gt; f;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char c;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cin &gt;&gt; c;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char buf[100];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cin &gt;&gt; buf;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cin &gt;&gt; i &gt;&gt; f &gt;&gt; buf;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7657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29600" cy="865188"/>
          </a:xfrm>
        </p:spPr>
        <p:txBody>
          <a:bodyPr>
            <a:normAutofit/>
          </a:bodyPr>
          <a:lstStyle/>
          <a:p>
            <a:r>
              <a:rPr lang="el-GR" sz="4400" dirty="0" smtClean="0"/>
              <a:t>Είσοδος / Έξοδος δεδομένων</a:t>
            </a:r>
            <a:endParaRPr lang="el-GR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8502" y="1524000"/>
            <a:ext cx="8964612" cy="5181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#include &lt;iostream&gt;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using namespace std;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/>
              <a:t>    </a:t>
            </a:r>
            <a:r>
              <a:rPr lang="en-US" sz="2000" b="1" dirty="0" smtClean="0">
                <a:latin typeface="Courier New" pitchFamily="49" charset="0"/>
              </a:rPr>
              <a:t>int i;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cin &gt;&gt; i;</a:t>
            </a:r>
            <a:endParaRPr lang="el-GR" sz="20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cout &lt;&lt; "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i = </a:t>
            </a:r>
            <a:r>
              <a:rPr lang="en-US" sz="2000" b="1" dirty="0" smtClean="0">
                <a:latin typeface="Courier New" pitchFamily="49" charset="0"/>
              </a:rPr>
              <a:t>";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cout &lt;&lt; i;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cout &lt;&lt; "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\n</a:t>
            </a:r>
            <a:r>
              <a:rPr lang="en-US" sz="2000" b="1" dirty="0" smtClean="0">
                <a:latin typeface="Courier New" pitchFamily="49" charset="0"/>
              </a:rPr>
              <a:t>";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float f;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cin &gt;&gt; f;</a:t>
            </a:r>
            <a:endParaRPr lang="el-GR" sz="20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cout &lt;&lt; "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f = </a:t>
            </a:r>
            <a:r>
              <a:rPr lang="en-US" sz="2000" b="1" dirty="0" smtClean="0">
                <a:latin typeface="Courier New" pitchFamily="49" charset="0"/>
              </a:rPr>
              <a:t>";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cout &lt;&lt; f;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cout &lt;&lt; "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\n</a:t>
            </a:r>
            <a:r>
              <a:rPr lang="en-US" sz="2000" b="1" dirty="0" smtClean="0">
                <a:latin typeface="Courier New" pitchFamily="49" charset="0"/>
              </a:rPr>
              <a:t>";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8582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29600" cy="865188"/>
          </a:xfrm>
        </p:spPr>
        <p:txBody>
          <a:bodyPr>
            <a:normAutofit/>
          </a:bodyPr>
          <a:lstStyle/>
          <a:p>
            <a:r>
              <a:rPr lang="el-GR" sz="4400" dirty="0" smtClean="0"/>
              <a:t>Είσοδος / Έξοδος δεδομένων</a:t>
            </a:r>
            <a:endParaRPr lang="el-GR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8502" y="1524000"/>
            <a:ext cx="8964612" cy="5181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#include &lt;iostream&gt;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using namespace std;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/>
              <a:t>    </a:t>
            </a:r>
            <a:r>
              <a:rPr lang="en-US" sz="2000" b="1" dirty="0" smtClean="0">
                <a:latin typeface="Courier New" pitchFamily="49" charset="0"/>
              </a:rPr>
              <a:t>int i;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</a:rPr>
              <a:t>float f;</a:t>
            </a:r>
            <a:endParaRPr lang="el-GR" sz="20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</a:rPr>
              <a:t>cin &gt;&gt; i &gt;&gt; f;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cout &lt;&lt; "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i = </a:t>
            </a:r>
            <a:r>
              <a:rPr lang="en-US" sz="2000" b="1" dirty="0" smtClean="0">
                <a:latin typeface="Courier New" pitchFamily="49" charset="0"/>
              </a:rPr>
              <a:t>" &lt;&lt; i &lt;&lt; </a:t>
            </a: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</a:rPr>
              <a:t>"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\n</a:t>
            </a: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</a:rPr>
              <a:t>"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endParaRPr lang="el-GR" sz="20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</a:rPr>
              <a:t>      </a:t>
            </a:r>
            <a:r>
              <a:rPr lang="en-US" sz="2000" b="1" dirty="0" smtClean="0">
                <a:latin typeface="Courier New" pitchFamily="49" charset="0"/>
              </a:rPr>
              <a:t>&lt;&lt; "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f = </a:t>
            </a:r>
            <a:r>
              <a:rPr lang="en-US" sz="2000" b="1" dirty="0" smtClean="0">
                <a:latin typeface="Courier New" pitchFamily="49" charset="0"/>
              </a:rPr>
              <a:t>" &lt;&lt; f &lt;&lt; </a:t>
            </a:r>
            <a:r>
              <a:rPr lang="en-US" sz="2000" b="1" dirty="0">
                <a:solidFill>
                  <a:srgbClr val="0000CC"/>
                </a:solidFill>
                <a:latin typeface="Courier New" pitchFamily="49" charset="0"/>
              </a:rPr>
              <a:t>"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</a:rPr>
              <a:t>\n</a:t>
            </a:r>
            <a:r>
              <a:rPr lang="en-US" sz="2000" b="1" dirty="0">
                <a:solidFill>
                  <a:srgbClr val="0000CC"/>
                </a:solidFill>
                <a:latin typeface="Courier New" pitchFamily="49" charset="0"/>
              </a:rPr>
              <a:t>"</a:t>
            </a:r>
            <a:r>
              <a:rPr lang="en-US" sz="2000" b="1" dirty="0" smtClean="0">
                <a:latin typeface="Courier New" pitchFamily="49" charset="0"/>
              </a:rPr>
              <a:t> 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602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29600" cy="865188"/>
          </a:xfrm>
        </p:spPr>
        <p:txBody>
          <a:bodyPr>
            <a:normAutofit/>
          </a:bodyPr>
          <a:lstStyle/>
          <a:p>
            <a:r>
              <a:rPr lang="el-GR" sz="4400" dirty="0" smtClean="0"/>
              <a:t>Είσοδος / Έξοδος δεδομένων</a:t>
            </a:r>
            <a:endParaRPr lang="el-GR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8502" y="1524000"/>
            <a:ext cx="8964612" cy="3429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#include &lt;iostream&gt;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using namespace std;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/>
              <a:t>    </a:t>
            </a:r>
            <a:r>
              <a:rPr lang="en-US" sz="2000" b="1" dirty="0" smtClean="0">
                <a:latin typeface="Courier New" pitchFamily="49" charset="0"/>
              </a:rPr>
              <a:t>int i;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</a:rPr>
              <a:t>float f;</a:t>
            </a:r>
            <a:endParaRPr lang="el-GR" sz="20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</a:rPr>
              <a:t>cin &gt;&gt; i &gt;&gt; f;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cout &lt;&lt; "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i = </a:t>
            </a:r>
            <a:r>
              <a:rPr lang="en-US" sz="2000" b="1" dirty="0" smtClean="0">
                <a:latin typeface="Courier New" pitchFamily="49" charset="0"/>
              </a:rPr>
              <a:t>" &lt;&lt; i &lt;&lt;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endl </a:t>
            </a:r>
            <a:endParaRPr lang="el-GR" sz="2000" b="1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</a:rPr>
              <a:t>      </a:t>
            </a:r>
            <a:r>
              <a:rPr lang="en-US" sz="2000" b="1" dirty="0" smtClean="0">
                <a:latin typeface="Courier New" pitchFamily="49" charset="0"/>
              </a:rPr>
              <a:t>&lt;&lt; "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f = </a:t>
            </a:r>
            <a:r>
              <a:rPr lang="en-US" sz="2000" b="1" dirty="0" smtClean="0">
                <a:latin typeface="Courier New" pitchFamily="49" charset="0"/>
              </a:rPr>
              <a:t>" &lt;&lt; f &lt;&lt;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endl </a:t>
            </a:r>
            <a:r>
              <a:rPr lang="en-US" sz="2000" b="1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37457" y="5692055"/>
            <a:ext cx="87943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Ο χειριστής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/>
              <a:t>έχει το ίδιο αποτέλεσμα με τον χαρακτήρα </a:t>
            </a:r>
            <a:r>
              <a:rPr lang="el-GR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\</a:t>
            </a:r>
            <a:r>
              <a:rPr lang="en-US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n</a:t>
            </a:r>
            <a:endParaRPr lang="el-GR" sz="24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2400" dirty="0" smtClean="0"/>
              <a:t>Προκαλεί όμως και εκκένωση (</a:t>
            </a:r>
            <a:r>
              <a:rPr lang="en-US" sz="2400" dirty="0" smtClean="0"/>
              <a:t>flush) </a:t>
            </a:r>
            <a:r>
              <a:rPr lang="el-GR" sz="2400" dirty="0" smtClean="0"/>
              <a:t>του </a:t>
            </a:r>
            <a:r>
              <a:rPr lang="en-US" sz="2400" dirty="0" smtClean="0"/>
              <a:t>output buffer.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37457" y="5117068"/>
            <a:ext cx="7803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Χειριστές (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manipulators)</a:t>
            </a:r>
            <a:r>
              <a:rPr lang="el-GR" sz="2400" dirty="0" smtClean="0"/>
              <a:t>: εντολές προς το ρεύμα εξόδου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24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χειριστής</a:t>
            </a:r>
            <a:r>
              <a:rPr lang="en-US" dirty="0" smtClean="0"/>
              <a:t> setw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Χρησιμοποιείται για να καθορίσει το πλάτος της εξόδου.</a:t>
            </a:r>
          </a:p>
          <a:p>
            <a:pPr lvl="1"/>
            <a:r>
              <a:rPr lang="el-GR" dirty="0" smtClean="0"/>
              <a:t>Η στοίχιση γίνεται στα δεξιά</a:t>
            </a:r>
          </a:p>
          <a:p>
            <a:pPr lvl="1"/>
            <a:endParaRPr lang="el-GR" dirty="0"/>
          </a:p>
          <a:p>
            <a:pPr lvl="1"/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3276600"/>
            <a:ext cx="8964612" cy="3429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#include &lt;iostream&gt;</a:t>
            </a:r>
            <a:endParaRPr lang="el-GR" sz="20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</a:rPr>
              <a:t>#</a:t>
            </a:r>
            <a:r>
              <a:rPr lang="en-US" sz="2000" b="1" dirty="0" smtClean="0">
                <a:latin typeface="Courier New" pitchFamily="49" charset="0"/>
              </a:rPr>
              <a:t>include &lt;iomanip&gt;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using namespace std;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cout &lt;&lt; “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:</a:t>
            </a:r>
            <a:r>
              <a:rPr lang="en-US" sz="2000" b="1" dirty="0" smtClean="0">
                <a:latin typeface="Courier New" pitchFamily="49" charset="0"/>
              </a:rPr>
              <a:t>” &lt;&lt; setw(10) &lt;&lt; “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alpha</a:t>
            </a:r>
            <a:r>
              <a:rPr lang="en-US" sz="2000" b="1" dirty="0" smtClean="0">
                <a:latin typeface="Courier New" pitchFamily="49" charset="0"/>
              </a:rPr>
              <a:t>" &lt;&lt; </a:t>
            </a:r>
            <a:r>
              <a:rPr lang="en-US" sz="2000" b="1" dirty="0">
                <a:latin typeface="Courier New" pitchFamily="49" charset="0"/>
              </a:rPr>
              <a:t>endl </a:t>
            </a:r>
            <a:endParaRPr lang="el-GR" sz="20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       </a:t>
            </a:r>
            <a:r>
              <a:rPr lang="en-US" sz="2000" b="1" dirty="0">
                <a:latin typeface="Courier New" pitchFamily="49" charset="0"/>
              </a:rPr>
              <a:t>&lt;&lt; </a:t>
            </a:r>
            <a:r>
              <a:rPr lang="en-US" sz="2000" b="1" dirty="0" smtClean="0">
                <a:latin typeface="Courier New" pitchFamily="49" charset="0"/>
              </a:rPr>
              <a:t>“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:</a:t>
            </a:r>
            <a:r>
              <a:rPr lang="en-US" sz="2000" b="1" dirty="0" smtClean="0">
                <a:latin typeface="Courier New" pitchFamily="49" charset="0"/>
              </a:rPr>
              <a:t>” &lt;&lt; setw(10) &lt;&lt; “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beta</a:t>
            </a:r>
            <a:r>
              <a:rPr lang="en-US" sz="2000" b="1" dirty="0" smtClean="0">
                <a:latin typeface="Courier New" pitchFamily="49" charset="0"/>
              </a:rPr>
              <a:t>" &lt;&lt; </a:t>
            </a:r>
            <a:r>
              <a:rPr lang="en-US" sz="2000" b="1" dirty="0">
                <a:latin typeface="Courier New" pitchFamily="49" charset="0"/>
              </a:rPr>
              <a:t>endl </a:t>
            </a:r>
            <a:endParaRPr lang="en-US" sz="20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	 &lt;&lt; “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:</a:t>
            </a:r>
            <a:r>
              <a:rPr lang="en-US" sz="2000" b="1" dirty="0" smtClean="0">
                <a:latin typeface="Courier New" pitchFamily="49" charset="0"/>
              </a:rPr>
              <a:t>” &lt;&lt; setw(10) &lt;&lt; “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gamma</a:t>
            </a:r>
            <a:r>
              <a:rPr lang="en-US" sz="2000" b="1" dirty="0" smtClean="0">
                <a:latin typeface="Courier New" pitchFamily="49" charset="0"/>
              </a:rPr>
              <a:t>” &lt;&lt; endl;</a:t>
            </a:r>
            <a:endParaRPr lang="en-US" sz="20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91400" y="5782270"/>
            <a:ext cx="17011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     alpha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      beta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     gamma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68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ΒΑΣΙΚΟΙ ΤΥΠΟΙ, ΜΕΤΑΒΛΗΤΕΣ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99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4572000"/>
            <a:ext cx="6553200" cy="762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Βασικοί τύποι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905000"/>
            <a:ext cx="80772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int </a:t>
            </a:r>
            <a:r>
              <a:rPr lang="en-US" sz="2100" b="1" dirty="0" smtClean="0">
                <a:latin typeface="Courier New" pitchFamily="49" charset="0"/>
              </a:rPr>
              <a:t>xInt;				//4 bytes (</a:t>
            </a:r>
            <a:r>
              <a:rPr lang="el-GR" sz="2100" b="1" dirty="0" smtClean="0">
                <a:latin typeface="Courier New" pitchFamily="49" charset="0"/>
              </a:rPr>
              <a:t>σπάνια 2)</a:t>
            </a:r>
            <a:endParaRPr lang="en-US" sz="21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100" b="1" dirty="0">
                <a:solidFill>
                  <a:srgbClr val="0070C0"/>
                </a:solidFill>
                <a:latin typeface="Courier New" pitchFamily="49" charset="0"/>
              </a:rPr>
              <a:t>short int </a:t>
            </a:r>
            <a:r>
              <a:rPr lang="en-US" sz="2100" b="1" dirty="0" smtClean="0">
                <a:latin typeface="Courier New" pitchFamily="49" charset="0"/>
              </a:rPr>
              <a:t>xShortInt;		//2 bytes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long int </a:t>
            </a:r>
            <a:r>
              <a:rPr lang="en-US" sz="2100" b="1" dirty="0" smtClean="0">
                <a:latin typeface="Courier New" pitchFamily="49" charset="0"/>
              </a:rPr>
              <a:t>xLong;			//4 bytes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float</a:t>
            </a:r>
            <a:r>
              <a:rPr lang="en-US" sz="2100" b="1" dirty="0" smtClean="0">
                <a:latin typeface="Courier New" pitchFamily="49" charset="0"/>
              </a:rPr>
              <a:t>	xFloat;			//4 bytes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double </a:t>
            </a:r>
            <a:r>
              <a:rPr lang="en-US" sz="2100" b="1" dirty="0" smtClean="0">
                <a:latin typeface="Courier New" pitchFamily="49" charset="0"/>
              </a:rPr>
              <a:t>xDouble;			//8 bytes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char </a:t>
            </a:r>
            <a:r>
              <a:rPr lang="en-US" sz="2100" b="1" dirty="0" smtClean="0">
                <a:latin typeface="Courier New" pitchFamily="49" charset="0"/>
              </a:rPr>
              <a:t>xChar;				//1 byte</a:t>
            </a:r>
            <a:endParaRPr lang="el-GR" sz="21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endParaRPr lang="en-US" sz="21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bool </a:t>
            </a:r>
            <a:r>
              <a:rPr lang="en-US" sz="2100" b="1" dirty="0" smtClean="0">
                <a:latin typeface="Courier New" pitchFamily="49" charset="0"/>
              </a:rPr>
              <a:t>boolX;				//1 byte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boolX = </a:t>
            </a:r>
            <a:r>
              <a:rPr lang="en-US" sz="2100" b="1" dirty="0" smtClean="0">
                <a:solidFill>
                  <a:srgbClr val="FF0000"/>
                </a:solidFill>
                <a:latin typeface="Courier New" pitchFamily="49" charset="0"/>
              </a:rPr>
              <a:t>true</a:t>
            </a:r>
            <a:r>
              <a:rPr lang="en-US" sz="2100" b="1" dirty="0" smtClean="0">
                <a:latin typeface="Courier New" pitchFamily="49" charset="0"/>
              </a:rPr>
              <a:t>; boolX = </a:t>
            </a:r>
            <a:r>
              <a:rPr lang="en-US" sz="2100" b="1" dirty="0" smtClean="0">
                <a:solidFill>
                  <a:srgbClr val="FF0000"/>
                </a:solidFill>
                <a:latin typeface="Courier New" pitchFamily="49" charset="0"/>
              </a:rPr>
              <a:t>false</a:t>
            </a:r>
            <a:r>
              <a:rPr lang="en-US" sz="2100" b="1" dirty="0" smtClean="0">
                <a:latin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endParaRPr lang="en-US" sz="2100" b="1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6019800"/>
            <a:ext cx="86380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Οι μεταβλητές τύπου </a:t>
            </a:r>
            <a:r>
              <a:rPr lang="en-US" dirty="0" smtClean="0"/>
              <a:t>bool </a:t>
            </a:r>
            <a:r>
              <a:rPr lang="el-GR" dirty="0" smtClean="0"/>
              <a:t>είναι βολικές για να ξεχωρίζουμε τις λογικές μεταβλητές.</a:t>
            </a:r>
          </a:p>
          <a:p>
            <a:r>
              <a:rPr lang="el-GR" dirty="0" smtClean="0"/>
              <a:t>Κατά τα αλλά συμπεριφέρονται ακριβώς όπως πριν.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36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90600" y="4953000"/>
            <a:ext cx="3810000" cy="6096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4493538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Car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_pos;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InitializePosition();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Move();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GetPosition();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Collide(Car)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bool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Detonate(Mine);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Car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54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2514" y="1901594"/>
            <a:ext cx="1981200" cy="381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1590" y="381000"/>
            <a:ext cx="796421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2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&lt;iostream</a:t>
            </a:r>
            <a:r>
              <a:rPr lang="en-US" sz="12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l-GR" sz="12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2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&lt;cmath&gt;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2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&lt;cstdlib&gt;</a:t>
            </a:r>
          </a:p>
          <a:p>
            <a:endParaRPr lang="el-GR" sz="12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Car class definition, method definitions */</a:t>
            </a:r>
            <a:endParaRPr lang="en-US" sz="1200" b="1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main()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collision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= 0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explosion = 0;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counter = 0;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carX;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carY;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Mine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randomMine;</a:t>
            </a:r>
          </a:p>
          <a:p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carX.InitializePosition();</a:t>
            </a:r>
          </a:p>
          <a:p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carY.InitializePosition();</a:t>
            </a:r>
          </a:p>
          <a:p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(!collision &amp;&amp; !explosion){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carX.Move(); 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carY.Move();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randomMine.Activate();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2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collision = carX.Collide(carY);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explosion = carX.detonate(randomMine) ||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carY.detonate(randomMine);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counter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(collision){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cout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&lt;&lt; "</a:t>
            </a: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Cars </a:t>
            </a:r>
            <a:r>
              <a:rPr lang="en-US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ided </a:t>
            </a: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after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"  &lt;&lt; counter &lt;&lt;" </a:t>
            </a:r>
            <a:r>
              <a:rPr lang="en-US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moves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“ 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 &lt;&lt; “</a:t>
            </a:r>
            <a:r>
              <a:rPr lang="en-US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at position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“ &lt;&lt; carX.GetPosition() &lt;&lt; endl;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(explosion){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cout &lt;&lt; “</a:t>
            </a:r>
            <a:r>
              <a:rPr lang="en-US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Mine exploded after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“ &lt;&lt; counter &lt;&lt; “ </a:t>
            </a:r>
            <a:r>
              <a:rPr lang="en-US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moves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, “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 &lt;&lt; “</a:t>
            </a:r>
            <a:r>
              <a:rPr lang="en-US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at position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“ &lt;&lt; randomMine.GetPosition() &lt;&lt; endl;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86400" y="1905000"/>
            <a:ext cx="35052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It would work even if we left</a:t>
            </a:r>
          </a:p>
          <a:p>
            <a:r>
              <a:rPr lang="en-US" dirty="0" smtClean="0"/>
              <a:t>these two variables to be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1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dirty="0" smtClean="0"/>
              <a:t>Πίνακες</a:t>
            </a:r>
            <a:endParaRPr lang="en-GB" sz="4400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7772400" cy="1066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600" dirty="0" smtClean="0"/>
              <a:t>Integers</a:t>
            </a:r>
          </a:p>
          <a:p>
            <a:pPr marL="742950" lvl="1" indent="-285750">
              <a:buFont typeface="Wingdings" pitchFamily="2" charset="2"/>
              <a:buNone/>
            </a:pP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</a:rPr>
              <a:t>int </a:t>
            </a:r>
            <a:r>
              <a:rPr lang="en-US" sz="2200" b="1" dirty="0" smtClean="0">
                <a:latin typeface="Courier New" pitchFamily="49" charset="0"/>
              </a:rPr>
              <a:t>dataArray[</a:t>
            </a:r>
            <a:r>
              <a:rPr lang="en-US" sz="2200" b="1" dirty="0" smtClean="0">
                <a:solidFill>
                  <a:srgbClr val="FF0000"/>
                </a:solidFill>
                <a:latin typeface="Courier New" pitchFamily="49" charset="0"/>
              </a:rPr>
              <a:t>3</a:t>
            </a:r>
            <a:r>
              <a:rPr lang="en-US" sz="2200" b="1" dirty="0" smtClean="0">
                <a:latin typeface="Courier New" pitchFamily="49" charset="0"/>
              </a:rPr>
              <a:t>];</a:t>
            </a:r>
          </a:p>
          <a:p>
            <a:pPr marL="742950" lvl="1" indent="-285750">
              <a:buFont typeface="Wingdings" pitchFamily="2" charset="2"/>
              <a:buNone/>
            </a:pPr>
            <a:endParaRPr lang="en-US" sz="2200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endParaRPr lang="en-GB" sz="2600" dirty="0" smtClean="0">
              <a:latin typeface="Courier New" pitchFamily="49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ltGray">
          <a:xfrm>
            <a:off x="381000" y="3048000"/>
            <a:ext cx="845820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SzPct val="90000"/>
            </a:pPr>
            <a:r>
              <a:rPr lang="en-US" sz="2400" dirty="0"/>
              <a:t>C Strings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#include &lt;cstring&gt;</a:t>
            </a:r>
          </a:p>
          <a:p>
            <a:r>
              <a:rPr lang="en-US" sz="2000" b="1" dirty="0">
                <a:latin typeface="Courier New" pitchFamily="49" charset="0"/>
              </a:rPr>
              <a:t>char firstName[6];</a:t>
            </a:r>
            <a:r>
              <a:rPr lang="en-US" b="1" dirty="0">
                <a:latin typeface="Courier New" pitchFamily="49" charset="0"/>
              </a:rPr>
              <a:t> </a:t>
            </a:r>
          </a:p>
          <a:p>
            <a:r>
              <a:rPr lang="en-US" sz="2000" b="1" dirty="0">
                <a:latin typeface="Courier New" pitchFamily="49" charset="0"/>
              </a:rPr>
              <a:t>main</a:t>
            </a:r>
            <a:r>
              <a:rPr lang="en-US" sz="2000" b="1" dirty="0" smtClean="0">
                <a:latin typeface="Courier New" pitchFamily="49" charset="0"/>
              </a:rPr>
              <a:t>(){</a:t>
            </a:r>
            <a:endParaRPr lang="el-GR" sz="2000" b="1" dirty="0" smtClean="0">
              <a:latin typeface="Courier New" pitchFamily="49" charset="0"/>
            </a:endParaRPr>
          </a:p>
          <a:p>
            <a:r>
              <a:rPr lang="el-GR" sz="2000" b="1" dirty="0" smtClean="0">
                <a:latin typeface="Courier New" pitchFamily="49" charset="0"/>
              </a:rPr>
              <a:t>   </a:t>
            </a:r>
            <a:r>
              <a:rPr lang="en-US" sz="2000" b="1" dirty="0" smtClean="0">
                <a:latin typeface="Courier New" pitchFamily="49" charset="0"/>
              </a:rPr>
              <a:t>cin &gt;&gt; firstName; // get the string from input</a:t>
            </a:r>
            <a:r>
              <a:rPr lang="el-GR" sz="2000" b="1" dirty="0">
                <a:latin typeface="Courier New" pitchFamily="49" charset="0"/>
              </a:rPr>
              <a:t>	</a:t>
            </a:r>
          </a:p>
          <a:p>
            <a:r>
              <a:rPr lang="el-GR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strcpy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(firstName, “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</a:rPr>
              <a:t>eddie</a:t>
            </a:r>
            <a:r>
              <a:rPr lang="en-US" sz="2000" b="1" dirty="0" smtClean="0">
                <a:latin typeface="Courier New" pitchFamily="49" charset="0"/>
              </a:rPr>
              <a:t>”); // copy a value</a:t>
            </a:r>
          </a:p>
          <a:p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cout &lt;&lt; firstName; // output string</a:t>
            </a:r>
            <a:endParaRPr lang="el-GR" sz="2000" b="1" dirty="0" smtClean="0">
              <a:latin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</a:rPr>
              <a:t>}</a:t>
            </a:r>
            <a:endParaRPr lang="en-GB" sz="20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14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979" y="381000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 κλάσης</a:t>
            </a:r>
            <a:endParaRPr lang="en-US" dirty="0"/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418239" y="1371600"/>
            <a:ext cx="8569325" cy="533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#include &lt;cstdio&gt;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using namespace std;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600" b="1" dirty="0" smtClean="0">
              <a:latin typeface="Courier New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class Human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private: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</a:rPr>
              <a:t>  int height;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   </a:t>
            </a:r>
            <a:r>
              <a:rPr lang="en-US" sz="1400" b="1" dirty="0">
                <a:latin typeface="Courier New" pitchFamily="49" charset="0"/>
              </a:rPr>
              <a:t>i</a:t>
            </a:r>
            <a:r>
              <a:rPr lang="en-US" sz="1400" b="1" dirty="0" smtClean="0">
                <a:latin typeface="Courier New" pitchFamily="49" charset="0"/>
              </a:rPr>
              <a:t>nt age;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1400" b="1" dirty="0" smtClean="0">
              <a:latin typeface="Courier New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public:  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	void Ages();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</a:rPr>
              <a:t>void IsBorn();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</a:rPr>
              <a:t>void Grows(int inc);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};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600" b="1" dirty="0" smtClean="0">
              <a:latin typeface="Courier New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void Human::Ages(){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 age += 1;</a:t>
            </a:r>
            <a:r>
              <a:rPr lang="el-GR" sz="1400" b="1" dirty="0" smtClean="0">
                <a:latin typeface="Courier New" pitchFamily="49" charset="0"/>
              </a:rPr>
              <a:t> </a:t>
            </a:r>
            <a:endParaRPr lang="en-US" sz="1400" b="1" dirty="0" smtClean="0">
              <a:latin typeface="Courier New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}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1400" b="1" dirty="0" smtClean="0">
              <a:latin typeface="Courier New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void Human::IsBorn(){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	height = 40;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	age = 0;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}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1400" b="1" dirty="0">
              <a:latin typeface="Courier New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void Human::Grows(int inc){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</a:rPr>
              <a:t>height += inc;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b="1" dirty="0">
                <a:latin typeface="Courier New" pitchFamily="49" charset="0"/>
              </a:rPr>
              <a:t>}</a:t>
            </a:r>
            <a:endParaRPr lang="en-US" sz="1400" b="1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0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 smtClean="0"/>
              <a:t>Δηλώσεις Μεταβλητών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l-GR" dirty="0" smtClean="0"/>
              <a:t>Στη </a:t>
            </a:r>
            <a:r>
              <a:rPr lang="en-US" dirty="0" smtClean="0"/>
              <a:t>C++ </a:t>
            </a:r>
            <a:r>
              <a:rPr lang="el-GR" dirty="0" smtClean="0"/>
              <a:t>δηλώσεις μεταβλητών μπορούν να γίνουν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παντού</a:t>
            </a:r>
            <a:r>
              <a:rPr lang="el-GR" dirty="0" smtClean="0"/>
              <a:t> και όχι μόνο στην αρχή κάθε συνάρτησης</a:t>
            </a:r>
            <a:r>
              <a:rPr lang="en-GB" dirty="0" smtClean="0"/>
              <a:t>,</a:t>
            </a:r>
            <a:r>
              <a:rPr lang="el-GR" dirty="0" smtClean="0"/>
              <a:t> συμπεριλαμβανομένης της</a:t>
            </a:r>
            <a:r>
              <a:rPr lang="en-US" dirty="0" smtClean="0"/>
              <a:t> main()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int x, y, z;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if(…) {…}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// ………..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float f;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l-GR" sz="2400" b="1" dirty="0" smtClean="0"/>
              <a:t> </a:t>
            </a:r>
            <a:endParaRPr lang="en-US" sz="2400" b="1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dirty="0"/>
              <a:t>Βολικό </a:t>
            </a:r>
            <a:r>
              <a:rPr lang="el-GR" dirty="0" smtClean="0"/>
              <a:t>γιατί </a:t>
            </a:r>
            <a:r>
              <a:rPr lang="el-GR" dirty="0"/>
              <a:t>μπορείς να δηλώσεις μια μεταβλητή όταν την χρειάζεσαι</a:t>
            </a:r>
          </a:p>
        </p:txBody>
      </p:sp>
    </p:spTree>
    <p:extLst>
      <p:ext uri="{BB962C8B-B14F-4D97-AF65-F5344CB8AC3E}">
        <p14:creationId xmlns:p14="http://schemas.microsoft.com/office/powerpoint/2010/main" val="53588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1590" y="381000"/>
            <a:ext cx="796421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2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&lt;iostream</a:t>
            </a:r>
            <a:r>
              <a:rPr lang="en-US" sz="12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l-GR" sz="12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2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&lt;cmath&gt;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2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&lt;cstdlib&gt;</a:t>
            </a:r>
          </a:p>
          <a:p>
            <a:endParaRPr lang="el-GR" sz="12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Car class definition, method definitions */</a:t>
            </a:r>
            <a:endParaRPr lang="en-US" sz="1200" b="1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main()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Car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carX;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carX.InitializePosition</a:t>
            </a:r>
            <a:r>
              <a:rPr lang="en-US" sz="12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carY;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carY.InitializePosition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Mine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randomMine;</a:t>
            </a:r>
          </a:p>
          <a:p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collision = 0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explosion = 0;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counter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= 0;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(!collision &amp;&amp; !explosion){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carX.Move(); 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carY.Move();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randomMine.Activate();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2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collision = carX.Collide(carY);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explosion = carX.detonate(randomMine) ||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carY.detonate(randomMine);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counter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(collision){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cout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&lt;&lt; "</a:t>
            </a: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Cars </a:t>
            </a:r>
            <a:r>
              <a:rPr lang="en-US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ided </a:t>
            </a: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after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"  &lt;&lt; counter &lt;&lt;" </a:t>
            </a:r>
            <a:r>
              <a:rPr lang="en-US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moves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“ 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 &lt;&lt; “</a:t>
            </a:r>
            <a:r>
              <a:rPr lang="en-US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at position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“ &lt;&lt; carX.GetPosition() &lt;&lt; endl;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(explosion){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cout &lt;&lt; “</a:t>
            </a:r>
            <a:r>
              <a:rPr lang="en-US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Mine exploded after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“ &lt;&lt; counter &lt;&lt; “ </a:t>
            </a:r>
            <a:r>
              <a:rPr lang="en-US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moves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, “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 &lt;&lt; “</a:t>
            </a:r>
            <a:r>
              <a:rPr lang="en-US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at position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“ &lt;&lt; randomMine.GetPosition() &lt;&lt; endl;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09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38400" y="4800600"/>
            <a:ext cx="3505200" cy="304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47800" y="3929743"/>
            <a:ext cx="2819400" cy="381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Δηλώσεις τοπικών μεταβλητών παντού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accent6">
                  <a:lumMod val="75000"/>
                </a:schemeClr>
              </a:buClr>
              <a:buSzPct val="75000"/>
            </a:pPr>
            <a:r>
              <a:rPr lang="el-GR" sz="2400" dirty="0">
                <a:latin typeface="Verdana" pitchFamily="34" charset="0"/>
              </a:rPr>
              <a:t>Επιτρέπονται δηλώσεις μεταβλητών παντού μέσα στο πρόγραμμα. </a:t>
            </a:r>
            <a:endParaRPr lang="en-US" sz="1000" b="1" dirty="0">
              <a:solidFill>
                <a:srgbClr val="0000CC"/>
              </a:solidFill>
              <a:latin typeface="Verdana" pitchFamily="34" charset="0"/>
            </a:endParaRPr>
          </a:p>
          <a:p>
            <a:pPr marL="742950" lvl="1" indent="-285750">
              <a:lnSpc>
                <a:spcPct val="90000"/>
              </a:lnSpc>
              <a:buClr>
                <a:schemeClr val="tx2"/>
              </a:buClr>
              <a:buSzPct val="75000"/>
              <a:buNone/>
            </a:pPr>
            <a:r>
              <a:rPr lang="en-US" b="1" dirty="0">
                <a:latin typeface="Courier New" pitchFamily="49" charset="0"/>
              </a:rPr>
              <a:t>void f ()</a:t>
            </a:r>
          </a:p>
          <a:p>
            <a:pPr marL="742950" lvl="1" indent="-285750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{</a:t>
            </a:r>
          </a:p>
          <a:p>
            <a:pPr marL="742950" lvl="1" indent="-285750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 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</a:rPr>
              <a:t>int </a:t>
            </a:r>
            <a:r>
              <a:rPr lang="en-US" b="1" dirty="0">
                <a:latin typeface="Courier New" pitchFamily="49" charset="0"/>
              </a:rPr>
              <a:t>x = 0;</a:t>
            </a:r>
          </a:p>
          <a:p>
            <a:pPr marL="742950" lvl="1" indent="-285750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   cout &lt;&lt; x;</a:t>
            </a:r>
          </a:p>
          <a:p>
            <a:pPr marL="742950" lvl="1" indent="-285750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 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</a:rPr>
              <a:t>int </a:t>
            </a:r>
            <a:r>
              <a:rPr lang="en-US" b="1" dirty="0">
                <a:latin typeface="Courier New" pitchFamily="49" charset="0"/>
              </a:rPr>
              <a:t>y = x + 1;</a:t>
            </a:r>
          </a:p>
          <a:p>
            <a:pPr marL="742950" lvl="1" indent="-285750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   cout &lt;&lt; y;</a:t>
            </a:r>
          </a:p>
          <a:p>
            <a:pPr marL="742950" lvl="1" indent="-285750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   for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</a:rPr>
              <a:t>int </a:t>
            </a:r>
            <a:r>
              <a:rPr lang="en-US" b="1" dirty="0">
                <a:latin typeface="Courier New" pitchFamily="49" charset="0"/>
              </a:rPr>
              <a:t>i=1; i &lt; y; i++)</a:t>
            </a:r>
            <a:r>
              <a:rPr lang="el-GR" b="1" dirty="0">
                <a:latin typeface="Courier New" pitchFamily="49" charset="0"/>
              </a:rPr>
              <a:t>{</a:t>
            </a:r>
            <a:endParaRPr lang="en-US" b="1" dirty="0">
              <a:latin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      cout &lt;&lt; i;</a:t>
            </a:r>
            <a:endParaRPr lang="el-GR" b="1" dirty="0">
              <a:latin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l-GR" b="1" dirty="0">
                <a:latin typeface="Courier New" pitchFamily="49" charset="0"/>
              </a:rPr>
              <a:t>		 }</a:t>
            </a:r>
            <a:endParaRPr lang="en-US" b="1" dirty="0">
              <a:latin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}</a:t>
            </a:r>
            <a:endParaRPr lang="en-GB" b="1" dirty="0">
              <a:latin typeface="Courier New" pitchFamily="49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89842" y="6027003"/>
            <a:ext cx="6054158" cy="83099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Η μεταβλητή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ζει μονό μέσα στο </a:t>
            </a:r>
            <a:r>
              <a:rPr lang="en-US" sz="2400" dirty="0" smtClean="0">
                <a:solidFill>
                  <a:srgbClr val="FF0000"/>
                </a:solidFill>
              </a:rPr>
              <a:t>for loop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O</a:t>
            </a:r>
            <a:r>
              <a:rPr lang="el-GR" sz="2400" dirty="0" smtClean="0">
                <a:solidFill>
                  <a:srgbClr val="FF0000"/>
                </a:solidFill>
              </a:rPr>
              <a:t> πιο συχνός τρόπος δημιουργίας </a:t>
            </a:r>
            <a:r>
              <a:rPr lang="en-US" sz="2400" dirty="0" smtClean="0">
                <a:solidFill>
                  <a:srgbClr val="FF0000"/>
                </a:solidFill>
              </a:rPr>
              <a:t>iterators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62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6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990600"/>
          </a:xfrm>
        </p:spPr>
        <p:txBody>
          <a:bodyPr/>
          <a:lstStyle/>
          <a:p>
            <a:r>
              <a:rPr lang="el-GR" sz="4400" dirty="0" smtClean="0"/>
              <a:t>Αρχικοποίηση Μεταβλητών</a:t>
            </a:r>
            <a:endParaRPr lang="en-GB" sz="44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5686" y="1524000"/>
            <a:ext cx="8229600" cy="5334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int </a:t>
            </a:r>
            <a:r>
              <a:rPr lang="en-US" sz="2100" b="1" dirty="0" smtClean="0">
                <a:solidFill>
                  <a:srgbClr val="FF0000"/>
                </a:solidFill>
                <a:latin typeface="Courier New" pitchFamily="49" charset="0"/>
              </a:rPr>
              <a:t>counter(0);</a:t>
            </a:r>
            <a:r>
              <a:rPr lang="en-US" sz="2100" b="1" dirty="0" smtClean="0">
                <a:latin typeface="Courier New" pitchFamily="49" charset="0"/>
              </a:rPr>
              <a:t>		//equiv. to: int counter=0;</a:t>
            </a:r>
          </a:p>
          <a:p>
            <a:pPr>
              <a:buFont typeface="Wingdings" pitchFamily="2" charset="2"/>
              <a:buNone/>
            </a:pPr>
            <a:endParaRPr lang="en-US" sz="15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endParaRPr lang="en-GB" sz="2100" b="1" dirty="0" smtClean="0">
              <a:latin typeface="Courier New" pitchFamily="49" charset="0"/>
            </a:endParaRP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ltGray">
          <a:xfrm>
            <a:off x="304800" y="4953000"/>
            <a:ext cx="8229600" cy="16927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SzPct val="90000"/>
            </a:pPr>
            <a:r>
              <a:rPr lang="en-US" sz="2000" b="1" dirty="0">
                <a:latin typeface="Courier New" pitchFamily="49" charset="0"/>
              </a:rPr>
              <a:t>//size: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6</a:t>
            </a:r>
            <a:r>
              <a:rPr lang="en-US" sz="2000" b="1" dirty="0">
                <a:latin typeface="Courier New" pitchFamily="49" charset="0"/>
              </a:rPr>
              <a:t>, length: 6 –remember the last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‘\0’</a:t>
            </a:r>
          </a:p>
          <a:p>
            <a:pPr eaLnBrk="1" hangingPunct="1">
              <a:spcBef>
                <a:spcPct val="20000"/>
              </a:spcBef>
              <a:buSzPct val="90000"/>
            </a:pPr>
            <a:r>
              <a:rPr lang="en-US" sz="2000" b="1" dirty="0">
                <a:latin typeface="Courier New" pitchFamily="49" charset="0"/>
              </a:rPr>
              <a:t>char firstName[] = “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</a:rPr>
              <a:t>eddie</a:t>
            </a:r>
            <a:r>
              <a:rPr lang="en-US" sz="2000" b="1" dirty="0">
                <a:latin typeface="Courier New" pitchFamily="49" charset="0"/>
              </a:rPr>
              <a:t>”;	</a:t>
            </a:r>
          </a:p>
          <a:p>
            <a:r>
              <a:rPr lang="en-US" sz="2000" b="1" dirty="0">
                <a:latin typeface="Courier New" pitchFamily="49" charset="0"/>
              </a:rPr>
              <a:t>//size: 50, length: 6 </a:t>
            </a:r>
          </a:p>
          <a:p>
            <a:r>
              <a:rPr lang="en-US" sz="2000" b="1" dirty="0">
                <a:latin typeface="Courier New" pitchFamily="49" charset="0"/>
              </a:rPr>
              <a:t>char </a:t>
            </a:r>
            <a:r>
              <a:rPr lang="en-US" sz="2000" b="1" dirty="0" smtClean="0">
                <a:latin typeface="Courier New" pitchFamily="49" charset="0"/>
              </a:rPr>
              <a:t>name[50</a:t>
            </a:r>
            <a:r>
              <a:rPr lang="en-US" sz="2000" b="1" dirty="0">
                <a:latin typeface="Courier New" pitchFamily="49" charset="0"/>
              </a:rPr>
              <a:t>] = “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</a:rPr>
              <a:t>eddie</a:t>
            </a:r>
            <a:r>
              <a:rPr lang="en-US" sz="2000" b="1" dirty="0" smtClean="0">
                <a:latin typeface="Courier New" pitchFamily="49" charset="0"/>
              </a:rPr>
              <a:t>”;</a:t>
            </a:r>
          </a:p>
          <a:p>
            <a:r>
              <a:rPr lang="en-US" sz="2000" b="1" dirty="0" smtClean="0">
                <a:latin typeface="Courier New" pitchFamily="49" charset="0"/>
              </a:rPr>
              <a:t>strcpy(name,”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eddie vedder</a:t>
            </a:r>
            <a:r>
              <a:rPr lang="en-US" sz="2000" b="1" dirty="0" smtClean="0">
                <a:latin typeface="Courier New" pitchFamily="49" charset="0"/>
              </a:rPr>
              <a:t>”); // fits in there</a:t>
            </a:r>
            <a:r>
              <a:rPr lang="en-US" sz="2000" b="1" dirty="0">
                <a:latin typeface="Courier New" pitchFamily="49" charset="0"/>
              </a:rPr>
              <a:t>	</a:t>
            </a:r>
            <a:endParaRPr lang="en-GB" sz="2400" b="1" dirty="0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ltGray">
          <a:xfrm>
            <a:off x="337457" y="2209800"/>
            <a:ext cx="8763000" cy="26161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SzPct val="90000"/>
            </a:pPr>
            <a:r>
              <a:rPr lang="en-US" sz="2000" b="1" dirty="0">
                <a:latin typeface="Courier New" pitchFamily="49" charset="0"/>
              </a:rPr>
              <a:t>int myArray[4] = {1,2,3,4};	//equiv. to:</a:t>
            </a:r>
          </a:p>
          <a:p>
            <a:pPr eaLnBrk="1" hangingPunct="1">
              <a:spcBef>
                <a:spcPct val="20000"/>
              </a:spcBef>
              <a:buSzPct val="90000"/>
            </a:pPr>
            <a:r>
              <a:rPr lang="en-US" sz="2000" b="1" dirty="0">
                <a:latin typeface="Courier New" pitchFamily="49" charset="0"/>
              </a:rPr>
              <a:t>myArray[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0</a:t>
            </a:r>
            <a:r>
              <a:rPr lang="en-US" sz="2000" b="1" dirty="0">
                <a:latin typeface="Courier New" pitchFamily="49" charset="0"/>
              </a:rPr>
              <a:t>] = 1;			//we start from 0</a:t>
            </a:r>
          </a:p>
          <a:p>
            <a:pPr eaLnBrk="1" hangingPunct="1">
              <a:spcBef>
                <a:spcPct val="20000"/>
              </a:spcBef>
              <a:buSzPct val="90000"/>
            </a:pPr>
            <a:r>
              <a:rPr lang="en-US" sz="2000" b="1" dirty="0">
                <a:latin typeface="Courier New" pitchFamily="49" charset="0"/>
              </a:rPr>
              <a:t>myArray[1] = 2; ...</a:t>
            </a:r>
          </a:p>
          <a:p>
            <a:pPr eaLnBrk="1" hangingPunct="1">
              <a:spcBef>
                <a:spcPct val="20000"/>
              </a:spcBef>
              <a:buSzPct val="90000"/>
            </a:pPr>
            <a:r>
              <a:rPr lang="en-US" sz="2000" b="1" dirty="0">
                <a:latin typeface="Courier New" pitchFamily="49" charset="0"/>
              </a:rPr>
              <a:t>//could also say</a:t>
            </a:r>
          </a:p>
          <a:p>
            <a:pPr eaLnBrk="1" hangingPunct="1">
              <a:spcBef>
                <a:spcPct val="20000"/>
              </a:spcBef>
              <a:buSzPct val="90000"/>
            </a:pPr>
            <a:r>
              <a:rPr lang="en-US" sz="2000" b="1" dirty="0">
                <a:latin typeface="Courier New" pitchFamily="49" charset="0"/>
              </a:rPr>
              <a:t>int myArray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[]</a:t>
            </a:r>
            <a:r>
              <a:rPr lang="en-US" sz="2000" b="1" dirty="0">
                <a:latin typeface="Courier New" pitchFamily="49" charset="0"/>
              </a:rPr>
              <a:t> = {1,2,3,4</a:t>
            </a:r>
            <a:r>
              <a:rPr lang="en-US" sz="2000" b="1" dirty="0" smtClean="0">
                <a:latin typeface="Courier New" pitchFamily="49" charset="0"/>
              </a:rPr>
              <a:t>}; // creates a table of size 4</a:t>
            </a:r>
          </a:p>
          <a:p>
            <a:pPr eaLnBrk="1" hangingPunct="1">
              <a:spcBef>
                <a:spcPct val="20000"/>
              </a:spcBef>
              <a:buSzPct val="90000"/>
            </a:pPr>
            <a:r>
              <a:rPr lang="en-US" sz="2000" b="1" dirty="0">
                <a:latin typeface="Courier New" pitchFamily="49" charset="0"/>
              </a:rPr>
              <a:t>int </a:t>
            </a:r>
            <a:r>
              <a:rPr lang="en-US" sz="2000" b="1" dirty="0" smtClean="0">
                <a:latin typeface="Courier New" pitchFamily="49" charset="0"/>
              </a:rPr>
              <a:t>myArray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[10]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= {1,2,3,4}; </a:t>
            </a:r>
            <a:endParaRPr lang="en-US" sz="2000" b="1" dirty="0" smtClean="0">
              <a:latin typeface="Courier New" pitchFamily="49" charset="0"/>
            </a:endParaRPr>
          </a:p>
          <a:p>
            <a:pPr eaLnBrk="1" hangingPunct="1">
              <a:spcBef>
                <a:spcPct val="20000"/>
              </a:spcBef>
              <a:buSzPct val="90000"/>
            </a:pPr>
            <a:r>
              <a:rPr lang="en-US" sz="2000" b="1" dirty="0" smtClean="0">
                <a:latin typeface="Courier New" pitchFamily="49" charset="0"/>
              </a:rPr>
              <a:t>// </a:t>
            </a:r>
            <a:r>
              <a:rPr lang="en-US" sz="2000" b="1" dirty="0">
                <a:latin typeface="Courier New" pitchFamily="49" charset="0"/>
              </a:rPr>
              <a:t>creates a table of size </a:t>
            </a:r>
            <a:r>
              <a:rPr lang="en-US" sz="2000" b="1" dirty="0" smtClean="0">
                <a:latin typeface="Courier New" pitchFamily="49" charset="0"/>
              </a:rPr>
              <a:t>10 and fills the rest with 0s</a:t>
            </a:r>
            <a:endParaRPr lang="en-US" sz="20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554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animBg="1" autoUpdateAnimBg="0"/>
      <p:bldP spid="40965" grpId="0" animBg="1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 smtClean="0"/>
              <a:t>Πολυδιάστατοι Πίνακες</a:t>
            </a:r>
            <a:endParaRPr lang="en-GB" sz="4400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int myMatrix[2][4];</a:t>
            </a:r>
          </a:p>
          <a:p>
            <a:pPr algn="r">
              <a:buFont typeface="Wingdings" pitchFamily="2" charset="2"/>
              <a:buNone/>
            </a:pPr>
            <a:endParaRPr lang="en-US" sz="2100" b="1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int myMatrix[2][4] = </a:t>
            </a:r>
            <a:r>
              <a:rPr lang="en-US" sz="2100" b="1" dirty="0" smtClean="0">
                <a:solidFill>
                  <a:srgbClr val="0000CC"/>
                </a:solidFill>
                <a:latin typeface="Courier New" pitchFamily="49" charset="0"/>
              </a:rPr>
              <a:t>{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  </a:t>
            </a:r>
            <a:r>
              <a:rPr lang="en-US" sz="2100" b="1" dirty="0" smtClean="0">
                <a:solidFill>
                  <a:srgbClr val="0000CC"/>
                </a:solidFill>
                <a:latin typeface="Courier New" pitchFamily="49" charset="0"/>
              </a:rPr>
              <a:t>{</a:t>
            </a:r>
            <a:r>
              <a:rPr lang="en-US" sz="2100" b="1" dirty="0" smtClean="0">
                <a:latin typeface="Courier New" pitchFamily="49" charset="0"/>
              </a:rPr>
              <a:t>1,2,3,4</a:t>
            </a:r>
            <a:r>
              <a:rPr lang="en-US" sz="2100" b="1" dirty="0" smtClean="0">
                <a:solidFill>
                  <a:srgbClr val="0000CC"/>
                </a:solidFill>
                <a:latin typeface="Courier New" pitchFamily="49" charset="0"/>
              </a:rPr>
              <a:t>}</a:t>
            </a:r>
            <a:r>
              <a:rPr lang="en-US" b="1" dirty="0" smtClean="0">
                <a:solidFill>
                  <a:srgbClr val="CC0066"/>
                </a:solidFill>
                <a:latin typeface="Courier New" pitchFamily="49" charset="0"/>
              </a:rPr>
              <a:t>,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  </a:t>
            </a:r>
            <a:r>
              <a:rPr lang="en-US" sz="2100" b="1" dirty="0" smtClean="0">
                <a:solidFill>
                  <a:srgbClr val="0000CC"/>
                </a:solidFill>
                <a:latin typeface="Courier New" pitchFamily="49" charset="0"/>
              </a:rPr>
              <a:t>{</a:t>
            </a:r>
            <a:r>
              <a:rPr lang="en-US" sz="2100" b="1" dirty="0" smtClean="0">
                <a:latin typeface="Courier New" pitchFamily="49" charset="0"/>
              </a:rPr>
              <a:t>5,6,7,8</a:t>
            </a:r>
            <a:r>
              <a:rPr lang="en-US" sz="2100" b="1" dirty="0" smtClean="0">
                <a:solidFill>
                  <a:srgbClr val="0000CC"/>
                </a:solidFill>
                <a:latin typeface="Courier New" pitchFamily="49" charset="0"/>
              </a:rPr>
              <a:t>}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solidFill>
                  <a:srgbClr val="0000CC"/>
                </a:solidFill>
                <a:latin typeface="Courier New" pitchFamily="49" charset="0"/>
              </a:rPr>
              <a:t>}</a:t>
            </a:r>
            <a:r>
              <a:rPr lang="en-US" sz="2100" b="1" dirty="0" smtClean="0">
                <a:latin typeface="Courier New" pitchFamily="49" charset="0"/>
              </a:rPr>
              <a:t>;</a:t>
            </a:r>
            <a:endParaRPr lang="en-GB" sz="2100" b="1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70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n-US" sz="4800" dirty="0" smtClean="0"/>
              <a:t>const</a:t>
            </a:r>
            <a:endParaRPr lang="en-GB" sz="48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343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main(){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	int </a:t>
            </a:r>
            <a:r>
              <a:rPr lang="en-US" sz="2100" b="1" dirty="0" smtClean="0">
                <a:solidFill>
                  <a:srgbClr val="0000CC"/>
                </a:solidFill>
                <a:latin typeface="Courier New" pitchFamily="49" charset="0"/>
              </a:rPr>
              <a:t>const</a:t>
            </a:r>
            <a:r>
              <a:rPr lang="en-US" sz="2100" b="1" dirty="0" smtClean="0">
                <a:latin typeface="Courier New" pitchFamily="49" charset="0"/>
              </a:rPr>
              <a:t> SIZE = 20;</a:t>
            </a:r>
          </a:p>
          <a:p>
            <a:pPr>
              <a:buFont typeface="Wingdings" pitchFamily="2" charset="2"/>
              <a:buNone/>
            </a:pPr>
            <a:endParaRPr lang="en-US" sz="21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	//can be used to initialize an array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	char buffer[SIZE];</a:t>
            </a:r>
          </a:p>
          <a:p>
            <a:pPr>
              <a:buFont typeface="Wingdings" pitchFamily="2" charset="2"/>
              <a:buNone/>
            </a:pPr>
            <a:endParaRPr lang="en-US" sz="2100" b="1" dirty="0" smtClean="0">
              <a:latin typeface="Courier New" pitchFamily="49" charset="0"/>
            </a:endParaRPr>
          </a:p>
          <a:p>
            <a:pPr>
              <a:buNone/>
            </a:pPr>
            <a:r>
              <a:rPr lang="en-US" sz="2100" b="1" dirty="0" smtClean="0">
                <a:latin typeface="Courier New" pitchFamily="49" charset="0"/>
              </a:rPr>
              <a:t>	SIZE = 8; //</a:t>
            </a:r>
            <a:r>
              <a:rPr lang="en-US" sz="2100" b="1" dirty="0">
                <a:solidFill>
                  <a:srgbClr val="0000CC"/>
                </a:solidFill>
                <a:latin typeface="Courier New" pitchFamily="49" charset="0"/>
              </a:rPr>
              <a:t>will NOT work</a:t>
            </a:r>
            <a:r>
              <a:rPr lang="en-US" sz="2100" b="1" dirty="0">
                <a:latin typeface="Courier New" pitchFamily="49" charset="0"/>
              </a:rPr>
              <a:t> </a:t>
            </a:r>
            <a:r>
              <a:rPr lang="en-US" sz="2100" b="1" dirty="0"/>
              <a:t>–</a:t>
            </a:r>
            <a:r>
              <a:rPr lang="en-US" sz="2100" b="1" dirty="0">
                <a:latin typeface="Courier New" pitchFamily="49" charset="0"/>
              </a:rPr>
              <a:t> </a:t>
            </a:r>
            <a:endParaRPr lang="en-US" sz="2100" b="1" dirty="0" smtClean="0">
              <a:latin typeface="Courier New" pitchFamily="49" charset="0"/>
            </a:endParaRPr>
          </a:p>
          <a:p>
            <a:pPr>
              <a:buNone/>
            </a:pPr>
            <a:r>
              <a:rPr lang="en-US" sz="2100" b="1" dirty="0">
                <a:latin typeface="Courier New" pitchFamily="49" charset="0"/>
              </a:rPr>
              <a:t>	</a:t>
            </a:r>
            <a:r>
              <a:rPr lang="en-US" sz="2100" b="1" dirty="0" smtClean="0">
                <a:latin typeface="Courier New" pitchFamily="49" charset="0"/>
              </a:rPr>
              <a:t>	     // const </a:t>
            </a:r>
            <a:r>
              <a:rPr lang="en-US" sz="2100" b="1" dirty="0">
                <a:latin typeface="Courier New" pitchFamily="49" charset="0"/>
              </a:rPr>
              <a:t>variables do NOT </a:t>
            </a:r>
            <a:r>
              <a:rPr lang="en-US" sz="2100" b="1" dirty="0" smtClean="0">
                <a:latin typeface="Courier New" pitchFamily="49" charset="0"/>
              </a:rPr>
              <a:t>change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}</a:t>
            </a:r>
            <a:endParaRPr lang="en-GB" sz="2100" b="1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0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57200" y="436336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lang="el-GR" sz="44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Διαφορές </a:t>
            </a:r>
            <a:r>
              <a:rPr lang="en-US" sz="44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const </a:t>
            </a:r>
            <a:r>
              <a:rPr lang="el-GR" sz="44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και </a:t>
            </a:r>
            <a:r>
              <a:rPr lang="en-US" sz="44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#define</a:t>
            </a:r>
            <a:endParaRPr lang="en-GB" sz="44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57200" y="1981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3000" dirty="0"/>
              <a:t>To </a:t>
            </a:r>
            <a:r>
              <a:rPr lang="en-US" sz="3000" b="1" dirty="0">
                <a:solidFill>
                  <a:srgbClr val="FF0000"/>
                </a:solidFill>
                <a:latin typeface="Courier New" pitchFamily="49" charset="0"/>
              </a:rPr>
              <a:t>#define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l-GR" sz="3000" dirty="0"/>
              <a:t>είναι εξ’ ορισμού </a:t>
            </a:r>
            <a:r>
              <a:rPr lang="en-US" sz="3000" dirty="0"/>
              <a:t>global </a:t>
            </a:r>
            <a:r>
              <a:rPr lang="el-GR" sz="3000" dirty="0"/>
              <a:t>ορισμός, ενώ το </a:t>
            </a:r>
            <a:r>
              <a:rPr lang="en-US" sz="3000" b="1" dirty="0">
                <a:solidFill>
                  <a:srgbClr val="FF0000"/>
                </a:solidFill>
                <a:latin typeface="Courier New" pitchFamily="49" charset="0"/>
              </a:rPr>
              <a:t>const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l-GR" sz="3000" dirty="0"/>
              <a:t>έχει δικό του </a:t>
            </a:r>
            <a:r>
              <a:rPr lang="en-US" sz="3000" dirty="0"/>
              <a:t>scope.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l-GR" sz="3000" dirty="0"/>
              <a:t>Η συντακτική ορθότητα μιας δήλωσης </a:t>
            </a:r>
            <a:r>
              <a:rPr lang="en-US" sz="3000" b="1" dirty="0">
                <a:solidFill>
                  <a:srgbClr val="FF0000"/>
                </a:solidFill>
                <a:latin typeface="Courier New" pitchFamily="49" charset="0"/>
              </a:rPr>
              <a:t>const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l-GR" sz="3000" dirty="0"/>
              <a:t>ελέγχεται αμέσως, ενώ για το </a:t>
            </a:r>
            <a:r>
              <a:rPr lang="en-US" sz="3000" b="1" dirty="0">
                <a:solidFill>
                  <a:srgbClr val="FF0000"/>
                </a:solidFill>
                <a:latin typeface="Courier New" pitchFamily="49" charset="0"/>
              </a:rPr>
              <a:t>#define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l-GR" sz="3000" dirty="0"/>
              <a:t>μόνο αφού γίνει η αντικατάσταση. Το όποιο λάθος εμφανίζεται στη γραμμή του προγράμματος και όχι στη δήλωση του </a:t>
            </a:r>
            <a:r>
              <a:rPr lang="en-US" sz="3000" b="1" dirty="0">
                <a:solidFill>
                  <a:srgbClr val="FF0000"/>
                </a:solidFill>
                <a:latin typeface="Courier New" pitchFamily="49" charset="0"/>
              </a:rPr>
              <a:t>#define</a:t>
            </a:r>
            <a:r>
              <a:rPr lang="en-US" sz="3000" dirty="0"/>
              <a:t>.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198291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ΒΑΣΙΚΕΣ ΕΝΤΟΛΕΣ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25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Εντολή</a:t>
            </a:r>
            <a:r>
              <a:rPr lang="en-GB" dirty="0" smtClean="0"/>
              <a:t>  </a:t>
            </a:r>
            <a:r>
              <a:rPr lang="en-GB" dirty="0" smtClean="0">
                <a:solidFill>
                  <a:srgbClr val="FF0000"/>
                </a:solidFill>
              </a:rPr>
              <a:t>i</a:t>
            </a:r>
            <a:r>
              <a:rPr lang="en-US" sz="4800" dirty="0" smtClean="0">
                <a:solidFill>
                  <a:srgbClr val="FF0000"/>
                </a:solidFill>
              </a:rPr>
              <a:t>f</a:t>
            </a:r>
            <a:r>
              <a:rPr lang="en-US" sz="4800" dirty="0" smtClean="0"/>
              <a:t> … </a:t>
            </a:r>
            <a:r>
              <a:rPr lang="en-US" sz="4800" dirty="0" smtClean="0">
                <a:solidFill>
                  <a:srgbClr val="FF0000"/>
                </a:solidFill>
              </a:rPr>
              <a:t>else</a:t>
            </a:r>
            <a:r>
              <a:rPr lang="en-US" sz="4800" dirty="0" smtClean="0"/>
              <a:t> …</a:t>
            </a:r>
            <a:endParaRPr lang="en-GB" sz="4800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3559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100" b="1" dirty="0" smtClean="0">
                <a:solidFill>
                  <a:srgbClr val="0000CC"/>
                </a:solidFill>
                <a:latin typeface="Courier New" pitchFamily="49" charset="0"/>
              </a:rPr>
              <a:t>if</a:t>
            </a:r>
            <a:r>
              <a:rPr lang="en-US" sz="2100" b="1" dirty="0" smtClean="0">
                <a:latin typeface="Courier New" pitchFamily="49" charset="0"/>
              </a:rPr>
              <a:t> </a:t>
            </a:r>
            <a:r>
              <a:rPr lang="en-US" sz="2100" b="1" dirty="0" smtClean="0">
                <a:solidFill>
                  <a:srgbClr val="FF0000"/>
                </a:solidFill>
                <a:latin typeface="Courier New" pitchFamily="49" charset="0"/>
              </a:rPr>
              <a:t>(</a:t>
            </a:r>
            <a:r>
              <a:rPr lang="en-US" sz="2100" b="1" dirty="0" smtClean="0">
                <a:latin typeface="Courier New" pitchFamily="49" charset="0"/>
              </a:rPr>
              <a:t>condition</a:t>
            </a:r>
            <a:r>
              <a:rPr lang="en-US" sz="2100" b="1" dirty="0" smtClean="0">
                <a:solidFill>
                  <a:srgbClr val="FF0000"/>
                </a:solidFill>
                <a:latin typeface="Courier New" pitchFamily="49" charset="0"/>
              </a:rPr>
              <a:t>)</a:t>
            </a:r>
            <a:r>
              <a:rPr lang="en-US" sz="2100" b="1" dirty="0" smtClean="0">
                <a:latin typeface="Courier New" pitchFamily="49" charset="0"/>
              </a:rPr>
              <a:t> {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 statement;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 ...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}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solidFill>
                  <a:srgbClr val="0000CC"/>
                </a:solidFill>
                <a:latin typeface="Courier New" pitchFamily="49" charset="0"/>
              </a:rPr>
              <a:t>else</a:t>
            </a:r>
            <a:r>
              <a:rPr lang="en-US" sz="2100" b="1" dirty="0" smtClean="0">
                <a:latin typeface="Courier New" pitchFamily="49" charset="0"/>
              </a:rPr>
              <a:t> {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statement;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 ...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ltGray">
          <a:xfrm>
            <a:off x="3886200" y="4470400"/>
            <a:ext cx="4724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2000" b="1" dirty="0">
                <a:solidFill>
                  <a:srgbClr val="FF0000"/>
                </a:solidFill>
              </a:rPr>
              <a:t>Προσοχή:</a:t>
            </a:r>
            <a:r>
              <a:rPr lang="el-GR" sz="2000" dirty="0"/>
              <a:t> </a:t>
            </a:r>
            <a:r>
              <a:rPr lang="en-US" sz="2000" dirty="0"/>
              <a:t>	</a:t>
            </a:r>
            <a:r>
              <a:rPr lang="el-GR" sz="2000" b="1" dirty="0">
                <a:solidFill>
                  <a:srgbClr val="FF0000"/>
                </a:solidFill>
                <a:latin typeface="Courier New" pitchFamily="49" charset="0"/>
              </a:rPr>
              <a:t>=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vs. ==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ltGray">
          <a:xfrm>
            <a:off x="3886200" y="2184400"/>
            <a:ext cx="4724400" cy="177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2000" b="1" dirty="0"/>
              <a:t>Λογικοί τελεστές για σύνθετες συνθήκες: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/>
              <a:t>OR: 	</a:t>
            </a:r>
            <a:r>
              <a:rPr lang="en-US" sz="2000" b="1" dirty="0">
                <a:latin typeface="Courier New" pitchFamily="49" charset="0"/>
              </a:rPr>
              <a:t>((cond1)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||</a:t>
            </a:r>
            <a:r>
              <a:rPr lang="en-US" sz="2000" b="1" dirty="0">
                <a:latin typeface="Courier New" pitchFamily="49" charset="0"/>
              </a:rPr>
              <a:t>(cond2))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/>
              <a:t>AND: 	</a:t>
            </a:r>
            <a:r>
              <a:rPr lang="en-US" sz="2000" b="1" dirty="0">
                <a:latin typeface="Courier New" pitchFamily="49" charset="0"/>
              </a:rPr>
              <a:t>((cond1)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&amp;&amp;</a:t>
            </a:r>
            <a:r>
              <a:rPr lang="en-US" sz="2000" b="1" dirty="0">
                <a:latin typeface="Courier New" pitchFamily="49" charset="0"/>
              </a:rPr>
              <a:t>(cond2))</a:t>
            </a:r>
            <a:endParaRPr lang="en-GB" sz="2000" b="1" dirty="0"/>
          </a:p>
          <a:p>
            <a:pPr eaLnBrk="1" hangingPunct="1">
              <a:spcBef>
                <a:spcPct val="50000"/>
              </a:spcBef>
            </a:pPr>
            <a:r>
              <a:rPr lang="en-US" sz="2000" b="1" dirty="0"/>
              <a:t>NOT: 	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!</a:t>
            </a:r>
            <a:r>
              <a:rPr lang="en-US" sz="2000" b="1" dirty="0">
                <a:latin typeface="Courier New" pitchFamily="49" charset="0"/>
              </a:rPr>
              <a:t>(cond1)</a:t>
            </a:r>
            <a:endParaRPr lang="en-GB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575047" y="5777653"/>
            <a:ext cx="800289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l-GR" sz="2000" dirty="0" smtClean="0"/>
              <a:t>Είναι καλό να χρησιμοποιείτε πάντα { } ακόμη και για μία μόνο εντολή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1950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nimBg="1" autoUpdateAnimBg="0"/>
      <p:bldP spid="44037" grpId="0" animBg="1" autoUpdateAnimBg="0"/>
      <p:bldP spid="2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 smtClean="0"/>
              <a:t>Εντολή</a:t>
            </a:r>
            <a:r>
              <a:rPr lang="en-GB" dirty="0" smtClean="0"/>
              <a:t> </a:t>
            </a:r>
            <a:r>
              <a:rPr lang="en-US" sz="4800" dirty="0" smtClean="0"/>
              <a:t>Switch</a:t>
            </a:r>
            <a:endParaRPr lang="en-GB" sz="4800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134350" cy="4572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switch </a:t>
            </a:r>
            <a:r>
              <a:rPr lang="en-US" sz="2100" b="1" dirty="0" smtClean="0">
                <a:solidFill>
                  <a:srgbClr val="FF0000"/>
                </a:solidFill>
                <a:latin typeface="Courier New" pitchFamily="49" charset="0"/>
              </a:rPr>
              <a:t>(</a:t>
            </a:r>
            <a:r>
              <a:rPr lang="en-US" sz="2100" b="1" dirty="0" smtClean="0">
                <a:latin typeface="Courier New" pitchFamily="49" charset="0"/>
              </a:rPr>
              <a:t>condition</a:t>
            </a:r>
            <a:r>
              <a:rPr lang="en-US" sz="2100" b="1" dirty="0" smtClean="0">
                <a:solidFill>
                  <a:srgbClr val="FF0000"/>
                </a:solidFill>
                <a:latin typeface="Courier New" pitchFamily="49" charset="0"/>
              </a:rPr>
              <a:t>)</a:t>
            </a:r>
            <a:r>
              <a:rPr lang="en-US" sz="2100" b="1" dirty="0" smtClean="0">
                <a:latin typeface="Courier New" pitchFamily="49" charset="0"/>
              </a:rPr>
              <a:t>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	</a:t>
            </a: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case </a:t>
            </a:r>
            <a:r>
              <a:rPr lang="en-US" sz="2100" b="1" i="1" dirty="0" smtClean="0">
                <a:latin typeface="Courier New" pitchFamily="49" charset="0"/>
              </a:rPr>
              <a:t>constant1</a:t>
            </a:r>
            <a:r>
              <a:rPr lang="en-US" sz="2100" b="1" dirty="0" smtClean="0">
                <a:latin typeface="Courier New" pitchFamily="49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		statement;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 	...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		</a:t>
            </a:r>
            <a:r>
              <a:rPr lang="en-US" sz="2100" b="1" dirty="0" smtClean="0">
                <a:solidFill>
                  <a:srgbClr val="FF0000"/>
                </a:solidFill>
                <a:latin typeface="Courier New" pitchFamily="49" charset="0"/>
              </a:rPr>
              <a:t>break</a:t>
            </a:r>
            <a:r>
              <a:rPr lang="en-US" sz="2100" b="1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	</a:t>
            </a: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case </a:t>
            </a:r>
            <a:r>
              <a:rPr lang="en-US" sz="2100" b="1" i="1" dirty="0" smtClean="0">
                <a:latin typeface="Courier New" pitchFamily="49" charset="0"/>
              </a:rPr>
              <a:t>constant2</a:t>
            </a:r>
            <a:r>
              <a:rPr lang="en-US" sz="2100" b="1" dirty="0" smtClean="0">
                <a:latin typeface="Courier New" pitchFamily="49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		statement;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 	...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		</a:t>
            </a:r>
            <a:r>
              <a:rPr lang="en-US" sz="2100" b="1" dirty="0" smtClean="0">
                <a:solidFill>
                  <a:srgbClr val="FF0000"/>
                </a:solidFill>
                <a:latin typeface="Courier New" pitchFamily="49" charset="0"/>
              </a:rPr>
              <a:t>break</a:t>
            </a:r>
            <a:r>
              <a:rPr lang="en-US" sz="2100" b="1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	...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	</a:t>
            </a: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default</a:t>
            </a:r>
            <a:r>
              <a:rPr lang="en-US" sz="2100" b="1" dirty="0" smtClean="0">
                <a:latin typeface="Courier New" pitchFamily="49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		statement;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 	...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		</a:t>
            </a:r>
            <a:r>
              <a:rPr lang="en-US" sz="2100" b="1" dirty="0" smtClean="0">
                <a:solidFill>
                  <a:srgbClr val="FF0000"/>
                </a:solidFill>
                <a:latin typeface="Courier New" pitchFamily="49" charset="0"/>
              </a:rPr>
              <a:t>break</a:t>
            </a:r>
            <a:r>
              <a:rPr lang="en-US" sz="2100" b="1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100" b="1" dirty="0" smtClean="0">
              <a:latin typeface="Courier New" pitchFamily="49" charset="0"/>
            </a:endParaRP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ltGray">
          <a:xfrm>
            <a:off x="3886200" y="2133600"/>
            <a:ext cx="4724400" cy="1938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2000" b="1" dirty="0">
                <a:solidFill>
                  <a:srgbClr val="FF0000"/>
                </a:solidFill>
              </a:rPr>
              <a:t>Προσοχή:</a:t>
            </a:r>
            <a:r>
              <a:rPr lang="el-GR" sz="2000" dirty="0"/>
              <a:t> αν παραληφθεί το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break</a:t>
            </a:r>
            <a:r>
              <a:rPr lang="el-GR" sz="2000" dirty="0"/>
              <a:t>, εκτελείται η επόμενη εντολή!</a:t>
            </a:r>
          </a:p>
          <a:p>
            <a:pPr eaLnBrk="1" hangingPunct="1">
              <a:spcBef>
                <a:spcPct val="50000"/>
              </a:spcBef>
            </a:pPr>
            <a:r>
              <a:rPr lang="el-GR" sz="2000" dirty="0"/>
              <a:t>Δεν το παραλείπουμε ποτέ</a:t>
            </a:r>
            <a:r>
              <a:rPr lang="el-GR" sz="2000" dirty="0" smtClean="0"/>
              <a:t>!!!</a:t>
            </a:r>
            <a:endParaRPr lang="en-US" sz="2000" dirty="0" smtClean="0"/>
          </a:p>
          <a:p>
            <a:pPr eaLnBrk="1" hangingPunct="1">
              <a:spcBef>
                <a:spcPct val="50000"/>
              </a:spcBef>
            </a:pPr>
            <a:r>
              <a:rPr lang="el-GR" sz="2000" dirty="0" smtClean="0"/>
              <a:t>Το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break</a:t>
            </a:r>
            <a:r>
              <a:rPr lang="en-US" sz="2000" dirty="0" smtClean="0"/>
              <a:t> </a:t>
            </a:r>
            <a:r>
              <a:rPr lang="el-GR" sz="2000" dirty="0" smtClean="0"/>
              <a:t>μας βγάζει έξω από το </a:t>
            </a:r>
            <a:r>
              <a:rPr lang="en-US" sz="2000" dirty="0" smtClean="0"/>
              <a:t>block </a:t>
            </a:r>
            <a:r>
              <a:rPr lang="el-GR" sz="2000" dirty="0" smtClean="0"/>
              <a:t>στο οποίο είμαστε.</a:t>
            </a:r>
            <a:endParaRPr lang="en-US" sz="2000" dirty="0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ltGray">
          <a:xfrm>
            <a:off x="3886200" y="5080000"/>
            <a:ext cx="472440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2000" dirty="0"/>
              <a:t>Το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</a:rPr>
              <a:t>default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l-GR" sz="2000" dirty="0"/>
              <a:t>καλύπτει την περίπτωση που χάνουμε κάποια </a:t>
            </a:r>
            <a:r>
              <a:rPr lang="en-US" sz="2000" dirty="0"/>
              <a:t>case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15980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animBg="1" autoUpdateAnimBg="0"/>
      <p:bldP spid="45061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752600"/>
            <a:ext cx="557075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 main()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MyClass myClassInstance;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... 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myClassInstance.publicMethod();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...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5105400" y="2275114"/>
            <a:ext cx="268086" cy="457200"/>
          </a:xfrm>
          <a:prstGeom prst="rightBrac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62600" y="2319048"/>
            <a:ext cx="2799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του αντικειμένου</a:t>
            </a:r>
            <a:endParaRPr lang="en-US" dirty="0"/>
          </a:p>
        </p:txBody>
      </p:sp>
      <p:sp>
        <p:nvSpPr>
          <p:cNvPr id="7" name="Right Brace 6"/>
          <p:cNvSpPr/>
          <p:nvPr/>
        </p:nvSpPr>
        <p:spPr>
          <a:xfrm>
            <a:off x="6046313" y="2971800"/>
            <a:ext cx="268086" cy="457200"/>
          </a:xfrm>
          <a:prstGeom prst="rightBrac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14398" y="3015734"/>
            <a:ext cx="2982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Κλήση της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public</a:t>
            </a:r>
            <a:r>
              <a:rPr lang="en-US" dirty="0" smtClean="0"/>
              <a:t> </a:t>
            </a:r>
            <a:r>
              <a:rPr lang="el-GR" dirty="0" smtClean="0"/>
              <a:t>μεθόδου.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4343400"/>
            <a:ext cx="465040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80000"/>
              </a:lnSpc>
              <a:buFontTx/>
              <a:buNone/>
            </a:pPr>
            <a:r>
              <a:rPr lang="en-US" sz="2000" b="1" dirty="0">
                <a:latin typeface="Courier New" pitchFamily="49" charset="0"/>
              </a:rPr>
              <a:t>int main</a:t>
            </a:r>
            <a:r>
              <a:rPr lang="en-US" sz="2000" b="1" dirty="0" smtClean="0">
                <a:latin typeface="Courier New" pitchFamily="49" charset="0"/>
              </a:rPr>
              <a:t>()</a:t>
            </a:r>
            <a:endParaRPr lang="el-GR" sz="2000" b="1" dirty="0" smtClean="0">
              <a:latin typeface="Courier New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</a:rPr>
              <a:t>{</a:t>
            </a:r>
            <a:endParaRPr lang="en-US" sz="2000" b="1" dirty="0">
              <a:latin typeface="Courier New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l-GR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Human </a:t>
            </a:r>
            <a:r>
              <a:rPr lang="en-US" sz="2000" b="1" dirty="0">
                <a:latin typeface="Courier New" pitchFamily="49" charset="0"/>
              </a:rPr>
              <a:t>peter;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l-GR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peter.IsBorn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l-GR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peter.Ages</a:t>
            </a:r>
            <a:r>
              <a:rPr lang="en-US" sz="2000" b="1" dirty="0">
                <a:latin typeface="Courier New" pitchFamily="49" charset="0"/>
              </a:rPr>
              <a:t>(); </a:t>
            </a:r>
            <a:endParaRPr lang="en-US" sz="2000" b="1" dirty="0" smtClean="0">
              <a:latin typeface="Courier New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l-GR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peter.Grows(10);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426403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>
            <a:normAutofit fontScale="90000"/>
          </a:bodyPr>
          <a:lstStyle/>
          <a:p>
            <a:r>
              <a:rPr lang="el-GR" sz="4400" dirty="0" smtClean="0"/>
              <a:t>Εντολές βρόγχων</a:t>
            </a:r>
            <a:r>
              <a:rPr lang="el-GR" dirty="0" smtClean="0"/>
              <a:t> (</a:t>
            </a:r>
            <a:r>
              <a:rPr lang="en-US" sz="4800" dirty="0" smtClean="0"/>
              <a:t>Loop Statements</a:t>
            </a:r>
            <a:r>
              <a:rPr lang="el-GR" sz="4800" dirty="0" smtClean="0"/>
              <a:t>)</a:t>
            </a:r>
            <a:endParaRPr lang="en-GB" sz="4800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144000" cy="45307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while </a:t>
            </a:r>
            <a:r>
              <a:rPr lang="en-US" sz="2000" b="1" dirty="0" smtClean="0">
                <a:latin typeface="Courier New" pitchFamily="49" charset="0"/>
              </a:rPr>
              <a:t>(condition){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	statement;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	...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100" b="1" dirty="0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for </a:t>
            </a:r>
            <a:r>
              <a:rPr lang="en-US" sz="2000" b="1" dirty="0" smtClean="0">
                <a:latin typeface="Courier New" pitchFamily="49" charset="0"/>
              </a:rPr>
              <a:t>(declaration-initialization; condition; iteration){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	statement;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	...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  <a:endParaRPr lang="en-GB" sz="2000" b="1" dirty="0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200" b="1" dirty="0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//Example of counting...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for (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int </a:t>
            </a:r>
            <a:r>
              <a:rPr lang="en-US" sz="2000" b="1" dirty="0" smtClean="0">
                <a:latin typeface="Courier New" pitchFamily="49" charset="0"/>
              </a:rPr>
              <a:t>i=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0</a:t>
            </a:r>
            <a:r>
              <a:rPr lang="en-US" sz="2000" b="1" dirty="0" smtClean="0">
                <a:latin typeface="Courier New" pitchFamily="49" charset="0"/>
              </a:rPr>
              <a:t>; i&lt;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5</a:t>
            </a:r>
            <a:r>
              <a:rPr lang="en-US" sz="2000" b="1" dirty="0" smtClean="0">
                <a:latin typeface="Courier New" pitchFamily="49" charset="0"/>
              </a:rPr>
              <a:t>; i++){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//runs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5</a:t>
            </a:r>
            <a:r>
              <a:rPr lang="en-US" sz="2000" b="1" dirty="0" smtClean="0">
                <a:latin typeface="Courier New" pitchFamily="49" charset="0"/>
              </a:rPr>
              <a:t> times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	cout &lt;&lt; i*5+3;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  <a:endParaRPr lang="en-GB" sz="2000" b="1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77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continue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09600"/>
          </a:xfrm>
        </p:spPr>
        <p:txBody>
          <a:bodyPr/>
          <a:lstStyle/>
          <a:p>
            <a:r>
              <a:rPr lang="el-GR" dirty="0" smtClean="0"/>
              <a:t>Χρήσιμα για τον έλεγχο ροής σε </a:t>
            </a:r>
            <a:r>
              <a:rPr lang="en-US" dirty="0" smtClean="0"/>
              <a:t>loops.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2438399"/>
            <a:ext cx="6346609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100 iterations or a collision/explosion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 = 0; i &lt; 100; i++){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carX.Move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carY.Move();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randomMine.Activate();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collision = carX.Collide(carY);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explosion = carX.detonate(randomMine)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||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carY.detonate(randomMine);</a:t>
            </a: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counter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if (collision || explosion){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cout &lt;&lt; i; will give an error</a:t>
            </a:r>
          </a:p>
        </p:txBody>
      </p:sp>
    </p:spTree>
    <p:extLst>
      <p:ext uri="{BB962C8B-B14F-4D97-AF65-F5344CB8AC3E}">
        <p14:creationId xmlns:p14="http://schemas.microsoft.com/office/powerpoint/2010/main" val="204769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l-GR" dirty="0"/>
              <a:t>και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continue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2286000"/>
            <a:ext cx="845616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(!collision &amp;&amp; !explosion){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carX.Move();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carY.Move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(carX.GetPosition() == 0 ||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carX.GetPosition()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== 0){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continue;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randomMine.Activate();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collision = carX.Collide(carY);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explosion = carX.detonate(randomMine)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||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carY.detonate(randomMine);</a:t>
            </a: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counter ++;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8315" y="1752600"/>
            <a:ext cx="6903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Αγνόησε συγκρούσεις ή εκρήξεις που γίνονται στο σημείο 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4232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l-GR" dirty="0"/>
              <a:t>και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continue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0972" y="2429240"/>
            <a:ext cx="432041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 = 0; i &lt; 10; i 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if (i%3 == 0){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continue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cout &lt;&lt; i;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8315" y="1752600"/>
            <a:ext cx="66105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Τύπωσε μόνο τους αριθμούς που δεν διαιρούνται με το 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6609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ΣΥΝΑΡΤΗΣΕΙΣ</a:t>
            </a:r>
            <a:br>
              <a:rPr lang="el-GR" dirty="0" smtClean="0"/>
            </a:br>
            <a:r>
              <a:rPr lang="en-US" dirty="0" smtClean="0"/>
              <a:t>NAMESPACES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18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" y="4876800"/>
            <a:ext cx="914400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04258" y="5943601"/>
            <a:ext cx="1981200" cy="304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124200" y="4876800"/>
            <a:ext cx="4038600" cy="4572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 smtClean="0"/>
              <a:t>Συναρτήσεις</a:t>
            </a:r>
            <a:endParaRPr lang="en-GB" sz="4400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657" y="1752600"/>
            <a:ext cx="9144000" cy="5105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#include &lt;iostream&gt;</a:t>
            </a:r>
            <a:endParaRPr lang="el-GR" sz="2100" b="1" dirty="0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using namespace std;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100" b="1" dirty="0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float</a:t>
            </a:r>
            <a:r>
              <a:rPr lang="en-US" sz="2100" b="1" dirty="0" smtClean="0">
                <a:latin typeface="Courier New" pitchFamily="49" charset="0"/>
              </a:rPr>
              <a:t> triangleArea (</a:t>
            </a: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float</a:t>
            </a:r>
            <a:r>
              <a:rPr lang="en-US" sz="2100" b="1" dirty="0" smtClean="0">
                <a:latin typeface="Courier New" pitchFamily="49" charset="0"/>
              </a:rPr>
              <a:t> width, </a:t>
            </a: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float</a:t>
            </a:r>
            <a:r>
              <a:rPr lang="en-US" sz="2100" b="1" dirty="0" smtClean="0">
                <a:latin typeface="Courier New" pitchFamily="49" charset="0"/>
              </a:rPr>
              <a:t> height);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100" b="1" dirty="0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main(){  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     float area = triangleArea(1.0, 2.0);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     cout &lt;&lt; "The area of the triangle is "  &lt;&lt; area;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100" b="1" dirty="0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float</a:t>
            </a:r>
            <a:r>
              <a:rPr lang="en-US" sz="2100" b="1" dirty="0" smtClean="0">
                <a:latin typeface="Courier New" pitchFamily="49" charset="0"/>
              </a:rPr>
              <a:t> triangleArea(</a:t>
            </a: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float</a:t>
            </a:r>
            <a:r>
              <a:rPr lang="en-US" sz="2100" b="1" dirty="0" smtClean="0">
                <a:latin typeface="Courier New" pitchFamily="49" charset="0"/>
              </a:rPr>
              <a:t> width, </a:t>
            </a: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float</a:t>
            </a:r>
            <a:r>
              <a:rPr lang="en-US" sz="2100" b="1" dirty="0" smtClean="0">
                <a:latin typeface="Courier New" pitchFamily="49" charset="0"/>
              </a:rPr>
              <a:t> height){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      float </a:t>
            </a:r>
            <a:r>
              <a:rPr lang="en-US" sz="21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area</a:t>
            </a:r>
            <a:r>
              <a:rPr lang="en-US" sz="2100" b="1" dirty="0" smtClean="0">
                <a:latin typeface="Courier New" pitchFamily="49" charset="0"/>
              </a:rPr>
              <a:t>; // local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      area = width * height / 2.0;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       </a:t>
            </a:r>
            <a:r>
              <a:rPr lang="en-US" sz="2100" b="1" dirty="0" smtClean="0">
                <a:solidFill>
                  <a:srgbClr val="FF0000"/>
                </a:solidFill>
                <a:latin typeface="Courier New" pitchFamily="49" charset="0"/>
              </a:rPr>
              <a:t>return</a:t>
            </a:r>
            <a:r>
              <a:rPr lang="en-US" sz="2100" b="1" dirty="0" smtClean="0">
                <a:latin typeface="Courier New" pitchFamily="49" charset="0"/>
              </a:rPr>
              <a:t> area;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}</a:t>
            </a:r>
            <a:endParaRPr lang="en-GB" sz="2100" b="1" dirty="0" smtClean="0">
              <a:latin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05600" y="2209800"/>
            <a:ext cx="234038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Δηλωση Συνάρτησης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672943" y="4419600"/>
            <a:ext cx="248805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Ορίσματα Συνάρτησης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91489" y="6109683"/>
            <a:ext cx="355251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Επιστρεφόμενη τιμή Συνάρτησης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7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3" grpId="0" animBg="1"/>
      <p:bldP spid="2" grpId="0" animBg="1"/>
      <p:bldP spid="6" grpId="0" animBg="1"/>
      <p:bldP spid="8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Χώροι ονομάτων (</a:t>
            </a:r>
            <a:r>
              <a:rPr lang="en-US" dirty="0"/>
              <a:t>Namespaces</a:t>
            </a:r>
            <a:r>
              <a:rPr lang="el-GR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 algn="just">
              <a:buClr>
                <a:schemeClr val="accent6">
                  <a:lumMod val="75000"/>
                </a:schemeClr>
              </a:buClr>
              <a:buSzPct val="75000"/>
            </a:pPr>
            <a:r>
              <a:rPr lang="el-GR" sz="2400" dirty="0"/>
              <a:t>Πολλές φορές στη </a:t>
            </a:r>
            <a:r>
              <a:rPr lang="en-US" sz="2400" dirty="0"/>
              <a:t>C </a:t>
            </a:r>
            <a:r>
              <a:rPr lang="el-GR" sz="2400" dirty="0"/>
              <a:t>φτιάχνουμε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συναρτήσεις των οποίων τα ονόματα έρχονται σε σύγκρουση με έτοιμες συναρτήσεις</a:t>
            </a:r>
            <a:r>
              <a:rPr lang="el-GR" sz="2400" dirty="0"/>
              <a:t> της γλώσσας</a:t>
            </a:r>
          </a:p>
          <a:p>
            <a:pPr marL="800100" lvl="1" indent="-342900" algn="just">
              <a:buClr>
                <a:schemeClr val="accent6">
                  <a:lumMod val="75000"/>
                </a:schemeClr>
              </a:buClr>
              <a:buSzPct val="75000"/>
            </a:pPr>
            <a:r>
              <a:rPr lang="el-GR" sz="2000" dirty="0"/>
              <a:t>σαν αποτέλεσμα έχουμε λάθη μετάφρασης που δεν εξηγούνται εύκολα…</a:t>
            </a:r>
            <a:endParaRPr lang="en-US" sz="2000" dirty="0"/>
          </a:p>
          <a:p>
            <a:pPr marL="800100" lvl="1" indent="-342900" algn="just">
              <a:buClr>
                <a:schemeClr val="accent6">
                  <a:lumMod val="75000"/>
                </a:schemeClr>
              </a:buClr>
              <a:buSzPct val="75000"/>
            </a:pPr>
            <a:r>
              <a:rPr lang="el-GR" sz="2000" dirty="0"/>
              <a:t>και κόστος επιδιόρθωσης του κώδικα</a:t>
            </a:r>
          </a:p>
          <a:p>
            <a:pPr marL="342900" indent="-342900" algn="just">
              <a:buClr>
                <a:schemeClr val="accent6">
                  <a:lumMod val="75000"/>
                </a:schemeClr>
              </a:buClr>
              <a:buSzPct val="75000"/>
            </a:pPr>
            <a:r>
              <a:rPr lang="el-GR" sz="2400" dirty="0"/>
              <a:t>Ένα πρόγραμμα μπορεί να </a:t>
            </a:r>
            <a:r>
              <a:rPr lang="el-GR" sz="2400" dirty="0">
                <a:solidFill>
                  <a:schemeClr val="tx2"/>
                </a:solidFill>
              </a:rPr>
              <a:t>συνθέτει κώδικα από δύο ή περισσότερα άτομα</a:t>
            </a:r>
            <a:r>
              <a:rPr lang="el-GR" sz="2400" dirty="0"/>
              <a:t> που μπορεί να χρησιμοποιούν </a:t>
            </a:r>
            <a:r>
              <a:rPr lang="el-GR" sz="2400" dirty="0">
                <a:solidFill>
                  <a:schemeClr val="tx2"/>
                </a:solidFill>
              </a:rPr>
              <a:t>συνώνυμες συναρτήσεις</a:t>
            </a:r>
            <a:r>
              <a:rPr lang="el-GR" sz="2400" dirty="0"/>
              <a:t> ή </a:t>
            </a:r>
            <a:r>
              <a:rPr lang="el-GR" sz="2400" dirty="0">
                <a:solidFill>
                  <a:schemeClr val="tx2"/>
                </a:solidFill>
              </a:rPr>
              <a:t>κλάσεις</a:t>
            </a:r>
            <a:r>
              <a:rPr lang="el-GR" sz="2400" dirty="0"/>
              <a:t>.</a:t>
            </a:r>
          </a:p>
          <a:p>
            <a:pPr marL="800100" lvl="1" indent="-342900" algn="just">
              <a:buClr>
                <a:schemeClr val="accent6">
                  <a:lumMod val="75000"/>
                </a:schemeClr>
              </a:buClr>
              <a:buSzPct val="75000"/>
            </a:pPr>
            <a:r>
              <a:rPr lang="el-GR" sz="2000" dirty="0">
                <a:latin typeface="Verdana" pitchFamily="34" charset="0"/>
              </a:rPr>
              <a:t>σαν αποτέλεσμα πάλι μπορεί να έχουμε λάθη μετάφρασης του συνολικού κώδικα</a:t>
            </a:r>
            <a:endParaRPr lang="el-GR" sz="2000" dirty="0"/>
          </a:p>
          <a:p>
            <a:pPr marL="342900" indent="-342900" algn="just">
              <a:buClr>
                <a:schemeClr val="accent6">
                  <a:lumMod val="75000"/>
                </a:schemeClr>
              </a:buClr>
              <a:buSzPct val="75000"/>
            </a:pPr>
            <a:r>
              <a:rPr lang="el-GR" sz="2400" dirty="0"/>
              <a:t>στη </a:t>
            </a:r>
            <a:r>
              <a:rPr lang="en-US" sz="2400" dirty="0"/>
              <a:t>C++ </a:t>
            </a:r>
            <a:r>
              <a:rPr lang="el-GR" sz="2400" dirty="0"/>
              <a:t>υπάρχει </a:t>
            </a:r>
            <a:r>
              <a:rPr lang="el-GR" sz="2400" dirty="0">
                <a:solidFill>
                  <a:schemeClr val="tx2"/>
                </a:solidFill>
              </a:rPr>
              <a:t>ο μηχανισμός </a:t>
            </a:r>
            <a:r>
              <a:rPr lang="en-US" sz="2400" dirty="0">
                <a:solidFill>
                  <a:srgbClr val="FF0000"/>
                </a:solidFill>
              </a:rPr>
              <a:t>namespace </a:t>
            </a:r>
            <a:r>
              <a:rPr lang="el-GR" sz="2400" dirty="0"/>
              <a:t>που μπορεί να χρησιμοποιηθεί για την </a:t>
            </a:r>
            <a:r>
              <a:rPr lang="el-GR" sz="2400" dirty="0">
                <a:solidFill>
                  <a:schemeClr val="tx2"/>
                </a:solidFill>
              </a:rPr>
              <a:t>αποφυγή συγκρούσεων</a:t>
            </a:r>
            <a:endParaRPr lang="en-US" sz="2400" dirty="0">
              <a:solidFill>
                <a:schemeClr val="tx2"/>
              </a:solidFill>
            </a:endParaRPr>
          </a:p>
          <a:p>
            <a:pPr marL="742950" lvl="1" indent="-285750" algn="just">
              <a:buClr>
                <a:schemeClr val="bg2"/>
              </a:buClr>
              <a:buSzPct val="75000"/>
              <a:buNone/>
            </a:pPr>
            <a:r>
              <a:rPr lang="en-GB" b="1" dirty="0"/>
              <a:t>namespace </a:t>
            </a:r>
            <a:r>
              <a:rPr lang="el-GR" b="1" dirty="0"/>
              <a:t>Χ</a:t>
            </a:r>
            <a:r>
              <a:rPr lang="en-GB" b="1" dirty="0"/>
              <a:t> {</a:t>
            </a:r>
          </a:p>
          <a:p>
            <a:pPr marL="742950" lvl="1" indent="-285750" algn="just">
              <a:buClr>
                <a:schemeClr val="bg2"/>
              </a:buClr>
              <a:buSzPct val="75000"/>
              <a:buNone/>
            </a:pPr>
            <a:r>
              <a:rPr lang="en-GB" b="1" dirty="0"/>
              <a:t>…………………..</a:t>
            </a:r>
          </a:p>
          <a:p>
            <a:pPr marL="742950" lvl="1" indent="-285750" algn="just">
              <a:buClr>
                <a:schemeClr val="bg2"/>
              </a:buClr>
              <a:buSzPct val="75000"/>
              <a:buNone/>
            </a:pPr>
            <a:r>
              <a:rPr lang="en-GB" b="1" dirty="0"/>
              <a:t>};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28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r>
              <a:rPr lang="el-GR" dirty="0" smtClean="0"/>
              <a:t>Στο αρχείο </a:t>
            </a:r>
            <a:r>
              <a:rPr lang="en-US" dirty="0" smtClean="0">
                <a:solidFill>
                  <a:srgbClr val="FF0000"/>
                </a:solidFill>
              </a:rPr>
              <a:t>util.h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έχουμε κάποιες χρήσιμες συναρτήσεις που πήραμε από κάποιον άλλον.</a:t>
            </a:r>
          </a:p>
          <a:p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3048000"/>
            <a:ext cx="8218488" cy="2590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…………………………….</a:t>
            </a:r>
            <a:endParaRPr lang="el-GR" sz="2000" b="1" dirty="0" smtClean="0"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GB" sz="1000" b="1" dirty="0" smtClean="0"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 smtClean="0">
                <a:latin typeface="Courier New" pitchFamily="49" charset="0"/>
              </a:rPr>
              <a:t>float </a:t>
            </a:r>
            <a:r>
              <a:rPr lang="en-GB" sz="2000" b="1" dirty="0" smtClean="0">
                <a:solidFill>
                  <a:srgbClr val="0070C0"/>
                </a:solidFill>
                <a:latin typeface="Courier New" pitchFamily="49" charset="0"/>
              </a:rPr>
              <a:t>squareArea</a:t>
            </a:r>
            <a:r>
              <a:rPr lang="en-GB" sz="2000" b="1" dirty="0" smtClean="0">
                <a:latin typeface="Courier New" pitchFamily="49" charset="0"/>
              </a:rPr>
              <a:t>(float length){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 smtClean="0">
                <a:latin typeface="Courier New" pitchFamily="49" charset="0"/>
              </a:rPr>
              <a:t>        return (length*length);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 smtClean="0">
                <a:latin typeface="Courier New" pitchFamily="49" charset="0"/>
              </a:rPr>
              <a:t>}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 smtClean="0">
                <a:latin typeface="Courier New" pitchFamily="49" charset="0"/>
              </a:rPr>
              <a:t>……………………………….</a:t>
            </a:r>
            <a:endParaRPr lang="el-GR" sz="2000" b="1" dirty="0" smtClean="0"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int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</a:rPr>
              <a:t>f</a:t>
            </a:r>
            <a:r>
              <a:rPr lang="en-US" sz="2000" b="1" dirty="0" smtClean="0">
                <a:latin typeface="Courier New" pitchFamily="49" charset="0"/>
              </a:rPr>
              <a:t>(){return 1973}</a:t>
            </a:r>
            <a:endParaRPr lang="en-GB" sz="2000" b="1" dirty="0">
              <a:solidFill>
                <a:srgbClr val="FF33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17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17714" y="220437"/>
            <a:ext cx="7772400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l-GR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Παράδειγμα (συνέχεια)</a:t>
            </a:r>
            <a:endParaRPr lang="en-GB" sz="40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17714" y="1352551"/>
            <a:ext cx="8763000" cy="512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#include &lt;iostream&gt;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solidFill>
                  <a:srgbClr val="0070C0"/>
                </a:solidFill>
                <a:latin typeface="Courier New" pitchFamily="49" charset="0"/>
              </a:rPr>
              <a:t>#include “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</a:rPr>
              <a:t>util</a:t>
            </a:r>
            <a:r>
              <a:rPr lang="en-GB" sz="2000" b="1" dirty="0">
                <a:solidFill>
                  <a:srgbClr val="0070C0"/>
                </a:solidFill>
                <a:latin typeface="Courier New" pitchFamily="49" charset="0"/>
              </a:rPr>
              <a:t>.h”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GB" sz="1000" b="1" dirty="0"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//1 square mile is 2.59 square km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//the following function </a:t>
            </a:r>
            <a:r>
              <a:rPr lang="en-GB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returns square miles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//whereas </a:t>
            </a:r>
            <a:r>
              <a:rPr lang="en-GB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length is in km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GB" sz="2000" b="1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float 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</a:rPr>
              <a:t>squareArea</a:t>
            </a:r>
            <a:r>
              <a:rPr lang="en-GB" sz="2000" b="1" dirty="0">
                <a:latin typeface="Courier New" pitchFamily="49" charset="0"/>
              </a:rPr>
              <a:t>(float length){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 		 return (length*length / 2.59);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}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GB" sz="2000" b="1" dirty="0">
              <a:solidFill>
                <a:srgbClr val="0000CC"/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main (){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  cout &lt;&lt; </a:t>
            </a:r>
            <a:r>
              <a:rPr lang="en-GB" sz="2000" b="1" dirty="0" smtClean="0">
                <a:latin typeface="Courier New" pitchFamily="49" charset="0"/>
              </a:rPr>
              <a:t>“English(sqr ml)" </a:t>
            </a:r>
            <a:r>
              <a:rPr lang="en-GB" sz="2000" b="1" dirty="0">
                <a:latin typeface="Courier New" pitchFamily="49" charset="0"/>
              </a:rPr>
              <a:t>&lt;&lt;</a:t>
            </a:r>
            <a:r>
              <a:rPr lang="el-GR" sz="2000" b="1" dirty="0">
                <a:latin typeface="Courier New" pitchFamily="49" charset="0"/>
              </a:rPr>
              <a:t> 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</a:rPr>
              <a:t>squareArea</a:t>
            </a:r>
            <a:r>
              <a:rPr lang="en-GB" sz="2000" b="1" dirty="0">
                <a:latin typeface="Courier New" pitchFamily="49" charset="0"/>
              </a:rPr>
              <a:t>(2.0);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	</a:t>
            </a:r>
            <a:r>
              <a:rPr lang="en-GB" sz="2000" b="1" dirty="0" smtClean="0">
                <a:latin typeface="Courier New" pitchFamily="49" charset="0"/>
              </a:rPr>
              <a:t>cout &lt;&lt; </a:t>
            </a:r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</a:rPr>
              <a:t>f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</a:rPr>
              <a:t>();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320791" y="3563058"/>
            <a:ext cx="2823209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Compiler Error!!!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16758" y="4419600"/>
            <a:ext cx="4716356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 error: redefinition of `float squareArea(float)'</a:t>
            </a:r>
          </a:p>
        </p:txBody>
      </p:sp>
    </p:spTree>
    <p:extLst>
      <p:ext uri="{BB962C8B-B14F-4D97-AF65-F5344CB8AC3E}">
        <p14:creationId xmlns:p14="http://schemas.microsoft.com/office/powerpoint/2010/main" val="386337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17714" y="220437"/>
            <a:ext cx="7772400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l-GR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Παράδειγμα (συνέχεια)</a:t>
            </a:r>
            <a:endParaRPr lang="en-GB" sz="40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17714" y="1352551"/>
            <a:ext cx="8763000" cy="512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#include &lt;iostream&gt;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solidFill>
                  <a:srgbClr val="0070C0"/>
                </a:solidFill>
                <a:latin typeface="Courier New" pitchFamily="49" charset="0"/>
              </a:rPr>
              <a:t>#include “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</a:rPr>
              <a:t>util</a:t>
            </a:r>
            <a:r>
              <a:rPr lang="en-GB" sz="2000" b="1" dirty="0">
                <a:solidFill>
                  <a:srgbClr val="0070C0"/>
                </a:solidFill>
                <a:latin typeface="Courier New" pitchFamily="49" charset="0"/>
              </a:rPr>
              <a:t>.h”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GB" sz="1000" b="1" dirty="0"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//1 square mile is 2.59 square km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//the following function </a:t>
            </a:r>
            <a:r>
              <a:rPr lang="en-GB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returns square miles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//whereas </a:t>
            </a:r>
            <a:r>
              <a:rPr lang="en-GB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length is in km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GB" sz="2000" b="1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float 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</a:rPr>
              <a:t>squareAreaMiles</a:t>
            </a:r>
            <a:r>
              <a:rPr lang="en-GB" sz="2000" b="1" dirty="0" smtClean="0">
                <a:latin typeface="Courier New" pitchFamily="49" charset="0"/>
              </a:rPr>
              <a:t>(float </a:t>
            </a:r>
            <a:r>
              <a:rPr lang="en-GB" sz="2000" b="1" dirty="0">
                <a:latin typeface="Courier New" pitchFamily="49" charset="0"/>
              </a:rPr>
              <a:t>length){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 		 return (length*length / 2.59);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}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GB" sz="2000" b="1" dirty="0">
              <a:solidFill>
                <a:srgbClr val="0000CC"/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main (){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  cout &lt;&lt; </a:t>
            </a:r>
            <a:r>
              <a:rPr lang="en-GB" sz="2000" b="1" dirty="0" smtClean="0">
                <a:latin typeface="Courier New" pitchFamily="49" charset="0"/>
              </a:rPr>
              <a:t>“English(sqr ml)" </a:t>
            </a:r>
            <a:r>
              <a:rPr lang="en-GB" sz="2000" b="1" dirty="0">
                <a:latin typeface="Courier New" pitchFamily="49" charset="0"/>
              </a:rPr>
              <a:t>&lt;&lt;</a:t>
            </a:r>
            <a:r>
              <a:rPr lang="el-GR" sz="2000" b="1" dirty="0">
                <a:latin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</a:rPr>
              <a:t>squareAreaMiles</a:t>
            </a:r>
            <a:r>
              <a:rPr lang="en-GB" sz="2000" b="1" dirty="0" smtClean="0">
                <a:latin typeface="Courier New" pitchFamily="49" charset="0"/>
              </a:rPr>
              <a:t>(2.0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	</a:t>
            </a:r>
            <a:r>
              <a:rPr lang="en-GB" sz="2000" b="1" dirty="0" smtClean="0">
                <a:latin typeface="Courier New" pitchFamily="49" charset="0"/>
              </a:rPr>
              <a:t>cout &lt;&lt; </a:t>
            </a:r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</a:rPr>
              <a:t>f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</a:rPr>
              <a:t>();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86902" y="4446961"/>
            <a:ext cx="544270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Όχι καλή λύση, μπερδεμένος κώδικας, πιθανά λάθη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7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Πλεονεκτήματα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Το αντικειμενοστρεφές μοντέλο αντιστοιχεί καλυτέρα με τον τρόπο που βλέπουμε τον κόσμο.</a:t>
            </a:r>
          </a:p>
          <a:p>
            <a:r>
              <a:rPr lang="el-GR" dirty="0" smtClean="0"/>
              <a:t>Ο κώδικας που παράγεται είναι πιο εύκολο να διαβαστεί και να κατανοηθεί.</a:t>
            </a:r>
          </a:p>
          <a:p>
            <a:r>
              <a:rPr lang="en-US" dirty="0"/>
              <a:t>Encapsulation </a:t>
            </a:r>
            <a:r>
              <a:rPr lang="el-GR" dirty="0"/>
              <a:t>και </a:t>
            </a:r>
            <a:r>
              <a:rPr lang="en-US" dirty="0"/>
              <a:t>data hiding</a:t>
            </a:r>
          </a:p>
          <a:p>
            <a:pPr lvl="1"/>
            <a:r>
              <a:rPr lang="el-GR" dirty="0" smtClean="0"/>
              <a:t>Τα δεδομένα και οι συναρτήσεις που τα αλλάζουν ομαδοποιούνται μέσα στην κλάση.</a:t>
            </a:r>
          </a:p>
          <a:p>
            <a:pPr lvl="1"/>
            <a:r>
              <a:rPr lang="el-GR" dirty="0" smtClean="0"/>
              <a:t>Πιο εύκολη συντήρηση του κώδικα.</a:t>
            </a:r>
            <a:endParaRPr lang="en-US" dirty="0" smtClean="0"/>
          </a:p>
          <a:p>
            <a:r>
              <a:rPr lang="el-GR" dirty="0" smtClean="0"/>
              <a:t>Κληρονομικότητα</a:t>
            </a:r>
          </a:p>
          <a:p>
            <a:pPr lvl="1"/>
            <a:r>
              <a:rPr lang="el-GR" dirty="0" smtClean="0"/>
              <a:t>Ιεραρχία κλάσεων που μοιράζονται χαρακτηριστικά. </a:t>
            </a:r>
          </a:p>
          <a:p>
            <a:r>
              <a:rPr lang="el-GR" dirty="0" smtClean="0"/>
              <a:t>Πιο εύκολη επαναχρησιμοποίηση του κώδικα.</a:t>
            </a:r>
          </a:p>
        </p:txBody>
      </p:sp>
    </p:spTree>
    <p:extLst>
      <p:ext uri="{BB962C8B-B14F-4D97-AF65-F5344CB8AC3E}">
        <p14:creationId xmlns:p14="http://schemas.microsoft.com/office/powerpoint/2010/main" val="422368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r>
              <a:rPr lang="el-GR" dirty="0" smtClean="0"/>
              <a:t>Στο αρχείο </a:t>
            </a:r>
            <a:r>
              <a:rPr lang="en-US" dirty="0" smtClean="0">
                <a:solidFill>
                  <a:srgbClr val="FF0000"/>
                </a:solidFill>
              </a:rPr>
              <a:t>util.h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έχουμε κάποιες χρήσιμες συναρτήσεις που πήραμε από κάποιον άλλον.</a:t>
            </a:r>
          </a:p>
          <a:p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09600" y="2819400"/>
            <a:ext cx="8218488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namespace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</a:rPr>
              <a:t>PublicUtils</a:t>
            </a:r>
            <a:endParaRPr lang="en-US" sz="2000" b="1" dirty="0">
              <a:solidFill>
                <a:srgbClr val="0070C0"/>
              </a:solidFill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{</a:t>
            </a:r>
          </a:p>
          <a:p>
            <a:pPr marL="800100" lvl="1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…………………………….</a:t>
            </a:r>
            <a:endParaRPr lang="el-GR" sz="2000" b="1" dirty="0" smtClean="0">
              <a:latin typeface="Courier New" pitchFamily="49" charset="0"/>
            </a:endParaRPr>
          </a:p>
          <a:p>
            <a:pPr marL="800100" lvl="1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GB" sz="1000" b="1" dirty="0" smtClean="0">
              <a:latin typeface="Courier New" pitchFamily="49" charset="0"/>
            </a:endParaRPr>
          </a:p>
          <a:p>
            <a:pPr marL="800100" lvl="1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 smtClean="0">
                <a:latin typeface="Courier New" pitchFamily="49" charset="0"/>
              </a:rPr>
              <a:t>float </a:t>
            </a:r>
            <a:r>
              <a:rPr lang="en-GB" sz="2000" b="1" dirty="0" smtClean="0">
                <a:solidFill>
                  <a:srgbClr val="0070C0"/>
                </a:solidFill>
                <a:latin typeface="Courier New" pitchFamily="49" charset="0"/>
              </a:rPr>
              <a:t>squareArea</a:t>
            </a:r>
            <a:r>
              <a:rPr lang="en-GB" sz="2000" b="1" dirty="0" smtClean="0">
                <a:latin typeface="Courier New" pitchFamily="49" charset="0"/>
              </a:rPr>
              <a:t>(float length){</a:t>
            </a:r>
          </a:p>
          <a:p>
            <a:pPr marL="800100" lvl="1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 smtClean="0">
                <a:latin typeface="Courier New" pitchFamily="49" charset="0"/>
              </a:rPr>
              <a:t>        return (length*length);</a:t>
            </a:r>
          </a:p>
          <a:p>
            <a:pPr marL="800100" lvl="1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 smtClean="0">
                <a:latin typeface="Courier New" pitchFamily="49" charset="0"/>
              </a:rPr>
              <a:t>}</a:t>
            </a:r>
          </a:p>
          <a:p>
            <a:pPr marL="800100" lvl="1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 smtClean="0">
                <a:latin typeface="Courier New" pitchFamily="49" charset="0"/>
              </a:rPr>
              <a:t>……………………………….</a:t>
            </a:r>
            <a:endParaRPr lang="el-GR" sz="2000" b="1" dirty="0" smtClean="0">
              <a:latin typeface="Courier New" pitchFamily="49" charset="0"/>
            </a:endParaRPr>
          </a:p>
          <a:p>
            <a:pPr marL="800100" lvl="1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int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</a:rPr>
              <a:t>f</a:t>
            </a:r>
            <a:r>
              <a:rPr lang="en-US" sz="2000" b="1" dirty="0" smtClean="0">
                <a:latin typeface="Courier New" pitchFamily="49" charset="0"/>
              </a:rPr>
              <a:t>(){return 1973}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solidFill>
                  <a:srgbClr val="FF3300"/>
                </a:solidFill>
                <a:latin typeface="Courier New" pitchFamily="49" charset="0"/>
              </a:rPr>
              <a:t>}</a:t>
            </a:r>
            <a:endParaRPr lang="en-GB" sz="2000" b="1" dirty="0">
              <a:solidFill>
                <a:srgbClr val="FF33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29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228600" y="299583"/>
            <a:ext cx="7772400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l-GR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Παράδειγμα (</a:t>
            </a:r>
            <a:r>
              <a:rPr lang="el-GR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συνέχεια)</a:t>
            </a:r>
            <a:endParaRPr lang="en-GB" sz="40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1447800"/>
            <a:ext cx="9144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#include &lt;iostream&gt;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solidFill>
                  <a:srgbClr val="0070C0"/>
                </a:solidFill>
                <a:latin typeface="Courier New" pitchFamily="49" charset="0"/>
              </a:rPr>
              <a:t>#include “util.h"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GB" sz="1000" b="1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</a:rPr>
              <a:t>namespace Local</a:t>
            </a:r>
            <a:r>
              <a:rPr lang="en-GB" sz="2000" b="1" dirty="0">
                <a:latin typeface="Courier New" pitchFamily="49" charset="0"/>
              </a:rPr>
              <a:t>{</a:t>
            </a:r>
            <a:endParaRPr lang="el-GR" sz="2000" b="1" dirty="0"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    </a:t>
            </a:r>
            <a:r>
              <a:rPr lang="en-GB" sz="2000" b="1" dirty="0">
                <a:latin typeface="Courier New" pitchFamily="49" charset="0"/>
              </a:rPr>
              <a:t>//1 square mile is 2.59 square km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	 //the following function </a:t>
            </a:r>
            <a:r>
              <a:rPr lang="en-GB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returns square miles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	//whereas </a:t>
            </a:r>
            <a:r>
              <a:rPr lang="en-GB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length is in km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float 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</a:rPr>
              <a:t>squareArea</a:t>
            </a:r>
            <a:r>
              <a:rPr lang="en-GB" sz="2000" b="1" dirty="0">
                <a:latin typeface="Courier New" pitchFamily="49" charset="0"/>
              </a:rPr>
              <a:t>(float length){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 		 return (length*length / 2.59);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}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}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main (){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	 cout &lt;&lt;</a:t>
            </a:r>
            <a:r>
              <a:rPr lang="en-GB" sz="2000" b="1" dirty="0" smtClean="0">
                <a:latin typeface="Courier New" pitchFamily="49" charset="0"/>
              </a:rPr>
              <a:t> “English (sqr ml)" </a:t>
            </a:r>
            <a:r>
              <a:rPr lang="en-GB" sz="2000" b="1" dirty="0">
                <a:latin typeface="Courier New" pitchFamily="49" charset="0"/>
              </a:rPr>
              <a:t>&lt;&lt; 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</a:rPr>
              <a:t>Local::squareArea</a:t>
            </a:r>
            <a:r>
              <a:rPr lang="en-GB" sz="2000" b="1" dirty="0">
                <a:latin typeface="Courier New" pitchFamily="49" charset="0"/>
              </a:rPr>
              <a:t>(2.0);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	 cout &lt;&lt;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</a:rPr>
              <a:t>PublicUtils</a:t>
            </a:r>
            <a:r>
              <a:rPr lang="en-GB" sz="2000" b="1" dirty="0" smtClean="0">
                <a:solidFill>
                  <a:srgbClr val="0070C0"/>
                </a:solidFill>
                <a:latin typeface="Courier New" pitchFamily="49" charset="0"/>
              </a:rPr>
              <a:t>::</a:t>
            </a:r>
            <a:r>
              <a:rPr lang="en-GB" sz="2000" b="1" dirty="0">
                <a:solidFill>
                  <a:srgbClr val="0070C0"/>
                </a:solidFill>
                <a:latin typeface="Courier New" pitchFamily="49" charset="0"/>
              </a:rPr>
              <a:t>f</a:t>
            </a:r>
            <a:r>
              <a:rPr lang="en-GB" sz="2000" b="1" dirty="0">
                <a:latin typeface="Courier New" pitchFamily="49" charset="0"/>
              </a:rPr>
              <a:t>();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4889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228600" y="288698"/>
            <a:ext cx="7772400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l-GR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Παράδειγμα</a:t>
            </a:r>
            <a:r>
              <a:rPr lang="el-GR" sz="44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l-GR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(συνέχεια)</a:t>
            </a:r>
            <a:endParaRPr lang="en-GB" sz="40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1447800"/>
            <a:ext cx="9144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#include &lt;iostream&gt;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solidFill>
                  <a:srgbClr val="0070C0"/>
                </a:solidFill>
                <a:latin typeface="Courier New" pitchFamily="49" charset="0"/>
              </a:rPr>
              <a:t>#include “util.h"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GB" sz="1000" b="1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</a:rPr>
              <a:t>namespace Local</a:t>
            </a:r>
            <a:r>
              <a:rPr lang="en-GB" sz="2000" b="1" dirty="0">
                <a:latin typeface="Courier New" pitchFamily="49" charset="0"/>
              </a:rPr>
              <a:t>{</a:t>
            </a:r>
            <a:endParaRPr lang="el-GR" sz="2000" b="1" dirty="0"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    </a:t>
            </a:r>
            <a:r>
              <a:rPr lang="en-GB" sz="2000" b="1" dirty="0">
                <a:latin typeface="Courier New" pitchFamily="49" charset="0"/>
              </a:rPr>
              <a:t>//1 square mile is 2.59 square km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	 //the following function </a:t>
            </a:r>
            <a:r>
              <a:rPr lang="en-GB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returns square miles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	//whereas </a:t>
            </a:r>
            <a:r>
              <a:rPr lang="en-GB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length is in km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float 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</a:rPr>
              <a:t>squareArea</a:t>
            </a:r>
            <a:r>
              <a:rPr lang="en-GB" sz="2000" b="1" dirty="0">
                <a:latin typeface="Courier New" pitchFamily="49" charset="0"/>
              </a:rPr>
              <a:t>(float length){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 		 return (length*length / 2.59);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}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 smtClean="0">
                <a:latin typeface="Courier New" pitchFamily="49" charset="0"/>
              </a:rPr>
              <a:t>}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</a:rPr>
              <a:t>using namespace Local;</a:t>
            </a:r>
            <a:endParaRPr lang="en-GB" sz="2000" b="1" dirty="0">
              <a:solidFill>
                <a:srgbClr val="FF0000"/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main (){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	 cout &lt;&lt;</a:t>
            </a:r>
            <a:r>
              <a:rPr lang="en-GB" sz="2000" b="1" dirty="0" smtClean="0">
                <a:latin typeface="Courier New" pitchFamily="49" charset="0"/>
              </a:rPr>
              <a:t> “English (sqr ml)" </a:t>
            </a:r>
            <a:r>
              <a:rPr lang="en-GB" sz="2000" b="1" dirty="0">
                <a:latin typeface="Courier New" pitchFamily="49" charset="0"/>
              </a:rPr>
              <a:t>&lt;&lt; 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</a:rPr>
              <a:t>squareArea</a:t>
            </a:r>
            <a:r>
              <a:rPr lang="en-GB" sz="2000" b="1" dirty="0" smtClean="0">
                <a:latin typeface="Courier New" pitchFamily="49" charset="0"/>
              </a:rPr>
              <a:t>(2.0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	 cout &lt;&lt;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</a:rPr>
              <a:t>PublicUtils</a:t>
            </a:r>
            <a:r>
              <a:rPr lang="en-GB" sz="2000" b="1" dirty="0" smtClean="0">
                <a:solidFill>
                  <a:srgbClr val="0070C0"/>
                </a:solidFill>
                <a:latin typeface="Courier New" pitchFamily="49" charset="0"/>
              </a:rPr>
              <a:t>::</a:t>
            </a:r>
            <a:r>
              <a:rPr lang="en-GB" sz="2000" b="1" dirty="0">
                <a:solidFill>
                  <a:srgbClr val="0070C0"/>
                </a:solidFill>
                <a:latin typeface="Courier New" pitchFamily="49" charset="0"/>
              </a:rPr>
              <a:t>f</a:t>
            </a:r>
            <a:r>
              <a:rPr lang="en-GB" sz="2000" b="1" dirty="0">
                <a:latin typeface="Courier New" pitchFamily="49" charset="0"/>
              </a:rPr>
              <a:t>();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1343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52400" y="0"/>
            <a:ext cx="7772400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l-GR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Παράδειγμα (συνέχεια)</a:t>
            </a:r>
            <a:endParaRPr lang="en-GB" sz="40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1105127"/>
            <a:ext cx="9144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#include &lt;iostream&gt;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solidFill>
                  <a:srgbClr val="0070C0"/>
                </a:solidFill>
                <a:latin typeface="Courier New" pitchFamily="49" charset="0"/>
              </a:rPr>
              <a:t>#include “util.h"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GB" sz="1000" b="1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</a:rPr>
              <a:t>namespace Local</a:t>
            </a:r>
            <a:r>
              <a:rPr lang="en-GB" sz="2000" b="1" dirty="0">
                <a:latin typeface="Courier New" pitchFamily="49" charset="0"/>
              </a:rPr>
              <a:t>{</a:t>
            </a:r>
            <a:endParaRPr lang="el-GR" sz="2000" b="1" dirty="0"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000" b="1" dirty="0">
                <a:latin typeface="Courier New" pitchFamily="49" charset="0"/>
              </a:rPr>
              <a:t>    </a:t>
            </a:r>
            <a:r>
              <a:rPr lang="en-GB" sz="2000" b="1" dirty="0">
                <a:latin typeface="Courier New" pitchFamily="49" charset="0"/>
              </a:rPr>
              <a:t>//1 square mile is 2.59 square km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	 //the following function </a:t>
            </a:r>
            <a:r>
              <a:rPr lang="en-GB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returns square miles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	//whereas </a:t>
            </a:r>
            <a:r>
              <a:rPr lang="en-GB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length is in km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float 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</a:rPr>
              <a:t>squareArea</a:t>
            </a:r>
            <a:r>
              <a:rPr lang="en-GB" sz="2000" b="1" dirty="0">
                <a:latin typeface="Courier New" pitchFamily="49" charset="0"/>
              </a:rPr>
              <a:t>(float length){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 		 return (length*length / 2.59);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}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 smtClean="0">
                <a:latin typeface="Courier New" pitchFamily="49" charset="0"/>
              </a:rPr>
              <a:t>}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</a:rPr>
              <a:t>using namespace Local;</a:t>
            </a:r>
            <a:endParaRPr lang="en-GB" sz="2000" b="1" dirty="0">
              <a:solidFill>
                <a:srgbClr val="FF0000"/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main (){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	 cout &lt;&lt;</a:t>
            </a:r>
            <a:r>
              <a:rPr lang="en-GB" sz="2000" b="1" dirty="0" smtClean="0">
                <a:latin typeface="Courier New" pitchFamily="49" charset="0"/>
              </a:rPr>
              <a:t> “English (sqr ml) " </a:t>
            </a:r>
            <a:r>
              <a:rPr lang="en-GB" sz="2000" b="1" dirty="0">
                <a:latin typeface="Courier New" pitchFamily="49" charset="0"/>
              </a:rPr>
              <a:t>&lt;&lt; 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</a:rPr>
              <a:t>squareArea</a:t>
            </a:r>
            <a:r>
              <a:rPr lang="en-GB" sz="2000" b="1" dirty="0" smtClean="0">
                <a:latin typeface="Courier New" pitchFamily="49" charset="0"/>
              </a:rPr>
              <a:t>(2.0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GB" sz="2000" b="1" dirty="0">
                <a:latin typeface="Courier New" pitchFamily="49" charset="0"/>
              </a:rPr>
              <a:t>	 cout &lt;&lt; </a:t>
            </a:r>
            <a:r>
              <a:rPr lang="en-GB" sz="2000" b="1" dirty="0" smtClean="0">
                <a:latin typeface="Courier New" pitchFamily="49" charset="0"/>
              </a:rPr>
              <a:t>“Normal (sqr klm) "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GB" sz="2000" b="1" dirty="0">
                <a:latin typeface="Courier New" pitchFamily="49" charset="0"/>
              </a:rPr>
              <a:t>	</a:t>
            </a:r>
            <a:r>
              <a:rPr lang="en-GB" sz="2000" b="1" dirty="0" smtClean="0">
                <a:latin typeface="Courier New" pitchFamily="49" charset="0"/>
              </a:rPr>
              <a:t>	  &lt;&lt; </a:t>
            </a:r>
            <a:r>
              <a:rPr lang="en-GB" sz="2000" b="1" dirty="0" smtClean="0">
                <a:solidFill>
                  <a:srgbClr val="0070C0"/>
                </a:solidFill>
                <a:latin typeface="Courier New" pitchFamily="49" charset="0"/>
              </a:rPr>
              <a:t>PublicUtils::sqaureArea</a:t>
            </a:r>
            <a:r>
              <a:rPr lang="en-GB" sz="2000" b="1" dirty="0" smtClean="0">
                <a:latin typeface="Courier New" pitchFamily="49" charset="0"/>
              </a:rPr>
              <a:t>(2.0);</a:t>
            </a:r>
            <a:endParaRPr lang="en-GB" sz="2000" b="1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sz="2000" b="1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840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457200" y="333375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To </a:t>
            </a:r>
            <a:r>
              <a:rPr lang="en-US" sz="4000" b="1" spc="-100" dirty="0">
                <a:solidFill>
                  <a:srgbClr val="FF0000"/>
                </a:solidFill>
                <a:latin typeface="Courier New" pitchFamily="49" charset="0"/>
                <a:ea typeface="+mj-ea"/>
                <a:cs typeface="Courier New" pitchFamily="49" charset="0"/>
              </a:rPr>
              <a:t>std</a:t>
            </a:r>
            <a:r>
              <a:rPr lang="en-US" sz="4000" spc="-1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namespace</a:t>
            </a:r>
            <a:endParaRPr lang="en-GB" sz="40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250825" y="1828800"/>
            <a:ext cx="85693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75000"/>
              <a:buFont typeface="Arial" pitchFamily="34" charset="0"/>
              <a:buChar char="•"/>
            </a:pPr>
            <a:r>
              <a:rPr lang="el-GR" sz="2400" dirty="0">
                <a:latin typeface="Verdana" pitchFamily="34" charset="0"/>
              </a:rPr>
              <a:t>Μπορείτε να δηλώνετε</a:t>
            </a:r>
            <a:r>
              <a:rPr lang="en-US" sz="2400" dirty="0">
                <a:latin typeface="Verdana" pitchFamily="34" charset="0"/>
              </a:rPr>
              <a:t> </a:t>
            </a:r>
            <a:r>
              <a:rPr lang="el-GR" sz="2400" dirty="0">
                <a:latin typeface="Verdana" pitchFamily="34" charset="0"/>
              </a:rPr>
              <a:t>το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</a:rPr>
              <a:t>std</a:t>
            </a:r>
            <a:r>
              <a:rPr lang="en-US" sz="2400" dirty="0">
                <a:solidFill>
                  <a:srgbClr val="FF0000"/>
                </a:solidFill>
                <a:latin typeface="Verdana" pitchFamily="34" charset="0"/>
              </a:rPr>
              <a:t> </a:t>
            </a:r>
            <a:r>
              <a:rPr lang="en-US" sz="2400" dirty="0">
                <a:latin typeface="Verdana" pitchFamily="34" charset="0"/>
              </a:rPr>
              <a:t>namespace</a:t>
            </a:r>
            <a:r>
              <a:rPr lang="el-GR" sz="2400" dirty="0">
                <a:latin typeface="Verdana" pitchFamily="34" charset="0"/>
              </a:rPr>
              <a:t>: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#include &lt;iostream&gt;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</a:rPr>
              <a:t>using namespace std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2400" b="1" dirty="0">
              <a:solidFill>
                <a:srgbClr val="FF0000"/>
              </a:solidFill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400" dirty="0">
                <a:latin typeface="Verdana" pitchFamily="34" charset="0"/>
              </a:rPr>
              <a:t>για να μη χρειάζεται να το γράφετε </a:t>
            </a:r>
            <a:r>
              <a:rPr lang="el-GR" sz="2400" dirty="0" smtClean="0">
                <a:latin typeface="Verdana" pitchFamily="34" charset="0"/>
              </a:rPr>
              <a:t>συνέχεια</a:t>
            </a:r>
            <a:r>
              <a:rPr lang="en-US" sz="2400" dirty="0" smtClean="0">
                <a:latin typeface="Verdana" pitchFamily="34" charset="0"/>
              </a:rPr>
              <a:t>, </a:t>
            </a:r>
            <a:r>
              <a:rPr lang="el-GR" sz="2400" dirty="0" smtClean="0">
                <a:latin typeface="Verdana" pitchFamily="34" charset="0"/>
              </a:rPr>
              <a:t>πχ</a:t>
            </a:r>
            <a:r>
              <a:rPr lang="el-GR" sz="2400" b="1" dirty="0" smtClean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</a:rPr>
              <a:t>std::cout &lt;&lt; ….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2400" b="1" dirty="0">
              <a:solidFill>
                <a:srgbClr val="0000CC"/>
              </a:solidFill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400" dirty="0">
                <a:latin typeface="Verdana" pitchFamily="34" charset="0"/>
              </a:rPr>
              <a:t>Αν και κάποιοι μεταφραστές το κάνουν αυτόματα…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</a:pPr>
            <a:endParaRPr lang="en-GB" sz="240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4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ΔΕΙΚΤΕΣ (</a:t>
            </a:r>
            <a:r>
              <a:rPr lang="en-US" dirty="0" smtClean="0"/>
              <a:t>POINTERS)</a:t>
            </a:r>
            <a:br>
              <a:rPr lang="en-US" dirty="0" smtClean="0"/>
            </a:br>
            <a:r>
              <a:rPr lang="el-GR" dirty="0" smtClean="0"/>
              <a:t>ΑΝΑΦΟΡΕΣ </a:t>
            </a:r>
            <a:r>
              <a:rPr lang="en-US" dirty="0" smtClean="0"/>
              <a:t>(REFERENCES)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58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dirty="0" smtClean="0"/>
              <a:t>Δείκτες (</a:t>
            </a:r>
            <a:r>
              <a:rPr lang="en-US" sz="4400" dirty="0" smtClean="0"/>
              <a:t>Pointers)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3370" y="1371600"/>
            <a:ext cx="8457406" cy="9112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sz="2400" dirty="0" smtClean="0"/>
              <a:t>Δείκτης είναι μια μεταβλητή στην οποία αποθηκεύουμε τη διεύθυνση μιας άλλης μεταβλητής</a:t>
            </a:r>
            <a:r>
              <a:rPr lang="el-GR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6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440872" y="2514600"/>
            <a:ext cx="2949846" cy="33609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anInt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 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anInt;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anInt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10;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 = 15;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70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dirty="0" smtClean="0"/>
              <a:t>Δείκτες (</a:t>
            </a:r>
            <a:r>
              <a:rPr lang="en-US" sz="4400" dirty="0" smtClean="0"/>
              <a:t>Pointers)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3370" y="1371600"/>
            <a:ext cx="8457406" cy="9112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sz="2400" dirty="0" smtClean="0"/>
              <a:t>Δείκτης είναι μια μεταβλητή στην οποία αποθηκεύουμε τη διεύθυνση μιας άλλης μεταβλητής</a:t>
            </a:r>
            <a:r>
              <a:rPr lang="el-GR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6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440872" y="2514600"/>
            <a:ext cx="2949846" cy="33609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anInt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 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anInt;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anInt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10;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 = 15;</a:t>
            </a:r>
          </a:p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99347"/>
              </p:ext>
            </p:extLst>
          </p:nvPr>
        </p:nvGraphicFramePr>
        <p:xfrm>
          <a:off x="4572000" y="2514600"/>
          <a:ext cx="23876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3800"/>
                <a:gridCol w="11938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257800" y="2145268"/>
            <a:ext cx="881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Μνήμη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4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0872" y="2519064"/>
            <a:ext cx="2949845" cy="52893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dirty="0" smtClean="0"/>
              <a:t>Δείκτες (</a:t>
            </a:r>
            <a:r>
              <a:rPr lang="en-US" sz="4400" dirty="0" smtClean="0"/>
              <a:t>Pointers)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3370" y="1371600"/>
            <a:ext cx="8457406" cy="9112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sz="2400" dirty="0" smtClean="0"/>
              <a:t>Δείκτης είναι μια μεταβλητή στην οποία αποθηκεύουμε τη διεύθυνση μιας άλλης μεταβλητής</a:t>
            </a:r>
            <a:r>
              <a:rPr lang="el-GR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6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440872" y="2514600"/>
            <a:ext cx="2949846" cy="33609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anInt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 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anInt;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anInt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10;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 = 15;</a:t>
            </a:r>
          </a:p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190912"/>
              </p:ext>
            </p:extLst>
          </p:nvPr>
        </p:nvGraphicFramePr>
        <p:xfrm>
          <a:off x="4572000" y="2514600"/>
          <a:ext cx="23876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3800"/>
                <a:gridCol w="11938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2514600" y="2743200"/>
            <a:ext cx="19812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970807" y="2514600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anInt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415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0872" y="3069769"/>
            <a:ext cx="2949845" cy="52893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40872" y="2525485"/>
            <a:ext cx="2949846" cy="33609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anInt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 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anInt;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anInt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10;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 = 15;</a:t>
            </a:r>
          </a:p>
          <a:p>
            <a:endParaRPr lang="en-US" dirty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dirty="0" smtClean="0"/>
              <a:t>Δείκτες (</a:t>
            </a:r>
            <a:r>
              <a:rPr lang="en-US" sz="4400" dirty="0" smtClean="0"/>
              <a:t>Pointers)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3370" y="1371600"/>
            <a:ext cx="8457406" cy="9112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sz="2400" dirty="0" smtClean="0"/>
              <a:t>Δείκτης είναι μια μεταβλητή στην οποία αποθηκεύουμε τη διεύθυνση μιας άλλης μεταβλητής</a:t>
            </a:r>
            <a:r>
              <a:rPr lang="el-GR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6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086722"/>
              </p:ext>
            </p:extLst>
          </p:nvPr>
        </p:nvGraphicFramePr>
        <p:xfrm>
          <a:off x="4572000" y="2514600"/>
          <a:ext cx="23876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3800"/>
                <a:gridCol w="11938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970807" y="2514600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anInt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400118" y="3429000"/>
            <a:ext cx="2171882" cy="762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970807" y="4070866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411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Άσκηση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να φτιάξουμε ένα «παιχνίδι» το οποίο κάνει το εξής:</a:t>
            </a:r>
          </a:p>
          <a:p>
            <a:pPr lvl="1"/>
            <a:r>
              <a:rPr lang="el-GR" dirty="0" smtClean="0"/>
              <a:t>Έχουμε δυο αυτοκίνητα που ξεκινάνε από το σημείο 0 της ευθείας και τυχαία πάνω στις τιμές των ακεραίων.</a:t>
            </a:r>
          </a:p>
          <a:p>
            <a:pPr lvl="2"/>
            <a:r>
              <a:rPr lang="el-GR" dirty="0" smtClean="0"/>
              <a:t>Σε κάθε κίνηση διαλέγουν τυχαία να πάνε αριστερά, δεξιά, ή να μείνουν στο ίδιο σημείο.</a:t>
            </a:r>
          </a:p>
          <a:p>
            <a:pPr lvl="1"/>
            <a:r>
              <a:rPr lang="el-GR" dirty="0" smtClean="0"/>
              <a:t>Το παιχνίδι σταματάει όταν τα δυο αυτοκίνητα συγκρουστούν.</a:t>
            </a:r>
          </a:p>
          <a:p>
            <a:pPr lvl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27359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1759" y="3768296"/>
            <a:ext cx="2949845" cy="52893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40872" y="2525485"/>
            <a:ext cx="2949846" cy="33609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anInt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 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anInt;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anInt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10;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 = 15;</a:t>
            </a:r>
          </a:p>
          <a:p>
            <a:endParaRPr lang="en-US" dirty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dirty="0" smtClean="0"/>
              <a:t>Δείκτες (</a:t>
            </a:r>
            <a:r>
              <a:rPr lang="en-US" sz="4400" dirty="0" smtClean="0"/>
              <a:t>Pointers)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3370" y="1371600"/>
            <a:ext cx="8457406" cy="9112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sz="2400" dirty="0" smtClean="0"/>
              <a:t>Δείκτης είναι μια μεταβλητή στην οποία αποθηκεύουμε τη διεύθυνση μιας άλλης μεταβλητής</a:t>
            </a:r>
            <a:r>
              <a:rPr lang="el-GR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6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311935"/>
              </p:ext>
            </p:extLst>
          </p:nvPr>
        </p:nvGraphicFramePr>
        <p:xfrm>
          <a:off x="4572000" y="2514600"/>
          <a:ext cx="23876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3800"/>
                <a:gridCol w="11938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970807" y="2514600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anInt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70807" y="4070866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82999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1759" y="3768296"/>
            <a:ext cx="2949845" cy="52893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40872" y="2525485"/>
            <a:ext cx="2949846" cy="33609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anInt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 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anInt;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anInt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10;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 = 15;</a:t>
            </a:r>
          </a:p>
          <a:p>
            <a:endParaRPr lang="en-US" dirty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dirty="0" smtClean="0"/>
              <a:t>Δείκτες (</a:t>
            </a:r>
            <a:r>
              <a:rPr lang="en-US" sz="4400" dirty="0" smtClean="0"/>
              <a:t>Pointers)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3370" y="1371600"/>
            <a:ext cx="8457406" cy="9112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sz="2400" dirty="0" smtClean="0"/>
              <a:t>Δείκτης είναι μια μεταβλητή στην οποία αποθηκεύουμε τη διεύθυνση μιας άλλης μεταβλητής</a:t>
            </a:r>
            <a:r>
              <a:rPr lang="el-GR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6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403402"/>
              </p:ext>
            </p:extLst>
          </p:nvPr>
        </p:nvGraphicFramePr>
        <p:xfrm>
          <a:off x="4572000" y="2514600"/>
          <a:ext cx="23876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3800"/>
                <a:gridCol w="11938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0x1000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970807" y="2514600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anInt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70807" y="4070866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</a:t>
            </a:r>
            <a:endParaRPr lang="en-US" sz="2400" dirty="0"/>
          </a:p>
        </p:txBody>
      </p:sp>
      <p:cxnSp>
        <p:nvCxnSpPr>
          <p:cNvPr id="14" name="Curved Connector 13"/>
          <p:cNvCxnSpPr>
            <a:stCxn id="8" idx="3"/>
            <a:endCxn id="6" idx="3"/>
          </p:cNvCxnSpPr>
          <p:nvPr/>
        </p:nvCxnSpPr>
        <p:spPr>
          <a:xfrm flipV="1">
            <a:off x="7892854" y="2745433"/>
            <a:ext cx="184346" cy="1556266"/>
          </a:xfrm>
          <a:prstGeom prst="curvedConnector3">
            <a:avLst>
              <a:gd name="adj1" fmla="val 318486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52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2644" y="4419600"/>
            <a:ext cx="2949845" cy="52893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40872" y="2525485"/>
            <a:ext cx="2949846" cy="33609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anInt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 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anInt;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anInt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10;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 = 15;</a:t>
            </a:r>
          </a:p>
          <a:p>
            <a:endParaRPr lang="en-US" dirty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dirty="0" smtClean="0"/>
              <a:t>Δείκτες (</a:t>
            </a:r>
            <a:r>
              <a:rPr lang="en-US" sz="4400" dirty="0" smtClean="0"/>
              <a:t>Pointers)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3370" y="1371600"/>
            <a:ext cx="8457406" cy="9112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sz="2400" dirty="0" smtClean="0"/>
              <a:t>Δείκτης είναι μια μεταβλητή στην οποία αποθηκεύουμε τη διεύθυνση μιας άλλης μεταβλητής</a:t>
            </a:r>
            <a:r>
              <a:rPr lang="el-GR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6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088217"/>
              </p:ext>
            </p:extLst>
          </p:nvPr>
        </p:nvGraphicFramePr>
        <p:xfrm>
          <a:off x="4572000" y="2514600"/>
          <a:ext cx="23876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3800"/>
                <a:gridCol w="11938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0x1000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970807" y="2514600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anInt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70807" y="4070866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</a:t>
            </a:r>
            <a:endParaRPr lang="en-US" sz="2400" dirty="0"/>
          </a:p>
        </p:txBody>
      </p:sp>
      <p:cxnSp>
        <p:nvCxnSpPr>
          <p:cNvPr id="14" name="Curved Connector 13"/>
          <p:cNvCxnSpPr>
            <a:stCxn id="8" idx="3"/>
            <a:endCxn id="6" idx="3"/>
          </p:cNvCxnSpPr>
          <p:nvPr/>
        </p:nvCxnSpPr>
        <p:spPr>
          <a:xfrm flipV="1">
            <a:off x="7892854" y="2745433"/>
            <a:ext cx="184346" cy="1556266"/>
          </a:xfrm>
          <a:prstGeom prst="curvedConnector3">
            <a:avLst>
              <a:gd name="adj1" fmla="val 318486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2987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2644" y="4419600"/>
            <a:ext cx="2949845" cy="52893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40872" y="2525485"/>
            <a:ext cx="2949846" cy="33609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anInt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 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anInt;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anInt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10;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 = 15;</a:t>
            </a:r>
          </a:p>
          <a:p>
            <a:endParaRPr lang="en-US" dirty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dirty="0" smtClean="0"/>
              <a:t>Δείκτες (</a:t>
            </a:r>
            <a:r>
              <a:rPr lang="en-US" sz="4400" dirty="0" smtClean="0"/>
              <a:t>Pointers)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3370" y="1371600"/>
            <a:ext cx="8457406" cy="9112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sz="2400" dirty="0" smtClean="0"/>
              <a:t>Δείκτης είναι μια μεταβλητή στην οποία αποθηκεύουμε τη διεύθυνση μιας άλλης μεταβλητής</a:t>
            </a:r>
            <a:r>
              <a:rPr lang="el-GR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6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648956"/>
              </p:ext>
            </p:extLst>
          </p:nvPr>
        </p:nvGraphicFramePr>
        <p:xfrm>
          <a:off x="4572000" y="2514600"/>
          <a:ext cx="23876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3800"/>
                <a:gridCol w="11938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0x1000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970807" y="2514600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anInt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70807" y="4070866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</a:t>
            </a:r>
            <a:endParaRPr lang="en-US" sz="2400" dirty="0"/>
          </a:p>
        </p:txBody>
      </p:sp>
      <p:cxnSp>
        <p:nvCxnSpPr>
          <p:cNvPr id="14" name="Curved Connector 13"/>
          <p:cNvCxnSpPr>
            <a:stCxn id="8" idx="3"/>
            <a:endCxn id="6" idx="3"/>
          </p:cNvCxnSpPr>
          <p:nvPr/>
        </p:nvCxnSpPr>
        <p:spPr>
          <a:xfrm flipV="1">
            <a:off x="7892854" y="2745433"/>
            <a:ext cx="184346" cy="1556266"/>
          </a:xfrm>
          <a:prstGeom prst="curvedConnector3">
            <a:avLst>
              <a:gd name="adj1" fmla="val 318486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198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0872" y="5105400"/>
            <a:ext cx="2949845" cy="52893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40872" y="2525485"/>
            <a:ext cx="2949846" cy="33609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anInt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 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anInt;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anInt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10;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 = 15;</a:t>
            </a:r>
          </a:p>
          <a:p>
            <a:endParaRPr lang="en-US" dirty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dirty="0" smtClean="0"/>
              <a:t>Δείκτες (</a:t>
            </a:r>
            <a:r>
              <a:rPr lang="en-US" sz="4400" dirty="0" smtClean="0"/>
              <a:t>Pointers)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3370" y="1371600"/>
            <a:ext cx="8457406" cy="9112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sz="2400" dirty="0" smtClean="0"/>
              <a:t>Δείκτης είναι μια μεταβλητή στην οποία αποθηκεύουμε τη διεύθυνση μιας άλλης μεταβλητής</a:t>
            </a:r>
            <a:r>
              <a:rPr lang="el-GR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6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232528"/>
              </p:ext>
            </p:extLst>
          </p:nvPr>
        </p:nvGraphicFramePr>
        <p:xfrm>
          <a:off x="4572000" y="2514600"/>
          <a:ext cx="23876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3800"/>
                <a:gridCol w="11938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0x1000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970807" y="2514600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anInt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70807" y="4070866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</a:t>
            </a:r>
            <a:endParaRPr lang="en-US" sz="2400" dirty="0"/>
          </a:p>
        </p:txBody>
      </p:sp>
      <p:cxnSp>
        <p:nvCxnSpPr>
          <p:cNvPr id="14" name="Curved Connector 13"/>
          <p:cNvCxnSpPr>
            <a:stCxn id="8" idx="3"/>
            <a:endCxn id="6" idx="3"/>
          </p:cNvCxnSpPr>
          <p:nvPr/>
        </p:nvCxnSpPr>
        <p:spPr>
          <a:xfrm flipV="1">
            <a:off x="7892854" y="2745433"/>
            <a:ext cx="184346" cy="1556266"/>
          </a:xfrm>
          <a:prstGeom prst="curvedConnector3">
            <a:avLst>
              <a:gd name="adj1" fmla="val 318486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3612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0872" y="5105400"/>
            <a:ext cx="2949845" cy="52893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40872" y="2525485"/>
            <a:ext cx="2949846" cy="33609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anInt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 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anInt;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anInt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10;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 = 15;</a:t>
            </a:r>
          </a:p>
          <a:p>
            <a:endParaRPr lang="en-US" dirty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dirty="0" smtClean="0"/>
              <a:t>Δείκτες (</a:t>
            </a:r>
            <a:r>
              <a:rPr lang="en-US" sz="4400" dirty="0" smtClean="0"/>
              <a:t>Pointers)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3370" y="1371600"/>
            <a:ext cx="8457406" cy="9112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sz="2400" dirty="0" smtClean="0"/>
              <a:t>Δείκτης είναι μια μεταβλητή στην οποία αποθηκεύουμε τη διεύθυνση μιας άλλης μεταβλητής</a:t>
            </a:r>
            <a:r>
              <a:rPr lang="el-GR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6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889824"/>
              </p:ext>
            </p:extLst>
          </p:nvPr>
        </p:nvGraphicFramePr>
        <p:xfrm>
          <a:off x="4572000" y="2514600"/>
          <a:ext cx="23876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3800"/>
                <a:gridCol w="11938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0x1000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970807" y="2514600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anInt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70807" y="4070866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</a:t>
            </a:r>
            <a:endParaRPr lang="en-US" sz="2400" dirty="0"/>
          </a:p>
        </p:txBody>
      </p:sp>
      <p:cxnSp>
        <p:nvCxnSpPr>
          <p:cNvPr id="14" name="Curved Connector 13"/>
          <p:cNvCxnSpPr>
            <a:stCxn id="8" idx="3"/>
            <a:endCxn id="6" idx="3"/>
          </p:cNvCxnSpPr>
          <p:nvPr/>
        </p:nvCxnSpPr>
        <p:spPr>
          <a:xfrm flipV="1">
            <a:off x="7892854" y="2745433"/>
            <a:ext cx="184346" cy="1556266"/>
          </a:xfrm>
          <a:prstGeom prst="curvedConnector3">
            <a:avLst>
              <a:gd name="adj1" fmla="val 318486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347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dirty="0" smtClean="0"/>
              <a:t>Δείκτες – Δέσμευση Μνήμης</a:t>
            </a:r>
            <a:endParaRPr lang="en-US" sz="4400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228600" y="1676400"/>
            <a:ext cx="554627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aPtr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null;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(int *)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malloc(sizeof(int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15;</a:t>
            </a:r>
          </a:p>
          <a:p>
            <a:endParaRPr lang="en-US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282413"/>
              </p:ext>
            </p:extLst>
          </p:nvPr>
        </p:nvGraphicFramePr>
        <p:xfrm>
          <a:off x="5943600" y="1748020"/>
          <a:ext cx="22098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728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676400"/>
            <a:ext cx="5546271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dirty="0" smtClean="0"/>
              <a:t>Δείκτες – Δέσμευση Μνήμης</a:t>
            </a:r>
            <a:endParaRPr lang="en-US" sz="4400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228600" y="1676400"/>
            <a:ext cx="554627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aPtr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null;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(int *)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malloc(sizeof(int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15;</a:t>
            </a:r>
          </a:p>
          <a:p>
            <a:endParaRPr lang="en-US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78539"/>
              </p:ext>
            </p:extLst>
          </p:nvPr>
        </p:nvGraphicFramePr>
        <p:xfrm>
          <a:off x="5943600" y="1748020"/>
          <a:ext cx="22098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0992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676400"/>
            <a:ext cx="5546271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dirty="0" smtClean="0"/>
              <a:t>Δείκτες – Δέσμευση Μνήμης</a:t>
            </a:r>
            <a:endParaRPr lang="en-US" sz="4400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228600" y="1676400"/>
            <a:ext cx="554627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aPtr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null;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(int *)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malloc(sizeof(int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15;</a:t>
            </a:r>
          </a:p>
          <a:p>
            <a:endParaRPr lang="en-US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876771"/>
              </p:ext>
            </p:extLst>
          </p:nvPr>
        </p:nvGraphicFramePr>
        <p:xfrm>
          <a:off x="5943600" y="1748020"/>
          <a:ext cx="22098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0x0000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53400" y="3276600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2484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0371" y="2155371"/>
            <a:ext cx="5546271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28600" y="1676400"/>
            <a:ext cx="554627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aPtr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null;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(int *)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malloc(sizeof(int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15;</a:t>
            </a:r>
          </a:p>
          <a:p>
            <a:endParaRPr lang="en-US" dirty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dirty="0" smtClean="0"/>
              <a:t>Δείκτες – Δέσμευση Μνήμης</a:t>
            </a:r>
            <a:endParaRPr lang="en-US" sz="4400" dirty="0" smtClean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783938"/>
              </p:ext>
            </p:extLst>
          </p:nvPr>
        </p:nvGraphicFramePr>
        <p:xfrm>
          <a:off x="5943600" y="1748020"/>
          <a:ext cx="22098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0x0000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53400" y="3276600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6915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0600" y="2209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 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1590" y="838200"/>
            <a:ext cx="8802410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20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&lt;iostream&gt;</a:t>
            </a:r>
          </a:p>
          <a:p>
            <a:endParaRPr lang="en-US" sz="2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main()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collision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= 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counter = 0;</a:t>
            </a:r>
          </a:p>
          <a:p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Αρχικοποίηση αυτοκινήτων</a:t>
            </a:r>
            <a:endParaRPr lang="en-US" sz="2000" b="1" dirty="0" smtClean="0">
              <a:solidFill>
                <a:schemeClr val="tx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(!collision){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Τα αυτοκίνητα μετακινούνται</a:t>
            </a:r>
          </a:p>
          <a:p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//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check for col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ision</a:t>
            </a:r>
          </a:p>
          <a:p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counter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cout &lt;&lt; "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Cars 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ided 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after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  &lt;&lt; counter &lt;&lt;" 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moves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 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τύπωσε την θέση της σύγκρουσης</a:t>
            </a:r>
            <a:endParaRPr lang="en-US" sz="2000" b="1" dirty="0" smtClean="0">
              <a:solidFill>
                <a:schemeClr val="tx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51866" y="1371600"/>
            <a:ext cx="4988417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κλάσεις και αντικείμενα πρέπει να ορίσουμε?</a:t>
            </a:r>
          </a:p>
          <a:p>
            <a:r>
              <a:rPr lang="el-GR" dirty="0" smtClean="0"/>
              <a:t>Ποια θα είναι τα πεδία και ποιες οι μέθοδοι?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207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0371" y="2155371"/>
            <a:ext cx="5546271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28600" y="1676400"/>
            <a:ext cx="554627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aPtr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null;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(int *)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malloc(sizeof(int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15;</a:t>
            </a:r>
          </a:p>
          <a:p>
            <a:endParaRPr lang="en-US" dirty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dirty="0" smtClean="0"/>
              <a:t>Δείκτες – Δέσμευση Μνήμης</a:t>
            </a:r>
            <a:endParaRPr lang="en-US" sz="4400" dirty="0" smtClean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414331"/>
              </p:ext>
            </p:extLst>
          </p:nvPr>
        </p:nvGraphicFramePr>
        <p:xfrm>
          <a:off x="5943600" y="1748020"/>
          <a:ext cx="22098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0x1000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53400" y="3276600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</a:t>
            </a:r>
            <a:endParaRPr lang="en-US" sz="2400" dirty="0"/>
          </a:p>
        </p:txBody>
      </p:sp>
      <p:cxnSp>
        <p:nvCxnSpPr>
          <p:cNvPr id="7" name="Curved Connector 6"/>
          <p:cNvCxnSpPr/>
          <p:nvPr/>
        </p:nvCxnSpPr>
        <p:spPr>
          <a:xfrm rot="16200000" flipV="1">
            <a:off x="7679160" y="2455440"/>
            <a:ext cx="1409505" cy="461024"/>
          </a:xfrm>
          <a:prstGeom prst="curvedConnector3">
            <a:avLst>
              <a:gd name="adj1" fmla="val 99427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183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699657"/>
            <a:ext cx="5546271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28600" y="1676400"/>
            <a:ext cx="554627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aPtr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null;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(int *)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malloc(sizeof(int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15;</a:t>
            </a:r>
          </a:p>
          <a:p>
            <a:endParaRPr lang="en-US" dirty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dirty="0" smtClean="0"/>
              <a:t>Δείκτες – Δέσμευση Μνήμης</a:t>
            </a:r>
            <a:endParaRPr lang="en-US" sz="4400" dirty="0" smtClean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627692"/>
              </p:ext>
            </p:extLst>
          </p:nvPr>
        </p:nvGraphicFramePr>
        <p:xfrm>
          <a:off x="5943600" y="1748020"/>
          <a:ext cx="22098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0x1000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53400" y="3276600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</a:t>
            </a:r>
            <a:endParaRPr lang="en-US" sz="2400" dirty="0"/>
          </a:p>
        </p:txBody>
      </p:sp>
      <p:cxnSp>
        <p:nvCxnSpPr>
          <p:cNvPr id="7" name="Curved Connector 6"/>
          <p:cNvCxnSpPr/>
          <p:nvPr/>
        </p:nvCxnSpPr>
        <p:spPr>
          <a:xfrm rot="16200000" flipV="1">
            <a:off x="7679160" y="2455440"/>
            <a:ext cx="1409505" cy="461024"/>
          </a:xfrm>
          <a:prstGeom prst="curvedConnector3">
            <a:avLst>
              <a:gd name="adj1" fmla="val 99427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0774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699657"/>
            <a:ext cx="5546271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28600" y="1676400"/>
            <a:ext cx="554627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aPtr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null;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(int *)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malloc(sizeof(int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15;</a:t>
            </a:r>
          </a:p>
          <a:p>
            <a:endParaRPr lang="en-US" dirty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dirty="0" smtClean="0"/>
              <a:t>Δείκτες – Δέσμευση Μνήμης</a:t>
            </a:r>
            <a:endParaRPr lang="en-US" sz="4400" dirty="0" smtClean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720203"/>
              </p:ext>
            </p:extLst>
          </p:nvPr>
        </p:nvGraphicFramePr>
        <p:xfrm>
          <a:off x="5943600" y="1748020"/>
          <a:ext cx="22098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0x1000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53400" y="3276600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</a:t>
            </a:r>
            <a:endParaRPr lang="en-US" sz="2400" dirty="0"/>
          </a:p>
        </p:txBody>
      </p:sp>
      <p:cxnSp>
        <p:nvCxnSpPr>
          <p:cNvPr id="7" name="Curved Connector 6"/>
          <p:cNvCxnSpPr/>
          <p:nvPr/>
        </p:nvCxnSpPr>
        <p:spPr>
          <a:xfrm rot="16200000" flipV="1">
            <a:off x="7679160" y="2455440"/>
            <a:ext cx="1409505" cy="461024"/>
          </a:xfrm>
          <a:prstGeom prst="curvedConnector3">
            <a:avLst>
              <a:gd name="adj1" fmla="val 99427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06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228600" y="1676400"/>
            <a:ext cx="554627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aPtr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null;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(int *)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malloc(sizeof(int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15;</a:t>
            </a:r>
          </a:p>
          <a:p>
            <a:endParaRPr lang="en-US" dirty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dirty="0" smtClean="0"/>
              <a:t>Δείκτες – Δέσμευση Μνήμης</a:t>
            </a:r>
            <a:endParaRPr lang="en-US" sz="4400" dirty="0" smtClean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227486"/>
              </p:ext>
            </p:extLst>
          </p:nvPr>
        </p:nvGraphicFramePr>
        <p:xfrm>
          <a:off x="5943600" y="1748020"/>
          <a:ext cx="22098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0x1000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53400" y="3276600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</a:t>
            </a:r>
            <a:endParaRPr lang="en-US" sz="2400" dirty="0"/>
          </a:p>
        </p:txBody>
      </p:sp>
      <p:cxnSp>
        <p:nvCxnSpPr>
          <p:cNvPr id="7" name="Curved Connector 6"/>
          <p:cNvCxnSpPr/>
          <p:nvPr/>
        </p:nvCxnSpPr>
        <p:spPr>
          <a:xfrm rot="16200000" flipV="1">
            <a:off x="7679160" y="2455440"/>
            <a:ext cx="1409505" cy="461024"/>
          </a:xfrm>
          <a:prstGeom prst="curvedConnector3">
            <a:avLst>
              <a:gd name="adj1" fmla="val 99427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28600" y="4495800"/>
            <a:ext cx="554627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aPtr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int;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15;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39486" y="4006334"/>
            <a:ext cx="1320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Στη </a:t>
            </a:r>
            <a:r>
              <a:rPr lang="en-US" sz="2400" dirty="0" smtClean="0"/>
              <a:t>C++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761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39486" y="3281065"/>
            <a:ext cx="5546271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28600" y="1676400"/>
            <a:ext cx="5546271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aPtr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null;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(int *)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malloc(sizeof(int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15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free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(aPtr);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dirty="0" smtClean="0"/>
              <a:t>Δείκτες – Αποδέσμευση Μνήμης</a:t>
            </a:r>
            <a:endParaRPr lang="en-US" sz="4400" dirty="0" smtClean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843009"/>
              </p:ext>
            </p:extLst>
          </p:nvPr>
        </p:nvGraphicFramePr>
        <p:xfrm>
          <a:off x="5943600" y="1748020"/>
          <a:ext cx="22098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0x1000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53400" y="3276600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</a:t>
            </a:r>
            <a:endParaRPr lang="en-US" sz="2400" dirty="0"/>
          </a:p>
        </p:txBody>
      </p:sp>
      <p:cxnSp>
        <p:nvCxnSpPr>
          <p:cNvPr id="7" name="Curved Connector 6"/>
          <p:cNvCxnSpPr/>
          <p:nvPr/>
        </p:nvCxnSpPr>
        <p:spPr>
          <a:xfrm rot="16200000" flipV="1">
            <a:off x="7679160" y="2455440"/>
            <a:ext cx="1409505" cy="461024"/>
          </a:xfrm>
          <a:prstGeom prst="curvedConnector3">
            <a:avLst>
              <a:gd name="adj1" fmla="val 99427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56807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39486" y="3281065"/>
            <a:ext cx="5546271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28600" y="1676400"/>
            <a:ext cx="5546271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aPtr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null;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(int *)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malloc(sizeof(int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15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free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(aPtr);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dirty="0" smtClean="0"/>
              <a:t>Δείκτες – Αποδέσμευση Μνήμης</a:t>
            </a:r>
            <a:endParaRPr lang="en-US" sz="4400" dirty="0" smtClean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042749"/>
              </p:ext>
            </p:extLst>
          </p:nvPr>
        </p:nvGraphicFramePr>
        <p:xfrm>
          <a:off x="5943600" y="1748020"/>
          <a:ext cx="22098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0x0000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53400" y="3276600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9750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228600" y="1676400"/>
            <a:ext cx="5546271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aPtr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null;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(int *)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malloc(sizeof(int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15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free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(aPtr);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dirty="0" smtClean="0"/>
              <a:t>Δείκτες – Αποδέσμευση Μνήμης</a:t>
            </a:r>
            <a:endParaRPr lang="en-US" sz="4400" dirty="0" smtClean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34426"/>
              </p:ext>
            </p:extLst>
          </p:nvPr>
        </p:nvGraphicFramePr>
        <p:xfrm>
          <a:off x="5943600" y="1748020"/>
          <a:ext cx="22098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0x0000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53400" y="3276600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4495800"/>
            <a:ext cx="554627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aPtr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int;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15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aPtr;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39486" y="4006334"/>
            <a:ext cx="1320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Στη </a:t>
            </a:r>
            <a:r>
              <a:rPr lang="en-US" sz="2400" dirty="0" smtClean="0"/>
              <a:t>C++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7694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39486" y="3281065"/>
            <a:ext cx="5546271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28600" y="1676400"/>
            <a:ext cx="5546271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aPtr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null;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(int *)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malloc(sizeof(int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15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bPtr = aPtr;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free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(aPtr);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dirty="0" smtClean="0"/>
              <a:t>Δείκτες – Αποδέσμευση Μνήμης</a:t>
            </a:r>
            <a:endParaRPr lang="en-US" sz="4400" dirty="0" smtClean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732978"/>
              </p:ext>
            </p:extLst>
          </p:nvPr>
        </p:nvGraphicFramePr>
        <p:xfrm>
          <a:off x="5943600" y="1748020"/>
          <a:ext cx="22098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0x0000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0x1000</a:t>
                      </a:r>
                      <a:endParaRPr lang="en-US" dirty="0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53400" y="3276600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228599" y="4724400"/>
            <a:ext cx="5546271" cy="203132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Προσοχή</a:t>
            </a:r>
            <a:r>
              <a:rPr lang="el-GR" dirty="0" smtClean="0"/>
              <a:t>! Η θέση της μνήμης στην οποία έδινε</a:t>
            </a:r>
          </a:p>
          <a:p>
            <a:r>
              <a:rPr lang="el-GR" dirty="0" smtClean="0"/>
              <a:t>η μεταβλητή  </a:t>
            </a:r>
            <a:r>
              <a:rPr lang="en-US" dirty="0" smtClean="0"/>
              <a:t>aPtr</a:t>
            </a:r>
            <a:r>
              <a:rPr lang="en-US" dirty="0"/>
              <a:t> </a:t>
            </a:r>
            <a:r>
              <a:rPr lang="el-GR" dirty="0" smtClean="0"/>
              <a:t>μπορεί να συνεχίσει να έχει την</a:t>
            </a:r>
          </a:p>
          <a:p>
            <a:r>
              <a:rPr lang="el-GR" dirty="0" smtClean="0"/>
              <a:t>τιμή 15, και αν κάποιος άλλος δείκτης (</a:t>
            </a:r>
            <a:r>
              <a:rPr lang="en-US" dirty="0" smtClean="0"/>
              <a:t>bPtr) </a:t>
            </a:r>
            <a:r>
              <a:rPr lang="el-GR" dirty="0" smtClean="0"/>
              <a:t>έδειχνε σε αυτή τη θέση να φαίνεται ότι μπορείτε να τη διαβάσετε. Η θέση μνήμης δεν είναι διαθέσιμη όμως και θα προκαλέσει προβλήματα, το πιο πιθανό </a:t>
            </a:r>
            <a:r>
              <a:rPr lang="en-US" dirty="0" smtClean="0"/>
              <a:t>segmentation fault.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189296" y="4262735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bPtr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754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545" y="2155371"/>
            <a:ext cx="5796642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2658" y="1676400"/>
            <a:ext cx="5796643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aPtr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null;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(int *)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malloc(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sizeof(int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15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(aPtr + 2) =17;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free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(aPtr)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dirty="0" smtClean="0"/>
              <a:t>Δείκτες – Δέσμευση Μνήμης</a:t>
            </a:r>
            <a:endParaRPr lang="en-US" sz="4400" dirty="0" smtClean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354383"/>
              </p:ext>
            </p:extLst>
          </p:nvPr>
        </p:nvGraphicFramePr>
        <p:xfrm>
          <a:off x="5943600" y="1748020"/>
          <a:ext cx="22098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0x0000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53400" y="3276600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394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545" y="2155371"/>
            <a:ext cx="5796642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2658" y="1676400"/>
            <a:ext cx="5796643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aPtr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null;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(int *)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malloc(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sizeof(int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15;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+ 2) =17;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free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(aPtr)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dirty="0" smtClean="0"/>
              <a:t>Δείκτες – Δέσμευση Μνήμης</a:t>
            </a:r>
            <a:endParaRPr lang="en-US" sz="4400" dirty="0" smtClean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287143"/>
              </p:ext>
            </p:extLst>
          </p:nvPr>
        </p:nvGraphicFramePr>
        <p:xfrm>
          <a:off x="5943600" y="1748020"/>
          <a:ext cx="22098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0x1005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0x1005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0x1006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0x1007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53400" y="3276600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</a:t>
            </a:r>
            <a:endParaRPr lang="en-US" sz="2400" dirty="0"/>
          </a:p>
        </p:txBody>
      </p:sp>
      <p:cxnSp>
        <p:nvCxnSpPr>
          <p:cNvPr id="7" name="Curved Connector 6"/>
          <p:cNvCxnSpPr>
            <a:stCxn id="6" idx="2"/>
          </p:cNvCxnSpPr>
          <p:nvPr/>
        </p:nvCxnSpPr>
        <p:spPr>
          <a:xfrm rot="5400000">
            <a:off x="7967046" y="3924621"/>
            <a:ext cx="833735" cy="461023"/>
          </a:xfrm>
          <a:prstGeom prst="curvedConnector3">
            <a:avLst>
              <a:gd name="adj1" fmla="val 99615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220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11086" y="3048000"/>
            <a:ext cx="827314" cy="381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449353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Car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_pos;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InitializePosition();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Move();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Car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45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659" y="2692062"/>
            <a:ext cx="5796642" cy="4103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2658" y="1676400"/>
            <a:ext cx="5796643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aPtr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null;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(int *)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malloc(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sizeof(int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15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l-GR" sz="2000" dirty="0">
                <a:sym typeface="Wingdings" pitchFamily="2" charset="2"/>
              </a:rPr>
              <a:t> 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aPtr[0] = 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15;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+ 2) =17;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free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(aPtr)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dirty="0" smtClean="0"/>
              <a:t>Δείκτες – Δέσμευση Μνήμης</a:t>
            </a:r>
            <a:endParaRPr lang="en-US" sz="4400" dirty="0" smtClean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64661"/>
              </p:ext>
            </p:extLst>
          </p:nvPr>
        </p:nvGraphicFramePr>
        <p:xfrm>
          <a:off x="5943600" y="1748020"/>
          <a:ext cx="22098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0x1005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0x1005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0x1006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0x1007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53400" y="3276600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</a:t>
            </a:r>
            <a:endParaRPr lang="en-US" sz="2400" dirty="0"/>
          </a:p>
        </p:txBody>
      </p:sp>
      <p:cxnSp>
        <p:nvCxnSpPr>
          <p:cNvPr id="7" name="Curved Connector 6"/>
          <p:cNvCxnSpPr>
            <a:stCxn id="6" idx="2"/>
          </p:cNvCxnSpPr>
          <p:nvPr/>
        </p:nvCxnSpPr>
        <p:spPr>
          <a:xfrm rot="5400000">
            <a:off x="7967046" y="3924621"/>
            <a:ext cx="833735" cy="461023"/>
          </a:xfrm>
          <a:prstGeom prst="curvedConnector3">
            <a:avLst>
              <a:gd name="adj1" fmla="val 99615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123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659" y="3295080"/>
            <a:ext cx="5796642" cy="4103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2658" y="1676400"/>
            <a:ext cx="5796643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aPtr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null;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(int *)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malloc(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sizeof(int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15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l-GR" sz="2000" dirty="0">
                <a:sym typeface="Wingdings" pitchFamily="2" charset="2"/>
              </a:rPr>
              <a:t> 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aPtr[0] = 15;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</a:pPr>
            <a:endParaRPr lang="en-US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+ 2) =17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l-GR" sz="2000" dirty="0">
                <a:sym typeface="Wingdings" pitchFamily="2" charset="2"/>
              </a:rPr>
              <a:t>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aPtr[2] = 17;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free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(aPtr)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dirty="0" smtClean="0"/>
              <a:t>Δείκτες – Δέσμευση Μνήμης</a:t>
            </a:r>
            <a:endParaRPr lang="en-US" sz="4400" dirty="0" smtClean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541190"/>
              </p:ext>
            </p:extLst>
          </p:nvPr>
        </p:nvGraphicFramePr>
        <p:xfrm>
          <a:off x="5943600" y="1748020"/>
          <a:ext cx="22098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0x1005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0x1005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0x1006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0x1007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53400" y="3276600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</a:t>
            </a:r>
            <a:endParaRPr lang="en-US" sz="2400" dirty="0"/>
          </a:p>
        </p:txBody>
      </p:sp>
      <p:cxnSp>
        <p:nvCxnSpPr>
          <p:cNvPr id="7" name="Curved Connector 6"/>
          <p:cNvCxnSpPr>
            <a:stCxn id="6" idx="2"/>
          </p:cNvCxnSpPr>
          <p:nvPr/>
        </p:nvCxnSpPr>
        <p:spPr>
          <a:xfrm rot="5400000">
            <a:off x="7967046" y="3924621"/>
            <a:ext cx="833735" cy="461023"/>
          </a:xfrm>
          <a:prstGeom prst="curvedConnector3">
            <a:avLst>
              <a:gd name="adj1" fmla="val 99615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260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659" y="3851357"/>
            <a:ext cx="5796642" cy="4103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2658" y="1676400"/>
            <a:ext cx="5796643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aPtr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null;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(int *)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malloc(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sizeof(int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15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l-GR" sz="2000" dirty="0">
                <a:sym typeface="Wingdings" pitchFamily="2" charset="2"/>
              </a:rPr>
              <a:t> 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aPtr[0] = 15;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</a:pPr>
            <a:endParaRPr lang="en-US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+ 2) =17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l-GR" sz="2000" dirty="0">
                <a:sym typeface="Wingdings" pitchFamily="2" charset="2"/>
              </a:rPr>
              <a:t>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aPtr[2] = 17;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free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(aPtr)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dirty="0" smtClean="0"/>
              <a:t>Δείκτες – Δέσμευση Μνήμης</a:t>
            </a:r>
            <a:endParaRPr lang="en-US" sz="4400" dirty="0" smtClean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981309"/>
              </p:ext>
            </p:extLst>
          </p:nvPr>
        </p:nvGraphicFramePr>
        <p:xfrm>
          <a:off x="5943600" y="1748020"/>
          <a:ext cx="22098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0x0000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0x1007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53400" y="3276600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424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659" y="3851357"/>
            <a:ext cx="5796642" cy="4103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2658" y="1676400"/>
            <a:ext cx="5796643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aPtr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null;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(int *)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malloc(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sizeof(int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15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l-GR" sz="2000" dirty="0">
                <a:sym typeface="Wingdings" pitchFamily="2" charset="2"/>
              </a:rPr>
              <a:t> 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aPtr[0] = 15;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</a:pPr>
            <a:endParaRPr lang="en-US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+ 2) =17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l-GR" sz="2000" dirty="0">
                <a:sym typeface="Wingdings" pitchFamily="2" charset="2"/>
              </a:rPr>
              <a:t>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aPtr[2] = 17;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free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(aPtr)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z="4400" dirty="0" smtClean="0"/>
              <a:t>Δείκτες – Δέσμευση Μνήμης</a:t>
            </a:r>
            <a:endParaRPr lang="en-US" sz="4400" dirty="0" smtClean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189121"/>
              </p:ext>
            </p:extLst>
          </p:nvPr>
        </p:nvGraphicFramePr>
        <p:xfrm>
          <a:off x="5943600" y="1748020"/>
          <a:ext cx="2209800" cy="401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dirty="0" smtClean="0"/>
                        <a:t>0x1002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0x0000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0x1007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53400" y="3276600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aPtr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5316" y="4876800"/>
            <a:ext cx="554627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aPtr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int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[3]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aPtr = 15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(aPtr + 2) =17;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delete []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aPtr;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2" y="4387334"/>
            <a:ext cx="1320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Στη </a:t>
            </a:r>
            <a:r>
              <a:rPr lang="en-US" sz="2400" dirty="0" smtClean="0"/>
              <a:t>C++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761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 smtClean="0"/>
              <a:t>Αναφορές </a:t>
            </a:r>
            <a:r>
              <a:rPr lang="en-US" sz="4400" dirty="0" smtClean="0"/>
              <a:t>(References)</a:t>
            </a:r>
            <a:endParaRPr lang="en-GB" sz="4400" dirty="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8138"/>
            <a:ext cx="8229600" cy="21812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dirty="0" smtClean="0"/>
              <a:t>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αναφορά </a:t>
            </a:r>
            <a:r>
              <a:rPr lang="el-GR" dirty="0" smtClean="0"/>
              <a:t>σε μια μεταβλητή είναι σαν ένα συνώνυμο για τη μεταβλητή.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l-GR" dirty="0" smtClean="0">
                <a:solidFill>
                  <a:srgbClr val="FF0000"/>
                </a:solidFill>
              </a:rPr>
              <a:t>Προσοχή</a:t>
            </a:r>
            <a:r>
              <a:rPr lang="el-GR" dirty="0" smtClean="0"/>
              <a:t>: ΔΕΝ πρόκειται για </a:t>
            </a:r>
            <a:r>
              <a:rPr lang="en-US" dirty="0" smtClean="0"/>
              <a:t>pointers (</a:t>
            </a:r>
            <a:r>
              <a:rPr lang="el-GR" dirty="0" smtClean="0"/>
              <a:t>αν και υπάρχει μια σχέση μεταξύ των δύο</a:t>
            </a:r>
            <a:r>
              <a:rPr lang="en-US" dirty="0" smtClean="0"/>
              <a:t>)</a:t>
            </a:r>
            <a:endParaRPr lang="en-GB" dirty="0" smtClean="0"/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ltGray">
          <a:xfrm>
            <a:off x="685800" y="3772355"/>
            <a:ext cx="4514850" cy="177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>
                <a:latin typeface="Courier New" pitchFamily="49" charset="0"/>
              </a:rPr>
              <a:t>...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latin typeface="Courier New" pitchFamily="49" charset="0"/>
              </a:rPr>
              <a:t>int myInt;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latin typeface="Courier New" pitchFamily="49" charset="0"/>
              </a:rPr>
              <a:t>int </a:t>
            </a:r>
            <a:r>
              <a:rPr lang="en-US" sz="2000" b="1" dirty="0">
                <a:solidFill>
                  <a:srgbClr val="0000CC"/>
                </a:solidFill>
                <a:latin typeface="Courier New" pitchFamily="49" charset="0"/>
              </a:rPr>
              <a:t>&amp;myRef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myInt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latin typeface="Courier New" pitchFamily="49" charset="0"/>
              </a:rPr>
              <a:t>...</a:t>
            </a:r>
            <a:endParaRPr lang="en-GB" sz="2000" b="1" dirty="0">
              <a:latin typeface="Courier New" pitchFamily="49" charset="0"/>
            </a:endParaRP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ltGray">
          <a:xfrm>
            <a:off x="5410200" y="3761469"/>
            <a:ext cx="3471863" cy="2920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>
              <a:lnSpc>
                <a:spcPct val="90000"/>
              </a:lnSpc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/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l-GR" sz="2400" dirty="0"/>
              <a:t>Έτσι δηλώνουμε αναφορές</a:t>
            </a:r>
            <a:endParaRPr lang="en-US" sz="2400" dirty="0"/>
          </a:p>
          <a:p>
            <a:r>
              <a:rPr lang="el-GR" sz="2400" dirty="0">
                <a:solidFill>
                  <a:srgbClr val="FF0000"/>
                </a:solidFill>
              </a:rPr>
              <a:t>κατά τη δήλωση πρέπει </a:t>
            </a:r>
            <a:r>
              <a:rPr lang="el-GR" sz="2400" dirty="0" smtClean="0">
                <a:solidFill>
                  <a:srgbClr val="FF0000"/>
                </a:solidFill>
              </a:rPr>
              <a:t>ΠΑΝΤΑ να </a:t>
            </a:r>
            <a:r>
              <a:rPr lang="el-GR" sz="2400" dirty="0">
                <a:solidFill>
                  <a:srgbClr val="FF0000"/>
                </a:solidFill>
              </a:rPr>
              <a:t>καθορίζουμε τη μεταβλητή της οποίας είναι συνώνυμα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90800" y="5707737"/>
            <a:ext cx="2589170" cy="92333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</a:t>
            </a:r>
            <a:r>
              <a:rPr lang="el-GR" dirty="0" smtClean="0"/>
              <a:t>εντολή</a:t>
            </a:r>
            <a:r>
              <a:rPr lang="en-US" dirty="0"/>
              <a:t>: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&amp;wrongRef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dirty="0" smtClean="0"/>
              <a:t>θα </a:t>
            </a:r>
            <a:r>
              <a:rPr lang="el-GR" dirty="0" smtClean="0"/>
              <a:t>δώσει </a:t>
            </a:r>
            <a:r>
              <a:rPr lang="en-US" dirty="0" smtClean="0"/>
              <a:t>compile error</a:t>
            </a:r>
            <a:r>
              <a:rPr lang="el-GR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63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 smtClean="0"/>
              <a:t>Αναφορές (</a:t>
            </a:r>
            <a:r>
              <a:rPr lang="en-US" sz="4400" dirty="0" smtClean="0"/>
              <a:t>References)</a:t>
            </a:r>
            <a:endParaRPr lang="en-GB" sz="4400" dirty="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2600" dirty="0" smtClean="0"/>
              <a:t>Όταν δηλώνουμε μια μεταβλητή, αυτό σημαίνει ότι της παραχωρούμε κάποιο χώρο στη μνήμη</a:t>
            </a:r>
            <a:r>
              <a:rPr lang="en-US" sz="2600" dirty="0" smtClean="0"/>
              <a:t> </a:t>
            </a:r>
            <a:r>
              <a:rPr lang="el-GR" sz="2600" dirty="0" smtClean="0"/>
              <a:t>και ένα όνομα στο χώρο αυτό</a:t>
            </a:r>
          </a:p>
          <a:p>
            <a:r>
              <a:rPr lang="el-GR" sz="2600" dirty="0" smtClean="0"/>
              <a:t>Όταν δηλώνουμε μια αναφορά σε μια μεταβλητή, είναι σαν να </a:t>
            </a:r>
            <a:r>
              <a:rPr lang="el-GR" sz="2600" dirty="0" smtClean="0">
                <a:solidFill>
                  <a:srgbClr val="0000CC"/>
                </a:solidFill>
              </a:rPr>
              <a:t>δίνουμε παραπάνω από ένα ονόματα στο συγκεκριμένο χώρο στη μνήμη</a:t>
            </a:r>
            <a:r>
              <a:rPr lang="el-GR" sz="2600" dirty="0" smtClean="0"/>
              <a:t>.</a:t>
            </a:r>
          </a:p>
          <a:p>
            <a:r>
              <a:rPr lang="el-GR" sz="2600" dirty="0" smtClean="0"/>
              <a:t>Οι παρακάτω εντολές είναι ισοδύναμες:</a:t>
            </a:r>
          </a:p>
          <a:p>
            <a:pPr marL="742950" lvl="1" indent="-285750"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</a:rPr>
              <a:t>myInt++;</a:t>
            </a:r>
          </a:p>
          <a:p>
            <a:pPr marL="742950" lvl="1" indent="-285750"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</a:rPr>
              <a:t>myRef++;</a:t>
            </a:r>
            <a:endParaRPr lang="el-GR" b="1" dirty="0" smtClean="0">
              <a:latin typeface="Courier New" pitchFamily="49" charset="0"/>
            </a:endParaRPr>
          </a:p>
          <a:p>
            <a:endParaRPr lang="en-GB" sz="2600" b="1" dirty="0" smtClean="0"/>
          </a:p>
        </p:txBody>
      </p:sp>
    </p:spTree>
    <p:extLst>
      <p:ext uri="{BB962C8B-B14F-4D97-AF65-F5344CB8AC3E}">
        <p14:creationId xmlns:p14="http://schemas.microsoft.com/office/powerpoint/2010/main" val="329391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36612"/>
          </a:xfrm>
        </p:spPr>
        <p:txBody>
          <a:bodyPr/>
          <a:lstStyle/>
          <a:p>
            <a:r>
              <a:rPr lang="el-GR" sz="4400" dirty="0" smtClean="0"/>
              <a:t>Αναφορές</a:t>
            </a:r>
            <a:endParaRPr lang="en-GB" sz="4400" dirty="0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90600" y="4397375"/>
            <a:ext cx="5981817" cy="1524000"/>
            <a:chOff x="624" y="3120"/>
            <a:chExt cx="2592" cy="960"/>
          </a:xfrm>
        </p:grpSpPr>
        <p:sp>
          <p:nvSpPr>
            <p:cNvPr id="41994" name="Rectangle 4"/>
            <p:cNvSpPr>
              <a:spLocks noChangeArrowheads="1"/>
            </p:cNvSpPr>
            <p:nvPr/>
          </p:nvSpPr>
          <p:spPr bwMode="ltGray">
            <a:xfrm>
              <a:off x="2504" y="3168"/>
              <a:ext cx="712" cy="9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Wireframe">
              <a:bevelT w="13500" h="13500" prst="angle"/>
              <a:bevelB w="13500" h="13500" prst="angle"/>
              <a:extrusionClr>
                <a:schemeClr val="tx1"/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274320" anchor="ctr" anchorCtr="1">
              <a:flatTx/>
            </a:bodyPr>
            <a:lstStyle/>
            <a:p>
              <a:pPr algn="ctr"/>
              <a:r>
                <a:rPr lang="en-US" sz="2400" b="1" dirty="0">
                  <a:latin typeface="Courier New" pitchFamily="49" charset="0"/>
                </a:rPr>
                <a:t>4</a:t>
              </a:r>
            </a:p>
            <a:p>
              <a:pPr algn="ctr"/>
              <a:r>
                <a:rPr lang="en-US" sz="2400" b="1" dirty="0">
                  <a:solidFill>
                    <a:srgbClr val="FF0000"/>
                  </a:solidFill>
                  <a:latin typeface="Courier New" pitchFamily="49" charset="0"/>
                </a:rPr>
                <a:t>myInt</a:t>
              </a:r>
            </a:p>
            <a:p>
              <a:pPr algn="ctr"/>
              <a:r>
                <a:rPr lang="en-US" sz="2400" b="1" dirty="0">
                  <a:solidFill>
                    <a:srgbClr val="CC0066"/>
                  </a:solidFill>
                  <a:latin typeface="Courier New" pitchFamily="49" charset="0"/>
                </a:rPr>
                <a:t> </a:t>
              </a:r>
              <a:endParaRPr lang="en-GB" sz="2400" b="1" dirty="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sp>
          <p:nvSpPr>
            <p:cNvPr id="41995" name="Text Box 5"/>
            <p:cNvSpPr txBox="1">
              <a:spLocks noChangeArrowheads="1"/>
            </p:cNvSpPr>
            <p:nvPr/>
          </p:nvSpPr>
          <p:spPr bwMode="ltGray">
            <a:xfrm>
              <a:off x="624" y="3120"/>
              <a:ext cx="163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 dirty="0">
                  <a:latin typeface="Courier New" pitchFamily="49" charset="0"/>
                </a:rPr>
                <a:t>int &amp;</a:t>
              </a:r>
              <a:r>
                <a:rPr lang="en-US" sz="2000" b="1" dirty="0">
                  <a:solidFill>
                    <a:srgbClr val="0070C0"/>
                  </a:solidFill>
                  <a:latin typeface="Courier New" pitchFamily="49" charset="0"/>
                </a:rPr>
                <a:t>myRef </a:t>
              </a:r>
              <a:r>
                <a:rPr lang="en-US" sz="2000" b="1" dirty="0">
                  <a:latin typeface="Courier New" pitchFamily="49" charset="0"/>
                </a:rPr>
                <a:t>= 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</a:rPr>
                <a:t>myInt</a:t>
              </a:r>
              <a:r>
                <a:rPr lang="en-US" sz="2000" b="1" dirty="0">
                  <a:latin typeface="Courier New" pitchFamily="49" charset="0"/>
                </a:rPr>
                <a:t>;</a:t>
              </a:r>
              <a:endParaRPr lang="en-GB" sz="2000" b="1" dirty="0">
                <a:latin typeface="Courier New" pitchFamily="49" charset="0"/>
              </a:endParaRPr>
            </a:p>
          </p:txBody>
        </p:sp>
        <p:sp>
          <p:nvSpPr>
            <p:cNvPr id="41996" name="Text Box 6"/>
            <p:cNvSpPr txBox="1">
              <a:spLocks noChangeArrowheads="1"/>
            </p:cNvSpPr>
            <p:nvPr/>
          </p:nvSpPr>
          <p:spPr bwMode="ltGray">
            <a:xfrm>
              <a:off x="2572" y="3737"/>
              <a:ext cx="644" cy="28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70C0"/>
                  </a:solidFill>
                  <a:latin typeface="Courier New" pitchFamily="49" charset="0"/>
                </a:rPr>
                <a:t>myRef</a:t>
              </a:r>
              <a:endParaRPr lang="en-GB" sz="2400" b="1" dirty="0">
                <a:solidFill>
                  <a:srgbClr val="0070C0"/>
                </a:solidFill>
                <a:latin typeface="Courier New" pitchFamily="49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990600" y="2797175"/>
            <a:ext cx="5982818" cy="1447800"/>
            <a:chOff x="624" y="2112"/>
            <a:chExt cx="2165" cy="912"/>
          </a:xfrm>
        </p:grpSpPr>
        <p:sp>
          <p:nvSpPr>
            <p:cNvPr id="41992" name="Text Box 8"/>
            <p:cNvSpPr txBox="1">
              <a:spLocks noChangeArrowheads="1"/>
            </p:cNvSpPr>
            <p:nvPr/>
          </p:nvSpPr>
          <p:spPr bwMode="ltGray">
            <a:xfrm>
              <a:off x="624" y="2342"/>
              <a:ext cx="12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</a:rPr>
                <a:t>myInt </a:t>
              </a:r>
              <a:r>
                <a:rPr lang="en-US" sz="2000" b="1" dirty="0">
                  <a:latin typeface="Courier New" pitchFamily="49" charset="0"/>
                </a:rPr>
                <a:t>= 4;</a:t>
              </a:r>
              <a:endParaRPr lang="en-GB" sz="2000" b="1" dirty="0">
                <a:latin typeface="Courier New" pitchFamily="49" charset="0"/>
              </a:endParaRPr>
            </a:p>
          </p:txBody>
        </p:sp>
        <p:sp>
          <p:nvSpPr>
            <p:cNvPr id="41993" name="Rectangle 9"/>
            <p:cNvSpPr>
              <a:spLocks noChangeArrowheads="1"/>
            </p:cNvSpPr>
            <p:nvPr/>
          </p:nvSpPr>
          <p:spPr bwMode="ltGray">
            <a:xfrm>
              <a:off x="2194" y="2112"/>
              <a:ext cx="595" cy="9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Wireframe">
              <a:bevelT w="13500" h="13500" prst="angle"/>
              <a:bevelB w="13500" h="13500" prst="angle"/>
              <a:extrusionClr>
                <a:schemeClr val="tx1"/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274320" anchor="ctr" anchorCtr="1">
              <a:flatTx/>
            </a:bodyPr>
            <a:lstStyle/>
            <a:p>
              <a:pPr algn="ctr"/>
              <a:r>
                <a:rPr lang="en-US" sz="2400" b="1" dirty="0">
                  <a:latin typeface="Courier New" pitchFamily="49" charset="0"/>
                </a:rPr>
                <a:t>4</a:t>
              </a:r>
            </a:p>
            <a:p>
              <a:pPr algn="ctr"/>
              <a:r>
                <a:rPr lang="en-US" sz="2400" b="1" dirty="0">
                  <a:solidFill>
                    <a:srgbClr val="FF0000"/>
                  </a:solidFill>
                  <a:latin typeface="Courier New" pitchFamily="49" charset="0"/>
                </a:rPr>
                <a:t>myInt</a:t>
              </a:r>
            </a:p>
            <a:p>
              <a:pPr algn="ctr"/>
              <a:r>
                <a:rPr lang="en-US" sz="2400" b="1" dirty="0">
                  <a:solidFill>
                    <a:srgbClr val="CC0066"/>
                  </a:solidFill>
                  <a:latin typeface="Courier New" pitchFamily="49" charset="0"/>
                </a:rPr>
                <a:t> </a:t>
              </a:r>
              <a:endParaRPr lang="en-GB" sz="2400" b="1" dirty="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990600" y="1196975"/>
            <a:ext cx="5983111" cy="1447800"/>
            <a:chOff x="624" y="1104"/>
            <a:chExt cx="2544" cy="912"/>
          </a:xfrm>
        </p:grpSpPr>
        <p:sp>
          <p:nvSpPr>
            <p:cNvPr id="41990" name="Text Box 11"/>
            <p:cNvSpPr txBox="1">
              <a:spLocks noChangeArrowheads="1"/>
            </p:cNvSpPr>
            <p:nvPr/>
          </p:nvSpPr>
          <p:spPr bwMode="ltGray">
            <a:xfrm>
              <a:off x="624" y="1344"/>
              <a:ext cx="12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 dirty="0">
                  <a:latin typeface="Courier New" pitchFamily="49" charset="0"/>
                </a:rPr>
                <a:t>int 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</a:rPr>
                <a:t>myInt</a:t>
              </a:r>
              <a:r>
                <a:rPr lang="en-US" sz="2000" b="1" dirty="0">
                  <a:latin typeface="Courier New" pitchFamily="49" charset="0"/>
                </a:rPr>
                <a:t>;</a:t>
              </a:r>
              <a:endParaRPr lang="en-GB" sz="2000" b="1" dirty="0">
                <a:latin typeface="Courier New" pitchFamily="49" charset="0"/>
              </a:endParaRPr>
            </a:p>
          </p:txBody>
        </p:sp>
        <p:sp>
          <p:nvSpPr>
            <p:cNvPr id="41991" name="Rectangle 12"/>
            <p:cNvSpPr>
              <a:spLocks noChangeArrowheads="1"/>
            </p:cNvSpPr>
            <p:nvPr/>
          </p:nvSpPr>
          <p:spPr bwMode="ltGray">
            <a:xfrm>
              <a:off x="2469" y="1104"/>
              <a:ext cx="699" cy="9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Wireframe">
              <a:bevelT w="13500" h="13500" prst="angle"/>
              <a:bevelB w="13500" h="13500" prst="angle"/>
              <a:extrusionClr>
                <a:schemeClr val="tx1"/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274320" anchor="ctr" anchorCtr="1">
              <a:flatTx/>
            </a:bodyPr>
            <a:lstStyle/>
            <a:p>
              <a:pPr algn="ctr"/>
              <a:r>
                <a:rPr lang="en-US" sz="2400" b="1" dirty="0">
                  <a:solidFill>
                    <a:srgbClr val="0000CC"/>
                  </a:solidFill>
                  <a:latin typeface="Courier New" pitchFamily="49" charset="0"/>
                </a:rPr>
                <a:t> </a:t>
              </a:r>
              <a:r>
                <a:rPr lang="el-GR" sz="2400" b="1" dirty="0">
                  <a:latin typeface="Courier New" pitchFamily="49" charset="0"/>
                </a:rPr>
                <a:t>??</a:t>
              </a:r>
              <a:endParaRPr lang="en-US" sz="2400" b="1" dirty="0">
                <a:latin typeface="Courier New" pitchFamily="49" charset="0"/>
              </a:endParaRPr>
            </a:p>
            <a:p>
              <a:pPr algn="ctr"/>
              <a:r>
                <a:rPr lang="en-US" sz="2400" b="1" dirty="0">
                  <a:solidFill>
                    <a:srgbClr val="FF0000"/>
                  </a:solidFill>
                  <a:latin typeface="Courier New" pitchFamily="49" charset="0"/>
                </a:rPr>
                <a:t>myInt</a:t>
              </a:r>
            </a:p>
            <a:p>
              <a:pPr algn="ctr"/>
              <a:r>
                <a:rPr lang="en-US" sz="2400" b="1" dirty="0">
                  <a:solidFill>
                    <a:srgbClr val="CC0066"/>
                  </a:solidFill>
                  <a:latin typeface="Courier New" pitchFamily="49" charset="0"/>
                </a:rPr>
                <a:t> </a:t>
              </a:r>
              <a:endParaRPr lang="en-GB" sz="2400" b="1" dirty="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17232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 smtClean="0"/>
              <a:t>Τι κρύβουν</a:t>
            </a:r>
            <a:r>
              <a:rPr lang="en-US" sz="4400" dirty="0" smtClean="0"/>
              <a:t> </a:t>
            </a:r>
            <a:r>
              <a:rPr lang="el-GR" sz="4400" dirty="0" smtClean="0"/>
              <a:t>οι αναφορές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827463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int myInt = 5;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int &amp;myRef = myInt;</a:t>
            </a:r>
          </a:p>
          <a:p>
            <a:pPr>
              <a:buFont typeface="Wingdings" pitchFamily="2" charset="2"/>
              <a:buNone/>
            </a:pPr>
            <a:endParaRPr lang="en-US" sz="21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endParaRPr lang="el-GR" sz="2100" b="1" dirty="0" smtClean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endParaRPr lang="el-GR" sz="2100" b="1" dirty="0" smtClean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myInt = 8;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myRef = 7;</a:t>
            </a:r>
            <a:endParaRPr lang="el-GR" sz="2100" b="1" dirty="0" smtClean="0">
              <a:solidFill>
                <a:srgbClr val="0070C0"/>
              </a:solidFill>
              <a:latin typeface="Courier New" pitchFamily="49" charset="0"/>
            </a:endParaRP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4284663" y="1985963"/>
            <a:ext cx="5111750" cy="266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100" b="1" dirty="0">
                <a:solidFill>
                  <a:srgbClr val="FF0000"/>
                </a:solidFill>
                <a:latin typeface="Courier New" pitchFamily="49" charset="0"/>
              </a:rPr>
              <a:t>int * const myRef_p = &amp;myInt;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sz="2100" b="1" dirty="0">
              <a:solidFill>
                <a:srgbClr val="FF0000"/>
              </a:solidFill>
              <a:latin typeface="Courier New" pitchFamily="49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l-GR" sz="2100" b="1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l-GR" sz="2100" b="1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100" b="1" dirty="0" smtClean="0">
                <a:solidFill>
                  <a:srgbClr val="FF0000"/>
                </a:solidFill>
                <a:latin typeface="Courier New" pitchFamily="49" charset="0"/>
              </a:rPr>
              <a:t>myInt </a:t>
            </a:r>
            <a:r>
              <a:rPr lang="en-US" sz="2100" b="1" dirty="0">
                <a:solidFill>
                  <a:srgbClr val="FF0000"/>
                </a:solidFill>
                <a:latin typeface="Courier New" pitchFamily="49" charset="0"/>
              </a:rPr>
              <a:t>= 8;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100" b="1" dirty="0">
                <a:solidFill>
                  <a:srgbClr val="FF0000"/>
                </a:solidFill>
                <a:latin typeface="Courier New" pitchFamily="49" charset="0"/>
              </a:rPr>
              <a:t>*myRef_p = 7;</a:t>
            </a:r>
            <a:endParaRPr lang="el-GR" sz="2100" b="1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ltGray">
          <a:xfrm>
            <a:off x="3563938" y="2205039"/>
            <a:ext cx="793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ltGray">
          <a:xfrm>
            <a:off x="2268538" y="4114800"/>
            <a:ext cx="19431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ltGray">
          <a:xfrm>
            <a:off x="2268538" y="3733800"/>
            <a:ext cx="19431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48344" y="4953000"/>
            <a:ext cx="83820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αναφορές χρησιμοποιούν τους δείκτες για να αναφερθούν σε μια μεταβλητή αλλά δεν είναι σαν δείκτες γιατί αναφέρονται μόνιμα σε μια θέση μνήμης.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588099" y="2670750"/>
            <a:ext cx="5194179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Το </a:t>
            </a:r>
            <a:r>
              <a:rPr lang="el-GR" dirty="0" smtClean="0">
                <a:solidFill>
                  <a:srgbClr val="FF0000"/>
                </a:solidFill>
              </a:rPr>
              <a:t>=</a:t>
            </a:r>
            <a:r>
              <a:rPr lang="el-GR" dirty="0" smtClean="0"/>
              <a:t> δεν είναι ανάθεση, δημιουργεί την αναφορά.</a:t>
            </a:r>
          </a:p>
          <a:p>
            <a:r>
              <a:rPr lang="el-GR" dirty="0" smtClean="0"/>
              <a:t>Δεν μπορούμε να </a:t>
            </a:r>
            <a:r>
              <a:rPr lang="el-GR" dirty="0" err="1" smtClean="0"/>
              <a:t>ξαναν</a:t>
            </a:r>
            <a:r>
              <a:rPr lang="el-GR" dirty="0" err="1" smtClean="0"/>
              <a:t>α</a:t>
            </a:r>
            <a:r>
              <a:rPr lang="el-GR" dirty="0" err="1" smtClean="0"/>
              <a:t>θέσουμε</a:t>
            </a:r>
            <a:r>
              <a:rPr lang="el-GR" dirty="0" smtClean="0"/>
              <a:t> </a:t>
            </a:r>
            <a:r>
              <a:rPr lang="el-GR" dirty="0" smtClean="0"/>
              <a:t>την αναφορά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84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78279" y="381000"/>
            <a:ext cx="8229600" cy="836612"/>
          </a:xfrm>
        </p:spPr>
        <p:txBody>
          <a:bodyPr/>
          <a:lstStyle/>
          <a:p>
            <a:r>
              <a:rPr lang="el-GR" sz="4400" dirty="0" smtClean="0"/>
              <a:t>Τι κρύβουν οι αναφορές</a:t>
            </a:r>
            <a:endParaRPr lang="en-GB" sz="4400" dirty="0" smtClean="0"/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ltGray">
          <a:xfrm>
            <a:off x="323850" y="1398588"/>
            <a:ext cx="4537075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en-US" b="1" dirty="0">
                <a:latin typeface="Courier New" pitchFamily="49" charset="0"/>
              </a:rPr>
              <a:t>#include &lt;iostream&gt;</a:t>
            </a:r>
          </a:p>
          <a:p>
            <a:endParaRPr lang="en-US" b="1" dirty="0">
              <a:latin typeface="Courier New" pitchFamily="49" charset="0"/>
            </a:endParaRPr>
          </a:p>
          <a:p>
            <a:endParaRPr lang="en-US" b="1" dirty="0">
              <a:latin typeface="Courier New" pitchFamily="49" charset="0"/>
            </a:endParaRPr>
          </a:p>
          <a:p>
            <a:r>
              <a:rPr lang="en-US" b="1" dirty="0">
                <a:latin typeface="Courier New" pitchFamily="49" charset="0"/>
              </a:rPr>
              <a:t>main() {</a:t>
            </a:r>
          </a:p>
          <a:p>
            <a:r>
              <a:rPr lang="en-US" b="1" dirty="0">
                <a:latin typeface="Courier New" pitchFamily="49" charset="0"/>
              </a:rPr>
              <a:t>int </a:t>
            </a:r>
            <a:r>
              <a:rPr lang="en-US" b="1" dirty="0" smtClean="0">
                <a:latin typeface="Courier New" pitchFamily="49" charset="0"/>
              </a:rPr>
              <a:t>a</a:t>
            </a:r>
            <a:r>
              <a:rPr lang="el-GR" b="1" dirty="0" smtClean="0">
                <a:latin typeface="Courier New" pitchFamily="49" charset="0"/>
              </a:rPr>
              <a:t> = </a:t>
            </a:r>
            <a:r>
              <a:rPr lang="en-US" b="1" dirty="0" smtClean="0">
                <a:latin typeface="Courier New" pitchFamily="49" charset="0"/>
              </a:rPr>
              <a:t>1;</a:t>
            </a:r>
          </a:p>
          <a:p>
            <a:r>
              <a:rPr lang="en-US" b="1" dirty="0" smtClean="0">
                <a:latin typeface="Courier New" pitchFamily="49" charset="0"/>
              </a:rPr>
              <a:t>int b = 3;</a:t>
            </a:r>
            <a:endParaRPr lang="en-US" b="1" dirty="0">
              <a:latin typeface="Courier New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</a:rPr>
              <a:t>int&amp; refA = a;</a:t>
            </a:r>
          </a:p>
          <a:p>
            <a:endParaRPr lang="en-US" b="1" dirty="0">
              <a:latin typeface="Courier New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</a:rPr>
              <a:t>cout &lt;&lt; refA &lt;&lt; endl;</a:t>
            </a:r>
          </a:p>
          <a:p>
            <a:r>
              <a:rPr lang="en-US" b="1" dirty="0">
                <a:latin typeface="Courier New" pitchFamily="49" charset="0"/>
              </a:rPr>
              <a:t>cout &lt;&lt; a &lt;&lt; endl;</a:t>
            </a:r>
          </a:p>
          <a:p>
            <a:endParaRPr lang="en-US" b="1" dirty="0">
              <a:latin typeface="Courier New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</a:rPr>
              <a:t>refA = b;</a:t>
            </a:r>
          </a:p>
          <a:p>
            <a:r>
              <a:rPr lang="en-US" b="1" dirty="0">
                <a:latin typeface="Courier New" pitchFamily="49" charset="0"/>
              </a:rPr>
              <a:t>cout &lt;&lt; a &lt;&lt; endl;</a:t>
            </a:r>
          </a:p>
          <a:p>
            <a:endParaRPr lang="en-US" b="1" dirty="0">
              <a:latin typeface="Courier New" pitchFamily="49" charset="0"/>
            </a:endParaRPr>
          </a:p>
          <a:p>
            <a:endParaRPr lang="en-US" b="1" dirty="0">
              <a:latin typeface="Courier New" pitchFamily="49" charset="0"/>
            </a:endParaRPr>
          </a:p>
          <a:p>
            <a:r>
              <a:rPr lang="en-US" b="1" dirty="0">
                <a:latin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</a:endParaRP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ltGray">
          <a:xfrm>
            <a:off x="4572000" y="15573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endParaRPr lang="el-GR" dirty="0">
              <a:latin typeface="Verdana" pitchFamily="34" charset="0"/>
            </a:endParaRP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ltGray">
          <a:xfrm flipV="1">
            <a:off x="3319801" y="3799244"/>
            <a:ext cx="1252199" cy="61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ltGray">
          <a:xfrm flipV="1">
            <a:off x="2438400" y="3276600"/>
            <a:ext cx="211183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ltGray">
          <a:xfrm>
            <a:off x="4550229" y="1404712"/>
            <a:ext cx="4537075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en-US" b="1" dirty="0">
                <a:latin typeface="Courier New" pitchFamily="49" charset="0"/>
              </a:rPr>
              <a:t>#include &lt;iostream&gt;</a:t>
            </a:r>
          </a:p>
          <a:p>
            <a:endParaRPr lang="en-US" b="1" dirty="0">
              <a:latin typeface="Courier New" pitchFamily="49" charset="0"/>
            </a:endParaRPr>
          </a:p>
          <a:p>
            <a:endParaRPr lang="en-US" b="1" dirty="0">
              <a:latin typeface="Courier New" pitchFamily="49" charset="0"/>
            </a:endParaRPr>
          </a:p>
          <a:p>
            <a:r>
              <a:rPr lang="en-US" b="1" dirty="0">
                <a:latin typeface="Courier New" pitchFamily="49" charset="0"/>
              </a:rPr>
              <a:t>main() {</a:t>
            </a:r>
          </a:p>
          <a:p>
            <a:r>
              <a:rPr lang="en-US" b="1" dirty="0">
                <a:latin typeface="Courier New" pitchFamily="49" charset="0"/>
              </a:rPr>
              <a:t>int </a:t>
            </a:r>
            <a:r>
              <a:rPr lang="en-US" b="1" dirty="0" smtClean="0">
                <a:latin typeface="Courier New" pitchFamily="49" charset="0"/>
              </a:rPr>
              <a:t>a</a:t>
            </a:r>
            <a:r>
              <a:rPr lang="el-GR" b="1" dirty="0" smtClean="0">
                <a:latin typeface="Courier New" pitchFamily="49" charset="0"/>
              </a:rPr>
              <a:t> = </a:t>
            </a:r>
            <a:r>
              <a:rPr lang="en-US" b="1" dirty="0" smtClean="0">
                <a:latin typeface="Courier New" pitchFamily="49" charset="0"/>
              </a:rPr>
              <a:t>1;</a:t>
            </a:r>
          </a:p>
          <a:p>
            <a:r>
              <a:rPr lang="en-US" b="1" dirty="0" smtClean="0">
                <a:latin typeface="Courier New" pitchFamily="49" charset="0"/>
              </a:rPr>
              <a:t>int b = 3;</a:t>
            </a:r>
            <a:endParaRPr lang="en-US" b="1" dirty="0">
              <a:latin typeface="Courier New" pitchFamily="49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int * const refA_p = &amp;a;</a:t>
            </a:r>
          </a:p>
          <a:p>
            <a:endParaRPr lang="en-US" b="1" dirty="0">
              <a:latin typeface="Courier New" pitchFamily="49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cout &lt;&lt; *refA_p &lt;&lt; endl;</a:t>
            </a:r>
          </a:p>
          <a:p>
            <a:r>
              <a:rPr lang="en-US" b="1" dirty="0" smtClean="0">
                <a:latin typeface="Courier New" pitchFamily="49" charset="0"/>
              </a:rPr>
              <a:t>cout </a:t>
            </a:r>
            <a:r>
              <a:rPr lang="en-US" b="1" dirty="0">
                <a:latin typeface="Courier New" pitchFamily="49" charset="0"/>
              </a:rPr>
              <a:t>&lt;&lt; a &lt;&lt; endl;</a:t>
            </a:r>
          </a:p>
          <a:p>
            <a:endParaRPr lang="en-US" b="1" dirty="0">
              <a:latin typeface="Courier New" pitchFamily="49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*refA_p = b;</a:t>
            </a:r>
          </a:p>
          <a:p>
            <a:r>
              <a:rPr lang="en-US" b="1" dirty="0" smtClean="0">
                <a:latin typeface="Courier New" pitchFamily="49" charset="0"/>
              </a:rPr>
              <a:t>cout </a:t>
            </a:r>
            <a:r>
              <a:rPr lang="en-US" b="1" dirty="0">
                <a:latin typeface="Courier New" pitchFamily="49" charset="0"/>
              </a:rPr>
              <a:t>&lt;&lt; a &lt;&lt; endl;</a:t>
            </a:r>
          </a:p>
          <a:p>
            <a:endParaRPr lang="en-US" b="1" dirty="0">
              <a:latin typeface="Courier New" pitchFamily="49" charset="0"/>
            </a:endParaRPr>
          </a:p>
          <a:p>
            <a:endParaRPr lang="en-US" b="1" dirty="0">
              <a:latin typeface="Courier New" pitchFamily="49" charset="0"/>
            </a:endParaRPr>
          </a:p>
          <a:p>
            <a:r>
              <a:rPr lang="en-US" b="1" dirty="0">
                <a:latin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</a:endParaRP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ltGray">
          <a:xfrm flipV="1">
            <a:off x="1676401" y="4648200"/>
            <a:ext cx="2873830" cy="61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42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Σωστό ή Λάθος?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1774902"/>
            <a:ext cx="89916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main(){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x = 1;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/>
              <a:t>// </a:t>
            </a:r>
            <a:r>
              <a:rPr lang="el-GR" sz="1600" dirty="0" smtClean="0">
                <a:solidFill>
                  <a:srgbClr val="00B050"/>
                </a:solidFill>
              </a:rPr>
              <a:t>Σωστό</a:t>
            </a:r>
            <a:r>
              <a:rPr lang="el-GR" sz="1600" dirty="0" smtClean="0"/>
              <a:t>.</a:t>
            </a:r>
            <a:endParaRPr lang="en-US" sz="1600" dirty="0" smtClean="0"/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600" dirty="0" smtClean="0"/>
              <a:t>// </a:t>
            </a:r>
            <a:r>
              <a:rPr lang="el-GR" sz="1600" dirty="0" smtClean="0">
                <a:solidFill>
                  <a:srgbClr val="00B050"/>
                </a:solidFill>
              </a:rPr>
              <a:t>Σωστό</a:t>
            </a:r>
            <a:r>
              <a:rPr lang="el-GR" sz="1600" dirty="0" smtClean="0"/>
              <a:t>. Ορίζει ένα νέο δείκτη σε </a:t>
            </a:r>
            <a:r>
              <a:rPr lang="en-US" sz="1600" dirty="0" smtClean="0"/>
              <a:t>int, </a:t>
            </a:r>
            <a:r>
              <a:rPr lang="el-GR" sz="1600" dirty="0" smtClean="0"/>
              <a:t>και δεσμεύει μνήμη γι αυτόν.</a:t>
            </a:r>
          </a:p>
          <a:p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 = x;	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cs typeface="Courier New" pitchFamily="49" charset="0"/>
              </a:rPr>
              <a:t>// </a:t>
            </a:r>
            <a:r>
              <a:rPr lang="el-GR" sz="1600" dirty="0" smtClean="0">
                <a:solidFill>
                  <a:srgbClr val="FF0000"/>
                </a:solidFill>
                <a:cs typeface="Courier New" pitchFamily="49" charset="0"/>
              </a:rPr>
              <a:t>Λάθος!</a:t>
            </a:r>
            <a:r>
              <a:rPr lang="el-GR" sz="1600" dirty="0" smtClean="0">
                <a:cs typeface="Courier New" pitchFamily="49" charset="0"/>
              </a:rPr>
              <a:t> Το </a:t>
            </a:r>
            <a:r>
              <a:rPr lang="en-US" sz="1600" dirty="0" smtClean="0">
                <a:cs typeface="Courier New" pitchFamily="49" charset="0"/>
              </a:rPr>
              <a:t>x </a:t>
            </a:r>
            <a:r>
              <a:rPr lang="el-GR" sz="1600" dirty="0" smtClean="0">
                <a:cs typeface="Courier New" pitchFamily="49" charset="0"/>
              </a:rPr>
              <a:t>είναι </a:t>
            </a:r>
            <a:r>
              <a:rPr lang="en-US" sz="1600" dirty="0" smtClean="0">
                <a:cs typeface="Courier New" pitchFamily="49" charset="0"/>
              </a:rPr>
              <a:t>int </a:t>
            </a:r>
            <a:r>
              <a:rPr lang="el-GR" sz="1600" dirty="0" smtClean="0">
                <a:cs typeface="Courier New" pitchFamily="49" charset="0"/>
              </a:rPr>
              <a:t>και όχι </a:t>
            </a:r>
            <a:r>
              <a:rPr lang="en-US" sz="1600" dirty="0" smtClean="0">
                <a:cs typeface="Courier New" pitchFamily="49" charset="0"/>
              </a:rPr>
              <a:t>pointer </a:t>
            </a:r>
            <a:r>
              <a:rPr lang="el-GR" sz="1600" dirty="0" smtClean="0">
                <a:cs typeface="Courier New" pitchFamily="49" charset="0"/>
              </a:rPr>
              <a:t>σε </a:t>
            </a:r>
            <a:r>
              <a:rPr lang="en-US" sz="1600" dirty="0" smtClean="0">
                <a:cs typeface="Courier New" pitchFamily="49" charset="0"/>
              </a:rPr>
              <a:t>int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 = x;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600" dirty="0" smtClean="0">
                <a:cs typeface="Courier New" pitchFamily="49" charset="0"/>
              </a:rPr>
              <a:t>// </a:t>
            </a:r>
            <a:r>
              <a:rPr lang="el-GR" sz="1600" dirty="0" smtClean="0">
                <a:solidFill>
                  <a:srgbClr val="00B050"/>
                </a:solidFill>
                <a:cs typeface="Courier New" pitchFamily="49" charset="0"/>
              </a:rPr>
              <a:t>Σωστό</a:t>
            </a:r>
            <a:r>
              <a:rPr lang="el-GR" sz="1600" dirty="0" smtClean="0">
                <a:cs typeface="Courier New" pitchFamily="49" charset="0"/>
              </a:rPr>
              <a:t>. Η διεύθυνση στην οποία δείχνει ο </a:t>
            </a:r>
            <a:r>
              <a:rPr lang="en-US" sz="1600" dirty="0" smtClean="0">
                <a:cs typeface="Courier New" pitchFamily="49" charset="0"/>
              </a:rPr>
              <a:t>p </a:t>
            </a:r>
            <a:r>
              <a:rPr lang="el-GR" sz="1600" dirty="0" smtClean="0">
                <a:cs typeface="Courier New" pitchFamily="49" charset="0"/>
              </a:rPr>
              <a:t>παίρνει την τιμή του </a:t>
            </a:r>
            <a:r>
              <a:rPr lang="en-US" sz="1600" dirty="0" smtClean="0">
                <a:cs typeface="Courier New" pitchFamily="49" charset="0"/>
              </a:rPr>
              <a:t>x, </a:t>
            </a:r>
            <a:r>
              <a:rPr lang="el-GR" sz="1600" dirty="0" smtClean="0">
                <a:cs typeface="Courier New" pitchFamily="49" charset="0"/>
              </a:rPr>
              <a:t>1.</a:t>
            </a:r>
            <a:endParaRPr lang="en-US" sz="1600" dirty="0" smtClean="0">
              <a:cs typeface="Courier New" pitchFamily="49" charset="0"/>
            </a:endParaRPr>
          </a:p>
          <a:p>
            <a:r>
              <a:rPr lang="en-US" sz="1600" dirty="0">
                <a:cs typeface="Courier New" pitchFamily="49" charset="0"/>
              </a:rPr>
              <a:t>	</a:t>
            </a:r>
            <a:r>
              <a:rPr lang="en-US" sz="1600" dirty="0" smtClean="0">
                <a:cs typeface="Courier New" pitchFamily="49" charset="0"/>
              </a:rPr>
              <a:t>	// O p </a:t>
            </a:r>
            <a:r>
              <a:rPr lang="el-GR" sz="1600" dirty="0" smtClean="0">
                <a:cs typeface="Courier New" pitchFamily="49" charset="0"/>
              </a:rPr>
              <a:t>εξακολουθεί να δείχνει στην θέση μνήμης που δεσμεύσαμε αρχικ</a:t>
            </a:r>
            <a:r>
              <a:rPr lang="el-GR" sz="1600" dirty="0">
                <a:cs typeface="Courier New" pitchFamily="49" charset="0"/>
              </a:rPr>
              <a:t>ά</a:t>
            </a:r>
            <a:endParaRPr lang="en-US" sz="1600" dirty="0"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x;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600" dirty="0" smtClean="0">
                <a:cs typeface="Courier New" pitchFamily="49" charset="0"/>
              </a:rPr>
              <a:t>// </a:t>
            </a:r>
            <a:r>
              <a:rPr lang="el-GR" sz="1600" dirty="0" smtClean="0">
                <a:solidFill>
                  <a:srgbClr val="00B050"/>
                </a:solidFill>
                <a:cs typeface="Courier New" pitchFamily="49" charset="0"/>
              </a:rPr>
              <a:t>Σωστό</a:t>
            </a:r>
            <a:r>
              <a:rPr lang="el-GR" sz="1600" dirty="0" smtClean="0">
                <a:cs typeface="Courier New" pitchFamily="49" charset="0"/>
              </a:rPr>
              <a:t>. Ο </a:t>
            </a:r>
            <a:r>
              <a:rPr lang="en-US" sz="1600" dirty="0" smtClean="0">
                <a:cs typeface="Courier New" pitchFamily="49" charset="0"/>
              </a:rPr>
              <a:t>pointer p </a:t>
            </a:r>
            <a:r>
              <a:rPr lang="el-GR" sz="1600" dirty="0" smtClean="0">
                <a:cs typeface="Courier New" pitchFamily="49" charset="0"/>
              </a:rPr>
              <a:t> τώρα δείχνει στην διεύθυνση του </a:t>
            </a:r>
            <a:r>
              <a:rPr lang="en-US" sz="1600" dirty="0" smtClean="0">
                <a:cs typeface="Courier New" pitchFamily="49" charset="0"/>
              </a:rPr>
              <a:t>x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600" dirty="0" smtClean="0">
                <a:cs typeface="Courier New" pitchFamily="49" charset="0"/>
              </a:rPr>
              <a:t>	// </a:t>
            </a:r>
            <a:r>
              <a:rPr lang="el-GR" sz="1600" dirty="0" smtClean="0">
                <a:solidFill>
                  <a:srgbClr val="00B050"/>
                </a:solidFill>
                <a:cs typeface="Courier New" pitchFamily="49" charset="0"/>
              </a:rPr>
              <a:t>Σωστό</a:t>
            </a:r>
            <a:r>
              <a:rPr lang="el-GR" sz="1600" dirty="0" smtClean="0">
                <a:cs typeface="Courier New" pitchFamily="49" charset="0"/>
              </a:rPr>
              <a:t>. Ορισμός </a:t>
            </a:r>
            <a:r>
              <a:rPr lang="en-US" sz="1600" dirty="0" smtClean="0">
                <a:cs typeface="Courier New" pitchFamily="49" charset="0"/>
              </a:rPr>
              <a:t>pointer </a:t>
            </a:r>
            <a:r>
              <a:rPr lang="el-GR" sz="1600" dirty="0" smtClean="0">
                <a:cs typeface="Courier New" pitchFamily="49" charset="0"/>
              </a:rPr>
              <a:t>σε </a:t>
            </a:r>
            <a:r>
              <a:rPr lang="en-US" sz="1600" dirty="0" smtClean="0">
                <a:cs typeface="Courier New" pitchFamily="49" charset="0"/>
              </a:rPr>
              <a:t>int. </a:t>
            </a:r>
            <a:r>
              <a:rPr lang="el-GR" sz="1600" dirty="0" smtClean="0">
                <a:cs typeface="Courier New" pitchFamily="49" charset="0"/>
              </a:rPr>
              <a:t>Δεν χρειάζεται αρχικοποίηση. Δεν υπάρχει 		// πρόβλημα που ο ορισμός είναι στη μέση του κώδικα και όχι στην αρχή. </a:t>
            </a:r>
            <a:endParaRPr lang="en-US" sz="1600" dirty="0"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q = x;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600" dirty="0" smtClean="0">
                <a:cs typeface="Courier New" pitchFamily="49" charset="0"/>
              </a:rPr>
              <a:t>// </a:t>
            </a:r>
            <a:r>
              <a:rPr lang="el-GR" sz="1600" dirty="0" smtClean="0">
                <a:solidFill>
                  <a:srgbClr val="FF0000"/>
                </a:solidFill>
                <a:cs typeface="Courier New" pitchFamily="49" charset="0"/>
              </a:rPr>
              <a:t>Λάθος!</a:t>
            </a:r>
            <a:r>
              <a:rPr lang="el-GR" sz="1600" dirty="0" smtClean="0">
                <a:cs typeface="Courier New" pitchFamily="49" charset="0"/>
              </a:rPr>
              <a:t> Σε αυτό το σημείο ορίζουμε τον δείκτη </a:t>
            </a:r>
            <a:r>
              <a:rPr lang="en-US" sz="1600" dirty="0" smtClean="0">
                <a:cs typeface="Courier New" pitchFamily="49" charset="0"/>
              </a:rPr>
              <a:t>q </a:t>
            </a:r>
            <a:r>
              <a:rPr lang="el-GR" sz="1600" dirty="0" smtClean="0">
                <a:cs typeface="Courier New" pitchFamily="49" charset="0"/>
              </a:rPr>
              <a:t>και πρέπει είτε να 			// δεσμεύσουμε μνήμη, είτε να του αναθέσουμε μια διεύθυνση.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a;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600" dirty="0">
                <a:cs typeface="Courier New" pitchFamily="49" charset="0"/>
              </a:rPr>
              <a:t>// </a:t>
            </a:r>
            <a:r>
              <a:rPr lang="el-GR" sz="1600" dirty="0">
                <a:solidFill>
                  <a:srgbClr val="FF0000"/>
                </a:solidFill>
                <a:cs typeface="Courier New" pitchFamily="49" charset="0"/>
              </a:rPr>
              <a:t>Λάθος</a:t>
            </a:r>
            <a:r>
              <a:rPr lang="el-GR" sz="1600" dirty="0" smtClean="0">
                <a:solidFill>
                  <a:srgbClr val="FF0000"/>
                </a:solidFill>
                <a:cs typeface="Courier New" pitchFamily="49" charset="0"/>
              </a:rPr>
              <a:t>!</a:t>
            </a:r>
            <a:r>
              <a:rPr lang="el-GR" sz="1600" dirty="0" smtClean="0">
                <a:cs typeface="Courier New" pitchFamily="49" charset="0"/>
              </a:rPr>
              <a:t> Δήλωση αναφοράς χωρίς αρχικοποίηση</a:t>
            </a:r>
            <a:r>
              <a:rPr lang="en-US" sz="1600" dirty="0" smtClean="0">
                <a:cs typeface="Courier New" pitchFamily="49" charset="0"/>
              </a:rPr>
              <a:t> </a:t>
            </a:r>
            <a:r>
              <a:rPr lang="el-GR" sz="1600" dirty="0" smtClean="0">
                <a:cs typeface="Courier New" pitchFamily="49" charset="0"/>
              </a:rPr>
              <a:t>και σύνδεση με μεταβλητή.</a:t>
            </a:r>
            <a:endParaRPr lang="en-US" sz="1600" dirty="0"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b = p;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600" dirty="0" smtClean="0">
                <a:cs typeface="Courier New" pitchFamily="49" charset="0"/>
              </a:rPr>
              <a:t>// </a:t>
            </a:r>
            <a:r>
              <a:rPr lang="el-GR" sz="1600" dirty="0">
                <a:solidFill>
                  <a:srgbClr val="FF0000"/>
                </a:solidFill>
                <a:cs typeface="Courier New" pitchFamily="49" charset="0"/>
              </a:rPr>
              <a:t>Λάθος</a:t>
            </a:r>
            <a:r>
              <a:rPr lang="el-GR" sz="1600" dirty="0" smtClean="0">
                <a:solidFill>
                  <a:srgbClr val="FF0000"/>
                </a:solidFill>
                <a:cs typeface="Courier New" pitchFamily="49" charset="0"/>
              </a:rPr>
              <a:t>!</a:t>
            </a:r>
            <a:r>
              <a:rPr lang="el-GR" sz="1600" dirty="0" smtClean="0">
                <a:cs typeface="Courier New" pitchFamily="49" charset="0"/>
              </a:rPr>
              <a:t> Η αναφορά είναι τύπου </a:t>
            </a:r>
            <a:r>
              <a:rPr lang="en-US" sz="1600" dirty="0" smtClean="0">
                <a:cs typeface="Courier New" pitchFamily="49" charset="0"/>
              </a:rPr>
              <a:t>int </a:t>
            </a:r>
            <a:r>
              <a:rPr lang="el-GR" sz="1600" dirty="0" smtClean="0">
                <a:cs typeface="Courier New" pitchFamily="49" charset="0"/>
              </a:rPr>
              <a:t> και την συνδέουμε με δείκτη σε </a:t>
            </a:r>
            <a:r>
              <a:rPr lang="en-US" sz="1600" dirty="0" smtClean="0">
                <a:cs typeface="Courier New" pitchFamily="49" charset="0"/>
              </a:rPr>
              <a:t>int.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 = x;	</a:t>
            </a:r>
            <a:r>
              <a:rPr lang="en-US" sz="1600" dirty="0">
                <a:cs typeface="Courier New" pitchFamily="49" charset="0"/>
              </a:rPr>
              <a:t>// </a:t>
            </a:r>
            <a:r>
              <a:rPr lang="el-GR" sz="1600" dirty="0">
                <a:solidFill>
                  <a:srgbClr val="00B050"/>
                </a:solidFill>
                <a:cs typeface="Courier New" pitchFamily="49" charset="0"/>
              </a:rPr>
              <a:t>Σωστό</a:t>
            </a:r>
            <a:r>
              <a:rPr lang="el-GR" sz="1600" dirty="0">
                <a:cs typeface="Courier New" pitchFamily="49" charset="0"/>
              </a:rPr>
              <a:t>. Η αναφορά </a:t>
            </a:r>
            <a:r>
              <a:rPr lang="en-US" sz="1600" dirty="0">
                <a:cs typeface="Courier New" pitchFamily="49" charset="0"/>
              </a:rPr>
              <a:t>c </a:t>
            </a:r>
            <a:r>
              <a:rPr lang="el-GR" sz="1600" dirty="0">
                <a:cs typeface="Courier New" pitchFamily="49" charset="0"/>
              </a:rPr>
              <a:t>συνδέθηκε με την μεταβλητή </a:t>
            </a:r>
            <a:r>
              <a:rPr lang="en-US" sz="1600" dirty="0">
                <a:cs typeface="Courier New" pitchFamily="49" charset="0"/>
              </a:rPr>
              <a:t>x.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 &amp;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d = p;	</a:t>
            </a:r>
            <a:r>
              <a:rPr lang="en-US" sz="1600" dirty="0" smtClean="0">
                <a:cs typeface="Courier New" pitchFamily="49" charset="0"/>
              </a:rPr>
              <a:t>// </a:t>
            </a:r>
            <a:r>
              <a:rPr lang="el-GR" sz="1600" dirty="0" smtClean="0">
                <a:solidFill>
                  <a:srgbClr val="00B050"/>
                </a:solidFill>
                <a:cs typeface="Courier New" pitchFamily="49" charset="0"/>
              </a:rPr>
              <a:t>Σωστό</a:t>
            </a:r>
            <a:r>
              <a:rPr lang="el-GR" sz="1600" dirty="0" smtClean="0">
                <a:cs typeface="Courier New" pitchFamily="49" charset="0"/>
              </a:rPr>
              <a:t>. Η αναφορά τύπου </a:t>
            </a:r>
            <a:r>
              <a:rPr lang="en-US" sz="1600" dirty="0" smtClean="0">
                <a:cs typeface="Courier New" pitchFamily="49" charset="0"/>
              </a:rPr>
              <a:t>pointer </a:t>
            </a:r>
            <a:r>
              <a:rPr lang="el-GR" sz="1600" dirty="0" smtClean="0">
                <a:cs typeface="Courier New" pitchFamily="49" charset="0"/>
              </a:rPr>
              <a:t>σε </a:t>
            </a:r>
            <a:r>
              <a:rPr lang="en-US" sz="1600" dirty="0" smtClean="0">
                <a:cs typeface="Courier New" pitchFamily="49" charset="0"/>
              </a:rPr>
              <a:t>int </a:t>
            </a:r>
            <a:r>
              <a:rPr lang="el-GR" sz="1600" dirty="0" smtClean="0">
                <a:cs typeface="Courier New" pitchFamily="49" charset="0"/>
              </a:rPr>
              <a:t> συνδέεται με ένα </a:t>
            </a:r>
            <a:r>
              <a:rPr lang="en-US" sz="1600" dirty="0" smtClean="0">
                <a:cs typeface="Courier New" pitchFamily="49" charset="0"/>
              </a:rPr>
              <a:t>pointer </a:t>
            </a:r>
            <a:r>
              <a:rPr lang="el-GR" sz="1600" dirty="0" smtClean="0">
                <a:cs typeface="Courier New" pitchFamily="49" charset="0"/>
              </a:rPr>
              <a:t>σε </a:t>
            </a:r>
            <a:r>
              <a:rPr lang="en-US" sz="1600" dirty="0" smtClean="0">
                <a:cs typeface="Courier New" pitchFamily="49" charset="0"/>
              </a:rPr>
              <a:t>int.</a:t>
            </a:r>
            <a:endParaRPr lang="en-US" sz="1600" dirty="0"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cout &lt;&lt;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c;	</a:t>
            </a:r>
            <a:r>
              <a:rPr lang="en-US" sz="1600" dirty="0">
                <a:cs typeface="Courier New" pitchFamily="49" charset="0"/>
              </a:rPr>
              <a:t>// </a:t>
            </a:r>
            <a:r>
              <a:rPr lang="el-GR" sz="1600" dirty="0">
                <a:solidFill>
                  <a:srgbClr val="FF0000"/>
                </a:solidFill>
                <a:cs typeface="Courier New" pitchFamily="49" charset="0"/>
              </a:rPr>
              <a:t>Λάθος!</a:t>
            </a:r>
            <a:r>
              <a:rPr lang="el-GR" sz="1600" dirty="0">
                <a:cs typeface="Courier New" pitchFamily="49" charset="0"/>
              </a:rPr>
              <a:t> </a:t>
            </a:r>
            <a:r>
              <a:rPr lang="el-GR" sz="1600" dirty="0">
                <a:cs typeface="Courier New" pitchFamily="49" charset="0"/>
              </a:rPr>
              <a:t>Το ίδιο σαν να </a:t>
            </a:r>
            <a:r>
              <a:rPr lang="el-GR" sz="1600" dirty="0" smtClean="0">
                <a:cs typeface="Courier New" pitchFamily="49" charset="0"/>
              </a:rPr>
              <a:t>ζητάμε </a:t>
            </a:r>
            <a:r>
              <a:rPr lang="en-US" sz="1600" dirty="0">
                <a:cs typeface="Courier New" pitchFamily="49" charset="0"/>
              </a:rPr>
              <a:t>*x</a:t>
            </a:r>
            <a:r>
              <a:rPr lang="en-US" sz="1600" dirty="0" smtClean="0">
                <a:cs typeface="Courier New" pitchFamily="49" charset="0"/>
              </a:rPr>
              <a:t>.</a:t>
            </a:r>
            <a:r>
              <a:rPr lang="el-GR" sz="1600" dirty="0" smtClean="0">
                <a:cs typeface="Courier New" pitchFamily="49" charset="0"/>
              </a:rPr>
              <a:t> Το </a:t>
            </a:r>
            <a:r>
              <a:rPr lang="en-US" sz="1600" dirty="0" smtClean="0">
                <a:cs typeface="Courier New" pitchFamily="49" charset="0"/>
              </a:rPr>
              <a:t>x </a:t>
            </a:r>
            <a:r>
              <a:rPr lang="el-GR" sz="1600" dirty="0" smtClean="0">
                <a:cs typeface="Courier New" pitchFamily="49" charset="0"/>
              </a:rPr>
              <a:t>δεν είναι </a:t>
            </a:r>
            <a:r>
              <a:rPr lang="en-US" sz="1600" dirty="0" smtClean="0">
                <a:cs typeface="Courier New" pitchFamily="49" charset="0"/>
              </a:rPr>
              <a:t>pointer. </a:t>
            </a:r>
            <a:endParaRPr lang="en-US" sz="1600" dirty="0"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cout &lt;&lt; c;	</a:t>
            </a:r>
            <a:r>
              <a:rPr lang="en-US" sz="1600" dirty="0">
                <a:cs typeface="Courier New" pitchFamily="49" charset="0"/>
              </a:rPr>
              <a:t>// </a:t>
            </a:r>
            <a:r>
              <a:rPr lang="el-GR" sz="1600" dirty="0" smtClean="0">
                <a:solidFill>
                  <a:srgbClr val="00B050"/>
                </a:solidFill>
                <a:cs typeface="Courier New" pitchFamily="49" charset="0"/>
              </a:rPr>
              <a:t>Σωστό</a:t>
            </a:r>
            <a:r>
              <a:rPr lang="el-GR" sz="1600" dirty="0" smtClean="0">
                <a:cs typeface="Courier New" pitchFamily="49" charset="0"/>
              </a:rPr>
              <a:t>. </a:t>
            </a:r>
            <a:r>
              <a:rPr lang="el-GR" sz="1600" dirty="0">
                <a:cs typeface="Courier New" pitchFamily="49" charset="0"/>
              </a:rPr>
              <a:t>Θα τυπωθεί η τιμή του </a:t>
            </a:r>
            <a:r>
              <a:rPr lang="en-US" sz="1600" dirty="0">
                <a:cs typeface="Courier New" pitchFamily="49" charset="0"/>
              </a:rPr>
              <a:t>x.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cout &lt;&lt;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d;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600" dirty="0">
                <a:cs typeface="Courier New" pitchFamily="49" charset="0"/>
              </a:rPr>
              <a:t>// </a:t>
            </a:r>
            <a:r>
              <a:rPr lang="el-GR" sz="1600" dirty="0">
                <a:solidFill>
                  <a:srgbClr val="00B050"/>
                </a:solidFill>
                <a:cs typeface="Courier New" pitchFamily="49" charset="0"/>
              </a:rPr>
              <a:t>Σωστό</a:t>
            </a:r>
            <a:r>
              <a:rPr lang="el-GR" sz="1600" dirty="0">
                <a:cs typeface="Courier New" pitchFamily="49" charset="0"/>
              </a:rPr>
              <a:t>. </a:t>
            </a:r>
            <a:r>
              <a:rPr lang="el-GR" sz="1600" dirty="0">
                <a:cs typeface="Courier New" pitchFamily="49" charset="0"/>
              </a:rPr>
              <a:t>Θα τυπωθεί το περιεχόμενο της </a:t>
            </a:r>
            <a:r>
              <a:rPr lang="el-GR" sz="1600" dirty="0" smtClean="0">
                <a:cs typeface="Courier New" pitchFamily="49" charset="0"/>
              </a:rPr>
              <a:t>διεύθυνσης </a:t>
            </a:r>
            <a:r>
              <a:rPr lang="el-GR" sz="1600" dirty="0">
                <a:cs typeface="Courier New" pitchFamily="49" charset="0"/>
              </a:rPr>
              <a:t>που δείχνει ο </a:t>
            </a:r>
            <a:r>
              <a:rPr lang="en-US" sz="1600" dirty="0">
                <a:cs typeface="Courier New" pitchFamily="49" charset="0"/>
              </a:rPr>
              <a:t>pointer p. </a:t>
            </a:r>
            <a:endParaRPr lang="el-GR" sz="1600" dirty="0">
              <a:cs typeface="Courier New" pitchFamily="49" charset="0"/>
            </a:endParaRPr>
          </a:p>
          <a:p>
            <a:r>
              <a:rPr lang="el-GR" sz="16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1606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7203</TotalTime>
  <Words>5221</Words>
  <Application>Microsoft Office PowerPoint</Application>
  <PresentationFormat>On-screen Show (4:3)</PresentationFormat>
  <Paragraphs>1589</Paragraphs>
  <Slides>100</Slides>
  <Notes>3</Notes>
  <HiddenSlides>8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100</vt:i4>
      </vt:variant>
    </vt:vector>
  </HeadingPairs>
  <TitlesOfParts>
    <vt:vector size="101" baseType="lpstr">
      <vt:lpstr>Clarity</vt:lpstr>
      <vt:lpstr>ΑΝΑΚΕΦΑΛΑΙΩΣΗ</vt:lpstr>
      <vt:lpstr>Αντικειμενοστρεφής Προγραμματισμός</vt:lpstr>
      <vt:lpstr>Ορισμός κλάσης</vt:lpstr>
      <vt:lpstr>Παράδειγμα κλάσης</vt:lpstr>
      <vt:lpstr>Αντικείμενα</vt:lpstr>
      <vt:lpstr>Πλεονεκτήματα </vt:lpstr>
      <vt:lpstr>Άσκηση </vt:lpstr>
      <vt:lpstr>PowerPoint Presentation</vt:lpstr>
      <vt:lpstr>Class Car</vt:lpstr>
      <vt:lpstr>Methods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Class Car</vt:lpstr>
      <vt:lpstr>PowerPoint Presentation</vt:lpstr>
      <vt:lpstr>PowerPoint Presentation</vt:lpstr>
      <vt:lpstr>Άσκηση  </vt:lpstr>
      <vt:lpstr>Class Mine</vt:lpstr>
      <vt:lpstr>Class Car</vt:lpstr>
      <vt:lpstr>PowerPoint Presentation</vt:lpstr>
      <vt:lpstr>PowerPoint Presentation</vt:lpstr>
      <vt:lpstr>C και C++ ΟΜΟΙΟΤΗΤΕΣ ΚΑΙ ΔΙΑΦΟΡΕΣ</vt:lpstr>
      <vt:lpstr>ΕΙΣΟΔΟΣ/ΕΞΟΔΟΣ</vt:lpstr>
      <vt:lpstr>Είσοδος / Έξοδος δεδομένων</vt:lpstr>
      <vt:lpstr>Είσοδος / Έξοδος δεδομένων</vt:lpstr>
      <vt:lpstr>Είσοδος / Έξοδος δεδομένων</vt:lpstr>
      <vt:lpstr>Είσοδος / Έξοδος δεδομένων</vt:lpstr>
      <vt:lpstr>Είσοδος / Έξοδος δεδομένων</vt:lpstr>
      <vt:lpstr>Είσοδος / Έξοδος δεδομένων</vt:lpstr>
      <vt:lpstr>Είσοδος / Έξοδος δεδομένων</vt:lpstr>
      <vt:lpstr>Ο χειριστής setw</vt:lpstr>
      <vt:lpstr>ΒΑΣΙΚΟΙ ΤΥΠΟΙ, ΜΕΤΑΒΛΗΤΕΣ</vt:lpstr>
      <vt:lpstr>Βασικοί τύποι</vt:lpstr>
      <vt:lpstr>Class Car</vt:lpstr>
      <vt:lpstr>PowerPoint Presentation</vt:lpstr>
      <vt:lpstr>Πίνακες</vt:lpstr>
      <vt:lpstr>Δηλώσεις Μεταβλητών</vt:lpstr>
      <vt:lpstr>PowerPoint Presentation</vt:lpstr>
      <vt:lpstr>Δηλώσεις τοπικών μεταβλητών παντού</vt:lpstr>
      <vt:lpstr>Αρχικοποίηση Μεταβλητών</vt:lpstr>
      <vt:lpstr>Πολυδιάστατοι Πίνακες</vt:lpstr>
      <vt:lpstr>const</vt:lpstr>
      <vt:lpstr>PowerPoint Presentation</vt:lpstr>
      <vt:lpstr>ΒΑΣΙΚΕΣ ΕΝΤΟΛΕΣ</vt:lpstr>
      <vt:lpstr>Εντολή  if … else …</vt:lpstr>
      <vt:lpstr>Εντολή Switch</vt:lpstr>
      <vt:lpstr>Εντολές βρόγχων (Loop Statements)</vt:lpstr>
      <vt:lpstr>break και continue</vt:lpstr>
      <vt:lpstr>break και continue</vt:lpstr>
      <vt:lpstr>break και continue</vt:lpstr>
      <vt:lpstr>ΣΥΝΑΡΤΗΣΕΙΣ NAMESPACES</vt:lpstr>
      <vt:lpstr>Συναρτήσεις</vt:lpstr>
      <vt:lpstr>Χώροι ονομάτων (Namespaces)</vt:lpstr>
      <vt:lpstr>Παράδειγμα</vt:lpstr>
      <vt:lpstr>PowerPoint Presentation</vt:lpstr>
      <vt:lpstr>PowerPoint Presentation</vt:lpstr>
      <vt:lpstr>Παράδειγμα</vt:lpstr>
      <vt:lpstr>PowerPoint Presentation</vt:lpstr>
      <vt:lpstr>PowerPoint Presentation</vt:lpstr>
      <vt:lpstr>PowerPoint Presentation</vt:lpstr>
      <vt:lpstr>PowerPoint Presentation</vt:lpstr>
      <vt:lpstr>ΔΕΙΚΤΕΣ (POINTERS) ΑΝΑΦΟΡΕΣ (REFERENCES)</vt:lpstr>
      <vt:lpstr>Δείκτες (Pointers)</vt:lpstr>
      <vt:lpstr>Δείκτες (Pointers)</vt:lpstr>
      <vt:lpstr>Δείκτες (Pointers)</vt:lpstr>
      <vt:lpstr>Δείκτες (Pointers)</vt:lpstr>
      <vt:lpstr>Δείκτες (Pointers)</vt:lpstr>
      <vt:lpstr>Δείκτες (Pointers)</vt:lpstr>
      <vt:lpstr>Δείκτες (Pointers)</vt:lpstr>
      <vt:lpstr>Δείκτες (Pointers)</vt:lpstr>
      <vt:lpstr>Δείκτες (Pointers)</vt:lpstr>
      <vt:lpstr>Δείκτες (Pointers)</vt:lpstr>
      <vt:lpstr>Δείκτες – Δέσμευση Μνήμης</vt:lpstr>
      <vt:lpstr>Δείκτες – Δέσμευση Μνήμης</vt:lpstr>
      <vt:lpstr>Δείκτες – Δέσμευση Μνήμης</vt:lpstr>
      <vt:lpstr>Δείκτες – Δέσμευση Μνήμης</vt:lpstr>
      <vt:lpstr>Δείκτες – Δέσμευση Μνήμης</vt:lpstr>
      <vt:lpstr>Δείκτες – Δέσμευση Μνήμης</vt:lpstr>
      <vt:lpstr>Δείκτες – Δέσμευση Μνήμης</vt:lpstr>
      <vt:lpstr>Δείκτες – Δέσμευση Μνήμης</vt:lpstr>
      <vt:lpstr>Δείκτες – Αποδέσμευση Μνήμης</vt:lpstr>
      <vt:lpstr>Δείκτες – Αποδέσμευση Μνήμης</vt:lpstr>
      <vt:lpstr>Δείκτες – Αποδέσμευση Μνήμης</vt:lpstr>
      <vt:lpstr>Δείκτες – Αποδέσμευση Μνήμης</vt:lpstr>
      <vt:lpstr>Δείκτες – Δέσμευση Μνήμης</vt:lpstr>
      <vt:lpstr>Δείκτες – Δέσμευση Μνήμης</vt:lpstr>
      <vt:lpstr>Δείκτες – Δέσμευση Μνήμης</vt:lpstr>
      <vt:lpstr>Δείκτες – Δέσμευση Μνήμης</vt:lpstr>
      <vt:lpstr>Δείκτες – Δέσμευση Μνήμης</vt:lpstr>
      <vt:lpstr>Δείκτες – Δέσμευση Μνήμης</vt:lpstr>
      <vt:lpstr>Αναφορές (References)</vt:lpstr>
      <vt:lpstr>Αναφορές (References)</vt:lpstr>
      <vt:lpstr>Αναφορές</vt:lpstr>
      <vt:lpstr>Τι κρύβουν οι αναφορές</vt:lpstr>
      <vt:lpstr>Τι κρύβουν οι αναφορές</vt:lpstr>
      <vt:lpstr>Σωστό ή Λάθος?</vt:lpstr>
      <vt:lpstr>Που χρησιμεύουν?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tsap</cp:lastModifiedBy>
  <cp:revision>162</cp:revision>
  <dcterms:created xsi:type="dcterms:W3CDTF">2011-10-17T19:46:53Z</dcterms:created>
  <dcterms:modified xsi:type="dcterms:W3CDTF">2011-11-01T13:21:23Z</dcterms:modified>
</cp:coreProperties>
</file>