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348" r:id="rId3"/>
    <p:sldId id="349" r:id="rId4"/>
    <p:sldId id="346" r:id="rId5"/>
    <p:sldId id="347" r:id="rId6"/>
    <p:sldId id="354" r:id="rId7"/>
    <p:sldId id="355" r:id="rId8"/>
    <p:sldId id="350" r:id="rId9"/>
    <p:sldId id="351" r:id="rId10"/>
    <p:sldId id="352" r:id="rId11"/>
    <p:sldId id="353" r:id="rId12"/>
    <p:sldId id="356" r:id="rId13"/>
    <p:sldId id="308" r:id="rId14"/>
    <p:sldId id="315" r:id="rId15"/>
    <p:sldId id="321" r:id="rId16"/>
    <p:sldId id="322" r:id="rId17"/>
    <p:sldId id="318" r:id="rId18"/>
    <p:sldId id="323" r:id="rId19"/>
    <p:sldId id="325" r:id="rId20"/>
    <p:sldId id="309" r:id="rId21"/>
    <p:sldId id="313" r:id="rId22"/>
    <p:sldId id="310" r:id="rId23"/>
    <p:sldId id="314" r:id="rId24"/>
    <p:sldId id="326" r:id="rId25"/>
    <p:sldId id="345" r:id="rId26"/>
    <p:sldId id="337" r:id="rId27"/>
    <p:sldId id="343" r:id="rId28"/>
    <p:sldId id="339" r:id="rId29"/>
    <p:sldId id="340" r:id="rId30"/>
    <p:sldId id="341" r:id="rId31"/>
    <p:sldId id="342" r:id="rId32"/>
    <p:sldId id="344" r:id="rId33"/>
    <p:sldId id="329" r:id="rId34"/>
    <p:sldId id="327" r:id="rId35"/>
    <p:sldId id="328" r:id="rId36"/>
    <p:sldId id="330" r:id="rId37"/>
    <p:sldId id="331" r:id="rId38"/>
    <p:sldId id="332" r:id="rId39"/>
    <p:sldId id="333" r:id="rId40"/>
    <p:sldId id="334" r:id="rId41"/>
    <p:sldId id="335" r:id="rId42"/>
    <p:sldId id="336" r:id="rId43"/>
    <p:sldId id="358" r:id="rId44"/>
    <p:sldId id="359" r:id="rId45"/>
    <p:sldId id="360" r:id="rId46"/>
    <p:sldId id="361" r:id="rId47"/>
    <p:sldId id="362" r:id="rId48"/>
    <p:sldId id="357" r:id="rId49"/>
    <p:sldId id="363" r:id="rId50"/>
    <p:sldId id="368" r:id="rId51"/>
    <p:sldId id="364" r:id="rId52"/>
    <p:sldId id="365" r:id="rId53"/>
    <p:sldId id="366" r:id="rId54"/>
    <p:sldId id="367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524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03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7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/>
              <a:t>Χειμώνας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CS-409: </a:t>
            </a:r>
            <a:r>
              <a:rPr lang="el-GR" smtClean="0"/>
              <a:t>Αντικειμενοστραφής Προγραμματισμος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64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6061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088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5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3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21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1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Αντικειμενοστραφής Προγραμματισμός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50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JAVA </a:t>
            </a:r>
            <a:r>
              <a:rPr lang="en-US" sz="4400" dirty="0" err="1" smtClean="0"/>
              <a:t>vs</a:t>
            </a:r>
            <a:r>
              <a:rPr lang="en-US" sz="4400" dirty="0" smtClean="0"/>
              <a:t> C++ </a:t>
            </a:r>
            <a:br>
              <a:rPr lang="en-US" sz="4400" dirty="0" smtClean="0"/>
            </a:br>
            <a:r>
              <a:rPr lang="el-GR" sz="4400" dirty="0" smtClean="0"/>
              <a:t>ΠΡΟΓΡΑΜΜΑΤΑ </a:t>
            </a:r>
            <a:r>
              <a:rPr lang="el-GR" sz="4400" dirty="0"/>
              <a:t>ΜΕ ΠΟΛΛΑ  </a:t>
            </a:r>
            <a:r>
              <a:rPr lang="el-GR" sz="4400" dirty="0" smtClean="0"/>
              <a:t>ΑΡΧΕΙΑ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l-GR" sz="4400" dirty="0" smtClean="0"/>
              <a:t>ΣΥΝΘΕΣΗ και ΣΥΝΑΘΡΟΙΣΗ</a:t>
            </a: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6400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point{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int x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int y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void set(int i, int j){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x =i; y = j;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void clone(point other){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other.set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void print(){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(x+" "+y);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 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point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p1</a:t>
            </a:r>
            <a:r>
              <a:rPr lang="el-GR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point()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point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point()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p1.set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(2,3);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p1.clone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p1.print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p2.print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14473" y="2221468"/>
            <a:ext cx="4256358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Ποια είναι η έξοδος του προγράμματος?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83349" y="2819400"/>
            <a:ext cx="4256358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2 3</a:t>
            </a:r>
          </a:p>
          <a:p>
            <a:r>
              <a:rPr lang="el-GR" dirty="0" smtClean="0"/>
              <a:t>2 3</a:t>
            </a:r>
          </a:p>
          <a:p>
            <a:r>
              <a:rPr lang="el-GR" dirty="0" smtClean="0"/>
              <a:t>Οι μεταβλητές </a:t>
            </a:r>
            <a:r>
              <a:rPr lang="en-US" dirty="0" err="1" smtClean="0"/>
              <a:t>p1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err="1" smtClean="0"/>
              <a:t>p2</a:t>
            </a:r>
            <a:r>
              <a:rPr lang="el-GR" dirty="0" smtClean="0"/>
              <a:t> είναι αναφορές.</a:t>
            </a:r>
          </a:p>
          <a:p>
            <a:r>
              <a:rPr lang="el-GR" dirty="0" smtClean="0"/>
              <a:t>Το πέρασμα παραμέτρων στην </a:t>
            </a:r>
            <a:r>
              <a:rPr lang="en-US" dirty="0" smtClean="0"/>
              <a:t>clone </a:t>
            </a:r>
            <a:r>
              <a:rPr lang="el-GR" dirty="0" smtClean="0"/>
              <a:t>είναι δια αναφοράς</a:t>
            </a:r>
          </a:p>
        </p:txBody>
      </p:sp>
    </p:spTree>
    <p:extLst>
      <p:ext uri="{BB962C8B-B14F-4D97-AF65-F5344CB8AC3E}">
        <p14:creationId xmlns:p14="http://schemas.microsoft.com/office/powerpoint/2010/main" val="4194134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9486" y="333137"/>
            <a:ext cx="4572000" cy="65248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point{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point();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void set(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int,int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void clone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point::point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x = y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point::set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 i, int j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x = 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j;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point::clone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&amp;other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other.set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point::print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cout &lt;&lt; x &lt;&lt; " " &lt;&lt; y &lt;&lt; endl;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1409581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p1.set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(2,3);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p1.clone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p1.print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 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p2.print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3657600"/>
            <a:ext cx="4256358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Ποια είναι η έξοδος του προγράμματος?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48200" y="4279033"/>
            <a:ext cx="425635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2 3</a:t>
            </a:r>
          </a:p>
          <a:p>
            <a:r>
              <a:rPr lang="el-GR" dirty="0" smtClean="0"/>
              <a:t>2 3</a:t>
            </a:r>
          </a:p>
          <a:p>
            <a:r>
              <a:rPr lang="el-GR" dirty="0" smtClean="0"/>
              <a:t>Το πέρασμα παραμέτρων στην </a:t>
            </a:r>
            <a:r>
              <a:rPr lang="en-US" dirty="0" smtClean="0"/>
              <a:t>clone </a:t>
            </a:r>
            <a:r>
              <a:rPr lang="el-GR" dirty="0" smtClean="0"/>
              <a:t>είναι πλέον δια αναφοράς</a:t>
            </a:r>
          </a:p>
        </p:txBody>
      </p:sp>
    </p:spTree>
    <p:extLst>
      <p:ext uri="{BB962C8B-B14F-4D97-AF65-F5344CB8AC3E}">
        <p14:creationId xmlns:p14="http://schemas.microsoft.com/office/powerpoint/2010/main" val="2680109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Containers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βασικοί </a:t>
            </a:r>
            <a:r>
              <a:rPr lang="en-US" dirty="0" smtClean="0"/>
              <a:t>containers </a:t>
            </a:r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είναι οι πίνακες και 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List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</a:t>
            </a:r>
            <a:r>
              <a:rPr lang="en-US" dirty="0" smtClean="0"/>
              <a:t>,</a:t>
            </a:r>
            <a:r>
              <a:rPr lang="el-GR" dirty="0" smtClean="0"/>
              <a:t> και 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Map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Τα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List</a:t>
            </a:r>
            <a:r>
              <a:rPr lang="en-US" dirty="0"/>
              <a:t>,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Set</a:t>
            </a:r>
            <a:r>
              <a:rPr lang="en-US" dirty="0"/>
              <a:t>,</a:t>
            </a:r>
            <a:r>
              <a:rPr lang="el-GR" dirty="0"/>
              <a:t> και 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Map</a:t>
            </a:r>
            <a:r>
              <a:rPr lang="el-GR" dirty="0" smtClean="0"/>
              <a:t>, είναι </a:t>
            </a:r>
            <a:r>
              <a:rPr lang="en-US" dirty="0" smtClean="0">
                <a:solidFill>
                  <a:srgbClr val="0070C0"/>
                </a:solidFill>
              </a:rPr>
              <a:t>Interfaces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Αφηρημένες κλάσεις που απλά ορίζουν τις συναρτήσεις που θα πρέπει να έχει η συγκεκριμένη υλοποίηση. </a:t>
            </a:r>
          </a:p>
          <a:p>
            <a:pPr lvl="1"/>
            <a:r>
              <a:rPr lang="el-GR" dirty="0" smtClean="0"/>
              <a:t>Υπάρχουν πολλές διαφορετικές υλοποιήσεις ανάλογα με την δομή η οποία χρησιμοποιείται</a:t>
            </a:r>
          </a:p>
          <a:p>
            <a:pPr lvl="2"/>
            <a:r>
              <a:rPr lang="en-US" dirty="0" err="1" smtClean="0"/>
              <a:t>ArrayList</a:t>
            </a:r>
            <a:r>
              <a:rPr lang="en-US" dirty="0" smtClean="0"/>
              <a:t>, </a:t>
            </a:r>
            <a:r>
              <a:rPr lang="en-US" dirty="0" err="1" smtClean="0"/>
              <a:t>LinkedList</a:t>
            </a:r>
            <a:r>
              <a:rPr lang="en-US" dirty="0" smtClean="0"/>
              <a:t>, …</a:t>
            </a:r>
          </a:p>
          <a:p>
            <a:pPr lvl="2"/>
            <a:r>
              <a:rPr lang="en-US" dirty="0" err="1" smtClean="0"/>
              <a:t>HashSet</a:t>
            </a:r>
            <a:r>
              <a:rPr lang="en-US" dirty="0" smtClean="0"/>
              <a:t>, </a:t>
            </a:r>
            <a:r>
              <a:rPr lang="en-US" dirty="0" err="1" smtClean="0"/>
              <a:t>SortedSet</a:t>
            </a:r>
            <a:r>
              <a:rPr lang="en-US" dirty="0" smtClean="0"/>
              <a:t>, </a:t>
            </a:r>
            <a:r>
              <a:rPr lang="en-US" dirty="0" err="1" smtClean="0"/>
              <a:t>TreeSet</a:t>
            </a:r>
            <a:r>
              <a:rPr lang="en-US" dirty="0" smtClean="0"/>
              <a:t>, …</a:t>
            </a:r>
          </a:p>
          <a:p>
            <a:pPr lvl="2"/>
            <a:r>
              <a:rPr lang="en-US" dirty="0" err="1" smtClean="0"/>
              <a:t>HashMap</a:t>
            </a:r>
            <a:r>
              <a:rPr lang="en-US" dirty="0" smtClean="0"/>
              <a:t>, </a:t>
            </a:r>
            <a:r>
              <a:rPr lang="en-US" dirty="0" err="1" smtClean="0"/>
              <a:t>TreeMap</a:t>
            </a:r>
            <a:r>
              <a:rPr lang="en-US" dirty="0" smtClean="0"/>
              <a:t>, …</a:t>
            </a:r>
          </a:p>
          <a:p>
            <a:pPr lvl="1"/>
            <a:r>
              <a:rPr lang="el-GR" dirty="0" smtClean="0"/>
              <a:t>Τα </a:t>
            </a:r>
            <a:r>
              <a:rPr lang="en-US" dirty="0" smtClean="0"/>
              <a:t>List, Set, </a:t>
            </a:r>
            <a:r>
              <a:rPr lang="el-GR" dirty="0" smtClean="0"/>
              <a:t>υλοποιούν το </a:t>
            </a:r>
            <a:r>
              <a:rPr lang="en-US" dirty="0" smtClean="0"/>
              <a:t>Interface </a:t>
            </a:r>
            <a:r>
              <a:rPr lang="en-US" dirty="0" smtClean="0">
                <a:solidFill>
                  <a:srgbClr val="0070C0"/>
                </a:solidFill>
              </a:rPr>
              <a:t>Collection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14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ΚΩΔΙΚΑΣ ΣΕ ΠΟΛΛΑ </a:t>
            </a:r>
            <a:r>
              <a:rPr lang="el-GR" dirty="0" smtClean="0"/>
              <a:t>ΑΡΧΕΙΑ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ΑΝΑΚΕΦΑΛΑΙΩΣΗ</a:t>
            </a:r>
            <a:r>
              <a:rPr lang="en-US" dirty="0" smtClean="0"/>
              <a:t> </a:t>
            </a:r>
            <a:r>
              <a:rPr lang="el-GR" dirty="0" smtClean="0"/>
              <a:t>ΑΠΟ ΤΗ ΔΙΑΛΕΞΗ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24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μεγάλων προγραμμάτων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Σε μεγάλα </a:t>
            </a:r>
            <a:r>
              <a:rPr lang="en-US" dirty="0" smtClean="0"/>
              <a:t>projects </a:t>
            </a:r>
            <a:r>
              <a:rPr lang="el-GR" dirty="0" smtClean="0"/>
              <a:t>όπου έχουμε μεγάλη ποσότητα κώδικα και πολλαπλές κλάσεις ο κώδικας διασπάται σε πολλαπλά αρχεία.</a:t>
            </a:r>
          </a:p>
          <a:p>
            <a:pPr lvl="1"/>
            <a:r>
              <a:rPr lang="el-GR" dirty="0" smtClean="0"/>
              <a:t>Η </a:t>
            </a:r>
            <a:r>
              <a:rPr lang="el-GR" dirty="0"/>
              <a:t>κάθε κλάση τοποθετείται σε ξεχωριστό αρχείο</a:t>
            </a:r>
            <a:r>
              <a:rPr lang="el-GR" dirty="0" smtClean="0"/>
              <a:t>.</a:t>
            </a:r>
          </a:p>
          <a:p>
            <a:r>
              <a:rPr lang="el-GR" dirty="0" smtClean="0"/>
              <a:t>Για κάθε κλάση δημιουργούμε 2 αρχεία:</a:t>
            </a:r>
          </a:p>
          <a:p>
            <a:pPr lvl="1"/>
            <a:r>
              <a:rPr lang="el-GR" dirty="0" smtClean="0"/>
              <a:t>Ένα αρχείο επικεφαλίδα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(.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 file) </a:t>
            </a:r>
            <a:r>
              <a:rPr lang="el-GR" dirty="0"/>
              <a:t>που περιέχει τον ορισμό της κλάσης.</a:t>
            </a:r>
          </a:p>
          <a:p>
            <a:pPr lvl="1"/>
            <a:r>
              <a:rPr lang="el-GR" dirty="0" smtClean="0"/>
              <a:t>Ένα </a:t>
            </a:r>
            <a:r>
              <a:rPr lang="el-GR" dirty="0"/>
              <a:t>αρχείο κώδικα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cpp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file</a:t>
            </a:r>
            <a:r>
              <a:rPr lang="en-US" dirty="0" smtClean="0"/>
              <a:t>)</a:t>
            </a:r>
            <a:r>
              <a:rPr lang="el-GR" dirty="0" smtClean="0"/>
              <a:t> που </a:t>
            </a:r>
            <a:r>
              <a:rPr lang="el-GR" dirty="0" err="1" smtClean="0"/>
              <a:t>περίεχει</a:t>
            </a:r>
            <a:r>
              <a:rPr lang="el-GR" dirty="0" smtClean="0"/>
              <a:t> την υλοποίηση των μεθόδων. </a:t>
            </a:r>
            <a:endParaRPr lang="en-US" dirty="0" smtClean="0"/>
          </a:p>
          <a:p>
            <a:pPr lvl="1"/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r>
              <a:rPr lang="en-US" dirty="0" err="1" smtClean="0">
                <a:solidFill>
                  <a:srgbClr val="0070C0"/>
                </a:solidFill>
              </a:rPr>
              <a:t>cpp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αρχείο κάνει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include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.h</a:t>
            </a:r>
            <a:r>
              <a:rPr lang="en-US" dirty="0" smtClean="0"/>
              <a:t> </a:t>
            </a:r>
            <a:r>
              <a:rPr lang="el-GR" dirty="0" smtClean="0"/>
              <a:t>αρχείο.</a:t>
            </a:r>
            <a:endParaRPr lang="en-US" dirty="0"/>
          </a:p>
          <a:p>
            <a:r>
              <a:rPr lang="el-GR" dirty="0" smtClean="0"/>
              <a:t>Αν η κλάση </a:t>
            </a:r>
            <a:r>
              <a:rPr lang="el-GR" dirty="0">
                <a:solidFill>
                  <a:srgbClr val="0070C0"/>
                </a:solidFill>
              </a:rPr>
              <a:t>Α</a:t>
            </a:r>
            <a:r>
              <a:rPr lang="el-GR" dirty="0"/>
              <a:t> θέλει να δημιουργήσει αντικείμενα μιας άλλης κλάσης </a:t>
            </a:r>
            <a:r>
              <a:rPr lang="el-GR" dirty="0" smtClean="0">
                <a:solidFill>
                  <a:srgbClr val="0070C0"/>
                </a:solidFill>
              </a:rPr>
              <a:t>Β</a:t>
            </a:r>
            <a:r>
              <a:rPr lang="el-GR" dirty="0" smtClean="0"/>
              <a:t> τότε κάνουμε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include</a:t>
            </a:r>
            <a:r>
              <a:rPr lang="en-US" dirty="0"/>
              <a:t> </a:t>
            </a:r>
            <a:r>
              <a:rPr lang="el-GR" dirty="0" smtClean="0"/>
              <a:t>το </a:t>
            </a:r>
            <a:r>
              <a:rPr lang="el-GR" dirty="0" smtClean="0">
                <a:solidFill>
                  <a:srgbClr val="0070C0"/>
                </a:solidFill>
              </a:rPr>
              <a:t>Β.</a:t>
            </a:r>
            <a:r>
              <a:rPr lang="en-US" dirty="0" smtClean="0">
                <a:solidFill>
                  <a:srgbClr val="0070C0"/>
                </a:solidFill>
              </a:rPr>
              <a:t>h</a:t>
            </a:r>
            <a:r>
              <a:rPr lang="en-US" dirty="0" smtClean="0"/>
              <a:t> </a:t>
            </a:r>
            <a:r>
              <a:rPr lang="el-GR" dirty="0" smtClean="0"/>
              <a:t>αρχείο στο </a:t>
            </a:r>
            <a:r>
              <a:rPr lang="el-GR" dirty="0" smtClean="0">
                <a:solidFill>
                  <a:srgbClr val="0070C0"/>
                </a:solidFill>
              </a:rPr>
              <a:t>Α.</a:t>
            </a:r>
            <a:r>
              <a:rPr lang="en-US" dirty="0" smtClean="0">
                <a:solidFill>
                  <a:srgbClr val="0070C0"/>
                </a:solidFill>
              </a:rPr>
              <a:t>h </a:t>
            </a:r>
            <a:r>
              <a:rPr lang="el-GR" dirty="0" smtClean="0"/>
              <a:t>αρχείο.</a:t>
            </a:r>
          </a:p>
        </p:txBody>
      </p:sp>
    </p:spTree>
    <p:extLst>
      <p:ext uri="{BB962C8B-B14F-4D97-AF65-F5344CB8AC3E}">
        <p14:creationId xmlns:p14="http://schemas.microsoft.com/office/powerpoint/2010/main" val="150886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ορισμοί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έχουμε πολλά </a:t>
            </a:r>
            <a:r>
              <a:rPr lang="en-US" dirty="0" smtClean="0"/>
              <a:t>header </a:t>
            </a:r>
            <a:r>
              <a:rPr lang="el-GR" dirty="0" smtClean="0"/>
              <a:t>αρχεία που </a:t>
            </a:r>
            <a:r>
              <a:rPr lang="el-GR" dirty="0"/>
              <a:t>το ένα</a:t>
            </a:r>
            <a:r>
              <a:rPr lang="el-GR" dirty="0" smtClean="0"/>
              <a:t> κάνει </a:t>
            </a:r>
            <a:r>
              <a:rPr lang="en-US" dirty="0" smtClean="0"/>
              <a:t>include </a:t>
            </a:r>
            <a:r>
              <a:rPr lang="el-GR" dirty="0" smtClean="0"/>
              <a:t>το άλλο, τότε υπάρχει κίνδυνος σε ένα αρχείο να δηλώσουμε πολλαπλές φορές την ίδια κλάση.</a:t>
            </a:r>
          </a:p>
          <a:p>
            <a:pPr lvl="1"/>
            <a:r>
              <a:rPr lang="el-GR" dirty="0" smtClean="0"/>
              <a:t>Στην περίπτωση αυτή θα πάρουμε λάθος από τον </a:t>
            </a:r>
            <a:r>
              <a:rPr lang="en-US" dirty="0" smtClean="0"/>
              <a:t>compiler.</a:t>
            </a:r>
          </a:p>
          <a:p>
            <a:r>
              <a:rPr lang="el-GR" dirty="0" smtClean="0"/>
              <a:t>Για να το αποφύγουμε τοποθετούμε μια εντολή μέσα στο </a:t>
            </a:r>
            <a:r>
              <a:rPr lang="en-US" dirty="0" smtClean="0">
                <a:solidFill>
                  <a:srgbClr val="0070C0"/>
                </a:solidFill>
              </a:rPr>
              <a:t>.h</a:t>
            </a:r>
            <a:r>
              <a:rPr lang="en-US" dirty="0" smtClean="0"/>
              <a:t> </a:t>
            </a:r>
            <a:r>
              <a:rPr lang="el-GR" dirty="0" smtClean="0"/>
              <a:t>αρχείο της κλάσης η οποία λέει στον </a:t>
            </a:r>
            <a:r>
              <a:rPr lang="en-US" dirty="0" smtClean="0"/>
              <a:t>preprocessor </a:t>
            </a:r>
            <a:r>
              <a:rPr lang="el-GR" dirty="0" smtClean="0"/>
              <a:t>να μην ορίσει δύο φορές την ίδια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2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Εντολή </a:t>
            </a:r>
            <a:r>
              <a:rPr lang="el-GR" dirty="0" err="1" smtClean="0"/>
              <a:t>προεπεξεργαστή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!defined(__CLASSNAME__)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__CLASSNAME__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ClassName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14800" y="3886200"/>
            <a:ext cx="4876800" cy="163121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Με αυτό τον τρόπο εξασφαλίζουμε ότι η κλάση θα οριστεί μόνο μία φορά. Τότε θα οριστεί και η μεταβλητή __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CLASSNAME</a:t>
            </a:r>
            <a:r>
              <a:rPr lang="en-US" sz="2000" dirty="0" smtClean="0"/>
              <a:t>__ </a:t>
            </a:r>
            <a:r>
              <a:rPr lang="el-GR" sz="2000" dirty="0" smtClean="0"/>
              <a:t>οπότε την επόμενη φορά δεν θα μπούμε μέσα στο </a:t>
            </a:r>
            <a:r>
              <a:rPr lang="en-US" sz="2000" dirty="0" smtClean="0"/>
              <a:t>if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7434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αρχείο </a:t>
            </a:r>
            <a:r>
              <a:rPr lang="en-US" dirty="0" err="1" smtClean="0"/>
              <a:t>Person.h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514" y="1371600"/>
            <a:ext cx="8991600" cy="5181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namespace std;</a:t>
            </a:r>
          </a:p>
          <a:p>
            <a:pPr marL="0" indent="0">
              <a:buNone/>
            </a:pP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!defined(__PERSON__)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__PERSON__</a:t>
            </a:r>
            <a:endParaRPr lang="el-G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Person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id;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Person();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Person(int);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id,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 operator == (const Person &amp;) const;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 operator &lt; (const Person &amp;) const;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getId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const;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const;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84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αρχείο </a:t>
            </a:r>
            <a:r>
              <a:rPr lang="en-US" dirty="0" smtClean="0"/>
              <a:t>Person.cpp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include “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Person.h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Person::Person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Person::Person(int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id = i;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Person::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i, string f, string 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i;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f;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Person::operator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(const Person &amp;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== p2.id);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Person::operator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(const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 &amp;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p2.id);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Person::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const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id;}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Person::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const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cout &lt;&lt; “id: “ &lt;&lt; id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&lt;&lt;“ first name:" 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" last name:" 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2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n-US" dirty="0" smtClean="0"/>
              <a:t>To </a:t>
            </a:r>
            <a:r>
              <a:rPr lang="el-GR" dirty="0" smtClean="0"/>
              <a:t>αρχείο </a:t>
            </a:r>
            <a:r>
              <a:rPr lang="en-US" dirty="0" smtClean="0"/>
              <a:t>main.cpp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Person.h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set&lt;Person&gt; 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Person P[3];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id;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for(int i =0 ; i&lt; 3; i 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cin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&gt;&gt;id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P[i].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SetDetails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(id,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(P[i]);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cin &gt;&gt; id;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(id);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set&lt;Person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&gt;::iterator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S.find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sp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cout &lt;&lt; "id not found\n";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}else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PrintDetails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26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v.s</a:t>
            </a:r>
            <a:r>
              <a:rPr lang="en-US" dirty="0" smtClean="0"/>
              <a:t>. C++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3931920" cy="639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C++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3931920" cy="4495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&lt;cmath&gt;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&lt;cstdlib&gt;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ctime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 int SIZE = 2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……………</a:t>
            </a:r>
          </a:p>
          <a:p>
            <a:pPr marL="0" indent="0">
              <a:buNone/>
            </a:pPr>
            <a:endParaRPr lang="el-GR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Dimension::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RandomMove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 == SIZE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dim -= rand()%2;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}else if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 == -SIZE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dim += rand()%2;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}else{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dim += (rand()%3)-1;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724400" y="1371600"/>
            <a:ext cx="3931920" cy="639762"/>
          </a:xfrm>
        </p:spPr>
        <p:txBody>
          <a:bodyPr/>
          <a:lstStyle/>
          <a:p>
            <a:r>
              <a:rPr lang="en-US" sz="2400" dirty="0" smtClean="0"/>
              <a:t>Java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57400"/>
            <a:ext cx="393192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Dimension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……………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RandomMove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 == </a:t>
            </a:r>
            <a:r>
              <a:rPr lang="en-US" sz="13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CarGame.SIZE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dim -=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}else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 ==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3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CarGame.SIZE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dim +=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}else {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dim +=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(3) - 1;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3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……………</a:t>
            </a:r>
          </a:p>
          <a:p>
            <a:pPr marL="0" indent="0">
              <a:buNone/>
            </a:pPr>
            <a:r>
              <a:rPr lang="el-GR" sz="13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l-GR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 smtClean="0">
                <a:latin typeface="Courier New" pitchFamily="49" charset="0"/>
                <a:cs typeface="Courier New" pitchFamily="49" charset="0"/>
              </a:rPr>
              <a:t>public  </a:t>
            </a:r>
            <a:r>
              <a:rPr lang="en-US" sz="13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b="1" dirty="0" err="1">
                <a:latin typeface="Courier New" pitchFamily="49" charset="0"/>
                <a:cs typeface="Courier New" pitchFamily="49" charset="0"/>
              </a:rPr>
              <a:t>CarGame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3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 int SIZE = 2</a:t>
            </a:r>
            <a:r>
              <a:rPr lang="en-US" sz="1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sz="13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  ………</a:t>
            </a:r>
            <a:endParaRPr lang="el-GR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3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3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5458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2926A-81BA-4811-814D-0787504D3C66}" type="slidenum">
              <a:rPr lang="en-GB"/>
              <a:pPr/>
              <a:t>20</a:t>
            </a:fld>
            <a:endParaRPr lang="en-GB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makefiles</a:t>
            </a: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7620000" cy="3200400"/>
          </a:xfrm>
        </p:spPr>
        <p:txBody>
          <a:bodyPr/>
          <a:lstStyle/>
          <a:p>
            <a:r>
              <a:rPr lang="el-GR" sz="2400" dirty="0"/>
              <a:t>Τα </a:t>
            </a:r>
            <a:r>
              <a:rPr lang="en-US" sz="2400" dirty="0" err="1"/>
              <a:t>makefiles</a:t>
            </a:r>
            <a:r>
              <a:rPr lang="en-US" sz="2400" dirty="0"/>
              <a:t> </a:t>
            </a:r>
            <a:r>
              <a:rPr lang="el-GR" sz="2400" dirty="0"/>
              <a:t>ρυθμίζουν τον τρόπο με τον οποίο συνδέουμε πολλά αρχεία μεταξύ τους</a:t>
            </a:r>
          </a:p>
          <a:p>
            <a:r>
              <a:rPr lang="el-GR" sz="2400" dirty="0"/>
              <a:t>Όταν μεταφράζουμε τον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πηγαίο</a:t>
            </a:r>
            <a:r>
              <a:rPr lang="el-GR" sz="2400" i="1" dirty="0"/>
              <a:t> (</a:t>
            </a:r>
            <a:r>
              <a:rPr lang="en-US" sz="2400" dirty="0"/>
              <a:t>source</a:t>
            </a:r>
            <a:r>
              <a:rPr lang="el-GR" sz="2400" dirty="0"/>
              <a:t>)</a:t>
            </a:r>
            <a:r>
              <a:rPr lang="en-US" sz="2400" dirty="0"/>
              <a:t> </a:t>
            </a:r>
            <a:r>
              <a:rPr lang="el-GR" sz="2400" dirty="0"/>
              <a:t>κώδικα, ο μεταγλωττιστής παράγει ένα αρχείο με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τελικό</a:t>
            </a:r>
            <a:r>
              <a:rPr lang="el-GR" sz="2400" i="1" dirty="0"/>
              <a:t> </a:t>
            </a:r>
            <a:r>
              <a:rPr lang="el-GR" sz="2400" dirty="0"/>
              <a:t>(</a:t>
            </a:r>
            <a:r>
              <a:rPr lang="en-US" sz="2400" dirty="0"/>
              <a:t>object) </a:t>
            </a:r>
            <a:r>
              <a:rPr lang="el-GR" sz="2400" dirty="0"/>
              <a:t>κώδικα. </a:t>
            </a:r>
          </a:p>
          <a:p>
            <a:r>
              <a:rPr lang="el-GR" sz="2400" dirty="0"/>
              <a:t>Ο </a:t>
            </a:r>
            <a:r>
              <a:rPr lang="en-US" sz="2400" dirty="0"/>
              <a:t>linker </a:t>
            </a:r>
            <a:r>
              <a:rPr lang="el-GR" sz="2400" dirty="0"/>
              <a:t>συνδέει τα αρχεία τελικού κώδικα με τον τελικό κώδικα από τις βιβλιοθήκες και παράγει το εκτελέσιμο.</a:t>
            </a:r>
            <a:endParaRPr lang="en-US" sz="2400" dirty="0"/>
          </a:p>
          <a:p>
            <a:pPr>
              <a:buFontTx/>
              <a:buNone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99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5486400"/>
            <a:ext cx="57150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4724400"/>
            <a:ext cx="5715000" cy="381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724400"/>
          </a:xfrm>
        </p:spPr>
        <p:txBody>
          <a:bodyPr/>
          <a:lstStyle/>
          <a:p>
            <a:pPr>
              <a:buFontTx/>
              <a:buNone/>
            </a:pP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#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Person</a:t>
            </a:r>
            <a:r>
              <a:rPr lang="en-GB" sz="2000" b="1" dirty="0" smtClean="0">
                <a:solidFill>
                  <a:schemeClr val="tx2"/>
                </a:solidFill>
                <a:latin typeface="Courier New" pitchFamily="49" charset="0"/>
              </a:rPr>
              <a:t>.o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DEPENDS</a:t>
            </a: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 on </a:t>
            </a:r>
            <a:r>
              <a:rPr lang="en-GB" sz="2000" b="1" dirty="0" err="1" smtClean="0">
                <a:solidFill>
                  <a:schemeClr val="tx2"/>
                </a:solidFill>
                <a:latin typeface="Courier New" pitchFamily="49" charset="0"/>
              </a:rPr>
              <a:t>Person.h</a:t>
            </a:r>
            <a:r>
              <a:rPr lang="en-GB" sz="20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and </a:t>
            </a:r>
            <a:r>
              <a:rPr lang="en-GB" sz="2000" b="1" dirty="0" smtClean="0">
                <a:solidFill>
                  <a:schemeClr val="tx2"/>
                </a:solidFill>
                <a:latin typeface="Courier New" pitchFamily="49" charset="0"/>
              </a:rPr>
              <a:t>Person.cpp</a:t>
            </a:r>
            <a:endParaRPr lang="en-GB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# W</a:t>
            </a:r>
            <a:r>
              <a:rPr lang="en-GB" sz="2000" b="1" dirty="0" smtClean="0">
                <a:solidFill>
                  <a:schemeClr val="tx2"/>
                </a:solidFill>
                <a:latin typeface="Courier New" pitchFamily="49" charset="0"/>
              </a:rPr>
              <a:t>e </a:t>
            </a: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create only the .o[</a:t>
            </a:r>
            <a:r>
              <a:rPr lang="en-GB" sz="2000" b="1" dirty="0" err="1">
                <a:solidFill>
                  <a:schemeClr val="tx2"/>
                </a:solidFill>
                <a:latin typeface="Courier New" pitchFamily="49" charset="0"/>
              </a:rPr>
              <a:t>bject</a:t>
            </a: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] file and do not 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# </a:t>
            </a: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link it to an executable</a:t>
            </a:r>
          </a:p>
          <a:p>
            <a:pPr>
              <a:buFontTx/>
              <a:buNone/>
            </a:pP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# main </a:t>
            </a:r>
            <a:r>
              <a:rPr lang="en-GB" sz="2000" b="1" dirty="0">
                <a:solidFill>
                  <a:srgbClr val="FF0000"/>
                </a:solidFill>
                <a:latin typeface="Courier New" pitchFamily="49" charset="0"/>
              </a:rPr>
              <a:t>DEPENDS</a:t>
            </a: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 on the </a:t>
            </a:r>
            <a:r>
              <a:rPr lang="en-GB" sz="2000" b="1" dirty="0" err="1" smtClean="0">
                <a:solidFill>
                  <a:schemeClr val="tx2"/>
                </a:solidFill>
                <a:latin typeface="Courier New" pitchFamily="49" charset="0"/>
              </a:rPr>
              <a:t>Person.o</a:t>
            </a:r>
            <a:r>
              <a:rPr lang="en-GB" sz="20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file and </a:t>
            </a:r>
            <a:r>
              <a:rPr lang="en-GB" sz="2000" b="1" dirty="0" smtClean="0">
                <a:solidFill>
                  <a:schemeClr val="tx2"/>
                </a:solidFill>
                <a:latin typeface="Courier New" pitchFamily="49" charset="0"/>
              </a:rPr>
              <a:t>main.cpp</a:t>
            </a:r>
            <a:endParaRPr lang="en-GB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# We compile it and we produce the executable 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# </a:t>
            </a:r>
            <a:r>
              <a:rPr lang="en-GB" sz="2000" b="1" dirty="0">
                <a:solidFill>
                  <a:schemeClr val="tx2"/>
                </a:solidFill>
                <a:latin typeface="Courier New" pitchFamily="49" charset="0"/>
              </a:rPr>
              <a:t>main.exe </a:t>
            </a:r>
            <a:endParaRPr lang="en-GB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main: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</a:rPr>
              <a:t>Person.o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main.cpp</a:t>
            </a:r>
          </a:p>
          <a:p>
            <a:pPr>
              <a:buFontTx/>
              <a:buNone/>
            </a:pP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    g++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</a:rPr>
              <a:t>Person.o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-o main.exe main.cpp</a:t>
            </a:r>
          </a:p>
          <a:p>
            <a:pPr>
              <a:buFontTx/>
              <a:buNone/>
            </a:pP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</a:rPr>
              <a:t>Person.o</a:t>
            </a: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: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</a:rPr>
              <a:t>Person.h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 Person.cpp</a:t>
            </a:r>
            <a:endParaRPr lang="en-GB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GB" sz="2000" b="1" dirty="0">
                <a:solidFill>
                  <a:srgbClr val="0000FF"/>
                </a:solidFill>
                <a:latin typeface="Courier New" pitchFamily="49" charset="0"/>
              </a:rPr>
              <a:t>    g++ -O -c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</a:rPr>
              <a:t>Person.cpp</a:t>
            </a:r>
            <a:endParaRPr lang="en-GB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>
              <a:buFontTx/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4450D-1575-44CA-B603-0BB0CD34A263}" type="slidenum">
              <a:rPr lang="en-GB"/>
              <a:pPr/>
              <a:t>21</a:t>
            </a:fld>
            <a:endParaRPr lang="en-GB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File: makefile</a:t>
            </a:r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1956007" y="6472766"/>
            <a:ext cx="718799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Οι γραμμές αυτές θα πρέπει να ξεκινάνε οπωσδήποτε με </a:t>
            </a:r>
            <a:r>
              <a:rPr lang="en-US" sz="2000" dirty="0" smtClean="0"/>
              <a:t>tab 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314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777B-E5F3-4938-B3B4-50F77FB55844}" type="slidenum">
              <a:rPr lang="en-GB"/>
              <a:pPr/>
              <a:t>22</a:t>
            </a:fld>
            <a:endParaRPr lang="en-GB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makefiles</a:t>
            </a:r>
            <a:endParaRPr lang="en-GB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ltGray">
          <a:xfrm>
            <a:off x="762000" y="3886200"/>
            <a:ext cx="1371600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Main.cpp</a:t>
            </a:r>
            <a:endParaRPr lang="en-GB"/>
          </a:p>
        </p:txBody>
      </p:sp>
      <p:sp>
        <p:nvSpPr>
          <p:cNvPr id="46084" name="Oval 4"/>
          <p:cNvSpPr>
            <a:spLocks noChangeArrowheads="1"/>
          </p:cNvSpPr>
          <p:nvPr/>
        </p:nvSpPr>
        <p:spPr bwMode="ltGray">
          <a:xfrm>
            <a:off x="2743200" y="4648200"/>
            <a:ext cx="14478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Compiler</a:t>
            </a:r>
            <a:endParaRPr lang="en-GB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ltGray">
          <a:xfrm>
            <a:off x="609600" y="4562475"/>
            <a:ext cx="16764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Person.cpp</a:t>
            </a:r>
            <a:endParaRPr lang="en-GB" dirty="0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ltGray">
          <a:xfrm>
            <a:off x="762000" y="5248275"/>
            <a:ext cx="15240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Person.h</a:t>
            </a:r>
            <a:endParaRPr lang="en-GB" dirty="0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ltGray">
          <a:xfrm>
            <a:off x="2133600" y="4114800"/>
            <a:ext cx="762000" cy="6096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ltGray">
          <a:xfrm>
            <a:off x="2286000" y="4800600"/>
            <a:ext cx="381000" cy="1524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ltGray">
          <a:xfrm flipV="1">
            <a:off x="2286000" y="5257800"/>
            <a:ext cx="38100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ltGray">
          <a:xfrm>
            <a:off x="3200400" y="3733800"/>
            <a:ext cx="1524000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Person.o</a:t>
            </a:r>
            <a:endParaRPr lang="en-GB" dirty="0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ltGray">
          <a:xfrm flipV="1">
            <a:off x="3733800" y="4267200"/>
            <a:ext cx="381000" cy="381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ltGray">
          <a:xfrm>
            <a:off x="4876800" y="3352800"/>
            <a:ext cx="1524000" cy="8318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Other libraries</a:t>
            </a:r>
            <a:endParaRPr lang="en-GB"/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ltGray">
          <a:xfrm>
            <a:off x="4495800" y="4648200"/>
            <a:ext cx="1447800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Linker</a:t>
            </a:r>
            <a:endParaRPr lang="en-GB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ltGray">
          <a:xfrm>
            <a:off x="4495800" y="4267200"/>
            <a:ext cx="228600" cy="381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ltGray">
          <a:xfrm>
            <a:off x="5410200" y="4267200"/>
            <a:ext cx="0" cy="304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ltGray">
          <a:xfrm>
            <a:off x="6705600" y="4648200"/>
            <a:ext cx="1676400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Executable</a:t>
            </a:r>
            <a:endParaRPr lang="en-GB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ltGray">
          <a:xfrm>
            <a:off x="6019800" y="5029200"/>
            <a:ext cx="5334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20574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Τα περιεχόμενα του τρέχοντος </a:t>
            </a:r>
            <a:r>
              <a:rPr lang="en-US" dirty="0" smtClean="0"/>
              <a:t>directory </a:t>
            </a:r>
            <a:r>
              <a:rPr lang="el-GR" dirty="0" smtClean="0"/>
              <a:t>είναι:</a:t>
            </a:r>
            <a:endParaRPr lang="en-US" dirty="0" smtClean="0"/>
          </a:p>
          <a:p>
            <a:pPr>
              <a:buFontTx/>
              <a:buNone/>
            </a:pP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Person.h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, Person.cpp, main.cpp,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</a:rPr>
              <a:t>makefile</a:t>
            </a:r>
            <a:endParaRPr lang="en-US" sz="2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r>
              <a:rPr lang="el-GR" dirty="0" smtClean="0"/>
              <a:t>Η μεταγλώττιση γίνεται ως εξής:</a:t>
            </a:r>
          </a:p>
          <a:p>
            <a:pPr>
              <a:buFontTx/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</a:rPr>
              <a:t>make main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989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482F6-9202-482E-A050-2D5AA7927D38}" type="slidenum">
              <a:rPr lang="en-GB"/>
              <a:pPr/>
              <a:t>23</a:t>
            </a:fld>
            <a:endParaRPr lang="en-GB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Εναλλακτικά</a:t>
            </a: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Ένας πιο απλός τρόπος για να κάνετε </a:t>
            </a:r>
            <a:r>
              <a:rPr lang="en-US" dirty="0"/>
              <a:t>compile </a:t>
            </a:r>
            <a:r>
              <a:rPr lang="el-GR" dirty="0"/>
              <a:t>κατ’ ευθείαν το πρόγραμμά σας:</a:t>
            </a:r>
            <a:endParaRPr lang="en-US" dirty="0"/>
          </a:p>
          <a:p>
            <a:endParaRPr lang="el-GR" dirty="0"/>
          </a:p>
          <a:p>
            <a:pPr>
              <a:buFontTx/>
              <a:buNone/>
            </a:pPr>
            <a:r>
              <a:rPr lang="en-GB" sz="2400" b="1" dirty="0">
                <a:solidFill>
                  <a:srgbClr val="0000FF"/>
                </a:solidFill>
                <a:latin typeface="Courier New" pitchFamily="49" charset="0"/>
              </a:rPr>
              <a:t>g++ -o main.exe main.cpp</a:t>
            </a:r>
            <a:r>
              <a:rPr lang="el-GR" sz="24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urier New" pitchFamily="49" charset="0"/>
              </a:rPr>
              <a:t>Person.cpp</a:t>
            </a:r>
            <a:endParaRPr lang="en-GB" sz="2400" b="1" dirty="0">
              <a:solidFill>
                <a:srgbClr val="0000FF"/>
              </a:solidFill>
              <a:latin typeface="Courier New" pitchFamily="49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5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μεγαλύτερο παράδειγμα.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Θυμηθείτε το παράδειγμα όπου έχουμε μία κλάση </a:t>
            </a:r>
            <a:r>
              <a:rPr lang="en-US" dirty="0" smtClean="0">
                <a:solidFill>
                  <a:srgbClr val="0070C0"/>
                </a:solidFill>
              </a:rPr>
              <a:t>Array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έχει στοιχεία αντικείμενα μιας αφηρημένης κλάσης </a:t>
            </a:r>
            <a:r>
              <a:rPr lang="en-US" dirty="0" smtClean="0">
                <a:solidFill>
                  <a:srgbClr val="0070C0"/>
                </a:solidFill>
              </a:rPr>
              <a:t>Element</a:t>
            </a:r>
            <a:r>
              <a:rPr lang="en-US" dirty="0" smtClean="0"/>
              <a:t>, </a:t>
            </a:r>
            <a:r>
              <a:rPr lang="el-GR" dirty="0" smtClean="0"/>
              <a:t>και έχουμε δυο τύπους από </a:t>
            </a:r>
            <a:r>
              <a:rPr lang="en-US" dirty="0" smtClean="0"/>
              <a:t>Element: </a:t>
            </a:r>
            <a:r>
              <a:rPr lang="en-US" dirty="0" err="1" smtClean="0">
                <a:solidFill>
                  <a:srgbClr val="0070C0"/>
                </a:solidFill>
              </a:rPr>
              <a:t>IntElement</a:t>
            </a:r>
            <a:r>
              <a:rPr lang="en-US" dirty="0" smtClean="0"/>
              <a:t>, </a:t>
            </a:r>
            <a:r>
              <a:rPr lang="el-GR" dirty="0" smtClean="0"/>
              <a:t>και </a:t>
            </a:r>
            <a:r>
              <a:rPr lang="en-US" dirty="0" err="1" smtClean="0">
                <a:solidFill>
                  <a:srgbClr val="0070C0"/>
                </a:solidFill>
              </a:rPr>
              <a:t>PointElement</a:t>
            </a:r>
            <a:r>
              <a:rPr lang="en-US" dirty="0" smtClean="0"/>
              <a:t>.  </a:t>
            </a:r>
            <a:endParaRPr lang="el-GR" dirty="0" smtClean="0"/>
          </a:p>
          <a:p>
            <a:r>
              <a:rPr lang="el-GR" dirty="0"/>
              <a:t>Θα δούμε </a:t>
            </a:r>
            <a:r>
              <a:rPr lang="el-GR" dirty="0" smtClean="0"/>
              <a:t>πώς θα σπάσουμε τον κώδικα σε πολλαπλά αρχεία.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 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362200"/>
            <a:ext cx="88488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class Element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virtual bool operator &lt; (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 = 0;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virtual void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Print() 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 0;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58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Array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7232" y="1676400"/>
            <a:ext cx="571502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**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*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&amp; operator [](int);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Sort();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01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771" y="381000"/>
            <a:ext cx="4158511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Array::Array(int s)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A = new Element*[size];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Element *&amp; Array::operator [] (int i)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return A[i];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Array::Print()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A[i]-&gt;Print();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  </a:t>
            </a:r>
          </a:p>
          <a:p>
            <a:endParaRPr lang="en-US" sz="1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Array::Sort()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sz="1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 j &lt; 10; j ++){</a:t>
            </a:r>
          </a:p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if (*A[i] &lt; 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A[j]){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Element *temp = A[i];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A[i] = A[j];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A[j] = temp;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632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81200"/>
            <a:ext cx="608371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 public Element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(int);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&lt; (Element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Print();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27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2057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57200"/>
            <a:ext cx="7220246" cy="63094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(int i)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i;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::operator &lt;(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return false;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6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Print()</a:t>
            </a:r>
            <a:endParaRPr lang="en-US" sz="16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6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r>
              <a:rPr lang="en-US" sz="16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164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v.s</a:t>
            </a:r>
            <a:r>
              <a:rPr lang="en-US" dirty="0" smtClean="0"/>
              <a:t>. C++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114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&lt;cmath&gt;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&lt;cstdlib&gt;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ctime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const int SIZE = 2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……………</a:t>
            </a:r>
          </a:p>
          <a:p>
            <a:pPr marL="0" indent="0">
              <a:buNone/>
            </a:pPr>
            <a:endParaRPr lang="el-GR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Dimension::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RandomMove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 == SIZE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dim -= rand()%2;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}else if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 == -SIZE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dim += rand()%2;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}else{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dim += (rand()%3)-1;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191000" y="1524000"/>
            <a:ext cx="48006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Dimension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……………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RandomMove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 ==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CarGame.SIZE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dim -=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}else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 ==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CarGame.SIZE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dim +=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}else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dim +=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r.nextInt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(3) - 1;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……………</a:t>
            </a:r>
          </a:p>
          <a:p>
            <a:pPr marL="0" indent="0">
              <a:buNone/>
            </a:pPr>
            <a:r>
              <a:rPr lang="el-GR" sz="18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CarGame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 int SIZE = 2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………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5617811"/>
            <a:ext cx="86868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μπορούμε να ορίσουμε σταθερές ορίζοντας τις ως στατικές μεταβλητές μιας κλάσης (στο παράδειγμα μας, στατικές μεταβλητές της βασικής κλάσης).</a:t>
            </a:r>
          </a:p>
          <a:p>
            <a:r>
              <a:rPr lang="el-GR" dirty="0" smtClean="0"/>
              <a:t>Μετά έχουμε πρόσβαση σε αυτές χωρίς να χρειάζεται να έχουμε αντικείμενο της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2887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PointElement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626806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PointElement:public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Element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int,int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sz="2400" b="1" dirty="0" err="1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 operator &lt; (Element </a:t>
            </a: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Print();</a:t>
            </a:r>
            <a:endParaRPr lang="en-US" sz="24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2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19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457200"/>
            <a:ext cx="5856090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::operator &lt; (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Element </a:t>
            </a:r>
            <a:r>
              <a:rPr lang="el-GR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}else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().y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return true;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}else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return false;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}else 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return false;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Print()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cout &lt;&lt;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&lt;&lt; " " &lt;&lt;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&lt;&lt; endl;</a:t>
            </a:r>
          </a:p>
          <a:p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676400"/>
            <a:ext cx="769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(time(NULL));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Array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Array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(rand()%10, rand()%10);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pA.Sort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325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Utils.h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099" y="2743200"/>
            <a:ext cx="8229600" cy="36576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&lt;cmath&gt;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ctime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&lt;cstdlib&gt;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752600"/>
            <a:ext cx="8153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αρχείο με διάφορες βιβλιοθήκες που χρειάζονται οι περισσότερες κλάσεις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814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Element.h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768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!defined(__ELEMENT__)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__ELEMENT__</a:t>
            </a:r>
          </a:p>
          <a:p>
            <a:pPr marL="0" indent="0"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class Element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virtual bool operator &lt; (Element &amp;other) = 0;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 virtual void Print() = 0;</a:t>
            </a:r>
          </a:p>
          <a:p>
            <a:pPr marL="0" indent="0"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sz="2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44758" y="5906429"/>
            <a:ext cx="659924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Για την κλάση </a:t>
            </a:r>
            <a:r>
              <a:rPr lang="en-US" dirty="0" smtClean="0"/>
              <a:t>Element </a:t>
            </a:r>
            <a:r>
              <a:rPr lang="el-GR" dirty="0" smtClean="0"/>
              <a:t>δεν χρειάζεται να ορίσουμε </a:t>
            </a:r>
            <a:r>
              <a:rPr lang="en-US" dirty="0" smtClean="0"/>
              <a:t>.</a:t>
            </a:r>
            <a:r>
              <a:rPr lang="en-US" dirty="0" err="1" smtClean="0"/>
              <a:t>cpp</a:t>
            </a:r>
            <a:r>
              <a:rPr lang="en-US" dirty="0" smtClean="0"/>
              <a:t> </a:t>
            </a:r>
            <a:r>
              <a:rPr lang="el-GR" dirty="0" smtClean="0"/>
              <a:t>αρχείο.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67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!defined(__ARRAY__)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__ARRAY__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Array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Element **A;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size;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Array(int 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Element *&amp; operator [](int);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void Sort();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9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90600"/>
          </a:xfrm>
        </p:spPr>
        <p:txBody>
          <a:bodyPr/>
          <a:lstStyle/>
          <a:p>
            <a:r>
              <a:rPr lang="en-US" dirty="0" smtClean="0"/>
              <a:t>Array.cpp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638800"/>
          </a:xfrm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Array::Array(int s)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size = 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 = new Element*[size];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Element *&amp; Array::operator [] (int i)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A[i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Array::Sort()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 0; i &lt; 10; i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for (int j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j &lt; 10; j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if (*A[i] &lt; *A[j]){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Element *temp = A[i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 A[i] = A[j]; A[j] = temp;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Array::Print()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 0; i &lt; 10; i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 { A[i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]-&gt;Print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IntElement.h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!defined(__INT_ELEMENT__)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define __INT_ELEMENT__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public Element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bool operator &lt; (Element &amp;);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4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smtClean="0"/>
              <a:t>IntElement.cpp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::operator &lt;(Element &amp;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&amp;other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&amp;&gt;(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35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r>
              <a:rPr lang="en-US" dirty="0" err="1" smtClean="0"/>
              <a:t>PointElement.h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#if !defined(__POINT_ELEMENT__)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#define __POINT_ELEMENT__</a:t>
            </a:r>
          </a:p>
          <a:p>
            <a:pPr marL="0" indent="0">
              <a:buNone/>
            </a:pP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struct point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public Element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int,int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bool operator &lt; (Element &amp;);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endif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2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v.s</a:t>
            </a:r>
            <a:r>
              <a:rPr lang="en-US" dirty="0" smtClean="0"/>
              <a:t>. C++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C++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4191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Position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Dimension *dims;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Position(int);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…………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…………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Position::Position(int d)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d;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dims = new Dimension[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Java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343400" cy="4038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class Position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Dimension [] dims;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Position(int d)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err="1"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= d;</a:t>
            </a:r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dims = new Dimension[d];</a:t>
            </a:r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(int i = 0; i &lt; d; i ++){</a:t>
            </a:r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dims[i] = new Dimension();</a:t>
            </a:r>
          </a:p>
          <a:p>
            <a:pPr marL="0" indent="0">
              <a:buNone/>
            </a:pP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5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……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4820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dirty="0" smtClean="0"/>
              <a:t>PointElement.cpp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PointElement.h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x,int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::operator &lt;(Element &amp;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&amp;other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dynamic_cast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&amp;&gt;(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().x){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other.GetVal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().y 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return true;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}else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}else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::Print()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cout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" " &lt;&lt;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val.y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&lt;&lt; endl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44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Array.h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PointElement.h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srand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(time(NULL));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Array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Array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(int i = 0; i &lt; 10;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[i]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PointElement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(rand()%10, rand()%10);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pA.Sort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pA.Print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95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26670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main: main.cpp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PointElement.o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g++ -o main.exe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PointElement.o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main.cpp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Array.cpp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g++ -c Array.cpp 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IntElement.o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IntElement.h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IntElement.cpp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g++ -c IntElement.cpp</a:t>
            </a:r>
          </a:p>
          <a:p>
            <a:pPr marL="0" indent="0">
              <a:buNone/>
            </a:pP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PointElement.o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PointElement.h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PointElement.cpp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Element.h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Utils.h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g++ -c PointElement.cpp</a:t>
            </a:r>
          </a:p>
        </p:txBody>
      </p:sp>
    </p:spTree>
    <p:extLst>
      <p:ext uri="{BB962C8B-B14F-4D97-AF65-F5344CB8AC3E}">
        <p14:creationId xmlns:p14="http://schemas.microsoft.com/office/powerpoint/2010/main" val="27294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ΣΥΝΘΕΣΗ</a:t>
            </a:r>
            <a:br>
              <a:rPr lang="el-GR" dirty="0" smtClean="0"/>
            </a:br>
            <a:r>
              <a:rPr lang="el-GR" dirty="0" smtClean="0"/>
              <a:t>ΣΥΝΑΘΡΟΙΣΗ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523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Συνδυασμός κλάσεων/αντικειμένων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κλάσεις μας επιτρέπουν να ορίζουμε νέους τύπους δεδομένων. Αυτούς τους νέους τύπους θέλουμε να μπορούμε να τους χρησιμοποιούμε και στον ορισμό άλλων κλάσεων και αντικειμένων.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/>
              <a:t>Car</a:t>
            </a:r>
            <a:r>
              <a:rPr lang="el-GR" dirty="0" smtClean="0"/>
              <a:t> θα έχει ένα </a:t>
            </a:r>
            <a:r>
              <a:rPr lang="en-US" dirty="0" smtClean="0"/>
              <a:t>Position</a:t>
            </a:r>
          </a:p>
          <a:p>
            <a:pPr lvl="1"/>
            <a:r>
              <a:rPr lang="el-GR" dirty="0" smtClean="0"/>
              <a:t>Ένα </a:t>
            </a:r>
            <a:r>
              <a:rPr lang="en-US" dirty="0"/>
              <a:t>D</a:t>
            </a:r>
            <a:r>
              <a:rPr lang="en-US" dirty="0" smtClean="0"/>
              <a:t>epartment </a:t>
            </a:r>
            <a:r>
              <a:rPr lang="el-GR" dirty="0" smtClean="0"/>
              <a:t>θα έχει ένα σύνολο από </a:t>
            </a:r>
            <a:r>
              <a:rPr lang="en-US" dirty="0" smtClean="0"/>
              <a:t>Employees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smtClean="0"/>
              <a:t>Player</a:t>
            </a:r>
            <a:r>
              <a:rPr lang="el-GR" dirty="0" smtClean="0"/>
              <a:t> μπορεί να κρατάει ένα</a:t>
            </a:r>
            <a:r>
              <a:rPr lang="en-US" dirty="0" smtClean="0"/>
              <a:t> Weapon</a:t>
            </a:r>
            <a:endParaRPr lang="el-GR" dirty="0" smtClean="0"/>
          </a:p>
          <a:p>
            <a:pPr lvl="1"/>
            <a:r>
              <a:rPr lang="el-GR" dirty="0" smtClean="0"/>
              <a:t>Ένα </a:t>
            </a:r>
            <a:r>
              <a:rPr lang="en-US" dirty="0" smtClean="0"/>
              <a:t>House </a:t>
            </a:r>
            <a:r>
              <a:rPr lang="el-GR" dirty="0" smtClean="0"/>
              <a:t>έχει </a:t>
            </a:r>
            <a:r>
              <a:rPr lang="en-US" dirty="0" smtClean="0"/>
              <a:t>Doors </a:t>
            </a:r>
            <a:r>
              <a:rPr lang="el-GR" dirty="0" smtClean="0"/>
              <a:t>και </a:t>
            </a:r>
            <a:r>
              <a:rPr lang="en-US" dirty="0" smtClean="0"/>
              <a:t>Windows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6278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Συνδυασμός κλάσεων/αντικειμένων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συνδυασμό κλάσεων και αντικειμένων γίνεται συνήθως με δείκτες. </a:t>
            </a:r>
          </a:p>
          <a:p>
            <a:pPr lvl="1"/>
            <a:r>
              <a:rPr lang="el-GR" dirty="0" smtClean="0"/>
              <a:t>Πολλά διαφορετικά αντικείμενα μπορεί να έχουν δείκτη στο ίδιο αντικείμενο.</a:t>
            </a:r>
          </a:p>
          <a:p>
            <a:r>
              <a:rPr lang="el-GR" dirty="0" smtClean="0"/>
              <a:t>Όταν σχεδιάζουμε τον κώδικα είναι σημαντικό να έχουμε σκεφτεί πως θα γίνει ο συνδυασμός των αντικειμένων. Θα πρέπει να ξέρουμε ποιος έχει την </a:t>
            </a:r>
            <a:r>
              <a:rPr lang="el-GR" dirty="0" smtClean="0">
                <a:solidFill>
                  <a:srgbClr val="0070C0"/>
                </a:solidFill>
              </a:rPr>
              <a:t>ιδιοκτησία</a:t>
            </a:r>
            <a:r>
              <a:rPr lang="el-GR" dirty="0" smtClean="0"/>
              <a:t> του αντικειμένου.</a:t>
            </a:r>
          </a:p>
          <a:p>
            <a:pPr lvl="1"/>
            <a:r>
              <a:rPr lang="el-GR" dirty="0" smtClean="0"/>
              <a:t>Ποιος δημιουργεί το αντικείμενο</a:t>
            </a:r>
          </a:p>
          <a:p>
            <a:pPr lvl="1"/>
            <a:r>
              <a:rPr lang="el-GR" dirty="0" smtClean="0"/>
              <a:t>Ποιος καταστρέφει το αντικείμενο όταν δεν χρειάζεται πλέον (αποφεύγουμε </a:t>
            </a:r>
            <a:r>
              <a:rPr lang="en-US" dirty="0" smtClean="0"/>
              <a:t>memory leaks)</a:t>
            </a:r>
            <a:endParaRPr lang="el-GR" dirty="0" smtClean="0"/>
          </a:p>
          <a:p>
            <a:pPr lvl="1"/>
            <a:r>
              <a:rPr lang="el-GR" dirty="0" smtClean="0"/>
              <a:t>Ποιος φροντίζει ώστε όλοι οι δείκτες να είναι ενημερωμένοι</a:t>
            </a:r>
            <a:r>
              <a:rPr lang="en-US" dirty="0" smtClean="0"/>
              <a:t> (</a:t>
            </a:r>
            <a:r>
              <a:rPr lang="el-GR" dirty="0" smtClean="0"/>
              <a:t>αποφεύγουμε πρόσβαση σε μνήμη που έχει αποδεσμευτεί).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8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Σύνθεση, Συνάθροιση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σύνθεση και η συνάθροιση είναι </a:t>
            </a:r>
            <a:r>
              <a:rPr lang="el-GR" dirty="0" smtClean="0">
                <a:solidFill>
                  <a:srgbClr val="FF0000"/>
                </a:solidFill>
              </a:rPr>
              <a:t>έννοιες</a:t>
            </a:r>
            <a:r>
              <a:rPr lang="el-GR" dirty="0" smtClean="0"/>
              <a:t> που μας βοηθάνε στο να ελέγχουμε καλύτερα πως διαχειριζόμαστε και συνδυάζουμε αντικείμενα.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Σύνθεση</a:t>
            </a:r>
            <a:r>
              <a:rPr lang="el-GR" dirty="0" smtClean="0"/>
              <a:t>: Μία κλάση Α έχει σχέση σύνθεσης με μία κλάση Β, όταν η κλάση Α </a:t>
            </a:r>
            <a:r>
              <a:rPr lang="el-GR" dirty="0" smtClean="0">
                <a:solidFill>
                  <a:srgbClr val="0070C0"/>
                </a:solidFill>
              </a:rPr>
              <a:t>δημιουργεί και καταστρέφει τα αντικείμενα</a:t>
            </a:r>
            <a:r>
              <a:rPr lang="el-GR" dirty="0" smtClean="0"/>
              <a:t> της κλάσης Β.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Συνάθροιση</a:t>
            </a:r>
            <a:r>
              <a:rPr lang="el-GR" dirty="0" smtClean="0"/>
              <a:t>: </a:t>
            </a:r>
            <a:r>
              <a:rPr lang="el-GR" dirty="0"/>
              <a:t>Μία κλάση Α έχει σχέση </a:t>
            </a:r>
            <a:r>
              <a:rPr lang="el-GR" dirty="0" smtClean="0"/>
              <a:t>συνάθροισης με </a:t>
            </a:r>
            <a:r>
              <a:rPr lang="el-GR" dirty="0"/>
              <a:t>μία κλάση Β, όταν η κλάση Α </a:t>
            </a:r>
            <a:r>
              <a:rPr lang="el-GR" dirty="0" smtClean="0">
                <a:solidFill>
                  <a:srgbClr val="0070C0"/>
                </a:solidFill>
              </a:rPr>
              <a:t>χρησιμοποιεί υπάρχοντα </a:t>
            </a:r>
            <a:r>
              <a:rPr lang="el-GR" dirty="0">
                <a:solidFill>
                  <a:srgbClr val="0070C0"/>
                </a:solidFill>
              </a:rPr>
              <a:t>αντικείμενα </a:t>
            </a:r>
            <a:r>
              <a:rPr lang="el-GR" dirty="0"/>
              <a:t>της κλάσης Β.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74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Σύνθεση, Συνάθροιση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σχέση σύνθεσης ή συνάθροισης είναι σχεδιαστική επιλογή του προγραμματιστή</a:t>
            </a:r>
          </a:p>
          <a:p>
            <a:pPr lvl="1"/>
            <a:r>
              <a:rPr lang="el-GR" dirty="0" smtClean="0"/>
              <a:t>Δεν υπάρχει απόλυτη αλήθεια στο ποια σχέση είναι η «σωστή». Υπάρχει όμως καλός και κακός σχεδιασμός</a:t>
            </a:r>
          </a:p>
          <a:p>
            <a:pPr lvl="1"/>
            <a:r>
              <a:rPr lang="el-GR" dirty="0" smtClean="0"/>
              <a:t>Πολλές φορές και οι δύο επιλογές είναι πιθανές και εξαρτάται από την συγκεκριμένη εφαρμογή</a:t>
            </a:r>
          </a:p>
          <a:p>
            <a:pPr lvl="2"/>
            <a:r>
              <a:rPr lang="el-GR" dirty="0" smtClean="0"/>
              <a:t>Για την υλοποίηση ενός παιχνιδιού ένα </a:t>
            </a:r>
            <a:r>
              <a:rPr lang="en-US" dirty="0" smtClean="0"/>
              <a:t>House </a:t>
            </a:r>
            <a:r>
              <a:rPr lang="el-GR" dirty="0" smtClean="0"/>
              <a:t>έχει σχέση σύνθεσης με </a:t>
            </a:r>
            <a:r>
              <a:rPr lang="en-US" dirty="0" smtClean="0"/>
              <a:t>Door </a:t>
            </a:r>
            <a:r>
              <a:rPr lang="el-GR" dirty="0" smtClean="0"/>
              <a:t>και </a:t>
            </a:r>
            <a:r>
              <a:rPr lang="en-US" dirty="0" smtClean="0"/>
              <a:t>Window</a:t>
            </a:r>
          </a:p>
          <a:p>
            <a:pPr lvl="2"/>
            <a:r>
              <a:rPr lang="el-GR" dirty="0" smtClean="0"/>
              <a:t>Για την υλοποίηση ενός προγράμματος διαχείρισης κατασκευαστικών υλικών ένα </a:t>
            </a:r>
            <a:r>
              <a:rPr lang="en-US" dirty="0" smtClean="0"/>
              <a:t>House </a:t>
            </a:r>
            <a:r>
              <a:rPr lang="el-GR" dirty="0" smtClean="0"/>
              <a:t>έχει σχέση συνάθροισης με </a:t>
            </a:r>
            <a:r>
              <a:rPr lang="en-US" dirty="0" smtClean="0"/>
              <a:t>Door </a:t>
            </a:r>
            <a:r>
              <a:rPr lang="el-GR" dirty="0" smtClean="0"/>
              <a:t>και </a:t>
            </a:r>
            <a:r>
              <a:rPr lang="en-US" dirty="0" smtClean="0"/>
              <a:t>Window</a:t>
            </a:r>
            <a:r>
              <a:rPr lang="el-GR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02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σύνθεσης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παιχνίδι με το όχημα που κινείται σε ένα πολυδιάστατο χώρο, οι σχέσεις μεταξύ των κλάσεων είναι σχέσεις σύνθεσης.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Θα μπορούσαμε να κάνουμε το ίδιο πρόγραμμα με συνάθροιση?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33400" y="3810907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Car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3797233" y="3810000"/>
            <a:ext cx="1752600" cy="762000"/>
            <a:chOff x="2112" y="1440"/>
            <a:chExt cx="816" cy="480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Position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" name="AutoShape 14"/>
          <p:cNvCxnSpPr>
            <a:cxnSpLocks noChangeShapeType="1"/>
            <a:stCxn id="15" idx="3"/>
            <a:endCxn id="10" idx="1"/>
          </p:cNvCxnSpPr>
          <p:nvPr/>
        </p:nvCxnSpPr>
        <p:spPr bwMode="auto">
          <a:xfrm flipV="1">
            <a:off x="2590800" y="4191000"/>
            <a:ext cx="1206433" cy="907"/>
          </a:xfrm>
          <a:prstGeom prst="straightConnector1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2286000" y="4039507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3" name="Group 9"/>
          <p:cNvGrpSpPr>
            <a:grpSpLocks/>
          </p:cNvGrpSpPr>
          <p:nvPr/>
        </p:nvGrpSpPr>
        <p:grpSpPr bwMode="auto">
          <a:xfrm>
            <a:off x="7061066" y="3792084"/>
            <a:ext cx="1752600" cy="762000"/>
            <a:chOff x="2112" y="1440"/>
            <a:chExt cx="816" cy="480"/>
          </a:xfrm>
        </p:grpSpPr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Dimension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26" name="Line 12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27" name="Line 13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28" name="AutoShape 14"/>
          <p:cNvCxnSpPr>
            <a:cxnSpLocks noChangeShapeType="1"/>
            <a:stCxn id="29" idx="3"/>
            <a:endCxn id="24" idx="1"/>
          </p:cNvCxnSpPr>
          <p:nvPr/>
        </p:nvCxnSpPr>
        <p:spPr bwMode="auto">
          <a:xfrm flipV="1">
            <a:off x="5854633" y="4173084"/>
            <a:ext cx="1206433" cy="907"/>
          </a:xfrm>
          <a:prstGeom prst="straightConnector1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5549833" y="4021591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4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</a:t>
            </a:r>
            <a:r>
              <a:rPr lang="el-GR" dirty="0" smtClean="0"/>
              <a:t>συνάθροισης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Υπάρχει ένα σύνολο από </a:t>
            </a:r>
            <a:r>
              <a:rPr lang="en-US" dirty="0" smtClean="0"/>
              <a:t>Positions </a:t>
            </a:r>
            <a:r>
              <a:rPr lang="el-GR" dirty="0" smtClean="0"/>
              <a:t>και ο κάθε </a:t>
            </a:r>
            <a:r>
              <a:rPr lang="en-US" dirty="0" smtClean="0"/>
              <a:t>Car </a:t>
            </a:r>
            <a:r>
              <a:rPr lang="el-GR" dirty="0" smtClean="0"/>
              <a:t>έχει ένα δείκτη στο </a:t>
            </a:r>
            <a:r>
              <a:rPr lang="en-US" dirty="0" smtClean="0"/>
              <a:t>Position </a:t>
            </a:r>
            <a:r>
              <a:rPr lang="el-GR" dirty="0" smtClean="0"/>
              <a:t>στο οποίο βρίσκεται εκείνη τη στιγμή.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Μια τέτοια υλοποίηση μπορεί να βολεύει περισσότερο στην περίπτωση που το </a:t>
            </a:r>
            <a:r>
              <a:rPr lang="en-US" dirty="0" smtClean="0"/>
              <a:t>Position </a:t>
            </a:r>
            <a:r>
              <a:rPr lang="el-GR" dirty="0" smtClean="0"/>
              <a:t>έχει και αυτό συνολικές ιδιότητες που δεν εξαρτώνται από το </a:t>
            </a:r>
            <a:r>
              <a:rPr lang="en-US" dirty="0" smtClean="0"/>
              <a:t>Car.</a:t>
            </a:r>
          </a:p>
          <a:p>
            <a:pPr lvl="1"/>
            <a:r>
              <a:rPr lang="el-GR" dirty="0" smtClean="0"/>
              <a:t>Π.χ. υπάρχει ένα </a:t>
            </a:r>
            <a:r>
              <a:rPr lang="en-US" dirty="0" smtClean="0"/>
              <a:t>Weapon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222567" y="3125107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Car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486400" y="3124200"/>
            <a:ext cx="1752600" cy="762000"/>
            <a:chOff x="2112" y="1440"/>
            <a:chExt cx="816" cy="480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Position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" name="AutoShape 14"/>
          <p:cNvCxnSpPr>
            <a:cxnSpLocks noChangeShapeType="1"/>
            <a:stCxn id="15" idx="3"/>
            <a:endCxn id="10" idx="1"/>
          </p:cNvCxnSpPr>
          <p:nvPr/>
        </p:nvCxnSpPr>
        <p:spPr bwMode="auto">
          <a:xfrm flipV="1">
            <a:off x="4279967" y="3505200"/>
            <a:ext cx="1206433" cy="907"/>
          </a:xfrm>
          <a:prstGeom prst="straightConnector1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3975167" y="3353707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v.s</a:t>
            </a:r>
            <a:r>
              <a:rPr lang="en-US" dirty="0" smtClean="0"/>
              <a:t>. C++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673352"/>
            <a:ext cx="4267200" cy="366064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Position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Dimension *dims;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Position(int);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…………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Position::Position(int d)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d;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dims = new Dimension[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95800" y="1673352"/>
            <a:ext cx="4572000" cy="343204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Position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Dimension [] dims;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Position(int d)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d;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dims = new Dimension[d];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for (int i = 0; i &lt; d; i 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dims[i] = new Dimension();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……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όλες οι μεταβλητές είναι αναφορές σε αντικείμενα. Οι αναφορές αρχικοποιούνται σε </a:t>
            </a:r>
            <a:r>
              <a:rPr lang="en-US" dirty="0" smtClean="0"/>
              <a:t>null. </a:t>
            </a:r>
            <a:r>
              <a:rPr lang="el-GR" dirty="0" smtClean="0"/>
              <a:t>Ο πίνακας </a:t>
            </a:r>
            <a:r>
              <a:rPr lang="en-US" dirty="0" smtClean="0"/>
              <a:t>dims </a:t>
            </a:r>
            <a:r>
              <a:rPr lang="el-GR" dirty="0" smtClean="0"/>
              <a:t>είναι ένας πίνακας με αναφορές. Με το πρώτο </a:t>
            </a:r>
            <a:r>
              <a:rPr lang="en-US" dirty="0" smtClean="0"/>
              <a:t>new </a:t>
            </a:r>
            <a:r>
              <a:rPr lang="el-GR" dirty="0" smtClean="0"/>
              <a:t>δίνουμε χώρο για τον πίνακα. Με το δεύτερο </a:t>
            </a:r>
            <a:r>
              <a:rPr lang="en-US" dirty="0" smtClean="0"/>
              <a:t>new </a:t>
            </a:r>
            <a:r>
              <a:rPr lang="el-GR" dirty="0" smtClean="0"/>
              <a:t>δεσμεύουμε μνήμη για το κάθε στοιχείο του πίνακα. </a:t>
            </a:r>
          </a:p>
          <a:p>
            <a:r>
              <a:rPr lang="el-GR" dirty="0" smtClean="0"/>
              <a:t>Στην </a:t>
            </a:r>
            <a:r>
              <a:rPr lang="en-US" dirty="0" smtClean="0"/>
              <a:t>C++ o </a:t>
            </a:r>
            <a:r>
              <a:rPr lang="el-GR" dirty="0" smtClean="0"/>
              <a:t>πίνακας </a:t>
            </a:r>
            <a:r>
              <a:rPr lang="en-US" dirty="0" smtClean="0"/>
              <a:t>dims </a:t>
            </a:r>
            <a:r>
              <a:rPr lang="el-GR" dirty="0" smtClean="0"/>
              <a:t>είναι ένας πίνακας από αντικείμενα. Όταν δεσμεύσουμε μνήμη για τον πίνακα τα αντικείμενα δημιουργούνται με τον </a:t>
            </a:r>
            <a:r>
              <a:rPr lang="en-US" dirty="0" smtClean="0"/>
              <a:t>default constructor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73318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Συνάθροιση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Έχουμε ένα πρόγραμμα διαχείρισης ενός πανεπιστημίου.</a:t>
            </a:r>
          </a:p>
          <a:p>
            <a:pPr lvl="1"/>
            <a:r>
              <a:rPr lang="el-GR" dirty="0" smtClean="0"/>
              <a:t>Υπάρχει μια κλάση </a:t>
            </a:r>
            <a:r>
              <a:rPr lang="en-US" dirty="0" smtClean="0"/>
              <a:t>Professor </a:t>
            </a:r>
            <a:r>
              <a:rPr lang="el-GR" dirty="0" smtClean="0"/>
              <a:t>που κρατάει πληροφορίες για τους καθηγητές</a:t>
            </a:r>
          </a:p>
          <a:p>
            <a:pPr lvl="2"/>
            <a:r>
              <a:rPr lang="el-GR" dirty="0" smtClean="0"/>
              <a:t>Για κάθε καθηγητή κρατάμε και ένα </a:t>
            </a:r>
            <a:r>
              <a:rPr lang="en-US" dirty="0" smtClean="0"/>
              <a:t>vector </a:t>
            </a:r>
            <a:r>
              <a:rPr lang="el-GR" dirty="0" smtClean="0"/>
              <a:t>των μαθημάτων που διδάσκει</a:t>
            </a:r>
          </a:p>
          <a:p>
            <a:pPr lvl="1"/>
            <a:r>
              <a:rPr lang="el-GR" dirty="0"/>
              <a:t>Υπάρχει μια κλάση </a:t>
            </a:r>
            <a:r>
              <a:rPr lang="en-US" dirty="0" smtClean="0"/>
              <a:t>Student </a:t>
            </a:r>
            <a:r>
              <a:rPr lang="el-GR" dirty="0" smtClean="0"/>
              <a:t>που </a:t>
            </a:r>
            <a:r>
              <a:rPr lang="el-GR" dirty="0"/>
              <a:t>κρατάει πληροφορίες για τους </a:t>
            </a:r>
            <a:r>
              <a:rPr lang="el-GR" dirty="0" smtClean="0"/>
              <a:t>φοιτητές</a:t>
            </a:r>
            <a:endParaRPr lang="el-GR" dirty="0"/>
          </a:p>
          <a:p>
            <a:pPr lvl="2"/>
            <a:r>
              <a:rPr lang="el-GR" dirty="0"/>
              <a:t>Για κάθε </a:t>
            </a:r>
            <a:r>
              <a:rPr lang="el-GR" dirty="0" smtClean="0"/>
              <a:t>φοιτητή κρατάμε </a:t>
            </a:r>
            <a:r>
              <a:rPr lang="el-GR" dirty="0"/>
              <a:t>και ένα </a:t>
            </a:r>
            <a:r>
              <a:rPr lang="en-US" dirty="0"/>
              <a:t>vector </a:t>
            </a:r>
            <a:r>
              <a:rPr lang="el-GR" dirty="0"/>
              <a:t>των μαθημάτων που </a:t>
            </a:r>
            <a:r>
              <a:rPr lang="el-GR" dirty="0" smtClean="0"/>
              <a:t>παίρνει</a:t>
            </a:r>
          </a:p>
          <a:p>
            <a:pPr lvl="1"/>
            <a:r>
              <a:rPr lang="el-GR" dirty="0" smtClean="0"/>
              <a:t>Υπάρχει μια κλάση </a:t>
            </a:r>
            <a:r>
              <a:rPr lang="en-US" dirty="0" smtClean="0"/>
              <a:t>Course </a:t>
            </a:r>
            <a:r>
              <a:rPr lang="el-GR" dirty="0" smtClean="0"/>
              <a:t>που κρατάει πληροφορίες για το μάθημα</a:t>
            </a:r>
          </a:p>
          <a:p>
            <a:pPr lvl="2"/>
            <a:r>
              <a:rPr lang="el-GR" dirty="0" smtClean="0"/>
              <a:t>Για κάθε μάθημα κρατάμε ένα </a:t>
            </a:r>
            <a:r>
              <a:rPr lang="el-GR" dirty="0" err="1" smtClean="0"/>
              <a:t>δεικτη</a:t>
            </a:r>
            <a:r>
              <a:rPr lang="el-GR" dirty="0" smtClean="0"/>
              <a:t> στον </a:t>
            </a:r>
            <a:r>
              <a:rPr lang="en-US" dirty="0" smtClean="0"/>
              <a:t>Professor </a:t>
            </a:r>
            <a:r>
              <a:rPr lang="el-GR" dirty="0" smtClean="0"/>
              <a:t>που διδάσκει το μάθημα, και ένα </a:t>
            </a:r>
            <a:r>
              <a:rPr lang="en-US" dirty="0" smtClean="0"/>
              <a:t>vector </a:t>
            </a:r>
            <a:r>
              <a:rPr lang="el-GR" dirty="0" smtClean="0"/>
              <a:t>με τους φοιτητές που παίρνουν το μάθημα.</a:t>
            </a:r>
          </a:p>
          <a:p>
            <a:pPr lvl="1"/>
            <a:r>
              <a:rPr lang="el-GR" dirty="0" smtClean="0"/>
              <a:t>Μία κλάση </a:t>
            </a:r>
            <a:r>
              <a:rPr lang="en-US" dirty="0" smtClean="0"/>
              <a:t>Department </a:t>
            </a:r>
            <a:r>
              <a:rPr lang="el-GR" dirty="0" smtClean="0"/>
              <a:t>κρατάει μια λίστα με τα μαθήματα που δίνονται το συγκεκριμένο εξάμηνο.</a:t>
            </a:r>
          </a:p>
          <a:p>
            <a:r>
              <a:rPr lang="el-GR" dirty="0" smtClean="0"/>
              <a:t>Τι σχέσεις έχουμε μεταξύ των διαφορετικών κλάσεων?</a:t>
            </a:r>
          </a:p>
          <a:p>
            <a:r>
              <a:rPr lang="el-GR" dirty="0" smtClean="0"/>
              <a:t>Τι γίνεται όταν στο τέλος του εξαμήνου τελειώσει το μάθημα?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Σύνθεση/Συνάθροιση </a:t>
            </a:r>
            <a:r>
              <a:rPr lang="en-US" dirty="0" err="1" smtClean="0"/>
              <a:t>v.s</a:t>
            </a:r>
            <a:r>
              <a:rPr lang="en-US" dirty="0" smtClean="0"/>
              <a:t>. </a:t>
            </a:r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έννοιες της σύνθεσης και της συνάθροισης συχνά χρησιμοποιούνται για να ξεχωρίσουμε από την περίπτωση της κληρονομικότητας.</a:t>
            </a:r>
          </a:p>
          <a:p>
            <a:pPr lvl="1"/>
            <a:r>
              <a:rPr lang="el-GR" dirty="0" smtClean="0"/>
              <a:t>Και πάλι είναι μια σχεδιαστική επιλογή αν θα χρησιμοποιηθεί κληρονομικότητα ή </a:t>
            </a:r>
            <a:r>
              <a:rPr lang="el-GR" dirty="0" err="1" smtClean="0"/>
              <a:t>συνθεση</a:t>
            </a:r>
            <a:r>
              <a:rPr lang="el-GR" dirty="0" smtClean="0"/>
              <a:t>/συνάθροιση.</a:t>
            </a:r>
          </a:p>
          <a:p>
            <a:r>
              <a:rPr lang="el-GR" dirty="0" smtClean="0"/>
              <a:t>Στο βιβλίο της </a:t>
            </a:r>
            <a:r>
              <a:rPr lang="en-US" dirty="0" smtClean="0"/>
              <a:t>Java </a:t>
            </a:r>
            <a:r>
              <a:rPr lang="el-GR" dirty="0" smtClean="0"/>
              <a:t>σύνθεση και συνάθροιση είναι ένα πράγμα και ξεχωρίζονται από την κληρονομικότητα.</a:t>
            </a:r>
          </a:p>
          <a:p>
            <a:pPr lvl="1"/>
            <a:r>
              <a:rPr lang="el-GR" dirty="0" smtClean="0"/>
              <a:t>Εν μέρει γιατί στην </a:t>
            </a:r>
            <a:r>
              <a:rPr lang="en-US" dirty="0" smtClean="0"/>
              <a:t>Java </a:t>
            </a:r>
            <a:r>
              <a:rPr lang="el-GR" dirty="0" smtClean="0"/>
              <a:t>το πρόβλημα της αποδέσμευσης της μνήμης δεν είναι τόσο μεγάλο.</a:t>
            </a:r>
          </a:p>
          <a:p>
            <a:pPr lvl="1"/>
            <a:r>
              <a:rPr lang="el-GR" dirty="0" smtClean="0"/>
              <a:t>Σε σχεδιαστικό επίπεδο όμως παραμένουν διαφορετικά.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90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ΑΠΟΧΑΙΡΕΤΙΣΜΟΣ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6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Εξετάσεις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τέλος αυτής της βδομάδας θα είναι διαθέσιμες οι τυπωμένες οι διαφάνειες του μαθήματος μέχρι τα Χριστούγεννα.</a:t>
            </a:r>
          </a:p>
          <a:p>
            <a:r>
              <a:rPr lang="el-GR" dirty="0" smtClean="0"/>
              <a:t>Για τις εξετάσεις, διαβάστε προσεκτικά τις σημειώσεις και ξαναδείτε τις ασκήσεις</a:t>
            </a:r>
          </a:p>
          <a:p>
            <a:pPr lvl="1"/>
            <a:r>
              <a:rPr lang="el-GR" dirty="0" smtClean="0"/>
              <a:t>Περισσότερη έμφαση στις έννοιες και όχι τόσο το συντακτικό.</a:t>
            </a:r>
          </a:p>
          <a:p>
            <a:r>
              <a:rPr lang="el-GR" dirty="0" smtClean="0"/>
              <a:t>Ευχαριστώ για τη συμμετοχή και το </a:t>
            </a:r>
            <a:r>
              <a:rPr lang="en-US" dirty="0" smtClean="0"/>
              <a:t>feedback</a:t>
            </a:r>
            <a:r>
              <a:rPr lang="el-GR" dirty="0" smtClean="0"/>
              <a:t>.</a:t>
            </a:r>
          </a:p>
          <a:p>
            <a:r>
              <a:rPr lang="el-GR" dirty="0" smtClean="0"/>
              <a:t>Καλή επιτυχία!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70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Εξόρυξη δεδομένων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Μάθημα επιλογής του επόμενου εξαμήνου</a:t>
            </a:r>
          </a:p>
          <a:p>
            <a:r>
              <a:rPr lang="el-GR" dirty="0" smtClean="0"/>
              <a:t>Συνδυάζει προγραμματισμό, σχεδίαση αλγορίθμων, μαθηματικά</a:t>
            </a:r>
          </a:p>
          <a:p>
            <a:r>
              <a:rPr lang="el-GR" dirty="0" smtClean="0"/>
              <a:t>Θα μάθετε: </a:t>
            </a:r>
          </a:p>
          <a:p>
            <a:pPr lvl="1"/>
            <a:r>
              <a:rPr lang="el-GR" dirty="0" smtClean="0"/>
              <a:t>τι σχέση έχουν οι μπύρες με τις πάνες</a:t>
            </a:r>
          </a:p>
          <a:p>
            <a:pPr lvl="1"/>
            <a:r>
              <a:rPr lang="el-GR" dirty="0" smtClean="0"/>
              <a:t>πως δουλεύει ο αλγόριθμος </a:t>
            </a:r>
            <a:r>
              <a:rPr lang="en-US" dirty="0" smtClean="0"/>
              <a:t>PageRank </a:t>
            </a:r>
            <a:r>
              <a:rPr lang="el-GR" dirty="0" smtClean="0"/>
              <a:t>του</a:t>
            </a:r>
            <a:r>
              <a:rPr lang="en-US" dirty="0" smtClean="0"/>
              <a:t> Google</a:t>
            </a:r>
            <a:endParaRPr lang="el-GR" dirty="0" smtClean="0"/>
          </a:p>
          <a:p>
            <a:pPr lvl="1"/>
            <a:r>
              <a:rPr lang="el-GR" dirty="0" smtClean="0"/>
              <a:t>πως φτιάξετε ένα πρόγραμμα που ξεχωρίζει τα </a:t>
            </a:r>
            <a:r>
              <a:rPr lang="en-US" dirty="0" smtClean="0"/>
              <a:t>spam emails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6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v.s</a:t>
            </a:r>
            <a:r>
              <a:rPr lang="en-US" dirty="0" smtClean="0"/>
              <a:t>.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2057400"/>
            <a:ext cx="8610600" cy="2060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Position::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RandomMove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for (int i = 0; i &lt;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numOfDims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dims[i].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RandomMove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4648200"/>
            <a:ext cx="8534400" cy="2048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RandomMove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 (Dimension d: dims){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d.RandomMove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1613318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C++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411480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Java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21663" y="3505200"/>
            <a:ext cx="4322337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μπορούμε να διατρέξουμε ένα πίνακα χρησιμοποιώντας αυτό το συντακτικό, το οποίο υλοποιεί την </a:t>
            </a:r>
            <a:r>
              <a:rPr lang="en-US" dirty="0" err="1" smtClean="0">
                <a:solidFill>
                  <a:srgbClr val="FF0000"/>
                </a:solidFill>
              </a:rPr>
              <a:t>foreach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εντολή.</a:t>
            </a:r>
          </a:p>
          <a:p>
            <a:endParaRPr lang="el-GR" dirty="0"/>
          </a:p>
          <a:p>
            <a:r>
              <a:rPr lang="el-GR" dirty="0" smtClean="0"/>
              <a:t>Το </a:t>
            </a:r>
            <a:r>
              <a:rPr lang="en-US" dirty="0" err="1" smtClean="0">
                <a:solidFill>
                  <a:srgbClr val="FF0000"/>
                </a:solidFill>
              </a:rPr>
              <a:t>foreach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συντακτικό μπορεί να χρησιμοποιηθεί για κάθε αντικείμενο τύπου </a:t>
            </a:r>
            <a:r>
              <a:rPr lang="en-US" dirty="0" smtClean="0">
                <a:solidFill>
                  <a:srgbClr val="0070C0"/>
                </a:solidFill>
              </a:rPr>
              <a:t>Collection</a:t>
            </a:r>
            <a:r>
              <a:rPr lang="en-US" dirty="0" smtClean="0"/>
              <a:t> (</a:t>
            </a:r>
            <a:r>
              <a:rPr lang="el-GR" dirty="0" smtClean="0"/>
              <a:t>το οποίο περιλαμβάνει αντικείμενα κλάσεως </a:t>
            </a:r>
            <a:r>
              <a:rPr lang="en-US" dirty="0" smtClean="0">
                <a:solidFill>
                  <a:srgbClr val="0070C0"/>
                </a:solidFill>
              </a:rPr>
              <a:t>List, Set, Array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FF0000"/>
                </a:solidFill>
              </a:rPr>
              <a:t>όχι </a:t>
            </a:r>
            <a:r>
              <a:rPr lang="en-US" dirty="0" smtClean="0">
                <a:solidFill>
                  <a:srgbClr val="FF0000"/>
                </a:solidFill>
              </a:rPr>
              <a:t>Map</a:t>
            </a:r>
            <a:r>
              <a:rPr lang="en-US" dirty="0" smtClean="0"/>
              <a:t>)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12071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v.s</a:t>
            </a:r>
            <a:r>
              <a:rPr lang="en-US" dirty="0" smtClean="0"/>
              <a:t>. C++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Παράδειγμα: </a:t>
            </a:r>
            <a:r>
              <a:rPr lang="el-GR" dirty="0" err="1" smtClean="0"/>
              <a:t>Δημιουυργείστε</a:t>
            </a:r>
            <a:r>
              <a:rPr lang="el-GR" dirty="0" smtClean="0"/>
              <a:t> μια κλάση </a:t>
            </a:r>
            <a:r>
              <a:rPr lang="en-US" dirty="0" smtClean="0"/>
              <a:t>point </a:t>
            </a:r>
            <a:r>
              <a:rPr lang="el-GR" dirty="0" smtClean="0"/>
              <a:t>για ένα δισδιάστατο σημείο, η οποία να έχει την εξής λειτουργικότητα.</a:t>
            </a:r>
          </a:p>
          <a:p>
            <a:pPr lvl="1"/>
            <a:r>
              <a:rPr lang="el-GR" dirty="0" smtClean="0"/>
              <a:t>Μπορούμε να θέσουμε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set</a:t>
            </a:r>
            <a:r>
              <a:rPr lang="en-US" dirty="0" smtClean="0"/>
              <a:t>)</a:t>
            </a:r>
            <a:r>
              <a:rPr lang="el-GR" dirty="0" smtClean="0"/>
              <a:t> τιμή στο </a:t>
            </a:r>
            <a:r>
              <a:rPr lang="en-US" dirty="0" smtClean="0"/>
              <a:t>point </a:t>
            </a:r>
          </a:p>
          <a:p>
            <a:pPr lvl="1"/>
            <a:r>
              <a:rPr lang="el-GR" dirty="0" smtClean="0"/>
              <a:t>Μπορούμε να τυπώσουμε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n-US" dirty="0"/>
              <a:t>)</a:t>
            </a:r>
            <a:r>
              <a:rPr lang="el-GR" dirty="0" smtClean="0"/>
              <a:t> την τιμή του </a:t>
            </a:r>
            <a:r>
              <a:rPr lang="en-US" dirty="0" smtClean="0"/>
              <a:t>point</a:t>
            </a:r>
          </a:p>
          <a:p>
            <a:pPr lvl="1"/>
            <a:r>
              <a:rPr lang="el-GR" dirty="0" smtClean="0"/>
              <a:t>Μπορούμε να αντιγράψουμε</a:t>
            </a:r>
            <a:r>
              <a:rPr lang="en-US" dirty="0" smtClean="0"/>
              <a:t> </a:t>
            </a:r>
            <a:r>
              <a:rPr lang="el-GR" dirty="0"/>
              <a:t>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clone</a:t>
            </a:r>
            <a:r>
              <a:rPr lang="en-US" dirty="0" smtClean="0"/>
              <a:t>)</a:t>
            </a:r>
            <a:r>
              <a:rPr lang="el-GR" dirty="0" smtClean="0"/>
              <a:t> την τιμή ενός </a:t>
            </a:r>
            <a:r>
              <a:rPr lang="en-US" dirty="0" smtClean="0"/>
              <a:t>point </a:t>
            </a:r>
            <a:r>
              <a:rPr lang="el-GR" dirty="0" smtClean="0"/>
              <a:t>σε ένα άλλο</a:t>
            </a:r>
          </a:p>
        </p:txBody>
      </p:sp>
    </p:spTree>
    <p:extLst>
      <p:ext uri="{BB962C8B-B14F-4D97-AF65-F5344CB8AC3E}">
        <p14:creationId xmlns:p14="http://schemas.microsoft.com/office/powerpoint/2010/main" val="112038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9486" y="333137"/>
            <a:ext cx="4572000" cy="65248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#include &lt;iostream&gt;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point{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point();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void set(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int,int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void clone(point);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void print();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point::point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x = y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point::set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(int i, int j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x = i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y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= j;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point::clone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(point other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other.set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point::print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(){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cout &lt;&lt; x &lt;&lt; " " &lt;&lt; y &lt;&lt; endl;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1409581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point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p1.set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(2,3);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p1.clone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p1.print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 </a:t>
            </a:r>
            <a:endParaRPr lang="el-GR" sz="1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p2.print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3657600"/>
            <a:ext cx="4256358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Ποια είναι η έξοδος του προγράμματος?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48200" y="4495800"/>
            <a:ext cx="4495800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2 3</a:t>
            </a:r>
          </a:p>
          <a:p>
            <a:r>
              <a:rPr lang="en-US" dirty="0" smtClean="0"/>
              <a:t>0 0</a:t>
            </a:r>
          </a:p>
          <a:p>
            <a:r>
              <a:rPr lang="el-GR" dirty="0" smtClean="0"/>
              <a:t>Το πέρασμα της παραμέτρου στην </a:t>
            </a:r>
            <a:r>
              <a:rPr lang="en-US" dirty="0" smtClean="0"/>
              <a:t>clone </a:t>
            </a:r>
            <a:r>
              <a:rPr lang="el-GR" dirty="0" smtClean="0"/>
              <a:t>είναι δια τιμής. Η τιμή του </a:t>
            </a:r>
            <a:r>
              <a:rPr lang="en-US" dirty="0" err="1" smtClean="0"/>
              <a:t>p2</a:t>
            </a:r>
            <a:r>
              <a:rPr lang="en-US" dirty="0" smtClean="0"/>
              <a:t> </a:t>
            </a:r>
            <a:r>
              <a:rPr lang="el-GR" dirty="0" smtClean="0"/>
              <a:t>δεν μεταβάλλεται γιατί δημιουργείται τοπικό αντίγραφο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132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6400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point{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int x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int y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void set(int i, int j){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x =i; y = j;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void clone(point other){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other.set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void print(){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(x+" "+y);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600" b="1" dirty="0" smtClean="0">
              <a:latin typeface="Courier New" pitchFamily="49" charset="0"/>
              <a:cs typeface="Courier New" pitchFamily="49" charset="0"/>
            </a:endParaRPr>
          </a:p>
          <a:p>
            <a:endParaRPr lang="el-GR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main{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public static void main(String []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point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p1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point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p1.set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(2,3);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p1.clone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p2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p1.print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p2.print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87642" y="2590800"/>
            <a:ext cx="4256358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Ποια είναι η έξοδος του προγράμματος?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3429000"/>
            <a:ext cx="4114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πρόγραμμα δεν κάνει </a:t>
            </a:r>
            <a:r>
              <a:rPr lang="en-US" dirty="0" smtClean="0"/>
              <a:t>compile </a:t>
            </a:r>
            <a:r>
              <a:rPr lang="el-GR" dirty="0" smtClean="0"/>
              <a:t>επειδή </a:t>
            </a:r>
            <a:r>
              <a:rPr lang="en-US" dirty="0" err="1" smtClean="0"/>
              <a:t>p1</a:t>
            </a:r>
            <a:r>
              <a:rPr lang="en-US" dirty="0" smtClean="0"/>
              <a:t>, </a:t>
            </a:r>
            <a:r>
              <a:rPr lang="el-GR" dirty="0" smtClean="0"/>
              <a:t>και </a:t>
            </a:r>
            <a:r>
              <a:rPr lang="en-US" dirty="0" err="1" smtClean="0"/>
              <a:t>p2</a:t>
            </a:r>
            <a:r>
              <a:rPr lang="en-US" dirty="0" smtClean="0"/>
              <a:t> </a:t>
            </a:r>
            <a:r>
              <a:rPr lang="el-GR" dirty="0" smtClean="0"/>
              <a:t>δεν έχουν αρχικοποιηθεί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39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5280</TotalTime>
  <Words>4105</Words>
  <Application>Microsoft Office PowerPoint</Application>
  <PresentationFormat>On-screen Show (4:3)</PresentationFormat>
  <Paragraphs>882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Clarity</vt:lpstr>
      <vt:lpstr>JAVA vs C++  ΠΡΟΓΡΑΜΜΑΤΑ ΜΕ ΠΟΛΛΑ  ΑΡΧΕΙΑ ΣΥΝΘΕΣΗ και ΣΥΝΑΘΡΟΙΣΗ</vt:lpstr>
      <vt:lpstr>Java v.s. C++</vt:lpstr>
      <vt:lpstr>Java v.s. C++</vt:lpstr>
      <vt:lpstr>Java v.s. C++</vt:lpstr>
      <vt:lpstr>Java v.s. C++</vt:lpstr>
      <vt:lpstr>Java v.s. C++</vt:lpstr>
      <vt:lpstr>Java v.s. C++</vt:lpstr>
      <vt:lpstr>PowerPoint Presentation</vt:lpstr>
      <vt:lpstr>PowerPoint Presentation</vt:lpstr>
      <vt:lpstr>PowerPoint Presentation</vt:lpstr>
      <vt:lpstr>PowerPoint Presentation</vt:lpstr>
      <vt:lpstr>Java Containers</vt:lpstr>
      <vt:lpstr>ΚΩΔΙΚΑΣ ΣΕ ΠΟΛΛΑ ΑΡΧΕΙΑ</vt:lpstr>
      <vt:lpstr>Διαχείριση μεγάλων προγραμμάτων</vt:lpstr>
      <vt:lpstr>Πολλαπλοί ορισμοί</vt:lpstr>
      <vt:lpstr>Εντολή προεπεξεργαστή</vt:lpstr>
      <vt:lpstr>To αρχείο Person.h</vt:lpstr>
      <vt:lpstr>To αρχείο Person.cpp</vt:lpstr>
      <vt:lpstr>To αρχείο main.cpp</vt:lpstr>
      <vt:lpstr>makefiles</vt:lpstr>
      <vt:lpstr>File: makefile</vt:lpstr>
      <vt:lpstr>makefiles</vt:lpstr>
      <vt:lpstr>Εναλλακτικά</vt:lpstr>
      <vt:lpstr>Ένα μεγαλύτερο παράδειγμα.</vt:lpstr>
      <vt:lpstr>Abstract Class Element</vt:lpstr>
      <vt:lpstr>Class Array</vt:lpstr>
      <vt:lpstr>PowerPoint Presentation</vt:lpstr>
      <vt:lpstr>IntElement</vt:lpstr>
      <vt:lpstr>PowerPoint Presentation</vt:lpstr>
      <vt:lpstr>PointElement</vt:lpstr>
      <vt:lpstr>PowerPoint Presentation</vt:lpstr>
      <vt:lpstr>main</vt:lpstr>
      <vt:lpstr>Utils.h</vt:lpstr>
      <vt:lpstr>Element.h</vt:lpstr>
      <vt:lpstr>Array.h</vt:lpstr>
      <vt:lpstr>Array.cpp</vt:lpstr>
      <vt:lpstr>IntElement.h</vt:lpstr>
      <vt:lpstr>IntElement.cpp</vt:lpstr>
      <vt:lpstr>PointElement.h</vt:lpstr>
      <vt:lpstr>PointElement.cpp</vt:lpstr>
      <vt:lpstr>main.cpp</vt:lpstr>
      <vt:lpstr>makefile </vt:lpstr>
      <vt:lpstr>ΣΥΝΘΕΣΗ ΣΥΝΑΘΡΟΙΣΗ</vt:lpstr>
      <vt:lpstr>Συνδυασμός κλάσεων/αντικειμένων</vt:lpstr>
      <vt:lpstr>Συνδυασμός κλάσεων/αντικειμένων</vt:lpstr>
      <vt:lpstr>Σύνθεση, Συνάθροιση</vt:lpstr>
      <vt:lpstr>Σύνθεση, Συνάθροιση</vt:lpstr>
      <vt:lpstr>Παράδειγμα σύνθεσης</vt:lpstr>
      <vt:lpstr>Παράδειγμα συνάθροισης</vt:lpstr>
      <vt:lpstr>Συνάθροιση</vt:lpstr>
      <vt:lpstr>Σύνθεση/Συνάθροιση v.s. Κληρονομικότητα</vt:lpstr>
      <vt:lpstr>ΑΠΟΧΑΙΡΕΤΙΣΜΟΣ</vt:lpstr>
      <vt:lpstr>Εξετάσεις</vt:lpstr>
      <vt:lpstr>Εξόρυξη δεδομένων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tsap</cp:lastModifiedBy>
  <cp:revision>131</cp:revision>
  <dcterms:created xsi:type="dcterms:W3CDTF">2011-12-15T14:46:52Z</dcterms:created>
  <dcterms:modified xsi:type="dcterms:W3CDTF">2012-02-01T12:50:43Z</dcterms:modified>
</cp:coreProperties>
</file>