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346" r:id="rId3"/>
    <p:sldId id="355" r:id="rId4"/>
    <p:sldId id="362" r:id="rId5"/>
    <p:sldId id="349" r:id="rId6"/>
    <p:sldId id="350" r:id="rId7"/>
    <p:sldId id="382" r:id="rId8"/>
    <p:sldId id="354" r:id="rId9"/>
    <p:sldId id="351" r:id="rId10"/>
    <p:sldId id="387" r:id="rId11"/>
    <p:sldId id="352" r:id="rId12"/>
    <p:sldId id="353" r:id="rId13"/>
    <p:sldId id="356" r:id="rId14"/>
    <p:sldId id="357" r:id="rId15"/>
    <p:sldId id="358" r:id="rId16"/>
    <p:sldId id="359" r:id="rId17"/>
    <p:sldId id="347" r:id="rId18"/>
    <p:sldId id="360" r:id="rId19"/>
    <p:sldId id="361" r:id="rId20"/>
    <p:sldId id="363" r:id="rId21"/>
    <p:sldId id="348" r:id="rId22"/>
    <p:sldId id="364" r:id="rId23"/>
    <p:sldId id="365" r:id="rId24"/>
    <p:sldId id="366" r:id="rId25"/>
    <p:sldId id="373" r:id="rId26"/>
    <p:sldId id="372" r:id="rId27"/>
    <p:sldId id="374" r:id="rId28"/>
    <p:sldId id="375" r:id="rId29"/>
    <p:sldId id="376" r:id="rId30"/>
    <p:sldId id="377" r:id="rId31"/>
    <p:sldId id="378" r:id="rId32"/>
    <p:sldId id="379" r:id="rId33"/>
    <p:sldId id="370" r:id="rId34"/>
    <p:sldId id="380" r:id="rId35"/>
    <p:sldId id="381" r:id="rId36"/>
    <p:sldId id="371" r:id="rId37"/>
    <p:sldId id="383" r:id="rId38"/>
    <p:sldId id="384" r:id="rId39"/>
    <p:sldId id="385" r:id="rId40"/>
    <p:sldId id="38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524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3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7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64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061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088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5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21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5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3/docs/api/java/lang/Integer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5.0/docs/api/java/util/ArrayList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4.2/docs/api/java/util/HashMap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JAVA, NETBEANS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Java </a:t>
            </a:r>
            <a:r>
              <a:rPr lang="el-GR" dirty="0" smtClean="0"/>
              <a:t>ορίζει </a:t>
            </a:r>
            <a:r>
              <a:rPr lang="en-US" dirty="0" smtClean="0"/>
              <a:t>wrapper classes </a:t>
            </a:r>
            <a:r>
              <a:rPr lang="el-GR" dirty="0" smtClean="0"/>
              <a:t>για τους βασικούς τύπους δεδομένων.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hlinkClick r:id="rId2"/>
              </a:rPr>
              <a:t>Integer</a:t>
            </a:r>
            <a:r>
              <a:rPr lang="en-US" dirty="0" smtClean="0"/>
              <a:t> </a:t>
            </a:r>
            <a:r>
              <a:rPr lang="el-GR" dirty="0" smtClean="0"/>
              <a:t>για τον </a:t>
            </a:r>
            <a:r>
              <a:rPr lang="en-US" dirty="0" smtClean="0">
                <a:solidFill>
                  <a:srgbClr val="0070C0"/>
                </a:solidFill>
              </a:rPr>
              <a:t>int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Float</a:t>
            </a:r>
            <a:r>
              <a:rPr lang="en-US" dirty="0" smtClean="0"/>
              <a:t>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rgbClr val="0070C0"/>
                </a:solidFill>
              </a:rPr>
              <a:t>float</a:t>
            </a:r>
          </a:p>
          <a:p>
            <a:pPr lvl="1"/>
            <a:r>
              <a:rPr lang="el-GR" dirty="0" smtClean="0"/>
              <a:t>κλπ</a:t>
            </a:r>
          </a:p>
          <a:p>
            <a:r>
              <a:rPr lang="el-GR" dirty="0" smtClean="0"/>
              <a:t>Οι κλάσεις αυτές μας δίνουν επιπλέον ευελιξία στον χειρισμό των βασικών τύπων.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50292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 public String ratio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makes string out of Ratio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Integer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 = weight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Integer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 = height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	String s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h.toString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+ “/” +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w.toString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return s;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91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και στην </a:t>
            </a:r>
            <a:r>
              <a:rPr lang="en-US" dirty="0" smtClean="0"/>
              <a:t>C++ </a:t>
            </a:r>
            <a:r>
              <a:rPr lang="el-GR" dirty="0" smtClean="0"/>
              <a:t>αν δεν προσδιορίσουμε τον </a:t>
            </a:r>
            <a:r>
              <a:rPr lang="en-US" dirty="0" smtClean="0"/>
              <a:t>Constructor, </a:t>
            </a:r>
            <a:r>
              <a:rPr lang="el-GR" dirty="0" smtClean="0"/>
              <a:t>τότε χρησιμοποιείται ο </a:t>
            </a:r>
            <a:r>
              <a:rPr lang="en-US" dirty="0" smtClean="0"/>
              <a:t>default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Στην περίπτωση της </a:t>
            </a:r>
            <a:r>
              <a:rPr lang="en-US" dirty="0" smtClean="0"/>
              <a:t>Java, 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n-US" dirty="0" smtClean="0">
                <a:solidFill>
                  <a:srgbClr val="FF0000"/>
                </a:solidFill>
              </a:rPr>
              <a:t>default constructor </a:t>
            </a:r>
            <a:r>
              <a:rPr lang="el-GR" dirty="0" smtClean="0"/>
              <a:t>κάνει κάτι: </a:t>
            </a:r>
            <a:r>
              <a:rPr lang="el-GR" dirty="0" smtClean="0">
                <a:solidFill>
                  <a:srgbClr val="0070C0"/>
                </a:solidFill>
              </a:rPr>
              <a:t>αρχικοποιεί όλα τα πεδία σε «μηδενική» τιμή</a:t>
            </a:r>
            <a:r>
              <a:rPr lang="el-GR" dirty="0" smtClean="0"/>
              <a:t>.</a:t>
            </a:r>
          </a:p>
          <a:p>
            <a:r>
              <a:rPr lang="el-GR" dirty="0"/>
              <a:t>Όπως και στην </a:t>
            </a:r>
            <a:r>
              <a:rPr lang="en-US" dirty="0"/>
              <a:t>C++ </a:t>
            </a:r>
            <a:r>
              <a:rPr lang="el-GR" dirty="0" smtClean="0"/>
              <a:t>αν ορίσουμε ένα </a:t>
            </a:r>
            <a:r>
              <a:rPr lang="en-US" dirty="0" smtClean="0"/>
              <a:t>constructor, </a:t>
            </a:r>
            <a:r>
              <a:rPr lang="el-GR" dirty="0" smtClean="0"/>
              <a:t>τότε ο </a:t>
            </a:r>
            <a:r>
              <a:rPr lang="en-US" dirty="0" smtClean="0"/>
              <a:t>default </a:t>
            </a:r>
            <a:r>
              <a:rPr lang="el-GR" dirty="0" smtClean="0"/>
              <a:t>παύει να υφίσταται.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δεν χρειαζόμαστε </a:t>
            </a:r>
            <a:r>
              <a:rPr lang="en-US" dirty="0" smtClean="0"/>
              <a:t>destructors!</a:t>
            </a:r>
          </a:p>
          <a:p>
            <a:r>
              <a:rPr lang="en-US" dirty="0" smtClean="0"/>
              <a:t>H </a:t>
            </a:r>
            <a:r>
              <a:rPr lang="el-GR" dirty="0" smtClean="0"/>
              <a:t>αποδέσμευση της μνήμης γίνεται αυτόματα από το </a:t>
            </a:r>
            <a:r>
              <a:rPr lang="en-US" dirty="0" smtClean="0">
                <a:solidFill>
                  <a:srgbClr val="FF0000"/>
                </a:solidFill>
              </a:rPr>
              <a:t>garbage collector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ο οποίος φροντίζει για τη διαγραφή των </a:t>
            </a:r>
            <a:r>
              <a:rPr lang="el-GR" dirty="0"/>
              <a:t>αντικειμένων που δεν χρησιμοποιούνται </a:t>
            </a:r>
            <a:r>
              <a:rPr lang="el-GR" dirty="0" smtClean="0"/>
              <a:t>πλέον.</a:t>
            </a:r>
          </a:p>
          <a:p>
            <a:r>
              <a:rPr lang="el-GR" dirty="0" smtClean="0"/>
              <a:t>Αν ο χρήστης θέλει να δώσει μια ένδειξη στον </a:t>
            </a:r>
            <a:r>
              <a:rPr lang="en-US" dirty="0" smtClean="0"/>
              <a:t>garbage collector </a:t>
            </a:r>
            <a:r>
              <a:rPr lang="el-GR" dirty="0" smtClean="0"/>
              <a:t>μπορεί να χρησιμοποιήσει την εντολή </a:t>
            </a:r>
            <a:r>
              <a:rPr lang="en-US" dirty="0" smtClean="0">
                <a:solidFill>
                  <a:srgbClr val="0070C0"/>
                </a:solidFill>
              </a:rPr>
              <a:t>finalize()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2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κατασκευάσουμε σε </a:t>
            </a:r>
            <a:r>
              <a:rPr lang="en-US" dirty="0" smtClean="0"/>
              <a:t>java to </a:t>
            </a:r>
            <a:r>
              <a:rPr lang="el-GR" dirty="0" smtClean="0"/>
              <a:t>παράδειγμα από την διάλεξη 2:</a:t>
            </a:r>
          </a:p>
          <a:p>
            <a:pPr lvl="1"/>
            <a:r>
              <a:rPr lang="el-GR" dirty="0" smtClean="0"/>
              <a:t>Δύο οχήματα κινούνται πάνω σε μία ευθεία.</a:t>
            </a:r>
          </a:p>
          <a:p>
            <a:pPr lvl="1"/>
            <a:r>
              <a:rPr lang="el-GR" dirty="0" smtClean="0"/>
              <a:t>Σε κάθε βήμα διαλέγουν τυχαία, αν θα πάνε αριστερά, δεξιά, ή θα μείνουν στην ίδια θέση. </a:t>
            </a:r>
          </a:p>
          <a:p>
            <a:pPr lvl="1"/>
            <a:r>
              <a:rPr lang="el-GR" dirty="0" smtClean="0"/>
              <a:t>Η προσομοίωση τελειώνει όταν συγκρουστούν.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import java.lang.* 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import java.util.* 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x)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 =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Random r = new Random();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 +=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(2)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pos;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12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CarGame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Car x = new 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Car y = new Car();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!=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after "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moves at position "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3933" y="1819710"/>
            <a:ext cx="516006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δήλωση της </a:t>
            </a:r>
            <a:r>
              <a:rPr lang="en-US" dirty="0" smtClean="0"/>
              <a:t>main </a:t>
            </a:r>
            <a:r>
              <a:rPr lang="el-GR" dirty="0" smtClean="0"/>
              <a:t>πρέπει να είναι ακριβώς έτσι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332656"/>
            <a:ext cx="8229600" cy="99060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Αρχείο </a:t>
            </a:r>
            <a:r>
              <a:rPr lang="en-US" sz="3600" dirty="0" smtClean="0"/>
              <a:t>CarGame.java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26469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import java.lang.* 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import java.util.* 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Car(int x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move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 = new Random();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(2)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- 1;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GetPos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CarGame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Car x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Car y = new Car();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!=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after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"moves at position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x.GetPos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1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NETBEANS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3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IDE: Integrated Development Environment </a:t>
            </a:r>
            <a:endParaRPr lang="el-GR" dirty="0" smtClean="0"/>
          </a:p>
          <a:p>
            <a:pPr lvl="1"/>
            <a:r>
              <a:rPr lang="el-GR" dirty="0" smtClean="0"/>
              <a:t>Ένα πρόγραμμα που για τη δημιουργία λογισμικού. Παρέχει τις εξής λειτουργίες:</a:t>
            </a:r>
          </a:p>
          <a:p>
            <a:pPr lvl="2"/>
            <a:r>
              <a:rPr lang="en-US" dirty="0" smtClean="0"/>
              <a:t>Code Editor</a:t>
            </a:r>
            <a:endParaRPr lang="el-GR" dirty="0" smtClean="0"/>
          </a:p>
          <a:p>
            <a:pPr lvl="2"/>
            <a:r>
              <a:rPr lang="en-US" dirty="0" err="1" smtClean="0"/>
              <a:t>Compliler</a:t>
            </a:r>
            <a:r>
              <a:rPr lang="en-US" dirty="0" smtClean="0"/>
              <a:t>/Interpreter</a:t>
            </a:r>
          </a:p>
          <a:p>
            <a:pPr lvl="2"/>
            <a:r>
              <a:rPr lang="en-US" dirty="0" smtClean="0"/>
              <a:t>Build </a:t>
            </a:r>
            <a:r>
              <a:rPr lang="en-US" dirty="0" err="1" smtClean="0"/>
              <a:t>Enviroment</a:t>
            </a:r>
            <a:endParaRPr lang="en-US" dirty="0" smtClean="0"/>
          </a:p>
          <a:p>
            <a:pPr lvl="2"/>
            <a:r>
              <a:rPr lang="en-US" dirty="0" smtClean="0"/>
              <a:t>Debugger</a:t>
            </a:r>
          </a:p>
          <a:p>
            <a:pPr lvl="1"/>
            <a:r>
              <a:rPr lang="el-GR" dirty="0" smtClean="0"/>
              <a:t>Συνήθως, τα </a:t>
            </a:r>
            <a:r>
              <a:rPr lang="en-US" dirty="0" smtClean="0"/>
              <a:t>IDEs </a:t>
            </a:r>
            <a:r>
              <a:rPr lang="el-GR" dirty="0" smtClean="0"/>
              <a:t>χρειάζονται κάποιο χρόνο για να τα μάθεις αλλά όταν εξοικειωθείς με αυτά ο προγραμματισμός γίνεται πολύ πιο εύκολος (και το </a:t>
            </a:r>
            <a:r>
              <a:rPr lang="en-US" dirty="0" smtClean="0"/>
              <a:t>debugging </a:t>
            </a:r>
            <a:r>
              <a:rPr lang="el-GR" dirty="0" smtClean="0"/>
              <a:t>ακόμη περισσότερο</a:t>
            </a:r>
            <a:r>
              <a:rPr lang="en-US" dirty="0" smtClean="0"/>
              <a:t>).</a:t>
            </a:r>
          </a:p>
          <a:p>
            <a:pPr lvl="2"/>
            <a:r>
              <a:rPr lang="el-GR" dirty="0" smtClean="0"/>
              <a:t>Μειονέκτημα: Είναι λίγο φασαρία για την δημιουργία απλών μικρών προγραμμάτων.</a:t>
            </a:r>
            <a:endParaRPr lang="en-US" dirty="0" smtClean="0"/>
          </a:p>
          <a:p>
            <a:r>
              <a:rPr lang="el-GR" dirty="0" smtClean="0"/>
              <a:t>Γνωστά </a:t>
            </a:r>
            <a:r>
              <a:rPr lang="en-US" dirty="0" smtClean="0"/>
              <a:t>IDEs:</a:t>
            </a:r>
          </a:p>
          <a:p>
            <a:pPr lvl="1"/>
            <a:r>
              <a:rPr lang="en-US" dirty="0" smtClean="0"/>
              <a:t>Microsoft Visual Studio, Eclipse,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Netbeans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4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Netbeans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κώδικας είναι οργανωμένος σε </a:t>
            </a:r>
            <a:r>
              <a:rPr lang="en-US" dirty="0" smtClean="0">
                <a:solidFill>
                  <a:srgbClr val="FF0000"/>
                </a:solidFill>
              </a:rPr>
              <a:t>projects</a:t>
            </a:r>
            <a:r>
              <a:rPr lang="el-GR" dirty="0" smtClean="0"/>
              <a:t>, στα οποία προσθέτουμε κλάσεις, ή βιβλιοθήκες.</a:t>
            </a:r>
          </a:p>
          <a:p>
            <a:r>
              <a:rPr lang="el-GR" dirty="0" smtClean="0"/>
              <a:t>Για κάθε </a:t>
            </a:r>
            <a:r>
              <a:rPr lang="en-US" dirty="0" smtClean="0"/>
              <a:t>project </a:t>
            </a:r>
            <a:r>
              <a:rPr lang="el-GR" dirty="0" smtClean="0"/>
              <a:t>δημιουργείται ένα </a:t>
            </a:r>
            <a:r>
              <a:rPr lang="en-US" dirty="0" smtClean="0"/>
              <a:t>folder </a:t>
            </a:r>
            <a:r>
              <a:rPr lang="el-GR" dirty="0" smtClean="0"/>
              <a:t>το οποίο περιέχει τα αρχεία του </a:t>
            </a:r>
            <a:r>
              <a:rPr lang="en-US" dirty="0" smtClean="0"/>
              <a:t>project </a:t>
            </a:r>
            <a:r>
              <a:rPr lang="el-GR" dirty="0" smtClean="0"/>
              <a:t>και το αποτέλεσμα του </a:t>
            </a:r>
            <a:r>
              <a:rPr lang="en-US" dirty="0" smtClean="0"/>
              <a:t>compilation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src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folder</a:t>
            </a:r>
            <a:r>
              <a:rPr lang="en-US" dirty="0" smtClean="0"/>
              <a:t>: </a:t>
            </a:r>
            <a:r>
              <a:rPr lang="el-GR" dirty="0" smtClean="0"/>
              <a:t>περιέχει τα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.java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αρχεία με τον πηγαίο κώδικα.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build folder</a:t>
            </a:r>
            <a:r>
              <a:rPr lang="en-US" dirty="0" smtClean="0"/>
              <a:t>: </a:t>
            </a:r>
            <a:r>
              <a:rPr lang="el-GR" dirty="0" smtClean="0"/>
              <a:t>περιέχει τα </a:t>
            </a:r>
            <a:r>
              <a:rPr lang="en-US" dirty="0" smtClean="0">
                <a:solidFill>
                  <a:srgbClr val="0070C0"/>
                </a:solidFill>
              </a:rPr>
              <a:t>.class </a:t>
            </a:r>
            <a:r>
              <a:rPr lang="el-GR" dirty="0" smtClean="0"/>
              <a:t>αρχεία με τον ενδιάμεσο κώδικα.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dist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folder</a:t>
            </a:r>
            <a:r>
              <a:rPr lang="en-US" dirty="0" smtClean="0"/>
              <a:t>: </a:t>
            </a:r>
            <a:r>
              <a:rPr lang="el-GR" dirty="0" smtClean="0"/>
              <a:t>περιέχει ένα 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r>
              <a:rPr lang="en-US" dirty="0" smtClean="0">
                <a:solidFill>
                  <a:srgbClr val="0070C0"/>
                </a:solidFill>
              </a:rPr>
              <a:t>jar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αρχείο το οποίο </a:t>
            </a:r>
            <a:r>
              <a:rPr lang="el-GR" dirty="0" err="1" smtClean="0"/>
              <a:t>μπορουμε</a:t>
            </a:r>
            <a:r>
              <a:rPr lang="el-GR" dirty="0" smtClean="0"/>
              <a:t> να κάνουμε </a:t>
            </a:r>
            <a:r>
              <a:rPr lang="en-US" dirty="0" smtClean="0"/>
              <a:t>distribute.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11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ΑΝΑΚΕΦΑΛΑΙΩΣΗ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Τα βασικά για την γλώσσα </a:t>
            </a:r>
            <a:r>
              <a:rPr lang="en-US" dirty="0" smtClean="0"/>
              <a:t>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57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Build: </a:t>
            </a:r>
            <a:r>
              <a:rPr lang="el-GR" dirty="0" smtClean="0"/>
              <a:t>Κάνει </a:t>
            </a:r>
            <a:r>
              <a:rPr lang="en-US" dirty="0" smtClean="0"/>
              <a:t>compile </a:t>
            </a:r>
            <a:r>
              <a:rPr lang="el-GR" dirty="0" smtClean="0"/>
              <a:t>το </a:t>
            </a:r>
            <a:r>
              <a:rPr lang="en-US" dirty="0" smtClean="0"/>
              <a:t>project.</a:t>
            </a:r>
          </a:p>
          <a:p>
            <a:r>
              <a:rPr lang="en-US" dirty="0" smtClean="0"/>
              <a:t>Run: </a:t>
            </a:r>
            <a:r>
              <a:rPr lang="el-GR" dirty="0" smtClean="0"/>
              <a:t>Τρέχει τον κώδικα</a:t>
            </a:r>
          </a:p>
          <a:p>
            <a:pPr lvl="1"/>
            <a:r>
              <a:rPr lang="el-GR" dirty="0" smtClean="0"/>
              <a:t>Για τον ορισμό των παραμέτρων του προγράμματος (</a:t>
            </a:r>
            <a:r>
              <a:rPr lang="en-US" dirty="0" smtClean="0"/>
              <a:t>line arguments):</a:t>
            </a:r>
          </a:p>
          <a:p>
            <a:pPr lvl="2"/>
            <a:r>
              <a:rPr lang="el-GR" dirty="0" smtClean="0"/>
              <a:t>Δεξί κλικ στο </a:t>
            </a:r>
            <a:r>
              <a:rPr lang="en-US" dirty="0" smtClean="0"/>
              <a:t>project -&gt; Properties -&gt; Run -&gt; Arguments</a:t>
            </a:r>
            <a:endParaRPr lang="el-GR" dirty="0" smtClean="0"/>
          </a:p>
          <a:p>
            <a:r>
              <a:rPr lang="en-US" dirty="0" smtClean="0"/>
              <a:t>Debug: </a:t>
            </a:r>
            <a:r>
              <a:rPr lang="el-GR" dirty="0" smtClean="0"/>
              <a:t>Μας επιτρέπει να τρέξουμε το πρόγραμμα γραμμή </a:t>
            </a:r>
            <a:r>
              <a:rPr lang="el-GR" dirty="0" err="1" smtClean="0"/>
              <a:t>γραμμή</a:t>
            </a:r>
            <a:r>
              <a:rPr lang="el-GR" dirty="0" smtClean="0"/>
              <a:t> για να βρούμε λάθη.</a:t>
            </a:r>
          </a:p>
          <a:p>
            <a:r>
              <a:rPr lang="en-US" dirty="0" smtClean="0"/>
              <a:t>Refactor: </a:t>
            </a:r>
            <a:r>
              <a:rPr lang="el-GR" dirty="0" smtClean="0"/>
              <a:t>Επιτρέπει εύκολα αλλαγές στον κώδικα</a:t>
            </a:r>
          </a:p>
          <a:p>
            <a:pPr lvl="1"/>
            <a:r>
              <a:rPr lang="el-GR" dirty="0" smtClean="0"/>
              <a:t>Π.χ. αλλαγή ονόματος μεταβλητών.</a:t>
            </a:r>
          </a:p>
          <a:p>
            <a:r>
              <a:rPr lang="en-US" dirty="0" smtClean="0"/>
              <a:t>Profile: </a:t>
            </a:r>
            <a:r>
              <a:rPr lang="el-GR" dirty="0" smtClean="0"/>
              <a:t>Μας βοηθάει να δούμε που καταναλώνονται τα </a:t>
            </a:r>
            <a:r>
              <a:rPr lang="en-US" dirty="0" smtClean="0"/>
              <a:t>resources </a:t>
            </a:r>
            <a:r>
              <a:rPr lang="el-GR" dirty="0" smtClean="0"/>
              <a:t>του προγράμματος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7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ΕΠΙΠΛΕΟΝ ΣΤΟΙΧΕΙΑ ΤΗΣ ΓΛΩΣΣΑΣ 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Interfaces, 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Ένα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exception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είναι ένα </a:t>
            </a:r>
            <a:r>
              <a:rPr lang="el-GR" dirty="0">
                <a:solidFill>
                  <a:srgbClr val="0000CC"/>
                </a:solidFill>
              </a:rPr>
              <a:t>αντικείμενο</a:t>
            </a:r>
            <a:r>
              <a:rPr lang="el-GR" dirty="0"/>
              <a:t> </a:t>
            </a:r>
            <a:r>
              <a:rPr lang="el-GR" dirty="0" smtClean="0"/>
              <a:t>της κλάσης </a:t>
            </a:r>
            <a:r>
              <a:rPr lang="en-US" dirty="0" smtClean="0">
                <a:solidFill>
                  <a:srgbClr val="FF0000"/>
                </a:solidFill>
              </a:rPr>
              <a:t>Exception</a:t>
            </a:r>
            <a:r>
              <a:rPr lang="en-US" dirty="0" smtClean="0"/>
              <a:t> (</a:t>
            </a:r>
            <a:r>
              <a:rPr lang="el-GR" dirty="0" smtClean="0"/>
              <a:t>ή παραγόμενων κλάσεων).</a:t>
            </a:r>
          </a:p>
          <a:p>
            <a:r>
              <a:rPr lang="el-GR" dirty="0" smtClean="0"/>
              <a:t>Το αντικείμενο </a:t>
            </a:r>
            <a:r>
              <a:rPr lang="el-GR" dirty="0"/>
              <a:t>δημιουργείται και επιστρέφεται με την εντολή </a:t>
            </a:r>
            <a:r>
              <a:rPr lang="en-US" dirty="0">
                <a:solidFill>
                  <a:srgbClr val="FF0000"/>
                </a:solidFill>
              </a:rPr>
              <a:t>throw</a:t>
            </a:r>
            <a:r>
              <a:rPr lang="en-US" dirty="0"/>
              <a:t> </a:t>
            </a:r>
            <a:r>
              <a:rPr lang="el-GR" dirty="0"/>
              <a:t>(αντί της </a:t>
            </a:r>
            <a:r>
              <a:rPr lang="en-US" dirty="0"/>
              <a:t>return</a:t>
            </a:r>
            <a:r>
              <a:rPr lang="el-GR" dirty="0"/>
              <a:t>) από </a:t>
            </a:r>
            <a:r>
              <a:rPr lang="el-GR" dirty="0" smtClean="0"/>
              <a:t>μία μέθοδο όταν </a:t>
            </a:r>
            <a:r>
              <a:rPr lang="el-GR" dirty="0"/>
              <a:t>προκύπτει μια μη φυσιολογική κατάσταση </a:t>
            </a:r>
            <a:r>
              <a:rPr lang="el-GR" dirty="0" smtClean="0"/>
              <a:t>η </a:t>
            </a:r>
            <a:r>
              <a:rPr lang="el-GR" dirty="0"/>
              <a:t>οποία επιβάλει να διακοπεί η εκτέλεση αυτής της </a:t>
            </a:r>
            <a:r>
              <a:rPr lang="el-GR" dirty="0" smtClean="0"/>
              <a:t>μεθόδου. Π.χ.</a:t>
            </a:r>
          </a:p>
          <a:p>
            <a:pPr lvl="1"/>
            <a:r>
              <a:rPr lang="el-GR" dirty="0" smtClean="0"/>
              <a:t>Διαίρεση με το μηδέν</a:t>
            </a:r>
          </a:p>
          <a:p>
            <a:pPr lvl="1"/>
            <a:r>
              <a:rPr lang="el-GR" dirty="0" smtClean="0"/>
              <a:t>Πρόσβαση μίας </a:t>
            </a:r>
            <a:r>
              <a:rPr lang="en-US" dirty="0" smtClean="0"/>
              <a:t>null </a:t>
            </a:r>
            <a:r>
              <a:rPr lang="el-GR" dirty="0" smtClean="0"/>
              <a:t>αναφοράς</a:t>
            </a:r>
          </a:p>
          <a:p>
            <a:pPr lvl="1"/>
            <a:r>
              <a:rPr lang="el-GR" dirty="0" smtClean="0"/>
              <a:t>Λάθος σε Ι/Ο</a:t>
            </a:r>
          </a:p>
          <a:p>
            <a:r>
              <a:rPr lang="el-GR" dirty="0" smtClean="0"/>
              <a:t>Εκτός από τις εξαιρέσεις που «πετάνε» οι μέθοδοι της </a:t>
            </a:r>
            <a:r>
              <a:rPr lang="en-US" dirty="0" smtClean="0"/>
              <a:t>Java, o </a:t>
            </a:r>
            <a:r>
              <a:rPr lang="el-GR" dirty="0" smtClean="0"/>
              <a:t>χρήστης μπορεί πετάει και δικά του </a:t>
            </a:r>
            <a:r>
              <a:rPr lang="en-US" dirty="0" smtClean="0"/>
              <a:t>exceptions.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6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Χειρισμός εξαιρέσεων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cs typeface="Courier New" pitchFamily="49" charset="0"/>
              </a:rPr>
              <a:t>To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try-catch </a:t>
            </a:r>
            <a:r>
              <a:rPr lang="en-US" dirty="0">
                <a:cs typeface="Courier New" pitchFamily="49" charset="0"/>
              </a:rPr>
              <a:t>block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// …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Κώδικας που μπορεί να πετάξει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καποια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εξαίρεση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(Exception e){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(“caught the exception”);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dirty="0">
                <a:cs typeface="Courier New" pitchFamily="49" charset="0"/>
              </a:rPr>
              <a:t>Μπορούμε να </a:t>
            </a:r>
            <a:r>
              <a:rPr lang="el-GR" dirty="0" smtClean="0">
                <a:cs typeface="Courier New" pitchFamily="49" charset="0"/>
              </a:rPr>
              <a:t>έχουμε ξεχωριστά </a:t>
            </a:r>
            <a:r>
              <a:rPr lang="en-US" dirty="0" smtClean="0">
                <a:cs typeface="Courier New" pitchFamily="49" charset="0"/>
              </a:rPr>
              <a:t>catch </a:t>
            </a:r>
            <a:r>
              <a:rPr lang="el-GR" dirty="0" smtClean="0">
                <a:cs typeface="Courier New" pitchFamily="49" charset="0"/>
              </a:rPr>
              <a:t>για διαφορετικούς τύπους εξαιρέσεων. </a:t>
            </a:r>
          </a:p>
          <a:p>
            <a:pPr lvl="1"/>
            <a:r>
              <a:rPr lang="en-US" dirty="0" err="1" smtClean="0">
                <a:cs typeface="Courier New" pitchFamily="49" charset="0"/>
              </a:rPr>
              <a:t>IOException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err="1" smtClean="0">
                <a:cs typeface="Courier New" pitchFamily="49" charset="0"/>
              </a:rPr>
              <a:t>NullPointerException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err="1" smtClean="0">
                <a:cs typeface="Courier New" pitchFamily="49" charset="0"/>
              </a:rPr>
              <a:t>IllegalArgumentException</a:t>
            </a:r>
            <a:endParaRPr lang="el-GR" dirty="0">
              <a:cs typeface="Courier New" pitchFamily="49" charset="0"/>
            </a:endParaRPr>
          </a:p>
          <a:p>
            <a:pPr lvl="1"/>
            <a:r>
              <a:rPr lang="en-US" dirty="0" err="1" smtClean="0">
                <a:cs typeface="Courier New" pitchFamily="49" charset="0"/>
              </a:rPr>
              <a:t>RunTimeException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8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Χειρισμός εξαιρέσεων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εξαίρεση μπορούμε να την χειριστούμε επί τόπου, είτε να την κάνουμε </a:t>
            </a:r>
            <a:r>
              <a:rPr lang="en-US" dirty="0" err="1" smtClean="0">
                <a:solidFill>
                  <a:srgbClr val="FF0000"/>
                </a:solidFill>
              </a:rPr>
              <a:t>rethrow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στη μέθοδο που κάλεσε τη δική μας μέθοδο. </a:t>
            </a:r>
          </a:p>
          <a:p>
            <a:r>
              <a:rPr lang="el-GR" dirty="0" smtClean="0"/>
              <a:t>Δεν είναι απαραίτητο να χειριστούμε όλες τις πιθανές</a:t>
            </a:r>
            <a:r>
              <a:rPr lang="en-US" dirty="0" smtClean="0"/>
              <a:t> </a:t>
            </a:r>
            <a:r>
              <a:rPr lang="el-GR" dirty="0" smtClean="0"/>
              <a:t>εξαιρέσεις (αν και πρέπει γιατί αλλιώς το πρόγραμμα μας δεν θα είναι ασφαλές), αλλά υπάρχουν κάποιες για τις οποίες η </a:t>
            </a:r>
            <a:r>
              <a:rPr lang="en-US" dirty="0" smtClean="0"/>
              <a:t>Java </a:t>
            </a:r>
            <a:r>
              <a:rPr lang="el-GR" dirty="0" smtClean="0"/>
              <a:t>απαιτεί να τις χειριστούμε (αλλιώς ο </a:t>
            </a:r>
            <a:r>
              <a:rPr lang="en-US" dirty="0" smtClean="0"/>
              <a:t>compiler </a:t>
            </a:r>
            <a:r>
              <a:rPr lang="el-GR" dirty="0" smtClean="0"/>
              <a:t>χτυπάει λάθος)</a:t>
            </a:r>
          </a:p>
          <a:p>
            <a:pPr lvl="1"/>
            <a:r>
              <a:rPr lang="el-GR" dirty="0" smtClean="0"/>
              <a:t>Τα </a:t>
            </a:r>
            <a:r>
              <a:rPr lang="en-US" dirty="0" err="1" smtClean="0"/>
              <a:t>IOExceptions</a:t>
            </a:r>
            <a:r>
              <a:rPr lang="en-US" dirty="0" smtClean="0"/>
              <a:t> </a:t>
            </a:r>
            <a:r>
              <a:rPr lang="el-GR" dirty="0" smtClean="0"/>
              <a:t>είναι ένα παράδειγμα εξαιρέσεων που πρέπει να </a:t>
            </a:r>
            <a:r>
              <a:rPr lang="el-GR" dirty="0" err="1" smtClean="0"/>
              <a:t>χειριστουμε</a:t>
            </a:r>
            <a:r>
              <a:rPr lang="el-GR" dirty="0" smtClean="0"/>
              <a:t> </a:t>
            </a:r>
            <a:r>
              <a:rPr lang="el-GR" dirty="0" err="1" smtClean="0"/>
              <a:t>οπωσδηποτε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9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3505200"/>
            <a:ext cx="70866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600200" y="4572000"/>
            <a:ext cx="35052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IO – Read/Write lines from/to Standard </a:t>
            </a:r>
            <a:r>
              <a:rPr lang="en-US" dirty="0" err="1"/>
              <a:t>I</a:t>
            </a:r>
            <a:r>
              <a:rPr lang="en-US" dirty="0" err="1" smtClean="0"/>
              <a:t>nput/Output</a:t>
            </a:r>
            <a:endParaRPr lang="el-GR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</a:rPr>
              <a:t>import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java.lang</a:t>
            </a:r>
            <a:r>
              <a:rPr lang="el-GR" sz="1600" b="1" dirty="0" smtClean="0">
                <a:latin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</a:rPr>
              <a:t>import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</a:rPr>
              <a:t>java.io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class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IOReadlines</a:t>
            </a:r>
            <a:r>
              <a:rPr lang="el-GR" sz="1600" b="1" dirty="0" smtClean="0">
                <a:latin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public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static</a:t>
            </a:r>
            <a:r>
              <a:rPr lang="el-GR" sz="1600" b="1" dirty="0" smtClean="0">
                <a:latin typeface="Courier New" pitchFamily="49" charset="0"/>
              </a:rPr>
              <a:t> void main (</a:t>
            </a:r>
            <a:r>
              <a:rPr lang="el-GR" sz="1600" b="1" dirty="0" err="1" smtClean="0">
                <a:latin typeface="Courier New" pitchFamily="49" charset="0"/>
              </a:rPr>
              <a:t>String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args</a:t>
            </a:r>
            <a:r>
              <a:rPr lang="el-GR" sz="1600" b="1" dirty="0" smtClean="0">
                <a:latin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</a:rPr>
              <a:t>try</a:t>
            </a:r>
            <a:r>
              <a:rPr lang="el-GR" sz="1600" b="1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</a:rPr>
              <a:t>InputStreamReader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ir</a:t>
            </a:r>
            <a:r>
              <a:rPr lang="el-GR" sz="1600" b="1" dirty="0" smtClean="0">
                <a:latin typeface="Courier New" pitchFamily="49" charset="0"/>
              </a:rPr>
              <a:t> = </a:t>
            </a:r>
            <a:r>
              <a:rPr lang="el-GR" sz="1600" b="1" dirty="0" err="1" smtClean="0">
                <a:latin typeface="Courier New" pitchFamily="49" charset="0"/>
              </a:rPr>
              <a:t>new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InputStreamReader(</a:t>
            </a:r>
            <a:r>
              <a:rPr lang="el-GR" sz="1600" b="1" dirty="0" err="1" smtClean="0">
                <a:solidFill>
                  <a:srgbClr val="92D050"/>
                </a:solidFill>
                <a:latin typeface="Courier New" pitchFamily="49" charset="0"/>
              </a:rPr>
              <a:t>System.in</a:t>
            </a:r>
            <a:r>
              <a:rPr lang="el-GR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</a:rPr>
              <a:t>BufferedReader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br</a:t>
            </a:r>
            <a:r>
              <a:rPr lang="el-GR" sz="1600" b="1" dirty="0" smtClean="0">
                <a:latin typeface="Courier New" pitchFamily="49" charset="0"/>
              </a:rPr>
              <a:t> = </a:t>
            </a:r>
            <a:r>
              <a:rPr lang="el-GR" sz="1600" b="1" dirty="0" err="1" smtClean="0">
                <a:latin typeface="Courier New" pitchFamily="49" charset="0"/>
              </a:rPr>
              <a:t>new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BufferedReader(ir</a:t>
            </a:r>
            <a:r>
              <a:rPr lang="el-GR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</a:t>
            </a:r>
            <a:r>
              <a:rPr lang="el-GR" sz="1600" b="1" dirty="0" err="1" smtClean="0">
                <a:latin typeface="Courier New" pitchFamily="49" charset="0"/>
              </a:rPr>
              <a:t>String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line</a:t>
            </a:r>
            <a:r>
              <a:rPr lang="el-GR" sz="16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while ((</a:t>
            </a:r>
            <a:r>
              <a:rPr lang="el-GR" sz="1600" b="1" dirty="0" err="1" smtClean="0">
                <a:latin typeface="Courier New" pitchFamily="49" charset="0"/>
              </a:rPr>
              <a:t>line</a:t>
            </a:r>
            <a:r>
              <a:rPr lang="el-GR" sz="1600" b="1" dirty="0" smtClean="0">
                <a:latin typeface="Courier New" pitchFamily="49" charset="0"/>
              </a:rPr>
              <a:t> = </a:t>
            </a:r>
            <a:r>
              <a:rPr lang="el-GR" sz="1600" b="1" dirty="0" err="1" smtClean="0">
                <a:latin typeface="Courier New" pitchFamily="49" charset="0"/>
              </a:rPr>
              <a:t>br.</a:t>
            </a:r>
            <a:r>
              <a:rPr lang="el-GR" sz="1600" b="1" dirty="0" err="1" smtClean="0">
                <a:solidFill>
                  <a:srgbClr val="0000CC"/>
                </a:solidFill>
                <a:latin typeface="Courier New" pitchFamily="49" charset="0"/>
              </a:rPr>
              <a:t>readLine</a:t>
            </a:r>
            <a:r>
              <a:rPr lang="el-GR" sz="1600" b="1" dirty="0" smtClean="0">
                <a:latin typeface="Courier New" pitchFamily="49" charset="0"/>
              </a:rPr>
              <a:t>()) != </a:t>
            </a:r>
            <a:r>
              <a:rPr lang="el-GR" sz="1600" b="1" dirty="0" err="1" smtClean="0">
                <a:latin typeface="Courier New" pitchFamily="49" charset="0"/>
              </a:rPr>
              <a:t>null</a:t>
            </a:r>
            <a:r>
              <a:rPr lang="el-GR" sz="1600" b="1" dirty="0" smtClean="0">
                <a:latin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	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</a:rPr>
              <a:t>System.out</a:t>
            </a:r>
            <a:r>
              <a:rPr lang="el-GR" sz="1600" b="1" dirty="0" err="1" smtClean="0">
                <a:latin typeface="Courier New" pitchFamily="49" charset="0"/>
              </a:rPr>
              <a:t>.println(line</a:t>
            </a:r>
            <a:r>
              <a:rPr lang="el-GR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} </a:t>
            </a:r>
            <a:r>
              <a:rPr lang="el-GR" sz="1600" b="1" dirty="0" err="1" smtClean="0">
                <a:solidFill>
                  <a:srgbClr val="FF0000"/>
                </a:solidFill>
                <a:latin typeface="Courier New" pitchFamily="49" charset="0"/>
              </a:rPr>
              <a:t>catch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</a:rPr>
              <a:t>(</a:t>
            </a:r>
            <a:r>
              <a:rPr lang="el-GR" sz="1600" b="1" dirty="0" err="1" smtClean="0">
                <a:latin typeface="Courier New" pitchFamily="49" charset="0"/>
              </a:rPr>
              <a:t>IOException</a:t>
            </a:r>
            <a:r>
              <a:rPr lang="el-GR" sz="1600" b="1" dirty="0" smtClean="0">
                <a:latin typeface="Courier New" pitchFamily="49" charset="0"/>
              </a:rPr>
              <a:t> e) {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	</a:t>
            </a:r>
            <a:r>
              <a:rPr lang="el-GR" sz="1600" b="1" dirty="0" err="1" smtClean="0">
                <a:latin typeface="Courier New" pitchFamily="49" charset="0"/>
              </a:rPr>
              <a:t>System.out.println("Input</a:t>
            </a:r>
            <a:r>
              <a:rPr lang="el-GR" sz="1600" b="1" dirty="0" smtClean="0">
                <a:latin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</a:rPr>
              <a:t>error</a:t>
            </a:r>
            <a:r>
              <a:rPr lang="el-GR" sz="1600" b="1" dirty="0" smtClean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	</a:t>
            </a:r>
            <a:r>
              <a:rPr lang="el-GR" sz="1600" b="1" dirty="0" err="1" smtClean="0">
                <a:latin typeface="Courier New" pitchFamily="49" charset="0"/>
              </a:rPr>
              <a:t>System.exit(1</a:t>
            </a:r>
            <a:r>
              <a:rPr lang="el-GR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3000" y="1676400"/>
            <a:ext cx="38704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err="1" smtClean="0"/>
              <a:t>Υποχρωτικά</a:t>
            </a:r>
            <a:r>
              <a:rPr lang="el-GR" dirty="0" smtClean="0"/>
              <a:t>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3429000"/>
            <a:ext cx="7924800" cy="5493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b="1" dirty="0" err="1">
                <a:solidFill>
                  <a:srgbClr val="FF0000"/>
                </a:solidFill>
                <a:latin typeface="Courier New" pitchFamily="49" charset="0"/>
              </a:rPr>
              <a:t>BufferedReader</a:t>
            </a:r>
            <a:r>
              <a:rPr lang="el-GR" b="1" dirty="0">
                <a:latin typeface="Courier New" pitchFamily="49" charset="0"/>
              </a:rPr>
              <a:t> </a:t>
            </a:r>
            <a:r>
              <a:rPr lang="el-GR" b="1" dirty="0" err="1">
                <a:latin typeface="Courier New" pitchFamily="49" charset="0"/>
              </a:rPr>
              <a:t>br</a:t>
            </a:r>
            <a:r>
              <a:rPr lang="el-GR" b="1" dirty="0">
                <a:latin typeface="Courier New" pitchFamily="49" charset="0"/>
              </a:rPr>
              <a:t> = </a:t>
            </a:r>
            <a:r>
              <a:rPr lang="el-GR" b="1" dirty="0" err="1">
                <a:latin typeface="Courier New" pitchFamily="49" charset="0"/>
              </a:rPr>
              <a:t>new</a:t>
            </a:r>
            <a:r>
              <a:rPr lang="el-GR" b="1" dirty="0">
                <a:latin typeface="Courier New" pitchFamily="49" charset="0"/>
              </a:rPr>
              <a:t> </a:t>
            </a:r>
            <a:r>
              <a:rPr lang="el-GR" b="1" dirty="0" err="1" smtClean="0">
                <a:latin typeface="Courier New" pitchFamily="49" charset="0"/>
              </a:rPr>
              <a:t>BufferedReader</a:t>
            </a:r>
            <a:r>
              <a:rPr lang="el-GR" b="1" dirty="0" smtClean="0">
                <a:latin typeface="Courier New" pitchFamily="49" charset="0"/>
              </a:rPr>
              <a:t>(</a:t>
            </a:r>
            <a:endParaRPr lang="en-US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                     new </a:t>
            </a:r>
            <a:r>
              <a:rPr lang="en-US" b="1" dirty="0" err="1" smtClean="0">
                <a:latin typeface="Courier New" pitchFamily="49" charset="0"/>
              </a:rPr>
              <a:t>InputStreamReader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</a:rPr>
              <a:t>System.in</a:t>
            </a:r>
            <a:r>
              <a:rPr lang="en-US" b="1" dirty="0" smtClean="0">
                <a:latin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</a:rPr>
              <a:t>);</a:t>
            </a:r>
            <a:endParaRPr lang="el-GR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0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3505200"/>
            <a:ext cx="6248400" cy="5334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828800" y="2819400"/>
            <a:ext cx="6248400" cy="609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 – Read/Write lines</a:t>
            </a:r>
            <a:r>
              <a:rPr lang="el-GR" dirty="0" smtClean="0"/>
              <a:t> </a:t>
            </a:r>
            <a:r>
              <a:rPr lang="en-US" dirty="0" smtClean="0"/>
              <a:t>from/to</a:t>
            </a:r>
            <a:r>
              <a:rPr lang="el-GR" dirty="0" smtClean="0"/>
              <a:t> </a:t>
            </a:r>
            <a:r>
              <a:rPr lang="en-US" dirty="0" smtClean="0"/>
              <a:t>Files</a:t>
            </a:r>
            <a:endParaRPr lang="el-GR" dirty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import java.io.*;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public class Main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public static void main(String[] </a:t>
            </a:r>
            <a:r>
              <a:rPr lang="en-US" sz="1600" b="1" dirty="0" err="1" smtClean="0">
                <a:latin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try{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	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</a:rPr>
              <a:t>FileReader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fr</a:t>
            </a:r>
            <a:r>
              <a:rPr lang="en-US" sz="1600" b="1" dirty="0" smtClean="0">
                <a:latin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</a:rPr>
              <a:t>FileReader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</a:rPr>
              <a:t>Files/in.txt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</a:rPr>
              <a:t>BufferedReader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inReader</a:t>
            </a:r>
            <a:r>
              <a:rPr lang="en-US" sz="1600" b="1" dirty="0" smtClean="0">
                <a:latin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</a:rPr>
              <a:t>BufferedReader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fr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	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</a:rPr>
              <a:t>FileWriter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fw</a:t>
            </a:r>
            <a:r>
              <a:rPr lang="en-US" sz="1600" b="1" dirty="0" smtClean="0">
                <a:latin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</a:rPr>
              <a:t>FileWriter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</a:rPr>
              <a:t>Files/out.txt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</a:rPr>
              <a:t>PrintWriter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outWriter</a:t>
            </a:r>
            <a:r>
              <a:rPr lang="en-US" sz="1600" b="1" dirty="0" smtClean="0">
                <a:latin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</a:rPr>
              <a:t>PrintWriter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fw</a:t>
            </a:r>
            <a:r>
              <a:rPr lang="en-US" sz="1600" b="1" dirty="0" smtClean="0">
                <a:latin typeface="Courier New" pitchFamily="49" charset="0"/>
              </a:rPr>
              <a:t>);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		    </a:t>
            </a:r>
            <a:r>
              <a:rPr lang="en-US" sz="1600" b="1" dirty="0">
                <a:latin typeface="Courier New" pitchFamily="49" charset="0"/>
              </a:rPr>
              <a:t>	    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		    String </a:t>
            </a:r>
            <a:r>
              <a:rPr lang="en-US" sz="1600" b="1" dirty="0">
                <a:latin typeface="Courier New" pitchFamily="49" charset="0"/>
              </a:rPr>
              <a:t>line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</a:rPr>
              <a:t>	    while((String line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</a:rPr>
              <a:t>inReader.readLine</a:t>
            </a:r>
            <a:r>
              <a:rPr lang="en-US" sz="1600" b="1" dirty="0" smtClean="0">
                <a:latin typeface="Courier New" pitchFamily="49" charset="0"/>
              </a:rPr>
              <a:t>())!=null){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            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</a:rPr>
              <a:t>outWriter.println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(line);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    </a:t>
            </a:r>
            <a:r>
              <a:rPr lang="en-US" sz="1600" b="1" dirty="0" err="1" smtClean="0">
                <a:latin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</a:rPr>
              <a:t>(line);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</a:rPr>
              <a:t>outWriter.close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} catch(</a:t>
            </a:r>
            <a:r>
              <a:rPr lang="en-US" sz="1600" b="1" dirty="0" err="1" smtClean="0">
                <a:latin typeface="Courier New" pitchFamily="49" charset="0"/>
              </a:rPr>
              <a:t>IOException</a:t>
            </a:r>
            <a:r>
              <a:rPr lang="en-US" sz="1600" b="1" dirty="0" smtClean="0">
                <a:latin typeface="Courier New" pitchFamily="49" charset="0"/>
              </a:rPr>
              <a:t> ex){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</a:t>
            </a:r>
            <a:r>
              <a:rPr lang="en-US" sz="1600" b="1" dirty="0" err="1" smtClean="0">
                <a:latin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</a:rPr>
              <a:t>("IO Error" + ex);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l-GR" sz="1600" b="1" dirty="0" smtClean="0">
              <a:latin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912" y="3505200"/>
            <a:ext cx="7467109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PrintWriter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outWriter</a:t>
            </a:r>
            <a:r>
              <a:rPr lang="en-US" sz="1600" b="1" dirty="0">
                <a:latin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</a:rPr>
              <a:t>PrintWriter</a:t>
            </a:r>
            <a:r>
              <a:rPr lang="en-US" sz="1600" b="1" dirty="0" smtClean="0">
                <a:latin typeface="Courier New" pitchFamily="49" charset="0"/>
              </a:rPr>
              <a:t>(</a:t>
            </a:r>
          </a:p>
          <a:p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                  new </a:t>
            </a:r>
            <a:r>
              <a:rPr lang="en-US" sz="1600" b="1" dirty="0" err="1" smtClean="0">
                <a:latin typeface="Courier New" pitchFamily="49" charset="0"/>
              </a:rPr>
              <a:t>FileWriter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Files/out.txt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</a:rPr>
              <a:t>));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2833339"/>
            <a:ext cx="7521611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BufferedReader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inReader</a:t>
            </a:r>
            <a:r>
              <a:rPr lang="en-US" sz="1600" b="1" dirty="0">
                <a:latin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</a:rPr>
              <a:t>BufferedReader</a:t>
            </a:r>
            <a:r>
              <a:rPr lang="en-US" sz="1600" b="1" dirty="0" smtClean="0">
                <a:latin typeface="Courier New" pitchFamily="49" charset="0"/>
              </a:rPr>
              <a:t>(</a:t>
            </a:r>
          </a:p>
          <a:p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</a:rPr>
              <a:t>		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new </a:t>
            </a:r>
            <a:r>
              <a:rPr lang="en-US" sz="1600" b="1" dirty="0" err="1">
                <a:latin typeface="Courier New" pitchFamily="49" charset="0"/>
              </a:rPr>
              <a:t>FileReader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Files/in.txt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</a:rPr>
              <a:t>)</a:t>
            </a:r>
            <a:r>
              <a:rPr lang="en-US" sz="1600" b="1" dirty="0" smtClean="0">
                <a:latin typeface="Courier New" pitchFamily="49" charset="0"/>
              </a:rPr>
              <a:t>);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8912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r>
              <a:rPr lang="en-US" dirty="0" smtClean="0"/>
              <a:t> </a:t>
            </a:r>
            <a:r>
              <a:rPr lang="el-GR" dirty="0" smtClean="0"/>
              <a:t>και πολυμορφισμός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κληρονομικότητα ορίζεται με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rgbClr val="FF0000"/>
                </a:solidFill>
              </a:rPr>
              <a:t>extends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Employee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{ … }</a:t>
            </a:r>
          </a:p>
          <a:p>
            <a:r>
              <a:rPr lang="el-GR" dirty="0" smtClean="0"/>
              <a:t>Πολυμορφισμός: το </a:t>
            </a:r>
            <a:r>
              <a:rPr lang="en-US" dirty="0" smtClean="0"/>
              <a:t>late binding </a:t>
            </a:r>
            <a:r>
              <a:rPr lang="el-GR" dirty="0" smtClean="0"/>
              <a:t>είναι η </a:t>
            </a:r>
            <a:r>
              <a:rPr lang="en-US" dirty="0" smtClean="0"/>
              <a:t>default </a:t>
            </a:r>
            <a:r>
              <a:rPr lang="el-GR" dirty="0" smtClean="0"/>
              <a:t>συμπεριφορά του </a:t>
            </a:r>
            <a:r>
              <a:rPr lang="en-US" dirty="0" smtClean="0"/>
              <a:t>JVM </a:t>
            </a:r>
            <a:r>
              <a:rPr lang="el-GR" dirty="0" smtClean="0"/>
              <a:t>στην εκτέλεση των προγραμμάτων.</a:t>
            </a:r>
            <a:endParaRPr lang="en-US" dirty="0" smtClean="0"/>
          </a:p>
          <a:p>
            <a:pPr lvl="1"/>
            <a:r>
              <a:rPr lang="el-GR" dirty="0" smtClean="0"/>
              <a:t>Η κλάση του αντικειμένου εξαρτάται από την κλάση του αντικειμένου που χρησιμοποιούμε και όχι από την κλάση του αντικειμένου στον ορισμό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java.io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Person(String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229600" cy="36718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super(fn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2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portability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μεγαλύτερο πλεονέκτημα της </a:t>
            </a:r>
            <a:r>
              <a:rPr lang="en-US" dirty="0" smtClean="0"/>
              <a:t>Java </a:t>
            </a:r>
            <a:r>
              <a:rPr lang="el-GR" dirty="0" smtClean="0"/>
              <a:t>είναι 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μεταφερσιμότητα</a:t>
            </a:r>
            <a:r>
              <a:rPr lang="el-GR" dirty="0" smtClean="0"/>
              <a:t>: ο κώδικας μπορεί να τρέξει πάνω σε οποιαδήποτε πλατφόρμα.</a:t>
            </a:r>
          </a:p>
          <a:p>
            <a:pPr lvl="1"/>
            <a:r>
              <a:rPr lang="en-US" dirty="0" smtClean="0"/>
              <a:t>Write-Once-Run-Anywhere</a:t>
            </a:r>
            <a:r>
              <a:rPr lang="el-GR" dirty="0" smtClean="0"/>
              <a:t> μοντέλο</a:t>
            </a:r>
            <a:r>
              <a:rPr lang="en-US" dirty="0" smtClean="0"/>
              <a:t>, </a:t>
            </a:r>
            <a:r>
              <a:rPr lang="el-GR" dirty="0" smtClean="0"/>
              <a:t>σε αντίθεση με το σύνηθες </a:t>
            </a:r>
            <a:r>
              <a:rPr lang="en-US" dirty="0" smtClean="0"/>
              <a:t>Write-Once-Compile-Anywhere </a:t>
            </a:r>
            <a:r>
              <a:rPr lang="el-GR" dirty="0" smtClean="0"/>
              <a:t>μοντέλο.</a:t>
            </a:r>
          </a:p>
          <a:p>
            <a:r>
              <a:rPr lang="el-GR" dirty="0" smtClean="0"/>
              <a:t>Αυτό επιτυγχάνεται δημιουργώντας ένα ενδιάμεσο κώδικα (</a:t>
            </a:r>
            <a:r>
              <a:rPr lang="en-US" dirty="0" err="1" smtClean="0">
                <a:solidFill>
                  <a:srgbClr val="0070C0"/>
                </a:solidFill>
              </a:rPr>
              <a:t>bytecode</a:t>
            </a:r>
            <a:r>
              <a:rPr lang="en-US" dirty="0" smtClean="0"/>
              <a:t>) </a:t>
            </a:r>
            <a:r>
              <a:rPr lang="el-GR" dirty="0" smtClean="0"/>
              <a:t>ο οποίος μετά τρέχει πάνω σε μια εικονική μηχανή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 Virtual Machine</a:t>
            </a:r>
            <a:r>
              <a:rPr lang="en-US" dirty="0" smtClean="0"/>
              <a:t>) </a:t>
            </a:r>
            <a:r>
              <a:rPr lang="el-GR" dirty="0" smtClean="0"/>
              <a:t>η οποία το μεταφράζει σε γλώσσα μηχανής.</a:t>
            </a:r>
          </a:p>
          <a:p>
            <a:pPr lvl="1"/>
            <a:r>
              <a:rPr lang="el-GR" dirty="0" smtClean="0"/>
              <a:t>Οι προγραμματιστές πλέον γράφουν κώδικα για την εικονική μηχανή, η οποία δημιουργείται για οποιαδήποτε πλατφόρμα.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22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Παρόμοια με τις </a:t>
            </a:r>
            <a:r>
              <a:rPr lang="en-US" dirty="0" smtClean="0"/>
              <a:t>virtual classes </a:t>
            </a:r>
            <a:r>
              <a:rPr lang="el-GR" dirty="0" smtClean="0"/>
              <a:t>στην  </a:t>
            </a:r>
            <a:r>
              <a:rPr lang="en-US" dirty="0" smtClean="0"/>
              <a:t>C++, </a:t>
            </a:r>
            <a:r>
              <a:rPr lang="el-GR" dirty="0" smtClean="0"/>
              <a:t>αν ορίσω μία μέθοδο ως </a:t>
            </a:r>
            <a:r>
              <a:rPr lang="en-US" dirty="0" smtClean="0"/>
              <a:t>abstract, </a:t>
            </a:r>
            <a:r>
              <a:rPr lang="el-GR" dirty="0" smtClean="0"/>
              <a:t>τότε όλη η κλάση γίνεται </a:t>
            </a:r>
            <a:r>
              <a:rPr lang="en-US" dirty="0" smtClean="0"/>
              <a:t>abstract </a:t>
            </a:r>
            <a:r>
              <a:rPr lang="el-GR" dirty="0" smtClean="0"/>
              <a:t>και πλέον δεν μπορώ να ορίσω αντικείμενα αυτής της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2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java.io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Person(String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55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8392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super(fn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 “+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“ “ +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basicSalary.toString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16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Interfaces </a:t>
            </a:r>
            <a:r>
              <a:rPr lang="el-GR" dirty="0" smtClean="0"/>
              <a:t>πηγαίνουν την ιδέα της αφηρημένης κλάσης ένα βήμα παραπέρα. </a:t>
            </a:r>
          </a:p>
          <a:p>
            <a:r>
              <a:rPr lang="el-GR" dirty="0" smtClean="0"/>
              <a:t>Σε ένα </a:t>
            </a:r>
            <a:r>
              <a:rPr lang="en-US" dirty="0" smtClean="0"/>
              <a:t>Interface </a:t>
            </a:r>
            <a:r>
              <a:rPr lang="el-GR" dirty="0" smtClean="0"/>
              <a:t>έχουμε μόνο:</a:t>
            </a:r>
          </a:p>
          <a:p>
            <a:pPr lvl="1"/>
            <a:r>
              <a:rPr lang="el-GR" dirty="0" smtClean="0"/>
              <a:t>Ορισμούς μεθόδων χωρίς την υλοποίηση.</a:t>
            </a:r>
          </a:p>
          <a:p>
            <a:pPr lvl="2"/>
            <a:r>
              <a:rPr lang="el-GR" dirty="0" smtClean="0"/>
              <a:t>Οι μ</a:t>
            </a:r>
            <a:r>
              <a:rPr lang="el-GR" dirty="0"/>
              <a:t>έ</a:t>
            </a:r>
            <a:r>
              <a:rPr lang="el-GR" dirty="0" smtClean="0"/>
              <a:t>θοδοι είναι </a:t>
            </a:r>
            <a:r>
              <a:rPr lang="en-US" dirty="0" smtClean="0"/>
              <a:t>by default public</a:t>
            </a:r>
            <a:endParaRPr lang="el-GR" dirty="0" smtClean="0"/>
          </a:p>
          <a:p>
            <a:pPr lvl="1"/>
            <a:r>
              <a:rPr lang="el-GR" dirty="0" smtClean="0"/>
              <a:t>Ορισμούς μεταβλητών οι οποίες είναι </a:t>
            </a:r>
            <a:r>
              <a:rPr lang="en-US" dirty="0" smtClean="0"/>
              <a:t>by default static.</a:t>
            </a:r>
          </a:p>
          <a:p>
            <a:r>
              <a:rPr lang="el-GR" dirty="0" smtClean="0"/>
              <a:t>Συντακτικό:</a:t>
            </a:r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9600" y="4953000"/>
            <a:ext cx="34932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INTERFACE_NAME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 methods …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543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29600" cy="45307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java.io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String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 “+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“ “ +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basicSalary.toString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62835" y="1584815"/>
            <a:ext cx="540532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smtClean="0"/>
              <a:t>Employee </a:t>
            </a:r>
            <a:r>
              <a:rPr lang="en-US" dirty="0" smtClean="0">
                <a:solidFill>
                  <a:srgbClr val="FF0000"/>
                </a:solidFill>
              </a:rPr>
              <a:t>implements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/>
              <a:t>interface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2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8392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super(fn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 “+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“ “ +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basicSalary.toString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8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Παρόμοια με την </a:t>
            </a:r>
            <a:r>
              <a:rPr lang="en-US" dirty="0" smtClean="0"/>
              <a:t>C++ </a:t>
            </a: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έχει μια βιβλιοθήκη από </a:t>
            </a:r>
            <a:r>
              <a:rPr lang="en-US" dirty="0" smtClean="0"/>
              <a:t>Containers </a:t>
            </a:r>
            <a:r>
              <a:rPr lang="el-GR" dirty="0" smtClean="0"/>
              <a:t>την οποία μπορούμε να χρησιμοποιήσουμε για να αποθηκεύουμε και να επεξεργαζόμαστε δεδομένα.</a:t>
            </a:r>
          </a:p>
          <a:p>
            <a:pPr lvl="1"/>
            <a:r>
              <a:rPr lang="en-US" dirty="0" smtClean="0"/>
              <a:t>Array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ArrayList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LinkedList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Map</a:t>
            </a:r>
          </a:p>
          <a:p>
            <a:pPr lvl="1"/>
            <a:r>
              <a:rPr lang="en-US" dirty="0" err="1" smtClean="0"/>
              <a:t>PriorityQueue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7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Container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err="1" smtClean="0"/>
              <a:t>κληρονομει</a:t>
            </a:r>
            <a:r>
              <a:rPr lang="el-GR" dirty="0" smtClean="0"/>
              <a:t> από το </a:t>
            </a:r>
            <a:r>
              <a:rPr lang="en-US" dirty="0" smtClean="0"/>
              <a:t>List </a:t>
            </a:r>
            <a:r>
              <a:rPr lang="el-GR" dirty="0" smtClean="0"/>
              <a:t>και αυτό από το </a:t>
            </a:r>
            <a:r>
              <a:rPr lang="en-US" dirty="0" smtClean="0"/>
              <a:t>Collection.</a:t>
            </a:r>
          </a:p>
          <a:p>
            <a:r>
              <a:rPr lang="el-GR" dirty="0" smtClean="0"/>
              <a:t>Προσφέρει σειριακή αποθήκευση δεδομένων και έχει όλα τα πλεονεκτήματα και μειονεκτήματα του </a:t>
            </a:r>
            <a:r>
              <a:rPr lang="en-US" dirty="0" smtClean="0">
                <a:solidFill>
                  <a:srgbClr val="0070C0"/>
                </a:solidFill>
              </a:rPr>
              <a:t>vector</a:t>
            </a:r>
            <a:r>
              <a:rPr lang="el-GR" dirty="0" smtClean="0"/>
              <a:t> στην </a:t>
            </a:r>
            <a:r>
              <a:rPr lang="en-US" dirty="0" smtClean="0"/>
              <a:t>C++.</a:t>
            </a:r>
          </a:p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δεν επιτρέπεται υπερφόρτωση τελεστών οπότε χρησιμοποιούμε την μέθοδο </a:t>
            </a:r>
            <a:r>
              <a:rPr lang="en-US" dirty="0" smtClean="0">
                <a:solidFill>
                  <a:srgbClr val="FF0000"/>
                </a:solidFill>
              </a:rPr>
              <a:t>get(index)</a:t>
            </a:r>
            <a:r>
              <a:rPr lang="en-US" dirty="0" smtClean="0"/>
              <a:t> </a:t>
            </a:r>
            <a:r>
              <a:rPr lang="el-GR" dirty="0" smtClean="0"/>
              <a:t>για να διαβάσουμε ένα στοιχείο.</a:t>
            </a:r>
          </a:p>
          <a:p>
            <a:r>
              <a:rPr lang="el-GR" dirty="0" smtClean="0"/>
              <a:t>Διάσχιση του </a:t>
            </a:r>
            <a:r>
              <a:rPr lang="en-US" dirty="0" err="1" smtClean="0">
                <a:solidFill>
                  <a:srgbClr val="FF0000"/>
                </a:solidFill>
              </a:rPr>
              <a:t>ArrayList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με την </a:t>
            </a:r>
            <a:r>
              <a:rPr lang="en-US" dirty="0" err="1" smtClean="0"/>
              <a:t>foreach</a:t>
            </a:r>
            <a:r>
              <a:rPr lang="en-US" dirty="0" smtClean="0"/>
              <a:t> </a:t>
            </a:r>
            <a:r>
              <a:rPr lang="el-GR" dirty="0" smtClean="0"/>
              <a:t>εντολή είναι πιο απλή απ ότι με τον </a:t>
            </a:r>
            <a:r>
              <a:rPr lang="en-US" dirty="0" smtClean="0"/>
              <a:t>iterator.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7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9600"/>
            <a:ext cx="77251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java.io.*;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&lt;Integer&gt;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&lt;Integer&gt;()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10; i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Random r = new Random();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(100));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A.get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(i)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(int x: 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A.toString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02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HashMap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ορίζει ένα συνειρμικό αποθηκευτή (</a:t>
            </a:r>
            <a:r>
              <a:rPr lang="en-US" dirty="0" smtClean="0"/>
              <a:t>associative container) </a:t>
            </a:r>
            <a:r>
              <a:rPr lang="el-GR" dirty="0" smtClean="0"/>
              <a:t>ο οποίος συσχετίζει κλειδιά με τιμές</a:t>
            </a:r>
            <a:r>
              <a:rPr lang="en-US" dirty="0" smtClean="0"/>
              <a:t>, </a:t>
            </a:r>
            <a:r>
              <a:rPr lang="el-GR" dirty="0" smtClean="0"/>
              <a:t>κληρονομεί από την πιο γενική κλάση </a:t>
            </a:r>
            <a:r>
              <a:rPr lang="en-US" dirty="0" smtClean="0"/>
              <a:t>Map.</a:t>
            </a:r>
            <a:endParaRPr lang="el-GR" dirty="0" smtClean="0"/>
          </a:p>
          <a:p>
            <a:pPr lvl="1"/>
            <a:r>
              <a:rPr lang="el-GR" dirty="0" smtClean="0"/>
              <a:t>Π.χ., ο βαθμός ενός φοιτητή, η συχνότητα με την οποία εμφανίζεται μια λέξη σε ένα κείμενο.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βιβλιοθήκη της </a:t>
            </a:r>
            <a:r>
              <a:rPr lang="en-US" dirty="0" smtClean="0"/>
              <a:t>Java </a:t>
            </a:r>
            <a:r>
              <a:rPr lang="el-GR" dirty="0" smtClean="0"/>
              <a:t>μας δίνει πιο εύκολη πρόσβαση στα κλειδιά και τις τιμές του </a:t>
            </a:r>
            <a:r>
              <a:rPr lang="en-US" dirty="0" smtClean="0"/>
              <a:t>map.</a:t>
            </a:r>
          </a:p>
          <a:p>
            <a:r>
              <a:rPr lang="el-GR" dirty="0" smtClean="0"/>
              <a:t>Χρήσιμες μέθοδοι: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put(</a:t>
            </a:r>
            <a:r>
              <a:rPr lang="en-US" dirty="0" err="1" smtClean="0">
                <a:solidFill>
                  <a:srgbClr val="FF0000"/>
                </a:solidFill>
              </a:rPr>
              <a:t>key,value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: </a:t>
            </a:r>
            <a:r>
              <a:rPr lang="el-GR" dirty="0" smtClean="0"/>
              <a:t>προσθέτει ένα νέο </a:t>
            </a:r>
            <a:r>
              <a:rPr lang="en-US" dirty="0" smtClean="0"/>
              <a:t>key-value </a:t>
            </a:r>
            <a:r>
              <a:rPr lang="el-GR" dirty="0" smtClean="0"/>
              <a:t>ζεύγος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containsKey</a:t>
            </a:r>
            <a:r>
              <a:rPr lang="en-US" dirty="0" smtClean="0">
                <a:solidFill>
                  <a:srgbClr val="FF0000"/>
                </a:solidFill>
              </a:rPr>
              <a:t>(key)</a:t>
            </a:r>
            <a:r>
              <a:rPr lang="el-GR" dirty="0" smtClean="0"/>
              <a:t>: επιστρέφει αληθές αν υπάρχει το κλειδί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containsValue</a:t>
            </a:r>
            <a:r>
              <a:rPr lang="en-US" dirty="0" smtClean="0">
                <a:solidFill>
                  <a:srgbClr val="FF0000"/>
                </a:solidFill>
              </a:rPr>
              <a:t>(value)</a:t>
            </a:r>
            <a:r>
              <a:rPr lang="el-GR" dirty="0" smtClean="0"/>
              <a:t>: </a:t>
            </a:r>
            <a:r>
              <a:rPr lang="el-GR" dirty="0"/>
              <a:t>επιστρέφει αληθές αν υπάρχει </a:t>
            </a:r>
            <a:r>
              <a:rPr lang="el-GR" dirty="0" smtClean="0"/>
              <a:t>η τιμή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values():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επιστρέφει ένα </a:t>
            </a:r>
            <a:r>
              <a:rPr lang="en-US" dirty="0" smtClean="0"/>
              <a:t>Collection </a:t>
            </a:r>
            <a:r>
              <a:rPr lang="el-GR" dirty="0" smtClean="0"/>
              <a:t>με τις τιμές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keySet</a:t>
            </a:r>
            <a:r>
              <a:rPr lang="en-US" dirty="0" smtClean="0">
                <a:solidFill>
                  <a:srgbClr val="FF0000"/>
                </a:solidFill>
              </a:rPr>
              <a:t>():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επιστρέφει ένα </a:t>
            </a:r>
            <a:r>
              <a:rPr lang="en-US" dirty="0" smtClean="0"/>
              <a:t>Set </a:t>
            </a:r>
            <a:r>
              <a:rPr lang="el-GR" dirty="0" smtClean="0"/>
              <a:t>με τις τιμές.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6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ltGray">
          <a:xfrm>
            <a:off x="827088" y="1700213"/>
            <a:ext cx="14414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X.java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828675" y="2924175"/>
            <a:ext cx="14398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javac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ltGray">
          <a:xfrm>
            <a:off x="827088" y="4076700"/>
            <a:ext cx="15843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X.class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ltGray">
          <a:xfrm>
            <a:off x="2392363" y="3011488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/>
              <a:t>compiler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ltGray">
          <a:xfrm>
            <a:off x="4500563" y="1700213"/>
            <a:ext cx="3240087" cy="3024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ltGray">
          <a:xfrm>
            <a:off x="8008938" y="1716088"/>
            <a:ext cx="64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/>
              <a:t>JVM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ltGray">
          <a:xfrm>
            <a:off x="5003800" y="1916113"/>
            <a:ext cx="1655763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class loader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ltGray">
          <a:xfrm>
            <a:off x="5003800" y="2636838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bytecode </a:t>
            </a:r>
          </a:p>
          <a:p>
            <a:pPr algn="ctr" eaLnBrk="0" hangingPunct="0"/>
            <a:r>
              <a:rPr lang="en-US"/>
              <a:t>verifier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ltGray">
          <a:xfrm>
            <a:off x="5003800" y="3355975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interpreter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ltGray">
          <a:xfrm>
            <a:off x="5003800" y="4078288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runtime </a:t>
            </a:r>
          </a:p>
          <a:p>
            <a:pPr algn="ctr" eaLnBrk="0" hangingPunct="0"/>
            <a:r>
              <a:rPr lang="en-US"/>
              <a:t>support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ltGray">
          <a:xfrm>
            <a:off x="4500563" y="4797425"/>
            <a:ext cx="32400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Operating System</a:t>
            </a:r>
          </a:p>
        </p:txBody>
      </p:sp>
      <p:cxnSp>
        <p:nvCxnSpPr>
          <p:cNvPr id="48142" name="AutoShape 14"/>
          <p:cNvCxnSpPr>
            <a:cxnSpLocks noChangeShapeType="1"/>
            <a:stCxn id="48131" idx="6"/>
            <a:endCxn id="48132" idx="0"/>
          </p:cNvCxnSpPr>
          <p:nvPr/>
        </p:nvCxnSpPr>
        <p:spPr bwMode="ltGray">
          <a:xfrm flipH="1">
            <a:off x="1549400" y="2060575"/>
            <a:ext cx="719138" cy="863600"/>
          </a:xfrm>
          <a:prstGeom prst="curvedConnector4">
            <a:avLst>
              <a:gd name="adj1" fmla="val -31787"/>
              <a:gd name="adj2" fmla="val 707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5"/>
          <p:cNvCxnSpPr>
            <a:cxnSpLocks noChangeShapeType="1"/>
            <a:stCxn id="48132" idx="3"/>
            <a:endCxn id="48133" idx="0"/>
          </p:cNvCxnSpPr>
          <p:nvPr/>
        </p:nvCxnSpPr>
        <p:spPr bwMode="ltGray">
          <a:xfrm flipH="1">
            <a:off x="1619250" y="3213100"/>
            <a:ext cx="649288" cy="863600"/>
          </a:xfrm>
          <a:prstGeom prst="curvedConnector4">
            <a:avLst>
              <a:gd name="adj1" fmla="val -35208"/>
              <a:gd name="adj2" fmla="val 6654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4" name="AutoShape 16"/>
          <p:cNvCxnSpPr>
            <a:cxnSpLocks noChangeShapeType="1"/>
            <a:stCxn id="48133" idx="6"/>
            <a:endCxn id="48137" idx="0"/>
          </p:cNvCxnSpPr>
          <p:nvPr/>
        </p:nvCxnSpPr>
        <p:spPr bwMode="ltGray">
          <a:xfrm flipV="1">
            <a:off x="2411413" y="1916113"/>
            <a:ext cx="3421062" cy="2520950"/>
          </a:xfrm>
          <a:prstGeom prst="curvedConnector4">
            <a:avLst>
              <a:gd name="adj1" fmla="val 37866"/>
              <a:gd name="adj2" fmla="val 1090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5" name="AutoShape 17"/>
          <p:cNvCxnSpPr>
            <a:cxnSpLocks noChangeShapeType="1"/>
            <a:stCxn id="48137" idx="2"/>
            <a:endCxn id="48138" idx="3"/>
          </p:cNvCxnSpPr>
          <p:nvPr/>
        </p:nvCxnSpPr>
        <p:spPr bwMode="ltGray">
          <a:xfrm rot="16200000" flipH="1">
            <a:off x="6030119" y="2294731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AutoShape 18"/>
          <p:cNvCxnSpPr>
            <a:cxnSpLocks noChangeShapeType="1"/>
            <a:stCxn id="48138" idx="2"/>
            <a:endCxn id="48139" idx="3"/>
          </p:cNvCxnSpPr>
          <p:nvPr/>
        </p:nvCxnSpPr>
        <p:spPr bwMode="ltGray">
          <a:xfrm rot="16200000" flipH="1">
            <a:off x="6030119" y="3013869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7" name="AutoShape 19"/>
          <p:cNvCxnSpPr>
            <a:cxnSpLocks noChangeShapeType="1"/>
            <a:stCxn id="48139" idx="2"/>
            <a:endCxn id="48140" idx="3"/>
          </p:cNvCxnSpPr>
          <p:nvPr/>
        </p:nvCxnSpPr>
        <p:spPr bwMode="ltGray">
          <a:xfrm rot="16200000" flipH="1">
            <a:off x="6028531" y="3734594"/>
            <a:ext cx="434975" cy="827088"/>
          </a:xfrm>
          <a:prstGeom prst="curvedConnector4">
            <a:avLst>
              <a:gd name="adj1" fmla="val 16787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8" name="Text Box 20"/>
          <p:cNvSpPr txBox="1">
            <a:spLocks noChangeArrowheads="1"/>
          </p:cNvSpPr>
          <p:nvPr/>
        </p:nvSpPr>
        <p:spPr bwMode="ltGray">
          <a:xfrm>
            <a:off x="3255963" y="2009775"/>
            <a:ext cx="78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/>
              <a:t>java X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205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948283" cy="652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java.io.*;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mapexample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String line;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namesGrades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try{         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FileReader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FileReader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("Files/in.txt");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inReader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 while((line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inReader.readLine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())!=null){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String [] words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Integer grade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(words[1]);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namesGrades.put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(words[0],grade);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} catch(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ex){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("IO Error" + ex);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for(String x: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namesGrades.keySet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(x + " -- " +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namesGrades.get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098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charset="0"/>
              </a:rPr>
              <a:t>Δομή προγράμματος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3775"/>
          </a:xfrm>
          <a:noFill/>
        </p:spPr>
        <p:txBody>
          <a:bodyPr>
            <a:normAutofit lnSpcReduction="10000"/>
          </a:bodyPr>
          <a:lstStyle/>
          <a:p>
            <a:r>
              <a:rPr lang="el-GR" sz="2600" dirty="0" smtClean="0"/>
              <a:t>Γενικά ένα απλό πρόγραμμα υλοποιείται σε ένα αρχείο </a:t>
            </a:r>
            <a:r>
              <a:rPr lang="el-GR" sz="2600" u="sng" dirty="0" smtClean="0">
                <a:solidFill>
                  <a:srgbClr val="FF0000"/>
                </a:solidFill>
              </a:rPr>
              <a:t>Χ</a:t>
            </a:r>
            <a:r>
              <a:rPr lang="el-GR" sz="2600" dirty="0" smtClean="0"/>
              <a:t>.</a:t>
            </a:r>
            <a:r>
              <a:rPr lang="en-US" sz="2600" dirty="0" smtClean="0"/>
              <a:t>java </a:t>
            </a:r>
            <a:r>
              <a:rPr lang="el-GR" sz="2600" dirty="0" smtClean="0"/>
              <a:t>αποτελείται από </a:t>
            </a:r>
          </a:p>
          <a:p>
            <a:pPr marL="742950" lvl="1" indent="-285750"/>
            <a:r>
              <a:rPr lang="el-GR" sz="2200" dirty="0" smtClean="0"/>
              <a:t>Ένα βασικό δομικό στοιχείο </a:t>
            </a:r>
            <a:r>
              <a:rPr lang="el-GR" sz="2200" dirty="0" smtClean="0">
                <a:solidFill>
                  <a:srgbClr val="000099"/>
                </a:solidFill>
              </a:rPr>
              <a:t>– κλάση - </a:t>
            </a:r>
            <a:r>
              <a:rPr lang="el-GR" sz="2200" dirty="0" smtClean="0"/>
              <a:t>που ορίζεται ως </a:t>
            </a:r>
            <a:r>
              <a:rPr lang="en-US" sz="2200" dirty="0" smtClean="0">
                <a:solidFill>
                  <a:srgbClr val="000099"/>
                </a:solidFill>
              </a:rPr>
              <a:t>public class</a:t>
            </a:r>
            <a:r>
              <a:rPr lang="el-GR" sz="2200" dirty="0" smtClean="0">
                <a:solidFill>
                  <a:srgbClr val="000099"/>
                </a:solidFill>
              </a:rPr>
              <a:t> </a:t>
            </a:r>
            <a:r>
              <a:rPr lang="el-GR" sz="2200" u="sng" dirty="0" smtClean="0">
                <a:solidFill>
                  <a:srgbClr val="FF0000"/>
                </a:solidFill>
              </a:rPr>
              <a:t>Χ</a:t>
            </a:r>
            <a:r>
              <a:rPr lang="el-GR" sz="2200" dirty="0" smtClean="0"/>
              <a:t> και περιλαμβάνει τον κώδικα της </a:t>
            </a:r>
            <a:r>
              <a:rPr lang="en-US" sz="2200" dirty="0" smtClean="0">
                <a:solidFill>
                  <a:srgbClr val="000099"/>
                </a:solidFill>
              </a:rPr>
              <a:t>main</a:t>
            </a:r>
            <a:r>
              <a:rPr lang="en-US" sz="2200" dirty="0" smtClean="0"/>
              <a:t> </a:t>
            </a:r>
            <a:r>
              <a:rPr lang="el-GR" sz="2200" dirty="0" smtClean="0"/>
              <a:t>του προγράμματος.</a:t>
            </a:r>
          </a:p>
          <a:p>
            <a:pPr marL="1143000" lvl="2" indent="-228600"/>
            <a:r>
              <a:rPr lang="el-GR" dirty="0">
                <a:solidFill>
                  <a:srgbClr val="FF0000"/>
                </a:solidFill>
              </a:rPr>
              <a:t>όνομα κλάσης == όνομα </a:t>
            </a:r>
            <a:r>
              <a:rPr lang="el-GR" dirty="0" err="1">
                <a:solidFill>
                  <a:srgbClr val="FF0000"/>
                </a:solidFill>
              </a:rPr>
              <a:t>αρχειου</a:t>
            </a:r>
            <a:r>
              <a:rPr lang="el-GR" dirty="0">
                <a:solidFill>
                  <a:srgbClr val="FF0000"/>
                </a:solidFill>
              </a:rPr>
              <a:t> !!…</a:t>
            </a:r>
            <a:endParaRPr lang="en-US" dirty="0">
              <a:solidFill>
                <a:srgbClr val="FF0000"/>
              </a:solidFill>
            </a:endParaRPr>
          </a:p>
          <a:p>
            <a:pPr marL="1143000" lvl="2" indent="-228600"/>
            <a:r>
              <a:rPr lang="el-GR" sz="2000" dirty="0" smtClean="0"/>
              <a:t>πρέπει η </a:t>
            </a:r>
            <a:r>
              <a:rPr lang="en-US" sz="2000" dirty="0" smtClean="0"/>
              <a:t>main </a:t>
            </a:r>
            <a:r>
              <a:rPr lang="el-GR" sz="2000" dirty="0" smtClean="0"/>
              <a:t>να δηλωθεί ως </a:t>
            </a:r>
            <a:r>
              <a:rPr lang="en-US" sz="2000" dirty="0" smtClean="0">
                <a:solidFill>
                  <a:srgbClr val="FF0000"/>
                </a:solidFill>
              </a:rPr>
              <a:t>static</a:t>
            </a:r>
            <a:r>
              <a:rPr lang="el-GR" sz="2000" dirty="0" smtClean="0">
                <a:solidFill>
                  <a:srgbClr val="000099"/>
                </a:solidFill>
              </a:rPr>
              <a:t> </a:t>
            </a:r>
            <a:r>
              <a:rPr lang="en-US" sz="2000" dirty="0" smtClean="0">
                <a:solidFill>
                  <a:srgbClr val="000099"/>
                </a:solidFill>
              </a:rPr>
              <a:t>void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pPr marL="1143000" lvl="2" indent="-228600"/>
            <a:r>
              <a:rPr lang="el-GR" sz="2000" dirty="0" smtClean="0"/>
              <a:t>δέχεται σαν </a:t>
            </a:r>
            <a:r>
              <a:rPr lang="el-GR" sz="2000" dirty="0" smtClean="0">
                <a:solidFill>
                  <a:srgbClr val="000099"/>
                </a:solidFill>
              </a:rPr>
              <a:t>παραμέτρους</a:t>
            </a:r>
            <a:r>
              <a:rPr lang="el-GR" sz="2000" dirty="0" smtClean="0"/>
              <a:t> από τη </a:t>
            </a:r>
            <a:r>
              <a:rPr lang="el-GR" sz="2000" dirty="0" smtClean="0">
                <a:solidFill>
                  <a:srgbClr val="000099"/>
                </a:solidFill>
              </a:rPr>
              <a:t>γραμμή εντολών</a:t>
            </a:r>
            <a:r>
              <a:rPr lang="el-GR" sz="2000" dirty="0" smtClean="0"/>
              <a:t> ένα </a:t>
            </a:r>
            <a:r>
              <a:rPr lang="el-GR" sz="2000" dirty="0" smtClean="0">
                <a:solidFill>
                  <a:srgbClr val="000099"/>
                </a:solidFill>
              </a:rPr>
              <a:t>πίνακα από </a:t>
            </a:r>
            <a:r>
              <a:rPr lang="en-US" sz="2000" dirty="0" smtClean="0">
                <a:solidFill>
                  <a:srgbClr val="000099"/>
                </a:solidFill>
              </a:rPr>
              <a:t>String.</a:t>
            </a:r>
          </a:p>
          <a:p>
            <a:pPr marL="1143000" lvl="2" indent="-228600"/>
            <a:r>
              <a:rPr lang="el-GR" dirty="0" smtClean="0"/>
              <a:t>το αρχείο </a:t>
            </a:r>
            <a:r>
              <a:rPr lang="el-GR" sz="2000" dirty="0" smtClean="0"/>
              <a:t>μπορεί να περιέχει και άλλες μεθόδους</a:t>
            </a:r>
          </a:p>
          <a:p>
            <a:pPr marL="742950" lvl="1" indent="-285750"/>
            <a:r>
              <a:rPr lang="el-GR" sz="2200" dirty="0" smtClean="0"/>
              <a:t>άλλα επιπλέον δομικά στοιχεία </a:t>
            </a:r>
            <a:r>
              <a:rPr lang="el-GR" sz="2200" dirty="0" smtClean="0">
                <a:solidFill>
                  <a:srgbClr val="000099"/>
                </a:solidFill>
              </a:rPr>
              <a:t>– κλάσεις - </a:t>
            </a:r>
            <a:r>
              <a:rPr lang="el-GR" sz="2200" dirty="0" smtClean="0"/>
              <a:t>που ορίζονται ως </a:t>
            </a:r>
            <a:r>
              <a:rPr lang="en-US" sz="2200" dirty="0" smtClean="0">
                <a:solidFill>
                  <a:srgbClr val="000099"/>
                </a:solidFill>
              </a:rPr>
              <a:t>non public </a:t>
            </a:r>
            <a:r>
              <a:rPr lang="el-GR" sz="2200" dirty="0" smtClean="0">
                <a:solidFill>
                  <a:srgbClr val="000099"/>
                </a:solidFill>
              </a:rPr>
              <a:t>κλάσεις</a:t>
            </a:r>
            <a:r>
              <a:rPr lang="en-US" sz="2200" dirty="0" smtClean="0"/>
              <a:t> </a:t>
            </a:r>
            <a:r>
              <a:rPr lang="el-GR" sz="2200" dirty="0" smtClean="0"/>
              <a:t>που υλοποιούν τον υπόλοιπο κώδικα του προγράμματος. </a:t>
            </a:r>
          </a:p>
          <a:p>
            <a:pPr marL="468630" indent="-285750"/>
            <a:r>
              <a:rPr lang="el-GR" sz="2400" dirty="0"/>
              <a:t>Τα πάντα υλοποιούνται </a:t>
            </a:r>
            <a:r>
              <a:rPr lang="el-GR" sz="2400" dirty="0">
                <a:solidFill>
                  <a:srgbClr val="FF0000"/>
                </a:solidFill>
              </a:rPr>
              <a:t>μέσα σε κλάσεις</a:t>
            </a:r>
            <a:r>
              <a:rPr lang="el-GR" sz="2400" dirty="0"/>
              <a:t>.</a:t>
            </a:r>
          </a:p>
          <a:p>
            <a:pPr marL="468630" indent="-285750"/>
            <a:endParaRPr lang="el-GR" sz="2600" dirty="0" smtClean="0"/>
          </a:p>
        </p:txBody>
      </p:sp>
    </p:spTree>
    <p:extLst>
      <p:ext uri="{BB962C8B-B14F-4D97-AF65-F5344CB8AC3E}">
        <p14:creationId xmlns:p14="http://schemas.microsoft.com/office/powerpoint/2010/main" val="220960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and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javac</a:t>
            </a:r>
            <a:r>
              <a:rPr lang="en-US" dirty="0" smtClean="0">
                <a:solidFill>
                  <a:srgbClr val="FF0000"/>
                </a:solidFill>
              </a:rPr>
              <a:t> TestPerson.java</a:t>
            </a:r>
          </a:p>
          <a:p>
            <a:pPr lvl="1"/>
            <a:r>
              <a:rPr lang="el-GR" dirty="0" smtClean="0"/>
              <a:t>Παράγει το μεταγλωττισμένο αρχείο </a:t>
            </a:r>
            <a:r>
              <a:rPr lang="en-US" dirty="0" err="1" smtClean="0">
                <a:solidFill>
                  <a:srgbClr val="0070C0"/>
                </a:solidFill>
              </a:rPr>
              <a:t>TestPerson.class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Execution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java </a:t>
            </a:r>
            <a:r>
              <a:rPr lang="en-US" dirty="0" err="1" smtClean="0">
                <a:solidFill>
                  <a:srgbClr val="FF0000"/>
                </a:solidFill>
              </a:rPr>
              <a:t>TestPerson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70 170 80 160</a:t>
            </a:r>
          </a:p>
          <a:p>
            <a:pPr lvl="1"/>
            <a:r>
              <a:rPr lang="el-GR" dirty="0" smtClean="0"/>
              <a:t>Εκτελεί το πρόγραμμα με παραμέτρους εισόδου </a:t>
            </a:r>
            <a:r>
              <a:rPr lang="en-US" dirty="0"/>
              <a:t>70 170 80 160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Όλες οι κλάσεις στην </a:t>
            </a:r>
            <a:r>
              <a:rPr lang="en-US" dirty="0" smtClean="0"/>
              <a:t>Java </a:t>
            </a:r>
            <a:r>
              <a:rPr lang="el-GR" dirty="0" smtClean="0"/>
              <a:t>έχουν κοινό πρόγονο την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, </a:t>
            </a:r>
            <a:r>
              <a:rPr lang="el-GR" dirty="0" smtClean="0"/>
              <a:t>η οποία είναι στην κορυφή της ιεραρχίας της </a:t>
            </a:r>
            <a:r>
              <a:rPr lang="en-US" dirty="0" smtClean="0"/>
              <a:t>Java.</a:t>
            </a:r>
          </a:p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smtClean="0"/>
              <a:t>Object </a:t>
            </a:r>
            <a:r>
              <a:rPr lang="el-GR" dirty="0" smtClean="0"/>
              <a:t>έχει κάποιες μεθόδους τις οποίες κληρονομούν όλες οι κλάσεις. Δύο από αυτές που είναι χρήσιμες: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(): </a:t>
            </a:r>
            <a:r>
              <a:rPr lang="el-GR" dirty="0" smtClean="0"/>
              <a:t>μετατρέπει ένα αντικείμενο σε αλφαριθμητικό. Δεν έχει πάντα νόημα, αλλά σε ορισμένες περιπτώσεις είναι πολύ βολικό.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equals(Object): </a:t>
            </a:r>
            <a:r>
              <a:rPr lang="el-GR" dirty="0" smtClean="0"/>
              <a:t>ελέγχει για ισότητα μεταξύ δύο αντικειμένων του ίδιου τύπου.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68960"/>
            <a:ext cx="3386336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5486400"/>
            <a:ext cx="6096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κλάσεων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ορισμός των μεθόδων και των πεδίων γίνεται μαζί με τη δήλωση.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667000"/>
            <a:ext cx="82296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= 4;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= 50;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	public Person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(int w, int h) {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  <a:endParaRPr lang="el-GR" sz="1800" b="1" dirty="0" smtClean="0">
              <a:solidFill>
                <a:srgbClr val="CC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h;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1800" b="1" dirty="0" smtClean="0">
                <a:solidFill>
                  <a:srgbClr val="CC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// Computes Ratio</a:t>
            </a:r>
            <a:endParaRPr lang="el-GR" sz="1800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: "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l-GR" sz="1800" b="1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l-GR" sz="1800" b="1" dirty="0" err="1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weight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900724"/>
            <a:ext cx="2621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Δεν χρειάζεται </a:t>
            </a:r>
            <a:r>
              <a:rPr lang="en-US" sz="2400" b="1" dirty="0" smtClean="0"/>
              <a:t>“</a:t>
            </a:r>
            <a:r>
              <a:rPr lang="el-GR" sz="2400" b="1" dirty="0" smtClean="0"/>
              <a:t>;</a:t>
            </a:r>
            <a:r>
              <a:rPr lang="en-US" sz="2400" b="1" dirty="0" smtClean="0"/>
              <a:t>”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9822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Εκτός από τις μεταβλητές βασικού τύπου δεδομένων, όλες οι υπόλοιπες μεταβλητές είναι 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Αναφορές</a:t>
            </a:r>
            <a:r>
              <a:rPr lang="el-GR" dirty="0" smtClean="0"/>
              <a:t> </a:t>
            </a:r>
            <a:r>
              <a:rPr lang="el-GR" dirty="0"/>
              <a:t>σε αντικείμενα</a:t>
            </a:r>
          </a:p>
          <a:p>
            <a:pPr lvl="2"/>
            <a:r>
              <a:rPr lang="el-GR" dirty="0"/>
              <a:t>κλάσης που προσφέρεται από τη </a:t>
            </a:r>
            <a:r>
              <a:rPr lang="el-GR" dirty="0" err="1"/>
              <a:t>Java</a:t>
            </a:r>
            <a:r>
              <a:rPr lang="el-GR" dirty="0"/>
              <a:t> (πχ </a:t>
            </a:r>
            <a:r>
              <a:rPr lang="el-GR" dirty="0" err="1"/>
              <a:t>String</a:t>
            </a:r>
            <a:r>
              <a:rPr lang="el-GR" dirty="0"/>
              <a:t>)</a:t>
            </a:r>
          </a:p>
          <a:p>
            <a:pPr lvl="2"/>
            <a:r>
              <a:rPr lang="el-GR" dirty="0"/>
              <a:t>κλάσης του προγράμματος που κατασκευάζουμε εμείς</a:t>
            </a:r>
          </a:p>
          <a:p>
            <a:pPr lvl="1"/>
            <a:r>
              <a:rPr lang="el-GR" dirty="0" smtClean="0"/>
              <a:t>Διεύθυνση πίνακα</a:t>
            </a:r>
          </a:p>
          <a:p>
            <a:r>
              <a:rPr lang="el-GR" dirty="0"/>
              <a:t>Όλες οι μεταβλητές αρχικοποιούνται αυτόματα εκτός και</a:t>
            </a:r>
            <a:r>
              <a:rPr lang="en-US" dirty="0"/>
              <a:t> </a:t>
            </a:r>
            <a:r>
              <a:rPr lang="el-GR" dirty="0"/>
              <a:t>αν τις αρχικοποιήσουμε κατά τη δήλωση</a:t>
            </a:r>
            <a:endParaRPr lang="el-GR" dirty="0" smtClean="0"/>
          </a:p>
          <a:p>
            <a:pPr lvl="1"/>
            <a:r>
              <a:rPr lang="el-GR" dirty="0" smtClean="0"/>
              <a:t>Οι μεταβλητές βασικού τύπου σε μηδέν.</a:t>
            </a:r>
          </a:p>
          <a:p>
            <a:pPr lvl="1"/>
            <a:r>
              <a:rPr lang="el-GR" dirty="0" smtClean="0"/>
              <a:t>Οι </a:t>
            </a:r>
            <a:r>
              <a:rPr lang="el-GR" dirty="0"/>
              <a:t>μεταβλητές </a:t>
            </a:r>
            <a:r>
              <a:rPr lang="el-GR" dirty="0" smtClean="0"/>
              <a:t>μη </a:t>
            </a:r>
            <a:r>
              <a:rPr lang="el-GR" dirty="0"/>
              <a:t>βασικού τύπου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Αρχικοποιούνται </a:t>
            </a:r>
            <a:r>
              <a:rPr lang="el-GR" dirty="0"/>
              <a:t>σε οποιοδήποτε σημείο του κώδικα,</a:t>
            </a:r>
          </a:p>
          <a:p>
            <a:pPr lvl="1"/>
            <a:r>
              <a:rPr lang="el-GR" dirty="0"/>
              <a:t>είτε με χρήση της </a:t>
            </a:r>
            <a:r>
              <a:rPr lang="el-GR" dirty="0" err="1">
                <a:solidFill>
                  <a:srgbClr val="FF0000"/>
                </a:solidFill>
              </a:rPr>
              <a:t>new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που δεσμεύει χώρο για ένα νέο αντικείμενο, πίνακα, string</a:t>
            </a:r>
          </a:p>
          <a:p>
            <a:pPr lvl="1"/>
            <a:r>
              <a:rPr lang="el-GR" dirty="0"/>
              <a:t>είτε με εκχώρηση της διεύθυνσης που περιέχεται σε μια άλλη μεταβλητή του ίδιου τύπου</a:t>
            </a:r>
            <a:r>
              <a:rPr lang="el-GR" dirty="0" smtClean="0"/>
              <a:t>.</a:t>
            </a:r>
          </a:p>
          <a:p>
            <a:r>
              <a:rPr lang="el-GR" dirty="0" smtClean="0"/>
              <a:t>Εκτός από τις μεταβλητές βασικού τύπου οι υπόλοιπες μεταβλητές δεσμεύουν χώρο από το </a:t>
            </a:r>
            <a:r>
              <a:rPr lang="en-US" dirty="0" smtClean="0"/>
              <a:t>heap </a:t>
            </a:r>
            <a:r>
              <a:rPr lang="el-GR" dirty="0" smtClean="0"/>
              <a:t>και όχι το </a:t>
            </a:r>
            <a:r>
              <a:rPr lang="en-US" dirty="0" smtClean="0"/>
              <a:t>stack </a:t>
            </a:r>
            <a:r>
              <a:rPr lang="el-GR" dirty="0" smtClean="0"/>
              <a:t>της μνήμης.</a:t>
            </a: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3798</TotalTime>
  <Words>1805</Words>
  <Application>Microsoft Office PowerPoint</Application>
  <PresentationFormat>On-screen Show (4:3)</PresentationFormat>
  <Paragraphs>483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Clarity</vt:lpstr>
      <vt:lpstr>JAVA, NETBEANS</vt:lpstr>
      <vt:lpstr>ΑΝΑΚΕΦΑΛΑΙΩΣΗ</vt:lpstr>
      <vt:lpstr>Java portability</vt:lpstr>
      <vt:lpstr>PowerPoint Presentation</vt:lpstr>
      <vt:lpstr>Δομή προγράμματος </vt:lpstr>
      <vt:lpstr>Compilation and Execution</vt:lpstr>
      <vt:lpstr>Κοινές μέθοδοι</vt:lpstr>
      <vt:lpstr>Ορισμός κλάσεων</vt:lpstr>
      <vt:lpstr>Μεταβλητές</vt:lpstr>
      <vt:lpstr>Wrapper Classes</vt:lpstr>
      <vt:lpstr>Constructors</vt:lpstr>
      <vt:lpstr>Destructors?</vt:lpstr>
      <vt:lpstr>Παράδειγμα</vt:lpstr>
      <vt:lpstr>PowerPoint Presentation</vt:lpstr>
      <vt:lpstr>PowerPoint Presentation</vt:lpstr>
      <vt:lpstr>Αρχείο CarGame.java</vt:lpstr>
      <vt:lpstr>NETBEANS</vt:lpstr>
      <vt:lpstr>IDEs</vt:lpstr>
      <vt:lpstr>Netbeans</vt:lpstr>
      <vt:lpstr>Λειτουργίες</vt:lpstr>
      <vt:lpstr>ΕΠΙΠΛΕΟΝ ΣΤΟΙΧΕΙΑ ΤΗΣ ΓΛΩΣΣΑΣ  JAVA</vt:lpstr>
      <vt:lpstr>Εξαιρέσεις</vt:lpstr>
      <vt:lpstr>Χειρισμός εξαιρέσεων</vt:lpstr>
      <vt:lpstr>Χειρισμός εξαιρέσεων</vt:lpstr>
      <vt:lpstr>IO – Read/Write lines from/to Standard Input/Output</vt:lpstr>
      <vt:lpstr>IO – Read/Write lines from/to Files</vt:lpstr>
      <vt:lpstr>Κληρονομικότητα και πολυμορφισμός</vt:lpstr>
      <vt:lpstr>Παράδειγμα</vt:lpstr>
      <vt:lpstr>Παράδειγμα</vt:lpstr>
      <vt:lpstr>Abstract Classes</vt:lpstr>
      <vt:lpstr>Παράδειγμα</vt:lpstr>
      <vt:lpstr>Παράδειγμα</vt:lpstr>
      <vt:lpstr>Interfaces</vt:lpstr>
      <vt:lpstr>Παράδειγμα</vt:lpstr>
      <vt:lpstr>Παράδειγμα</vt:lpstr>
      <vt:lpstr>Containers</vt:lpstr>
      <vt:lpstr>ArrayList</vt:lpstr>
      <vt:lpstr>PowerPoint Presentation</vt:lpstr>
      <vt:lpstr>HashMap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105</cp:revision>
  <dcterms:created xsi:type="dcterms:W3CDTF">2011-12-15T14:46:52Z</dcterms:created>
  <dcterms:modified xsi:type="dcterms:W3CDTF">2012-02-01T12:56:56Z</dcterms:modified>
</cp:coreProperties>
</file>