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264" r:id="rId2"/>
    <p:sldId id="339" r:id="rId3"/>
    <p:sldId id="309" r:id="rId4"/>
    <p:sldId id="310" r:id="rId5"/>
    <p:sldId id="311" r:id="rId6"/>
    <p:sldId id="267" r:id="rId7"/>
    <p:sldId id="312" r:id="rId8"/>
    <p:sldId id="313" r:id="rId9"/>
    <p:sldId id="314" r:id="rId10"/>
    <p:sldId id="315" r:id="rId11"/>
    <p:sldId id="316" r:id="rId12"/>
    <p:sldId id="318" r:id="rId13"/>
    <p:sldId id="317" r:id="rId14"/>
    <p:sldId id="319" r:id="rId15"/>
    <p:sldId id="268" r:id="rId16"/>
    <p:sldId id="269" r:id="rId17"/>
    <p:sldId id="324" r:id="rId18"/>
    <p:sldId id="270" r:id="rId19"/>
    <p:sldId id="320" r:id="rId20"/>
    <p:sldId id="322" r:id="rId21"/>
    <p:sldId id="321" r:id="rId22"/>
    <p:sldId id="271" r:id="rId23"/>
    <p:sldId id="272" r:id="rId24"/>
    <p:sldId id="325" r:id="rId25"/>
    <p:sldId id="328" r:id="rId26"/>
    <p:sldId id="323" r:id="rId27"/>
    <p:sldId id="327" r:id="rId28"/>
    <p:sldId id="329" r:id="rId29"/>
    <p:sldId id="274" r:id="rId30"/>
    <p:sldId id="275" r:id="rId31"/>
    <p:sldId id="336" r:id="rId32"/>
    <p:sldId id="337" r:id="rId33"/>
    <p:sldId id="338" r:id="rId34"/>
    <p:sldId id="331" r:id="rId35"/>
    <p:sldId id="332" r:id="rId36"/>
    <p:sldId id="333" r:id="rId37"/>
    <p:sldId id="335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40" r:id="rId46"/>
    <p:sldId id="343" r:id="rId47"/>
    <p:sldId id="344" r:id="rId48"/>
    <p:sldId id="342" r:id="rId49"/>
    <p:sldId id="345" r:id="rId50"/>
    <p:sldId id="347" r:id="rId51"/>
    <p:sldId id="346" r:id="rId52"/>
    <p:sldId id="348" r:id="rId53"/>
    <p:sldId id="360" r:id="rId54"/>
    <p:sldId id="361" r:id="rId55"/>
    <p:sldId id="362" r:id="rId56"/>
    <p:sldId id="363" r:id="rId57"/>
    <p:sldId id="349" r:id="rId58"/>
    <p:sldId id="350" r:id="rId59"/>
    <p:sldId id="351" r:id="rId60"/>
    <p:sldId id="352" r:id="rId61"/>
    <p:sldId id="353" r:id="rId62"/>
    <p:sldId id="354" r:id="rId63"/>
    <p:sldId id="355" r:id="rId64"/>
    <p:sldId id="356" r:id="rId65"/>
    <p:sldId id="357" r:id="rId66"/>
    <p:sldId id="358" r:id="rId67"/>
    <p:sldId id="359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BD574-6B7F-4CFF-94ED-F615510061D2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DE29F-1C19-48F1-BF00-8BC381ADE8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1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parseInt returns NumberFormatException</a:t>
            </a:r>
            <a:endParaRPr lang="el-GR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BE1AFE99-C5A3-42C9-9672-CB7137813689}" type="slidenum">
              <a:rPr lang="el-GR" smtClean="0"/>
              <a:pPr/>
              <a:t>13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144"/>
            <a:ext cx="5029200" cy="41150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C++ main</a:t>
            </a:r>
          </a:p>
          <a:p>
            <a:pPr eaLnBrk="1" hangingPunct="1"/>
            <a:r>
              <a:rPr lang="en-US" smtClean="0"/>
              <a:t>Here there is not function defined outside the scope of a class</a:t>
            </a:r>
          </a:p>
          <a:p>
            <a:pPr eaLnBrk="1" hangingPunct="1"/>
            <a:r>
              <a:rPr lang="en-US" smtClean="0"/>
              <a:t>Main is defined in a class </a:t>
            </a:r>
          </a:p>
          <a:p>
            <a:pPr eaLnBrk="1" hangingPunct="1"/>
            <a:r>
              <a:rPr lang="en-US" smtClean="0"/>
              <a:t>Static method to be able to be called without the need for an object</a:t>
            </a:r>
          </a:p>
          <a:p>
            <a:pPr eaLnBrk="1" hangingPunct="1"/>
            <a:r>
              <a:rPr lang="en-US" smtClean="0"/>
              <a:t>Actually at the beginning of a program there is no object</a:t>
            </a:r>
          </a:p>
          <a:p>
            <a:pPr eaLnBrk="1" hangingPunct="1"/>
            <a:r>
              <a:rPr lang="en-US" smtClean="0"/>
              <a:t>Simple programs consist of a public class that contains main</a:t>
            </a:r>
          </a:p>
          <a:p>
            <a:pPr eaLnBrk="1" hangingPunct="1"/>
            <a:r>
              <a:rPr lang="en-US" smtClean="0"/>
              <a:t>And non-public classes in the same file that realize the program</a:t>
            </a:r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144"/>
            <a:ext cx="5029200" cy="41150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C++ main</a:t>
            </a:r>
          </a:p>
          <a:p>
            <a:pPr eaLnBrk="1" hangingPunct="1"/>
            <a:r>
              <a:rPr lang="en-US" smtClean="0"/>
              <a:t>Here there is not function defined outside the scope of a class</a:t>
            </a:r>
          </a:p>
          <a:p>
            <a:pPr eaLnBrk="1" hangingPunct="1"/>
            <a:r>
              <a:rPr lang="en-US" smtClean="0"/>
              <a:t>Main is defined in a class </a:t>
            </a:r>
          </a:p>
          <a:p>
            <a:pPr eaLnBrk="1" hangingPunct="1"/>
            <a:r>
              <a:rPr lang="en-US" smtClean="0"/>
              <a:t>Static method to be able to be called without the need for an object</a:t>
            </a:r>
          </a:p>
          <a:p>
            <a:pPr eaLnBrk="1" hangingPunct="1"/>
            <a:r>
              <a:rPr lang="en-US" smtClean="0"/>
              <a:t>Actually at the beginning of a program there is no object</a:t>
            </a:r>
          </a:p>
          <a:p>
            <a:pPr eaLnBrk="1" hangingPunct="1"/>
            <a:r>
              <a:rPr lang="en-US" smtClean="0"/>
              <a:t>Simple programs consist of a public class that contains main</a:t>
            </a:r>
          </a:p>
          <a:p>
            <a:pPr eaLnBrk="1" hangingPunct="1"/>
            <a:r>
              <a:rPr lang="en-US" smtClean="0"/>
              <a:t>And non-public classes in the same file that realize the program</a:t>
            </a:r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parseInt returns NumberFormatException</a:t>
            </a:r>
            <a:endParaRPr lang="el-GR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BE1AFE99-C5A3-42C9-9672-CB7137813689}" type="slidenum">
              <a:rPr lang="el-GR" smtClean="0"/>
              <a:pPr/>
              <a:t>25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parseInt returns NumberFormatException</a:t>
            </a:r>
            <a:endParaRPr lang="el-GR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BE1AFE99-C5A3-42C9-9672-CB7137813689}" type="slidenum">
              <a:rPr lang="el-GR" smtClean="0"/>
              <a:pPr/>
              <a:t>28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/>
              <a:t>πχ εδώ εχουμε μια μέθοδο που κάνει μια διαίρεση και επιστρέφει το αποτέλεσμα. Αν επιχειρήσουμε να κάνουμε διαίρεση με το μηδέν επιστρέφει ένα </a:t>
            </a:r>
            <a:r>
              <a:rPr lang="en-US" smtClean="0"/>
              <a:t>exception…</a:t>
            </a:r>
          </a:p>
          <a:p>
            <a:endParaRPr lang="en-US" smtClean="0"/>
          </a:p>
          <a:p>
            <a:r>
              <a:rPr lang="el-GR" smtClean="0"/>
              <a:t>για κάθε μέθοδο που επιστρέφει ένα </a:t>
            </a:r>
            <a:r>
              <a:rPr lang="en-US" smtClean="0"/>
              <a:t>exception, </a:t>
            </a:r>
            <a:r>
              <a:rPr lang="el-GR" smtClean="0"/>
              <a:t>δηλώνουμε τον τύπο του </a:t>
            </a:r>
            <a:r>
              <a:rPr lang="en-US" smtClean="0"/>
              <a:t>exception… </a:t>
            </a:r>
            <a:r>
              <a:rPr lang="el-GR" smtClean="0"/>
              <a:t>Στη </a:t>
            </a:r>
            <a:r>
              <a:rPr lang="en-US" smtClean="0"/>
              <a:t>Java </a:t>
            </a:r>
            <a:r>
              <a:rPr lang="el-GR" smtClean="0"/>
              <a:t>υπάρχει μια γενική κλάση </a:t>
            </a:r>
            <a:r>
              <a:rPr lang="en-US" smtClean="0"/>
              <a:t>exception </a:t>
            </a:r>
            <a:r>
              <a:rPr lang="el-GR" smtClean="0"/>
              <a:t>από την οποία προκύπτουν με κληρονομικότητα άλλες κλάσεις. Κάθε κλάση αντιστοιχεί σε άλλο είδος προβλήματος που προέκυψε</a:t>
            </a:r>
          </a:p>
          <a:p>
            <a:endParaRPr lang="el-GR" smtClean="0"/>
          </a:p>
          <a:p>
            <a:r>
              <a:rPr lang="el-GR" smtClean="0"/>
              <a:t>Κάθε </a:t>
            </a:r>
            <a:r>
              <a:rPr lang="en-US" smtClean="0"/>
              <a:t>exception </a:t>
            </a:r>
            <a:r>
              <a:rPr lang="el-GR" smtClean="0"/>
              <a:t>μπορεί να κρύβει ένα συγκεκριμένο μήνυμα το οποίο αρχικοποιείται όταν δημιουργήσουμε το </a:t>
            </a:r>
            <a:r>
              <a:rPr lang="en-US" smtClean="0"/>
              <a:t>exception. </a:t>
            </a:r>
            <a:r>
              <a:rPr lang="el-GR" smtClean="0"/>
              <a:t>Επίσης υπάρχει η μέθοδος </a:t>
            </a:r>
            <a:r>
              <a:rPr lang="en-US" smtClean="0"/>
              <a:t>getMessage() </a:t>
            </a:r>
            <a:r>
              <a:rPr lang="el-GR" smtClean="0"/>
              <a:t>που επιστρέφει αυτό το μήνυμα</a:t>
            </a: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0BF88455-5ED7-43D1-8C4D-49EF65252E7D}" type="slidenum">
              <a:rPr lang="el-GR" smtClean="0"/>
              <a:pPr/>
              <a:t>39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  <a:p>
            <a:r>
              <a:rPr lang="el-GR" smtClean="0"/>
              <a:t>Έστω ότι έχουμε μεθόδους που επιστρέφουν κάποιο </a:t>
            </a:r>
            <a:r>
              <a:rPr lang="en-US" smtClean="0"/>
              <a:t>exception</a:t>
            </a:r>
            <a:r>
              <a:rPr lang="el-GR" smtClean="0"/>
              <a:t> και κώδικα που τις καλεί</a:t>
            </a:r>
            <a:r>
              <a:rPr lang="en-US" smtClean="0"/>
              <a:t>. </a:t>
            </a:r>
            <a:r>
              <a:rPr lang="el-GR" smtClean="0"/>
              <a:t>Πως το χειριζόμαστε στον κώδικά μας ? </a:t>
            </a:r>
          </a:p>
          <a:p>
            <a:r>
              <a:rPr lang="el-GR" smtClean="0"/>
              <a:t>χωριζουμε τον κωδικά μας σε </a:t>
            </a:r>
            <a:r>
              <a:rPr lang="en-US" smtClean="0"/>
              <a:t>try blocks </a:t>
            </a:r>
            <a:r>
              <a:rPr lang="el-GR" smtClean="0"/>
              <a:t>που περιέχουν τον κώδικα που πρέπει να εκτελεστεί αν όλα πανε καλά και σε </a:t>
            </a:r>
            <a:r>
              <a:rPr lang="en-US" smtClean="0"/>
              <a:t>catch block </a:t>
            </a:r>
            <a:r>
              <a:rPr lang="el-GR" smtClean="0"/>
              <a:t>που περιέχουν κωδικα που εκτελείται σε περίπτωση που προκύψει μια εξαίρεση</a:t>
            </a:r>
          </a:p>
          <a:p>
            <a:endParaRPr lang="en-US" smtClean="0"/>
          </a:p>
          <a:p>
            <a:r>
              <a:rPr lang="en-US" smtClean="0"/>
              <a:t>1 catch </a:t>
            </a:r>
            <a:r>
              <a:rPr lang="el-GR" smtClean="0"/>
              <a:t>για κάθε τύπο εξαίρεσης που μπορεί να προκύψει στο </a:t>
            </a:r>
            <a:r>
              <a:rPr lang="en-US" smtClean="0"/>
              <a:t>try</a:t>
            </a:r>
          </a:p>
          <a:p>
            <a:endParaRPr lang="el-GR" smtClean="0"/>
          </a:p>
          <a:p>
            <a:r>
              <a:rPr lang="el-GR" smtClean="0"/>
              <a:t>στο </a:t>
            </a:r>
            <a:r>
              <a:rPr lang="en-US" smtClean="0"/>
              <a:t>try </a:t>
            </a:r>
            <a:r>
              <a:rPr lang="el-GR" smtClean="0"/>
              <a:t>θα καλέσουμε τις </a:t>
            </a:r>
            <a:r>
              <a:rPr lang="en-US" smtClean="0"/>
              <a:t>f, g, f, g</a:t>
            </a:r>
          </a:p>
          <a:p>
            <a:r>
              <a:rPr lang="el-GR" smtClean="0"/>
              <a:t>εχω 2 </a:t>
            </a:r>
            <a:r>
              <a:rPr lang="en-US" smtClean="0"/>
              <a:t>catch</a:t>
            </a:r>
          </a:p>
          <a:p>
            <a:r>
              <a:rPr lang="el-GR" smtClean="0"/>
              <a:t>κάθε </a:t>
            </a:r>
            <a:r>
              <a:rPr lang="en-US" smtClean="0"/>
              <a:t>catch </a:t>
            </a:r>
            <a:r>
              <a:rPr lang="el-GR" smtClean="0"/>
              <a:t>παράμετρο μια μεταβλητή στην οποία θα αποθηκευθεί η διεύθυνση της εξαίρεσης δηλ….</a:t>
            </a:r>
            <a:r>
              <a:rPr lang="en-US" smtClean="0"/>
              <a:t> </a:t>
            </a:r>
            <a:endParaRPr lang="el-GR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1E234316-BEC7-4276-8630-0CBEC6DE81A3}" type="slidenum">
              <a:rPr lang="el-GR" smtClean="0"/>
              <a:pPr/>
              <a:t>40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24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3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64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061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088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21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5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dview.net/Books/TIJ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overview-tree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3/docs/api/java/lang/Integer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lang/String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ΕΙΣΑΓΩΓΗ ΣΤΗ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Δημιουργήστε ένα πρόγραμμα που παίρνει το ύψος και το βάρος ενός ατόμου και τυπώνει το λόγο τους.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dirty="0" smtClean="0">
                <a:latin typeface="Arial" charset="0"/>
              </a:rPr>
              <a:t>Αρχείο </a:t>
            </a:r>
            <a:r>
              <a:rPr lang="en-US" dirty="0" smtClean="0">
                <a:latin typeface="Arial" charset="0"/>
              </a:rPr>
              <a:t>TestPerson.java</a:t>
            </a:r>
            <a:endParaRPr lang="el-GR" dirty="0" smtClean="0">
              <a:latin typeface="Arial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438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5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5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5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5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l-GR" sz="15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5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5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 private </a:t>
            </a:r>
            <a:r>
              <a:rPr lang="el-GR" sz="15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5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5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public Person</a:t>
            </a:r>
            <a:r>
              <a:rPr lang="el-GR" sz="15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(int w, int h) {</a:t>
            </a:r>
            <a:r>
              <a:rPr lang="en-US" sz="15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endParaRPr lang="el-GR" sz="15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err="1" smtClean="0"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err="1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l-GR" sz="15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5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5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5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Computes Ratio</a:t>
            </a:r>
            <a:endParaRPr lang="el-GR" sz="15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5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5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5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5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5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5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5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: " 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l-GR" sz="15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5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l-GR" sz="15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22514" y="3941763"/>
            <a:ext cx="8229600" cy="2840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TestPerson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 // some classes that do some things</a:t>
            </a:r>
            <a:endParaRPr lang="el-GR" sz="16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doSomethingElse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doMore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6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</a:t>
            </a:r>
            <a:endParaRPr lang="en-US" sz="16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6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6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[]){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w =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(args[0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]); //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Float.parseFloat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(), ….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h =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(args[1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// 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6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x.statistics</a:t>
            </a: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// compute ratio</a:t>
            </a:r>
            <a:endParaRPr lang="el-GR" sz="16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Integer.parseInt(args[2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h =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Integer.parseInt(args[3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y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// 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nother</a:t>
            </a:r>
            <a:r>
              <a:rPr lang="el-GR" sz="16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6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y.statistics</a:t>
            </a:r>
            <a:r>
              <a:rPr lang="el-GR" sz="16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901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Class Person </a:t>
            </a:r>
            <a:endParaRPr lang="el-GR" dirty="0" smtClean="0">
              <a:latin typeface="Arial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 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public Person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(int w, int h) {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Computes Ratio</a:t>
            </a:r>
            <a:endParaRPr lang="el-GR" sz="18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: "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0457"/>
            <a:ext cx="8686800" cy="489743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TestPerson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// some classes that do some things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doSomethingElse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doMore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[]){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w =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(args[0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 //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Float.parseFloat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()…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h =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(args[1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8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x.statistics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// compute ratio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Integer.parseInt(args[2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h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Integer.parseInt(args[3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//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nother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8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y.statistics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TestPerson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and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javac</a:t>
            </a:r>
            <a:r>
              <a:rPr lang="en-US" dirty="0" smtClean="0">
                <a:solidFill>
                  <a:srgbClr val="FF0000"/>
                </a:solidFill>
              </a:rPr>
              <a:t> TestPerson.java</a:t>
            </a:r>
          </a:p>
          <a:p>
            <a:pPr lvl="1"/>
            <a:r>
              <a:rPr lang="el-GR" dirty="0" smtClean="0"/>
              <a:t>Παράγει το μεταγλωττισμένο αρχείο </a:t>
            </a:r>
            <a:r>
              <a:rPr lang="en-US" dirty="0" err="1" smtClean="0">
                <a:solidFill>
                  <a:srgbClr val="0070C0"/>
                </a:solidFill>
              </a:rPr>
              <a:t>TestPerson.class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Execution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java </a:t>
            </a:r>
            <a:r>
              <a:rPr lang="en-US" dirty="0" err="1" smtClean="0">
                <a:solidFill>
                  <a:srgbClr val="FF0000"/>
                </a:solidFill>
              </a:rPr>
              <a:t>TestPerson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70 170 80 160</a:t>
            </a:r>
          </a:p>
          <a:p>
            <a:pPr lvl="1"/>
            <a:r>
              <a:rPr lang="el-GR" dirty="0" smtClean="0"/>
              <a:t>Εκτελεί το πρόγραμμα με παραμέτρους εισόδου </a:t>
            </a:r>
            <a:r>
              <a:rPr lang="en-US" dirty="0"/>
              <a:t>70 170 80 160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Δομή Προγραμμάτων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62950" cy="5257800"/>
          </a:xfrm>
        </p:spPr>
        <p:txBody>
          <a:bodyPr>
            <a:normAutofit lnSpcReduction="10000"/>
          </a:bodyPr>
          <a:lstStyle/>
          <a:p>
            <a:r>
              <a:rPr lang="el-GR" sz="2600" u="sng" dirty="0" smtClean="0"/>
              <a:t>Εκδοχή 2η</a:t>
            </a:r>
            <a:r>
              <a:rPr lang="el-GR" sz="2600" dirty="0" smtClean="0"/>
              <a:t> - πρόγραμμα που υλοποιείται σε περισσότερα από ένα αρχεία .</a:t>
            </a:r>
            <a:r>
              <a:rPr lang="en-US" sz="2600" dirty="0" smtClean="0"/>
              <a:t>java</a:t>
            </a:r>
            <a:r>
              <a:rPr lang="el-GR" sz="2600" dirty="0" smtClean="0"/>
              <a:t> που βρίσκονται σε ένα κατάλογο.</a:t>
            </a:r>
          </a:p>
          <a:p>
            <a:pPr marL="742950" lvl="1" indent="-285750"/>
            <a:r>
              <a:rPr lang="el-GR" sz="2200" dirty="0" smtClean="0"/>
              <a:t>Ένα από αυτά έχει τη δομή της εκδοχής 1</a:t>
            </a:r>
          </a:p>
          <a:p>
            <a:pPr marL="1143000" lvl="2" indent="-228600"/>
            <a:r>
              <a:rPr lang="en-US" sz="2000" dirty="0" smtClean="0"/>
              <a:t>public class </a:t>
            </a:r>
            <a:r>
              <a:rPr lang="el-GR" sz="2000" dirty="0" smtClean="0"/>
              <a:t>με </a:t>
            </a:r>
            <a:r>
              <a:rPr lang="en-US" sz="2000" dirty="0" smtClean="0"/>
              <a:t>main </a:t>
            </a:r>
            <a:r>
              <a:rPr lang="el-GR" sz="2000" dirty="0" smtClean="0"/>
              <a:t>και 1 ή περισσότερες άλλες </a:t>
            </a:r>
            <a:r>
              <a:rPr lang="en-US" sz="2000" dirty="0" smtClean="0"/>
              <a:t>non public classes.</a:t>
            </a:r>
          </a:p>
          <a:p>
            <a:pPr marL="742950" lvl="1" indent="-285750"/>
            <a:r>
              <a:rPr lang="el-GR" sz="2200" dirty="0" smtClean="0"/>
              <a:t>Καθένα από τα υπόλοιπα αρχεία περιέχει </a:t>
            </a:r>
          </a:p>
          <a:p>
            <a:pPr marL="1143000" lvl="2" indent="-228600"/>
            <a:r>
              <a:rPr lang="el-GR" sz="2000" dirty="0" smtClean="0"/>
              <a:t>Μια </a:t>
            </a:r>
            <a:r>
              <a:rPr lang="en-US" sz="2000" dirty="0" smtClean="0"/>
              <a:t>public </a:t>
            </a:r>
            <a:r>
              <a:rPr lang="el-GR" sz="2000" dirty="0" smtClean="0"/>
              <a:t>κλάση </a:t>
            </a:r>
            <a:r>
              <a:rPr lang="en-US" sz="2000" dirty="0" smtClean="0"/>
              <a:t>(</a:t>
            </a:r>
            <a:r>
              <a:rPr lang="el-GR" sz="2000" dirty="0" smtClean="0"/>
              <a:t>χωρίς μέθοδο </a:t>
            </a:r>
            <a:r>
              <a:rPr lang="en-US" sz="2000" dirty="0" smtClean="0"/>
              <a:t>main())</a:t>
            </a:r>
            <a:r>
              <a:rPr lang="el-GR" sz="2000" dirty="0" smtClean="0"/>
              <a:t> με όνομα το ίδιο όπως αυτό </a:t>
            </a:r>
            <a:r>
              <a:rPr lang="el-GR" sz="2000" smtClean="0"/>
              <a:t>του αρχείου.</a:t>
            </a:r>
            <a:endParaRPr lang="en-US" sz="2000" dirty="0" smtClean="0"/>
          </a:p>
          <a:p>
            <a:pPr marL="1143000" lvl="2" indent="-228600"/>
            <a:r>
              <a:rPr lang="el-GR" sz="2000" dirty="0" smtClean="0"/>
              <a:t>Άλλες </a:t>
            </a:r>
            <a:r>
              <a:rPr lang="en-US" sz="2000" dirty="0" smtClean="0"/>
              <a:t>non public </a:t>
            </a:r>
            <a:r>
              <a:rPr lang="el-GR" sz="2000" dirty="0" smtClean="0"/>
              <a:t>κλάσεις</a:t>
            </a:r>
            <a:r>
              <a:rPr lang="en-US" sz="2000" dirty="0" smtClean="0"/>
              <a:t> </a:t>
            </a:r>
            <a:r>
              <a:rPr lang="el-GR" sz="2000" dirty="0" smtClean="0"/>
              <a:t>που υλοποιούν τον υπόλοιπο κώδικα του προγράμματος.</a:t>
            </a:r>
            <a:endParaRPr lang="en-US" sz="2000" dirty="0" smtClean="0"/>
          </a:p>
          <a:p>
            <a:pPr marL="1143000" lvl="2" indent="-228600"/>
            <a:r>
              <a:rPr lang="el-GR" sz="2000" dirty="0" smtClean="0"/>
              <a:t>Αντικείμενα της </a:t>
            </a:r>
            <a:r>
              <a:rPr lang="en-US" sz="2000" dirty="0" smtClean="0"/>
              <a:t>public </a:t>
            </a:r>
            <a:r>
              <a:rPr lang="el-GR" sz="2000" dirty="0" smtClean="0"/>
              <a:t>κλάσης μπορούν να χρησιμοποιηθούν στον κώδικα που βρίσκεται στα υπόλοιπα αρχεία.</a:t>
            </a:r>
          </a:p>
          <a:p>
            <a:pPr marL="1143000" lvl="2" indent="-228600"/>
            <a:r>
              <a:rPr lang="el-GR" sz="2000" dirty="0" smtClean="0"/>
              <a:t>Αντικείμενα των </a:t>
            </a:r>
            <a:r>
              <a:rPr lang="en-US" sz="2000" dirty="0" smtClean="0"/>
              <a:t>non-public </a:t>
            </a:r>
            <a:r>
              <a:rPr lang="el-GR" sz="2000" dirty="0" smtClean="0"/>
              <a:t>κλάσεων μπορούν να χρησιμοποιηθούν μόνο στον κώδικα του αρχείου στο οποίο βρίσκονται αυτές οι κλάσεις. </a:t>
            </a:r>
          </a:p>
          <a:p>
            <a:pPr marL="742950" lvl="1" indent="-285750"/>
            <a:endParaRPr lang="el-GR" sz="2200" dirty="0" smtClean="0"/>
          </a:p>
          <a:p>
            <a:pPr marL="742950" lvl="1" indent="-285750"/>
            <a:endParaRPr lang="el-GR" sz="2200" dirty="0" smtClean="0"/>
          </a:p>
        </p:txBody>
      </p:sp>
    </p:spTree>
    <p:extLst>
      <p:ext uri="{BB962C8B-B14F-4D97-AF65-F5344CB8AC3E}">
        <p14:creationId xmlns:p14="http://schemas.microsoft.com/office/powerpoint/2010/main" val="2488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Δομή Προγραμμάτων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7188"/>
            <a:ext cx="8362950" cy="4373562"/>
          </a:xfrm>
        </p:spPr>
        <p:txBody>
          <a:bodyPr/>
          <a:lstStyle/>
          <a:p>
            <a:r>
              <a:rPr lang="el-GR" u="sng" dirty="0" smtClean="0"/>
              <a:t>Εκδοχή 3η</a:t>
            </a:r>
            <a:r>
              <a:rPr lang="el-GR" dirty="0" smtClean="0"/>
              <a:t> - Γενικά ένα πρόγραμμα μπορεί να χωριστεί σε επιμέρους πακέτα - </a:t>
            </a:r>
            <a:r>
              <a:rPr lang="en-US" dirty="0" smtClean="0"/>
              <a:t>packages</a:t>
            </a:r>
            <a:r>
              <a:rPr lang="el-GR" dirty="0" smtClean="0"/>
              <a:t>.</a:t>
            </a:r>
          </a:p>
          <a:p>
            <a:pPr marL="742950" lvl="1" indent="-285750"/>
            <a:r>
              <a:rPr lang="el-GR" dirty="0" smtClean="0"/>
              <a:t>Κάθε </a:t>
            </a:r>
            <a:r>
              <a:rPr lang="en-US" dirty="0" smtClean="0"/>
              <a:t>package </a:t>
            </a:r>
            <a:r>
              <a:rPr lang="el-GR" dirty="0" smtClean="0"/>
              <a:t>αντιστοιχεί σε ένα κατάλογο... </a:t>
            </a:r>
            <a:endParaRPr lang="en-US" dirty="0" smtClean="0"/>
          </a:p>
          <a:p>
            <a:pPr marL="742950" lvl="1" indent="-285750"/>
            <a:r>
              <a:rPr lang="el-GR" dirty="0" smtClean="0"/>
              <a:t>Για να χρησιμοποιήσουμε τις κλάσεις ενός πακέτου πρέπει να τις κάνουμε </a:t>
            </a:r>
            <a:r>
              <a:rPr lang="en-US" dirty="0" smtClean="0"/>
              <a:t>import</a:t>
            </a:r>
          </a:p>
          <a:p>
            <a:pPr marL="1095375" lvl="2" indent="-285750"/>
            <a:r>
              <a:rPr lang="el-GR" dirty="0" smtClean="0"/>
              <a:t>Π.χ. </a:t>
            </a:r>
            <a:endParaRPr lang="en-US" dirty="0" smtClean="0"/>
          </a:p>
          <a:p>
            <a:pPr marL="1412875" lvl="3" indent="-285750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 marL="1412875" lvl="3" indent="-285750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java.lang.Math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dirty="0" smtClean="0"/>
          </a:p>
          <a:p>
            <a:pPr marL="742950" lvl="1" indent="-285750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2938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JAR</a:t>
            </a:r>
            <a:r>
              <a:rPr lang="el-GR" dirty="0" smtClean="0"/>
              <a:t> (</a:t>
            </a:r>
            <a:r>
              <a:rPr lang="en-US" dirty="0" smtClean="0"/>
              <a:t>Java Archive) </a:t>
            </a:r>
            <a:r>
              <a:rPr lang="el-GR" dirty="0" smtClean="0"/>
              <a:t>είναι ένα </a:t>
            </a:r>
            <a:r>
              <a:rPr lang="en-US" dirty="0" smtClean="0"/>
              <a:t>archive file format (</a:t>
            </a:r>
            <a:r>
              <a:rPr lang="el-GR" dirty="0" smtClean="0"/>
              <a:t>σαν το </a:t>
            </a:r>
            <a:r>
              <a:rPr lang="en-US" dirty="0" smtClean="0"/>
              <a:t>TAR) </a:t>
            </a:r>
            <a:r>
              <a:rPr lang="el-GR" dirty="0" smtClean="0"/>
              <a:t>για </a:t>
            </a:r>
            <a:r>
              <a:rPr lang="en-US" dirty="0" smtClean="0"/>
              <a:t>Java </a:t>
            </a:r>
            <a:r>
              <a:rPr lang="el-GR" dirty="0" smtClean="0"/>
              <a:t>αρχεία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</a:t>
            </a:r>
            <a:r>
              <a:rPr lang="el-GR" dirty="0" smtClean="0"/>
              <a:t>πλεονέκτημα του </a:t>
            </a:r>
            <a:r>
              <a:rPr lang="en-US" dirty="0" smtClean="0"/>
              <a:t>jar format </a:t>
            </a:r>
            <a:r>
              <a:rPr lang="el-GR" dirty="0" smtClean="0"/>
              <a:t>είναι ότι μπορούμε να χρησιμοποιήσουμε ένα </a:t>
            </a:r>
            <a:r>
              <a:rPr lang="en-US" dirty="0" smtClean="0"/>
              <a:t>jar </a:t>
            </a:r>
            <a:r>
              <a:rPr lang="el-GR" dirty="0" smtClean="0"/>
              <a:t>αρχείο για να</a:t>
            </a:r>
            <a:r>
              <a:rPr lang="en-US" dirty="0" smtClean="0"/>
              <a:t> </a:t>
            </a:r>
            <a:r>
              <a:rPr lang="el-GR" dirty="0" smtClean="0"/>
              <a:t>συμπιέσουμε ένα πρόγραμμα με πολλά αρχεία και να τρέξουμε το πρόγραμμα μας απ αυτό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java -jar TestPerson.jar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70 170 80 </a:t>
            </a:r>
            <a:r>
              <a:rPr lang="en-US" dirty="0" smtClean="0">
                <a:solidFill>
                  <a:srgbClr val="FF0000"/>
                </a:solidFill>
              </a:rPr>
              <a:t>160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Κάποια </a:t>
            </a:r>
            <a:r>
              <a:rPr lang="en-US" dirty="0" smtClean="0"/>
              <a:t>IDEs </a:t>
            </a:r>
            <a:r>
              <a:rPr lang="el-GR" dirty="0" smtClean="0"/>
              <a:t>όπως το </a:t>
            </a:r>
            <a:r>
              <a:rPr lang="en-US" dirty="0" err="1" smtClean="0">
                <a:solidFill>
                  <a:srgbClr val="FF0000"/>
                </a:solidFill>
              </a:rPr>
              <a:t>NetBeans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δημιουργούν κατευθείαν ένα </a:t>
            </a:r>
            <a:r>
              <a:rPr lang="en-US" dirty="0" smtClean="0"/>
              <a:t>jar </a:t>
            </a:r>
            <a:r>
              <a:rPr lang="el-GR" dirty="0" smtClean="0"/>
              <a:t>αρχείο.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Άλλα είδη προγραμμάτων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7188"/>
            <a:ext cx="8362950" cy="5257800"/>
          </a:xfrm>
        </p:spPr>
        <p:txBody>
          <a:bodyPr/>
          <a:lstStyle/>
          <a:p>
            <a:r>
              <a:rPr lang="el-GR" sz="2600" smtClean="0"/>
              <a:t>Εφαρμογές</a:t>
            </a:r>
            <a:r>
              <a:rPr lang="en-US" sz="2600" smtClean="0"/>
              <a:t> Web – o Java </a:t>
            </a:r>
            <a:r>
              <a:rPr lang="el-GR" sz="2600" smtClean="0"/>
              <a:t>κώδικας καλείται μέσα από  </a:t>
            </a:r>
            <a:r>
              <a:rPr lang="en-US" sz="2600" smtClean="0"/>
              <a:t>Web </a:t>
            </a:r>
            <a:r>
              <a:rPr lang="el-GR" sz="2600" smtClean="0"/>
              <a:t>σελίδες</a:t>
            </a:r>
          </a:p>
          <a:p>
            <a:pPr marL="742950" lvl="1" indent="-285750"/>
            <a:r>
              <a:rPr lang="el-GR" sz="2200" smtClean="0"/>
              <a:t>Εκτελείται από τον </a:t>
            </a:r>
            <a:r>
              <a:rPr lang="en-US" sz="2200" smtClean="0"/>
              <a:t>Web browser (applets)</a:t>
            </a:r>
            <a:r>
              <a:rPr lang="el-GR" sz="2200" smtClean="0"/>
              <a:t> ή </a:t>
            </a:r>
            <a:endParaRPr lang="en-US" sz="2200" smtClean="0"/>
          </a:p>
          <a:p>
            <a:r>
              <a:rPr lang="el-GR" sz="2600" smtClean="0"/>
              <a:t>Κατανεμημένες εφαρμογές που εκτελούνται σε ένα τοπικό δίκτυο.</a:t>
            </a:r>
          </a:p>
          <a:p>
            <a:pPr marL="742950" lvl="1" indent="-285750"/>
            <a:r>
              <a:rPr lang="el-GR" sz="2200" smtClean="0"/>
              <a:t>Επικοινωνία μέσω </a:t>
            </a:r>
            <a:r>
              <a:rPr lang="en-US" sz="2200" smtClean="0"/>
              <a:t>Java RMI, CORBA….</a:t>
            </a:r>
            <a:endParaRPr lang="el-GR" sz="2200" smtClean="0"/>
          </a:p>
          <a:p>
            <a:r>
              <a:rPr lang="el-GR" sz="2600" smtClean="0"/>
              <a:t>Κατανεμημένες εφαρμογές (</a:t>
            </a:r>
            <a:r>
              <a:rPr lang="en-US" sz="2600" smtClean="0"/>
              <a:t>Web services</a:t>
            </a:r>
            <a:r>
              <a:rPr lang="el-GR" sz="2600" smtClean="0"/>
              <a:t>)</a:t>
            </a:r>
            <a:r>
              <a:rPr lang="en-US" sz="2600" smtClean="0"/>
              <a:t> </a:t>
            </a:r>
            <a:r>
              <a:rPr lang="el-GR" sz="2600" smtClean="0"/>
              <a:t>που συνδέονται προγραμματιστικά μέσω του διαδικτύου</a:t>
            </a:r>
            <a:r>
              <a:rPr lang="en-US" sz="2600" smtClean="0"/>
              <a:t>.</a:t>
            </a:r>
          </a:p>
          <a:p>
            <a:endParaRPr lang="en-US" sz="2600" smtClean="0"/>
          </a:p>
          <a:p>
            <a:pPr marL="1143000" lvl="2" indent="-228600"/>
            <a:endParaRPr lang="el-GR" sz="2000" smtClean="0"/>
          </a:p>
        </p:txBody>
      </p:sp>
    </p:spTree>
    <p:extLst>
      <p:ext uri="{BB962C8B-B14F-4D97-AF65-F5344CB8AC3E}">
        <p14:creationId xmlns:p14="http://schemas.microsoft.com/office/powerpoint/2010/main" val="28463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ΧΑΡΑΚΤΗΡΙΣΤΙΚΑ ΤΗΣ ΓΛΩΣΣΑΣ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Thinking in Java</a:t>
            </a:r>
            <a:r>
              <a:rPr lang="en-US" dirty="0"/>
              <a:t>, Bruce </a:t>
            </a:r>
            <a:r>
              <a:rPr lang="en-US" dirty="0" err="1"/>
              <a:t>Eckel</a:t>
            </a:r>
            <a:r>
              <a:rPr lang="en-US" dirty="0"/>
              <a:t>, </a:t>
            </a:r>
            <a:r>
              <a:rPr lang="en-US" dirty="0">
                <a:hlinkClick r:id="rId2"/>
              </a:rPr>
              <a:t>http://www.mindview.net/Books/TIJ/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5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hlinkClick r:id="rId2"/>
              </a:rPr>
              <a:t>ιεραρχία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</a:t>
            </a:r>
            <a:r>
              <a:rPr lang="el-GR" dirty="0" smtClean="0"/>
              <a:t>λα στην </a:t>
            </a:r>
            <a:r>
              <a:rPr lang="en-US" dirty="0" smtClean="0"/>
              <a:t>Java </a:t>
            </a:r>
            <a:r>
              <a:rPr lang="el-GR" dirty="0" smtClean="0"/>
              <a:t>είναι οργανωμένα σε μια μοναδική ιεραρχία η οποία έχει στη ρίζα της την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. </a:t>
            </a:r>
          </a:p>
          <a:p>
            <a:pPr lvl="1"/>
            <a:r>
              <a:rPr lang="el-GR" dirty="0" smtClean="0"/>
              <a:t>Αυτό έχει το πλεονέκτημα ότι μπορούμε να εκμεταλλευτούμε τις διάφορες σχέσεις μεταξύ κλάσεων.</a:t>
            </a:r>
          </a:p>
        </p:txBody>
      </p:sp>
    </p:spTree>
    <p:extLst>
      <p:ext uri="{BB962C8B-B14F-4D97-AF65-F5344CB8AC3E}">
        <p14:creationId xmlns:p14="http://schemas.microsoft.com/office/powerpoint/2010/main" val="400148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68960"/>
            <a:ext cx="338633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5486400"/>
            <a:ext cx="609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ορισμός των μεθόδων και των πεδίων γίνεται μαζί με τη δήλωση.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667000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= 4;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= 50;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(int w, int h) {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Computes Ratio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: "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900724"/>
            <a:ext cx="2621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Δεν χρειάζεται </a:t>
            </a:r>
            <a:r>
              <a:rPr lang="en-US" sz="2400" b="1" dirty="0" smtClean="0"/>
              <a:t>“</a:t>
            </a:r>
            <a:r>
              <a:rPr lang="el-GR" sz="2400" b="1" dirty="0" smtClean="0"/>
              <a:t>;</a:t>
            </a:r>
            <a:r>
              <a:rPr lang="en-US" sz="2400" b="1" dirty="0" smtClean="0"/>
              <a:t>”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9571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Σχόλια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Σχόλια όπως στη </a:t>
            </a:r>
            <a:r>
              <a:rPr lang="en-US" dirty="0" smtClean="0"/>
              <a:t>C, C++</a:t>
            </a:r>
          </a:p>
          <a:p>
            <a:pPr>
              <a:buFont typeface="Wingdings" pitchFamily="2" charset="2"/>
              <a:buNone/>
            </a:pPr>
            <a:endParaRPr lang="en-US" sz="2600" dirty="0" smtClean="0"/>
          </a:p>
          <a:p>
            <a:pPr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sz="2600" b="1" dirty="0" smtClean="0">
                <a:latin typeface="Courier" pitchFamily="49" charset="0"/>
              </a:rPr>
              <a:t>/* this is a comment */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" pitchFamily="49" charset="0"/>
              </a:rPr>
              <a:t>	// this is another one</a:t>
            </a:r>
          </a:p>
        </p:txBody>
      </p:sp>
    </p:spTree>
    <p:extLst>
      <p:ext uri="{BB962C8B-B14F-4D97-AF65-F5344CB8AC3E}">
        <p14:creationId xmlns:p14="http://schemas.microsoft.com/office/powerpoint/2010/main" val="22135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Βασικοί Τύποι</a:t>
            </a:r>
            <a:endParaRPr lang="en-US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l-GR" sz="2600" dirty="0" smtClean="0"/>
          </a:p>
          <a:p>
            <a:pPr>
              <a:buFont typeface="Wingdings" pitchFamily="2" charset="2"/>
              <a:buNone/>
            </a:pPr>
            <a:r>
              <a:rPr lang="en-US" sz="1800" b="1" dirty="0" err="1" smtClean="0">
                <a:latin typeface="Courier" pitchFamily="49" charset="0"/>
              </a:rPr>
              <a:t>boolean</a:t>
            </a:r>
            <a:r>
              <a:rPr lang="en-US" sz="1800" b="1" dirty="0" smtClean="0">
                <a:latin typeface="Courier" pitchFamily="49" charset="0"/>
              </a:rPr>
              <a:t> 	true or false 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" pitchFamily="49" charset="0"/>
              </a:rPr>
              <a:t>char		</a:t>
            </a:r>
            <a:r>
              <a:rPr lang="en-US" sz="1800" b="1" dirty="0" err="1" smtClean="0">
                <a:latin typeface="Courier" pitchFamily="49" charset="0"/>
              </a:rPr>
              <a:t>1byte</a:t>
            </a:r>
            <a:endParaRPr lang="en-US" sz="1800" b="1" dirty="0" smtClean="0">
              <a:latin typeface="Courier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" pitchFamily="49" charset="0"/>
              </a:rPr>
              <a:t>byte		</a:t>
            </a:r>
            <a:r>
              <a:rPr lang="en-US" sz="1800" b="1" dirty="0" err="1" smtClean="0">
                <a:latin typeface="Courier" pitchFamily="49" charset="0"/>
              </a:rPr>
              <a:t>1byte</a:t>
            </a:r>
            <a:r>
              <a:rPr lang="en-US" sz="1800" b="1" dirty="0" smtClean="0">
                <a:latin typeface="Courier" pitchFamily="49" charset="0"/>
              </a:rPr>
              <a:t> integer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" pitchFamily="49" charset="0"/>
              </a:rPr>
              <a:t>short		</a:t>
            </a:r>
            <a:r>
              <a:rPr lang="en-US" sz="1800" b="1" dirty="0" err="1" smtClean="0">
                <a:latin typeface="Courier" pitchFamily="49" charset="0"/>
              </a:rPr>
              <a:t>2byte</a:t>
            </a:r>
            <a:r>
              <a:rPr lang="en-US" sz="1800" b="1" dirty="0" smtClean="0">
                <a:latin typeface="Courier" pitchFamily="49" charset="0"/>
              </a:rPr>
              <a:t> integer	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" pitchFamily="49" charset="0"/>
              </a:rPr>
              <a:t>int		</a:t>
            </a:r>
            <a:r>
              <a:rPr lang="en-US" sz="1800" b="1" dirty="0" err="1" smtClean="0">
                <a:latin typeface="Courier" pitchFamily="49" charset="0"/>
              </a:rPr>
              <a:t>4byte</a:t>
            </a:r>
            <a:r>
              <a:rPr lang="en-US" sz="1800" b="1" dirty="0" smtClean="0">
                <a:latin typeface="Courier" pitchFamily="49" charset="0"/>
              </a:rPr>
              <a:t> integer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" pitchFamily="49" charset="0"/>
              </a:rPr>
              <a:t>long		</a:t>
            </a:r>
            <a:r>
              <a:rPr lang="en-US" sz="1800" b="1" dirty="0" err="1" smtClean="0">
                <a:latin typeface="Courier" pitchFamily="49" charset="0"/>
              </a:rPr>
              <a:t>8byte</a:t>
            </a:r>
            <a:r>
              <a:rPr lang="en-US" sz="1800" b="1" dirty="0" smtClean="0">
                <a:latin typeface="Courier" pitchFamily="49" charset="0"/>
              </a:rPr>
              <a:t> integer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" pitchFamily="49" charset="0"/>
              </a:rPr>
              <a:t>float		</a:t>
            </a:r>
            <a:r>
              <a:rPr lang="en-US" sz="1800" b="1" dirty="0" err="1" smtClean="0">
                <a:latin typeface="Courier" pitchFamily="49" charset="0"/>
              </a:rPr>
              <a:t>4byte</a:t>
            </a:r>
            <a:r>
              <a:rPr lang="en-US" sz="1800" b="1" dirty="0" smtClean="0">
                <a:latin typeface="Courier" pitchFamily="49" charset="0"/>
              </a:rPr>
              <a:t> real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" pitchFamily="49" charset="0"/>
              </a:rPr>
              <a:t>double		</a:t>
            </a:r>
            <a:r>
              <a:rPr lang="en-US" sz="1800" b="1" dirty="0" err="1" smtClean="0">
                <a:latin typeface="Courier" pitchFamily="49" charset="0"/>
              </a:rPr>
              <a:t>8byte</a:t>
            </a:r>
            <a:r>
              <a:rPr lang="en-US" sz="1800" b="1" dirty="0" smtClean="0">
                <a:latin typeface="Courier" pitchFamily="49" charset="0"/>
              </a:rPr>
              <a:t> real</a:t>
            </a:r>
          </a:p>
        </p:txBody>
      </p:sp>
    </p:spTree>
    <p:extLst>
      <p:ext uri="{BB962C8B-B14F-4D97-AF65-F5344CB8AC3E}">
        <p14:creationId xmlns:p14="http://schemas.microsoft.com/office/powerpoint/2010/main" val="4340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Εκτός από τις μεταβλητές βασικού τύπου δεδομένων, όλες οι υπόλοιπες μεταβλητές είναι 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Αναφορές</a:t>
            </a:r>
            <a:r>
              <a:rPr lang="el-GR" dirty="0" smtClean="0"/>
              <a:t> </a:t>
            </a:r>
            <a:r>
              <a:rPr lang="el-GR" dirty="0"/>
              <a:t>σε αντικείμενα</a:t>
            </a:r>
          </a:p>
          <a:p>
            <a:pPr lvl="2"/>
            <a:r>
              <a:rPr lang="el-GR" dirty="0"/>
              <a:t>κλάσης που προσφέρεται από τη </a:t>
            </a:r>
            <a:r>
              <a:rPr lang="el-GR" dirty="0" err="1"/>
              <a:t>Java</a:t>
            </a:r>
            <a:r>
              <a:rPr lang="el-GR" dirty="0"/>
              <a:t> (πχ </a:t>
            </a:r>
            <a:r>
              <a:rPr lang="el-GR" dirty="0" err="1"/>
              <a:t>String</a:t>
            </a:r>
            <a:r>
              <a:rPr lang="el-GR" dirty="0"/>
              <a:t>)</a:t>
            </a:r>
          </a:p>
          <a:p>
            <a:pPr lvl="2"/>
            <a:r>
              <a:rPr lang="el-GR" dirty="0"/>
              <a:t>κλάσης του προγράμματος που κατασκευάζουμε εμείς</a:t>
            </a:r>
          </a:p>
          <a:p>
            <a:pPr lvl="1"/>
            <a:r>
              <a:rPr lang="el-GR" dirty="0" smtClean="0"/>
              <a:t>Διεύθυνση πίνακα</a:t>
            </a:r>
          </a:p>
          <a:p>
            <a:r>
              <a:rPr lang="el-GR" dirty="0"/>
              <a:t>Όλες οι μεταβλητές αρχικοποιούνται αυτόματα εκτός και</a:t>
            </a:r>
            <a:r>
              <a:rPr lang="en-US" dirty="0"/>
              <a:t> </a:t>
            </a:r>
            <a:r>
              <a:rPr lang="el-GR" dirty="0"/>
              <a:t>αν τις αρχικοποιήσουμε κατά τη δήλωση</a:t>
            </a:r>
            <a:endParaRPr lang="el-GR" dirty="0" smtClean="0"/>
          </a:p>
          <a:p>
            <a:pPr lvl="1"/>
            <a:r>
              <a:rPr lang="el-GR" dirty="0" smtClean="0"/>
              <a:t>Οι μεταβλητές βασικού τύπου σε μηδέν.</a:t>
            </a:r>
          </a:p>
          <a:p>
            <a:pPr lvl="1"/>
            <a:r>
              <a:rPr lang="el-GR" dirty="0" smtClean="0"/>
              <a:t>Οι </a:t>
            </a:r>
            <a:r>
              <a:rPr lang="el-GR" dirty="0"/>
              <a:t>μεταβλητές </a:t>
            </a:r>
            <a:r>
              <a:rPr lang="el-GR" dirty="0" smtClean="0"/>
              <a:t>μη </a:t>
            </a:r>
            <a:r>
              <a:rPr lang="el-GR" dirty="0"/>
              <a:t>βασικού τύπου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Αρχικοποιούνται </a:t>
            </a:r>
            <a:r>
              <a:rPr lang="el-GR" dirty="0"/>
              <a:t>σε οποιοδήποτε σημείο του κώδικα,</a:t>
            </a:r>
          </a:p>
          <a:p>
            <a:pPr lvl="1"/>
            <a:r>
              <a:rPr lang="el-GR" dirty="0"/>
              <a:t>είτε με χρήση της </a:t>
            </a:r>
            <a:r>
              <a:rPr lang="el-GR" dirty="0" err="1">
                <a:solidFill>
                  <a:srgbClr val="FF0000"/>
                </a:solidFill>
              </a:rPr>
              <a:t>new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που δεσμεύει χώρο για ένα νέο αντικείμενο, πίνακα, string</a:t>
            </a:r>
          </a:p>
          <a:p>
            <a:pPr lvl="1"/>
            <a:r>
              <a:rPr lang="el-GR" dirty="0"/>
              <a:t>είτε με εκχώρηση της διεύθυνσης που περιέχεται σε μια άλλη μεταβλητή του ίδιου τύπου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Εκτός από τις μεταβλητές βασικού τύπου οι υπόλοιπες μεταβλητές δεσμεύουν χώρο από το </a:t>
            </a:r>
            <a:r>
              <a:rPr lang="en-US" dirty="0" smtClean="0"/>
              <a:t>heap </a:t>
            </a:r>
            <a:r>
              <a:rPr lang="el-GR" dirty="0" smtClean="0"/>
              <a:t>και όχι το </a:t>
            </a:r>
            <a:r>
              <a:rPr lang="en-US" dirty="0" smtClean="0"/>
              <a:t>stack </a:t>
            </a:r>
            <a:r>
              <a:rPr lang="el-GR" dirty="0" smtClean="0"/>
              <a:t>της μνήμης.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4114800"/>
            <a:ext cx="66294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0457"/>
            <a:ext cx="8686800" cy="489743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TestPerson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// some classes that do some things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doSomethingElse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doMore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[]){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w =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(args[0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 //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Float.parseFloat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()…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h =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(args[1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8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x.statistics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// compute ratio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Integer.parseInt(args[2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h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Integer.parseInt(args[3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//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nother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8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y.statistics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TestPerson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Java </a:t>
            </a:r>
            <a:r>
              <a:rPr lang="el-GR" dirty="0" smtClean="0"/>
              <a:t>ορίζει </a:t>
            </a:r>
            <a:r>
              <a:rPr lang="en-US" dirty="0" smtClean="0"/>
              <a:t>wrapper classes </a:t>
            </a:r>
            <a:r>
              <a:rPr lang="el-GR" dirty="0" smtClean="0"/>
              <a:t>για τους βασικούς τύπους δεδομένων.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2"/>
              </a:rPr>
              <a:t>Integer</a:t>
            </a:r>
            <a:r>
              <a:rPr lang="en-US" dirty="0" smtClean="0"/>
              <a:t> </a:t>
            </a:r>
            <a:r>
              <a:rPr lang="el-GR" dirty="0" smtClean="0"/>
              <a:t>για τον </a:t>
            </a:r>
            <a:r>
              <a:rPr lang="en-US" dirty="0" smtClean="0">
                <a:solidFill>
                  <a:srgbClr val="0070C0"/>
                </a:solidFill>
              </a:rPr>
              <a:t>int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Float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rgbClr val="0070C0"/>
                </a:solidFill>
              </a:rPr>
              <a:t>float</a:t>
            </a:r>
          </a:p>
          <a:p>
            <a:pPr lvl="1"/>
            <a:r>
              <a:rPr lang="el-GR" dirty="0" smtClean="0"/>
              <a:t>κλπ</a:t>
            </a:r>
          </a:p>
          <a:p>
            <a:r>
              <a:rPr lang="el-GR" dirty="0" smtClean="0"/>
              <a:t>Οι κλάσεις αυτές μας δίνουν επιπλέον ευελιξία στον χειρισμό των βασικών τύπων.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50292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public String ratio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makes string out of Ratio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Integer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 = weight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Integer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 = height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String s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h.toString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+ “/” +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w.toString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return s;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58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Μία </a:t>
            </a:r>
            <a:r>
              <a:rPr lang="el-GR" dirty="0"/>
              <a:t>μέθοδος ή ένα πεδίο </a:t>
            </a:r>
            <a:r>
              <a:rPr lang="el-GR" dirty="0" smtClean="0"/>
              <a:t>είναι </a:t>
            </a:r>
            <a:r>
              <a:rPr lang="en-US" dirty="0" smtClean="0"/>
              <a:t>static </a:t>
            </a:r>
            <a:r>
              <a:rPr lang="el-GR" dirty="0" smtClean="0"/>
              <a:t>όταν δεν συνδέονται με κανένα αντικείμενο, αλλά ανήκουν στην κλάση</a:t>
            </a:r>
            <a:endParaRPr lang="el-GR" dirty="0"/>
          </a:p>
          <a:p>
            <a:pPr lvl="1"/>
            <a:r>
              <a:rPr lang="el-GR" dirty="0" smtClean="0"/>
              <a:t>Έχουμε πρόσβαση σε αυτές ακόμη και αν δεν έχουμε δημιουργήσει κάποιο αντικείμενο.</a:t>
            </a:r>
          </a:p>
          <a:p>
            <a:pPr lvl="1"/>
            <a:r>
              <a:rPr lang="el-GR" dirty="0" smtClean="0"/>
              <a:t>Αν δημιουργήσουμε αντικείμενο οι μεταβλητές είναι κοινές μεταξύ των αντικειμένων (μπορούν να χρησιμοποιηθούν ως </a:t>
            </a:r>
            <a:r>
              <a:rPr lang="en-US" dirty="0" smtClean="0"/>
              <a:t>global parameters/methods).</a:t>
            </a:r>
          </a:p>
          <a:p>
            <a:r>
              <a:rPr lang="el-GR" dirty="0" smtClean="0"/>
              <a:t>Οι </a:t>
            </a:r>
            <a:r>
              <a:rPr lang="en-US" dirty="0" smtClean="0"/>
              <a:t>static</a:t>
            </a:r>
            <a:r>
              <a:rPr lang="el-GR" dirty="0" smtClean="0"/>
              <a:t> μέθοδοι δεν έχουν πρόσβαση σε μη </a:t>
            </a:r>
            <a:r>
              <a:rPr lang="en-US" dirty="0" smtClean="0"/>
              <a:t>static </a:t>
            </a:r>
            <a:r>
              <a:rPr lang="el-GR" dirty="0" smtClean="0"/>
              <a:t>δεδομένα ή μεθόδους.</a:t>
            </a:r>
          </a:p>
          <a:p>
            <a:r>
              <a:rPr lang="el-GR" dirty="0" smtClean="0"/>
              <a:t>Τα ίδια ισχύουν και για την </a:t>
            </a:r>
            <a:r>
              <a:rPr lang="en-US" dirty="0" smtClean="0"/>
              <a:t>C++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0382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05542" y="3581400"/>
            <a:ext cx="7728857" cy="533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0457"/>
            <a:ext cx="8686800" cy="489743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TestPerson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// some classes that do some things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doSomethingElse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doMore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[]){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w =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(args[0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 //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Float.parseFloat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()…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h =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(args[1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8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x.statistics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// compute ratio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Integer.parseInt(args[2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h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Integer.parseInt(args[3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w,h</a:t>
            </a:r>
            <a:r>
              <a:rPr lang="el-GR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); //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nother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l-GR" sz="18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y.statistics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TestPerson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8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638800"/>
            <a:ext cx="37338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Εντολές Ροής</a:t>
            </a:r>
            <a:endParaRPr lang="en-US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if (x &gt; 0)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  ++x;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else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	--x;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switch (x)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	case 1: </a:t>
            </a:r>
            <a:r>
              <a:rPr lang="en-US" sz="2000" b="1" dirty="0" smtClean="0"/>
              <a:t>…</a:t>
            </a:r>
            <a:r>
              <a:rPr lang="en-US" sz="2000" b="1" dirty="0" smtClean="0">
                <a:latin typeface="Courier" pitchFamily="49" charset="0"/>
              </a:rPr>
              <a:t>break;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	case 2: </a:t>
            </a:r>
            <a:r>
              <a:rPr lang="en-US" sz="2000" b="1" dirty="0" smtClean="0"/>
              <a:t>…</a:t>
            </a:r>
            <a:r>
              <a:rPr lang="en-US" sz="2000" b="1" dirty="0" smtClean="0">
                <a:latin typeface="Courier" pitchFamily="49" charset="0"/>
              </a:rPr>
              <a:t>break;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	default:</a:t>
            </a:r>
            <a:r>
              <a:rPr lang="en-US" sz="2000" b="1" dirty="0" smtClean="0"/>
              <a:t>…</a:t>
            </a:r>
            <a:r>
              <a:rPr lang="en-US" sz="2000" b="1" dirty="0" smtClean="0">
                <a:latin typeface="Courier" pitchFamily="49" charset="0"/>
              </a:rPr>
              <a:t>break;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while(x &gt; 0) x++;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for(int x = 4; x &lt; 7; x++) { </a:t>
            </a:r>
            <a:r>
              <a:rPr lang="en-US" sz="2000" b="1" dirty="0" smtClean="0"/>
              <a:t>…… </a:t>
            </a:r>
            <a:r>
              <a:rPr lang="en-US" sz="2000" b="1" dirty="0" smtClean="0">
                <a:latin typeface="Courier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Courier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" pitchFamily="49" charset="0"/>
              </a:rPr>
              <a:t>for (float x: A) { … 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" pitchFamily="49" charset="0"/>
              </a:rPr>
              <a:t>// </a:t>
            </a:r>
            <a:r>
              <a:rPr lang="el-GR" sz="2000" b="1" dirty="0" smtClean="0">
                <a:solidFill>
                  <a:srgbClr val="FF0000"/>
                </a:solidFill>
                <a:latin typeface="Courier" pitchFamily="49" charset="0"/>
              </a:rPr>
              <a:t>διατρέχει τις τιμές του </a:t>
            </a:r>
            <a:r>
              <a:rPr lang="en-US" sz="2000" b="1" dirty="0" smtClean="0">
                <a:solidFill>
                  <a:srgbClr val="FF0000"/>
                </a:solidFill>
                <a:latin typeface="Courier" pitchFamily="49" charset="0"/>
              </a:rPr>
              <a:t>array A</a:t>
            </a:r>
            <a:endParaRPr lang="el-GR" sz="2000" b="1" dirty="0" smtClean="0">
              <a:solidFill>
                <a:srgbClr val="FF0000"/>
              </a:solidFill>
              <a:latin typeface="Courier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δημιουργήθηκε από τον </a:t>
            </a:r>
            <a:r>
              <a:rPr lang="en-US" dirty="0" smtClean="0"/>
              <a:t>James Gosling </a:t>
            </a:r>
            <a:r>
              <a:rPr lang="el-GR" dirty="0" smtClean="0"/>
              <a:t>στην </a:t>
            </a:r>
            <a:r>
              <a:rPr lang="en-US" dirty="0" smtClean="0"/>
              <a:t>Sun Microsystems </a:t>
            </a:r>
            <a:r>
              <a:rPr lang="el-GR" dirty="0" smtClean="0"/>
              <a:t>το 1995. Η γλώσσα </a:t>
            </a:r>
            <a:r>
              <a:rPr lang="el-GR" dirty="0" err="1" smtClean="0"/>
              <a:t>είεχε</a:t>
            </a:r>
            <a:r>
              <a:rPr lang="el-GR" dirty="0" smtClean="0"/>
              <a:t> τους εξής στόχους: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5181600"/>
            <a:ext cx="27432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686800" cy="4530725"/>
          </a:xfrm>
        </p:spPr>
        <p:txBody>
          <a:bodyPr>
            <a:normAutofit lnSpcReduction="10000"/>
          </a:bodyPr>
          <a:lstStyle/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TestArrays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main(String []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int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// int[]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[] = {1, 2, 3, 4}; 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int [10];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[][] = {{1, 2, 3}, {3, 4, 5}};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[][]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int [10][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0];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int [100];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arr4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" " +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2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Όπως και στην </a:t>
            </a:r>
            <a:r>
              <a:rPr lang="en-US" dirty="0" smtClean="0"/>
              <a:t>C++ </a:t>
            </a:r>
            <a:r>
              <a:rPr lang="el-GR" dirty="0" smtClean="0"/>
              <a:t>υπάρχει μία κλάση </a:t>
            </a:r>
            <a:r>
              <a:rPr lang="en-US" dirty="0" smtClean="0"/>
              <a:t>String </a:t>
            </a:r>
            <a:r>
              <a:rPr lang="el-GR" dirty="0" smtClean="0"/>
              <a:t>η οποία διευκολύνει τον χειρισμό των </a:t>
            </a:r>
            <a:r>
              <a:rPr lang="en-US" dirty="0" smtClean="0"/>
              <a:t>Strings</a:t>
            </a:r>
          </a:p>
          <a:p>
            <a:pPr lvl="1"/>
            <a:r>
              <a:rPr lang="el-GR" dirty="0" smtClean="0"/>
              <a:t>Επιτρέπει εύκολη ανάθεση, ψάξιμο μέσα στο </a:t>
            </a:r>
            <a:r>
              <a:rPr lang="en-US" dirty="0" smtClean="0"/>
              <a:t>string, </a:t>
            </a:r>
            <a:r>
              <a:rPr lang="el-GR" dirty="0" smtClean="0"/>
              <a:t>συνδυασμό από </a:t>
            </a:r>
            <a:r>
              <a:rPr lang="en-US" dirty="0" smtClean="0"/>
              <a:t>strings</a:t>
            </a:r>
            <a:endParaRPr lang="el-GR" dirty="0" smtClean="0"/>
          </a:p>
          <a:p>
            <a:pPr lvl="1"/>
            <a:r>
              <a:rPr lang="el-GR" dirty="0" smtClean="0"/>
              <a:t>Για τα περισσότερα πράγματα που χρειάζεστε υπάρχει συνήθως μία μέθοδος.</a:t>
            </a:r>
          </a:p>
          <a:p>
            <a:r>
              <a:rPr lang="el-GR" dirty="0" smtClean="0"/>
              <a:t>Δύο χρήσιμες μέθοδοι: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Trim()</a:t>
            </a:r>
            <a:r>
              <a:rPr lang="en-US" dirty="0" smtClean="0"/>
              <a:t>: </a:t>
            </a:r>
            <a:r>
              <a:rPr lang="el-GR" dirty="0" smtClean="0"/>
              <a:t>Αφαιρεί αρχικά και τελικά </a:t>
            </a:r>
            <a:r>
              <a:rPr lang="en-US" dirty="0" smtClean="0"/>
              <a:t>whitespaces. </a:t>
            </a:r>
            <a:r>
              <a:rPr lang="el-GR" dirty="0" smtClean="0"/>
              <a:t>Χρήσιμο για την αφαίρεση του </a:t>
            </a:r>
            <a:r>
              <a:rPr lang="en-US" dirty="0" smtClean="0"/>
              <a:t>carriage return </a:t>
            </a:r>
            <a:r>
              <a:rPr lang="el-GR" dirty="0" smtClean="0"/>
              <a:t>αλλά και γενικά.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Split(delim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ter)</a:t>
            </a:r>
            <a:r>
              <a:rPr lang="en-US" dirty="0" smtClean="0"/>
              <a:t>: </a:t>
            </a:r>
            <a:r>
              <a:rPr lang="el-GR" dirty="0" smtClean="0"/>
              <a:t>Κάνει </a:t>
            </a:r>
            <a:r>
              <a:rPr lang="en-US" dirty="0" smtClean="0"/>
              <a:t>split </a:t>
            </a:r>
            <a:r>
              <a:rPr lang="el-GR" dirty="0" smtClean="0"/>
              <a:t>το αρχικό </a:t>
            </a:r>
            <a:r>
              <a:rPr lang="en-US" dirty="0" smtClean="0"/>
              <a:t>string </a:t>
            </a:r>
            <a:r>
              <a:rPr lang="el-GR" dirty="0" smtClean="0"/>
              <a:t>με βάσει το </a:t>
            </a:r>
            <a:r>
              <a:rPr lang="en-US" dirty="0" smtClean="0"/>
              <a:t>delimiter </a:t>
            </a:r>
            <a:r>
              <a:rPr lang="el-GR" dirty="0" smtClean="0"/>
              <a:t>και επιστρέφει ένα πίνακα από </a:t>
            </a:r>
            <a:r>
              <a:rPr lang="en-US" dirty="0" smtClean="0"/>
              <a:t>Strings </a:t>
            </a:r>
            <a:r>
              <a:rPr lang="el-GR" dirty="0" smtClean="0"/>
              <a:t>με τα πεδία.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4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are immutable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FF0000"/>
                </a:solidFill>
              </a:rPr>
              <a:t>immutable objects</a:t>
            </a:r>
            <a:r>
              <a:rPr lang="en-US" dirty="0" smtClean="0"/>
              <a:t>, </a:t>
            </a:r>
            <a:r>
              <a:rPr lang="el-GR" dirty="0" smtClean="0"/>
              <a:t>δηλαδή το μέγεθος τους δεν αλλάζει.</a:t>
            </a:r>
          </a:p>
          <a:p>
            <a:r>
              <a:rPr lang="el-GR" dirty="0" smtClean="0"/>
              <a:t>Οι εντολές:</a:t>
            </a:r>
          </a:p>
          <a:p>
            <a:pPr marL="548640" lvl="2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String x = “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abcd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 marL="548640" lvl="2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= x + “e”;</a:t>
            </a:r>
            <a:endParaRPr lang="el-GR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= x +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”;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= x +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“g”;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= x +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“h”;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έχουν </a:t>
            </a:r>
            <a:r>
              <a:rPr lang="el-GR" dirty="0"/>
              <a:t>ως αποτέλεσμα </a:t>
            </a:r>
            <a:r>
              <a:rPr lang="el-GR" dirty="0" smtClean="0"/>
              <a:t>κάθε φορά να </a:t>
            </a:r>
            <a:r>
              <a:rPr lang="el-GR" dirty="0" smtClean="0">
                <a:solidFill>
                  <a:srgbClr val="FF0000"/>
                </a:solidFill>
              </a:rPr>
              <a:t>δημιουργείται</a:t>
            </a:r>
            <a:r>
              <a:rPr lang="el-GR" dirty="0" smtClean="0"/>
              <a:t> ένα νέο </a:t>
            </a:r>
            <a:r>
              <a:rPr lang="en-US" dirty="0" smtClean="0"/>
              <a:t>string </a:t>
            </a:r>
            <a:r>
              <a:rPr lang="el-GR" dirty="0" smtClean="0"/>
              <a:t>το οποίο ανατίθεται στο </a:t>
            </a:r>
            <a:r>
              <a:rPr lang="en-US" dirty="0" smtClean="0"/>
              <a:t>x.</a:t>
            </a:r>
          </a:p>
          <a:p>
            <a:pPr lvl="1"/>
            <a:r>
              <a:rPr lang="el-GR" dirty="0" smtClean="0"/>
              <a:t>Αυτό είναι ακριβό υπολογιστικά.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8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χρησιμοποιούμε το </a:t>
            </a:r>
            <a:r>
              <a:rPr lang="en-US" dirty="0" err="1" smtClean="0"/>
              <a:t>StringBuilder</a:t>
            </a:r>
            <a:r>
              <a:rPr lang="en-US" dirty="0" smtClean="0"/>
              <a:t> </a:t>
            </a:r>
            <a:r>
              <a:rPr lang="el-GR" dirty="0" smtClean="0"/>
              <a:t>γι αυτή τη δουλειά.</a:t>
            </a:r>
          </a:p>
          <a:p>
            <a:pPr marL="548640" lvl="2" indent="0">
              <a:buNone/>
            </a:pP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b = new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abcd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b.append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(“e”);</a:t>
            </a:r>
            <a:endParaRPr lang="el-GR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b.append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(“f”);</a:t>
            </a:r>
            <a:endParaRPr lang="el-GR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b.append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(“g”);</a:t>
            </a:r>
            <a:endParaRPr lang="el-GR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b.append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(“h”);</a:t>
            </a:r>
            <a:endParaRPr lang="el-GR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2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b.toString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5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αντικείμενα τα οποία ορίζονται σαν πεδία (στατικά) της κλάσης </a:t>
            </a:r>
            <a:r>
              <a:rPr lang="en-US" dirty="0" smtClean="0"/>
              <a:t>System</a:t>
            </a:r>
            <a:endParaRPr lang="el-GR" dirty="0" smtClean="0"/>
          </a:p>
          <a:p>
            <a:pPr lvl="1"/>
            <a:r>
              <a:rPr lang="en-US" dirty="0" err="1" smtClean="0"/>
              <a:t>System.out</a:t>
            </a:r>
            <a:endParaRPr lang="en-US" dirty="0" smtClean="0"/>
          </a:p>
          <a:p>
            <a:pPr lvl="1"/>
            <a:r>
              <a:rPr lang="en-US" dirty="0" smtClean="0"/>
              <a:t>System.in</a:t>
            </a:r>
          </a:p>
          <a:p>
            <a:pPr lvl="1"/>
            <a:r>
              <a:rPr lang="en-US" dirty="0" err="1" smtClean="0"/>
              <a:t>System.err</a:t>
            </a:r>
            <a:endParaRPr lang="en-US" dirty="0" smtClean="0"/>
          </a:p>
          <a:p>
            <a:pPr lvl="2"/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προγράμματος….</a:t>
            </a:r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2836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IO – Read lines</a:t>
            </a:r>
            <a:endParaRPr lang="el-GR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</a:rPr>
              <a:t>import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java.lang</a:t>
            </a:r>
            <a:r>
              <a:rPr lang="el-GR" sz="1600" b="1" dirty="0" smtClean="0">
                <a:latin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</a:rPr>
              <a:t>import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java.io</a:t>
            </a:r>
            <a:r>
              <a:rPr lang="el-GR" sz="1600" b="1" dirty="0" smtClean="0">
                <a:latin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class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IOReadlines</a:t>
            </a:r>
            <a:r>
              <a:rPr lang="el-GR" sz="1600" b="1" dirty="0" smtClean="0">
                <a:latin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static</a:t>
            </a:r>
            <a:r>
              <a:rPr lang="el-GR" sz="1600" b="1" dirty="0" smtClean="0">
                <a:latin typeface="Courier New" pitchFamily="49" charset="0"/>
              </a:rPr>
              <a:t> void main (</a:t>
            </a:r>
            <a:r>
              <a:rPr lang="el-GR" sz="1600" b="1" dirty="0" err="1" smtClean="0">
                <a:latin typeface="Courier New" pitchFamily="49" charset="0"/>
              </a:rPr>
              <a:t>String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args</a:t>
            </a:r>
            <a:r>
              <a:rPr lang="el-GR" sz="1600" b="1" dirty="0" smtClean="0">
                <a:latin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</a:t>
            </a:r>
            <a:r>
              <a:rPr lang="el-GR" sz="1600" b="1" dirty="0" err="1" smtClean="0">
                <a:latin typeface="Courier New" pitchFamily="49" charset="0"/>
              </a:rPr>
              <a:t>try</a:t>
            </a:r>
            <a:r>
              <a:rPr lang="el-GR" sz="1600" b="1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  <a:r>
              <a:rPr lang="el-GR" sz="1600" b="1" dirty="0" err="1" smtClean="0">
                <a:solidFill>
                  <a:srgbClr val="0000CC"/>
                </a:solidFill>
                <a:latin typeface="Courier New" pitchFamily="49" charset="0"/>
              </a:rPr>
              <a:t>InputStreamReader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ir</a:t>
            </a:r>
            <a:r>
              <a:rPr lang="el-GR" sz="1600" b="1" dirty="0" smtClean="0">
                <a:latin typeface="Courier New" pitchFamily="49" charset="0"/>
              </a:rPr>
              <a:t> = </a:t>
            </a:r>
            <a:r>
              <a:rPr lang="el-GR" sz="1600" b="1" dirty="0" err="1" smtClean="0">
                <a:latin typeface="Courier New" pitchFamily="49" charset="0"/>
              </a:rPr>
              <a:t>new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InputStreamReader(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System.in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  <a:r>
              <a:rPr lang="el-GR" sz="1600" b="1" dirty="0" err="1" smtClean="0">
                <a:solidFill>
                  <a:srgbClr val="0000CC"/>
                </a:solidFill>
                <a:latin typeface="Courier New" pitchFamily="49" charset="0"/>
              </a:rPr>
              <a:t>BufferedReader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br</a:t>
            </a:r>
            <a:r>
              <a:rPr lang="el-GR" sz="1600" b="1" dirty="0" smtClean="0">
                <a:latin typeface="Courier New" pitchFamily="49" charset="0"/>
              </a:rPr>
              <a:t> = </a:t>
            </a:r>
            <a:r>
              <a:rPr lang="el-GR" sz="1600" b="1" dirty="0" err="1" smtClean="0">
                <a:latin typeface="Courier New" pitchFamily="49" charset="0"/>
              </a:rPr>
              <a:t>new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BufferedReader(ir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  <a:r>
              <a:rPr lang="el-GR" sz="1600" b="1" dirty="0" err="1" smtClean="0">
                <a:latin typeface="Courier New" pitchFamily="49" charset="0"/>
              </a:rPr>
              <a:t>String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line</a:t>
            </a:r>
            <a:r>
              <a:rPr lang="el-GR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while ((</a:t>
            </a:r>
            <a:r>
              <a:rPr lang="el-GR" sz="1600" b="1" dirty="0" err="1" smtClean="0">
                <a:latin typeface="Courier New" pitchFamily="49" charset="0"/>
              </a:rPr>
              <a:t>line</a:t>
            </a:r>
            <a:r>
              <a:rPr lang="el-GR" sz="1600" b="1" dirty="0" smtClean="0">
                <a:latin typeface="Courier New" pitchFamily="49" charset="0"/>
              </a:rPr>
              <a:t> = </a:t>
            </a:r>
            <a:r>
              <a:rPr lang="el-GR" sz="1600" b="1" dirty="0" err="1" smtClean="0">
                <a:latin typeface="Courier New" pitchFamily="49" charset="0"/>
              </a:rPr>
              <a:t>br.</a:t>
            </a:r>
            <a:r>
              <a:rPr lang="el-GR" sz="1600" b="1" dirty="0" err="1" smtClean="0">
                <a:solidFill>
                  <a:srgbClr val="0000CC"/>
                </a:solidFill>
                <a:latin typeface="Courier New" pitchFamily="49" charset="0"/>
              </a:rPr>
              <a:t>readLine</a:t>
            </a:r>
            <a:r>
              <a:rPr lang="el-GR" sz="1600" b="1" dirty="0" smtClean="0">
                <a:latin typeface="Courier New" pitchFamily="49" charset="0"/>
              </a:rPr>
              <a:t>()) != </a:t>
            </a:r>
            <a:r>
              <a:rPr lang="el-GR" sz="1600" b="1" dirty="0" err="1" smtClean="0">
                <a:latin typeface="Courier New" pitchFamily="49" charset="0"/>
              </a:rPr>
              <a:t>null</a:t>
            </a:r>
            <a:r>
              <a:rPr lang="el-GR" sz="1600" b="1" dirty="0" smtClean="0">
                <a:latin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	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System.out</a:t>
            </a:r>
            <a:r>
              <a:rPr lang="el-GR" sz="1600" b="1" dirty="0" err="1" smtClean="0">
                <a:latin typeface="Courier New" pitchFamily="49" charset="0"/>
              </a:rPr>
              <a:t>.println(line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} </a:t>
            </a:r>
            <a:r>
              <a:rPr lang="el-GR" sz="1600" b="1" dirty="0" err="1" smtClean="0">
                <a:latin typeface="Courier New" pitchFamily="49" charset="0"/>
              </a:rPr>
              <a:t>catch(IOException</a:t>
            </a:r>
            <a:r>
              <a:rPr lang="el-GR" sz="1600" b="1" dirty="0" smtClean="0">
                <a:latin typeface="Courier New" pitchFamily="49" charset="0"/>
              </a:rPr>
              <a:t> e) {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	</a:t>
            </a:r>
            <a:r>
              <a:rPr lang="el-GR" sz="1600" b="1" dirty="0" err="1" smtClean="0">
                <a:latin typeface="Courier New" pitchFamily="49" charset="0"/>
              </a:rPr>
              <a:t>System.out.println("Input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error</a:t>
            </a:r>
            <a:r>
              <a:rPr lang="el-GR" sz="1600" b="1" dirty="0" smtClean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	</a:t>
            </a:r>
            <a:r>
              <a:rPr lang="el-GR" sz="1600" b="1" dirty="0" err="1" smtClean="0">
                <a:latin typeface="Courier New" pitchFamily="49" charset="0"/>
              </a:rPr>
              <a:t>System.exit(1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66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IO – Read lines</a:t>
            </a:r>
            <a:r>
              <a:rPr lang="el-GR" smtClean="0"/>
              <a:t> - </a:t>
            </a:r>
            <a:r>
              <a:rPr lang="en-US" smtClean="0"/>
              <a:t>Files</a:t>
            </a:r>
            <a:endParaRPr lang="el-GR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import java.io.*;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public class Main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public static void main(String[] </a:t>
            </a:r>
            <a:r>
              <a:rPr lang="en-US" sz="1600" b="1" dirty="0" err="1" smtClean="0">
                <a:latin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try{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</a:rPr>
              <a:t>FileReader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fr</a:t>
            </a:r>
            <a:r>
              <a:rPr lang="en-US" sz="1600" b="1" dirty="0" smtClean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FileReader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InputFiles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/f1.txt"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</a:rPr>
              <a:t>BufferedReader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br</a:t>
            </a:r>
            <a:r>
              <a:rPr lang="en-US" sz="1600" b="1" dirty="0" smtClean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BufferedReader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fr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</a:rPr>
              <a:t>FileWriter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fw</a:t>
            </a:r>
            <a:r>
              <a:rPr lang="en-US" sz="1600" b="1" dirty="0" smtClean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FileWriter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InputFiles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/f2.txt"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</a:rPr>
              <a:t>PrintWriter</a:t>
            </a:r>
            <a:r>
              <a:rPr lang="en-US" sz="1600" b="1" dirty="0" smtClean="0">
                <a:latin typeface="Courier New" pitchFamily="49" charset="0"/>
              </a:rPr>
              <a:t> pw = new </a:t>
            </a:r>
            <a:r>
              <a:rPr lang="en-US" sz="1600" b="1" dirty="0" err="1" smtClean="0">
                <a:latin typeface="Courier New" pitchFamily="49" charset="0"/>
              </a:rPr>
              <a:t>PrintWriter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fw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String line;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		    while((line =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</a:rPr>
              <a:t>br.readLine</a:t>
            </a:r>
            <a:r>
              <a:rPr lang="en-US" sz="1600" b="1" dirty="0" smtClean="0">
                <a:latin typeface="Courier New" pitchFamily="49" charset="0"/>
              </a:rPr>
              <a:t>())!=null){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               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</a:rPr>
              <a:t>pw.println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(line);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</a:t>
            </a:r>
            <a:r>
              <a:rPr lang="en-US" sz="1600" b="1" dirty="0" err="1" smtClean="0">
                <a:latin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</a:rPr>
              <a:t>(line);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000099"/>
                </a:solidFill>
                <a:latin typeface="Courier New" pitchFamily="49" charset="0"/>
              </a:rPr>
              <a:t>pw.close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} catch(</a:t>
            </a:r>
            <a:r>
              <a:rPr lang="en-US" sz="1600" b="1" dirty="0" err="1" smtClean="0">
                <a:latin typeface="Courier New" pitchFamily="49" charset="0"/>
              </a:rPr>
              <a:t>IOException</a:t>
            </a:r>
            <a:r>
              <a:rPr lang="en-US" sz="1600" b="1" dirty="0" smtClean="0">
                <a:latin typeface="Courier New" pitchFamily="49" charset="0"/>
              </a:rPr>
              <a:t> ex){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latin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</a:rPr>
              <a:t>("IO Error" + ex);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4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IO Read Formatted Input</a:t>
            </a:r>
            <a:endParaRPr lang="el-GR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5307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java.io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tstIO3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void main (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InputStreamReader(System.in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StreamTokenizer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StreamTokenizer(ir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int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tag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s;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while((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tag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st.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nextToken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()) !=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StreamTokenizer.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TT_EOF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tag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StreamTokenizer.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TT_NUMBER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st.nval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System.out.println("Num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	} else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if(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tag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StreamTokenizer.TT_WORD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st.sval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System.out.println("Word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: " + s);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	    }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catch(IOException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e) {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….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02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Εξαιρέσεις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229600" cy="3384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 dirty="0" smtClean="0"/>
              <a:t>Ένα</a:t>
            </a:r>
            <a:r>
              <a:rPr lang="en-US" sz="2400" dirty="0" smtClean="0"/>
              <a:t> </a:t>
            </a:r>
            <a:r>
              <a:rPr lang="en-US" sz="2400" b="1" i="1" dirty="0" smtClean="0">
                <a:solidFill>
                  <a:srgbClr val="0000CC"/>
                </a:solidFill>
              </a:rPr>
              <a:t>exception</a:t>
            </a:r>
            <a:r>
              <a:rPr lang="el-GR" sz="2400" dirty="0" smtClean="0"/>
              <a:t> είναι ένα </a:t>
            </a:r>
            <a:r>
              <a:rPr lang="el-GR" sz="2400" dirty="0" smtClean="0">
                <a:solidFill>
                  <a:srgbClr val="0000CC"/>
                </a:solidFill>
              </a:rPr>
              <a:t>αντικείμενο</a:t>
            </a:r>
            <a:r>
              <a:rPr lang="el-GR" sz="2400" dirty="0" smtClean="0"/>
              <a:t> το οποίο δημιουργείται και επιστρέφεται 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throw</a:t>
            </a:r>
            <a:r>
              <a:rPr lang="en-US" sz="2400" dirty="0" smtClean="0"/>
              <a:t> </a:t>
            </a:r>
            <a:r>
              <a:rPr lang="el-GR" sz="2400" dirty="0" smtClean="0"/>
              <a:t>(αντί της </a:t>
            </a:r>
            <a:r>
              <a:rPr lang="en-US" sz="2400" dirty="0" smtClean="0"/>
              <a:t>return</a:t>
            </a:r>
            <a:r>
              <a:rPr lang="el-GR" sz="2400" dirty="0" smtClean="0"/>
              <a:t>) από την κλήση κάποιας μεθόδου όταν προκύπτει μια μη φυσιολογική κατάσταση στον κώδικα της μεθόδου η οποία επιβάλει να διακοπεί η εκτέλεση αυτής της μεθόδου.</a:t>
            </a:r>
            <a:endParaRPr lang="en-US" sz="2400" dirty="0" smtClean="0"/>
          </a:p>
          <a:p>
            <a:pPr marL="742950" lvl="1" indent="-285750">
              <a:lnSpc>
                <a:spcPct val="90000"/>
              </a:lnSpc>
            </a:pPr>
            <a:r>
              <a:rPr lang="el-GR" sz="2400" dirty="0" smtClean="0"/>
              <a:t>Πολλές έτοιμες κλάσεις στη </a:t>
            </a:r>
            <a:r>
              <a:rPr lang="en-US" sz="2400" dirty="0" smtClean="0"/>
              <a:t>Java </a:t>
            </a:r>
            <a:r>
              <a:rPr lang="el-GR" sz="2400" dirty="0" smtClean="0"/>
              <a:t>επιβάλλουν στον κώδικα που τις χρησιμοποιεί να διαχειρίζεται τις εξαιρέσεις που επιστρέφουν…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l-GR" sz="2400" dirty="0" smtClean="0"/>
          </a:p>
          <a:p>
            <a:pPr>
              <a:lnSpc>
                <a:spcPct val="90000"/>
              </a:lnSpc>
            </a:pPr>
            <a:endParaRPr lang="el-GR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41312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Εξαιρέσεις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81199"/>
            <a:ext cx="8424863" cy="43275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//...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u="sng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f(int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x, int y)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l-GR" sz="16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u="sng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if (y != 0) return x/y;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IllegalArgumentException("y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is 0");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u="sng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g(int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l-GR" sz="16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u="sng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int[] A = {10, 20, 30, 40, 50, 60, 70, 80, 90, 100};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&lt; 10) return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A[index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IndexOutOfBoundsException("index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is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greater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that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10");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13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δημιουργήθηκε από τον </a:t>
            </a:r>
            <a:r>
              <a:rPr lang="en-US" dirty="0" smtClean="0"/>
              <a:t>James Gosling </a:t>
            </a:r>
            <a:r>
              <a:rPr lang="el-GR" dirty="0" smtClean="0"/>
              <a:t>στην </a:t>
            </a:r>
            <a:r>
              <a:rPr lang="en-US" dirty="0" smtClean="0"/>
              <a:t>Sun Microsystems </a:t>
            </a:r>
            <a:r>
              <a:rPr lang="el-GR" dirty="0" smtClean="0"/>
              <a:t>το 1995. Η γλώσσα είχε τους εξής στόχους: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2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1" y="2743200"/>
            <a:ext cx="5445124" cy="2362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7" y="1752600"/>
            <a:ext cx="7561263" cy="47529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tstException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A a =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a.f(1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6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6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a.g(8</a:t>
            </a:r>
            <a:r>
              <a:rPr lang="el-GR" sz="16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	 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a.f(2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0);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    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6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6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a.g(100</a:t>
            </a:r>
            <a:r>
              <a:rPr lang="el-GR" sz="16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retEx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System.out.println(retEx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getMessage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6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16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el-GR" sz="16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retEx</a:t>
            </a:r>
            <a:r>
              <a:rPr lang="en-US" sz="16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System.out.println(retEx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getMessage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Εξαιρέσεις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689237" y="3067390"/>
            <a:ext cx="642937" cy="500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05" name="TextBox 8"/>
          <p:cNvSpPr txBox="1">
            <a:spLocks noChangeArrowheads="1"/>
          </p:cNvSpPr>
          <p:nvPr/>
        </p:nvSpPr>
        <p:spPr bwMode="auto">
          <a:xfrm>
            <a:off x="4427537" y="3413464"/>
            <a:ext cx="39830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1400" u="sng" dirty="0">
                <a:solidFill>
                  <a:srgbClr val="FF0000"/>
                </a:solidFill>
              </a:rPr>
              <a:t>Αν κάτι πάει στραβά δημιουργείται η εξαίρεση </a:t>
            </a:r>
            <a:r>
              <a:rPr lang="en-US" sz="1400" u="sng" dirty="0" err="1">
                <a:solidFill>
                  <a:srgbClr val="FF0000"/>
                </a:solidFill>
              </a:rPr>
              <a:t>retEx</a:t>
            </a:r>
            <a:endParaRPr lang="el-GR" sz="1400" u="sng" dirty="0">
              <a:solidFill>
                <a:srgbClr val="FF0000"/>
              </a:solidFill>
            </a:endParaRPr>
          </a:p>
        </p:txBody>
      </p:sp>
      <p:sp>
        <p:nvSpPr>
          <p:cNvPr id="76806" name="TextBox 5"/>
          <p:cNvSpPr txBox="1">
            <a:spLocks noChangeArrowheads="1"/>
          </p:cNvSpPr>
          <p:nvPr/>
        </p:nvSpPr>
        <p:spPr bwMode="auto">
          <a:xfrm>
            <a:off x="4123530" y="5105400"/>
            <a:ext cx="492918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1600" u="sng" dirty="0"/>
              <a:t>Για </a:t>
            </a:r>
            <a:r>
              <a:rPr lang="el-GR" sz="1600" u="sng" dirty="0">
                <a:solidFill>
                  <a:srgbClr val="FF0000"/>
                </a:solidFill>
              </a:rPr>
              <a:t>κάθε διαφορετικό τύπο εξαιρέσεων </a:t>
            </a:r>
            <a:r>
              <a:rPr lang="el-GR" sz="1600" u="sng" dirty="0"/>
              <a:t>που μπορεί</a:t>
            </a:r>
          </a:p>
          <a:p>
            <a:pPr eaLnBrk="1" hangingPunct="1"/>
            <a:r>
              <a:rPr lang="el-GR" sz="1600" u="sng" dirty="0"/>
              <a:t>να προκύψουν λόγω της κλήσης μεθόδων στο </a:t>
            </a:r>
          </a:p>
          <a:p>
            <a:pPr eaLnBrk="1" hangingPunct="1"/>
            <a:r>
              <a:rPr lang="en-US" sz="1600" u="sng" dirty="0"/>
              <a:t>try block </a:t>
            </a:r>
            <a:r>
              <a:rPr lang="el-GR" sz="1600" u="sng" dirty="0">
                <a:solidFill>
                  <a:srgbClr val="FF0000"/>
                </a:solidFill>
              </a:rPr>
              <a:t>φτιάχνουμε ένα </a:t>
            </a:r>
            <a:r>
              <a:rPr lang="en-US" sz="1600" u="sng" dirty="0">
                <a:solidFill>
                  <a:srgbClr val="FF0000"/>
                </a:solidFill>
              </a:rPr>
              <a:t>catch clock</a:t>
            </a:r>
            <a:r>
              <a:rPr lang="el-GR" sz="1600" u="sng" dirty="0">
                <a:solidFill>
                  <a:srgbClr val="FF0000"/>
                </a:solidFill>
              </a:rPr>
              <a:t> </a:t>
            </a:r>
            <a:endParaRPr lang="en-US" sz="1600" u="sng" dirty="0">
              <a:solidFill>
                <a:srgbClr val="FF0000"/>
              </a:solidFill>
            </a:endParaRPr>
          </a:p>
          <a:p>
            <a:pPr eaLnBrk="1" hangingPunct="1"/>
            <a:r>
              <a:rPr lang="el-GR" sz="1600" u="sng" dirty="0">
                <a:solidFill>
                  <a:srgbClr val="FF0000"/>
                </a:solidFill>
              </a:rPr>
              <a:t>Σαν παράμετρος είναι η εξαίρεση που μπορεί να προκύψει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6373812" y="4545806"/>
            <a:ext cx="785812" cy="3571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08" name="TextBox 9"/>
          <p:cNvSpPr txBox="1">
            <a:spLocks/>
          </p:cNvSpPr>
          <p:nvPr/>
        </p:nvSpPr>
        <p:spPr bwMode="auto">
          <a:xfrm>
            <a:off x="4427537" y="609600"/>
            <a:ext cx="4321175" cy="92392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b="1" dirty="0">
                <a:solidFill>
                  <a:srgbClr val="FF0000"/>
                </a:solidFill>
              </a:rPr>
              <a:t>αν δε διαχειριστούμε μια εξαίρεση</a:t>
            </a:r>
          </a:p>
          <a:p>
            <a:pPr eaLnBrk="1" hangingPunct="1"/>
            <a:r>
              <a:rPr lang="el-GR" b="1" dirty="0">
                <a:solidFill>
                  <a:srgbClr val="FF0000"/>
                </a:solidFill>
              </a:rPr>
              <a:t>τότε το πρόγραμμα μας διακόπτεται και</a:t>
            </a:r>
          </a:p>
          <a:p>
            <a:pPr eaLnBrk="1" hangingPunct="1"/>
            <a:r>
              <a:rPr lang="el-GR" b="1" dirty="0">
                <a:solidFill>
                  <a:srgbClr val="FF0000"/>
                </a:solidFill>
              </a:rPr>
              <a:t>τυπώνεται σχετικό μήνυμα !!</a:t>
            </a:r>
          </a:p>
        </p:txBody>
      </p:sp>
    </p:spTree>
    <p:extLst>
      <p:ext uri="{BB962C8B-B14F-4D97-AF65-F5344CB8AC3E}">
        <p14:creationId xmlns:p14="http://schemas.microsoft.com/office/powerpoint/2010/main" val="33742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Εξαιρέσεις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5329237" cy="52562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CC"/>
                </a:solidFill>
                <a:latin typeface="Courier" pitchFamily="49" charset="0"/>
              </a:rPr>
              <a:t>// </a:t>
            </a:r>
            <a:r>
              <a:rPr lang="el-GR" sz="1400" b="1" dirty="0" smtClean="0">
                <a:solidFill>
                  <a:srgbClr val="0000CC"/>
                </a:solidFill>
              </a:rPr>
              <a:t>κώδικας </a:t>
            </a:r>
            <a:r>
              <a:rPr lang="en-US" sz="1400" b="1" dirty="0" smtClean="0">
                <a:solidFill>
                  <a:srgbClr val="0000CC"/>
                </a:solidFill>
              </a:rPr>
              <a:t>main()….</a:t>
            </a:r>
            <a:r>
              <a:rPr lang="el-GR" sz="1400" b="1" dirty="0" smtClean="0">
                <a:solidFill>
                  <a:srgbClr val="0000CC"/>
                </a:solidFill>
              </a:rPr>
              <a:t>ή άλλης μεθόδου</a:t>
            </a:r>
            <a:endParaRPr lang="en-US" sz="1400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l-GR" sz="1400" b="1" dirty="0" err="1" smtClean="0">
                <a:solidFill>
                  <a:srgbClr val="0000CC"/>
                </a:solidFill>
                <a:latin typeface="Courier" pitchFamily="49" charset="0"/>
              </a:rPr>
              <a:t>try</a:t>
            </a:r>
            <a:r>
              <a:rPr lang="el-GR" sz="1400" b="1" dirty="0" smtClean="0">
                <a:solidFill>
                  <a:srgbClr val="0000CC"/>
                </a:solidFill>
                <a:latin typeface="Courier" pitchFamily="49" charset="0"/>
              </a:rPr>
              <a:t> </a:t>
            </a:r>
            <a:r>
              <a:rPr lang="el-GR" sz="1400" b="1" dirty="0" smtClean="0">
                <a:latin typeface="Courier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κώδικας που καλεί μεθόδους σε αντικείμενα 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οι οποίες επιστρέφουν 1 ή περισσότερες 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εξαιρέσεις διαφορετικού τύπου</a:t>
            </a:r>
          </a:p>
          <a:p>
            <a:pPr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κλήση μεθόδου 1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κλήση μεθόδου 2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κλήση μεθόδου 3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……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" pitchFamily="49" charset="0"/>
              </a:rPr>
              <a:t>} </a:t>
            </a:r>
            <a:r>
              <a:rPr lang="el-GR" sz="1400" b="1" dirty="0" err="1" smtClean="0">
                <a:solidFill>
                  <a:srgbClr val="0000CC"/>
                </a:solidFill>
                <a:latin typeface="Courier" pitchFamily="49" charset="0"/>
              </a:rPr>
              <a:t>catch</a:t>
            </a:r>
            <a:r>
              <a:rPr lang="el-GR" sz="1400" b="1" dirty="0" smtClean="0">
                <a:latin typeface="Courier" pitchFamily="49" charset="0"/>
              </a:rPr>
              <a:t> (</a:t>
            </a:r>
            <a:r>
              <a:rPr lang="en-US" sz="1400" b="1" dirty="0" err="1" smtClean="0">
                <a:solidFill>
                  <a:srgbClr val="FF0000"/>
                </a:solidFill>
              </a:rPr>
              <a:t>ExType</a:t>
            </a:r>
            <a:r>
              <a:rPr lang="el-GR" sz="1400" b="1" dirty="0" smtClean="0">
                <a:solidFill>
                  <a:srgbClr val="FF0000"/>
                </a:solidFill>
              </a:rPr>
              <a:t>1</a:t>
            </a:r>
            <a:r>
              <a:rPr lang="el-GR" sz="1400" b="1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retEx1</a:t>
            </a:r>
            <a:r>
              <a:rPr lang="el-GR" sz="1400" b="1" dirty="0" smtClean="0">
                <a:latin typeface="Courier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" pitchFamily="49" charset="0"/>
              </a:rPr>
              <a:t>     </a:t>
            </a:r>
            <a:r>
              <a:rPr lang="el-GR" sz="1400" b="1" dirty="0" err="1" smtClean="0">
                <a:latin typeface="Courier" pitchFamily="49" charset="0"/>
              </a:rPr>
              <a:t>System.out.println</a:t>
            </a:r>
            <a:r>
              <a:rPr lang="el-GR" sz="1400" b="1" dirty="0" smtClean="0">
                <a:latin typeface="Courier" pitchFamily="49" charset="0"/>
              </a:rPr>
              <a:t>(</a:t>
            </a:r>
            <a:r>
              <a:rPr lang="en-US" sz="1400" b="1" dirty="0" err="1" smtClean="0"/>
              <a:t>retEx1</a:t>
            </a:r>
            <a:r>
              <a:rPr lang="el-GR" sz="1400" b="1" dirty="0" smtClean="0"/>
              <a:t>.</a:t>
            </a:r>
            <a:r>
              <a:rPr lang="en-US" sz="1400" b="1" dirty="0" err="1" smtClean="0"/>
              <a:t>getMessage</a:t>
            </a:r>
            <a:r>
              <a:rPr lang="en-US" sz="1400" b="1" dirty="0" smtClean="0"/>
              <a:t>()</a:t>
            </a:r>
            <a:r>
              <a:rPr lang="el-GR" sz="1400" b="1" dirty="0" smtClean="0">
                <a:latin typeface="Courier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" pitchFamily="49" charset="0"/>
              </a:rPr>
              <a:t>}</a:t>
            </a:r>
            <a:r>
              <a:rPr lang="el-GR" sz="1400" b="1" dirty="0" smtClean="0"/>
              <a:t> </a:t>
            </a:r>
            <a:r>
              <a:rPr lang="el-GR" sz="1400" b="1" dirty="0" err="1" smtClean="0">
                <a:solidFill>
                  <a:srgbClr val="0000CC"/>
                </a:solidFill>
                <a:latin typeface="Courier" pitchFamily="49" charset="0"/>
              </a:rPr>
              <a:t>catch</a:t>
            </a:r>
            <a:r>
              <a:rPr lang="el-GR" sz="1400" b="1" dirty="0" smtClean="0">
                <a:latin typeface="Courier" pitchFamily="49" charset="0"/>
              </a:rPr>
              <a:t> (</a:t>
            </a:r>
            <a:r>
              <a:rPr lang="en-US" sz="1400" b="1" dirty="0" err="1" smtClean="0">
                <a:solidFill>
                  <a:srgbClr val="660066"/>
                </a:solidFill>
              </a:rPr>
              <a:t>ExType2</a:t>
            </a:r>
            <a:r>
              <a:rPr lang="en-US" sz="1400" b="1" dirty="0" smtClean="0">
                <a:solidFill>
                  <a:srgbClr val="660066"/>
                </a:solidFill>
              </a:rPr>
              <a:t> </a:t>
            </a:r>
            <a:r>
              <a:rPr lang="en-US" sz="1400" b="1" dirty="0" err="1" smtClean="0">
                <a:solidFill>
                  <a:srgbClr val="660066"/>
                </a:solidFill>
              </a:rPr>
              <a:t>retEx2</a:t>
            </a:r>
            <a:r>
              <a:rPr lang="el-GR" sz="1400" b="1" dirty="0" smtClean="0">
                <a:latin typeface="Courier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" pitchFamily="49" charset="0"/>
              </a:rPr>
              <a:t>     </a:t>
            </a:r>
            <a:r>
              <a:rPr lang="el-GR" sz="1400" b="1" dirty="0" err="1" smtClean="0">
                <a:latin typeface="Courier" pitchFamily="49" charset="0"/>
              </a:rPr>
              <a:t>System.out.println</a:t>
            </a:r>
            <a:r>
              <a:rPr lang="el-GR" sz="1400" b="1" dirty="0" smtClean="0">
                <a:latin typeface="Courier" pitchFamily="49" charset="0"/>
              </a:rPr>
              <a:t>(</a:t>
            </a:r>
            <a:r>
              <a:rPr lang="en-US" sz="1400" b="1" dirty="0" err="1" smtClean="0"/>
              <a:t>retEx2.getMessage</a:t>
            </a:r>
            <a:r>
              <a:rPr lang="en-US" sz="1400" b="1" dirty="0" smtClean="0"/>
              <a:t>()</a:t>
            </a:r>
            <a:r>
              <a:rPr lang="el-GR" sz="1400" b="1" dirty="0" smtClean="0">
                <a:latin typeface="Courier" pitchFamily="49" charset="0"/>
              </a:rPr>
              <a:t>);</a:t>
            </a:r>
            <a:endParaRPr lang="el-GR" sz="1400" b="1" dirty="0" smtClean="0"/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return;</a:t>
            </a:r>
            <a:endParaRPr lang="el-GR" sz="1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" pitchFamily="49" charset="0"/>
              </a:rPr>
              <a:t>}</a:t>
            </a:r>
            <a:r>
              <a:rPr lang="en-US" sz="1400" b="1" dirty="0" smtClean="0">
                <a:latin typeface="Courier" pitchFamily="49" charset="0"/>
              </a:rPr>
              <a:t> </a:t>
            </a:r>
            <a:r>
              <a:rPr lang="el-GR" sz="1400" b="1" dirty="0" err="1" smtClean="0">
                <a:solidFill>
                  <a:srgbClr val="0000CC"/>
                </a:solidFill>
                <a:latin typeface="Courier" pitchFamily="49" charset="0"/>
              </a:rPr>
              <a:t>catch</a:t>
            </a:r>
            <a:r>
              <a:rPr lang="el-GR" sz="1400" b="1" dirty="0" smtClean="0">
                <a:latin typeface="Courier" pitchFamily="49" charset="0"/>
              </a:rPr>
              <a:t> (</a:t>
            </a:r>
            <a:r>
              <a:rPr lang="en-US" sz="1400" b="1" dirty="0" err="1" smtClean="0">
                <a:solidFill>
                  <a:schemeClr val="accent1"/>
                </a:solidFill>
              </a:rPr>
              <a:t>ExType3</a:t>
            </a:r>
            <a:r>
              <a:rPr lang="en-US" sz="1400" b="1" dirty="0" smtClean="0">
                <a:solidFill>
                  <a:schemeClr val="accent1"/>
                </a:solidFill>
              </a:rPr>
              <a:t> </a:t>
            </a:r>
            <a:r>
              <a:rPr lang="en-US" sz="1400" b="1" dirty="0" err="1" smtClean="0">
                <a:solidFill>
                  <a:schemeClr val="accent1"/>
                </a:solidFill>
              </a:rPr>
              <a:t>retEx3</a:t>
            </a:r>
            <a:r>
              <a:rPr lang="el-GR" sz="1400" b="1" dirty="0" smtClean="0">
                <a:latin typeface="Courier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" pitchFamily="49" charset="0"/>
              </a:rPr>
              <a:t>     </a:t>
            </a:r>
            <a:r>
              <a:rPr lang="el-GR" sz="1400" b="1" dirty="0" err="1" smtClean="0">
                <a:latin typeface="Courier" pitchFamily="49" charset="0"/>
              </a:rPr>
              <a:t>System.out.println</a:t>
            </a:r>
            <a:r>
              <a:rPr lang="el-GR" sz="1400" b="1" dirty="0" smtClean="0">
                <a:latin typeface="Courier" pitchFamily="49" charset="0"/>
              </a:rPr>
              <a:t>(</a:t>
            </a:r>
            <a:r>
              <a:rPr lang="en-US" sz="1400" b="1" dirty="0" err="1" smtClean="0"/>
              <a:t>retEx3.getMessage</a:t>
            </a:r>
            <a:r>
              <a:rPr lang="en-US" sz="1400" b="1" dirty="0" smtClean="0"/>
              <a:t>()</a:t>
            </a:r>
            <a:r>
              <a:rPr lang="el-GR" sz="1400" b="1" dirty="0" smtClean="0">
                <a:latin typeface="Courier" pitchFamily="49" charset="0"/>
              </a:rPr>
              <a:t>);</a:t>
            </a:r>
            <a:endParaRPr lang="el-GR" sz="1400" b="1" dirty="0" smtClean="0"/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(1);</a:t>
            </a:r>
            <a:endParaRPr lang="el-GR" sz="1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400" b="1" dirty="0" smtClean="0">
                <a:latin typeface="Courier" pitchFamily="49" charset="0"/>
              </a:rPr>
              <a:t>}</a:t>
            </a:r>
            <a:endParaRPr lang="en-US" sz="1400" b="1" dirty="0" smtClean="0">
              <a:latin typeface="Courier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Courier" pitchFamily="49" charset="0"/>
              </a:rPr>
              <a:t>// </a:t>
            </a:r>
            <a:r>
              <a:rPr lang="el-GR" sz="1400" b="1" dirty="0" smtClean="0">
                <a:solidFill>
                  <a:schemeClr val="tx2"/>
                </a:solidFill>
              </a:rPr>
              <a:t>Εντολές που ακολουθούν</a:t>
            </a:r>
            <a:endParaRPr lang="en-US" sz="14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l-GR" sz="1600" b="1" dirty="0" smtClean="0">
                <a:solidFill>
                  <a:schemeClr val="tx2"/>
                </a:solidFill>
              </a:rPr>
              <a:t>…….</a:t>
            </a:r>
          </a:p>
          <a:p>
            <a:pPr>
              <a:buFont typeface="Wingdings" pitchFamily="2" charset="2"/>
              <a:buNone/>
            </a:pPr>
            <a:endParaRPr lang="el-GR" sz="1400" b="1" dirty="0" smtClean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38057" y="1828800"/>
            <a:ext cx="4038600" cy="4530725"/>
          </a:xfrm>
        </p:spPr>
        <p:txBody>
          <a:bodyPr/>
          <a:lstStyle/>
          <a:p>
            <a:r>
              <a:rPr lang="el-GR" sz="1600" dirty="0" smtClean="0"/>
              <a:t>αν κάτι δεν πάει καλά κατά την εκτέλεση του κώδικα στο </a:t>
            </a:r>
            <a:r>
              <a:rPr lang="en-US" sz="1600" dirty="0" smtClean="0"/>
              <a:t>try block</a:t>
            </a:r>
            <a:r>
              <a:rPr lang="el-GR" sz="1600" dirty="0" smtClean="0"/>
              <a:t> κατά την κλήση μιας μεθόδου που επιστρέφει μια εξαίρεση τύπου </a:t>
            </a:r>
            <a:r>
              <a:rPr lang="en-US" sz="1600" dirty="0" err="1" smtClean="0"/>
              <a:t>ExType</a:t>
            </a:r>
            <a:r>
              <a:rPr lang="el-GR" sz="1600" dirty="0" smtClean="0"/>
              <a:t>1</a:t>
            </a:r>
          </a:p>
          <a:p>
            <a:pPr lvl="1"/>
            <a:r>
              <a:rPr lang="el-GR" sz="1600" dirty="0" smtClean="0"/>
              <a:t>η διεύθυνση της εξαίρεσης που επιστρέφεται αποθηκεύεται στη μεταβλητή </a:t>
            </a:r>
            <a:r>
              <a:rPr lang="el-GR" sz="1600" dirty="0" err="1" smtClean="0"/>
              <a:t>εξαίρεση1_που_επιστρέφεται</a:t>
            </a:r>
            <a:endParaRPr lang="el-GR" sz="1600" dirty="0" smtClean="0"/>
          </a:p>
          <a:p>
            <a:pPr lvl="1"/>
            <a:r>
              <a:rPr lang="el-GR" sz="1600" dirty="0" smtClean="0"/>
              <a:t>ο κώδικας του </a:t>
            </a:r>
            <a:r>
              <a:rPr lang="en-US" sz="1600" dirty="0" smtClean="0"/>
              <a:t>try block </a:t>
            </a:r>
            <a:r>
              <a:rPr lang="el-GR" sz="1600" dirty="0" smtClean="0"/>
              <a:t>παύει να εκτελείται και ξεκινάει η εκτέλεση του κώδικα του αντίστοιχου </a:t>
            </a:r>
            <a:r>
              <a:rPr lang="en-US" sz="1600" dirty="0" smtClean="0"/>
              <a:t>catch block</a:t>
            </a:r>
            <a:endParaRPr lang="el-GR" sz="1600" dirty="0" smtClean="0"/>
          </a:p>
          <a:p>
            <a:pPr lvl="1"/>
            <a:r>
              <a:rPr lang="el-GR" sz="1600" dirty="0" smtClean="0"/>
              <a:t>κατόπιν του τέλους της εκτέλεσης του </a:t>
            </a:r>
            <a:r>
              <a:rPr lang="en-US" sz="1600" dirty="0" smtClean="0"/>
              <a:t>catch block</a:t>
            </a:r>
            <a:r>
              <a:rPr lang="el-GR" sz="1600" dirty="0" smtClean="0"/>
              <a:t> </a:t>
            </a:r>
            <a:r>
              <a:rPr lang="en-US" sz="1600" dirty="0" smtClean="0"/>
              <a:t>(</a:t>
            </a:r>
            <a:r>
              <a:rPr lang="el-GR" sz="1600" dirty="0" smtClean="0"/>
              <a:t>αν δεν γίνει έξοδος του προγράμματος</a:t>
            </a:r>
            <a:r>
              <a:rPr lang="en-US" sz="1600" dirty="0" smtClean="0"/>
              <a:t>) </a:t>
            </a:r>
            <a:r>
              <a:rPr lang="el-GR" sz="1600" dirty="0" smtClean="0"/>
              <a:t>συνεχίζεται η εκτέλεση με τις εντολές που ακολουθούν </a:t>
            </a:r>
            <a:r>
              <a:rPr lang="el-GR" sz="1600" b="1" dirty="0" smtClean="0">
                <a:solidFill>
                  <a:schemeClr val="tx2"/>
                </a:solidFill>
              </a:rPr>
              <a:t>μετά το </a:t>
            </a:r>
            <a:r>
              <a:rPr lang="en-US" sz="1600" b="1" dirty="0" smtClean="0">
                <a:solidFill>
                  <a:schemeClr val="tx2"/>
                </a:solidFill>
              </a:rPr>
              <a:t>try-catch block</a:t>
            </a:r>
            <a:endParaRPr lang="el-GR" sz="2200" dirty="0" smtClean="0"/>
          </a:p>
        </p:txBody>
      </p:sp>
    </p:spTree>
    <p:extLst>
      <p:ext uri="{BB962C8B-B14F-4D97-AF65-F5344CB8AC3E}">
        <p14:creationId xmlns:p14="http://schemas.microsoft.com/office/powerpoint/2010/main" val="32678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Εξαιρέσεις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50720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l-GR" sz="2400" dirty="0" smtClean="0">
                <a:solidFill>
                  <a:schemeClr val="bg1">
                    <a:lumMod val="75000"/>
                  </a:schemeClr>
                </a:solidFill>
              </a:rPr>
              <a:t>Ένα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bg1">
                    <a:lumMod val="75000"/>
                  </a:schemeClr>
                </a:solidFill>
              </a:rPr>
              <a:t>exception</a:t>
            </a:r>
            <a:r>
              <a:rPr lang="el-GR" sz="2400" dirty="0" smtClean="0">
                <a:solidFill>
                  <a:schemeClr val="bg1">
                    <a:lumMod val="75000"/>
                  </a:schemeClr>
                </a:solidFill>
              </a:rPr>
              <a:t> είναι ένα αντικείμενο το οποίο δημιουργείται και επιστρέφεται με την εντολή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throw </a:t>
            </a:r>
            <a:r>
              <a:rPr lang="el-GR" sz="2400" dirty="0" smtClean="0">
                <a:solidFill>
                  <a:schemeClr val="bg1">
                    <a:lumMod val="75000"/>
                  </a:schemeClr>
                </a:solidFill>
              </a:rPr>
              <a:t>(αντί της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return</a:t>
            </a:r>
            <a:r>
              <a:rPr lang="el-GR" sz="2400" dirty="0" smtClean="0">
                <a:solidFill>
                  <a:schemeClr val="bg1">
                    <a:lumMod val="75000"/>
                  </a:schemeClr>
                </a:solidFill>
              </a:rPr>
              <a:t>) από την κλήση κάποιας μεθόδου όταν προκύπτει μια μη φυσιολογική κατάσταση στον κώδικα της μεθόδου η οποία επιβάλει να διακοπεί η φυσιολογική εκτέλεση αυτής της μεθόδου.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defRPr/>
            </a:pPr>
            <a:r>
              <a:rPr lang="el-GR" sz="2000" dirty="0" smtClean="0">
                <a:solidFill>
                  <a:srgbClr val="FF0000"/>
                </a:solidFill>
              </a:rPr>
              <a:t>Πολλές έτοιμες κλάσεις στη </a:t>
            </a:r>
            <a:r>
              <a:rPr lang="en-US" sz="2000" dirty="0" smtClean="0">
                <a:solidFill>
                  <a:srgbClr val="FF0000"/>
                </a:solidFill>
              </a:rPr>
              <a:t>Java </a:t>
            </a:r>
            <a:r>
              <a:rPr lang="el-GR" sz="2000" dirty="0" smtClean="0">
                <a:solidFill>
                  <a:srgbClr val="FF0000"/>
                </a:solidFill>
              </a:rPr>
              <a:t>επιβάλλουν στον κώδικα που τις χρησιμοποιεί να διαχειρίζεται τις εξαιρέσεις που επιστρέφουν…</a:t>
            </a:r>
          </a:p>
          <a:p>
            <a:pPr marL="742950" lvl="1" indent="-285750">
              <a:lnSpc>
                <a:spcPct val="90000"/>
              </a:lnSpc>
              <a:defRPr/>
            </a:pPr>
            <a:r>
              <a:rPr lang="el-GR" sz="2000" dirty="0" smtClean="0"/>
              <a:t>… με αυτόν τον τρόπο θα έχει πάντα την προσοχή του ο προγραμματιστής στο γεγονός ότι πρέπει να διαχειρίζεται κάποιες περιπτώσεις μη κανονικής εκτέλεσης </a:t>
            </a:r>
            <a:r>
              <a:rPr lang="en-US" sz="2000" dirty="0" smtClean="0"/>
              <a:t>– </a:t>
            </a:r>
            <a:r>
              <a:rPr lang="en-US" sz="2000" b="1" dirty="0" smtClean="0">
                <a:solidFill>
                  <a:srgbClr val="FF0000"/>
                </a:solidFill>
              </a:rPr>
              <a:t>o compiler </a:t>
            </a:r>
            <a:r>
              <a:rPr lang="el-GR" sz="2000" b="1" dirty="0" smtClean="0">
                <a:solidFill>
                  <a:srgbClr val="FF0000"/>
                </a:solidFill>
              </a:rPr>
              <a:t>θα του το υπενθυμίζει </a:t>
            </a:r>
          </a:p>
          <a:p>
            <a:pPr marL="742950" lvl="1" indent="-285750">
              <a:lnSpc>
                <a:spcPct val="90000"/>
              </a:lnSpc>
              <a:defRPr/>
            </a:pPr>
            <a:endParaRPr lang="el-GR" sz="2400" dirty="0" smtClean="0"/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dirty="0" smtClean="0"/>
          </a:p>
          <a:p>
            <a:pPr>
              <a:lnSpc>
                <a:spcPct val="90000"/>
              </a:lnSpc>
              <a:defRPr/>
            </a:pPr>
            <a:endParaRPr lang="el-GR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36365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Εξαιρέσεις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7561263" cy="47529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tstException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A a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a.f(1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a.g(8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	 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a.f(2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0);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a.g(100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retEx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retEx</a:t>
            </a:r>
            <a:r>
              <a:rPr lang="en-US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9876" name="TextBox 5"/>
          <p:cNvSpPr txBox="1">
            <a:spLocks noChangeArrowheads="1"/>
          </p:cNvSpPr>
          <p:nvPr/>
        </p:nvSpPr>
        <p:spPr bwMode="auto">
          <a:xfrm>
            <a:off x="3143250" y="4916488"/>
            <a:ext cx="4929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u="sng">
                <a:solidFill>
                  <a:srgbClr val="000099"/>
                </a:solidFill>
              </a:rPr>
              <a:t>… </a:t>
            </a:r>
            <a:r>
              <a:rPr lang="el-GR" u="sng">
                <a:solidFill>
                  <a:srgbClr val="000099"/>
                </a:solidFill>
              </a:rPr>
              <a:t>τι πρόβλημα έχουμε σε αυτή την περίπτωση ???</a:t>
            </a:r>
          </a:p>
        </p:txBody>
      </p:sp>
    </p:spTree>
    <p:extLst>
      <p:ext uri="{BB962C8B-B14F-4D97-AF65-F5344CB8AC3E}">
        <p14:creationId xmlns:p14="http://schemas.microsoft.com/office/powerpoint/2010/main" val="549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39825"/>
          </a:xfrm>
        </p:spPr>
        <p:txBody>
          <a:bodyPr/>
          <a:lstStyle/>
          <a:p>
            <a:r>
              <a:rPr lang="el-GR" smtClean="0"/>
              <a:t>Εξαιρέσεις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43000"/>
            <a:ext cx="7561263" cy="32321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tstException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A a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a.f(1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a.g(8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	 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a.f(2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0);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a.g(100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retEx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l-GR" sz="14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el-GR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retEx</a:t>
            </a:r>
            <a:r>
              <a:rPr lang="en-US" sz="1400" b="1" dirty="0" smtClean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0900" name="TextBox 5"/>
          <p:cNvSpPr txBox="1">
            <a:spLocks noChangeArrowheads="1"/>
          </p:cNvSpPr>
          <p:nvPr/>
        </p:nvSpPr>
        <p:spPr bwMode="auto">
          <a:xfrm>
            <a:off x="2060802" y="3962400"/>
            <a:ext cx="7072312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000099"/>
                </a:solidFill>
              </a:rPr>
              <a:t>… </a:t>
            </a:r>
            <a:r>
              <a:rPr lang="el-GR" sz="1600" dirty="0">
                <a:solidFill>
                  <a:srgbClr val="000099"/>
                </a:solidFill>
              </a:rPr>
              <a:t>συχνά στην πράξη κάτι που ενοχλεί τον προγραμματιστή όταν κάνει μια δουλειά, </a:t>
            </a:r>
            <a:r>
              <a:rPr lang="el-GR" sz="1600" u="sng" dirty="0">
                <a:solidFill>
                  <a:srgbClr val="000099"/>
                </a:solidFill>
              </a:rPr>
              <a:t>προσπαθεί γρήγορα να το βγάλει από τη μέση</a:t>
            </a:r>
            <a:r>
              <a:rPr lang="el-GR" sz="1600" dirty="0">
                <a:solidFill>
                  <a:srgbClr val="000099"/>
                </a:solidFill>
              </a:rPr>
              <a:t> και να προχωρήσει στην επίτευξη του βασικού του στόχου…</a:t>
            </a:r>
          </a:p>
          <a:p>
            <a:pPr eaLnBrk="1" hangingPunct="1"/>
            <a:r>
              <a:rPr lang="el-GR" sz="1600" dirty="0">
                <a:solidFill>
                  <a:srgbClr val="000099"/>
                </a:solidFill>
              </a:rPr>
              <a:t>… με την προοπτική </a:t>
            </a:r>
            <a:r>
              <a:rPr lang="el-GR" sz="1600" u="sng" dirty="0">
                <a:solidFill>
                  <a:srgbClr val="000099"/>
                </a:solidFill>
              </a:rPr>
              <a:t>να επιστρέψει στο θέμα που τον ενοχλεί αργότερα</a:t>
            </a:r>
            <a:r>
              <a:rPr lang="el-GR" sz="1600" dirty="0">
                <a:solidFill>
                  <a:srgbClr val="000099"/>
                </a:solidFill>
              </a:rPr>
              <a:t> για να δώσει μια καλύτερη λύση….</a:t>
            </a:r>
          </a:p>
          <a:p>
            <a:pPr eaLnBrk="1" hangingPunct="1"/>
            <a:r>
              <a:rPr lang="el-GR" sz="1600" dirty="0">
                <a:solidFill>
                  <a:srgbClr val="FF0000"/>
                </a:solidFill>
              </a:rPr>
              <a:t>…</a:t>
            </a:r>
            <a:r>
              <a:rPr lang="el-GR" sz="1600" b="1" dirty="0">
                <a:solidFill>
                  <a:srgbClr val="FF0000"/>
                </a:solidFill>
              </a:rPr>
              <a:t>πολλές φορές το αργότερα δεν έρχεται ποτέ </a:t>
            </a:r>
          </a:p>
          <a:p>
            <a:pPr eaLnBrk="1" hangingPunct="1"/>
            <a:endParaRPr lang="el-GR" sz="1600" b="1" dirty="0">
              <a:solidFill>
                <a:srgbClr val="FF0000"/>
              </a:solidFill>
            </a:endParaRPr>
          </a:p>
          <a:p>
            <a:pPr eaLnBrk="1" hangingPunct="1"/>
            <a:r>
              <a:rPr lang="el-GR" sz="1600" b="1" dirty="0"/>
              <a:t>Στην περίπτωση των εξαιρέσεων αυτό σημαίνει ότι μπορεί να έχουμε </a:t>
            </a:r>
            <a:r>
              <a:rPr lang="el-GR" sz="1600" b="1" dirty="0">
                <a:solidFill>
                  <a:srgbClr val="FF0000"/>
                </a:solidFill>
              </a:rPr>
              <a:t>«αόρατες»  εξαιρέσεις </a:t>
            </a:r>
            <a:r>
              <a:rPr lang="el-GR" sz="1600" b="1" dirty="0"/>
              <a:t>για τις οποίες </a:t>
            </a:r>
            <a:r>
              <a:rPr lang="el-GR" sz="1600" b="1" dirty="0">
                <a:solidFill>
                  <a:srgbClr val="FF0000"/>
                </a:solidFill>
              </a:rPr>
              <a:t>δεν γίνεται κατάλληλη διαχείριση</a:t>
            </a:r>
          </a:p>
          <a:p>
            <a:pPr eaLnBrk="1" hangingPunct="1"/>
            <a:r>
              <a:rPr lang="el-GR" sz="1600" b="1" dirty="0"/>
              <a:t>Αν δεν υπήρχε το </a:t>
            </a:r>
            <a:r>
              <a:rPr lang="el-GR" sz="1600" b="1" dirty="0">
                <a:solidFill>
                  <a:srgbClr val="FF0000"/>
                </a:solidFill>
              </a:rPr>
              <a:t>τετριμμένο (επιβεβλημένο από τον </a:t>
            </a:r>
            <a:r>
              <a:rPr lang="en-US" sz="1600" b="1" dirty="0">
                <a:solidFill>
                  <a:srgbClr val="FF0000"/>
                </a:solidFill>
              </a:rPr>
              <a:t>compiler </a:t>
            </a:r>
            <a:r>
              <a:rPr lang="el-GR" sz="1600" b="1" dirty="0">
                <a:solidFill>
                  <a:srgbClr val="FF0000"/>
                </a:solidFill>
              </a:rPr>
              <a:t>) </a:t>
            </a:r>
            <a:r>
              <a:rPr lang="en-US" sz="1600" b="1" dirty="0">
                <a:solidFill>
                  <a:srgbClr val="FF0000"/>
                </a:solidFill>
              </a:rPr>
              <a:t>catch</a:t>
            </a:r>
            <a:r>
              <a:rPr lang="en-US" sz="1600" b="1" dirty="0"/>
              <a:t> </a:t>
            </a:r>
            <a:r>
              <a:rPr lang="el-GR" sz="1600" b="1" dirty="0"/>
              <a:t>για αυτές, τουλάχιστον θα ήταν «ορατές»</a:t>
            </a:r>
          </a:p>
        </p:txBody>
      </p:sp>
    </p:spTree>
    <p:extLst>
      <p:ext uri="{BB962C8B-B14F-4D97-AF65-F5344CB8AC3E}">
        <p14:creationId xmlns:p14="http://schemas.microsoft.com/office/powerpoint/2010/main" val="18660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και στην </a:t>
            </a:r>
            <a:r>
              <a:rPr lang="en-US" dirty="0" smtClean="0"/>
              <a:t>C++ </a:t>
            </a:r>
            <a:r>
              <a:rPr lang="el-GR" dirty="0" smtClean="0"/>
              <a:t>αν δεν προσδιορίσουμε τον </a:t>
            </a:r>
            <a:r>
              <a:rPr lang="en-US" dirty="0" smtClean="0"/>
              <a:t>Constructor, </a:t>
            </a:r>
            <a:r>
              <a:rPr lang="el-GR" dirty="0" smtClean="0"/>
              <a:t>τότε χρησιμοποιείται ο </a:t>
            </a:r>
            <a:r>
              <a:rPr lang="en-US" dirty="0" smtClean="0"/>
              <a:t>default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Στην περίπτωση της </a:t>
            </a:r>
            <a:r>
              <a:rPr lang="en-US" dirty="0" smtClean="0"/>
              <a:t>Java, 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n-US" dirty="0" smtClean="0">
                <a:solidFill>
                  <a:srgbClr val="FF0000"/>
                </a:solidFill>
              </a:rPr>
              <a:t>default constructor </a:t>
            </a:r>
            <a:r>
              <a:rPr lang="el-GR" dirty="0" smtClean="0"/>
              <a:t>κάνει κάτι: </a:t>
            </a:r>
            <a:r>
              <a:rPr lang="el-GR" dirty="0" smtClean="0">
                <a:solidFill>
                  <a:srgbClr val="0070C0"/>
                </a:solidFill>
              </a:rPr>
              <a:t>αρχικοποιεί όλα τα πεδία σε «μηδενική» τιμή</a:t>
            </a:r>
            <a:r>
              <a:rPr lang="el-GR" dirty="0" smtClean="0"/>
              <a:t>.</a:t>
            </a:r>
          </a:p>
          <a:p>
            <a:r>
              <a:rPr lang="el-GR" dirty="0"/>
              <a:t>Όπως και στην </a:t>
            </a:r>
            <a:r>
              <a:rPr lang="en-US" dirty="0"/>
              <a:t>C++ </a:t>
            </a:r>
            <a:r>
              <a:rPr lang="el-GR" dirty="0" smtClean="0"/>
              <a:t>αν ορίσουμε ένα </a:t>
            </a:r>
            <a:r>
              <a:rPr lang="en-US" dirty="0" smtClean="0"/>
              <a:t>constructor, </a:t>
            </a:r>
            <a:r>
              <a:rPr lang="el-GR" dirty="0" smtClean="0"/>
              <a:t>τότε ο </a:t>
            </a:r>
            <a:r>
              <a:rPr lang="en-US" dirty="0" smtClean="0"/>
              <a:t>default </a:t>
            </a:r>
            <a:r>
              <a:rPr lang="el-GR" dirty="0" smtClean="0"/>
              <a:t>παύει να υφίσταται.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771" y="2743200"/>
            <a:ext cx="7391400" cy="1219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 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public Person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(int w, int h) {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Computes Ratio</a:t>
            </a:r>
            <a:endParaRPr lang="el-GR" sz="18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: "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Class Person </a:t>
            </a:r>
            <a:endParaRPr lang="el-GR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21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μπορεί να χρησιμοποιήσει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για να αναφερθεί στον εαυτό του</a:t>
            </a:r>
          </a:p>
          <a:p>
            <a:pPr lvl="1"/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/>
              <a:t>this </a:t>
            </a:r>
            <a:r>
              <a:rPr lang="el-GR" dirty="0" smtClean="0"/>
              <a:t>είναι αναφορά και όχι δείκτης</a:t>
            </a:r>
          </a:p>
          <a:p>
            <a:r>
              <a:rPr lang="el-GR" dirty="0" smtClean="0"/>
              <a:t>Το </a:t>
            </a:r>
            <a:r>
              <a:rPr lang="en-US" dirty="0" smtClean="0"/>
              <a:t>this </a:t>
            </a:r>
            <a:r>
              <a:rPr lang="el-GR" dirty="0" smtClean="0"/>
              <a:t>είναι χρήσιμο και για να καλέσουμε ένα </a:t>
            </a:r>
            <a:r>
              <a:rPr lang="en-US" dirty="0" smtClean="0"/>
              <a:t>constructor </a:t>
            </a:r>
            <a:r>
              <a:rPr lang="el-GR" dirty="0" smtClean="0"/>
              <a:t>μέσα </a:t>
            </a:r>
            <a:r>
              <a:rPr lang="el-GR" dirty="0" smtClean="0"/>
              <a:t>σε ένα άλλο </a:t>
            </a:r>
            <a:r>
              <a:rPr lang="en-US" dirty="0" smtClean="0"/>
              <a:t>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7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505200"/>
            <a:ext cx="7391400" cy="1066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 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 Person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(int w, int h) {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(int </a:t>
            </a:r>
            <a:r>
              <a:rPr lang="el-GR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h) {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endParaRPr lang="el-GR" sz="1800" b="1" dirty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(h-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100,w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800" b="1" dirty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Computes Ratio</a:t>
            </a:r>
            <a:endParaRPr lang="el-GR" sz="18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: "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Class Person </a:t>
            </a:r>
            <a:endParaRPr lang="el-GR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45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δεν χρειαζόμαστε </a:t>
            </a:r>
            <a:r>
              <a:rPr lang="en-US" dirty="0" smtClean="0"/>
              <a:t>destructors!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αποδέσμευση της μνήμης γίνεται αυτόματα από το </a:t>
            </a:r>
            <a:r>
              <a:rPr lang="en-US" dirty="0" smtClean="0">
                <a:solidFill>
                  <a:srgbClr val="FF0000"/>
                </a:solidFill>
              </a:rPr>
              <a:t>garbage collector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ο οποίος φροντίζει για τη διαγραφή των </a:t>
            </a:r>
            <a:r>
              <a:rPr lang="el-GR" dirty="0"/>
              <a:t>αντικειμένων που δεν χρησιμοποιούνται </a:t>
            </a:r>
            <a:r>
              <a:rPr lang="el-GR" dirty="0" smtClean="0"/>
              <a:t>πλέον.</a:t>
            </a:r>
          </a:p>
          <a:p>
            <a:r>
              <a:rPr lang="el-GR" dirty="0" smtClean="0"/>
              <a:t>Αν ο χρήστης θέλει να δώσει μια ένδειξη στον </a:t>
            </a:r>
            <a:r>
              <a:rPr lang="en-US" dirty="0" smtClean="0"/>
              <a:t>garbage collector </a:t>
            </a:r>
            <a:r>
              <a:rPr lang="el-GR" dirty="0" smtClean="0"/>
              <a:t>μπορεί να χρησιμοποιήσει την εντολή </a:t>
            </a:r>
            <a:r>
              <a:rPr lang="en-US" dirty="0" smtClean="0">
                <a:solidFill>
                  <a:srgbClr val="0070C0"/>
                </a:solidFill>
              </a:rPr>
              <a:t>finalize()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“architecture-neutral </a:t>
            </a:r>
            <a:r>
              <a:rPr lang="en-US" dirty="0"/>
              <a:t>and </a:t>
            </a:r>
            <a:r>
              <a:rPr lang="en-US" dirty="0" smtClean="0"/>
              <a:t>portable”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μεγαλύτερο πλεονέκτημα της </a:t>
            </a:r>
            <a:r>
              <a:rPr lang="en-US" dirty="0" smtClean="0"/>
              <a:t>Java </a:t>
            </a:r>
            <a:r>
              <a:rPr lang="el-GR" dirty="0" smtClean="0"/>
              <a:t>είναι 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l-GR" dirty="0" smtClean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 smtClean="0"/>
              <a:t>Write-Once-Run-Anywhere</a:t>
            </a:r>
            <a:r>
              <a:rPr lang="el-GR" dirty="0" smtClean="0"/>
              <a:t> μοντέλο</a:t>
            </a:r>
            <a:r>
              <a:rPr lang="en-US" dirty="0" smtClean="0"/>
              <a:t>, </a:t>
            </a:r>
            <a:r>
              <a:rPr lang="el-GR" dirty="0" smtClean="0"/>
              <a:t>σε αντίθεση με το σύνηθες </a:t>
            </a:r>
            <a:r>
              <a:rPr lang="en-US" dirty="0" smtClean="0"/>
              <a:t>Write-Once-Compile-Anywhere </a:t>
            </a:r>
            <a:r>
              <a:rPr lang="el-GR" dirty="0" smtClean="0"/>
              <a:t>μοντέλο.</a:t>
            </a:r>
          </a:p>
          <a:p>
            <a:r>
              <a:rPr lang="el-GR" dirty="0" smtClean="0"/>
              <a:t>Αυτό επιτυγχάνεται δημιουργώντας ένα ενδιάμεσο κώδικα (</a:t>
            </a:r>
            <a:r>
              <a:rPr lang="en-US" dirty="0" err="1" smtClean="0">
                <a:solidFill>
                  <a:srgbClr val="0070C0"/>
                </a:solidFill>
              </a:rPr>
              <a:t>bytecode</a:t>
            </a:r>
            <a:r>
              <a:rPr lang="en-US" dirty="0" smtClean="0"/>
              <a:t>) </a:t>
            </a:r>
            <a:r>
              <a:rPr lang="el-GR" dirty="0" smtClean="0"/>
              <a:t>ο οποίος μετά τρέχει πάνω σε μια εικονική μηχανή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 smtClean="0"/>
              <a:t>) </a:t>
            </a:r>
            <a:r>
              <a:rPr lang="el-GR" dirty="0" smtClean="0"/>
              <a:t>η οποία το μεταφράζει σε γλώσσα μηχανής.</a:t>
            </a:r>
          </a:p>
          <a:p>
            <a:pPr lvl="1"/>
            <a:r>
              <a:rPr lang="el-GR" dirty="0" smtClean="0"/>
              <a:t>Οι προγραμματιστές πλέον γράφουν κώδικα για την εικονική μηχανή, η οποία δημιουργείται για οποιαδήποτε πλατφόρμα.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6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Ένα πρόγραμμα που τρέχει στο </a:t>
            </a:r>
            <a:r>
              <a:rPr lang="en-US" dirty="0" smtClean="0"/>
              <a:t>background </a:t>
            </a:r>
            <a:r>
              <a:rPr lang="el-GR" dirty="0" smtClean="0"/>
              <a:t>και φροντίζει για την αποδέσμευση μνήμης.</a:t>
            </a:r>
          </a:p>
          <a:p>
            <a:r>
              <a:rPr lang="el-GR" dirty="0" smtClean="0"/>
              <a:t>Πως βρίσκει τι πρέπει να αποδεσμευτεί?</a:t>
            </a:r>
          </a:p>
          <a:p>
            <a:pPr lvl="1"/>
            <a:r>
              <a:rPr lang="en-US" dirty="0" smtClean="0"/>
              <a:t>Reference Counting: </a:t>
            </a:r>
            <a:r>
              <a:rPr lang="el-GR" dirty="0" smtClean="0"/>
              <a:t>Πόσοι χρησιμοποιούν το </a:t>
            </a:r>
            <a:r>
              <a:rPr lang="en-US" dirty="0" smtClean="0"/>
              <a:t>reference </a:t>
            </a:r>
            <a:r>
              <a:rPr lang="el-GR" dirty="0" smtClean="0"/>
              <a:t>στο αντικείμενο. Έχει το πρόβλημα ότι είναι ακριβό να βρεις κυκλικές αναφορές μεταξύ «νεκρών» αντικειμένων.</a:t>
            </a:r>
          </a:p>
          <a:p>
            <a:pPr lvl="1"/>
            <a:r>
              <a:rPr lang="el-GR" dirty="0" smtClean="0"/>
              <a:t>Η τεχνική που χρησιμοποιείται είναι να βρίσκεις όλα τα «ζωντανά» αντικείμενα ξεκινώντας από την μνήμη στο </a:t>
            </a:r>
            <a:r>
              <a:rPr lang="en-US" dirty="0" smtClean="0"/>
              <a:t>stack. </a:t>
            </a:r>
            <a:r>
              <a:rPr lang="el-GR" dirty="0" smtClean="0"/>
              <a:t>Όσα δεν βρεις είναι </a:t>
            </a:r>
            <a:r>
              <a:rPr lang="el-GR" dirty="0" smtClean="0"/>
              <a:t>νεκρά.</a:t>
            </a:r>
            <a:endParaRPr lang="el-GR" dirty="0" smtClean="0"/>
          </a:p>
          <a:p>
            <a:r>
              <a:rPr lang="el-GR" dirty="0" smtClean="0"/>
              <a:t>Πως τα ελευθερώνει?</a:t>
            </a:r>
          </a:p>
          <a:p>
            <a:pPr lvl="1"/>
            <a:r>
              <a:rPr lang="en-US" dirty="0" smtClean="0"/>
              <a:t>Stop-and-Copy: </a:t>
            </a:r>
            <a:r>
              <a:rPr lang="el-GR" dirty="0" smtClean="0"/>
              <a:t>βρίσκει όλα τα ζωντανά </a:t>
            </a:r>
            <a:r>
              <a:rPr lang="en-US" dirty="0" smtClean="0"/>
              <a:t>references </a:t>
            </a:r>
            <a:r>
              <a:rPr lang="el-GR" dirty="0" smtClean="0"/>
              <a:t>και τα αντιγράφει σε ένα καινούριο χώρο στο </a:t>
            </a:r>
            <a:r>
              <a:rPr lang="en-US" dirty="0" smtClean="0"/>
              <a:t>heap.</a:t>
            </a:r>
          </a:p>
          <a:p>
            <a:pPr lvl="1"/>
            <a:r>
              <a:rPr lang="en-US" dirty="0" smtClean="0"/>
              <a:t>Mark-and-Sweep: </a:t>
            </a:r>
            <a:r>
              <a:rPr lang="el-GR" dirty="0" smtClean="0"/>
              <a:t>πρώτα μαρκάρουμε τα ζωντανά </a:t>
            </a:r>
            <a:r>
              <a:rPr lang="en-US" dirty="0" smtClean="0"/>
              <a:t>references </a:t>
            </a:r>
            <a:r>
              <a:rPr lang="el-GR" dirty="0" smtClean="0"/>
              <a:t>και </a:t>
            </a:r>
            <a:r>
              <a:rPr lang="el-GR" dirty="0" smtClean="0"/>
              <a:t>μετά </a:t>
            </a:r>
            <a:r>
              <a:rPr lang="el-GR" dirty="0" smtClean="0"/>
              <a:t>με ένα δεύτερο πέρασμα σβήνουμε τα νεκρά. Δεν αντιγράφονται απαραίτητα.</a:t>
            </a:r>
          </a:p>
          <a:p>
            <a:pPr lvl="1"/>
            <a:r>
              <a:rPr lang="en-US" dirty="0" smtClean="0"/>
              <a:t>JVM </a:t>
            </a:r>
            <a:r>
              <a:rPr lang="el-GR" dirty="0" smtClean="0"/>
              <a:t>χρησιμοποιεί ένα συνδυασμό των δύο.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Πλεονεκτήματα:</a:t>
            </a:r>
          </a:p>
          <a:p>
            <a:pPr lvl="1"/>
            <a:r>
              <a:rPr lang="el-GR" dirty="0"/>
              <a:t>Ο προγραμματισμός γίνεται πολύ πιο εύκολος.</a:t>
            </a:r>
          </a:p>
          <a:p>
            <a:pPr lvl="1"/>
            <a:r>
              <a:rPr lang="el-GR" dirty="0" smtClean="0"/>
              <a:t>Αποφεύγονται λάθη με λανθασμένους δείκτες και </a:t>
            </a:r>
            <a:r>
              <a:rPr lang="en-US" dirty="0" smtClean="0"/>
              <a:t>memory leaks.</a:t>
            </a:r>
          </a:p>
          <a:p>
            <a:r>
              <a:rPr lang="el-GR" dirty="0" smtClean="0"/>
              <a:t>Μειονεκτήματα: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garbage collection </a:t>
            </a:r>
            <a:r>
              <a:rPr lang="el-GR" dirty="0" smtClean="0"/>
              <a:t>κάνει το πρόγραμμα πιο αργό.</a:t>
            </a:r>
          </a:p>
          <a:p>
            <a:pPr lvl="1"/>
            <a:r>
              <a:rPr lang="el-GR" dirty="0" smtClean="0"/>
              <a:t>Λιγότερος έλεγχος για τον προγραμματιστή, που μπορεί να περιορίζει την αποτελεσματικότητα του κώδικα.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Overloading </a:t>
            </a:r>
            <a:r>
              <a:rPr lang="el-GR" dirty="0" smtClean="0"/>
              <a:t>επιτρέπεται όπως και στην </a:t>
            </a:r>
            <a:r>
              <a:rPr lang="en-US" dirty="0" smtClean="0"/>
              <a:t>C++</a:t>
            </a:r>
          </a:p>
          <a:p>
            <a:r>
              <a:rPr lang="el-GR" dirty="0" smtClean="0"/>
              <a:t>Πέρασμα παραμέτρων:</a:t>
            </a:r>
          </a:p>
          <a:p>
            <a:pPr lvl="1"/>
            <a:r>
              <a:rPr lang="el-GR" dirty="0"/>
              <a:t>Εφόσον οι μεταβλητές σε αντικείμενα είναι πάντα αναφορές, το πέρασμα παραμέτρων είναι πάντα δια αναφοράς.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κατασκευάσουμε σε </a:t>
            </a:r>
            <a:r>
              <a:rPr lang="en-US" dirty="0" smtClean="0"/>
              <a:t>java to </a:t>
            </a:r>
            <a:r>
              <a:rPr lang="el-GR" dirty="0" smtClean="0"/>
              <a:t>παράδειγμα από την διάλεξη 2:</a:t>
            </a:r>
          </a:p>
          <a:p>
            <a:pPr lvl="1"/>
            <a:r>
              <a:rPr lang="el-GR" dirty="0" smtClean="0"/>
              <a:t>Δύο οχήματα κινούνται πάνω σε μία ευθεία.</a:t>
            </a:r>
          </a:p>
          <a:p>
            <a:pPr lvl="1"/>
            <a:r>
              <a:rPr lang="el-GR" dirty="0" smtClean="0"/>
              <a:t>Σε κάθε βήμα διαλέγουν τυχαία, αν θα πάνε αριστερά, δεξιά, ή θα μείνουν στην ίδια θέση. </a:t>
            </a:r>
          </a:p>
          <a:p>
            <a:pPr lvl="1"/>
            <a:r>
              <a:rPr lang="el-GR" dirty="0" smtClean="0"/>
              <a:t>Η προσομοίωση τελειώνει όταν συγκρουστούν.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3534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java.lang.* 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java.util.* 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x)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 =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Random r = new Random();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 +=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(2)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998351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 x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 y = new Car();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!=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after "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moves at position "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3933" y="1819710"/>
            <a:ext cx="516006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δήλωση της </a:t>
            </a:r>
            <a:r>
              <a:rPr lang="en-US" dirty="0" smtClean="0"/>
              <a:t>main </a:t>
            </a:r>
            <a:r>
              <a:rPr lang="el-GR" dirty="0" smtClean="0"/>
              <a:t>πρέπει να είναι ακριβώς έτσι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545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8229600" cy="99060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Αρχείο </a:t>
            </a:r>
            <a:r>
              <a:rPr lang="en-US" sz="3600" dirty="0" smtClean="0"/>
              <a:t>CarGame.java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26469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java.lang.* 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java.util.* 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Car(int x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move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 = new Random();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(2)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- 1;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GetPos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Car x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Car y = new Car();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!=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after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"moves at position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3445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ορίζεται με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rgbClr val="FF0000"/>
                </a:solidFill>
              </a:rPr>
              <a:t>extends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Employee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{ … }</a:t>
            </a:r>
          </a:p>
          <a:p>
            <a:r>
              <a:rPr lang="en-US" dirty="0" smtClean="0"/>
              <a:t>O </a:t>
            </a:r>
            <a:r>
              <a:rPr lang="el-GR" dirty="0" smtClean="0"/>
              <a:t>πολυμορφισμός γίνεται πολύ πιο φυσικά </a:t>
            </a:r>
            <a:r>
              <a:rPr lang="el-GR" dirty="0" smtClean="0"/>
              <a:t>γιατί </a:t>
            </a:r>
            <a:r>
              <a:rPr lang="el-GR" dirty="0" smtClean="0"/>
              <a:t>το </a:t>
            </a:r>
            <a:r>
              <a:rPr lang="en-US" dirty="0" smtClean="0"/>
              <a:t>late binding </a:t>
            </a:r>
            <a:r>
              <a:rPr lang="el-GR" dirty="0" smtClean="0"/>
              <a:t>είναι η </a:t>
            </a:r>
            <a:r>
              <a:rPr lang="en-US" dirty="0" smtClean="0"/>
              <a:t>default </a:t>
            </a:r>
            <a:r>
              <a:rPr lang="el-GR" dirty="0" smtClean="0"/>
              <a:t>συμπεριφορά στην </a:t>
            </a:r>
            <a:r>
              <a:rPr lang="el-GR" dirty="0" smtClean="0"/>
              <a:t>εκτέλεση </a:t>
            </a:r>
            <a:r>
              <a:rPr lang="el-GR" dirty="0" smtClean="0"/>
              <a:t>των </a:t>
            </a:r>
            <a:r>
              <a:rPr lang="el-GR" dirty="0" smtClean="0"/>
              <a:t>προγραμμάτων.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java.io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Person(String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92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36718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super(fn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5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8" y="1700213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5" y="2924175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8" y="4076700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3" y="3011488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/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3" y="1700213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8008938" y="1716088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/>
              <a:t>JVM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0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0" y="2636838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0" y="3355975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0" y="4078288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3" y="4797425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0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3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1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255963" y="2009775"/>
            <a:ext cx="78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/>
              <a:t>java X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889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l-GR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super(fn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-=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9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ShopTest2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stdin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InputStreamReader(System.in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console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BufferedReader(stdin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console.readLine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lineParts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Employee(lineParts[0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lineParts[1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</a:t>
            </a:r>
            <a:endParaRPr lang="en-US" sz="14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		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Integer.parseInt(lineParts[2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console.readLine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lineParts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lineParts[0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lineParts[1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 </a:t>
            </a:r>
            <a:endParaRPr lang="en-US" sz="14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		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lineParts[2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]);</a:t>
            </a:r>
            <a:endParaRPr lang="en-US" sz="14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14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……………………………………………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ex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………………………………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2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4784"/>
            <a:ext cx="8229600" cy="518457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ShopTest2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stdin =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InputStreamReader(System.in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console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BufferedReader(stdin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……………………………………….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System.out.println("Employee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details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: " + 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emp.getPersonalDetails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() + 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emp.getSalary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   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cust.chargeCredit(250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System.out.println("Customer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details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: " + 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cust.getPersonalDetails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() + 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cust.getCredit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ex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System.out.println("Error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reading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" +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ex.getMessage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}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NumberFormatException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ex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System.out.println("Error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parsing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numeric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" + 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l-GR" sz="1300" b="1" dirty="0" err="1" smtClean="0">
                <a:latin typeface="Courier New" pitchFamily="49" charset="0"/>
                <a:cs typeface="Courier New" pitchFamily="49" charset="0"/>
              </a:rPr>
              <a:t>ex.getMessage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0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5307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java.io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Person(String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First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+ "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229600" cy="48245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Employee(String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super(fn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super.getPersonalDetails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String.valueOf(basicSalary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l-GR" sz="3800" smtClean="0">
                <a:latin typeface="Arial" charset="0"/>
              </a:rPr>
              <a:t>Παράδειγμα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7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Customer(String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super(fn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-=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7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7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7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7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super.getPersonalDetails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Card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: " +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String.valueOf(credit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ShopTest4Polymorfism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helperMethodHTMLFormattedText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1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("&lt;HTML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&gt;" + </a:t>
            </a:r>
            <a:r>
              <a:rPr lang="el-GR" sz="1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x.getPersonalDetails</a:t>
            </a:r>
            <a:r>
              <a:rPr lang="el-GR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+ "&lt;/HTML&gt;");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(String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stdin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InputStreamReader(System.in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console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BufferedReader(stdin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console.readLine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lineParts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Employee(lineParts[0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lineParts[1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	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Integer.parseInt(lineParts[2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console.readLine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lineParts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lineParts[0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 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lineParts[1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],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			</a:t>
            </a:r>
            <a:r>
              <a:rPr lang="el-GR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lineParts[2</a:t>
            </a:r>
            <a:r>
              <a:rPr lang="el-GR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…………………………………………..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4716463" y="333375"/>
            <a:ext cx="414972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l-GR" b="1">
                <a:solidFill>
                  <a:schemeClr val="tx2"/>
                </a:solidFill>
              </a:rPr>
              <a:t>το ποια μέθοδος θα εκτελεστεί εξαρτάται από </a:t>
            </a:r>
            <a:r>
              <a:rPr lang="el-GR" b="1" u="sng">
                <a:solidFill>
                  <a:schemeClr val="tx2"/>
                </a:solidFill>
              </a:rPr>
              <a:t>την κλάση του αντικειμένου</a:t>
            </a:r>
            <a:r>
              <a:rPr lang="el-GR" b="1">
                <a:solidFill>
                  <a:schemeClr val="tx2"/>
                </a:solidFill>
              </a:rPr>
              <a:t> στο οποίο αναφέρεται το </a:t>
            </a:r>
            <a:r>
              <a:rPr lang="en-US" b="1">
                <a:solidFill>
                  <a:schemeClr val="tx2"/>
                </a:solidFill>
              </a:rPr>
              <a:t>x </a:t>
            </a:r>
            <a:r>
              <a:rPr lang="el-GR" b="1">
                <a:solidFill>
                  <a:schemeClr val="tx2"/>
                </a:solidFill>
              </a:rPr>
              <a:t>και </a:t>
            </a:r>
            <a:r>
              <a:rPr lang="el-GR" b="1" u="sng">
                <a:solidFill>
                  <a:schemeClr val="tx2"/>
                </a:solidFill>
              </a:rPr>
              <a:t>όχι από την κλάση του </a:t>
            </a:r>
            <a:r>
              <a:rPr lang="en-US" b="1" u="sng">
                <a:solidFill>
                  <a:schemeClr val="tx2"/>
                </a:solidFill>
              </a:rPr>
              <a:t>x </a:t>
            </a:r>
            <a:r>
              <a:rPr lang="en-US" b="1" u="sng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el-GR" b="1" u="sng">
                <a:solidFill>
                  <a:schemeClr val="tx2"/>
                </a:solidFill>
                <a:sym typeface="Wingdings" pitchFamily="2" charset="2"/>
              </a:rPr>
              <a:t>μηχανισμός </a:t>
            </a:r>
            <a:r>
              <a:rPr lang="en-US" b="1" u="sng">
                <a:solidFill>
                  <a:schemeClr val="tx2"/>
                </a:solidFill>
                <a:sym typeface="Wingdings" pitchFamily="2" charset="2"/>
              </a:rPr>
              <a:t>LATE BINDING</a:t>
            </a:r>
            <a:endParaRPr lang="el-GR" b="1" u="sng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ShopTest4Polymorfism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helperMethodHTMLFormattedText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1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("&lt;HTML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&gt;" + </a:t>
            </a:r>
            <a:r>
              <a:rPr lang="el-GR" sz="1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x.getPersonalDetails</a:t>
            </a:r>
            <a:r>
              <a:rPr lang="el-GR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+ "&lt;/HTML&gt;");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main(String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stdin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InputStreamReader(System.in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console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BufferedReader(stdin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……………………………….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helperMethodHTMLFormattedText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1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l-GR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l-GR" sz="1400" b="1" dirty="0" err="1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helperMethodHTMLFormattedText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1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</a:t>
            </a:r>
            <a:r>
              <a:rPr lang="el-GR" sz="14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ex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("Error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reading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" +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ex.getMessage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NumberFormatException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ex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("Error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parsing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numeric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" +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ex.getMessage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4716463" y="333375"/>
            <a:ext cx="414972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l-GR" b="1">
                <a:solidFill>
                  <a:schemeClr val="tx2"/>
                </a:solidFill>
              </a:rPr>
              <a:t>το ποια μέθοδος θα εκτελεστεί εξαρτάται από </a:t>
            </a:r>
            <a:r>
              <a:rPr lang="el-GR" b="1" u="sng">
                <a:solidFill>
                  <a:schemeClr val="tx2"/>
                </a:solidFill>
              </a:rPr>
              <a:t>την κλάση του αντικειμένου</a:t>
            </a:r>
            <a:r>
              <a:rPr lang="el-GR" b="1">
                <a:solidFill>
                  <a:schemeClr val="tx2"/>
                </a:solidFill>
              </a:rPr>
              <a:t> στο οποίο αναφέρεται το </a:t>
            </a:r>
            <a:r>
              <a:rPr lang="en-US" b="1">
                <a:solidFill>
                  <a:schemeClr val="tx2"/>
                </a:solidFill>
              </a:rPr>
              <a:t>x </a:t>
            </a:r>
            <a:r>
              <a:rPr lang="el-GR" b="1">
                <a:solidFill>
                  <a:schemeClr val="tx2"/>
                </a:solidFill>
              </a:rPr>
              <a:t>και </a:t>
            </a:r>
            <a:r>
              <a:rPr lang="el-GR" b="1" u="sng">
                <a:solidFill>
                  <a:schemeClr val="tx2"/>
                </a:solidFill>
              </a:rPr>
              <a:t>όχι από την κλάση του </a:t>
            </a:r>
            <a:r>
              <a:rPr lang="en-US" b="1" u="sng">
                <a:solidFill>
                  <a:schemeClr val="tx2"/>
                </a:solidFill>
              </a:rPr>
              <a:t>x </a:t>
            </a:r>
            <a:r>
              <a:rPr lang="en-US" b="1" u="sng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el-GR" b="1" u="sng">
                <a:solidFill>
                  <a:schemeClr val="tx2"/>
                </a:solidFill>
                <a:sym typeface="Wingdings" pitchFamily="2" charset="2"/>
              </a:rPr>
              <a:t>μηχανισμός </a:t>
            </a:r>
            <a:r>
              <a:rPr lang="en-US" b="1" u="sng">
                <a:solidFill>
                  <a:schemeClr val="tx2"/>
                </a:solidFill>
                <a:sym typeface="Wingdings" pitchFamily="2" charset="2"/>
              </a:rPr>
              <a:t>LATE BINDING</a:t>
            </a:r>
            <a:endParaRPr lang="el-GR" b="1" u="sng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l-GR" dirty="0" smtClean="0"/>
              <a:t>και το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προσέγγιση της </a:t>
            </a:r>
            <a:r>
              <a:rPr lang="en-US" dirty="0" smtClean="0"/>
              <a:t>Java </a:t>
            </a:r>
            <a:r>
              <a:rPr lang="el-GR" dirty="0" smtClean="0"/>
              <a:t>είχε μεγάλη επιτυχία για</a:t>
            </a:r>
            <a:r>
              <a:rPr lang="en-US" dirty="0" smtClean="0"/>
              <a:t> Web </a:t>
            </a:r>
            <a:r>
              <a:rPr lang="el-GR" dirty="0" smtClean="0"/>
              <a:t>εφαρμογές, όπου έχουμε ένα τεράστιο κατανεμημένο </a:t>
            </a:r>
            <a:r>
              <a:rPr lang="en-US" dirty="0" smtClean="0"/>
              <a:t>client-server </a:t>
            </a:r>
            <a:r>
              <a:rPr lang="el-GR" dirty="0" smtClean="0"/>
              <a:t>μοντέλο με πολλές διαφορετικές αρχιτεκτονικές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Client-side programming</a:t>
            </a:r>
            <a:r>
              <a:rPr lang="en-US" dirty="0" smtClean="0"/>
              <a:t>: </a:t>
            </a:r>
            <a:r>
              <a:rPr lang="el-GR" dirty="0" smtClean="0"/>
              <a:t>Αντί να κάνει όλη τη δουλειά ο </a:t>
            </a:r>
            <a:r>
              <a:rPr lang="en-US" dirty="0" smtClean="0"/>
              <a:t>server </a:t>
            </a:r>
            <a:r>
              <a:rPr lang="el-GR" dirty="0" smtClean="0"/>
              <a:t>για την δημιουργία της σελίδας κάποια από την επεξεργασία των δεδομένων γίνεται στη μηχανή του </a:t>
            </a:r>
            <a:r>
              <a:rPr lang="en-US" dirty="0" smtClean="0"/>
              <a:t>client.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Web Applets</a:t>
            </a:r>
            <a:r>
              <a:rPr lang="en-US" dirty="0" smtClean="0"/>
              <a:t>: </a:t>
            </a:r>
            <a:r>
              <a:rPr lang="el-GR" dirty="0" smtClean="0"/>
              <a:t>κώδικας ο  οποίος κατεβαίνει μαζί με τη </a:t>
            </a:r>
            <a:r>
              <a:rPr lang="en-US" dirty="0" smtClean="0"/>
              <a:t>Web </a:t>
            </a:r>
            <a:r>
              <a:rPr lang="el-GR" dirty="0" smtClean="0"/>
              <a:t>σελίδα και τρέχει στη μηχανή του </a:t>
            </a:r>
            <a:r>
              <a:rPr lang="en-US" dirty="0" smtClean="0"/>
              <a:t>client. </a:t>
            </a:r>
            <a:r>
              <a:rPr lang="el-GR" dirty="0" smtClean="0"/>
              <a:t>Είναι πολύ σημαντικό στην περίπτωση αυτή ο κώδικας να είναι </a:t>
            </a:r>
            <a:r>
              <a:rPr lang="en-US" dirty="0" smtClean="0"/>
              <a:t>portable.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Server-side programming</a:t>
            </a:r>
            <a:r>
              <a:rPr lang="en-US" dirty="0" smtClean="0"/>
              <a:t>: </a:t>
            </a:r>
            <a:r>
              <a:rPr lang="el-GR" dirty="0" smtClean="0"/>
              <a:t>μία </a:t>
            </a:r>
            <a:r>
              <a:rPr lang="en-US" dirty="0" smtClean="0"/>
              <a:t>web </a:t>
            </a:r>
            <a:r>
              <a:rPr lang="el-GR" dirty="0" smtClean="0"/>
              <a:t>σελίδα μπορεί να είναι το αποτέλεσμα ενός προγράμματος που συνδυάζει δυναμικά δεδομένα και είσοδο του χρήστη.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Java Service Pages (JSPs): </a:t>
            </a:r>
            <a:r>
              <a:rPr lang="en-US" dirty="0" smtClean="0"/>
              <a:t>H </a:t>
            </a:r>
            <a:r>
              <a:rPr lang="el-GR" dirty="0" smtClean="0"/>
              <a:t>λύση της </a:t>
            </a:r>
            <a:r>
              <a:rPr lang="en-US" dirty="0" smtClean="0"/>
              <a:t>Java. </a:t>
            </a:r>
            <a:r>
              <a:rPr lang="el-GR" dirty="0" smtClean="0"/>
              <a:t>Γίνεται </a:t>
            </a:r>
            <a:r>
              <a:rPr lang="en-US" dirty="0" smtClean="0"/>
              <a:t>compiled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servlets</a:t>
            </a:r>
            <a:r>
              <a:rPr lang="en-US" dirty="0" smtClean="0"/>
              <a:t> </a:t>
            </a:r>
            <a:r>
              <a:rPr lang="el-GR" dirty="0" smtClean="0"/>
              <a:t>και τρέχει στη μεριά του </a:t>
            </a:r>
            <a:r>
              <a:rPr lang="en-US" dirty="0" smtClean="0"/>
              <a:t>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"simple, object-oriented and familiar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Familiar</a:t>
            </a:r>
            <a:r>
              <a:rPr lang="en-US" dirty="0" smtClean="0"/>
              <a:t>: H Java </a:t>
            </a:r>
            <a:r>
              <a:rPr lang="el-GR" dirty="0" smtClean="0"/>
              <a:t>είχε ως έμπνευση της την </a:t>
            </a:r>
            <a:r>
              <a:rPr lang="en-US" dirty="0" smtClean="0"/>
              <a:t>C++, </a:t>
            </a:r>
            <a:r>
              <a:rPr lang="el-GR" dirty="0" smtClean="0"/>
              <a:t>και δανείζεται αρκετά από τα χαρακτηριστικά της.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Object-oriented</a:t>
            </a:r>
            <a:r>
              <a:rPr lang="en-US" dirty="0" smtClean="0"/>
              <a:t>: H Java </a:t>
            </a:r>
            <a:r>
              <a:rPr lang="el-GR" dirty="0" smtClean="0"/>
              <a:t>είναι «πιο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» από την </a:t>
            </a:r>
            <a:r>
              <a:rPr lang="en-US" dirty="0" smtClean="0"/>
              <a:t>C++ </a:t>
            </a:r>
            <a:r>
              <a:rPr lang="el-GR" dirty="0" smtClean="0"/>
              <a:t>η οποία προσπαθεί να μείνει συμβατή με την</a:t>
            </a:r>
            <a:r>
              <a:rPr lang="en-US" dirty="0" smtClean="0"/>
              <a:t> C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Στην </a:t>
            </a:r>
            <a:r>
              <a:rPr lang="en-US" dirty="0" smtClean="0">
                <a:solidFill>
                  <a:srgbClr val="FF0000"/>
                </a:solidFill>
              </a:rPr>
              <a:t>Java </a:t>
            </a:r>
            <a:r>
              <a:rPr lang="el-GR" dirty="0" smtClean="0">
                <a:solidFill>
                  <a:srgbClr val="FF0000"/>
                </a:solidFill>
              </a:rPr>
              <a:t>τα πάντα είναι αντικείμενα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en-US" dirty="0" smtClean="0"/>
              <a:t>: </a:t>
            </a: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δίνει λιγότερο έλεγχο στο χρήστη, αλλά κάνει τη ζωή του πιο εύκολη. Δεν υπάρχουν πλέον δείκτες και η διαχείριση της μνήμης γίνεται αυτόματα.</a:t>
            </a:r>
          </a:p>
          <a:p>
            <a:pPr lvl="1"/>
            <a:r>
              <a:rPr lang="el-GR" dirty="0" smtClean="0"/>
              <a:t>Η γλώσσα φροντίζει να κάνει πιο γρήγορο και πιο </a:t>
            </a:r>
            <a:r>
              <a:rPr lang="en-US" dirty="0" smtClean="0"/>
              <a:t>robust </a:t>
            </a:r>
            <a:r>
              <a:rPr lang="el-GR" dirty="0" smtClean="0"/>
              <a:t>το προγραμματισμό παρότι αυτό μπορεί να έχει αποτέλεσμα τα προγράμματα να γίνονται </a:t>
            </a:r>
            <a:r>
              <a:rPr lang="el-GR" smtClean="0"/>
              <a:t>πιο αργά.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Δομή προγράμματος </a:t>
            </a:r>
            <a:endParaRPr lang="el-GR" dirty="0" smtClean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3775"/>
          </a:xfrm>
          <a:noFill/>
        </p:spPr>
        <p:txBody>
          <a:bodyPr>
            <a:normAutofit lnSpcReduction="10000"/>
          </a:bodyPr>
          <a:lstStyle/>
          <a:p>
            <a:r>
              <a:rPr lang="el-GR" sz="2600" dirty="0" smtClean="0"/>
              <a:t>Γενικά ένα απλό πρόγραμμα υλοποιείται σε ένα αρχείο </a:t>
            </a:r>
            <a:r>
              <a:rPr lang="el-GR" sz="2600" u="sng" dirty="0" smtClean="0">
                <a:solidFill>
                  <a:srgbClr val="FF0000"/>
                </a:solidFill>
              </a:rPr>
              <a:t>Χ</a:t>
            </a:r>
            <a:r>
              <a:rPr lang="el-GR" sz="2600" dirty="0" smtClean="0"/>
              <a:t>.</a:t>
            </a:r>
            <a:r>
              <a:rPr lang="en-US" sz="2600" dirty="0" smtClean="0"/>
              <a:t>java </a:t>
            </a:r>
            <a:r>
              <a:rPr lang="el-GR" sz="2600" dirty="0" smtClean="0"/>
              <a:t>αποτελείται από </a:t>
            </a:r>
          </a:p>
          <a:p>
            <a:pPr marL="742950" lvl="1" indent="-285750"/>
            <a:r>
              <a:rPr lang="el-GR" sz="2200" dirty="0" smtClean="0"/>
              <a:t>Ένα βασικό δομικό στοιχείο </a:t>
            </a:r>
            <a:r>
              <a:rPr lang="el-GR" sz="2200" dirty="0" smtClean="0">
                <a:solidFill>
                  <a:srgbClr val="000099"/>
                </a:solidFill>
              </a:rPr>
              <a:t>– κλάση - </a:t>
            </a:r>
            <a:r>
              <a:rPr lang="el-GR" sz="2200" dirty="0" smtClean="0"/>
              <a:t>που ορίζεται ως </a:t>
            </a:r>
            <a:r>
              <a:rPr lang="en-US" sz="2200" dirty="0" smtClean="0">
                <a:solidFill>
                  <a:srgbClr val="000099"/>
                </a:solidFill>
              </a:rPr>
              <a:t>public class</a:t>
            </a:r>
            <a:r>
              <a:rPr lang="el-GR" sz="2200" dirty="0" smtClean="0">
                <a:solidFill>
                  <a:srgbClr val="000099"/>
                </a:solidFill>
              </a:rPr>
              <a:t> </a:t>
            </a:r>
            <a:r>
              <a:rPr lang="el-GR" sz="2200" u="sng" dirty="0" smtClean="0">
                <a:solidFill>
                  <a:srgbClr val="FF0000"/>
                </a:solidFill>
              </a:rPr>
              <a:t>Χ</a:t>
            </a:r>
            <a:r>
              <a:rPr lang="el-GR" sz="2200" dirty="0" smtClean="0"/>
              <a:t> και περιλαμβάνει τον κώδικα της </a:t>
            </a:r>
            <a:r>
              <a:rPr lang="en-US" sz="2200" dirty="0" smtClean="0">
                <a:solidFill>
                  <a:srgbClr val="000099"/>
                </a:solidFill>
              </a:rPr>
              <a:t>main</a:t>
            </a:r>
            <a:r>
              <a:rPr lang="en-US" sz="2200" dirty="0" smtClean="0"/>
              <a:t> </a:t>
            </a:r>
            <a:r>
              <a:rPr lang="el-GR" sz="2200" dirty="0" smtClean="0"/>
              <a:t>του προγράμματος.</a:t>
            </a:r>
          </a:p>
          <a:p>
            <a:pPr marL="1143000" lvl="2" indent="-228600"/>
            <a:r>
              <a:rPr lang="el-GR" dirty="0">
                <a:solidFill>
                  <a:srgbClr val="FF0000"/>
                </a:solidFill>
              </a:rPr>
              <a:t>όνομα κλάσης == όνομα </a:t>
            </a:r>
            <a:r>
              <a:rPr lang="el-GR" dirty="0" err="1">
                <a:solidFill>
                  <a:srgbClr val="FF0000"/>
                </a:solidFill>
              </a:rPr>
              <a:t>αρχειου</a:t>
            </a:r>
            <a:r>
              <a:rPr lang="el-GR" dirty="0">
                <a:solidFill>
                  <a:srgbClr val="FF0000"/>
                </a:solidFill>
              </a:rPr>
              <a:t> !!…</a:t>
            </a:r>
            <a:endParaRPr lang="en-US" dirty="0">
              <a:solidFill>
                <a:srgbClr val="FF0000"/>
              </a:solidFill>
            </a:endParaRPr>
          </a:p>
          <a:p>
            <a:pPr marL="1143000" lvl="2" indent="-228600"/>
            <a:r>
              <a:rPr lang="el-GR" sz="2000" dirty="0" smtClean="0"/>
              <a:t>πρέπει </a:t>
            </a:r>
            <a:r>
              <a:rPr lang="el-GR" sz="2000" dirty="0" smtClean="0"/>
              <a:t>η </a:t>
            </a:r>
            <a:r>
              <a:rPr lang="en-US" sz="2000" dirty="0" smtClean="0"/>
              <a:t>main </a:t>
            </a:r>
            <a:r>
              <a:rPr lang="el-GR" sz="2000" dirty="0" smtClean="0"/>
              <a:t>να δηλωθεί ως </a:t>
            </a:r>
            <a:r>
              <a:rPr lang="en-US" sz="2000" dirty="0" smtClean="0">
                <a:solidFill>
                  <a:srgbClr val="FF0000"/>
                </a:solidFill>
              </a:rPr>
              <a:t>static</a:t>
            </a:r>
            <a:r>
              <a:rPr lang="el-GR" sz="2000" dirty="0" smtClean="0">
                <a:solidFill>
                  <a:srgbClr val="000099"/>
                </a:solidFill>
              </a:rPr>
              <a:t> </a:t>
            </a:r>
            <a:r>
              <a:rPr lang="en-US" sz="2000" dirty="0" smtClean="0">
                <a:solidFill>
                  <a:srgbClr val="000099"/>
                </a:solidFill>
              </a:rPr>
              <a:t>void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 marL="1143000" lvl="2" indent="-228600"/>
            <a:r>
              <a:rPr lang="el-GR" sz="2000" dirty="0" smtClean="0"/>
              <a:t>δέχεται σαν </a:t>
            </a:r>
            <a:r>
              <a:rPr lang="el-GR" sz="2000" dirty="0" smtClean="0">
                <a:solidFill>
                  <a:srgbClr val="000099"/>
                </a:solidFill>
              </a:rPr>
              <a:t>παραμέτρους</a:t>
            </a:r>
            <a:r>
              <a:rPr lang="el-GR" sz="2000" dirty="0" smtClean="0"/>
              <a:t> από τη </a:t>
            </a:r>
            <a:r>
              <a:rPr lang="el-GR" sz="2000" dirty="0" smtClean="0">
                <a:solidFill>
                  <a:srgbClr val="000099"/>
                </a:solidFill>
              </a:rPr>
              <a:t>γραμμή εντολών</a:t>
            </a:r>
            <a:r>
              <a:rPr lang="el-GR" sz="2000" dirty="0" smtClean="0"/>
              <a:t> ένα </a:t>
            </a:r>
            <a:r>
              <a:rPr lang="el-GR" sz="2000" dirty="0" smtClean="0">
                <a:solidFill>
                  <a:srgbClr val="000099"/>
                </a:solidFill>
              </a:rPr>
              <a:t>πίνακα από </a:t>
            </a:r>
            <a:r>
              <a:rPr lang="en-US" sz="2000" dirty="0" smtClean="0">
                <a:solidFill>
                  <a:srgbClr val="000099"/>
                </a:solidFill>
              </a:rPr>
              <a:t>String.</a:t>
            </a:r>
          </a:p>
          <a:p>
            <a:pPr marL="1143000" lvl="2" indent="-228600"/>
            <a:r>
              <a:rPr lang="el-GR" dirty="0" smtClean="0"/>
              <a:t>το αρχείο </a:t>
            </a:r>
            <a:r>
              <a:rPr lang="el-GR" sz="2000" dirty="0" smtClean="0"/>
              <a:t>μπορεί </a:t>
            </a:r>
            <a:r>
              <a:rPr lang="el-GR" sz="2000" dirty="0" smtClean="0"/>
              <a:t>να περιέχει και άλλες </a:t>
            </a:r>
            <a:r>
              <a:rPr lang="el-GR" sz="2000" dirty="0" smtClean="0"/>
              <a:t>μεθόδους</a:t>
            </a:r>
            <a:endParaRPr lang="el-GR" sz="2000" dirty="0" smtClean="0"/>
          </a:p>
          <a:p>
            <a:pPr marL="742950" lvl="1" indent="-285750"/>
            <a:r>
              <a:rPr lang="el-GR" sz="2200" dirty="0" smtClean="0"/>
              <a:t>άλλα επιπλέον δομικά στοιχεία </a:t>
            </a:r>
            <a:r>
              <a:rPr lang="el-GR" sz="2200" dirty="0" smtClean="0">
                <a:solidFill>
                  <a:srgbClr val="000099"/>
                </a:solidFill>
              </a:rPr>
              <a:t>– κλάσεις - </a:t>
            </a:r>
            <a:r>
              <a:rPr lang="el-GR" sz="2200" dirty="0" smtClean="0"/>
              <a:t>που ορίζονται ως </a:t>
            </a:r>
            <a:r>
              <a:rPr lang="en-US" sz="2200" dirty="0" smtClean="0">
                <a:solidFill>
                  <a:srgbClr val="000099"/>
                </a:solidFill>
              </a:rPr>
              <a:t>non public </a:t>
            </a:r>
            <a:r>
              <a:rPr lang="el-GR" sz="2200" dirty="0" smtClean="0">
                <a:solidFill>
                  <a:srgbClr val="000099"/>
                </a:solidFill>
              </a:rPr>
              <a:t>κλάσεις</a:t>
            </a:r>
            <a:r>
              <a:rPr lang="en-US" sz="2200" dirty="0" smtClean="0"/>
              <a:t> </a:t>
            </a:r>
            <a:r>
              <a:rPr lang="el-GR" sz="2200" dirty="0" smtClean="0"/>
              <a:t>που υλοποιούν τον υπόλοιπο κώδικα του προγράμματος. </a:t>
            </a:r>
          </a:p>
          <a:p>
            <a:pPr marL="468630" indent="-285750"/>
            <a:r>
              <a:rPr lang="el-GR" sz="2400" dirty="0"/>
              <a:t>Τα πάντα υλοποιούνται </a:t>
            </a:r>
            <a:r>
              <a:rPr lang="el-GR" sz="2400" dirty="0">
                <a:solidFill>
                  <a:srgbClr val="FF0000"/>
                </a:solidFill>
              </a:rPr>
              <a:t>μέσα σε κλάσεις</a:t>
            </a:r>
            <a:r>
              <a:rPr lang="el-GR" sz="2400" dirty="0"/>
              <a:t>.</a:t>
            </a:r>
          </a:p>
          <a:p>
            <a:pPr marL="468630" indent="-285750"/>
            <a:endParaRPr lang="el-GR" sz="2600" dirty="0" smtClean="0"/>
          </a:p>
        </p:txBody>
      </p:sp>
    </p:spTree>
    <p:extLst>
      <p:ext uri="{BB962C8B-B14F-4D97-AF65-F5344CB8AC3E}">
        <p14:creationId xmlns:p14="http://schemas.microsoft.com/office/powerpoint/2010/main" val="29773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6264</TotalTime>
  <Words>3276</Words>
  <Application>Microsoft Office PowerPoint</Application>
  <PresentationFormat>On-screen Show (4:3)</PresentationFormat>
  <Paragraphs>916</Paragraphs>
  <Slides>67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Clarity</vt:lpstr>
      <vt:lpstr>ΕΙΣΑΓΩΓΗ ΣΤΗ JAVA</vt:lpstr>
      <vt:lpstr>Reference</vt:lpstr>
      <vt:lpstr>Ιστορία</vt:lpstr>
      <vt:lpstr>Ιστορία</vt:lpstr>
      <vt:lpstr>“architecture-neutral and portable”</vt:lpstr>
      <vt:lpstr>PowerPoint Presentation</vt:lpstr>
      <vt:lpstr>Java και το Internet</vt:lpstr>
      <vt:lpstr>"simple, object-oriented and familiar"</vt:lpstr>
      <vt:lpstr>Δομή προγράμματος </vt:lpstr>
      <vt:lpstr>Παράδειγμα</vt:lpstr>
      <vt:lpstr>Αρχείο TestPerson.java</vt:lpstr>
      <vt:lpstr>Class Person </vt:lpstr>
      <vt:lpstr>Class TestPerson</vt:lpstr>
      <vt:lpstr>Compilation and Execution</vt:lpstr>
      <vt:lpstr>Δομή Προγραμμάτων</vt:lpstr>
      <vt:lpstr>Δομή Προγραμμάτων</vt:lpstr>
      <vt:lpstr>JAR</vt:lpstr>
      <vt:lpstr>Άλλα είδη προγραμμάτων</vt:lpstr>
      <vt:lpstr>ΧΑΡΑΚΤΗΡΙΣΤΙΚΑ ΤΗΣ ΓΛΩΣΣΑΣ JAVA</vt:lpstr>
      <vt:lpstr>Η ιεραρχία της Java</vt:lpstr>
      <vt:lpstr>Ορισμός κλάσεων</vt:lpstr>
      <vt:lpstr>Σχόλια</vt:lpstr>
      <vt:lpstr>Βασικοί Τύποι</vt:lpstr>
      <vt:lpstr>Μεταβλητές</vt:lpstr>
      <vt:lpstr>Class TestPerson</vt:lpstr>
      <vt:lpstr>Wrapper Classes</vt:lpstr>
      <vt:lpstr>Static</vt:lpstr>
      <vt:lpstr>Class TestPerson</vt:lpstr>
      <vt:lpstr>Εντολές Ροής</vt:lpstr>
      <vt:lpstr>Πίνακες </vt:lpstr>
      <vt:lpstr>String</vt:lpstr>
      <vt:lpstr>Strings are immutable objects</vt:lpstr>
      <vt:lpstr>StringBuilder</vt:lpstr>
      <vt:lpstr>Είσοδος &amp; Έξοδος</vt:lpstr>
      <vt:lpstr>IO – Read lines</vt:lpstr>
      <vt:lpstr>IO – Read lines - Files</vt:lpstr>
      <vt:lpstr>IO Read Formatted Input</vt:lpstr>
      <vt:lpstr>Εξαιρέσεις </vt:lpstr>
      <vt:lpstr>Εξαιρέσεις </vt:lpstr>
      <vt:lpstr>Εξαιρέσεις </vt:lpstr>
      <vt:lpstr>Εξαιρέσεις </vt:lpstr>
      <vt:lpstr>Εξαιρέσεις </vt:lpstr>
      <vt:lpstr>Εξαιρέσεις </vt:lpstr>
      <vt:lpstr>Εξαιρέσεις </vt:lpstr>
      <vt:lpstr>Constructors</vt:lpstr>
      <vt:lpstr>Class Person </vt:lpstr>
      <vt:lpstr>Keyword this</vt:lpstr>
      <vt:lpstr>Class Person </vt:lpstr>
      <vt:lpstr>Destructors?</vt:lpstr>
      <vt:lpstr>Garbage Collector</vt:lpstr>
      <vt:lpstr>Garbage Collection</vt:lpstr>
      <vt:lpstr>Μέθοδοι</vt:lpstr>
      <vt:lpstr>Παράδειγμα 2</vt:lpstr>
      <vt:lpstr>PowerPoint Presentation</vt:lpstr>
      <vt:lpstr>PowerPoint Presentation</vt:lpstr>
      <vt:lpstr>Αρχείο CarGame.java</vt:lpstr>
      <vt:lpstr>Κληρονομικότητα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123</cp:revision>
  <dcterms:created xsi:type="dcterms:W3CDTF">2011-12-15T14:46:52Z</dcterms:created>
  <dcterms:modified xsi:type="dcterms:W3CDTF">2012-01-19T14:04:48Z</dcterms:modified>
</cp:coreProperties>
</file>