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73" r:id="rId4"/>
    <p:sldId id="267" r:id="rId5"/>
    <p:sldId id="266" r:id="rId6"/>
    <p:sldId id="258" r:id="rId7"/>
    <p:sldId id="257" r:id="rId8"/>
    <p:sldId id="259" r:id="rId9"/>
    <p:sldId id="261" r:id="rId10"/>
    <p:sldId id="262" r:id="rId11"/>
    <p:sldId id="263" r:id="rId12"/>
    <p:sldId id="272" r:id="rId13"/>
    <p:sldId id="324" r:id="rId14"/>
    <p:sldId id="274" r:id="rId15"/>
    <p:sldId id="275" r:id="rId16"/>
    <p:sldId id="276" r:id="rId17"/>
    <p:sldId id="277" r:id="rId18"/>
    <p:sldId id="279" r:id="rId19"/>
    <p:sldId id="278" r:id="rId20"/>
    <p:sldId id="289" r:id="rId21"/>
    <p:sldId id="287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88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15" r:id="rId50"/>
    <p:sldId id="316" r:id="rId51"/>
    <p:sldId id="317" r:id="rId52"/>
    <p:sldId id="320" r:id="rId53"/>
    <p:sldId id="321" r:id="rId54"/>
    <p:sldId id="322" r:id="rId55"/>
    <p:sldId id="318" r:id="rId56"/>
    <p:sldId id="323" r:id="rId57"/>
    <p:sldId id="325" r:id="rId58"/>
    <p:sldId id="309" r:id="rId59"/>
    <p:sldId id="310" r:id="rId60"/>
    <p:sldId id="311" r:id="rId61"/>
    <p:sldId id="312" r:id="rId62"/>
    <p:sldId id="313" r:id="rId63"/>
    <p:sldId id="314" r:id="rId64"/>
    <p:sldId id="326" r:id="rId65"/>
    <p:sldId id="329" r:id="rId66"/>
    <p:sldId id="327" r:id="rId67"/>
    <p:sldId id="328" r:id="rId68"/>
    <p:sldId id="330" r:id="rId69"/>
    <p:sldId id="331" r:id="rId70"/>
    <p:sldId id="332" r:id="rId71"/>
    <p:sldId id="333" r:id="rId72"/>
    <p:sldId id="334" r:id="rId73"/>
    <p:sldId id="335" r:id="rId74"/>
    <p:sldId id="336" r:id="rId7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524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3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7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Χειμώνας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CS-409: </a:t>
            </a:r>
            <a:r>
              <a:rPr lang="el-GR" smtClean="0"/>
              <a:t>Αντικειμενοστραφής Προγραμματισμος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64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061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1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088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5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33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21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Αντικειμενοστραφής Προγραμματισμός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5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TEMPLATES, STL</a:t>
            </a:r>
            <a:br>
              <a:rPr lang="en-US" dirty="0" smtClean="0"/>
            </a:br>
            <a:r>
              <a:rPr lang="el-GR" dirty="0" smtClean="0"/>
              <a:t>ΠΡΟΓΡΑΜΜΑΤΑ ΜΕ ΠΟΛΛΑ  ΑΡΧΕΙΑ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7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205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457200"/>
            <a:ext cx="7220246" cy="6309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(int i)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i;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::operator &lt;(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Element </a:t>
            </a:r>
            <a:r>
              <a:rPr lang="el-GR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cOther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 =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dynamic_cast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cOther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l-GR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return true;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return false;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Print()</a:t>
            </a:r>
            <a:endParaRPr lang="en-US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&lt;&lt; endl;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5453743" y="1219199"/>
            <a:ext cx="3657600" cy="990209"/>
          </a:xfrm>
          <a:prstGeom prst="wedgeRectCallout">
            <a:avLst>
              <a:gd name="adj1" fmla="val -35416"/>
              <a:gd name="adj2" fmla="val 216026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l-GR" dirty="0" smtClean="0">
                <a:solidFill>
                  <a:schemeClr val="tx1"/>
                </a:solidFill>
              </a:rPr>
              <a:t>Το </a:t>
            </a:r>
            <a:r>
              <a:rPr lang="en-US" dirty="0" smtClean="0">
                <a:solidFill>
                  <a:schemeClr val="tx1"/>
                </a:solidFill>
              </a:rPr>
              <a:t>dynamic casting </a:t>
            </a:r>
            <a:r>
              <a:rPr lang="el-GR" dirty="0" smtClean="0">
                <a:solidFill>
                  <a:schemeClr val="tx1"/>
                </a:solidFill>
              </a:rPr>
              <a:t>δουλεύει και στην περίπτωση που έχουμε αναφορά αντί για δείκτη.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01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PointElement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905000"/>
            <a:ext cx="626806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PointElement:public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Element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point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int,int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point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 operator &lt; (Element </a:t>
            </a:r>
            <a:r>
              <a:rPr lang="el-GR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Print();</a:t>
            </a:r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2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64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457200"/>
            <a:ext cx="5856090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x,int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val.x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x;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val.y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y;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point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::operator &lt; (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Element </a:t>
            </a:r>
            <a:r>
              <a:rPr lang="el-GR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cOther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 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dynamic_cast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cOther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val.x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l-GR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().x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true;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}else if 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val.x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l-GR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().x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val.y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l-GR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().y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return true;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}else 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}else 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Print()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val.x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&lt;&lt; " " &lt;&lt;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val.y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&lt;&lt; endl;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12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771" y="381000"/>
            <a:ext cx="4158511" cy="6617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Array::Array(int s)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size = s;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A = new Element*[size];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Element *&amp; Array::operator [] (int i)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return A[i];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void Array::Print()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for (int i = 0; i &lt; 10; i ++){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A[i]-&gt;Print();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  </a:t>
            </a:r>
          </a:p>
          <a:p>
            <a:endParaRPr lang="en-US" sz="1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void Array::Sort()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for (int i = 0; i &lt; 10; i ++){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for (int j = </a:t>
            </a:r>
            <a:r>
              <a:rPr lang="en-US" sz="1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 j &lt; 10; j ++){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if (*A[i] &lt; </a:t>
            </a:r>
            <a:r>
              <a:rPr lang="el-G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A[j]){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Element *temp = A[i];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A[i] = A[j];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A[j] = temp;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87182" y="3689598"/>
            <a:ext cx="5243808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Η </a:t>
            </a:r>
            <a:r>
              <a:rPr lang="en-US" sz="2400" dirty="0" smtClean="0"/>
              <a:t>Array </a:t>
            </a:r>
            <a:r>
              <a:rPr lang="el-GR" sz="2400" dirty="0" smtClean="0"/>
              <a:t>είναι πλέον όπως τη θέλουμε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475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Casting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0743" y="1828800"/>
            <a:ext cx="776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dynamic_cast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cOther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514600"/>
            <a:ext cx="86432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Μετατρέπει μια αναφορά τύπου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</a:t>
            </a:r>
            <a:r>
              <a:rPr lang="en-US" dirty="0" smtClean="0"/>
              <a:t> (base class)</a:t>
            </a:r>
            <a:r>
              <a:rPr lang="el-GR" dirty="0" smtClean="0"/>
              <a:t> σε αναφορά τύπου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dirty="0" smtClean="0"/>
              <a:t> (derived class).</a:t>
            </a:r>
          </a:p>
          <a:p>
            <a:endParaRPr lang="en-US" dirty="0"/>
          </a:p>
          <a:p>
            <a:r>
              <a:rPr lang="el-GR" dirty="0" smtClean="0"/>
              <a:t>Η μετατροπή από βασική κλάση σε παραγόμενη επιτρέπεται μόνο αν η βασική κλάση είναι </a:t>
            </a:r>
            <a:r>
              <a:rPr lang="el-GR" dirty="0" smtClean="0">
                <a:solidFill>
                  <a:srgbClr val="FF0000"/>
                </a:solidFill>
              </a:rPr>
              <a:t>πολυμορφική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1910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Τι γίνεται όμως αν η αναφορά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cOther</a:t>
            </a:r>
            <a:r>
              <a:rPr lang="en-US" dirty="0" smtClean="0"/>
              <a:t> </a:t>
            </a:r>
            <a:r>
              <a:rPr lang="el-GR" dirty="0" smtClean="0"/>
              <a:t>είναι αναφορά σε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dirty="0" smtClean="0"/>
              <a:t> </a:t>
            </a:r>
          </a:p>
          <a:p>
            <a:r>
              <a:rPr lang="el-GR" dirty="0" smtClean="0"/>
              <a:t>αντί για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dirty="0" smtClean="0"/>
              <a:t>?</a:t>
            </a:r>
          </a:p>
          <a:p>
            <a:r>
              <a:rPr lang="en-US" dirty="0"/>
              <a:t>	</a:t>
            </a:r>
            <a:r>
              <a:rPr lang="en-US" dirty="0" smtClean="0"/>
              <a:t>Run-time error: segmentation fault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867399"/>
            <a:ext cx="91454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dynamic_cast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cOther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(other == 0){ cout &lt;&lt; “unsuccessful type conversion” &lt;&lt; endl;}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799" y="5269468"/>
            <a:ext cx="8381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εντολή </a:t>
            </a:r>
            <a:r>
              <a:rPr lang="en-US" dirty="0" err="1" smtClean="0"/>
              <a:t>dynamic_cast</a:t>
            </a:r>
            <a:r>
              <a:rPr lang="en-US" dirty="0" smtClean="0"/>
              <a:t> </a:t>
            </a:r>
            <a:r>
              <a:rPr lang="el-GR" dirty="0" smtClean="0"/>
              <a:t>μας επιτρέπει να ελέγξουμε αν η μετατροπή έγινε σωστά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18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47800" y="1225689"/>
            <a:ext cx="2057400" cy="29831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76400" y="5867400"/>
            <a:ext cx="2514600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1225689"/>
            <a:ext cx="790472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template&lt;class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DATA_TYPE&gt;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&lt;DATA_TYPE&gt;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DATA_TYPE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someData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DATA_TYPE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omeMethod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DATA_TYPE *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template&lt;class DATA_TYPE&gt;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DATA_TYPE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&lt;DATA_TYPE&gt;::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SomeMethod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(DATA_TYPE *x)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someData.methodX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x.methodX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35089"/>
            <a:ext cx="8229600" cy="990600"/>
          </a:xfrm>
        </p:spPr>
        <p:txBody>
          <a:bodyPr/>
          <a:lstStyle/>
          <a:p>
            <a:r>
              <a:rPr lang="el-GR" dirty="0" smtClean="0"/>
              <a:t>Συντακτικό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5334000" y="1225689"/>
            <a:ext cx="3352800" cy="907911"/>
          </a:xfrm>
          <a:prstGeom prst="wedgeRoundRectCallout">
            <a:avLst>
              <a:gd name="adj1" fmla="val -103463"/>
              <a:gd name="adj2" fmla="val -30561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Απλά ένα όνομα που μετά θα αντικατασταθεί από το όνομα του τύπου δεδομένων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5486400" y="2667000"/>
            <a:ext cx="3505200" cy="1051518"/>
          </a:xfrm>
          <a:prstGeom prst="wedgeRoundRectCallout">
            <a:avLst>
              <a:gd name="adj1" fmla="val -98396"/>
              <a:gd name="adj2" fmla="val 247953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Ο τύπος δεδομένων που θα αντικαταστήσει το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DATA_TYPE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θα πρέπει να υλοποιεί την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methodX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3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8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err="1" smtClean="0"/>
              <a:t>Tempate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752600"/>
            <a:ext cx="6083717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template &lt;class DATA_TYPE&gt;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class Array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DATA_TYPE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**A;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int size;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Array(int s);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DATA_TYPE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*&amp; operator [](int);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void Sort();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void Print();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03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381000"/>
            <a:ext cx="6356227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template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&lt;class DATA_TYPE&gt;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Array&lt;DATA_TYPE&gt;::Array(int s)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size = s;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A = new DATA_TYPE*[size];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template &lt;class DATA_TYPE&gt;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DATA_TYPE *&amp; Array&lt;DATA_TYPE&gt;::operator [] (int i)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A[i];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template &lt;class DATA_TYPE&gt;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 Array&lt;DATA_TYPE&gt;::Sort()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for (int i = 0; i &lt; 10; i ++){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for (int j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j &lt; 10; j ++){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A[i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 &lt; *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A[j]){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DATA_TYPE *temp = A[i];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A[i] = A[j];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A[j] = temp;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10534" y="3257252"/>
            <a:ext cx="4134465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template &lt;class DATA_TYPE&gt;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 Array&lt;DATA_TYPE&gt;::Print()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for (int i = 0; i &lt; 10; i ++){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A[i]-&gt;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Print();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79039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l-GR" dirty="0" smtClean="0"/>
              <a:t>Χρήση στη </a:t>
            </a:r>
            <a:r>
              <a:rPr lang="en-US" dirty="0" smtClean="0"/>
              <a:t>main()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199" y="1295400"/>
            <a:ext cx="6479659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int main()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srand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(time(NULL));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Array&lt;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iA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(10);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Array&lt;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(10);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for (int i = 0; i &lt; 10; i ++){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[i] = new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(rand()%10);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[i] = new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(rand()%10, rand()%10);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iA.Print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pA.Print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iA.Sort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pA.Sort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iA.Print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pA.Print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67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l-GR" dirty="0" smtClean="0"/>
              <a:t>Χρήση στη </a:t>
            </a:r>
            <a:r>
              <a:rPr lang="en-US" dirty="0" smtClean="0"/>
              <a:t>main()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199" y="1295400"/>
            <a:ext cx="8331127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latin typeface="Courier New" pitchFamily="49" charset="0"/>
                <a:cs typeface="Courier New" pitchFamily="49" charset="0"/>
              </a:rPr>
              <a:t>struct </a:t>
            </a:r>
            <a:r>
              <a:rPr lang="fr-FR" sz="1600" b="1" dirty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r>
              <a:rPr lang="fr-FR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fr-FR" sz="1600" b="1" dirty="0">
                <a:latin typeface="Courier New" pitchFamily="49" charset="0"/>
                <a:cs typeface="Courier New" pitchFamily="49" charset="0"/>
              </a:rPr>
              <a:t>  int x;</a:t>
            </a:r>
          </a:p>
          <a:p>
            <a:r>
              <a:rPr lang="fr-FR" sz="1600" b="1" dirty="0">
                <a:latin typeface="Courier New" pitchFamily="49" charset="0"/>
                <a:cs typeface="Courier New" pitchFamily="49" charset="0"/>
              </a:rPr>
              <a:t>  int y;</a:t>
            </a:r>
          </a:p>
          <a:p>
            <a:r>
              <a:rPr lang="fr-FR" sz="1600" b="1" dirty="0">
                <a:latin typeface="Courier New" pitchFamily="49" charset="0"/>
                <a:cs typeface="Courier New" pitchFamily="49" charset="0"/>
              </a:rPr>
              <a:t>};</a:t>
            </a:r>
            <a:endParaRPr lang="el-GR" sz="1600" b="1" dirty="0">
              <a:latin typeface="Courier New" pitchFamily="49" charset="0"/>
              <a:cs typeface="Courier New" pitchFamily="49" charset="0"/>
            </a:endParaRPr>
          </a:p>
          <a:p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srand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(time(NULL));</a:t>
            </a:r>
          </a:p>
          <a:p>
            <a:r>
              <a:rPr lang="el-GR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Array&lt;point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(10);</a:t>
            </a:r>
            <a:endParaRPr lang="el-GR" sz="16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Array&lt;int&gt;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iA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(10);</a:t>
            </a:r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for (int i = 0; i &lt; 10; i ++){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int(rand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()%10);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[i] = new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point;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[i]-&gt;x = rand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()%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10;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[i]-&gt;y = rand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()%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10;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iA.Sort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 //OK! Int has &lt; operator</a:t>
            </a:r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pA.Sort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 // COMPILE ERROR: point does not have &lt; operator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iA.Print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 // COMPILE ERROR: int does not have Print method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pA.Print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COMPILE ERROR: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point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does not have Print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method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3107" y="1981200"/>
            <a:ext cx="6035563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Το </a:t>
            </a:r>
            <a:r>
              <a:rPr lang="en-US" dirty="0" smtClean="0"/>
              <a:t>Compiler </a:t>
            </a:r>
            <a:r>
              <a:rPr lang="el-GR" dirty="0"/>
              <a:t>Ε</a:t>
            </a:r>
            <a:r>
              <a:rPr lang="en-US" dirty="0" err="1" smtClean="0"/>
              <a:t>rror</a:t>
            </a:r>
            <a:r>
              <a:rPr lang="en-US" dirty="0" smtClean="0"/>
              <a:t> </a:t>
            </a:r>
            <a:r>
              <a:rPr lang="el-GR" dirty="0" smtClean="0"/>
              <a:t>εμφανίζεται μόνο όταν χρησιμοποιούμε</a:t>
            </a:r>
          </a:p>
          <a:p>
            <a:r>
              <a:rPr lang="el-GR" dirty="0" smtClean="0"/>
              <a:t>την μέθοδο που έχει πρόβλημα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6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ΑνακεφαΛΑΙΩΣΗ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Template library (STL)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3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Υπάρχουν τριών ειδών οντότητες που μας ενδιαφέρουν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Αποδέκτες (</a:t>
            </a:r>
            <a:r>
              <a:rPr lang="en-US" dirty="0" smtClean="0">
                <a:solidFill>
                  <a:srgbClr val="0070C0"/>
                </a:solidFill>
              </a:rPr>
              <a:t>Containers)</a:t>
            </a:r>
          </a:p>
          <a:p>
            <a:pPr lvl="2"/>
            <a:r>
              <a:rPr lang="el-GR" dirty="0" smtClean="0"/>
              <a:t>Οι διαφορετικοί τρόποι για να αποθηκεύουμε τα δεδομένα μας.</a:t>
            </a:r>
          </a:p>
          <a:p>
            <a:pPr lvl="1"/>
            <a:r>
              <a:rPr lang="el-GR" dirty="0" err="1" smtClean="0">
                <a:solidFill>
                  <a:srgbClr val="0070C0"/>
                </a:solidFill>
              </a:rPr>
              <a:t>Επαναλ</a:t>
            </a:r>
            <a:r>
              <a:rPr lang="el-GR" dirty="0" err="1">
                <a:solidFill>
                  <a:srgbClr val="0070C0"/>
                </a:solidFill>
              </a:rPr>
              <a:t>ή</a:t>
            </a:r>
            <a:r>
              <a:rPr lang="el-GR" dirty="0" err="1" smtClean="0">
                <a:solidFill>
                  <a:srgbClr val="0070C0"/>
                </a:solidFill>
              </a:rPr>
              <a:t>πτες</a:t>
            </a:r>
            <a:r>
              <a:rPr lang="el-GR" dirty="0" smtClean="0">
                <a:solidFill>
                  <a:srgbClr val="0070C0"/>
                </a:solidFill>
              </a:rPr>
              <a:t> (</a:t>
            </a:r>
            <a:r>
              <a:rPr lang="en-US" dirty="0" smtClean="0">
                <a:solidFill>
                  <a:srgbClr val="0070C0"/>
                </a:solidFill>
              </a:rPr>
              <a:t>Iterators)</a:t>
            </a:r>
            <a:endParaRPr lang="el-GR" dirty="0" smtClean="0">
              <a:solidFill>
                <a:srgbClr val="0070C0"/>
              </a:solidFill>
            </a:endParaRPr>
          </a:p>
          <a:p>
            <a:pPr lvl="2"/>
            <a:r>
              <a:rPr lang="el-GR" dirty="0" smtClean="0"/>
              <a:t>Μας παρέχουν δείκτες στα στοιχεία του </a:t>
            </a:r>
            <a:r>
              <a:rPr lang="en-US" dirty="0" smtClean="0"/>
              <a:t>container </a:t>
            </a:r>
            <a:r>
              <a:rPr lang="el-GR" dirty="0" smtClean="0"/>
              <a:t>και μας επιτρέπουν να διατρέχουμε τα στοιχεία του αποδέκτη.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Αλγόριθμοι (</a:t>
            </a:r>
            <a:r>
              <a:rPr lang="en-US" dirty="0" smtClean="0">
                <a:solidFill>
                  <a:srgbClr val="0070C0"/>
                </a:solidFill>
              </a:rPr>
              <a:t>Algorithms)</a:t>
            </a:r>
          </a:p>
          <a:p>
            <a:pPr lvl="2"/>
            <a:r>
              <a:rPr lang="el-GR" dirty="0" smtClean="0"/>
              <a:t>Υλοποιημένοι αλγόριθμοι που μας δίνουν βασικές λειτουργίες πάνω στους αποδέκτες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626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 Sequential Containers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7768042"/>
              </p:ext>
            </p:extLst>
          </p:nvPr>
        </p:nvGraphicFramePr>
        <p:xfrm>
          <a:off x="457200" y="1600200"/>
          <a:ext cx="8229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743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Container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Χαρακτηριστικά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+/-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Πίνακας</a:t>
                      </a:r>
                      <a:r>
                        <a:rPr lang="el-GR" sz="1800" baseline="0" dirty="0" smtClean="0"/>
                        <a:t> </a:t>
                      </a:r>
                      <a:r>
                        <a:rPr lang="en-US" sz="1800" baseline="0" dirty="0" smtClean="0"/>
                        <a:t>C++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Σταθερό</a:t>
                      </a:r>
                      <a:r>
                        <a:rPr lang="el-GR" sz="1800" baseline="0" dirty="0" smtClean="0"/>
                        <a:t> μέγεθος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+ Γρήγορη</a:t>
                      </a:r>
                      <a:r>
                        <a:rPr lang="el-GR" sz="1800" baseline="0" dirty="0" smtClean="0"/>
                        <a:t> τυχαία πρόσβαση.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l-GR" sz="1800" baseline="0" dirty="0" smtClean="0"/>
                        <a:t>- Αργή προσθήκη σε ενδιάμεση θέση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l-GR" sz="1800" baseline="0" dirty="0" smtClean="0"/>
                        <a:t>- Σταθερό μέγεθος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smtClean="0"/>
                        <a:t>vector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Δυναμικός</a:t>
                      </a:r>
                      <a:r>
                        <a:rPr lang="el-GR" sz="1800" baseline="0" dirty="0" smtClean="0"/>
                        <a:t> πίνακας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+ Γρήγορη</a:t>
                      </a:r>
                      <a:r>
                        <a:rPr lang="el-GR" sz="1800" baseline="0" dirty="0" smtClean="0"/>
                        <a:t> τυχαία πρόσβαση.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l-GR" sz="1800" baseline="0" dirty="0" smtClean="0"/>
                        <a:t>- Αργή προσθήκη σε ενδιάμεση θέση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l-GR" sz="1800" baseline="0" dirty="0" smtClean="0"/>
                        <a:t>- Προσθήκη μόνο στο τέλος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list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Διπλά συνδεδεμένη</a:t>
                      </a:r>
                      <a:r>
                        <a:rPr lang="el-GR" sz="1800" baseline="0" dirty="0" smtClean="0"/>
                        <a:t> λίστα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/>
                        <a:t>+ Γρήγορη</a:t>
                      </a:r>
                      <a:r>
                        <a:rPr lang="el-GR" sz="1800" baseline="0" dirty="0" smtClean="0"/>
                        <a:t> προσθήκη σε ενδιάμεση θέση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aseline="0" dirty="0" smtClean="0"/>
                        <a:t>- Αργή τυχαία πρόσβαση.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Δυναμικός</a:t>
                      </a:r>
                      <a:r>
                        <a:rPr lang="el-GR" baseline="0" dirty="0" smtClean="0"/>
                        <a:t> πίνακας με πρόσβαση και από τις δύο μεριές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+ Γρήγορη</a:t>
                      </a:r>
                      <a:r>
                        <a:rPr lang="el-GR" sz="1800" baseline="0" dirty="0" smtClean="0"/>
                        <a:t> τυχαία πρόσβαση.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aseline="0" dirty="0" smtClean="0"/>
                        <a:t>+ Προσθήκη σε αρχή και τέλος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l-GR" sz="1800" baseline="0" dirty="0" smtClean="0"/>
                        <a:t>- Αργή προσθήκη σε ενδιάμεση θέση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1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9541600"/>
              </p:ext>
            </p:extLst>
          </p:nvPr>
        </p:nvGraphicFramePr>
        <p:xfrm>
          <a:off x="1981200" y="1447800"/>
          <a:ext cx="6291943" cy="455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1943"/>
              </a:tblGrid>
              <a:tr h="506186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Μέθοδος</a:t>
                      </a:r>
                      <a:endParaRPr lang="en-US" sz="2000" dirty="0"/>
                    </a:p>
                  </a:txBody>
                  <a:tcPr/>
                </a:tc>
              </a:tr>
              <a:tr h="50618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US" sz="2000" b="1" dirty="0" smtClean="0">
                          <a:latin typeface="Courier New" pitchFamily="49" charset="0"/>
                          <a:cs typeface="Courier New" pitchFamily="49" charset="0"/>
                        </a:rPr>
                        <a:t> size()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506186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void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push_back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(const 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TYPE &amp;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)</a:t>
                      </a:r>
                    </a:p>
                  </a:txBody>
                  <a:tcPr/>
                </a:tc>
              </a:tr>
              <a:tr h="506186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void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pop_back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()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506186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TYPE &amp; 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back()</a:t>
                      </a:r>
                    </a:p>
                  </a:txBody>
                  <a:tcPr/>
                </a:tc>
              </a:tr>
              <a:tr h="506186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TYPE &amp;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operator [](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int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)</a:t>
                      </a:r>
                    </a:p>
                  </a:txBody>
                  <a:tcPr/>
                </a:tc>
              </a:tr>
              <a:tr h="506186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bool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empty()</a:t>
                      </a:r>
                    </a:p>
                  </a:txBody>
                  <a:tcPr/>
                </a:tc>
              </a:tr>
              <a:tr h="506186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iterator</a:t>
                      </a:r>
                      <a:r>
                        <a:rPr lang="en-US" sz="2000" b="1" kern="1200" baseline="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insert(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iterator, const TYPE &amp;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)</a:t>
                      </a:r>
                    </a:p>
                  </a:txBody>
                  <a:tcPr/>
                </a:tc>
              </a:tr>
              <a:tr h="506186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iterator 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erase(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iterator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41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90600"/>
          </a:xfrm>
        </p:spPr>
        <p:txBody>
          <a:bodyPr/>
          <a:lstStyle/>
          <a:p>
            <a:r>
              <a:rPr lang="en-US" dirty="0" smtClean="0"/>
              <a:t>list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064353"/>
              </p:ext>
            </p:extLst>
          </p:nvPr>
        </p:nvGraphicFramePr>
        <p:xfrm>
          <a:off x="2209800" y="457200"/>
          <a:ext cx="6291943" cy="5568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1943"/>
              </a:tblGrid>
              <a:tr h="506186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Μέθοδος</a:t>
                      </a:r>
                      <a:endParaRPr lang="en-US" sz="2000" dirty="0"/>
                    </a:p>
                  </a:txBody>
                  <a:tcPr/>
                </a:tc>
              </a:tr>
              <a:tr h="50618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US" sz="2000" b="1" dirty="0" smtClean="0">
                          <a:latin typeface="Courier New" pitchFamily="49" charset="0"/>
                          <a:cs typeface="Courier New" pitchFamily="49" charset="0"/>
                        </a:rPr>
                        <a:t> size()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506186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void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push_back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(const 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TYPE &amp;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)</a:t>
                      </a:r>
                    </a:p>
                  </a:txBody>
                  <a:tcPr/>
                </a:tc>
              </a:tr>
              <a:tr h="506186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void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pop_back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()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506186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TYPE &amp; 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back()</a:t>
                      </a:r>
                    </a:p>
                  </a:txBody>
                  <a:tcPr/>
                </a:tc>
              </a:tr>
              <a:tr h="506186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bool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empty()</a:t>
                      </a:r>
                    </a:p>
                  </a:txBody>
                  <a:tcPr/>
                </a:tc>
              </a:tr>
              <a:tr h="506186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iterator</a:t>
                      </a:r>
                      <a:r>
                        <a:rPr lang="en-US" sz="2000" b="1" kern="1200" baseline="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insert(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iterator, const TYPE &amp;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)</a:t>
                      </a:r>
                    </a:p>
                  </a:txBody>
                  <a:tcPr/>
                </a:tc>
              </a:tr>
              <a:tr h="506186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iterator 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erase(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iterator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)</a:t>
                      </a:r>
                    </a:p>
                  </a:txBody>
                  <a:tcPr/>
                </a:tc>
              </a:tr>
              <a:tr h="506186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void</a:t>
                      </a:r>
                      <a:r>
                        <a:rPr lang="en-US" sz="2000" b="1" kern="1200" baseline="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push_front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(const 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TYPE &amp;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)</a:t>
                      </a:r>
                    </a:p>
                  </a:txBody>
                  <a:tcPr/>
                </a:tc>
              </a:tr>
              <a:tr h="506186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void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pop_front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()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506186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TYPE &amp; 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front()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6231876"/>
            <a:ext cx="6008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Επίσης</a:t>
            </a:r>
            <a:r>
              <a:rPr lang="en-US" sz="2400" dirty="0" smtClean="0"/>
              <a:t>,</a:t>
            </a:r>
            <a:r>
              <a:rPr lang="el-GR" sz="2400" dirty="0" smtClean="0"/>
              <a:t> μεθόδους</a:t>
            </a:r>
            <a:r>
              <a:rPr lang="en-US" sz="2400" dirty="0" smtClean="0"/>
              <a:t>:</a:t>
            </a:r>
            <a:r>
              <a:rPr lang="el-GR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reverse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merge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unique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20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Έχει τις μεθόδους και των δύο παραπάνω. </a:t>
            </a:r>
          </a:p>
          <a:p>
            <a:r>
              <a:rPr lang="el-GR" dirty="0" smtClean="0"/>
              <a:t>Και προσθήκη στην αρχή και το τέλος, και τυχαία πρόσβαση.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98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229600" cy="990600"/>
          </a:xfrm>
        </p:spPr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32657" y="1295400"/>
            <a:ext cx="8948283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#include &lt;list&gt;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list&lt;int&gt; L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int x;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do{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cin &gt;&gt; x;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L.push_back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}while (x != -1);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&lt;&lt; "list elements: ";</a:t>
            </a:r>
          </a:p>
          <a:p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list&lt;int&gt;::iterator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L.begin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L.end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++){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+= 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cout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&lt;&lt; " ";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cout &lt;&lt; endl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73372" y="609600"/>
            <a:ext cx="580287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list&lt;int&gt;::iterator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l-GR" dirty="0"/>
              <a:t>Δήλωση του </a:t>
            </a:r>
            <a:r>
              <a:rPr lang="en-US" dirty="0"/>
              <a:t>iterator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362487" y="1111168"/>
            <a:ext cx="5802871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L.begin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(): </a:t>
            </a:r>
            <a:r>
              <a:rPr lang="el-GR" dirty="0"/>
              <a:t>Συνάρτηση που επιστρέφει</a:t>
            </a:r>
            <a:r>
              <a:rPr lang="en-US" dirty="0"/>
              <a:t> iterator </a:t>
            </a:r>
            <a:r>
              <a:rPr lang="el-GR" dirty="0"/>
              <a:t>στην αρχή του </a:t>
            </a:r>
            <a:r>
              <a:rPr lang="en-US" dirty="0"/>
              <a:t>container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67723" y="1836945"/>
            <a:ext cx="5786749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L.end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(): </a:t>
            </a:r>
            <a:r>
              <a:rPr lang="el-GR" dirty="0"/>
              <a:t>Συνάρτηση που επιστρέφει</a:t>
            </a:r>
            <a:r>
              <a:rPr lang="en-US" dirty="0"/>
              <a:t> iterator </a:t>
            </a:r>
            <a:r>
              <a:rPr lang="el-GR" dirty="0" smtClean="0"/>
              <a:t>στο τέλος του </a:t>
            </a:r>
            <a:r>
              <a:rPr lang="en-US" dirty="0" smtClean="0"/>
              <a:t>container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52800" y="3461266"/>
            <a:ext cx="5786749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l-GR" dirty="0" smtClean="0"/>
              <a:t>Το περιεχόμενο της θέσης στην οποία δείχνει ο </a:t>
            </a:r>
            <a:r>
              <a:rPr lang="en-US" dirty="0" smtClean="0"/>
              <a:t>iterator</a:t>
            </a:r>
            <a:r>
              <a:rPr lang="el-GR" dirty="0" smtClean="0"/>
              <a:t>, μπορεί να χρησιμοποιηθεί και για να πάρει και για να δώσει τιμή.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52800" y="2623656"/>
            <a:ext cx="5786749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++: </a:t>
            </a:r>
            <a:r>
              <a:rPr lang="el-GR" dirty="0" smtClean="0"/>
              <a:t>Κάνει τον </a:t>
            </a:r>
            <a:r>
              <a:rPr lang="en-US" dirty="0" smtClean="0"/>
              <a:t>iterator</a:t>
            </a:r>
            <a:r>
              <a:rPr lang="el-GR" dirty="0" smtClean="0"/>
              <a:t> να δείχνει στο επόμενο στοιχείο της λίστας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48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229600" cy="990600"/>
          </a:xfrm>
        </p:spPr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32657" y="1295400"/>
            <a:ext cx="697338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#include &lt;list&gt;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list&lt;int&gt; L;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int x;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do{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cin &gt;&gt; x;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L.push_back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}while (x != -1);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&lt;&lt; "list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elements in reverse: ";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list&lt;int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&gt;::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reverse_iterator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riter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riter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L.rbegin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riter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!=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L.rend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++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cout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&lt;&lt; *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&lt;&lt; " ";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cout &lt;&lt; endl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81400" y="3026368"/>
            <a:ext cx="5562601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Εκτύπωση των στοιχείων σε αντίστροφη σειρά χρησιμοποιώντας έναν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reverse_iterator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09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229600" cy="990600"/>
          </a:xfrm>
        </p:spPr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32657" y="1295400"/>
            <a:ext cx="6849952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#include &lt;list&gt;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list&lt;int&gt; L;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int x;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do{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cin &gt;&gt; x;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L.push_back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}while (x != -1);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list&lt;int&gt;::iterator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L.begin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L.end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== 8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 break;}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L.end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()) {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// υπάρχει στοιχείο με τιμή 8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L.erase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1399" y="2590800"/>
            <a:ext cx="5562601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Βρες και σβήσε το πρώτο στοιχείο της λίστας με την τιμή 8, εφόσον υπάρχει.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33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Associative Containers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880028"/>
              </p:ext>
            </p:extLst>
          </p:nvPr>
        </p:nvGraphicFramePr>
        <p:xfrm>
          <a:off x="457200" y="1600200"/>
          <a:ext cx="8229600" cy="3668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1958"/>
                <a:gridCol w="5197642"/>
              </a:tblGrid>
              <a:tr h="419238">
                <a:tc>
                  <a:txBody>
                    <a:bodyPr/>
                    <a:lstStyle/>
                    <a:p>
                      <a:r>
                        <a:rPr lang="en-US" dirty="0" smtClean="0"/>
                        <a:t>Container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Χαρακτηριστικά</a:t>
                      </a:r>
                      <a:endParaRPr lang="en-US" dirty="0"/>
                    </a:p>
                  </a:txBody>
                  <a:tcPr/>
                </a:tc>
              </a:tr>
              <a:tr h="58162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Αποθηκεύει</a:t>
                      </a:r>
                      <a:r>
                        <a:rPr lang="el-GR" sz="1800" baseline="0" dirty="0" smtClean="0"/>
                        <a:t> μόνο αντικείμενα-κλειδιά</a:t>
                      </a:r>
                    </a:p>
                    <a:p>
                      <a:r>
                        <a:rPr lang="el-GR" sz="1800" baseline="0" dirty="0" smtClean="0"/>
                        <a:t>Δεν επιτρέπει πολλαπλές τιμές</a:t>
                      </a:r>
                      <a:endParaRPr lang="en-US" sz="1800" dirty="0"/>
                    </a:p>
                  </a:txBody>
                  <a:tcPr/>
                </a:tc>
              </a:tr>
              <a:tr h="137908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map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Κρατάει ζεύγη</a:t>
                      </a:r>
                      <a:r>
                        <a:rPr lang="el-GR" sz="1800" baseline="0" dirty="0" smtClean="0"/>
                        <a:t> κλειδιών και τιμών </a:t>
                      </a:r>
                      <a:r>
                        <a:rPr lang="el-GR" sz="1800" baseline="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key-value pairs</a:t>
                      </a:r>
                      <a:r>
                        <a:rPr lang="en-US" sz="1800" baseline="0" dirty="0" smtClean="0"/>
                        <a:t>). </a:t>
                      </a:r>
                      <a:r>
                        <a:rPr lang="el-GR" sz="1800" dirty="0" smtClean="0"/>
                        <a:t>Συσχετίζει</a:t>
                      </a:r>
                      <a:r>
                        <a:rPr lang="el-GR" sz="1800" baseline="0" dirty="0" smtClean="0"/>
                        <a:t> αντικείμενα-κλειδιά με αντικείμενα-τιμές</a:t>
                      </a:r>
                      <a:r>
                        <a:rPr lang="en-US" sz="1800" baseline="0" dirty="0" smtClean="0"/>
                        <a:t>.</a:t>
                      </a:r>
                      <a:r>
                        <a:rPr lang="el-GR" sz="1800" baseline="0" dirty="0" smtClean="0"/>
                        <a:t> Το κάθε κλειδί μπορεί να συσχετίζεται με μόνο μία τιμή</a:t>
                      </a:r>
                      <a:endParaRPr lang="en-US" sz="18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multiset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Επιτρέπει</a:t>
                      </a:r>
                      <a:r>
                        <a:rPr lang="el-GR" sz="1800" baseline="0" dirty="0" smtClean="0"/>
                        <a:t> πολλαπλές εμφανίσεις ενός κλειδιού</a:t>
                      </a:r>
                      <a:endParaRPr lang="en-US" sz="1800" dirty="0"/>
                    </a:p>
                  </a:txBody>
                  <a:tcPr/>
                </a:tc>
              </a:tr>
              <a:tr h="62083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Επιτρέπει</a:t>
                      </a:r>
                      <a:r>
                        <a:rPr lang="el-GR" baseline="0" dirty="0" smtClean="0"/>
                        <a:t> πολλαπλές τιμές για ένα κλειδί.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29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κλάση </a:t>
            </a:r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7232" y="1676400"/>
            <a:ext cx="5715026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 Array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Element **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int size;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Array(int s);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Element *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&amp; operator [](int);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void Print();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void Sort();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58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l-GR" dirty="0" err="1" smtClean="0"/>
              <a:t>Παραδειγμα</a:t>
            </a:r>
            <a:r>
              <a:rPr lang="el-GR" dirty="0" smtClean="0"/>
              <a:t> </a:t>
            </a:r>
            <a:r>
              <a:rPr lang="en-US" dirty="0" smtClean="0"/>
              <a:t>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91600" cy="5562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#include &lt;set&gt;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set&lt;string&gt; 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string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while (!cin.eof()){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cin &gt;&gt;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set&lt;string&gt;::iterator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S.find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("bob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");</a:t>
            </a:r>
            <a:endParaRPr lang="el-G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S.end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&lt;&lt; "bob is not in\n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";}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else{cout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&lt;&lt; "bob is in\n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(set&lt;string&gt;::iterator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S.begin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S.end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cout &lt;&lt;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&lt;&lt; " 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cout &lt;&lt; endl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0205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</a:t>
            </a:r>
            <a:r>
              <a:rPr lang="el-GR" dirty="0" smtClean="0"/>
              <a:t>με δικές μας κλάσεις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γίνεται αν θέλουμε να βάλουμε αντικείμενα από μία δική μας κλάση σε ένα </a:t>
            </a:r>
            <a:r>
              <a:rPr lang="en-US" dirty="0" smtClean="0"/>
              <a:t>Set?</a:t>
            </a:r>
          </a:p>
          <a:p>
            <a:pPr lvl="1"/>
            <a:r>
              <a:rPr lang="el-GR" dirty="0" smtClean="0"/>
              <a:t>Τι σημαίνει ότι το </a:t>
            </a:r>
            <a:r>
              <a:rPr lang="en-US" dirty="0" smtClean="0"/>
              <a:t>set </a:t>
            </a:r>
            <a:r>
              <a:rPr lang="el-GR" dirty="0" smtClean="0"/>
              <a:t>περιέχει ήδη ένα αντικείμενο?</a:t>
            </a:r>
          </a:p>
          <a:p>
            <a:endParaRPr lang="el-GR" dirty="0" smtClean="0"/>
          </a:p>
          <a:p>
            <a:r>
              <a:rPr lang="el-GR" dirty="0" smtClean="0"/>
              <a:t>Για να χρησιμοποιήσουμε το </a:t>
            </a:r>
            <a:r>
              <a:rPr lang="en-US" dirty="0" smtClean="0"/>
              <a:t>Set, </a:t>
            </a:r>
            <a:r>
              <a:rPr lang="el-GR" dirty="0" smtClean="0"/>
              <a:t>η κλάση θα </a:t>
            </a:r>
            <a:r>
              <a:rPr lang="el-GR" dirty="0" smtClean="0">
                <a:solidFill>
                  <a:srgbClr val="FF0000"/>
                </a:solidFill>
              </a:rPr>
              <a:t>πρέπει</a:t>
            </a:r>
            <a:r>
              <a:rPr lang="el-GR" dirty="0" smtClean="0"/>
              <a:t> να έχει ορισμένους τον </a:t>
            </a:r>
            <a:r>
              <a:rPr lang="el-GR" dirty="0" smtClean="0">
                <a:solidFill>
                  <a:srgbClr val="FF0000"/>
                </a:solidFill>
              </a:rPr>
              <a:t>τελεστή == </a:t>
            </a:r>
            <a:r>
              <a:rPr lang="el-GR" dirty="0" smtClean="0"/>
              <a:t>και τον </a:t>
            </a:r>
            <a:r>
              <a:rPr lang="el-GR" dirty="0" smtClean="0">
                <a:solidFill>
                  <a:srgbClr val="FF0000"/>
                </a:solidFill>
              </a:rPr>
              <a:t>τελεστή &lt;</a:t>
            </a:r>
            <a:r>
              <a:rPr lang="el-GR" dirty="0" smtClean="0"/>
              <a:t>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88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90600"/>
          </a:xfrm>
        </p:spPr>
        <p:txBody>
          <a:bodyPr/>
          <a:lstStyle/>
          <a:p>
            <a:r>
              <a:rPr lang="el-GR" dirty="0" err="1" smtClean="0"/>
              <a:t>Παραδειγμα</a:t>
            </a:r>
            <a:r>
              <a:rPr lang="el-GR" dirty="0" smtClean="0"/>
              <a:t> </a:t>
            </a:r>
            <a:r>
              <a:rPr lang="en-US" dirty="0" smtClean="0"/>
              <a:t>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916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class Person 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int id;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string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string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Person();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Person(int);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SetDetails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(int id, string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 operator == (const Person &amp;) const;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 operator &lt; (const Person &amp;) const;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getId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PrintDetails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57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Person::Person() {}</a:t>
            </a:r>
          </a:p>
          <a:p>
            <a:pPr marL="0" indent="0">
              <a:buNone/>
            </a:pP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Person::Person(int i)</a:t>
            </a:r>
          </a:p>
          <a:p>
            <a:pPr marL="0" indent="0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{ id = i; }</a:t>
            </a:r>
          </a:p>
          <a:p>
            <a:pPr marL="0" indent="0">
              <a:buNone/>
            </a:pP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void Person::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SetDetails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(int i, 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f, string l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id = i;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= f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= l;</a:t>
            </a:r>
          </a:p>
          <a:p>
            <a:pPr marL="0" indent="0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 Person::operator == (const Person &amp;p) const</a:t>
            </a:r>
          </a:p>
          <a:p>
            <a:pPr marL="0" indent="0">
              <a:buNone/>
            </a:pP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l-GR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(id == 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p.getId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());</a:t>
            </a:r>
            <a:r>
              <a:rPr lang="el-GR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5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 Person::operator &lt; (const Person &amp;p) const</a:t>
            </a:r>
          </a:p>
          <a:p>
            <a:pPr marL="0" indent="0">
              <a:buNone/>
            </a:pP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return (id &lt; 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p.getId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()); }</a:t>
            </a:r>
          </a:p>
          <a:p>
            <a:pPr marL="0" indent="0">
              <a:buNone/>
            </a:pP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 Person::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getId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() const</a:t>
            </a:r>
          </a:p>
          <a:p>
            <a:pPr marL="0" indent="0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{ return id;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void Person::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PrintDetails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() const</a:t>
            </a:r>
          </a:p>
          <a:p>
            <a:pPr marL="0" indent="0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“id: “ &lt;&lt; id </a:t>
            </a:r>
          </a:p>
          <a:p>
            <a:pPr marL="0" indent="0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    &lt;&lt;“ first name:"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" last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name:"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&lt;&lt; endl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86551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set&lt;Person&gt; 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Person P[3];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for(int i =0 ; i&lt; 3; i ++){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cin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&gt;&gt;id 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P[i].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SetDetails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(id,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(P[i]);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cin &gt;&gt; id;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(id);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set&lt;Person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&gt;::iterator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S.find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S.end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cout &lt;&lt; "id not found\n";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}else{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PrintDetails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90932" y="3505576"/>
            <a:ext cx="535306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αναζήτηση γίνεται με ένα αντικείμενο της κλάσης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5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715000"/>
          </a:xfrm>
          <a:ln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3300" b="1" dirty="0">
                <a:latin typeface="Courier New" pitchFamily="49" charset="0"/>
                <a:cs typeface="Courier New" pitchFamily="49" charset="0"/>
              </a:rPr>
              <a:t>include &lt;iostream&gt;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#include &lt;map</a:t>
            </a:r>
            <a:r>
              <a:rPr lang="en-US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33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using namespace std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3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3300" b="1" dirty="0">
                <a:latin typeface="Courier New" pitchFamily="49" charset="0"/>
                <a:cs typeface="Courier New" pitchFamily="49" charset="0"/>
              </a:rPr>
              <a:t>main(){</a:t>
            </a: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US" sz="3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int,Person</a:t>
            </a: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*&gt; M;</a:t>
            </a:r>
          </a:p>
          <a:p>
            <a:pPr marL="0" indent="0">
              <a:buNone/>
            </a:pP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  int id;</a:t>
            </a:r>
          </a:p>
          <a:p>
            <a:pPr marL="0" indent="0">
              <a:buNone/>
            </a:pPr>
            <a:endParaRPr lang="en-US" sz="3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  while (!cin.eof()){</a:t>
            </a: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   string </a:t>
            </a:r>
            <a:r>
              <a:rPr lang="en-US" sz="3300" b="1" dirty="0" err="1">
                <a:latin typeface="Courier New" pitchFamily="49" charset="0"/>
                <a:cs typeface="Courier New" pitchFamily="49" charset="0"/>
              </a:rPr>
              <a:t>fname,lname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300" b="1" dirty="0">
                <a:latin typeface="Courier New" pitchFamily="49" charset="0"/>
                <a:cs typeface="Courier New" pitchFamily="49" charset="0"/>
              </a:rPr>
              <a:t>cin &gt;&gt; 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id &gt;&gt; </a:t>
            </a:r>
            <a:r>
              <a:rPr lang="en-US" sz="33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300" b="1" dirty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3300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33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    Person *p =new 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Person; p-&gt;</a:t>
            </a:r>
            <a:r>
              <a:rPr lang="en-US" sz="3300" b="1" dirty="0" err="1" smtClean="0">
                <a:latin typeface="Courier New" pitchFamily="49" charset="0"/>
                <a:cs typeface="Courier New" pitchFamily="49" charset="0"/>
              </a:rPr>
              <a:t>setDetails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300" b="1" dirty="0" err="1" smtClean="0">
                <a:latin typeface="Courier New" pitchFamily="49" charset="0"/>
                <a:cs typeface="Courier New" pitchFamily="49" charset="0"/>
              </a:rPr>
              <a:t>id,fname,lname</a:t>
            </a:r>
            <a:r>
              <a:rPr lang="en-US" sz="33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M[id] </a:t>
            </a: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p;</a:t>
            </a: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sz="3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 cin &gt;&gt; id;</a:t>
            </a:r>
            <a:endParaRPr lang="en-US" sz="3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US" sz="3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int,Person</a:t>
            </a: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*&gt;::iterator </a:t>
            </a:r>
            <a:r>
              <a:rPr lang="en-US" sz="33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M.find</a:t>
            </a:r>
            <a:r>
              <a:rPr lang="en-US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(id);</a:t>
            </a:r>
            <a:endParaRPr lang="en-US" sz="33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33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33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M.end</a:t>
            </a: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    cout &lt;&lt; 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“id is </a:t>
            </a:r>
            <a:r>
              <a:rPr lang="en-US" sz="3300" b="1" dirty="0">
                <a:latin typeface="Courier New" pitchFamily="49" charset="0"/>
                <a:cs typeface="Courier New" pitchFamily="49" charset="0"/>
              </a:rPr>
              <a:t>not in\n";</a:t>
            </a: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  }else{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M[id]-&gt;</a:t>
            </a:r>
            <a:r>
              <a:rPr lang="en-US" sz="3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PrintDetails</a:t>
            </a:r>
            <a:r>
              <a:rPr lang="en-US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33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3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19601" y="1752600"/>
            <a:ext cx="47244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κλειδί στην περίπτωση αυτή είναι </a:t>
            </a:r>
            <a:r>
              <a:rPr lang="en-US" dirty="0" smtClean="0"/>
              <a:t>int, </a:t>
            </a:r>
            <a:r>
              <a:rPr lang="el-GR" dirty="0" smtClean="0"/>
              <a:t>αλλά μπορεί να είναι οποιοσδήποτε τύπος δεδομένων που πληροί τις προϋποθέσεις για να είναι κλειδί σε </a:t>
            </a:r>
            <a:r>
              <a:rPr lang="en-US" dirty="0" smtClean="0"/>
              <a:t>Set.</a:t>
            </a:r>
            <a:r>
              <a:rPr lang="el-G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81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map 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486400"/>
          </a:xfrm>
          <a:ln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3300" b="1" dirty="0">
                <a:latin typeface="Courier New" pitchFamily="49" charset="0"/>
                <a:cs typeface="Courier New" pitchFamily="49" charset="0"/>
              </a:rPr>
              <a:t>include &lt;iostream&gt;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#include &lt;map</a:t>
            </a:r>
            <a:r>
              <a:rPr lang="en-US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33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using namespace std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3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3300" b="1" dirty="0">
                <a:latin typeface="Courier New" pitchFamily="49" charset="0"/>
                <a:cs typeface="Courier New" pitchFamily="49" charset="0"/>
              </a:rPr>
              <a:t>main(){</a:t>
            </a: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US" sz="3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int,Person</a:t>
            </a: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*&gt; M;</a:t>
            </a:r>
          </a:p>
          <a:p>
            <a:pPr marL="0" indent="0">
              <a:buNone/>
            </a:pP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  int id;</a:t>
            </a:r>
          </a:p>
          <a:p>
            <a:pPr marL="0" indent="0">
              <a:buNone/>
            </a:pPr>
            <a:endParaRPr lang="en-US" sz="3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  while (!cin.eof()){</a:t>
            </a: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   string </a:t>
            </a:r>
            <a:r>
              <a:rPr lang="en-US" sz="3300" b="1" dirty="0" err="1">
                <a:latin typeface="Courier New" pitchFamily="49" charset="0"/>
                <a:cs typeface="Courier New" pitchFamily="49" charset="0"/>
              </a:rPr>
              <a:t>fname,lname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300" b="1" dirty="0">
                <a:latin typeface="Courier New" pitchFamily="49" charset="0"/>
                <a:cs typeface="Courier New" pitchFamily="49" charset="0"/>
              </a:rPr>
              <a:t>cin &gt;&gt; 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id &gt;&gt; </a:t>
            </a:r>
            <a:r>
              <a:rPr lang="en-US" sz="33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300" b="1" dirty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3300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33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    Person *p =new 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Person; p-&gt;</a:t>
            </a:r>
            <a:r>
              <a:rPr lang="en-US" sz="3300" b="1" dirty="0" err="1" smtClean="0">
                <a:latin typeface="Courier New" pitchFamily="49" charset="0"/>
                <a:cs typeface="Courier New" pitchFamily="49" charset="0"/>
              </a:rPr>
              <a:t>setDetails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300" b="1" dirty="0" err="1" smtClean="0">
                <a:latin typeface="Courier New" pitchFamily="49" charset="0"/>
                <a:cs typeface="Courier New" pitchFamily="49" charset="0"/>
              </a:rPr>
              <a:t>id,fname,lname</a:t>
            </a:r>
            <a:r>
              <a:rPr lang="en-US" sz="33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M[id] </a:t>
            </a: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p;</a:t>
            </a: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sz="3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map&lt;</a:t>
            </a:r>
            <a:r>
              <a:rPr lang="en-US" sz="3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int,Person</a:t>
            </a: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*&gt;::iterator </a:t>
            </a:r>
            <a:r>
              <a:rPr lang="en-US" sz="33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M.find</a:t>
            </a:r>
            <a:r>
              <a:rPr lang="en-US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(id);</a:t>
            </a:r>
            <a:endParaRPr lang="en-US" sz="33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M.begin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M.end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(); i++){</a:t>
            </a:r>
          </a:p>
          <a:p>
            <a:pPr marL="0" indent="0">
              <a:buNone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   cout &lt;&lt; </a:t>
            </a:r>
            <a:r>
              <a:rPr lang="en-US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3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).first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&lt;&lt; “:”;</a:t>
            </a:r>
          </a:p>
          <a:p>
            <a:pPr marL="0" indent="0">
              <a:buNone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3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).second-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PrintPersonalDetails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33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59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Στην </a:t>
            </a:r>
            <a:r>
              <a:rPr lang="en-US" dirty="0" smtClean="0"/>
              <a:t>STL </a:t>
            </a:r>
            <a:r>
              <a:rPr lang="el-GR" dirty="0" smtClean="0"/>
              <a:t>υπάρχουν ήδη υλοποιημένοι αλγόριθμοι που μπορούν να εφαρμοστούν σε </a:t>
            </a:r>
            <a:r>
              <a:rPr lang="en-US" dirty="0" smtClean="0"/>
              <a:t>containers.</a:t>
            </a:r>
          </a:p>
          <a:p>
            <a:r>
              <a:rPr lang="el-GR" dirty="0" smtClean="0"/>
              <a:t>Ο κάθε αλγόριθμος χρειάζεται κάποιον τύπο </a:t>
            </a:r>
            <a:r>
              <a:rPr lang="en-US" dirty="0" smtClean="0"/>
              <a:t>iterator, </a:t>
            </a:r>
            <a:r>
              <a:rPr lang="el-GR" dirty="0" smtClean="0"/>
              <a:t>το οποίο καθορίζει και το αν μπορούμε να τον εφαρμόσουμε σε ένα συγκεκριμένο τύπο </a:t>
            </a:r>
            <a:r>
              <a:rPr lang="en-US" dirty="0" smtClean="0"/>
              <a:t>container.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Βρίσκει την πρώτη εμφάνιση μίας τιμής μέσα σε ένα </a:t>
            </a:r>
            <a:r>
              <a:rPr lang="en-US" dirty="0" smtClean="0"/>
              <a:t>container</a:t>
            </a:r>
            <a:r>
              <a:rPr lang="el-GR" dirty="0" smtClean="0"/>
              <a:t>.</a:t>
            </a:r>
          </a:p>
          <a:p>
            <a:r>
              <a:rPr lang="el-GR" dirty="0" smtClean="0"/>
              <a:t>Δουλεύει για όλους τους </a:t>
            </a:r>
            <a:r>
              <a:rPr lang="en-US" dirty="0" smtClean="0"/>
              <a:t>containers</a:t>
            </a:r>
          </a:p>
          <a:p>
            <a:r>
              <a:rPr lang="el-GR" dirty="0" smtClean="0"/>
              <a:t>Συντακτικό: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iterator find(start, finish, value)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 err="1"/>
              <a:t>Παραδειγμα</a:t>
            </a:r>
            <a:r>
              <a:rPr lang="el-GR" dirty="0" smtClean="0"/>
              <a:t>:</a:t>
            </a:r>
          </a:p>
          <a:p>
            <a:pPr marL="274320" lvl="1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include&lt;algorithm&gt;</a:t>
            </a:r>
          </a:p>
          <a:p>
            <a:pPr marL="274320" lvl="1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vector&lt;int&gt; v</a:t>
            </a:r>
          </a:p>
          <a:p>
            <a:pPr marL="274320" lvl="1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vector&lt;int&gt;::iterator i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</a:p>
          <a:p>
            <a:pPr marL="274320" lvl="1" indent="0">
              <a:buNone/>
            </a:pP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find(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v.begin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v.end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(), 100)</a:t>
            </a:r>
          </a:p>
          <a:p>
            <a:r>
              <a:rPr lang="el-GR" dirty="0" smtClean="0"/>
              <a:t>Επιστρέφει </a:t>
            </a:r>
            <a:r>
              <a:rPr lang="en-US" dirty="0" smtClean="0"/>
              <a:t>iterator </a:t>
            </a:r>
            <a:r>
              <a:rPr lang="el-GR" dirty="0" smtClean="0"/>
              <a:t>στην θέση του στοιχείου αν είναι μέσα στον </a:t>
            </a:r>
            <a:r>
              <a:rPr lang="en-US" dirty="0" smtClean="0"/>
              <a:t>container, </a:t>
            </a:r>
            <a:r>
              <a:rPr lang="el-GR" dirty="0" smtClean="0"/>
              <a:t>ή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v.end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l-GR" dirty="0" smtClean="0"/>
              <a:t>αν δεν είναι.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83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Ταξινομεί τα στοιχειά του αποδέκτη.</a:t>
            </a:r>
          </a:p>
          <a:p>
            <a:r>
              <a:rPr lang="el-GR" dirty="0" smtClean="0"/>
              <a:t>Χρειάζεται τυχαία πρόσβαση, και άρα δουλεύει μόνο για </a:t>
            </a:r>
            <a:r>
              <a:rPr lang="en-US" dirty="0" smtClean="0"/>
              <a:t>vectors </a:t>
            </a:r>
            <a:r>
              <a:rPr lang="el-GR" dirty="0" smtClean="0"/>
              <a:t>και </a:t>
            </a:r>
            <a:r>
              <a:rPr lang="en-US" dirty="0" err="1" smtClean="0"/>
              <a:t>deque</a:t>
            </a:r>
            <a:endParaRPr lang="el-GR" dirty="0" smtClean="0"/>
          </a:p>
          <a:p>
            <a:r>
              <a:rPr lang="el-GR" dirty="0" smtClean="0"/>
              <a:t>Συντακτικό: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sort(start, finish)</a:t>
            </a:r>
          </a:p>
          <a:p>
            <a:pPr lvl="1"/>
            <a:r>
              <a:rPr lang="el-GR" dirty="0"/>
              <a:t>Ταξινομεί σε αύξουσα </a:t>
            </a:r>
            <a:r>
              <a:rPr lang="el-GR" dirty="0" smtClean="0"/>
              <a:t>σειρά</a:t>
            </a:r>
          </a:p>
          <a:p>
            <a:r>
              <a:rPr lang="el-GR" dirty="0" err="1" smtClean="0"/>
              <a:t>Παραδειγμα</a:t>
            </a:r>
            <a:r>
              <a:rPr lang="el-GR" dirty="0" smtClean="0"/>
              <a:t>:</a:t>
            </a:r>
          </a:p>
          <a:p>
            <a:pPr marL="274320" lvl="1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include &lt;algorithm&gt;</a:t>
            </a:r>
          </a:p>
          <a:p>
            <a:pPr marL="274320" lvl="1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vector&lt;int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sort(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v.begin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v.end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9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Class Element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2362200"/>
            <a:ext cx="884889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class Element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bool operator &lt; (Element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*other)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PrintElement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32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συναρτήσεων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γίνεται όμως αν θέλουμε να ταξινομήσουμε τα στοιχεία με κάποια άλλη σειρά?</a:t>
            </a:r>
          </a:p>
          <a:p>
            <a:r>
              <a:rPr lang="el-GR" dirty="0" smtClean="0"/>
              <a:t>Τότε πρέπει να περάσουμε ως όρισμα στην </a:t>
            </a:r>
            <a:r>
              <a:rPr lang="en-US" dirty="0" smtClean="0"/>
              <a:t>sort </a:t>
            </a:r>
            <a:r>
              <a:rPr lang="el-GR" dirty="0" smtClean="0"/>
              <a:t>ένα </a:t>
            </a:r>
            <a:r>
              <a:rPr lang="el-GR" dirty="0" smtClean="0">
                <a:solidFill>
                  <a:srgbClr val="FF0000"/>
                </a:solidFill>
              </a:rPr>
              <a:t>αντικείμενο-συνάρτησης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Βασικά ένα αντικείμενο μιας </a:t>
            </a:r>
            <a:r>
              <a:rPr lang="en-US" dirty="0" smtClean="0"/>
              <a:t>template class </a:t>
            </a:r>
            <a:r>
              <a:rPr lang="el-GR" dirty="0" smtClean="0"/>
              <a:t>στην οποία υπερφορτώνουμε τον τελεστή ().</a:t>
            </a:r>
          </a:p>
          <a:p>
            <a:r>
              <a:rPr lang="el-GR" dirty="0" smtClean="0"/>
              <a:t>Η </a:t>
            </a:r>
            <a:r>
              <a:rPr lang="en-US" dirty="0" smtClean="0"/>
              <a:t>C++</a:t>
            </a:r>
            <a:r>
              <a:rPr lang="el-GR" dirty="0" smtClean="0"/>
              <a:t> έχει ήδη υλοποιήσει κάποια από αυτά τα αντικείμενα.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vector&lt;int&gt;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sort(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v.begin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v.end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greater&lt;int&gt;()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9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24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3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ComparePersons</a:t>
            </a:r>
            <a:endParaRPr lang="en-US" sz="3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bool operator ()(const Person &amp;</a:t>
            </a:r>
            <a:r>
              <a:rPr lang="en-US" sz="3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const Person &amp;</a:t>
            </a:r>
            <a:r>
              <a:rPr lang="en-US" sz="3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const</a:t>
            </a:r>
          </a:p>
          <a:p>
            <a:pPr marL="0" indent="0">
              <a:buNone/>
            </a:pP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3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3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vector&lt;Person&gt; V;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Person P[3];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for(int i =0 ; i&lt; 3;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int id;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cin &gt;&gt;id 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P[i].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SetDetails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(id,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V.push_back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(P[i]);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sort(</a:t>
            </a:r>
            <a:r>
              <a:rPr lang="en-US" sz="3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V.begin</a:t>
            </a: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(),</a:t>
            </a:r>
            <a:r>
              <a:rPr lang="en-US" sz="3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V.end</a:t>
            </a: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(),</a:t>
            </a:r>
            <a:r>
              <a:rPr lang="en-US" sz="3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ComparePersons</a:t>
            </a:r>
            <a:r>
              <a:rPr lang="en-US" sz="3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sort(</a:t>
            </a:r>
            <a:r>
              <a:rPr lang="en-US" sz="3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P,P+3,</a:t>
            </a:r>
            <a:r>
              <a:rPr lang="en-US" sz="3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ComparePersons</a:t>
            </a:r>
            <a:r>
              <a:rPr lang="en-US" sz="3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for (int i =0; i &lt; 3;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P[i].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PrintDetails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4459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sz="3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sz="3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compare</a:t>
            </a:r>
            <a:r>
              <a:rPr lang="en-US" sz="3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(const </a:t>
            </a: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&amp;</a:t>
            </a:r>
            <a:r>
              <a:rPr lang="en-US" sz="3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const Person &amp;</a:t>
            </a:r>
            <a:r>
              <a:rPr lang="en-US" sz="3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sz="3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3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3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3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3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3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3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vector&lt;Person&gt; V;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Person P[3];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for(int i =0 ; i&lt; 3;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int id;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cin &gt;&gt;id 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P[i].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SetDetails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(id,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V.push_back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(P[i]);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sort(</a:t>
            </a:r>
            <a:r>
              <a:rPr lang="en-US" sz="3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V.begin</a:t>
            </a: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(),</a:t>
            </a:r>
            <a:r>
              <a:rPr lang="en-US" sz="3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V.end</a:t>
            </a:r>
            <a:r>
              <a:rPr lang="en-US" sz="3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(),</a:t>
            </a:r>
            <a:r>
              <a:rPr lang="en-US" sz="3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compare</a:t>
            </a:r>
            <a:r>
              <a:rPr lang="en-US" sz="3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3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sort(</a:t>
            </a:r>
            <a:r>
              <a:rPr lang="en-US" sz="3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P,P+3,</a:t>
            </a:r>
            <a:r>
              <a:rPr lang="en-US" sz="3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compare</a:t>
            </a:r>
            <a:r>
              <a:rPr lang="en-US" sz="3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3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for (int i =0; i &lt; 3;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P[i].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PrintDetails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9765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for_each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Καλεί μια συνάρτηση, στην οποία π</a:t>
            </a:r>
            <a:r>
              <a:rPr lang="el-GR" dirty="0"/>
              <a:t>ε</a:t>
            </a:r>
            <a:r>
              <a:rPr lang="el-GR" dirty="0" smtClean="0"/>
              <a:t>ρνάμε ως όρισμα, για κάθε στοιχείο του </a:t>
            </a:r>
            <a:r>
              <a:rPr lang="en-US" dirty="0" smtClean="0"/>
              <a:t>container.</a:t>
            </a:r>
          </a:p>
          <a:p>
            <a:r>
              <a:rPr lang="el-GR" dirty="0" smtClean="0"/>
              <a:t>Μπορεί να χρησιμοποιηθεί για όλους τους </a:t>
            </a:r>
            <a:r>
              <a:rPr lang="en-US" dirty="0" smtClean="0"/>
              <a:t>containers.</a:t>
            </a:r>
            <a:endParaRPr lang="el-GR" dirty="0" smtClean="0"/>
          </a:p>
          <a:p>
            <a:r>
              <a:rPr lang="el-GR" dirty="0" smtClean="0"/>
              <a:t>Συντακτικό:</a:t>
            </a:r>
          </a:p>
          <a:p>
            <a:pPr lvl="1"/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for_each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(start, finish,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/>
              <a:t>H </a:t>
            </a:r>
            <a:r>
              <a:rPr lang="el-GR" dirty="0"/>
              <a:t>συνάρτηση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fun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tion </a:t>
            </a:r>
            <a:r>
              <a:rPr lang="el-GR" dirty="0" smtClean="0"/>
              <a:t>παίρνει </a:t>
            </a:r>
            <a:r>
              <a:rPr lang="el-GR" dirty="0"/>
              <a:t>όρισμα τον τύπο δεδομένων που περιέχει ο </a:t>
            </a:r>
            <a:r>
              <a:rPr lang="en-US" dirty="0" smtClean="0"/>
              <a:t>container, </a:t>
            </a:r>
            <a:r>
              <a:rPr lang="el-GR" dirty="0" smtClean="0"/>
              <a:t>και εφαρμόζεται σε όλα τα </a:t>
            </a:r>
            <a:r>
              <a:rPr lang="el-GR" dirty="0" err="1" smtClean="0"/>
              <a:t>στοιχει</a:t>
            </a:r>
            <a:r>
              <a:rPr lang="el-GR" dirty="0" err="1"/>
              <a:t>α</a:t>
            </a:r>
            <a:r>
              <a:rPr lang="el-GR" dirty="0" smtClean="0"/>
              <a:t> μεταξύ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finish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l-GR" dirty="0" smtClean="0"/>
              <a:t>Παράδειγμα: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inc(int *i){ cout &lt;&lt; ++(*i) &lt;&lt; endl;}</a:t>
            </a:r>
          </a:p>
          <a:p>
            <a:pPr marL="274320" lvl="1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vector&lt;int *&gt; v;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for_each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v.begin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v.end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inc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74320" lvl="1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71270" y="6248400"/>
            <a:ext cx="486184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Αυξάνει όλες τις τιμές κατά ένα και τις τυπώνει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36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Φίλες συναρτήσεις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Χρησιμοποιώντας το </a:t>
            </a:r>
            <a:r>
              <a:rPr lang="en-US" dirty="0" smtClean="0"/>
              <a:t>keyword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friend</a:t>
            </a:r>
            <a:r>
              <a:rPr lang="en-US" dirty="0" smtClean="0"/>
              <a:t>, </a:t>
            </a:r>
            <a:r>
              <a:rPr lang="el-GR" dirty="0" smtClean="0"/>
              <a:t>μπορούμε να κάνουμε μια συνάρτηση να βλέπει τα </a:t>
            </a:r>
            <a:r>
              <a:rPr lang="en-US" dirty="0" smtClean="0"/>
              <a:t>private </a:t>
            </a:r>
            <a:r>
              <a:rPr lang="el-GR" dirty="0" smtClean="0"/>
              <a:t>μέλη μιας κλάσης.</a:t>
            </a:r>
          </a:p>
          <a:p>
            <a:pPr lvl="1"/>
            <a:r>
              <a:rPr lang="el-GR" dirty="0" smtClean="0"/>
              <a:t>Σε ορισμένες περιπτώσεις αυτό είναι βολικό άλλα δεν θα πρέπει να χρησιμοποιείται πολύ</a:t>
            </a:r>
            <a:r>
              <a:rPr lang="en-US" dirty="0" smtClean="0"/>
              <a:t> </a:t>
            </a:r>
            <a:r>
              <a:rPr lang="el-GR" dirty="0" smtClean="0"/>
              <a:t>συχνά.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27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90600"/>
          </a:xfrm>
        </p:spPr>
        <p:txBody>
          <a:bodyPr/>
          <a:lstStyle/>
          <a:p>
            <a:r>
              <a:rPr lang="el-GR" dirty="0" err="1" smtClean="0"/>
              <a:t>Παραδειγμα</a:t>
            </a:r>
            <a:r>
              <a:rPr lang="el-GR" dirty="0" smtClean="0"/>
              <a:t> </a:t>
            </a:r>
            <a:r>
              <a:rPr lang="en-US" dirty="0" smtClean="0"/>
              <a:t>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91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Person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 id;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Person();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Person(int);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SetDetails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 id, 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friend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 operator == (const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Person&amp;,const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&amp;);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friend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 operator &lt; (const Person &amp;,const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&amp;);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getId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const;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PrintDetails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const;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35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Person::Person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 {}</a:t>
            </a:r>
          </a:p>
          <a:p>
            <a:pPr marL="0" indent="0">
              <a:buNone/>
            </a:pP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Person::Person(int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i)</a:t>
            </a: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{ id = i; }</a:t>
            </a:r>
          </a:p>
          <a:p>
            <a:pPr marL="0" indent="0">
              <a:buNone/>
            </a:pP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void Person::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SetDetails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(int i, string f, string l){</a:t>
            </a: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id = i; 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= f; 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= l;</a:t>
            </a: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 operator == (const Person &amp;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const Person &amp;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l-GR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(p1.id == p2.id);</a:t>
            </a:r>
            <a:r>
              <a:rPr lang="el-GR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}</a:t>
            </a:r>
            <a:endParaRPr lang="en-US" sz="15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5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 operator &lt; 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(const Person &amp;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const Person &amp;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5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l-GR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(p1.id &lt; p2.id);</a:t>
            </a:r>
            <a:r>
              <a:rPr lang="el-GR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 Person::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getId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() const</a:t>
            </a:r>
          </a:p>
          <a:p>
            <a:pPr marL="0" indent="0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return id;}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void Person::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PrintDetails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() const</a:t>
            </a:r>
          </a:p>
          <a:p>
            <a:pPr marL="0" indent="0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“id: “ &lt;&lt; id </a:t>
            </a:r>
          </a:p>
          <a:p>
            <a:pPr marL="0" indent="0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    &lt;&lt;“ first name:"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" last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name:"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&lt;&lt; endl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63274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6096000" cy="6400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set&lt;Person&gt; 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Person P[3];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id;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for(int i =0 ; i&lt; 3; i ++){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cin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&gt;&gt;id 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P[i].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SetDetails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(id,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(P[i]);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cin &gt;&gt; id;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Person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(id);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set&lt;Person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&gt;::iterator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S.find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S.end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cout &lt;&lt; "id not found\n";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}else{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PrintDetails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39560" y="3429000"/>
            <a:ext cx="310444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 </a:t>
            </a:r>
            <a:r>
              <a:rPr lang="el-GR" dirty="0" smtClean="0"/>
              <a:t>κώδικας παραμένει ο ίδιος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56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ΚΩΔΙΚΑΣ ΣΕ ΠΟΛΛΑ ΑΡΧΕΙΑ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4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Διαχείριση μεγάλων προγραμμάτων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Σε μεγάλα </a:t>
            </a:r>
            <a:r>
              <a:rPr lang="en-US" dirty="0" smtClean="0"/>
              <a:t>projects </a:t>
            </a:r>
            <a:r>
              <a:rPr lang="el-GR" dirty="0" smtClean="0"/>
              <a:t>όπου έχουμε μεγάλη ποσότητα κώδικα και πολλαπλές κλάσεις δεν είναι δυνατόν να έχουμε όλο τον κώδικα σε ένα αρχείο.</a:t>
            </a:r>
          </a:p>
          <a:p>
            <a:r>
              <a:rPr lang="el-GR" dirty="0" smtClean="0"/>
              <a:t>Στον </a:t>
            </a:r>
            <a:r>
              <a:rPr lang="el-GR" dirty="0" err="1" smtClean="0"/>
              <a:t>αντικειμενοστρεφή</a:t>
            </a:r>
            <a:r>
              <a:rPr lang="el-GR" dirty="0" smtClean="0"/>
              <a:t> προγραμματισμό ο διαμερισμός του κώδικα σε πολλά αρχεία γίνεται τελείως φυσικά</a:t>
            </a:r>
          </a:p>
          <a:p>
            <a:pPr lvl="1"/>
            <a:r>
              <a:rPr lang="el-GR" dirty="0" smtClean="0"/>
              <a:t>Η κάθε κλάση τοποθετείται σε ξεχωριστό αρχείο.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86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105400"/>
            <a:ext cx="3505200" cy="2286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771" y="381000"/>
            <a:ext cx="4158511" cy="6617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Array::Array(int s)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size = s;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A = new Element*[size];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Element *&amp; Array::operator [] (int i)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return A[i];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void Array::Print()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for (int i = 0; i &lt; 10; i ++){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A[i]-&gt;Print();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  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void Array::Sort()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for (int i = 0; i &lt; 10; i ++){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for (int j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 j &lt; 10; j ++){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if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(*A[i] &lt; A[j]){</a:t>
            </a:r>
            <a:endParaRPr lang="en-US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Element *temp = A[i];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A[i] = A[j];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A[j] = temp;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4180282" y="1447800"/>
            <a:ext cx="4963718" cy="1295400"/>
          </a:xfrm>
          <a:prstGeom prst="wedgeRectCallout">
            <a:avLst>
              <a:gd name="adj1" fmla="val -57809"/>
              <a:gd name="adj2" fmla="val 233933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l-GR" dirty="0" smtClean="0">
                <a:solidFill>
                  <a:schemeClr val="tx1"/>
                </a:solidFill>
              </a:rPr>
              <a:t>Η κατασκευή αυτή είναι απαραίτητη γιατί χρειαζόμαστε ένα αντικείμενο </a:t>
            </a:r>
            <a:r>
              <a:rPr lang="en-US" dirty="0" smtClean="0">
                <a:solidFill>
                  <a:schemeClr val="tx1"/>
                </a:solidFill>
              </a:rPr>
              <a:t>Element</a:t>
            </a:r>
            <a:r>
              <a:rPr lang="el-GR" dirty="0" smtClean="0">
                <a:solidFill>
                  <a:schemeClr val="tx1"/>
                </a:solidFill>
              </a:rPr>
              <a:t> (το </a:t>
            </a:r>
            <a:r>
              <a:rPr lang="el-GR" dirty="0" smtClean="0">
                <a:solidFill>
                  <a:srgbClr val="FF0000"/>
                </a:solidFill>
              </a:rPr>
              <a:t>*Α[</a:t>
            </a:r>
            <a:r>
              <a:rPr lang="en-US" dirty="0" smtClean="0">
                <a:solidFill>
                  <a:srgbClr val="FF0000"/>
                </a:solidFill>
              </a:rPr>
              <a:t>i]</a:t>
            </a:r>
            <a:r>
              <a:rPr lang="el-GR" dirty="0" smtClean="0">
                <a:solidFill>
                  <a:schemeClr val="tx1"/>
                </a:solidFill>
              </a:rPr>
              <a:t>) για να χρησιμοποιήσουμε τον τελεστή </a:t>
            </a:r>
            <a:r>
              <a:rPr lang="el-GR" dirty="0" smtClean="0">
                <a:solidFill>
                  <a:srgbClr val="FF0000"/>
                </a:solidFill>
              </a:rPr>
              <a:t>&lt;</a:t>
            </a:r>
            <a:r>
              <a:rPr lang="el-GR" dirty="0" smtClean="0">
                <a:solidFill>
                  <a:schemeClr val="tx1"/>
                </a:solidFill>
              </a:rPr>
              <a:t> πάνω σε ένα δείκτη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σε αντικείμενο </a:t>
            </a:r>
            <a:r>
              <a:rPr lang="en-US" dirty="0" smtClean="0">
                <a:solidFill>
                  <a:schemeClr val="tx1"/>
                </a:solidFill>
              </a:rPr>
              <a:t>Element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l-GR" dirty="0" smtClean="0">
                <a:solidFill>
                  <a:srgbClr val="FF0000"/>
                </a:solidFill>
              </a:rPr>
              <a:t>το </a:t>
            </a:r>
            <a:r>
              <a:rPr lang="en-US" dirty="0" smtClean="0">
                <a:solidFill>
                  <a:srgbClr val="FF0000"/>
                </a:solidFill>
              </a:rPr>
              <a:t>A[j]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64311" y="3689598"/>
            <a:ext cx="3079689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Εναλλακτικά: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A[i]-&gt;operator&lt;(A[j])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7177" y="4782234"/>
            <a:ext cx="1976823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Θα θέλαμε: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A[i]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A[j]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6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Επικοινωνία μεταξύ κλάσεων.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γίνεται όμως όταν μία κλάση Α θέλει να δημιουργήσει αντικείμενα μιας άλλης κλάσης Β?</a:t>
            </a:r>
          </a:p>
          <a:p>
            <a:pPr lvl="1"/>
            <a:r>
              <a:rPr lang="el-GR" dirty="0" smtClean="0"/>
              <a:t>Για να μπορέσει ο </a:t>
            </a:r>
            <a:r>
              <a:rPr lang="en-US" dirty="0" smtClean="0"/>
              <a:t>comp</a:t>
            </a:r>
            <a:r>
              <a:rPr lang="el-GR" dirty="0" smtClean="0"/>
              <a:t>ι</a:t>
            </a:r>
            <a:r>
              <a:rPr lang="en-US" dirty="0" err="1" smtClean="0"/>
              <a:t>ler</a:t>
            </a:r>
            <a:r>
              <a:rPr lang="en-US" dirty="0" smtClean="0"/>
              <a:t> </a:t>
            </a:r>
            <a:r>
              <a:rPr lang="el-GR" dirty="0" smtClean="0"/>
              <a:t>να δεσμεύσει μνήμη για το αντικείμενο, θα πρέπει να ξέρει τι είναι αυτό για το οποίο δεσμεύει μνήμη.</a:t>
            </a:r>
          </a:p>
          <a:p>
            <a:pPr lvl="1"/>
            <a:r>
              <a:rPr lang="el-GR" dirty="0" smtClean="0"/>
              <a:t>Άρα η κλάση Α θα πρέπει να ξέρει τον ορισμό της κλάσης Β.</a:t>
            </a:r>
          </a:p>
          <a:p>
            <a:pPr lvl="1"/>
            <a:r>
              <a:rPr lang="el-GR" dirty="0" smtClean="0"/>
              <a:t>Πρέπει να κάνουμε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include</a:t>
            </a:r>
            <a:r>
              <a:rPr lang="en-US" dirty="0" smtClean="0"/>
              <a:t> </a:t>
            </a:r>
            <a:r>
              <a:rPr lang="el-GR" dirty="0" smtClean="0"/>
              <a:t>τον ορισμό της κλάσης Β στην κλάση 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20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Αρχεία επικεφαλίδες (</a:t>
            </a:r>
            <a:r>
              <a:rPr lang="en-US" dirty="0" smtClean="0"/>
              <a:t>header files)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θεσμοθετημένη πλέον πρακτική είναι για κάθε κλάση να δημιουργείται ένα αρχείο επικεφαλίδα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(.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 file) </a:t>
            </a:r>
            <a:r>
              <a:rPr lang="el-GR" dirty="0" smtClean="0"/>
              <a:t>που περιέχει τον ορισμό της κλάσης.</a:t>
            </a:r>
          </a:p>
          <a:p>
            <a:pPr lvl="1"/>
            <a:r>
              <a:rPr lang="el-GR" dirty="0" smtClean="0"/>
              <a:t>Π.χ. για την κλάση </a:t>
            </a:r>
            <a:r>
              <a:rPr lang="en-US" dirty="0" smtClean="0"/>
              <a:t>Person, </a:t>
            </a:r>
            <a:r>
              <a:rPr lang="el-GR" dirty="0" smtClean="0"/>
              <a:t>θα δημιουργήσουμε ένα αρχείο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Person.h</a:t>
            </a:r>
            <a:r>
              <a:rPr lang="en-US" dirty="0" smtClean="0"/>
              <a:t> </a:t>
            </a:r>
            <a:r>
              <a:rPr lang="el-GR" dirty="0" smtClean="0"/>
              <a:t>που θα περιλαμβάνει τον ορισμό της κλάσης </a:t>
            </a:r>
            <a:r>
              <a:rPr lang="en-US" dirty="0" smtClean="0"/>
              <a:t>Person.</a:t>
            </a:r>
          </a:p>
          <a:p>
            <a:r>
              <a:rPr lang="el-GR" dirty="0" smtClean="0"/>
              <a:t>Ο κώδικας για την υλοποίηση της κλάσης, τοποθετείται σε ένα αρχείο κώδικα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cpp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file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Οι μέθοδοι της </a:t>
            </a:r>
            <a:r>
              <a:rPr lang="en-US" dirty="0" smtClean="0"/>
              <a:t>Person </a:t>
            </a:r>
            <a:r>
              <a:rPr lang="el-GR" dirty="0" smtClean="0"/>
              <a:t>υλοποιούνται στο αρχείο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Person.cpp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335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Όποιος χρειάζεται τον ορισμό της </a:t>
            </a:r>
            <a:r>
              <a:rPr lang="en-US" dirty="0"/>
              <a:t>Person </a:t>
            </a:r>
            <a:r>
              <a:rPr lang="el-GR" dirty="0" smtClean="0"/>
              <a:t>κάνει</a:t>
            </a:r>
            <a:r>
              <a:rPr lang="en-US" dirty="0" smtClean="0"/>
              <a:t> </a:t>
            </a:r>
            <a:r>
              <a:rPr lang="en-US" dirty="0"/>
              <a:t>include</a:t>
            </a:r>
            <a:r>
              <a:rPr lang="el-GR" dirty="0"/>
              <a:t> τον ορισμό το αρχείο </a:t>
            </a:r>
            <a:r>
              <a:rPr lang="en-US" dirty="0" err="1"/>
              <a:t>Person.h</a:t>
            </a:r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#include “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Person.h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”</a:t>
            </a:r>
          </a:p>
          <a:p>
            <a:r>
              <a:rPr lang="el-GR" dirty="0" smtClean="0"/>
              <a:t>Βολεύει οι </a:t>
            </a:r>
            <a:r>
              <a:rPr lang="en-US" dirty="0" smtClean="0"/>
              <a:t>include</a:t>
            </a:r>
            <a:r>
              <a:rPr lang="el-GR" dirty="0" smtClean="0"/>
              <a:t> εντολές να είναι μέσα στα </a:t>
            </a:r>
            <a:r>
              <a:rPr lang="en-US" dirty="0" smtClean="0"/>
              <a:t>header files. </a:t>
            </a:r>
            <a:r>
              <a:rPr lang="el-GR" dirty="0" smtClean="0"/>
              <a:t>Μετά το κάθε .</a:t>
            </a:r>
            <a:r>
              <a:rPr lang="en-US" dirty="0" err="1" smtClean="0"/>
              <a:t>cpp</a:t>
            </a:r>
            <a:r>
              <a:rPr lang="en-US" dirty="0" smtClean="0"/>
              <a:t> </a:t>
            </a:r>
            <a:r>
              <a:rPr lang="el-GR" dirty="0" smtClean="0"/>
              <a:t>αρχείο κάνει </a:t>
            </a:r>
            <a:r>
              <a:rPr lang="en-US" dirty="0" smtClean="0"/>
              <a:t>include </a:t>
            </a:r>
            <a:r>
              <a:rPr lang="el-GR" dirty="0" smtClean="0"/>
              <a:t>μόνο το </a:t>
            </a:r>
            <a:r>
              <a:rPr lang="el-GR" dirty="0" err="1" smtClean="0"/>
              <a:t>δικο</a:t>
            </a:r>
            <a:r>
              <a:rPr lang="el-GR" dirty="0" smtClean="0"/>
              <a:t> του </a:t>
            </a:r>
            <a:r>
              <a:rPr lang="en-US" dirty="0" smtClean="0"/>
              <a:t>header file</a:t>
            </a:r>
          </a:p>
          <a:p>
            <a:pPr lvl="1"/>
            <a:r>
              <a:rPr lang="el-GR" dirty="0" smtClean="0"/>
              <a:t>Δηλαδή το </a:t>
            </a:r>
            <a:r>
              <a:rPr lang="en-US" dirty="0" smtClean="0"/>
              <a:t>Person.cpp</a:t>
            </a:r>
            <a:r>
              <a:rPr lang="el-GR" dirty="0" smtClean="0"/>
              <a:t> κάνει </a:t>
            </a:r>
            <a:r>
              <a:rPr lang="en-US" dirty="0" smtClean="0"/>
              <a:t>include </a:t>
            </a:r>
            <a:r>
              <a:rPr lang="el-GR" dirty="0" smtClean="0"/>
              <a:t>μόνο το</a:t>
            </a:r>
            <a:r>
              <a:rPr lang="en-US" dirty="0" smtClean="0"/>
              <a:t> </a:t>
            </a:r>
            <a:r>
              <a:rPr lang="en-US" dirty="0" err="1" smtClean="0"/>
              <a:t>Person.h</a:t>
            </a:r>
            <a:r>
              <a:rPr lang="el-GR" dirty="0" smtClean="0"/>
              <a:t> </a:t>
            </a:r>
            <a:r>
              <a:rPr lang="en-US" dirty="0" smtClean="0"/>
              <a:t>header file.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1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Πολλαπλοί ορισμοί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έχουμε πολλά </a:t>
            </a:r>
            <a:r>
              <a:rPr lang="en-US" dirty="0" smtClean="0"/>
              <a:t>header </a:t>
            </a:r>
            <a:r>
              <a:rPr lang="el-GR" dirty="0" smtClean="0"/>
              <a:t>αρχεία που </a:t>
            </a:r>
            <a:r>
              <a:rPr lang="el-GR" dirty="0"/>
              <a:t>το ένα</a:t>
            </a:r>
            <a:r>
              <a:rPr lang="el-GR" dirty="0" smtClean="0"/>
              <a:t> κάνει </a:t>
            </a:r>
            <a:r>
              <a:rPr lang="en-US" dirty="0" smtClean="0"/>
              <a:t>include </a:t>
            </a:r>
            <a:r>
              <a:rPr lang="el-GR" dirty="0" smtClean="0"/>
              <a:t>το άλλο, τότε υπάρχει κίνδυνος σε ένα αρχείο να δηλώσουμε πολλαπλές φορές την ίδια κλάση.</a:t>
            </a:r>
          </a:p>
          <a:p>
            <a:pPr lvl="1"/>
            <a:r>
              <a:rPr lang="el-GR" dirty="0" smtClean="0"/>
              <a:t>Στην περίπτωση αυτή θα πάρουμε λάθος από τον </a:t>
            </a:r>
            <a:r>
              <a:rPr lang="en-US" dirty="0" smtClean="0"/>
              <a:t>compiler.</a:t>
            </a:r>
          </a:p>
          <a:p>
            <a:r>
              <a:rPr lang="el-GR" dirty="0" smtClean="0"/>
              <a:t>Για να το αποφύγουμε αυτό δίνουμε εντολή στον </a:t>
            </a:r>
            <a:r>
              <a:rPr lang="en-US" dirty="0" smtClean="0"/>
              <a:t>preprocessor </a:t>
            </a:r>
            <a:r>
              <a:rPr lang="el-GR" dirty="0" smtClean="0"/>
              <a:t>να μην ορίσει δύο φορές την ίδια κλάση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12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Εντολή </a:t>
            </a:r>
            <a:r>
              <a:rPr lang="el-GR" dirty="0" err="1" smtClean="0"/>
              <a:t>προεπεξεργαστή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!defined(__CLASSNAME__)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#define __CLASSNAME__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endif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4800" y="3886200"/>
            <a:ext cx="4876800" cy="163121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Με αυτό τον τρόπο εξασφαλίζουμε ότι η κλάση θα οριστεί μόνο μία φορά. Τότε θα οριστεί και η μεταβλητή __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sz="2000" dirty="0" smtClean="0"/>
              <a:t>__ </a:t>
            </a:r>
            <a:r>
              <a:rPr lang="el-GR" sz="2000" dirty="0" smtClean="0"/>
              <a:t>οπότε την επόμενη φορά δεν θα μπούμε μέσα στο </a:t>
            </a:r>
            <a:r>
              <a:rPr lang="en-US" sz="2000" dirty="0" smtClean="0"/>
              <a:t>if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434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90600"/>
          </a:xfrm>
        </p:spPr>
        <p:txBody>
          <a:bodyPr/>
          <a:lstStyle/>
          <a:p>
            <a:r>
              <a:rPr lang="en-US" dirty="0" smtClean="0"/>
              <a:t>To </a:t>
            </a:r>
            <a:r>
              <a:rPr lang="el-GR" dirty="0" smtClean="0"/>
              <a:t>αρχείο </a:t>
            </a:r>
            <a:r>
              <a:rPr lang="en-US" dirty="0" err="1" smtClean="0"/>
              <a:t>Person.h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514" y="1371600"/>
            <a:ext cx="89916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using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namespace std;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#if !defined(__PERSON__)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#define __PERSON__</a:t>
            </a:r>
            <a:endParaRPr lang="el-GR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Person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 id;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Person();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Person(int);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SetDetails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 id, 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 operator == (const Person &amp;) const;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 operator &lt; (const Person &amp;) const;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getId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const;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PrintDetails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const;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endif</a:t>
            </a: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84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90600"/>
          </a:xfrm>
        </p:spPr>
        <p:txBody>
          <a:bodyPr/>
          <a:lstStyle/>
          <a:p>
            <a:r>
              <a:rPr lang="en-US" dirty="0" smtClean="0"/>
              <a:t>To </a:t>
            </a:r>
            <a:r>
              <a:rPr lang="el-GR" dirty="0" smtClean="0"/>
              <a:t>αρχείο </a:t>
            </a:r>
            <a:r>
              <a:rPr lang="en-US" dirty="0" smtClean="0"/>
              <a:t>Person.cpp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&lt;iostream&gt;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include “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Person.h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”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Person::Person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Person::Person(int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id = i;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void Person::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SetDetails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i, string f, string 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id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i;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f;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Person::operator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== (const Person &amp;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== p2.id);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Person::operator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(const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Person &amp;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 p2.id);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 Person::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const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id;}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void Person::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PrintDetails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const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cout &lt;&lt; “id: “ &lt;&lt; id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&lt;&lt;“ first name:" &lt;&lt;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&lt;&lt; " last name:" &lt;&lt;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&lt;&lt; endl;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2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90600"/>
          </a:xfrm>
        </p:spPr>
        <p:txBody>
          <a:bodyPr/>
          <a:lstStyle/>
          <a:p>
            <a:r>
              <a:rPr lang="en-US" dirty="0" smtClean="0"/>
              <a:t>To </a:t>
            </a:r>
            <a:r>
              <a:rPr lang="el-GR" dirty="0" smtClean="0"/>
              <a:t>αρχείο </a:t>
            </a:r>
            <a:r>
              <a:rPr lang="en-US" dirty="0" smtClean="0"/>
              <a:t>main.cpp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#include “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Person.h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”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main(){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set&lt;Person&gt; 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Person P[3];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id;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for(int i =0 ; i&lt; 3; i ++){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cin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&gt;&gt;id 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P[i].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SetDetails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(id,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(P[i]);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cin &gt;&gt; id;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Person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(id);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set&lt;Person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&gt;::iterator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S.find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S.end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cout &lt;&lt; "id not found\n";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}else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PrintDetails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267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2926A-81BA-4811-814D-0787504D3C66}" type="slidenum">
              <a:rPr lang="en-GB"/>
              <a:pPr/>
              <a:t>58</a:t>
            </a:fld>
            <a:endParaRPr lang="en-GB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makefiles</a:t>
            </a:r>
            <a:endParaRPr lang="en-GB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7620000" cy="3200400"/>
          </a:xfrm>
        </p:spPr>
        <p:txBody>
          <a:bodyPr/>
          <a:lstStyle/>
          <a:p>
            <a:r>
              <a:rPr lang="el-GR" sz="2400" dirty="0"/>
              <a:t>Τα </a:t>
            </a:r>
            <a:r>
              <a:rPr lang="en-US" sz="2400" dirty="0" err="1"/>
              <a:t>makefiles</a:t>
            </a:r>
            <a:r>
              <a:rPr lang="en-US" sz="2400" dirty="0"/>
              <a:t> </a:t>
            </a:r>
            <a:r>
              <a:rPr lang="el-GR" sz="2400" dirty="0"/>
              <a:t>ρυθμίζουν τον τρόπο με τον οποίο συνδέουμε πολλά αρχεία μεταξύ τους</a:t>
            </a:r>
          </a:p>
          <a:p>
            <a:r>
              <a:rPr lang="el-GR" sz="2400" dirty="0"/>
              <a:t>Όταν μεταφράζουμε τον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</a:rPr>
              <a:t>πηγαίο</a:t>
            </a:r>
            <a:r>
              <a:rPr lang="el-GR" sz="2400" i="1" dirty="0"/>
              <a:t> (</a:t>
            </a:r>
            <a:r>
              <a:rPr lang="en-US" sz="2400" dirty="0"/>
              <a:t>source</a:t>
            </a:r>
            <a:r>
              <a:rPr lang="el-GR" sz="2400" dirty="0"/>
              <a:t>)</a:t>
            </a:r>
            <a:r>
              <a:rPr lang="en-US" sz="2400" dirty="0"/>
              <a:t> </a:t>
            </a:r>
            <a:r>
              <a:rPr lang="el-GR" sz="2400" dirty="0"/>
              <a:t>κώδικα, ο μεταγλωττιστής παράγει ένα αρχείο με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</a:rPr>
              <a:t>τελικό</a:t>
            </a:r>
            <a:r>
              <a:rPr lang="el-GR" sz="2400" i="1" dirty="0"/>
              <a:t> </a:t>
            </a:r>
            <a:r>
              <a:rPr lang="el-GR" sz="2400" dirty="0"/>
              <a:t>(</a:t>
            </a:r>
            <a:r>
              <a:rPr lang="en-US" sz="2400" dirty="0"/>
              <a:t>object) </a:t>
            </a:r>
            <a:r>
              <a:rPr lang="el-GR" sz="2400" dirty="0"/>
              <a:t>κώδικα. </a:t>
            </a:r>
          </a:p>
          <a:p>
            <a:r>
              <a:rPr lang="el-GR" sz="2400" dirty="0"/>
              <a:t>Ο </a:t>
            </a:r>
            <a:r>
              <a:rPr lang="en-US" sz="2400" dirty="0"/>
              <a:t>linker </a:t>
            </a:r>
            <a:r>
              <a:rPr lang="el-GR" sz="2400" dirty="0"/>
              <a:t>συνδέει τα αρχεία τελικού κώδικα με τον τελικό κώδικα από τις βιβλιοθήκες και παράγει το εκτελέσιμο.</a:t>
            </a:r>
            <a:endParaRPr lang="en-US" sz="2400" dirty="0"/>
          </a:p>
          <a:p>
            <a:pPr>
              <a:buFontTx/>
              <a:buNone/>
            </a:pP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99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777B-E5F3-4938-B3B4-50F77FB55844}" type="slidenum">
              <a:rPr lang="en-GB"/>
              <a:pPr/>
              <a:t>59</a:t>
            </a:fld>
            <a:endParaRPr lang="en-GB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makefiles</a:t>
            </a:r>
            <a:endParaRPr lang="en-GB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ltGray">
          <a:xfrm>
            <a:off x="762000" y="3886200"/>
            <a:ext cx="1371600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Main.cpp</a:t>
            </a:r>
            <a:endParaRPr lang="en-GB"/>
          </a:p>
        </p:txBody>
      </p:sp>
      <p:sp>
        <p:nvSpPr>
          <p:cNvPr id="46084" name="Oval 4"/>
          <p:cNvSpPr>
            <a:spLocks noChangeArrowheads="1"/>
          </p:cNvSpPr>
          <p:nvPr/>
        </p:nvSpPr>
        <p:spPr bwMode="ltGray">
          <a:xfrm>
            <a:off x="2743200" y="4648200"/>
            <a:ext cx="14478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Compiler</a:t>
            </a:r>
            <a:endParaRPr lang="en-GB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ltGray">
          <a:xfrm>
            <a:off x="609600" y="4562475"/>
            <a:ext cx="1676400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Person.cpp</a:t>
            </a:r>
            <a:endParaRPr lang="en-GB" dirty="0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ltGray">
          <a:xfrm>
            <a:off x="762000" y="5248275"/>
            <a:ext cx="1524000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Person.h</a:t>
            </a:r>
            <a:endParaRPr lang="en-GB" dirty="0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ltGray">
          <a:xfrm>
            <a:off x="2133600" y="4114800"/>
            <a:ext cx="762000" cy="609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ltGray">
          <a:xfrm>
            <a:off x="2286000" y="4800600"/>
            <a:ext cx="381000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ltGray">
          <a:xfrm flipV="1">
            <a:off x="2286000" y="5257800"/>
            <a:ext cx="381000" cy="304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ltGray">
          <a:xfrm>
            <a:off x="3200400" y="3733800"/>
            <a:ext cx="1524000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Person.o</a:t>
            </a:r>
            <a:endParaRPr lang="en-GB" dirty="0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ltGray">
          <a:xfrm flipV="1">
            <a:off x="3733800" y="4267200"/>
            <a:ext cx="381000" cy="381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ltGray">
          <a:xfrm>
            <a:off x="4876800" y="3352800"/>
            <a:ext cx="1524000" cy="8318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Other libraries</a:t>
            </a:r>
            <a:endParaRPr lang="en-GB"/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ltGray">
          <a:xfrm>
            <a:off x="4495800" y="4648200"/>
            <a:ext cx="14478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Linker</a:t>
            </a:r>
            <a:endParaRPr lang="en-GB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ltGray">
          <a:xfrm>
            <a:off x="4495800" y="4267200"/>
            <a:ext cx="228600" cy="381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ltGray">
          <a:xfrm>
            <a:off x="5410200" y="4267200"/>
            <a:ext cx="0" cy="304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ltGray">
          <a:xfrm>
            <a:off x="6705600" y="4648200"/>
            <a:ext cx="1676400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Executable</a:t>
            </a:r>
            <a:endParaRPr lang="en-GB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ltGray">
          <a:xfrm>
            <a:off x="6019800" y="50292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2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771" y="381000"/>
            <a:ext cx="4158511" cy="6617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Array::Array(int s)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size = s;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A = new Element*[size];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Element *&amp; Array::operator [] (int i)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return A[i];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void Array::Print()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for (int i = 0; i &lt; 10; i ++){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A[i]-&gt;Print();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  </a:t>
            </a:r>
          </a:p>
          <a:p>
            <a:endParaRPr lang="en-US" sz="1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void Array::Sort()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for (int i = 0; i &lt; 10; i ++){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for (int j = </a:t>
            </a:r>
            <a:r>
              <a:rPr lang="en-US" sz="1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 j &lt; 10; j ++){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if (*A[i] &lt; </a:t>
            </a:r>
            <a:r>
              <a:rPr lang="el-G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A[j]){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Element *temp = A[i];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A[i] = A[j];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A[j] = temp;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2477" y="5105400"/>
            <a:ext cx="3539752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Λύση: Χρήση αναφορών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052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CF2B-3533-4D61-8C88-CC806A05142F}" type="slidenum">
              <a:rPr lang="en-GB"/>
              <a:pPr/>
              <a:t>60</a:t>
            </a:fld>
            <a:endParaRPr lang="en-GB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makefiles</a:t>
            </a:r>
            <a:endParaRPr lang="en-GB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077200" cy="4114800"/>
          </a:xfrm>
        </p:spPr>
        <p:txBody>
          <a:bodyPr>
            <a:normAutofit lnSpcReduction="10000"/>
          </a:bodyPr>
          <a:lstStyle/>
          <a:p>
            <a:r>
              <a:rPr lang="el-GR"/>
              <a:t>Το αρχείο </a:t>
            </a:r>
            <a:r>
              <a:rPr lang="en-US"/>
              <a:t>makefile (</a:t>
            </a:r>
            <a:r>
              <a:rPr lang="el-GR"/>
              <a:t>ή σχεδόν ισοδύναμα και </a:t>
            </a:r>
            <a:r>
              <a:rPr lang="en-US"/>
              <a:t>Makefile)</a:t>
            </a:r>
            <a:r>
              <a:rPr lang="el-GR"/>
              <a:t> περιέχει εντολές για το πώς θα συνδέσουμε και θα μεταγλωττίσουμε τα αρχεία μας.</a:t>
            </a:r>
          </a:p>
          <a:p>
            <a:r>
              <a:rPr lang="el-GR"/>
              <a:t>Μερικές </a:t>
            </a:r>
            <a:r>
              <a:rPr lang="el-GR" i="1"/>
              <a:t>οδηγίες </a:t>
            </a:r>
            <a:r>
              <a:rPr lang="el-GR"/>
              <a:t>(</a:t>
            </a:r>
            <a:r>
              <a:rPr lang="en-US"/>
              <a:t>options </a:t>
            </a:r>
            <a:r>
              <a:rPr lang="el-GR"/>
              <a:t>ή </a:t>
            </a:r>
            <a:r>
              <a:rPr lang="en-US"/>
              <a:t>directives):</a:t>
            </a:r>
            <a:endParaRPr lang="el-GR"/>
          </a:p>
          <a:p>
            <a:pPr>
              <a:buFontTx/>
              <a:buNone/>
            </a:pPr>
            <a:r>
              <a:rPr lang="en-GB" sz="2000" b="1">
                <a:solidFill>
                  <a:schemeClr val="tx2"/>
                </a:solidFill>
                <a:latin typeface="Courier New" pitchFamily="49" charset="0"/>
              </a:rPr>
              <a:t># This is a comment</a:t>
            </a:r>
          </a:p>
          <a:p>
            <a:pPr>
              <a:buFontTx/>
              <a:buNone/>
            </a:pPr>
            <a:r>
              <a:rPr lang="en-GB" sz="2000" b="1">
                <a:solidFill>
                  <a:schemeClr val="tx2"/>
                </a:solidFill>
                <a:latin typeface="Courier New" pitchFamily="49" charset="0"/>
              </a:rPr>
              <a:t># Options for the compilation of C, C++ programs:</a:t>
            </a:r>
          </a:p>
          <a:p>
            <a:pPr>
              <a:buFontTx/>
              <a:buNone/>
            </a:pPr>
            <a:r>
              <a:rPr lang="en-GB" sz="2000" b="1">
                <a:solidFill>
                  <a:schemeClr val="tx2"/>
                </a:solidFill>
                <a:latin typeface="Courier New" pitchFamily="49" charset="0"/>
              </a:rPr>
              <a:t>#  -O         Optimize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 object code</a:t>
            </a:r>
            <a:endParaRPr lang="en-GB" sz="2000" b="1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GB" sz="2000" b="1">
                <a:solidFill>
                  <a:schemeClr val="tx2"/>
                </a:solidFill>
                <a:latin typeface="Courier New" pitchFamily="49" charset="0"/>
              </a:rPr>
              <a:t>#  -c         Compile and assemble, but do not link</a:t>
            </a:r>
          </a:p>
          <a:p>
            <a:pPr>
              <a:buFontTx/>
              <a:buNone/>
            </a:pPr>
            <a:r>
              <a:rPr lang="en-GB" sz="2000" b="1">
                <a:solidFill>
                  <a:schemeClr val="tx2"/>
                </a:solidFill>
                <a:latin typeface="Courier New" pitchFamily="49" charset="0"/>
              </a:rPr>
              <a:t>#  -o &lt;file&gt;  Place the output into &lt;file&gt;</a:t>
            </a:r>
          </a:p>
          <a:p>
            <a:pPr>
              <a:buFontTx/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17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9A17-4F02-4DD4-B635-E1827EB69D26}" type="slidenum">
              <a:rPr lang="en-GB"/>
              <a:pPr/>
              <a:t>61</a:t>
            </a:fld>
            <a:endParaRPr lang="en-GB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Χρήση</a:t>
            </a:r>
            <a:endParaRPr lang="en-GB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Τα περιεχόμενα του τρέχοντος </a:t>
            </a:r>
            <a:r>
              <a:rPr lang="en-US" dirty="0"/>
              <a:t>directory </a:t>
            </a:r>
            <a:r>
              <a:rPr lang="el-GR" dirty="0"/>
              <a:t>είναι:</a:t>
            </a:r>
            <a:endParaRPr lang="en-US" dirty="0"/>
          </a:p>
          <a:p>
            <a:pPr>
              <a:buFontTx/>
              <a:buNone/>
            </a:pPr>
            <a:r>
              <a:rPr lang="en-US" sz="2400" dirty="0" err="1" smtClean="0">
                <a:latin typeface="Courier New" pitchFamily="49" charset="0"/>
              </a:rPr>
              <a:t>Person.h</a:t>
            </a:r>
            <a:r>
              <a:rPr lang="en-US" sz="2400" dirty="0">
                <a:latin typeface="Courier New" pitchFamily="49" charset="0"/>
              </a:rPr>
              <a:t>, </a:t>
            </a:r>
            <a:r>
              <a:rPr lang="en-US" sz="2400" dirty="0" smtClean="0">
                <a:latin typeface="Courier New" pitchFamily="49" charset="0"/>
              </a:rPr>
              <a:t>Person.cpp</a:t>
            </a:r>
            <a:r>
              <a:rPr lang="en-US" sz="2400" dirty="0">
                <a:latin typeface="Courier New" pitchFamily="49" charset="0"/>
              </a:rPr>
              <a:t>, main.cpp, </a:t>
            </a:r>
            <a:r>
              <a:rPr lang="en-US" sz="2400" dirty="0" err="1">
                <a:latin typeface="Courier New" pitchFamily="49" charset="0"/>
              </a:rPr>
              <a:t>makefile</a:t>
            </a:r>
            <a:endParaRPr lang="en-US" sz="2400" dirty="0">
              <a:latin typeface="Courier New" pitchFamily="49" charset="0"/>
            </a:endParaRPr>
          </a:p>
          <a:p>
            <a:r>
              <a:rPr lang="el-GR" dirty="0"/>
              <a:t>Η μεταγλώττιση γίνεται ως εξής:</a:t>
            </a:r>
          </a:p>
          <a:p>
            <a:pPr>
              <a:buFontTx/>
              <a:buNone/>
            </a:pPr>
            <a:r>
              <a:rPr lang="en-US" sz="2400" dirty="0">
                <a:latin typeface="Courier New" pitchFamily="49" charset="0"/>
              </a:rPr>
              <a:t>make main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971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5486400"/>
            <a:ext cx="571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4724400"/>
            <a:ext cx="571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GB" sz="2000" b="1" i="1" dirty="0">
                <a:solidFill>
                  <a:schemeClr val="tx2"/>
                </a:solidFill>
                <a:latin typeface="Courier New" pitchFamily="49" charset="0"/>
              </a:rPr>
              <a:t># </a:t>
            </a:r>
            <a:r>
              <a:rPr lang="en-GB" sz="2000" b="1" i="1" dirty="0" err="1" smtClean="0">
                <a:solidFill>
                  <a:schemeClr val="tx2"/>
                </a:solidFill>
                <a:latin typeface="Courier New" pitchFamily="49" charset="0"/>
              </a:rPr>
              <a:t>Person.o</a:t>
            </a:r>
            <a:r>
              <a:rPr lang="en-GB" sz="2000" b="1" i="1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GB" sz="2000" b="1" i="1" dirty="0">
                <a:solidFill>
                  <a:schemeClr val="tx2"/>
                </a:solidFill>
                <a:latin typeface="Courier New" pitchFamily="49" charset="0"/>
              </a:rPr>
              <a:t>DEPENDS on </a:t>
            </a:r>
            <a:r>
              <a:rPr lang="en-GB" sz="2000" b="1" i="1" dirty="0" err="1" smtClean="0">
                <a:solidFill>
                  <a:schemeClr val="tx2"/>
                </a:solidFill>
                <a:latin typeface="Courier New" pitchFamily="49" charset="0"/>
              </a:rPr>
              <a:t>Person.h</a:t>
            </a:r>
            <a:r>
              <a:rPr lang="en-GB" sz="2000" b="1" i="1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GB" sz="2000" b="1" i="1" dirty="0">
                <a:solidFill>
                  <a:schemeClr val="tx2"/>
                </a:solidFill>
                <a:latin typeface="Courier New" pitchFamily="49" charset="0"/>
              </a:rPr>
              <a:t>and </a:t>
            </a:r>
            <a:r>
              <a:rPr lang="en-GB" sz="2000" b="1" i="1" dirty="0" smtClean="0">
                <a:solidFill>
                  <a:schemeClr val="tx2"/>
                </a:solidFill>
                <a:latin typeface="Courier New" pitchFamily="49" charset="0"/>
              </a:rPr>
              <a:t>Person.cpp</a:t>
            </a:r>
            <a:endParaRPr lang="en-GB" sz="2000" b="1" i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GB" sz="2000" b="1" i="1" dirty="0">
                <a:solidFill>
                  <a:schemeClr val="tx2"/>
                </a:solidFill>
                <a:latin typeface="Courier New" pitchFamily="49" charset="0"/>
              </a:rPr>
              <a:t># W</a:t>
            </a:r>
            <a:r>
              <a:rPr lang="en-GB" sz="2000" b="1" i="1" dirty="0" smtClean="0">
                <a:solidFill>
                  <a:schemeClr val="tx2"/>
                </a:solidFill>
                <a:latin typeface="Courier New" pitchFamily="49" charset="0"/>
              </a:rPr>
              <a:t>e </a:t>
            </a:r>
            <a:r>
              <a:rPr lang="en-GB" sz="2000" b="1" i="1" dirty="0">
                <a:solidFill>
                  <a:schemeClr val="tx2"/>
                </a:solidFill>
                <a:latin typeface="Courier New" pitchFamily="49" charset="0"/>
              </a:rPr>
              <a:t>create only the .</a:t>
            </a:r>
            <a:r>
              <a:rPr lang="en-GB" sz="2000" b="1" i="1" dirty="0" smtClean="0">
                <a:solidFill>
                  <a:schemeClr val="tx2"/>
                </a:solidFill>
                <a:latin typeface="Courier New" pitchFamily="49" charset="0"/>
              </a:rPr>
              <a:t>o[</a:t>
            </a:r>
            <a:r>
              <a:rPr lang="en-GB" sz="2000" b="1" i="1" dirty="0" err="1" smtClean="0">
                <a:solidFill>
                  <a:schemeClr val="tx2"/>
                </a:solidFill>
                <a:latin typeface="Courier New" pitchFamily="49" charset="0"/>
              </a:rPr>
              <a:t>bject</a:t>
            </a:r>
            <a:r>
              <a:rPr lang="en-GB" sz="2000" b="1" i="1" dirty="0" smtClean="0">
                <a:solidFill>
                  <a:schemeClr val="tx2"/>
                </a:solidFill>
                <a:latin typeface="Courier New" pitchFamily="49" charset="0"/>
              </a:rPr>
              <a:t>] </a:t>
            </a:r>
            <a:r>
              <a:rPr lang="en-GB" sz="2000" b="1" i="1" dirty="0">
                <a:solidFill>
                  <a:schemeClr val="tx2"/>
                </a:solidFill>
                <a:latin typeface="Courier New" pitchFamily="49" charset="0"/>
              </a:rPr>
              <a:t>file and do not </a:t>
            </a:r>
            <a:endParaRPr lang="en-US" sz="2000" b="1" i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b="1" i="1" dirty="0">
                <a:solidFill>
                  <a:schemeClr val="tx2"/>
                </a:solidFill>
                <a:latin typeface="Courier New" pitchFamily="49" charset="0"/>
              </a:rPr>
              <a:t># </a:t>
            </a:r>
            <a:r>
              <a:rPr lang="en-GB" sz="2000" b="1" i="1" dirty="0">
                <a:solidFill>
                  <a:schemeClr val="tx2"/>
                </a:solidFill>
                <a:latin typeface="Courier New" pitchFamily="49" charset="0"/>
              </a:rPr>
              <a:t>link it to an executable</a:t>
            </a:r>
          </a:p>
          <a:p>
            <a:pPr>
              <a:buFontTx/>
              <a:buNone/>
            </a:pPr>
            <a:r>
              <a:rPr lang="en-GB" sz="2000" b="1" i="1" dirty="0">
                <a:solidFill>
                  <a:schemeClr val="tx2"/>
                </a:solidFill>
                <a:latin typeface="Courier New" pitchFamily="49" charset="0"/>
              </a:rPr>
              <a:t># main DEPENDS on the </a:t>
            </a:r>
            <a:r>
              <a:rPr lang="en-GB" sz="2000" b="1" i="1" dirty="0" err="1" smtClean="0">
                <a:solidFill>
                  <a:schemeClr val="tx2"/>
                </a:solidFill>
                <a:latin typeface="Courier New" pitchFamily="49" charset="0"/>
              </a:rPr>
              <a:t>Person.o</a:t>
            </a:r>
            <a:r>
              <a:rPr lang="en-GB" sz="2000" b="1" i="1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GB" sz="2000" b="1" i="1" dirty="0">
                <a:solidFill>
                  <a:schemeClr val="tx2"/>
                </a:solidFill>
                <a:latin typeface="Courier New" pitchFamily="49" charset="0"/>
              </a:rPr>
              <a:t>file and </a:t>
            </a:r>
            <a:r>
              <a:rPr lang="en-GB" sz="2000" b="1" i="1" dirty="0" smtClean="0">
                <a:solidFill>
                  <a:schemeClr val="tx2"/>
                </a:solidFill>
                <a:latin typeface="Courier New" pitchFamily="49" charset="0"/>
              </a:rPr>
              <a:t>main.cpp</a:t>
            </a:r>
            <a:endParaRPr lang="en-GB" sz="2000" b="1" i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GB" sz="2000" b="1" i="1" dirty="0">
                <a:solidFill>
                  <a:schemeClr val="tx2"/>
                </a:solidFill>
                <a:latin typeface="Courier New" pitchFamily="49" charset="0"/>
              </a:rPr>
              <a:t># We compile it and we produce the executable </a:t>
            </a:r>
            <a:endParaRPr lang="en-US" sz="2000" b="1" i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b="1" i="1" dirty="0">
                <a:solidFill>
                  <a:schemeClr val="tx2"/>
                </a:solidFill>
                <a:latin typeface="Courier New" pitchFamily="49" charset="0"/>
              </a:rPr>
              <a:t># </a:t>
            </a:r>
            <a:r>
              <a:rPr lang="en-GB" sz="2000" b="1" i="1">
                <a:solidFill>
                  <a:schemeClr val="tx2"/>
                </a:solidFill>
                <a:latin typeface="Courier New" pitchFamily="49" charset="0"/>
              </a:rPr>
              <a:t>main.exe</a:t>
            </a:r>
            <a:r>
              <a:rPr lang="en-GB" sz="2000" b="1">
                <a:solidFill>
                  <a:schemeClr val="tx2"/>
                </a:solidFill>
                <a:latin typeface="Courier New" pitchFamily="49" charset="0"/>
              </a:rPr>
              <a:t> </a:t>
            </a:r>
            <a:endParaRPr lang="en-GB" sz="2000" b="1" smtClean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</a:rPr>
              <a:t>main: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</a:rPr>
              <a:t>Person.o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</a:rPr>
              <a:t>main.cpp</a:t>
            </a:r>
          </a:p>
          <a:p>
            <a:pPr>
              <a:buFontTx/>
              <a:buNone/>
            </a:pP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</a:rPr>
              <a:t>    g++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</a:rPr>
              <a:t>Person.o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</a:rPr>
              <a:t>-o main.exe main.cpp</a:t>
            </a:r>
          </a:p>
          <a:p>
            <a:pPr>
              <a:buFontTx/>
              <a:buNone/>
            </a:pP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</a:rPr>
              <a:t>Person.o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</a:rPr>
              <a:t>: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</a:rPr>
              <a:t>Person.h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</a:rPr>
              <a:t> Person.cpp</a:t>
            </a:r>
            <a:endParaRPr lang="en-GB" sz="2000" b="1" dirty="0">
              <a:solidFill>
                <a:srgbClr val="0000FF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</a:rPr>
              <a:t>    g++ -O -c 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</a:rPr>
              <a:t>Person.cpp</a:t>
            </a:r>
            <a:endParaRPr lang="en-GB" sz="2000" b="1" dirty="0">
              <a:solidFill>
                <a:srgbClr val="0000FF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450D-1575-44CA-B603-0BB0CD34A263}" type="slidenum">
              <a:rPr lang="en-GB"/>
              <a:pPr/>
              <a:t>62</a:t>
            </a:fld>
            <a:endParaRPr lang="en-GB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File: makefile</a:t>
            </a:r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956007" y="6472766"/>
            <a:ext cx="7187993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l-GR" sz="2000" dirty="0" smtClean="0"/>
              <a:t>Οι γραμμές αυτές θα πρέπει να ξεκινάνε οπωσδήποτε με </a:t>
            </a:r>
            <a:r>
              <a:rPr lang="en-US" sz="2000" dirty="0" smtClean="0"/>
              <a:t>tab 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314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2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2F6-9202-482E-A050-2D5AA7927D38}" type="slidenum">
              <a:rPr lang="en-GB"/>
              <a:pPr/>
              <a:t>63</a:t>
            </a:fld>
            <a:endParaRPr lang="en-GB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Εναλλακτικά</a:t>
            </a:r>
            <a:endParaRPr lang="en-GB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Ένας πιο απλός τρόπος για να κάνετε </a:t>
            </a:r>
            <a:r>
              <a:rPr lang="en-US" dirty="0"/>
              <a:t>compile </a:t>
            </a:r>
            <a:r>
              <a:rPr lang="el-GR" dirty="0"/>
              <a:t>κατ’ ευθείαν το πρόγραμμά σας:</a:t>
            </a:r>
            <a:endParaRPr lang="en-US" dirty="0"/>
          </a:p>
          <a:p>
            <a:endParaRPr lang="el-GR" dirty="0"/>
          </a:p>
          <a:p>
            <a:pPr>
              <a:buFontTx/>
              <a:buNone/>
            </a:pPr>
            <a:r>
              <a:rPr lang="en-GB" sz="2400" b="1" dirty="0">
                <a:solidFill>
                  <a:srgbClr val="0000FF"/>
                </a:solidFill>
                <a:latin typeface="Courier New" pitchFamily="49" charset="0"/>
              </a:rPr>
              <a:t>g++ -o main.exe main.cpp</a:t>
            </a:r>
            <a:r>
              <a:rPr lang="el-GR" sz="24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Person.cpp</a:t>
            </a:r>
            <a:endParaRPr lang="en-GB" sz="2400" b="1" dirty="0">
              <a:solidFill>
                <a:srgbClr val="0000FF"/>
              </a:solidFill>
              <a:latin typeface="Courier New" pitchFamily="49" charset="0"/>
            </a:endParaRPr>
          </a:p>
          <a:p>
            <a:endParaRPr lang="en-GB" dirty="0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ltGray">
          <a:xfrm>
            <a:off x="1219200" y="4495800"/>
            <a:ext cx="5638800" cy="8318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/>
              <a:t>Σε κάποιους </a:t>
            </a:r>
            <a:r>
              <a:rPr lang="en-US"/>
              <a:t>compilers: </a:t>
            </a:r>
            <a:r>
              <a:rPr lang="en-US">
                <a:latin typeface="Courier New" pitchFamily="49" charset="0"/>
              </a:rPr>
              <a:t>-omain.exe</a:t>
            </a:r>
            <a:r>
              <a:rPr lang="el-GR"/>
              <a:t> (χωρίς κενό)</a:t>
            </a:r>
            <a:endParaRPr lang="en-GB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ltGray">
          <a:xfrm flipH="1" flipV="1">
            <a:off x="2057400" y="3962400"/>
            <a:ext cx="1447800" cy="533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0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μεγαλύτερο παράδειγμα.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Θα δούμε πως μπορούμε να σπάσουμε το παράδειγμα με το </a:t>
            </a:r>
            <a:r>
              <a:rPr lang="en-US" dirty="0" smtClean="0"/>
              <a:t>Array </a:t>
            </a:r>
            <a:r>
              <a:rPr lang="el-GR" dirty="0" smtClean="0"/>
              <a:t>σε πολλαπλά αρχεία.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58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Utils.h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099" y="2743200"/>
            <a:ext cx="8229600" cy="365760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cstring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#include &lt;cmath&gt;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ctime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#include &lt;cstdlib&gt;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752600"/>
            <a:ext cx="8153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Ένα αρχείο με διάφορες βιβλιοθήκες που χρειάζονται οι περισσότερες κλάσεις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814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Element.h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87680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#if !defined(__ELEMENT__)</a:t>
            </a:r>
          </a:p>
          <a:p>
            <a:pPr marL="0" indent="0">
              <a:buNone/>
            </a:pP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#define __ELEMENT__</a:t>
            </a:r>
          </a:p>
          <a:p>
            <a:pPr marL="0" indent="0">
              <a:buNone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class Element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virtual bool operator &lt; (Element &amp;other) = 0;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virtual void Print() = 0;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endif</a:t>
            </a:r>
            <a:endParaRPr lang="en-US" sz="2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4758" y="5906429"/>
            <a:ext cx="659924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Για την κλάση </a:t>
            </a:r>
            <a:r>
              <a:rPr lang="en-US" dirty="0" smtClean="0"/>
              <a:t>Element </a:t>
            </a:r>
            <a:r>
              <a:rPr lang="el-GR" dirty="0" smtClean="0"/>
              <a:t>δεν χρειάζεται να ορίσουμε </a:t>
            </a:r>
            <a:r>
              <a:rPr lang="en-US" dirty="0" smtClean="0"/>
              <a:t>.</a:t>
            </a:r>
            <a:r>
              <a:rPr lang="en-US" dirty="0" err="1" smtClean="0"/>
              <a:t>cpp</a:t>
            </a:r>
            <a:r>
              <a:rPr lang="en-US" dirty="0" smtClean="0"/>
              <a:t> </a:t>
            </a:r>
            <a:r>
              <a:rPr lang="el-GR" dirty="0" smtClean="0"/>
              <a:t>αρχείο.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67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#if !defined(__ARRAY__)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#define __ARRAY__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Utils.h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Element.h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Array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Element **A;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int size;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Array(int 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Element *&amp; operator [](int);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void Sort();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void Print();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endif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09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90600"/>
          </a:xfrm>
        </p:spPr>
        <p:txBody>
          <a:bodyPr/>
          <a:lstStyle/>
          <a:p>
            <a:r>
              <a:rPr lang="en-US" dirty="0" smtClean="0"/>
              <a:t>Array.cpp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638800"/>
          </a:xfrm>
          <a:ln>
            <a:solidFill>
              <a:srgbClr val="0070C0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Array.h</a:t>
            </a:r>
            <a:r>
              <a:rPr lang="en-US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Array::Array(int s)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size = 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A = new Element*[size];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Element *&amp; Array::operator [] (int i)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A[i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void Array::Sort()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for (int i = 0; i &lt; 10; i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(int j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j &lt; 10; j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if (*A[i] &lt; *A[j]){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Element *temp = A[i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 A[i] = A[j]; A[j] = temp;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void Array::Print()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for (int i = 0; i &lt; 10; i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 { A[i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]-&gt;Print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 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7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IntElement.h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#if !defined(__INT_ELEMENT__)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define __INT_ELEMENT__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Utils.h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Element.h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public Element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bool operator &lt; (Element &amp;);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void Print();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endif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46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 της </a:t>
            </a:r>
            <a:r>
              <a:rPr lang="en-US" dirty="0" smtClean="0"/>
              <a:t>Array </a:t>
            </a:r>
            <a:r>
              <a:rPr lang="el-GR" dirty="0" smtClean="0"/>
              <a:t>με αναφορές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7232" y="1676400"/>
            <a:ext cx="5715026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 Array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Element **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int size;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Array(int s);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Element *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&amp; operator [](int);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void Print();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void Sort();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54291" y="5562599"/>
            <a:ext cx="478970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Η κλάση </a:t>
            </a:r>
            <a:r>
              <a:rPr lang="en-US" sz="2400" dirty="0" smtClean="0"/>
              <a:t>Array </a:t>
            </a:r>
            <a:r>
              <a:rPr lang="el-GR" sz="2400" dirty="0" smtClean="0"/>
              <a:t>παραμένει ως έχει.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618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 smtClean="0"/>
              <a:t>IntElement.cpp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  <a:ln>
            <a:solidFill>
              <a:srgbClr val="0070C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IntElement.h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::operator &lt;(Element &amp;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&amp;other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dynamic_cast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&amp;&gt;(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other.GetVal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true;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return false;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::Print()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cout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&lt;&lt; endl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35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 err="1" smtClean="0"/>
              <a:t>PointElement.h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#if !defined(__POINT_ELEMENT__)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#define __POINT_ELEMENT__</a:t>
            </a:r>
          </a:p>
          <a:p>
            <a:pPr marL="0" indent="0">
              <a:buNone/>
            </a:pP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Utils.h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Element.h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struct point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int x;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int 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public Element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point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int,int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point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bool operator &lt; (Element &amp;);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void Print();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endif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12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dirty="0" smtClean="0"/>
              <a:t>PointElement.cpp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  <a:ln>
            <a:solidFill>
              <a:srgbClr val="0070C0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PointElement.h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x,int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val.x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val.y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point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::operator &lt;(Element &amp;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&amp;other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dynamic_cast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&amp;&gt;(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val.x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other.GetVal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val.x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other.GetVal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().x){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val.y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other.GetVal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().y 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return true;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}else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}else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::Print()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cout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val.x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&lt;&lt; " " &lt;&lt;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val.y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&lt;&lt; endl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44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Utils.h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Array.h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IntElement.h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PointElement.h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 main()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srand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(time(NULL));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Array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Array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for (int i = 0; i &lt; 10;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[i]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(rand()%10);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[i]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(rand()%10, rand()%10);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iA.Print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iA.Sort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iA.Print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95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makefile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26670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main: main.cpp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Array.o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IntElement.o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PointElement.o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Utils.h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g++ -o main.exe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Array.o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IntElement.o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PointElement.o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main.cpp</a:t>
            </a: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Array.o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Array.h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Array.cpp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Element.h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Utils.h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g++ -c Array.cpp </a:t>
            </a: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IntElement.o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IntElement.h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IntElement.cpp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Element.h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Utils.h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g++ -c IntElement.cpp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PointElement.o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PointElement.h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PointElement.cpp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Element.h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Utils.h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g++ -c PointElement.cpp</a:t>
            </a:r>
          </a:p>
        </p:txBody>
      </p:sp>
    </p:spTree>
    <p:extLst>
      <p:ext uri="{BB962C8B-B14F-4D97-AF65-F5344CB8AC3E}">
        <p14:creationId xmlns:p14="http://schemas.microsoft.com/office/powerpoint/2010/main" val="226127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Class Element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2362200"/>
            <a:ext cx="884889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 Element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virtual bool operator &lt; (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Element </a:t>
            </a:r>
            <a:r>
              <a:rPr lang="el-GR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= 0;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virtual void 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Print() 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0;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52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IntElement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05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81200"/>
            <a:ext cx="608371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: public Element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int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(int);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int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 operator &lt; (Element </a:t>
            </a:r>
            <a:r>
              <a:rPr lang="el-GR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Print();</a:t>
            </a:r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};</a:t>
            </a:r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3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2374</TotalTime>
  <Words>5294</Words>
  <Application>Microsoft Office PowerPoint</Application>
  <PresentationFormat>On-screen Show (4:3)</PresentationFormat>
  <Paragraphs>1141</Paragraphs>
  <Slides>74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5" baseType="lpstr">
      <vt:lpstr>Clarity</vt:lpstr>
      <vt:lpstr>TEMPLATES, STL ΠΡΟΓΡΑΜΜΑΤΑ ΜΕ ΠΟΛΛΑ  ΑΡΧΕΙΑ</vt:lpstr>
      <vt:lpstr>ΑνακεφαΛΑΙΩΣΗ</vt:lpstr>
      <vt:lpstr>Η κλάση Array</vt:lpstr>
      <vt:lpstr>Abstract Class Element</vt:lpstr>
      <vt:lpstr>PowerPoint Presentation</vt:lpstr>
      <vt:lpstr>PowerPoint Presentation</vt:lpstr>
      <vt:lpstr>Υλοποίηση της Array με αναφορές</vt:lpstr>
      <vt:lpstr>Abstract Class Element</vt:lpstr>
      <vt:lpstr>IntElement</vt:lpstr>
      <vt:lpstr>PowerPoint Presentation</vt:lpstr>
      <vt:lpstr>PointElement</vt:lpstr>
      <vt:lpstr>PowerPoint Presentation</vt:lpstr>
      <vt:lpstr>PowerPoint Presentation</vt:lpstr>
      <vt:lpstr>Dynamic Casting</vt:lpstr>
      <vt:lpstr>Συντακτικό</vt:lpstr>
      <vt:lpstr>Class Tempate Array</vt:lpstr>
      <vt:lpstr>PowerPoint Presentation</vt:lpstr>
      <vt:lpstr>Χρήση στη main()</vt:lpstr>
      <vt:lpstr>Χρήση στη main()</vt:lpstr>
      <vt:lpstr>Standard Template library (STL)</vt:lpstr>
      <vt:lpstr>STL</vt:lpstr>
      <vt:lpstr>STL Sequential Containers</vt:lpstr>
      <vt:lpstr>vector</vt:lpstr>
      <vt:lpstr>list</vt:lpstr>
      <vt:lpstr>deque</vt:lpstr>
      <vt:lpstr>iterators</vt:lpstr>
      <vt:lpstr>iterators</vt:lpstr>
      <vt:lpstr>iterators</vt:lpstr>
      <vt:lpstr>Associative Containers</vt:lpstr>
      <vt:lpstr>Παραδειγμα set</vt:lpstr>
      <vt:lpstr>Set με δικές μας κλάσεις</vt:lpstr>
      <vt:lpstr>Παραδειγμα Set</vt:lpstr>
      <vt:lpstr>PowerPoint Presentation</vt:lpstr>
      <vt:lpstr>PowerPoint Presentation</vt:lpstr>
      <vt:lpstr>Παράδειγμα map</vt:lpstr>
      <vt:lpstr>Παράδειγμα map iterator</vt:lpstr>
      <vt:lpstr>Αλγόριθμοι</vt:lpstr>
      <vt:lpstr>find</vt:lpstr>
      <vt:lpstr>sort</vt:lpstr>
      <vt:lpstr>Αντικείμενα συναρτήσεων</vt:lpstr>
      <vt:lpstr>PowerPoint Presentation</vt:lpstr>
      <vt:lpstr>PowerPoint Presentation</vt:lpstr>
      <vt:lpstr>for_each</vt:lpstr>
      <vt:lpstr>Φίλες συναρτήσεις</vt:lpstr>
      <vt:lpstr>Παραδειγμα Set</vt:lpstr>
      <vt:lpstr>PowerPoint Presentation</vt:lpstr>
      <vt:lpstr>PowerPoint Presentation</vt:lpstr>
      <vt:lpstr>ΚΩΔΙΚΑΣ ΣΕ ΠΟΛΛΑ ΑΡΧΕΙΑ</vt:lpstr>
      <vt:lpstr>Διαχείριση μεγάλων προγραμμάτων</vt:lpstr>
      <vt:lpstr>Επικοινωνία μεταξύ κλάσεων.</vt:lpstr>
      <vt:lpstr>Αρχεία επικεφαλίδες (header files)</vt:lpstr>
      <vt:lpstr>Inclusion </vt:lpstr>
      <vt:lpstr>Πολλαπλοί ορισμοί</vt:lpstr>
      <vt:lpstr>Εντολή προεπεξεργαστή</vt:lpstr>
      <vt:lpstr>To αρχείο Person.h</vt:lpstr>
      <vt:lpstr>To αρχείο Person.cpp</vt:lpstr>
      <vt:lpstr>To αρχείο main.cpp</vt:lpstr>
      <vt:lpstr>makefiles</vt:lpstr>
      <vt:lpstr>makefiles</vt:lpstr>
      <vt:lpstr>makefiles</vt:lpstr>
      <vt:lpstr>Χρήση</vt:lpstr>
      <vt:lpstr>File: makefile</vt:lpstr>
      <vt:lpstr>Εναλλακτικά</vt:lpstr>
      <vt:lpstr>Ένα μεγαλύτερο παράδειγμα.</vt:lpstr>
      <vt:lpstr>Utils.h</vt:lpstr>
      <vt:lpstr>Element.h</vt:lpstr>
      <vt:lpstr>Array.h</vt:lpstr>
      <vt:lpstr>Array.cpp</vt:lpstr>
      <vt:lpstr>IntElement.h</vt:lpstr>
      <vt:lpstr>IntElement.cpp</vt:lpstr>
      <vt:lpstr>PointElement.h</vt:lpstr>
      <vt:lpstr>PointElement.cpp</vt:lpstr>
      <vt:lpstr>main.cpp</vt:lpstr>
      <vt:lpstr>makefile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tsap</cp:lastModifiedBy>
  <cp:revision>62</cp:revision>
  <dcterms:created xsi:type="dcterms:W3CDTF">2011-12-15T14:46:52Z</dcterms:created>
  <dcterms:modified xsi:type="dcterms:W3CDTF">2012-02-01T12:52:03Z</dcterms:modified>
</cp:coreProperties>
</file>