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5" r:id="rId3"/>
    <p:sldId id="273" r:id="rId4"/>
    <p:sldId id="267" r:id="rId5"/>
    <p:sldId id="266" r:id="rId6"/>
    <p:sldId id="258" r:id="rId7"/>
    <p:sldId id="257" r:id="rId8"/>
    <p:sldId id="259" r:id="rId9"/>
    <p:sldId id="261" r:id="rId10"/>
    <p:sldId id="262" r:id="rId11"/>
    <p:sldId id="263" r:id="rId12"/>
    <p:sldId id="272" r:id="rId13"/>
    <p:sldId id="324" r:id="rId14"/>
    <p:sldId id="274" r:id="rId15"/>
    <p:sldId id="275" r:id="rId16"/>
    <p:sldId id="276" r:id="rId17"/>
    <p:sldId id="277" r:id="rId18"/>
    <p:sldId id="279" r:id="rId19"/>
    <p:sldId id="278" r:id="rId20"/>
    <p:sldId id="289" r:id="rId21"/>
    <p:sldId id="287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90" r:id="rId30"/>
    <p:sldId id="291" r:id="rId31"/>
    <p:sldId id="292" r:id="rId32"/>
    <p:sldId id="293" r:id="rId33"/>
    <p:sldId id="294" r:id="rId34"/>
    <p:sldId id="295" r:id="rId35"/>
    <p:sldId id="296" r:id="rId36"/>
    <p:sldId id="297" r:id="rId37"/>
    <p:sldId id="288" r:id="rId38"/>
    <p:sldId id="298" r:id="rId39"/>
    <p:sldId id="299" r:id="rId40"/>
    <p:sldId id="300" r:id="rId41"/>
    <p:sldId id="301" r:id="rId42"/>
    <p:sldId id="302" r:id="rId43"/>
    <p:sldId id="303" r:id="rId44"/>
    <p:sldId id="304" r:id="rId45"/>
    <p:sldId id="305" r:id="rId46"/>
    <p:sldId id="306" r:id="rId47"/>
    <p:sldId id="307" r:id="rId48"/>
    <p:sldId id="308" r:id="rId49"/>
    <p:sldId id="315" r:id="rId50"/>
    <p:sldId id="316" r:id="rId51"/>
    <p:sldId id="317" r:id="rId52"/>
    <p:sldId id="320" r:id="rId53"/>
    <p:sldId id="321" r:id="rId54"/>
    <p:sldId id="322" r:id="rId55"/>
    <p:sldId id="318" r:id="rId56"/>
    <p:sldId id="323" r:id="rId57"/>
    <p:sldId id="325" r:id="rId58"/>
    <p:sldId id="309" r:id="rId59"/>
    <p:sldId id="310" r:id="rId60"/>
    <p:sldId id="311" r:id="rId61"/>
    <p:sldId id="312" r:id="rId62"/>
    <p:sldId id="313" r:id="rId63"/>
    <p:sldId id="314" r:id="rId64"/>
    <p:sldId id="326" r:id="rId65"/>
    <p:sldId id="329" r:id="rId66"/>
    <p:sldId id="327" r:id="rId67"/>
    <p:sldId id="328" r:id="rId68"/>
    <p:sldId id="330" r:id="rId69"/>
    <p:sldId id="331" r:id="rId70"/>
    <p:sldId id="332" r:id="rId71"/>
    <p:sldId id="333" r:id="rId72"/>
    <p:sldId id="334" r:id="rId73"/>
    <p:sldId id="335" r:id="rId74"/>
    <p:sldId id="336" r:id="rId7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1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25249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031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779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Χειμώνας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CS-409: </a:t>
            </a:r>
            <a:r>
              <a:rPr lang="el-GR" smtClean="0"/>
              <a:t>Αντικειμενοστραφής Προγραμματισμος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9642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60616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510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40884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050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033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4214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11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Αντικειμενοστραφής Προγραμματισμός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350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TEMPLATES, STL</a:t>
            </a:r>
            <a:br>
              <a:rPr lang="en-US" dirty="0" smtClean="0"/>
            </a:br>
            <a:r>
              <a:rPr lang="el-GR" dirty="0" smtClean="0"/>
              <a:t>ΠΡΟΓΡΑΜΜΑΤΑ ΜΕ ΠΟΛΛΑ  ΑΡΧΕΙΑ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77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5800" y="2057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457200"/>
            <a:ext cx="7220246" cy="63094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  <a:p>
            <a:r>
              <a:rPr lang="en-US" sz="16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6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(int i)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 i;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6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6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6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GetVal</a:t>
            </a:r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16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6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bool </a:t>
            </a:r>
            <a:r>
              <a:rPr lang="en-US" sz="16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::operator &lt;(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Element </a:t>
            </a:r>
            <a:r>
              <a:rPr lang="el-GR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cOther</a:t>
            </a:r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 =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dynamic_cast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&gt;(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cOther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sz="16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</a:t>
            </a:r>
            <a:r>
              <a:rPr lang="el-GR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GetVal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return true;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return false;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6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6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6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Print()</a:t>
            </a:r>
            <a:endParaRPr lang="en-US" sz="16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cout &lt;&lt; </a:t>
            </a:r>
            <a:r>
              <a:rPr lang="en-US" sz="16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&lt;&lt; endl;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Rectangular Callout 1"/>
          <p:cNvSpPr/>
          <p:nvPr/>
        </p:nvSpPr>
        <p:spPr>
          <a:xfrm>
            <a:off x="5453743" y="1219199"/>
            <a:ext cx="3657600" cy="990209"/>
          </a:xfrm>
          <a:prstGeom prst="wedgeRectCallout">
            <a:avLst>
              <a:gd name="adj1" fmla="val -35416"/>
              <a:gd name="adj2" fmla="val 216026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l-GR" dirty="0" smtClean="0">
                <a:solidFill>
                  <a:schemeClr val="tx1"/>
                </a:solidFill>
              </a:rPr>
              <a:t>Το </a:t>
            </a:r>
            <a:r>
              <a:rPr lang="en-US" dirty="0" smtClean="0">
                <a:solidFill>
                  <a:schemeClr val="tx1"/>
                </a:solidFill>
              </a:rPr>
              <a:t>dynamic casting </a:t>
            </a:r>
            <a:r>
              <a:rPr lang="el-GR" dirty="0" smtClean="0">
                <a:solidFill>
                  <a:schemeClr val="tx1"/>
                </a:solidFill>
              </a:rPr>
              <a:t>δουλεύει και στην περίπτωση που έχουμε αναφορά αντί για δείκτη.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01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PointElement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905000"/>
            <a:ext cx="6268063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4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PointElement:public</a:t>
            </a:r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Element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point </a:t>
            </a:r>
            <a:r>
              <a:rPr lang="en-US" sz="24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int,int</a:t>
            </a:r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point </a:t>
            </a:r>
            <a:r>
              <a:rPr lang="en-US" sz="24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GetVal</a:t>
            </a:r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 operator &lt; (Element </a:t>
            </a:r>
            <a:r>
              <a:rPr lang="el-GR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sz="2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Print();</a:t>
            </a:r>
            <a:endParaRPr lang="en-US" sz="24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};</a:t>
            </a:r>
          </a:p>
          <a:p>
            <a:endParaRPr lang="en-US" sz="12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64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04800" y="457200"/>
            <a:ext cx="5856090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x,int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y)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val.x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x;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val.y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y;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point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GetVal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bool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::operator &lt; (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Element </a:t>
            </a:r>
            <a:r>
              <a:rPr lang="el-GR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12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cOther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 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dynamic_cast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&gt;(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cOther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val.x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</a:t>
            </a:r>
            <a:r>
              <a:rPr lang="el-GR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12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GetVal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().x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return true;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}else if (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val.x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</a:t>
            </a:r>
            <a:r>
              <a:rPr lang="el-GR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12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GetVal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().x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if (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val.y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</a:t>
            </a:r>
            <a:r>
              <a:rPr lang="el-GR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12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GetVal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().y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return true;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}else 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return false;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}else 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return false;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Print()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cout &lt;&lt;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val.x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&lt;&lt; " " &lt;&lt;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val.y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&lt;&lt; endl;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12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771" y="381000"/>
            <a:ext cx="4158511" cy="66171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Array::Array(int s)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size = s;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A = new Element*[size];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4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Element *&amp; Array::operator [] (int i)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return A[i];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4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void Array::Print()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for (int i = 0; i &lt; 10; i ++){</a:t>
            </a:r>
          </a:p>
          <a:p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A[i]-&gt;Print();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}  </a:t>
            </a:r>
          </a:p>
          <a:p>
            <a:endParaRPr lang="en-US" sz="14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void Array::Sort()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for (int i = 0; i &lt; 10; i ++){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for (int j = </a:t>
            </a:r>
            <a:r>
              <a:rPr lang="en-US" sz="14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i+1</a:t>
            </a:r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; j &lt; 10; j ++){</a:t>
            </a:r>
          </a:p>
          <a:p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if (*A[i] &lt; </a:t>
            </a:r>
            <a:r>
              <a:rPr lang="el-GR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A[j]){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	Element *temp = A[i];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	A[i] = A[j];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	A[j] = temp;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 }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87182" y="3689598"/>
            <a:ext cx="5243808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400" dirty="0" smtClean="0"/>
              <a:t>Η </a:t>
            </a:r>
            <a:r>
              <a:rPr lang="en-US" sz="2400" dirty="0" smtClean="0"/>
              <a:t>Array </a:t>
            </a:r>
            <a:r>
              <a:rPr lang="el-GR" sz="2400" dirty="0" smtClean="0"/>
              <a:t>είναι πλέον όπως τη θέλουμε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5475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Casting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00743" y="1828800"/>
            <a:ext cx="776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dynamic_cast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cOther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2514600"/>
            <a:ext cx="86432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Μετατρέπει μια αναφορά τύπου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Element</a:t>
            </a:r>
            <a:r>
              <a:rPr lang="en-US" dirty="0" smtClean="0"/>
              <a:t> (base class)</a:t>
            </a:r>
            <a:r>
              <a:rPr lang="el-GR" dirty="0" smtClean="0"/>
              <a:t> σε αναφορά τύπου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dirty="0" smtClean="0"/>
              <a:t> (derived class).</a:t>
            </a:r>
          </a:p>
          <a:p>
            <a:endParaRPr lang="en-US" dirty="0"/>
          </a:p>
          <a:p>
            <a:r>
              <a:rPr lang="el-GR" dirty="0" smtClean="0"/>
              <a:t>Η μετατροπή από βασική κλάση σε παραγόμενη επιτρέπεται μόνο αν η βασική κλάση είναι </a:t>
            </a:r>
            <a:r>
              <a:rPr lang="el-GR" dirty="0" smtClean="0">
                <a:solidFill>
                  <a:srgbClr val="FF0000"/>
                </a:solidFill>
              </a:rPr>
              <a:t>πολυμορφική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4191000"/>
            <a:ext cx="815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Τι γίνεται όμως αν η αναφορά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cOther</a:t>
            </a:r>
            <a:r>
              <a:rPr lang="en-US" dirty="0" smtClean="0"/>
              <a:t> </a:t>
            </a:r>
            <a:r>
              <a:rPr lang="el-GR" dirty="0" smtClean="0"/>
              <a:t>είναι αναφορά σε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dirty="0" smtClean="0"/>
              <a:t> </a:t>
            </a:r>
          </a:p>
          <a:p>
            <a:r>
              <a:rPr lang="el-GR" dirty="0" smtClean="0"/>
              <a:t>αντί για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dirty="0" smtClean="0"/>
              <a:t>?</a:t>
            </a:r>
          </a:p>
          <a:p>
            <a:r>
              <a:rPr lang="en-US" dirty="0"/>
              <a:t>	</a:t>
            </a:r>
            <a:r>
              <a:rPr lang="en-US" dirty="0" smtClean="0"/>
              <a:t>Run-time error: segmentation fault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5867399"/>
            <a:ext cx="91454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dynamic_cast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cOther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 (other == 0){ cout &lt;&lt; “unsuccessful type conversion” &lt;&lt; endl;}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799" y="5269468"/>
            <a:ext cx="8381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 </a:t>
            </a:r>
            <a:r>
              <a:rPr lang="el-GR" dirty="0" smtClean="0"/>
              <a:t>εντολή </a:t>
            </a:r>
            <a:r>
              <a:rPr lang="en-US" dirty="0" err="1" smtClean="0"/>
              <a:t>dynamic_cast</a:t>
            </a:r>
            <a:r>
              <a:rPr lang="en-US" dirty="0" smtClean="0"/>
              <a:t> </a:t>
            </a:r>
            <a:r>
              <a:rPr lang="el-GR" dirty="0" smtClean="0"/>
              <a:t>μας επιτρέπει να ελέγξουμε αν η μετατροπή έγινε σωστά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18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447800" y="1225689"/>
            <a:ext cx="2057400" cy="298311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676400" y="5867400"/>
            <a:ext cx="2514600" cy="4572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" y="1225689"/>
            <a:ext cx="7904728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template&lt;class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DATA_TYPE&gt;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SomeClass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&lt;DATA_TYPE&gt;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DATA_TYPE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someData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DATA_TYPE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omeMethod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DATA_TYPE *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template&lt;class DATA_TYPE&gt;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DATA_TYPE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SomeClass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&lt;DATA_TYPE&gt;::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SomeMethod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(DATA_TYPE *x)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if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someData.methodX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 ==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x.methodX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235089"/>
            <a:ext cx="8229600" cy="990600"/>
          </a:xfrm>
        </p:spPr>
        <p:txBody>
          <a:bodyPr/>
          <a:lstStyle/>
          <a:p>
            <a:r>
              <a:rPr lang="el-GR" dirty="0" smtClean="0"/>
              <a:t>Συντακτικό</a:t>
            </a:r>
            <a:endParaRPr lang="en-US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5334000" y="1225689"/>
            <a:ext cx="3352800" cy="907911"/>
          </a:xfrm>
          <a:prstGeom prst="wedgeRoundRectCallout">
            <a:avLst>
              <a:gd name="adj1" fmla="val -103463"/>
              <a:gd name="adj2" fmla="val -30561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>
                <a:solidFill>
                  <a:schemeClr val="tx1"/>
                </a:solidFill>
              </a:rPr>
              <a:t>Απλά ένα όνομα που μετά θα αντικατασταθεί από το όνομα του τύπου δεδομένων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5486400" y="2667000"/>
            <a:ext cx="3505200" cy="1051518"/>
          </a:xfrm>
          <a:prstGeom prst="wedgeRoundRectCallout">
            <a:avLst>
              <a:gd name="adj1" fmla="val -98396"/>
              <a:gd name="adj2" fmla="val 247953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Ο τύπος δεδομένων που θα αντικαταστήσει το 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DATA_TYPE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θα πρέπει να υλοποιεί την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methodX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39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8" grpId="0" animBg="1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</a:t>
            </a:r>
            <a:r>
              <a:rPr lang="en-US" dirty="0" err="1" smtClean="0"/>
              <a:t>Tempate</a:t>
            </a:r>
            <a:r>
              <a:rPr lang="en-US" dirty="0" smtClean="0"/>
              <a:t> Array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1752600"/>
            <a:ext cx="6083717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template &lt;class DATA_TYPE&gt;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class Array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DATA_TYPE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**A;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int size;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Array(int s);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DATA_TYPE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*&amp; operator [](int);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void Sort();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void Print();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03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0" y="381000"/>
            <a:ext cx="6356227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template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&lt;class DATA_TYPE&gt;</a:t>
            </a:r>
          </a:p>
          <a:p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Array&lt;DATA_TYPE&gt;::Array(int s)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size = s;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A = new DATA_TYPE*[size];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template &lt;class DATA_TYPE&gt;</a:t>
            </a:r>
          </a:p>
          <a:p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DATA_TYPE *&amp; Array&lt;DATA_TYPE&gt;::operator [] (int i)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return A[i];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template &lt;class DATA_TYPE&gt;</a:t>
            </a:r>
          </a:p>
          <a:p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 Array&lt;DATA_TYPE&gt;::Sort()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for (int i = 0; i &lt; 10; i ++){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for (int j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i+1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 j &lt; 10; j ++){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A[i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 &lt; *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A[j]){</a:t>
            </a:r>
            <a:endParaRPr lang="en-US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DATA_TYPE *temp = A[i];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A[i] = A[j];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A[j] = temp;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10534" y="3257252"/>
            <a:ext cx="4134465" cy="2000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template &lt;class DATA_TYPE&gt;</a:t>
            </a:r>
          </a:p>
          <a:p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 Array&lt;DATA_TYPE&gt;::Print()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for (int i = 0; i &lt; 10; i ++){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A[i]-&gt;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Print();</a:t>
            </a:r>
            <a:endParaRPr lang="en-US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179039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/>
          <a:lstStyle/>
          <a:p>
            <a:r>
              <a:rPr lang="el-GR" dirty="0" smtClean="0"/>
              <a:t>Χρήση στη </a:t>
            </a:r>
            <a:r>
              <a:rPr lang="en-US" dirty="0" smtClean="0"/>
              <a:t>main()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199" y="1295400"/>
            <a:ext cx="6479659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int main()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srand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(time(NULL));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Array&lt;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iA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(10);</a:t>
            </a:r>
          </a:p>
          <a:p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Array&lt;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pA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(10);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for (int i = 0; i &lt; 10; i ++){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iA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[i] = new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(rand()%10);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pA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[i] = new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(rand()%10, rand()%10);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iA.Print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pA.Print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iA.Sort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pA.Sort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iA.Print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pA.Print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67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/>
          <a:lstStyle/>
          <a:p>
            <a:r>
              <a:rPr lang="el-GR" dirty="0" smtClean="0"/>
              <a:t>Χρήση στη </a:t>
            </a:r>
            <a:r>
              <a:rPr lang="en-US" dirty="0" smtClean="0"/>
              <a:t>main()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199" y="1295400"/>
            <a:ext cx="8331127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latin typeface="Courier New" pitchFamily="49" charset="0"/>
                <a:cs typeface="Courier New" pitchFamily="49" charset="0"/>
              </a:rPr>
              <a:t>struct </a:t>
            </a:r>
            <a:r>
              <a:rPr lang="fr-FR" sz="1600" b="1" dirty="0">
                <a:latin typeface="Courier New" pitchFamily="49" charset="0"/>
                <a:cs typeface="Courier New" pitchFamily="49" charset="0"/>
              </a:rPr>
              <a:t>point</a:t>
            </a:r>
          </a:p>
          <a:p>
            <a:r>
              <a:rPr lang="fr-FR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fr-FR" sz="1600" b="1" dirty="0">
                <a:latin typeface="Courier New" pitchFamily="49" charset="0"/>
                <a:cs typeface="Courier New" pitchFamily="49" charset="0"/>
              </a:rPr>
              <a:t>  int x;</a:t>
            </a:r>
          </a:p>
          <a:p>
            <a:r>
              <a:rPr lang="fr-FR" sz="1600" b="1" dirty="0">
                <a:latin typeface="Courier New" pitchFamily="49" charset="0"/>
                <a:cs typeface="Courier New" pitchFamily="49" charset="0"/>
              </a:rPr>
              <a:t>  int y;</a:t>
            </a:r>
          </a:p>
          <a:p>
            <a:r>
              <a:rPr lang="fr-FR" sz="1600" b="1" dirty="0">
                <a:latin typeface="Courier New" pitchFamily="49" charset="0"/>
                <a:cs typeface="Courier New" pitchFamily="49" charset="0"/>
              </a:rPr>
              <a:t>};</a:t>
            </a:r>
            <a:endParaRPr lang="el-GR" sz="1600" b="1" dirty="0">
              <a:latin typeface="Courier New" pitchFamily="49" charset="0"/>
              <a:cs typeface="Courier New" pitchFamily="49" charset="0"/>
            </a:endParaRPr>
          </a:p>
          <a:p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main()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srand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(time(NULL));</a:t>
            </a:r>
          </a:p>
          <a:p>
            <a:r>
              <a:rPr lang="el-GR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Array&lt;point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(10);</a:t>
            </a:r>
            <a:endParaRPr lang="el-GR" sz="16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Array&lt;int&gt; </a:t>
            </a:r>
            <a:r>
              <a:rPr lang="en-US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iA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(10);</a:t>
            </a:r>
            <a:endParaRPr lang="en-US" sz="16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for (int i = 0; i &lt; 10; i ++){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iA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[i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] = new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int(rand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()%10);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pA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[i] = new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point;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pA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[i]-&gt;x = rand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()%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10;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pA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[i]-&gt;y = rand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()%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10;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iA.Sort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 //OK! Int has &lt; operator</a:t>
            </a:r>
            <a:endParaRPr lang="en-US" sz="16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pA.Sort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 // COMPILE ERROR: point does not have &lt; operator</a:t>
            </a:r>
            <a:endParaRPr lang="en-US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iA.Print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 // COMPILE ERROR: int does not have Print method</a:t>
            </a:r>
            <a:endParaRPr lang="en-US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pA.Print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COMPILE ERROR: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point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does not have Print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method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73107" y="1981200"/>
            <a:ext cx="6035563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Το </a:t>
            </a:r>
            <a:r>
              <a:rPr lang="en-US" dirty="0" smtClean="0"/>
              <a:t>Compiler </a:t>
            </a:r>
            <a:r>
              <a:rPr lang="el-GR" dirty="0"/>
              <a:t>Ε</a:t>
            </a:r>
            <a:r>
              <a:rPr lang="en-US" dirty="0" err="1" smtClean="0"/>
              <a:t>rror</a:t>
            </a:r>
            <a:r>
              <a:rPr lang="en-US" dirty="0" smtClean="0"/>
              <a:t> </a:t>
            </a:r>
            <a:r>
              <a:rPr lang="el-GR" dirty="0" smtClean="0"/>
              <a:t>εμφανίζεται μόνο όταν χρησιμοποιούμε</a:t>
            </a:r>
          </a:p>
          <a:p>
            <a:r>
              <a:rPr lang="el-GR" dirty="0" smtClean="0"/>
              <a:t>την μέθοδο που έχει πρόβλημα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6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ΑνακεφαΛΑΙΩΣΗ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1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Template library (STL)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03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Υπάρχουν τριών ειδών οντότητες που μας ενδιαφέρουν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Αποδέκτες (</a:t>
            </a:r>
            <a:r>
              <a:rPr lang="en-US" dirty="0" smtClean="0">
                <a:solidFill>
                  <a:srgbClr val="0070C0"/>
                </a:solidFill>
              </a:rPr>
              <a:t>Containers)</a:t>
            </a:r>
          </a:p>
          <a:p>
            <a:pPr lvl="2"/>
            <a:r>
              <a:rPr lang="el-GR" dirty="0" smtClean="0"/>
              <a:t>Οι διαφορετικοί τρόποι για να αποθηκεύουμε τα δεδομένα μας.</a:t>
            </a:r>
          </a:p>
          <a:p>
            <a:pPr lvl="1"/>
            <a:r>
              <a:rPr lang="el-GR" dirty="0" err="1" smtClean="0">
                <a:solidFill>
                  <a:srgbClr val="0070C0"/>
                </a:solidFill>
              </a:rPr>
              <a:t>Επαναλ</a:t>
            </a:r>
            <a:r>
              <a:rPr lang="el-GR" dirty="0" err="1">
                <a:solidFill>
                  <a:srgbClr val="0070C0"/>
                </a:solidFill>
              </a:rPr>
              <a:t>ή</a:t>
            </a:r>
            <a:r>
              <a:rPr lang="el-GR" dirty="0" err="1" smtClean="0">
                <a:solidFill>
                  <a:srgbClr val="0070C0"/>
                </a:solidFill>
              </a:rPr>
              <a:t>πτες</a:t>
            </a:r>
            <a:r>
              <a:rPr lang="el-GR" dirty="0" smtClean="0">
                <a:solidFill>
                  <a:srgbClr val="0070C0"/>
                </a:solidFill>
              </a:rPr>
              <a:t> (</a:t>
            </a:r>
            <a:r>
              <a:rPr lang="en-US" dirty="0" smtClean="0">
                <a:solidFill>
                  <a:srgbClr val="0070C0"/>
                </a:solidFill>
              </a:rPr>
              <a:t>Iterators)</a:t>
            </a:r>
            <a:endParaRPr lang="el-GR" dirty="0" smtClean="0">
              <a:solidFill>
                <a:srgbClr val="0070C0"/>
              </a:solidFill>
            </a:endParaRPr>
          </a:p>
          <a:p>
            <a:pPr lvl="2"/>
            <a:r>
              <a:rPr lang="el-GR" dirty="0" smtClean="0"/>
              <a:t>Μας παρέχουν δείκτες στα στοιχεία του </a:t>
            </a:r>
            <a:r>
              <a:rPr lang="en-US" dirty="0" smtClean="0"/>
              <a:t>container </a:t>
            </a:r>
            <a:r>
              <a:rPr lang="el-GR" dirty="0" smtClean="0"/>
              <a:t>και μας επιτρέπουν να διατρέχουμε τα στοιχεία του αποδέκτη.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Αλγόριθμοι (</a:t>
            </a:r>
            <a:r>
              <a:rPr lang="en-US" dirty="0" smtClean="0">
                <a:solidFill>
                  <a:srgbClr val="0070C0"/>
                </a:solidFill>
              </a:rPr>
              <a:t>Algorithms)</a:t>
            </a:r>
          </a:p>
          <a:p>
            <a:pPr lvl="2"/>
            <a:r>
              <a:rPr lang="el-GR" dirty="0" smtClean="0"/>
              <a:t>Υλοποιημένοι αλγόριθμοι που μας δίνουν βασικές λειτουργίες πάνω στους αποδέκτες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6626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STL Sequential Containers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7768042"/>
              </p:ext>
            </p:extLst>
          </p:nvPr>
        </p:nvGraphicFramePr>
        <p:xfrm>
          <a:off x="457200" y="1600200"/>
          <a:ext cx="8229600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2743200"/>
                <a:gridCol w="3886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Container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Χαρακτηριστικά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+/-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800" dirty="0" smtClean="0"/>
                        <a:t>Πίνακας</a:t>
                      </a:r>
                      <a:r>
                        <a:rPr lang="el-GR" sz="1800" baseline="0" dirty="0" smtClean="0"/>
                        <a:t> </a:t>
                      </a:r>
                      <a:r>
                        <a:rPr lang="en-US" sz="1800" baseline="0" dirty="0" smtClean="0"/>
                        <a:t>C++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800" dirty="0" smtClean="0"/>
                        <a:t>Σταθερό</a:t>
                      </a:r>
                      <a:r>
                        <a:rPr lang="el-GR" sz="1800" baseline="0" dirty="0" smtClean="0"/>
                        <a:t> μέγεθος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800" dirty="0" smtClean="0"/>
                        <a:t>+ Γρήγορη</a:t>
                      </a:r>
                      <a:r>
                        <a:rPr lang="el-GR" sz="1800" baseline="0" dirty="0" smtClean="0"/>
                        <a:t> τυχαία πρόσβαση.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l-GR" sz="1800" baseline="0" dirty="0" smtClean="0"/>
                        <a:t>- Αργή προσθήκη σε ενδιάμεση θέση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l-GR" sz="1800" baseline="0" dirty="0" smtClean="0"/>
                        <a:t>- Σταθερό μέγεθος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smtClean="0"/>
                        <a:t>vector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800" dirty="0" smtClean="0"/>
                        <a:t>Δυναμικός</a:t>
                      </a:r>
                      <a:r>
                        <a:rPr lang="el-GR" sz="1800" baseline="0" dirty="0" smtClean="0"/>
                        <a:t> πίνακας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800" dirty="0" smtClean="0"/>
                        <a:t>+ Γρήγορη</a:t>
                      </a:r>
                      <a:r>
                        <a:rPr lang="el-GR" sz="1800" baseline="0" dirty="0" smtClean="0"/>
                        <a:t> τυχαία πρόσβαση.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l-GR" sz="1800" baseline="0" dirty="0" smtClean="0"/>
                        <a:t>- Αργή προσθήκη σε ενδιάμεση θέση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l-GR" sz="1800" baseline="0" dirty="0" smtClean="0"/>
                        <a:t>- Προσθήκη μόνο στο τέλος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list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800" dirty="0" smtClean="0"/>
                        <a:t>Διπλά συνδεδεμένη</a:t>
                      </a:r>
                      <a:r>
                        <a:rPr lang="el-GR" sz="1800" baseline="0" dirty="0" smtClean="0"/>
                        <a:t> λίστα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dirty="0" smtClean="0"/>
                        <a:t>+ Γρήγορη</a:t>
                      </a:r>
                      <a:r>
                        <a:rPr lang="el-GR" sz="1800" baseline="0" dirty="0" smtClean="0"/>
                        <a:t> προσθήκη σε ενδιάμεση θέση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aseline="0" dirty="0" smtClean="0"/>
                        <a:t>- Αργή τυχαία πρόσβαση.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deque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Δυναμικός</a:t>
                      </a:r>
                      <a:r>
                        <a:rPr lang="el-GR" baseline="0" dirty="0" smtClean="0"/>
                        <a:t> πίνακας με πρόσβαση και από τις δύο μεριές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800" dirty="0" smtClean="0"/>
                        <a:t>+ Γρήγορη</a:t>
                      </a:r>
                      <a:r>
                        <a:rPr lang="el-GR" sz="1800" baseline="0" dirty="0" smtClean="0"/>
                        <a:t> τυχαία πρόσβαση.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aseline="0" dirty="0" smtClean="0"/>
                        <a:t>+ Προσθήκη σε αρχή και τέλος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l-GR" sz="1800" baseline="0" dirty="0" smtClean="0"/>
                        <a:t>- Αργή προσθήκη σε ενδιάμεση θέση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91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9541600"/>
              </p:ext>
            </p:extLst>
          </p:nvPr>
        </p:nvGraphicFramePr>
        <p:xfrm>
          <a:off x="1981200" y="1447800"/>
          <a:ext cx="6291943" cy="4555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91943"/>
              </a:tblGrid>
              <a:tr h="506186"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Μέθοδος</a:t>
                      </a:r>
                      <a:endParaRPr lang="en-US" sz="2000" dirty="0"/>
                    </a:p>
                  </a:txBody>
                  <a:tcPr/>
                </a:tc>
              </a:tr>
              <a:tr h="506186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lang="en-US" sz="2000" b="1" dirty="0" smtClean="0">
                          <a:latin typeface="Courier New" pitchFamily="49" charset="0"/>
                          <a:cs typeface="Courier New" pitchFamily="49" charset="0"/>
                        </a:rPr>
                        <a:t> size()</a:t>
                      </a:r>
                      <a:endParaRPr 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506186">
                <a:tc>
                  <a:txBody>
                    <a:bodyPr/>
                    <a:lstStyle/>
                    <a:p>
                      <a:r>
                        <a:rPr lang="en-US" sz="2000" b="1" kern="12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void</a:t>
                      </a: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push_back</a:t>
                      </a: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(const </a:t>
                      </a:r>
                      <a:r>
                        <a:rPr lang="en-US" sz="2000" b="1" kern="12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TYPE &amp;</a:t>
                      </a: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)</a:t>
                      </a:r>
                    </a:p>
                  </a:txBody>
                  <a:tcPr/>
                </a:tc>
              </a:tr>
              <a:tr h="506186">
                <a:tc>
                  <a:txBody>
                    <a:bodyPr/>
                    <a:lstStyle/>
                    <a:p>
                      <a:r>
                        <a:rPr lang="en-US" sz="2000" b="1" kern="12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void</a:t>
                      </a: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pop_back</a:t>
                      </a: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()</a:t>
                      </a:r>
                      <a:endParaRPr lang="en-US" sz="2000" b="1" kern="1200" dirty="0">
                        <a:solidFill>
                          <a:schemeClr val="dk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506186">
                <a:tc>
                  <a:txBody>
                    <a:bodyPr/>
                    <a:lstStyle/>
                    <a:p>
                      <a:r>
                        <a:rPr lang="en-US" sz="2000" b="1" kern="12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TYPE &amp; </a:t>
                      </a: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back()</a:t>
                      </a:r>
                    </a:p>
                  </a:txBody>
                  <a:tcPr/>
                </a:tc>
              </a:tr>
              <a:tr h="506186">
                <a:tc>
                  <a:txBody>
                    <a:bodyPr/>
                    <a:lstStyle/>
                    <a:p>
                      <a:r>
                        <a:rPr lang="en-US" sz="2000" b="1" kern="12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TYPE &amp;</a:t>
                      </a: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operator [](</a:t>
                      </a:r>
                      <a:r>
                        <a:rPr lang="en-US" sz="2000" b="1" kern="12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int</a:t>
                      </a: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)</a:t>
                      </a:r>
                    </a:p>
                  </a:txBody>
                  <a:tcPr/>
                </a:tc>
              </a:tr>
              <a:tr h="506186">
                <a:tc>
                  <a:txBody>
                    <a:bodyPr/>
                    <a:lstStyle/>
                    <a:p>
                      <a:r>
                        <a:rPr lang="en-US" sz="2000" b="1" kern="12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bool</a:t>
                      </a: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empty()</a:t>
                      </a:r>
                    </a:p>
                  </a:txBody>
                  <a:tcPr/>
                </a:tc>
              </a:tr>
              <a:tr h="506186">
                <a:tc>
                  <a:txBody>
                    <a:bodyPr/>
                    <a:lstStyle/>
                    <a:p>
                      <a:r>
                        <a:rPr lang="en-US" sz="2000" b="1" kern="12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iterator</a:t>
                      </a:r>
                      <a:r>
                        <a:rPr lang="en-US" sz="2000" b="1" kern="1200" baseline="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</a:t>
                      </a: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insert(</a:t>
                      </a:r>
                      <a:r>
                        <a:rPr lang="en-US" sz="2000" b="1" kern="12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iterator, const TYPE &amp;</a:t>
                      </a: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)</a:t>
                      </a:r>
                    </a:p>
                  </a:txBody>
                  <a:tcPr/>
                </a:tc>
              </a:tr>
              <a:tr h="506186">
                <a:tc>
                  <a:txBody>
                    <a:bodyPr/>
                    <a:lstStyle/>
                    <a:p>
                      <a:r>
                        <a:rPr lang="en-US" sz="2000" b="1" kern="12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iterator </a:t>
                      </a: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erase(</a:t>
                      </a:r>
                      <a:r>
                        <a:rPr lang="en-US" sz="2000" b="1" kern="12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iterator</a:t>
                      </a: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341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990600"/>
          </a:xfrm>
        </p:spPr>
        <p:txBody>
          <a:bodyPr/>
          <a:lstStyle/>
          <a:p>
            <a:r>
              <a:rPr lang="en-US" dirty="0" smtClean="0"/>
              <a:t>list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0064353"/>
              </p:ext>
            </p:extLst>
          </p:nvPr>
        </p:nvGraphicFramePr>
        <p:xfrm>
          <a:off x="2209800" y="457200"/>
          <a:ext cx="6291943" cy="55680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91943"/>
              </a:tblGrid>
              <a:tr h="506186"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Μέθοδος</a:t>
                      </a:r>
                      <a:endParaRPr lang="en-US" sz="2000" dirty="0"/>
                    </a:p>
                  </a:txBody>
                  <a:tcPr/>
                </a:tc>
              </a:tr>
              <a:tr h="506186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lang="en-US" sz="2000" b="1" dirty="0" smtClean="0">
                          <a:latin typeface="Courier New" pitchFamily="49" charset="0"/>
                          <a:cs typeface="Courier New" pitchFamily="49" charset="0"/>
                        </a:rPr>
                        <a:t> size()</a:t>
                      </a:r>
                      <a:endParaRPr 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506186">
                <a:tc>
                  <a:txBody>
                    <a:bodyPr/>
                    <a:lstStyle/>
                    <a:p>
                      <a:r>
                        <a:rPr lang="en-US" sz="2000" b="1" kern="12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void</a:t>
                      </a: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push_back</a:t>
                      </a: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(const </a:t>
                      </a:r>
                      <a:r>
                        <a:rPr lang="en-US" sz="2000" b="1" kern="12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TYPE &amp;</a:t>
                      </a: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)</a:t>
                      </a:r>
                    </a:p>
                  </a:txBody>
                  <a:tcPr/>
                </a:tc>
              </a:tr>
              <a:tr h="506186">
                <a:tc>
                  <a:txBody>
                    <a:bodyPr/>
                    <a:lstStyle/>
                    <a:p>
                      <a:r>
                        <a:rPr lang="en-US" sz="2000" b="1" kern="12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void</a:t>
                      </a: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pop_back</a:t>
                      </a: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()</a:t>
                      </a:r>
                      <a:endParaRPr lang="en-US" sz="2000" b="1" kern="1200" dirty="0">
                        <a:solidFill>
                          <a:schemeClr val="dk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506186">
                <a:tc>
                  <a:txBody>
                    <a:bodyPr/>
                    <a:lstStyle/>
                    <a:p>
                      <a:r>
                        <a:rPr lang="en-US" sz="2000" b="1" kern="12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TYPE &amp; </a:t>
                      </a: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back()</a:t>
                      </a:r>
                    </a:p>
                  </a:txBody>
                  <a:tcPr/>
                </a:tc>
              </a:tr>
              <a:tr h="506186">
                <a:tc>
                  <a:txBody>
                    <a:bodyPr/>
                    <a:lstStyle/>
                    <a:p>
                      <a:r>
                        <a:rPr lang="en-US" sz="2000" b="1" kern="12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bool</a:t>
                      </a: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empty()</a:t>
                      </a:r>
                    </a:p>
                  </a:txBody>
                  <a:tcPr/>
                </a:tc>
              </a:tr>
              <a:tr h="506186">
                <a:tc>
                  <a:txBody>
                    <a:bodyPr/>
                    <a:lstStyle/>
                    <a:p>
                      <a:r>
                        <a:rPr lang="en-US" sz="2000" b="1" kern="12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iterator</a:t>
                      </a:r>
                      <a:r>
                        <a:rPr lang="en-US" sz="2000" b="1" kern="1200" baseline="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</a:t>
                      </a: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insert(</a:t>
                      </a:r>
                      <a:r>
                        <a:rPr lang="en-US" sz="2000" b="1" kern="12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iterator, const TYPE &amp;</a:t>
                      </a: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)</a:t>
                      </a:r>
                    </a:p>
                  </a:txBody>
                  <a:tcPr/>
                </a:tc>
              </a:tr>
              <a:tr h="506186">
                <a:tc>
                  <a:txBody>
                    <a:bodyPr/>
                    <a:lstStyle/>
                    <a:p>
                      <a:r>
                        <a:rPr lang="en-US" sz="2000" b="1" kern="12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iterator </a:t>
                      </a: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erase(</a:t>
                      </a:r>
                      <a:r>
                        <a:rPr lang="en-US" sz="2000" b="1" kern="12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iterator</a:t>
                      </a: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)</a:t>
                      </a:r>
                    </a:p>
                  </a:txBody>
                  <a:tcPr/>
                </a:tc>
              </a:tr>
              <a:tr h="506186">
                <a:tc>
                  <a:txBody>
                    <a:bodyPr/>
                    <a:lstStyle/>
                    <a:p>
                      <a:r>
                        <a:rPr lang="en-US" sz="2000" b="1" kern="12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void</a:t>
                      </a:r>
                      <a:r>
                        <a:rPr lang="en-US" sz="2000" b="1" kern="1200" baseline="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push_front</a:t>
                      </a: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(const </a:t>
                      </a:r>
                      <a:r>
                        <a:rPr lang="en-US" sz="2000" b="1" kern="12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TYPE &amp;</a:t>
                      </a: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)</a:t>
                      </a:r>
                    </a:p>
                  </a:txBody>
                  <a:tcPr/>
                </a:tc>
              </a:tr>
              <a:tr h="506186">
                <a:tc>
                  <a:txBody>
                    <a:bodyPr/>
                    <a:lstStyle/>
                    <a:p>
                      <a:r>
                        <a:rPr lang="en-US" sz="2000" b="1" kern="12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void</a:t>
                      </a: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pop_front</a:t>
                      </a: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()</a:t>
                      </a:r>
                      <a:endParaRPr lang="en-US" sz="2000" b="1" kern="1200" dirty="0">
                        <a:solidFill>
                          <a:schemeClr val="dk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506186">
                <a:tc>
                  <a:txBody>
                    <a:bodyPr/>
                    <a:lstStyle/>
                    <a:p>
                      <a:r>
                        <a:rPr lang="en-US" sz="2000" b="1" kern="12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TYPE &amp; </a:t>
                      </a: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front()</a:t>
                      </a:r>
                      <a:endParaRPr lang="en-US" sz="2000" b="1" kern="1200" dirty="0">
                        <a:solidFill>
                          <a:schemeClr val="dk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33400" y="6231876"/>
            <a:ext cx="6008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Επίσης</a:t>
            </a:r>
            <a:r>
              <a:rPr lang="en-US" sz="2400" dirty="0" smtClean="0"/>
              <a:t>,</a:t>
            </a:r>
            <a:r>
              <a:rPr lang="el-GR" sz="2400" dirty="0" smtClean="0"/>
              <a:t> μεθόδους</a:t>
            </a:r>
            <a:r>
              <a:rPr lang="en-US" sz="2400" dirty="0" smtClean="0"/>
              <a:t>:</a:t>
            </a:r>
            <a:r>
              <a:rPr lang="el-GR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reverse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merge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unique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20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Έχει τις μεθόδους και των δύο παραπάνω. </a:t>
            </a:r>
          </a:p>
          <a:p>
            <a:r>
              <a:rPr lang="el-GR" dirty="0" smtClean="0"/>
              <a:t>Και προσθήκη στην αρχή και το τέλος, και τυχαία πρόσβαση.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98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304800"/>
            <a:ext cx="8229600" cy="990600"/>
          </a:xfrm>
        </p:spPr>
        <p:txBody>
          <a:bodyPr/>
          <a:lstStyle/>
          <a:p>
            <a:r>
              <a:rPr lang="en-US" dirty="0" smtClean="0"/>
              <a:t>iterators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32657" y="1295400"/>
            <a:ext cx="8948283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#include &lt;iostream&gt;</a:t>
            </a:r>
          </a:p>
          <a:p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#include &lt;list&gt;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using namespace std;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int main(){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list&lt;int&gt; L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int x;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do{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cin &gt;&gt; x;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L.push_back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(x);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}while (x != -1);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cout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&lt;&lt; "list elements: ";</a:t>
            </a:r>
          </a:p>
          <a:p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list&lt;int&gt;::iterator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L.begin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!=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L.end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++){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+= 2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cout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&lt;&lt;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&lt;&lt; " ";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cout &lt;&lt; endl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73372" y="609600"/>
            <a:ext cx="580287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list&lt;int&gt;::iterator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: </a:t>
            </a:r>
            <a:r>
              <a:rPr lang="el-GR" dirty="0"/>
              <a:t>Δήλωση του </a:t>
            </a:r>
            <a:r>
              <a:rPr lang="en-US" dirty="0"/>
              <a:t>iterator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362487" y="1111168"/>
            <a:ext cx="5802871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L.begin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(): </a:t>
            </a:r>
            <a:r>
              <a:rPr lang="el-GR" dirty="0"/>
              <a:t>Συνάρτηση που επιστρέφει</a:t>
            </a:r>
            <a:r>
              <a:rPr lang="en-US" dirty="0"/>
              <a:t> iterator </a:t>
            </a:r>
            <a:r>
              <a:rPr lang="el-GR" dirty="0"/>
              <a:t>στην αρχή του </a:t>
            </a:r>
            <a:r>
              <a:rPr lang="en-US" dirty="0"/>
              <a:t>container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67723" y="1836945"/>
            <a:ext cx="5786749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L.end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(): </a:t>
            </a:r>
            <a:r>
              <a:rPr lang="el-GR" dirty="0"/>
              <a:t>Συνάρτηση που επιστρέφει</a:t>
            </a:r>
            <a:r>
              <a:rPr lang="en-US" dirty="0"/>
              <a:t> iterator </a:t>
            </a:r>
            <a:r>
              <a:rPr lang="el-GR" dirty="0" smtClean="0"/>
              <a:t>στο τέλος του </a:t>
            </a:r>
            <a:r>
              <a:rPr lang="en-US" dirty="0" smtClean="0"/>
              <a:t>container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352800" y="3461266"/>
            <a:ext cx="5786749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: </a:t>
            </a:r>
            <a:r>
              <a:rPr lang="el-GR" dirty="0" smtClean="0"/>
              <a:t>Το περιεχόμενο της θέσης στην οποία δείχνει ο </a:t>
            </a:r>
            <a:r>
              <a:rPr lang="en-US" dirty="0" smtClean="0"/>
              <a:t>iterator</a:t>
            </a:r>
            <a:r>
              <a:rPr lang="el-GR" dirty="0" smtClean="0"/>
              <a:t>, μπορεί να χρησιμοποιηθεί και για να πάρει και για να δώσει τιμή.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352800" y="2623656"/>
            <a:ext cx="5786749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++: </a:t>
            </a:r>
            <a:r>
              <a:rPr lang="el-GR" dirty="0" smtClean="0"/>
              <a:t>Κάνει τον </a:t>
            </a:r>
            <a:r>
              <a:rPr lang="en-US" dirty="0" smtClean="0"/>
              <a:t>iterator</a:t>
            </a:r>
            <a:r>
              <a:rPr lang="el-GR" dirty="0" smtClean="0"/>
              <a:t> να δείχνει στο επόμενο στοιχείο της λίστας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48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304800"/>
            <a:ext cx="8229600" cy="990600"/>
          </a:xfrm>
        </p:spPr>
        <p:txBody>
          <a:bodyPr/>
          <a:lstStyle/>
          <a:p>
            <a:r>
              <a:rPr lang="en-US" dirty="0" smtClean="0"/>
              <a:t>iterators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32657" y="1295400"/>
            <a:ext cx="6973384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#include &lt;iostream&gt;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#include &lt;list&gt;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using namespace std;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int main(){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list&lt;int&gt; L;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int x;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do{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cin &gt;&gt; x;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L.push_back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(x);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}while (x != -1);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cout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&lt;&lt; "list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elements in reverse: ";</a:t>
            </a:r>
          </a:p>
          <a:p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list&lt;int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&gt;::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reverse_iterator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riter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riter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L.rbegin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riter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!=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L.rend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++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cout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&lt;&lt; *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&lt;&lt; " ";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cout &lt;&lt; endl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81400" y="3026368"/>
            <a:ext cx="5562601" cy="70788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Εκτύπωση των στοιχείων σε αντίστροφη σειρά χρησιμοποιώντας έναν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reverse_iterator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409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304800"/>
            <a:ext cx="8229600" cy="990600"/>
          </a:xfrm>
        </p:spPr>
        <p:txBody>
          <a:bodyPr/>
          <a:lstStyle/>
          <a:p>
            <a:r>
              <a:rPr lang="en-US" dirty="0" smtClean="0"/>
              <a:t>iterators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32657" y="1295400"/>
            <a:ext cx="6849952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#include &lt;iostream&gt;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#include &lt;list&gt;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using namespace std;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int main(){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list&lt;int&gt; L;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int x;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do{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cin &gt;&gt; x;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L.push_back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(x);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}while (x != -1);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list&lt;int&gt;::iterator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for 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L.begin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!=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L.end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if (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== 8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){ break;} 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!=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L.end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()) {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// υπάρχει στοιχείο με τιμή 8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L.erase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81399" y="2590800"/>
            <a:ext cx="5562601" cy="70788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Βρες και σβήσε το πρώτο στοιχείο της λίστας με την τιμή 8, εφόσον υπάρχει.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33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Associative Containers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3880028"/>
              </p:ext>
            </p:extLst>
          </p:nvPr>
        </p:nvGraphicFramePr>
        <p:xfrm>
          <a:off x="457200" y="1600200"/>
          <a:ext cx="8229600" cy="3668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1958"/>
                <a:gridCol w="5197642"/>
              </a:tblGrid>
              <a:tr h="419238">
                <a:tc>
                  <a:txBody>
                    <a:bodyPr/>
                    <a:lstStyle/>
                    <a:p>
                      <a:r>
                        <a:rPr lang="en-US" dirty="0" smtClean="0"/>
                        <a:t>Container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Χαρακτηριστικά</a:t>
                      </a:r>
                      <a:endParaRPr lang="en-US" dirty="0"/>
                    </a:p>
                  </a:txBody>
                  <a:tcPr/>
                </a:tc>
              </a:tr>
              <a:tr h="58162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set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800" dirty="0" smtClean="0"/>
                        <a:t>Αποθηκεύει</a:t>
                      </a:r>
                      <a:r>
                        <a:rPr lang="el-GR" sz="1800" baseline="0" dirty="0" smtClean="0"/>
                        <a:t> μόνο αντικείμενα-κλειδιά</a:t>
                      </a:r>
                    </a:p>
                    <a:p>
                      <a:r>
                        <a:rPr lang="el-GR" sz="1800" baseline="0" dirty="0" smtClean="0"/>
                        <a:t>Δεν επιτρέπει πολλαπλές τιμές</a:t>
                      </a:r>
                      <a:endParaRPr lang="en-US" sz="1800" dirty="0"/>
                    </a:p>
                  </a:txBody>
                  <a:tcPr/>
                </a:tc>
              </a:tr>
              <a:tr h="137908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map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800" dirty="0" smtClean="0"/>
                        <a:t>Κρατάει ζεύγη</a:t>
                      </a:r>
                      <a:r>
                        <a:rPr lang="el-GR" sz="1800" baseline="0" dirty="0" smtClean="0"/>
                        <a:t> κλειδιών και τιμών </a:t>
                      </a:r>
                      <a:r>
                        <a:rPr lang="el-GR" sz="1800" baseline="0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key-value pairs</a:t>
                      </a:r>
                      <a:r>
                        <a:rPr lang="en-US" sz="1800" baseline="0" dirty="0" smtClean="0"/>
                        <a:t>). </a:t>
                      </a:r>
                      <a:r>
                        <a:rPr lang="el-GR" sz="1800" dirty="0" smtClean="0"/>
                        <a:t>Συσχετίζει</a:t>
                      </a:r>
                      <a:r>
                        <a:rPr lang="el-GR" sz="1800" baseline="0" dirty="0" smtClean="0"/>
                        <a:t> αντικείμενα-κλειδιά με αντικείμενα-τιμές</a:t>
                      </a:r>
                      <a:r>
                        <a:rPr lang="en-US" sz="1800" baseline="0" dirty="0" smtClean="0"/>
                        <a:t>.</a:t>
                      </a:r>
                      <a:r>
                        <a:rPr lang="el-GR" sz="1800" baseline="0" dirty="0" smtClean="0"/>
                        <a:t> Το κάθε κλειδί μπορεί να συσχετίζεται με μόνο μία τιμή</a:t>
                      </a:r>
                      <a:endParaRPr lang="en-US" sz="1800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multiset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800" dirty="0" smtClean="0"/>
                        <a:t>Επιτρέπει</a:t>
                      </a:r>
                      <a:r>
                        <a:rPr lang="el-GR" sz="1800" baseline="0" dirty="0" smtClean="0"/>
                        <a:t> πολλαπλές εμφανίσεις ενός κλειδιού</a:t>
                      </a:r>
                      <a:endParaRPr lang="en-US" sz="1800" dirty="0"/>
                    </a:p>
                  </a:txBody>
                  <a:tcPr/>
                </a:tc>
              </a:tr>
              <a:tr h="620833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multimap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Επιτρέπει</a:t>
                      </a:r>
                      <a:r>
                        <a:rPr lang="el-GR" baseline="0" dirty="0" smtClean="0"/>
                        <a:t> πολλαπλές τιμές για ένα κλειδί.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129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κλάση </a:t>
            </a:r>
            <a:r>
              <a:rPr lang="en-US" dirty="0" smtClean="0"/>
              <a:t>Array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27232" y="1676400"/>
            <a:ext cx="5715026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class Array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Element **</a:t>
            </a:r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A;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int size;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Array(int s);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Element *</a:t>
            </a:r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&amp; operator [](int);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void Print();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void Sort();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};</a:t>
            </a:r>
          </a:p>
          <a:p>
            <a:endParaRPr lang="en-US" sz="24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58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/>
          <a:lstStyle/>
          <a:p>
            <a:r>
              <a:rPr lang="el-GR" dirty="0" err="1" smtClean="0"/>
              <a:t>Παραδειγμα</a:t>
            </a:r>
            <a:r>
              <a:rPr lang="el-GR" dirty="0" smtClean="0"/>
              <a:t> </a:t>
            </a:r>
            <a:r>
              <a:rPr lang="en-US" dirty="0" smtClean="0"/>
              <a:t>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8991600" cy="55626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#include &lt;iostream&gt;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#include &lt;set&gt;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using namespace std;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int main(){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set&lt;string&gt; 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string name;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while (!cin.eof()){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cin &gt;&gt;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name;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S.insert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(name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set&lt;string&gt;::iterator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S.find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("bob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");</a:t>
            </a:r>
            <a:endParaRPr lang="el-GR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S.end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cout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&lt;&lt; "bob is not in\n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";}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else{cout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&lt;&lt; "bob is in\n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";}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(set&lt;string&gt;::iterator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S.begin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!=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S.end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cout &lt;&lt;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&lt;&lt; " 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cout &lt;&lt; endl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0205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</a:t>
            </a:r>
            <a:r>
              <a:rPr lang="el-GR" dirty="0" smtClean="0"/>
              <a:t>με δικές μας κλάσεις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 γίνεται αν θέλουμε να βάλουμε αντικείμενα από μία δική μας κλάση σε ένα </a:t>
            </a:r>
            <a:r>
              <a:rPr lang="en-US" dirty="0" smtClean="0"/>
              <a:t>Set?</a:t>
            </a:r>
          </a:p>
          <a:p>
            <a:pPr lvl="1"/>
            <a:r>
              <a:rPr lang="el-GR" dirty="0" smtClean="0"/>
              <a:t>Τι σημαίνει ότι το </a:t>
            </a:r>
            <a:r>
              <a:rPr lang="en-US" dirty="0" smtClean="0"/>
              <a:t>set </a:t>
            </a:r>
            <a:r>
              <a:rPr lang="el-GR" dirty="0" smtClean="0"/>
              <a:t>περιέχει ήδη ένα αντικείμενο?</a:t>
            </a:r>
          </a:p>
          <a:p>
            <a:endParaRPr lang="el-GR" dirty="0" smtClean="0"/>
          </a:p>
          <a:p>
            <a:r>
              <a:rPr lang="el-GR" dirty="0" smtClean="0"/>
              <a:t>Για να χρησιμοποιήσουμε το </a:t>
            </a:r>
            <a:r>
              <a:rPr lang="en-US" dirty="0" smtClean="0"/>
              <a:t>Set, </a:t>
            </a:r>
            <a:r>
              <a:rPr lang="el-GR" dirty="0" smtClean="0"/>
              <a:t>η κλάση θα </a:t>
            </a:r>
            <a:r>
              <a:rPr lang="el-GR" dirty="0" smtClean="0">
                <a:solidFill>
                  <a:srgbClr val="FF0000"/>
                </a:solidFill>
              </a:rPr>
              <a:t>πρέπει</a:t>
            </a:r>
            <a:r>
              <a:rPr lang="el-GR" dirty="0" smtClean="0"/>
              <a:t> να έχει ορισμένους τον </a:t>
            </a:r>
            <a:r>
              <a:rPr lang="el-GR" dirty="0" smtClean="0">
                <a:solidFill>
                  <a:srgbClr val="FF0000"/>
                </a:solidFill>
              </a:rPr>
              <a:t>τελεστή == </a:t>
            </a:r>
            <a:r>
              <a:rPr lang="el-GR" dirty="0" smtClean="0"/>
              <a:t>και τον </a:t>
            </a:r>
            <a:r>
              <a:rPr lang="el-GR" dirty="0" smtClean="0">
                <a:solidFill>
                  <a:srgbClr val="FF0000"/>
                </a:solidFill>
              </a:rPr>
              <a:t>τελεστή &lt;</a:t>
            </a:r>
            <a:r>
              <a:rPr lang="el-GR" dirty="0" smtClean="0"/>
              <a:t>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88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990600"/>
          </a:xfrm>
        </p:spPr>
        <p:txBody>
          <a:bodyPr/>
          <a:lstStyle/>
          <a:p>
            <a:r>
              <a:rPr lang="el-GR" dirty="0" err="1" smtClean="0"/>
              <a:t>Παραδειγμα</a:t>
            </a:r>
            <a:r>
              <a:rPr lang="el-GR" dirty="0" smtClean="0"/>
              <a:t> </a:t>
            </a:r>
            <a:r>
              <a:rPr lang="en-US" dirty="0" smtClean="0"/>
              <a:t>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143000"/>
            <a:ext cx="8991600" cy="5410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class Person 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:</a:t>
            </a: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int id;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string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string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Person();</a:t>
            </a: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Person(int);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SetDetails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(int id, string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fn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, string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ln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 operator == (const Person &amp;) const;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 operator &lt; (const Person &amp;) const;</a:t>
            </a:r>
            <a:endParaRPr lang="en-US" sz="24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getId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PrintDetails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57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Person::Person() {}</a:t>
            </a:r>
          </a:p>
          <a:p>
            <a:pPr marL="0" indent="0">
              <a:buNone/>
            </a:pP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Person::Person(int i)</a:t>
            </a:r>
          </a:p>
          <a:p>
            <a:pPr marL="0" indent="0"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{ id = i; }</a:t>
            </a:r>
          </a:p>
          <a:p>
            <a:pPr marL="0" indent="0">
              <a:buNone/>
            </a:pP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void Person::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SetDetails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(int i, string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f, string l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id = i; 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= f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; 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= l;</a:t>
            </a:r>
          </a:p>
          <a:p>
            <a:pPr marL="0" indent="0"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 Person::operator == (const Person &amp;p) const</a:t>
            </a:r>
          </a:p>
          <a:p>
            <a:pPr marL="0" indent="0">
              <a:buNone/>
            </a:pP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</a:t>
            </a:r>
            <a:r>
              <a:rPr lang="el-GR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 (id == </a:t>
            </a:r>
            <a:r>
              <a:rPr lang="en-US" sz="15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p.getId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());</a:t>
            </a:r>
            <a:r>
              <a:rPr lang="el-GR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5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 Person::operator &lt; (const Person &amp;p) const</a:t>
            </a:r>
          </a:p>
          <a:p>
            <a:pPr marL="0" indent="0">
              <a:buNone/>
            </a:pP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 return (id &lt; </a:t>
            </a:r>
            <a:r>
              <a:rPr lang="en-US" sz="15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p.getId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()); }</a:t>
            </a:r>
          </a:p>
          <a:p>
            <a:pPr marL="0" indent="0">
              <a:buNone/>
            </a:pP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int Person::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getId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() const</a:t>
            </a:r>
          </a:p>
          <a:p>
            <a:pPr marL="0" indent="0"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{ return id; 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500" b="1" dirty="0">
                <a:latin typeface="Courier New" pitchFamily="49" charset="0"/>
                <a:cs typeface="Courier New" pitchFamily="49" charset="0"/>
              </a:rPr>
              <a:t>void Person::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PrintDetails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() const</a:t>
            </a:r>
          </a:p>
          <a:p>
            <a:pPr marL="0" indent="0"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cout &lt;&lt;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“id: “ &lt;&lt; id </a:t>
            </a:r>
          </a:p>
          <a:p>
            <a:pPr marL="0" indent="0"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    &lt;&lt;“ first name:"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&lt;&lt;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&lt;&lt;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" last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name:"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&lt;&lt;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&lt;&lt; endl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5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186551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4008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int main(){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set&lt;Person&gt; 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Person P[3];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for(int i =0 ; i&lt; 3; i ++){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cin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&gt;&gt;id &gt;&gt;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P[i].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SetDetails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(id,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S.insert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(P[i]);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cin &gt;&gt; id;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sp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(id);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set&lt;Person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&gt;::iterator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S.find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S.end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cout &lt;&lt; "id not found\n";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}else{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-&gt;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PrintDetails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90932" y="3505576"/>
            <a:ext cx="535306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H </a:t>
            </a:r>
            <a:r>
              <a:rPr lang="el-GR" dirty="0" smtClean="0"/>
              <a:t>αναζήτηση γίνεται με ένα αντικείμενο της κλάσης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35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 </a:t>
            </a:r>
            <a:r>
              <a:rPr lang="en-US" dirty="0" smtClean="0"/>
              <a:t>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5715000"/>
          </a:xfrm>
          <a:ln>
            <a:solidFill>
              <a:schemeClr val="tx1"/>
            </a:solidFill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3300" b="1" dirty="0">
                <a:latin typeface="Courier New" pitchFamily="49" charset="0"/>
                <a:cs typeface="Courier New" pitchFamily="49" charset="0"/>
              </a:rPr>
              <a:t>include &lt;iostream&gt;</a:t>
            </a:r>
          </a:p>
          <a:p>
            <a:pPr marL="0" indent="0">
              <a:buNone/>
            </a:pPr>
            <a:r>
              <a:rPr lang="en-US" sz="3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#include &lt;map</a:t>
            </a:r>
            <a:r>
              <a:rPr lang="en-US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sz="33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300" b="1" dirty="0">
                <a:latin typeface="Courier New" pitchFamily="49" charset="0"/>
                <a:cs typeface="Courier New" pitchFamily="49" charset="0"/>
              </a:rPr>
              <a:t>using namespace std</a:t>
            </a: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3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3300" b="1" dirty="0">
                <a:latin typeface="Courier New" pitchFamily="49" charset="0"/>
                <a:cs typeface="Courier New" pitchFamily="49" charset="0"/>
              </a:rPr>
              <a:t>main(){</a:t>
            </a:r>
          </a:p>
          <a:p>
            <a:pPr marL="0" indent="0">
              <a:buNone/>
            </a:pPr>
            <a:r>
              <a:rPr lang="en-US" sz="33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map&lt;</a:t>
            </a:r>
            <a:r>
              <a:rPr lang="en-US" sz="33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int,Person</a:t>
            </a:r>
            <a:r>
              <a:rPr lang="en-US" sz="3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*&gt; M;</a:t>
            </a:r>
          </a:p>
          <a:p>
            <a:pPr marL="0" indent="0">
              <a:buNone/>
            </a:pP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  int id;</a:t>
            </a:r>
          </a:p>
          <a:p>
            <a:pPr marL="0" indent="0">
              <a:buNone/>
            </a:pPr>
            <a:endParaRPr lang="en-US" sz="3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300" b="1" dirty="0">
                <a:latin typeface="Courier New" pitchFamily="49" charset="0"/>
                <a:cs typeface="Courier New" pitchFamily="49" charset="0"/>
              </a:rPr>
              <a:t>  while (!cin.eof()){</a:t>
            </a:r>
          </a:p>
          <a:p>
            <a:pPr marL="0" indent="0">
              <a:buNone/>
            </a:pPr>
            <a:r>
              <a:rPr lang="en-US" sz="33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   string </a:t>
            </a:r>
            <a:r>
              <a:rPr lang="en-US" sz="3300" b="1" dirty="0" err="1">
                <a:latin typeface="Courier New" pitchFamily="49" charset="0"/>
                <a:cs typeface="Courier New" pitchFamily="49" charset="0"/>
              </a:rPr>
              <a:t>fname,lname</a:t>
            </a: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3300" b="1" dirty="0">
                <a:latin typeface="Courier New" pitchFamily="49" charset="0"/>
                <a:cs typeface="Courier New" pitchFamily="49" charset="0"/>
              </a:rPr>
              <a:t>cin &gt;&gt; </a:t>
            </a: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id &gt;&gt; </a:t>
            </a:r>
            <a:r>
              <a:rPr lang="en-US" sz="33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300" b="1" dirty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sz="3300" b="1" dirty="0" err="1"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sz="33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3300" b="1" dirty="0">
                <a:latin typeface="Courier New" pitchFamily="49" charset="0"/>
                <a:cs typeface="Courier New" pitchFamily="49" charset="0"/>
              </a:rPr>
              <a:t>    Person *p =new </a:t>
            </a: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Person; p-&gt;</a:t>
            </a:r>
            <a:r>
              <a:rPr lang="en-US" sz="3300" b="1" dirty="0" err="1" smtClean="0">
                <a:latin typeface="Courier New" pitchFamily="49" charset="0"/>
                <a:cs typeface="Courier New" pitchFamily="49" charset="0"/>
              </a:rPr>
              <a:t>setDetails</a:t>
            </a: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300" b="1" dirty="0" err="1" smtClean="0">
                <a:latin typeface="Courier New" pitchFamily="49" charset="0"/>
                <a:cs typeface="Courier New" pitchFamily="49" charset="0"/>
              </a:rPr>
              <a:t>id,fname,lname</a:t>
            </a:r>
            <a:r>
              <a:rPr lang="en-US" sz="33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3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M[id] </a:t>
            </a:r>
            <a:r>
              <a:rPr lang="en-US" sz="3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p;</a:t>
            </a:r>
          </a:p>
          <a:p>
            <a:pPr marL="0" indent="0">
              <a:buNone/>
            </a:pPr>
            <a:r>
              <a:rPr lang="en-US" sz="33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endParaRPr lang="en-US" sz="33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3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 cin &gt;&gt; id;</a:t>
            </a:r>
            <a:endParaRPr lang="en-US" sz="3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map&lt;</a:t>
            </a:r>
            <a:r>
              <a:rPr lang="en-US" sz="33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int,Person</a:t>
            </a:r>
            <a:r>
              <a:rPr lang="en-US" sz="3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*&gt;::iterator </a:t>
            </a:r>
            <a:r>
              <a:rPr lang="en-US" sz="33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sz="3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33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M.find</a:t>
            </a:r>
            <a:r>
              <a:rPr lang="en-US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(id);</a:t>
            </a:r>
            <a:endParaRPr lang="en-US" sz="33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sz="33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sz="3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sz="33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M.end</a:t>
            </a:r>
            <a:r>
              <a:rPr lang="en-US" sz="3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()){</a:t>
            </a:r>
          </a:p>
          <a:p>
            <a:pPr marL="0" indent="0">
              <a:buNone/>
            </a:pPr>
            <a:r>
              <a:rPr lang="en-US" sz="3300" b="1" dirty="0">
                <a:latin typeface="Courier New" pitchFamily="49" charset="0"/>
                <a:cs typeface="Courier New" pitchFamily="49" charset="0"/>
              </a:rPr>
              <a:t>    cout &lt;&lt; </a:t>
            </a: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“id is </a:t>
            </a:r>
            <a:r>
              <a:rPr lang="en-US" sz="3300" b="1" dirty="0">
                <a:latin typeface="Courier New" pitchFamily="49" charset="0"/>
                <a:cs typeface="Courier New" pitchFamily="49" charset="0"/>
              </a:rPr>
              <a:t>not in\n";</a:t>
            </a:r>
          </a:p>
          <a:p>
            <a:pPr marL="0" indent="0">
              <a:buNone/>
            </a:pPr>
            <a:r>
              <a:rPr lang="en-US" sz="3300" b="1" dirty="0">
                <a:latin typeface="Courier New" pitchFamily="49" charset="0"/>
                <a:cs typeface="Courier New" pitchFamily="49" charset="0"/>
              </a:rPr>
              <a:t>  }else{</a:t>
            </a:r>
          </a:p>
          <a:p>
            <a:pPr marL="0" indent="0">
              <a:buNone/>
            </a:pPr>
            <a:r>
              <a:rPr lang="en-US" sz="3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M[id]-&gt;</a:t>
            </a:r>
            <a:r>
              <a:rPr lang="en-US" sz="33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PrintDetails</a:t>
            </a:r>
            <a:r>
              <a:rPr lang="en-US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33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3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3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3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19601" y="1752600"/>
            <a:ext cx="4724400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Το κλειδί στην περίπτωση αυτή είναι </a:t>
            </a:r>
            <a:r>
              <a:rPr lang="en-US" dirty="0" smtClean="0"/>
              <a:t>int, </a:t>
            </a:r>
            <a:r>
              <a:rPr lang="el-GR" dirty="0" smtClean="0"/>
              <a:t>αλλά μπορεί να είναι οποιοσδήποτε τύπος δεδομένων που πληροί τις προϋποθέσεις για να είναι κλειδί σε </a:t>
            </a:r>
            <a:r>
              <a:rPr lang="en-US" dirty="0" smtClean="0"/>
              <a:t>Set.</a:t>
            </a:r>
            <a:r>
              <a:rPr lang="el-GR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81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 </a:t>
            </a:r>
            <a:r>
              <a:rPr lang="en-US" dirty="0" smtClean="0"/>
              <a:t>map iterator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5486400"/>
          </a:xfrm>
          <a:ln>
            <a:solidFill>
              <a:schemeClr val="tx1"/>
            </a:solidFill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3300" b="1" dirty="0">
                <a:latin typeface="Courier New" pitchFamily="49" charset="0"/>
                <a:cs typeface="Courier New" pitchFamily="49" charset="0"/>
              </a:rPr>
              <a:t>include &lt;iostream&gt;</a:t>
            </a:r>
          </a:p>
          <a:p>
            <a:pPr marL="0" indent="0">
              <a:buNone/>
            </a:pPr>
            <a:r>
              <a:rPr lang="en-US" sz="3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#include &lt;map</a:t>
            </a:r>
            <a:r>
              <a:rPr lang="en-US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sz="33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300" b="1" dirty="0">
                <a:latin typeface="Courier New" pitchFamily="49" charset="0"/>
                <a:cs typeface="Courier New" pitchFamily="49" charset="0"/>
              </a:rPr>
              <a:t>using namespace std</a:t>
            </a: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3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3300" b="1" dirty="0">
                <a:latin typeface="Courier New" pitchFamily="49" charset="0"/>
                <a:cs typeface="Courier New" pitchFamily="49" charset="0"/>
              </a:rPr>
              <a:t>main(){</a:t>
            </a:r>
          </a:p>
          <a:p>
            <a:pPr marL="0" indent="0">
              <a:buNone/>
            </a:pPr>
            <a:r>
              <a:rPr lang="en-US" sz="33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map&lt;</a:t>
            </a:r>
            <a:r>
              <a:rPr lang="en-US" sz="33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int,Person</a:t>
            </a:r>
            <a:r>
              <a:rPr lang="en-US" sz="3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*&gt; M;</a:t>
            </a:r>
          </a:p>
          <a:p>
            <a:pPr marL="0" indent="0">
              <a:buNone/>
            </a:pP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  int id;</a:t>
            </a:r>
          </a:p>
          <a:p>
            <a:pPr marL="0" indent="0">
              <a:buNone/>
            </a:pPr>
            <a:endParaRPr lang="en-US" sz="3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300" b="1" dirty="0">
                <a:latin typeface="Courier New" pitchFamily="49" charset="0"/>
                <a:cs typeface="Courier New" pitchFamily="49" charset="0"/>
              </a:rPr>
              <a:t>  while (!cin.eof()){</a:t>
            </a:r>
          </a:p>
          <a:p>
            <a:pPr marL="0" indent="0">
              <a:buNone/>
            </a:pPr>
            <a:r>
              <a:rPr lang="en-US" sz="33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   string </a:t>
            </a:r>
            <a:r>
              <a:rPr lang="en-US" sz="3300" b="1" dirty="0" err="1">
                <a:latin typeface="Courier New" pitchFamily="49" charset="0"/>
                <a:cs typeface="Courier New" pitchFamily="49" charset="0"/>
              </a:rPr>
              <a:t>fname,lname</a:t>
            </a: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3300" b="1" dirty="0">
                <a:latin typeface="Courier New" pitchFamily="49" charset="0"/>
                <a:cs typeface="Courier New" pitchFamily="49" charset="0"/>
              </a:rPr>
              <a:t>cin &gt;&gt; </a:t>
            </a: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id &gt;&gt; </a:t>
            </a:r>
            <a:r>
              <a:rPr lang="en-US" sz="33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300" b="1" dirty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sz="3300" b="1" dirty="0" err="1"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sz="33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3300" b="1" dirty="0">
                <a:latin typeface="Courier New" pitchFamily="49" charset="0"/>
                <a:cs typeface="Courier New" pitchFamily="49" charset="0"/>
              </a:rPr>
              <a:t>    Person *p =new </a:t>
            </a: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Person; p-&gt;</a:t>
            </a:r>
            <a:r>
              <a:rPr lang="en-US" sz="3300" b="1" dirty="0" err="1" smtClean="0">
                <a:latin typeface="Courier New" pitchFamily="49" charset="0"/>
                <a:cs typeface="Courier New" pitchFamily="49" charset="0"/>
              </a:rPr>
              <a:t>setDetails</a:t>
            </a: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300" b="1" dirty="0" err="1" smtClean="0">
                <a:latin typeface="Courier New" pitchFamily="49" charset="0"/>
                <a:cs typeface="Courier New" pitchFamily="49" charset="0"/>
              </a:rPr>
              <a:t>id,fname,lname</a:t>
            </a:r>
            <a:r>
              <a:rPr lang="en-US" sz="33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3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M[id] </a:t>
            </a:r>
            <a:r>
              <a:rPr lang="en-US" sz="3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p;</a:t>
            </a:r>
          </a:p>
          <a:p>
            <a:pPr marL="0" indent="0">
              <a:buNone/>
            </a:pPr>
            <a:r>
              <a:rPr lang="en-US" sz="33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endParaRPr lang="en-US" sz="33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map&lt;</a:t>
            </a:r>
            <a:r>
              <a:rPr lang="en-US" sz="33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int,Person</a:t>
            </a:r>
            <a:r>
              <a:rPr lang="en-US" sz="3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*&gt;::iterator </a:t>
            </a:r>
            <a:r>
              <a:rPr lang="en-US" sz="33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sz="3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33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M.find</a:t>
            </a:r>
            <a:r>
              <a:rPr lang="en-US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(id);</a:t>
            </a:r>
            <a:endParaRPr lang="en-US" sz="33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for 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M.begin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!=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M.end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(); i++){</a:t>
            </a:r>
          </a:p>
          <a:p>
            <a:pPr marL="0" indent="0">
              <a:buNone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   cout &lt;&lt; </a:t>
            </a:r>
            <a:r>
              <a:rPr lang="en-US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(*</a:t>
            </a:r>
            <a:r>
              <a:rPr lang="en-US" sz="3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).first 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&lt;&lt; “:”;</a:t>
            </a:r>
          </a:p>
          <a:p>
            <a:pPr marL="0" indent="0">
              <a:buNone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(*</a:t>
            </a:r>
            <a:r>
              <a:rPr lang="en-US" sz="3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).second-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PrintPersonalDetails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3300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59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Αλγόριθμοι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Στην </a:t>
            </a:r>
            <a:r>
              <a:rPr lang="en-US" dirty="0" smtClean="0"/>
              <a:t>STL </a:t>
            </a:r>
            <a:r>
              <a:rPr lang="el-GR" dirty="0" smtClean="0"/>
              <a:t>υπάρχουν ήδη υλοποιημένοι αλγόριθμοι που μπορούν να εφαρμοστούν σε </a:t>
            </a:r>
            <a:r>
              <a:rPr lang="en-US" dirty="0" smtClean="0"/>
              <a:t>containers.</a:t>
            </a:r>
          </a:p>
          <a:p>
            <a:r>
              <a:rPr lang="el-GR" dirty="0" smtClean="0"/>
              <a:t>Ο κάθε αλγόριθμος χρειάζεται κάποιον τύπο </a:t>
            </a:r>
            <a:r>
              <a:rPr lang="en-US" dirty="0" smtClean="0"/>
              <a:t>iterator, </a:t>
            </a:r>
            <a:r>
              <a:rPr lang="el-GR" dirty="0" smtClean="0"/>
              <a:t>το οποίο καθορίζει και το αν μπορούμε να τον εφαρμόσουμε σε ένα συγκεκριμένο τύπο </a:t>
            </a:r>
            <a:r>
              <a:rPr lang="en-US" dirty="0" smtClean="0"/>
              <a:t>container.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1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Βρίσκει την πρώτη εμφάνιση μίας τιμής μέσα σε ένα </a:t>
            </a:r>
            <a:r>
              <a:rPr lang="en-US" dirty="0" smtClean="0"/>
              <a:t>container</a:t>
            </a:r>
            <a:r>
              <a:rPr lang="el-GR" dirty="0" smtClean="0"/>
              <a:t>.</a:t>
            </a:r>
          </a:p>
          <a:p>
            <a:r>
              <a:rPr lang="el-GR" dirty="0" smtClean="0"/>
              <a:t>Δουλεύει για όλους τους </a:t>
            </a:r>
            <a:r>
              <a:rPr lang="en-US" dirty="0" smtClean="0"/>
              <a:t>containers</a:t>
            </a:r>
          </a:p>
          <a:p>
            <a:r>
              <a:rPr lang="el-GR" dirty="0" smtClean="0"/>
              <a:t>Συντακτικό: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iterator find(start, finish, value)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dirty="0" err="1"/>
              <a:t>Παραδειγμα</a:t>
            </a:r>
            <a:r>
              <a:rPr lang="el-GR" dirty="0" smtClean="0"/>
              <a:t>:</a:t>
            </a:r>
          </a:p>
          <a:p>
            <a:pPr marL="274320" lvl="1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include&lt;algorithm&gt;</a:t>
            </a:r>
          </a:p>
          <a:p>
            <a:pPr marL="274320" lvl="1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vector&lt;int&gt; v</a:t>
            </a:r>
          </a:p>
          <a:p>
            <a:pPr marL="274320" lvl="1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vector&lt;int&gt;::iterator i 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</a:p>
          <a:p>
            <a:pPr marL="274320" lvl="1" indent="0">
              <a:buNone/>
            </a:pP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find(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v.begin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(),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v.end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(), 100)</a:t>
            </a:r>
          </a:p>
          <a:p>
            <a:r>
              <a:rPr lang="el-GR" dirty="0" smtClean="0"/>
              <a:t>Επιστρέφει </a:t>
            </a:r>
            <a:r>
              <a:rPr lang="en-US" dirty="0" smtClean="0"/>
              <a:t>iterator </a:t>
            </a:r>
            <a:r>
              <a:rPr lang="el-GR" dirty="0" smtClean="0"/>
              <a:t>στην θέση του στοιχείου αν είναι μέσα στον </a:t>
            </a:r>
            <a:r>
              <a:rPr lang="en-US" dirty="0" smtClean="0"/>
              <a:t>container, </a:t>
            </a:r>
            <a:r>
              <a:rPr lang="el-GR" dirty="0" smtClean="0"/>
              <a:t>ή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v.end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l-GR" dirty="0" smtClean="0"/>
              <a:t>αν δεν είναι.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83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Ταξινομεί τα στοιχειά του αποδέκτη.</a:t>
            </a:r>
          </a:p>
          <a:p>
            <a:r>
              <a:rPr lang="el-GR" dirty="0" smtClean="0"/>
              <a:t>Χρειάζεται τυχαία πρόσβαση, και άρα δουλεύει μόνο για </a:t>
            </a:r>
            <a:r>
              <a:rPr lang="en-US" dirty="0" smtClean="0"/>
              <a:t>vectors </a:t>
            </a:r>
            <a:r>
              <a:rPr lang="el-GR" dirty="0" smtClean="0"/>
              <a:t>και </a:t>
            </a:r>
            <a:r>
              <a:rPr lang="en-US" dirty="0" err="1" smtClean="0"/>
              <a:t>deque</a:t>
            </a:r>
            <a:endParaRPr lang="el-GR" dirty="0" smtClean="0"/>
          </a:p>
          <a:p>
            <a:r>
              <a:rPr lang="el-GR" dirty="0" smtClean="0"/>
              <a:t>Συντακτικό: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sort(start, finish)</a:t>
            </a:r>
          </a:p>
          <a:p>
            <a:pPr lvl="1"/>
            <a:r>
              <a:rPr lang="el-GR" dirty="0"/>
              <a:t>Ταξινομεί σε αύξουσα </a:t>
            </a:r>
            <a:r>
              <a:rPr lang="el-GR" dirty="0" smtClean="0"/>
              <a:t>σειρά</a:t>
            </a:r>
          </a:p>
          <a:p>
            <a:r>
              <a:rPr lang="el-GR" dirty="0" err="1" smtClean="0"/>
              <a:t>Παραδειγμα</a:t>
            </a:r>
            <a:r>
              <a:rPr lang="el-GR" dirty="0" smtClean="0"/>
              <a:t>:</a:t>
            </a:r>
          </a:p>
          <a:p>
            <a:pPr marL="274320" lvl="1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include &lt;algorithm&gt;</a:t>
            </a:r>
          </a:p>
          <a:p>
            <a:pPr marL="274320" lvl="1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vector&lt;int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274320" lvl="1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sort(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v.begin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(),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v.end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());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29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Class Element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6200" y="2362200"/>
            <a:ext cx="884889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class Element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virtual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bool operator &lt; (Element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*other)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0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virtual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void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PrintElement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0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32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Αντικείμενα συναρτήσεων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 γίνεται όμως αν θέλουμε να ταξινομήσουμε τα στοιχεία με κάποια άλλη σειρά?</a:t>
            </a:r>
          </a:p>
          <a:p>
            <a:r>
              <a:rPr lang="el-GR" dirty="0" smtClean="0"/>
              <a:t>Τότε πρέπει να περάσουμε ως όρισμα στην </a:t>
            </a:r>
            <a:r>
              <a:rPr lang="en-US" dirty="0" smtClean="0"/>
              <a:t>sort </a:t>
            </a:r>
            <a:r>
              <a:rPr lang="el-GR" dirty="0" smtClean="0"/>
              <a:t>ένα </a:t>
            </a:r>
            <a:r>
              <a:rPr lang="el-GR" dirty="0" smtClean="0">
                <a:solidFill>
                  <a:srgbClr val="FF0000"/>
                </a:solidFill>
              </a:rPr>
              <a:t>αντικείμενο-συνάρτησης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Βασικά ένα αντικείμενο μιας </a:t>
            </a:r>
            <a:r>
              <a:rPr lang="en-US" dirty="0" smtClean="0"/>
              <a:t>template class </a:t>
            </a:r>
            <a:r>
              <a:rPr lang="el-GR" dirty="0" smtClean="0"/>
              <a:t>στην οποία υπερφορτώνουμε τον τελεστή ().</a:t>
            </a:r>
          </a:p>
          <a:p>
            <a:r>
              <a:rPr lang="el-GR" dirty="0" smtClean="0"/>
              <a:t>Η </a:t>
            </a:r>
            <a:r>
              <a:rPr lang="en-US" dirty="0" smtClean="0"/>
              <a:t>C++</a:t>
            </a:r>
            <a:r>
              <a:rPr lang="el-GR" dirty="0" smtClean="0"/>
              <a:t> έχει ήδη υλοποιήσει κάποια από αυτά τα αντικείμενα.</a:t>
            </a:r>
          </a:p>
          <a:p>
            <a:pPr marL="274320" lvl="1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vector&lt;int&gt;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274320" lvl="1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sort(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v.begin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(),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v.end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greater&lt;int&gt;()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9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3246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3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3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ComparePersons</a:t>
            </a:r>
            <a:endParaRPr lang="en-US" sz="34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3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3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3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bool operator ()(const Person &amp;</a:t>
            </a:r>
            <a:r>
              <a:rPr lang="en-US" sz="3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sz="3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const Person &amp;</a:t>
            </a:r>
            <a:r>
              <a:rPr lang="en-US" sz="3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sz="3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 const</a:t>
            </a:r>
          </a:p>
          <a:p>
            <a:pPr marL="0" indent="0">
              <a:buNone/>
            </a:pPr>
            <a:r>
              <a:rPr lang="en-US" sz="3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sz="3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3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sz="3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3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sz="3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3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3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int main(){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vector&lt;Person&gt; V;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Person P[3];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for(int i =0 ; i&lt; 3; i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int id;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cin &gt;&gt;id &gt;&gt;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P[i].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SetDetails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(id,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V.push_back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(P[i]);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sort(</a:t>
            </a:r>
            <a:r>
              <a:rPr lang="en-US" sz="3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V.begin</a:t>
            </a:r>
            <a:r>
              <a:rPr lang="en-US" sz="3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(),</a:t>
            </a:r>
            <a:r>
              <a:rPr lang="en-US" sz="3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V.end</a:t>
            </a:r>
            <a:r>
              <a:rPr lang="en-US" sz="3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(),</a:t>
            </a:r>
            <a:r>
              <a:rPr lang="en-US" sz="3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ComparePersons</a:t>
            </a:r>
            <a:r>
              <a:rPr lang="en-US" sz="3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3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3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sort(</a:t>
            </a:r>
            <a:r>
              <a:rPr lang="en-US" sz="3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P,P+3,</a:t>
            </a:r>
            <a:r>
              <a:rPr lang="en-US" sz="3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ComparePersons</a:t>
            </a:r>
            <a:r>
              <a:rPr lang="en-US" sz="3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3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for (int i =0; i &lt; 3; i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P[i].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PrintDetails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4459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436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n-US" sz="34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 </a:t>
            </a:r>
            <a:r>
              <a:rPr lang="en-US" sz="3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compare</a:t>
            </a:r>
            <a:r>
              <a:rPr lang="en-US" sz="3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(const </a:t>
            </a:r>
            <a:r>
              <a:rPr lang="en-US" sz="3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&amp;</a:t>
            </a:r>
            <a:r>
              <a:rPr lang="en-US" sz="3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sz="3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const Person &amp;</a:t>
            </a:r>
            <a:r>
              <a:rPr lang="en-US" sz="3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sz="3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34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en-US" sz="34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3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sz="3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3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sz="3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3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34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34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int main(){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vector&lt;Person&gt; V;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Person P[3];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for(int i =0 ; i&lt; 3; i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int id;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cin &gt;&gt;id &gt;&gt;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P[i].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SetDetails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(id,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V.push_back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(P[i]);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sort(</a:t>
            </a:r>
            <a:r>
              <a:rPr lang="en-US" sz="3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V.begin</a:t>
            </a:r>
            <a:r>
              <a:rPr lang="en-US" sz="3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(),</a:t>
            </a:r>
            <a:r>
              <a:rPr lang="en-US" sz="3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V.end</a:t>
            </a:r>
            <a:r>
              <a:rPr lang="en-US" sz="3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(),</a:t>
            </a:r>
            <a:r>
              <a:rPr lang="en-US" sz="3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compare</a:t>
            </a:r>
            <a:r>
              <a:rPr lang="en-US" sz="3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34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sort(</a:t>
            </a:r>
            <a:r>
              <a:rPr lang="en-US" sz="3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P,P+3,</a:t>
            </a:r>
            <a:r>
              <a:rPr lang="en-US" sz="3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compare</a:t>
            </a:r>
            <a:r>
              <a:rPr lang="en-US" sz="3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34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for (int i =0; i &lt; 3; i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P[i].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PrintDetails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9765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for_each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Καλεί μια συνάρτηση, στην οποία π</a:t>
            </a:r>
            <a:r>
              <a:rPr lang="el-GR" dirty="0"/>
              <a:t>ε</a:t>
            </a:r>
            <a:r>
              <a:rPr lang="el-GR" dirty="0" smtClean="0"/>
              <a:t>ρνάμε ως όρισμα, για κάθε στοιχείο του </a:t>
            </a:r>
            <a:r>
              <a:rPr lang="en-US" dirty="0" smtClean="0"/>
              <a:t>container.</a:t>
            </a:r>
          </a:p>
          <a:p>
            <a:r>
              <a:rPr lang="el-GR" dirty="0" smtClean="0"/>
              <a:t>Μπορεί να χρησιμοποιηθεί για όλους τους </a:t>
            </a:r>
            <a:r>
              <a:rPr lang="en-US" dirty="0" smtClean="0"/>
              <a:t>containers.</a:t>
            </a:r>
            <a:endParaRPr lang="el-GR" dirty="0" smtClean="0"/>
          </a:p>
          <a:p>
            <a:r>
              <a:rPr lang="el-GR" dirty="0" smtClean="0"/>
              <a:t>Συντακτικό:</a:t>
            </a:r>
          </a:p>
          <a:p>
            <a:pPr lvl="1"/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for_each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(start, finish,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function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/>
            <a:r>
              <a:rPr lang="en-US" dirty="0"/>
              <a:t>H </a:t>
            </a:r>
            <a:r>
              <a:rPr lang="el-GR" dirty="0"/>
              <a:t>συνάρτηση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fun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tion </a:t>
            </a:r>
            <a:r>
              <a:rPr lang="el-GR" dirty="0" smtClean="0"/>
              <a:t>παίρνει </a:t>
            </a:r>
            <a:r>
              <a:rPr lang="el-GR" dirty="0"/>
              <a:t>όρισμα τον τύπο δεδομένων που περιέχει ο </a:t>
            </a:r>
            <a:r>
              <a:rPr lang="en-US" dirty="0" smtClean="0"/>
              <a:t>container, </a:t>
            </a:r>
            <a:r>
              <a:rPr lang="el-GR" dirty="0" smtClean="0"/>
              <a:t>και εφαρμόζεται σε όλα τα </a:t>
            </a:r>
            <a:r>
              <a:rPr lang="el-GR" dirty="0" err="1" smtClean="0"/>
              <a:t>στοιχει</a:t>
            </a:r>
            <a:r>
              <a:rPr lang="el-GR" dirty="0" err="1"/>
              <a:t>α</a:t>
            </a:r>
            <a:r>
              <a:rPr lang="el-GR" dirty="0" smtClean="0"/>
              <a:t> μεταξύ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start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finish</a:t>
            </a:r>
            <a:r>
              <a:rPr lang="en-US" dirty="0" smtClean="0"/>
              <a:t>. </a:t>
            </a:r>
            <a:endParaRPr lang="en-US" dirty="0"/>
          </a:p>
          <a:p>
            <a:r>
              <a:rPr lang="el-GR" dirty="0" smtClean="0"/>
              <a:t>Παράδειγμα:</a:t>
            </a:r>
          </a:p>
          <a:p>
            <a:pPr marL="274320" lvl="1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 inc(int *i){ cout &lt;&lt; ++(*i) &lt;&lt; endl;}</a:t>
            </a:r>
          </a:p>
          <a:p>
            <a:pPr marL="274320" lvl="1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vector&lt;int *&gt; v;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274320" lvl="1" indent="0">
              <a:buNone/>
            </a:pP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for_each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v.begin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(),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v.end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inc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274320" lvl="1" indent="0">
              <a:buNone/>
            </a:pP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271270" y="6248400"/>
            <a:ext cx="4861844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Αυξάνει όλες τις τιμές κατά ένα και τις τυπώνει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36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Φίλες συναρτήσεις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Χρησιμοποιώντας το </a:t>
            </a:r>
            <a:r>
              <a:rPr lang="en-US" dirty="0" smtClean="0"/>
              <a:t>keyword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friend</a:t>
            </a:r>
            <a:r>
              <a:rPr lang="en-US" dirty="0" smtClean="0"/>
              <a:t>, </a:t>
            </a:r>
            <a:r>
              <a:rPr lang="el-GR" dirty="0" smtClean="0"/>
              <a:t>μπορούμε να κάνουμε μια συνάρτηση να βλέπει τα </a:t>
            </a:r>
            <a:r>
              <a:rPr lang="en-US" dirty="0" smtClean="0"/>
              <a:t>private </a:t>
            </a:r>
            <a:r>
              <a:rPr lang="el-GR" dirty="0" smtClean="0"/>
              <a:t>μέλη μιας κλάσης.</a:t>
            </a:r>
          </a:p>
          <a:p>
            <a:pPr lvl="1"/>
            <a:r>
              <a:rPr lang="el-GR" dirty="0" smtClean="0"/>
              <a:t>Σε ορισμένες περιπτώσεις αυτό είναι βολικό άλλα δεν θα πρέπει να χρησιμοποιείται πολύ</a:t>
            </a:r>
            <a:r>
              <a:rPr lang="en-US" dirty="0" smtClean="0"/>
              <a:t> </a:t>
            </a:r>
            <a:r>
              <a:rPr lang="el-GR" dirty="0" smtClean="0"/>
              <a:t>συχνά.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27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990600"/>
          </a:xfrm>
        </p:spPr>
        <p:txBody>
          <a:bodyPr/>
          <a:lstStyle/>
          <a:p>
            <a:r>
              <a:rPr lang="el-GR" dirty="0" err="1" smtClean="0"/>
              <a:t>Παραδειγμα</a:t>
            </a:r>
            <a:r>
              <a:rPr lang="el-GR" dirty="0" smtClean="0"/>
              <a:t> </a:t>
            </a:r>
            <a:r>
              <a:rPr lang="en-US" dirty="0" smtClean="0"/>
              <a:t>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143000"/>
            <a:ext cx="8991600" cy="5410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class Person 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: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 id;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string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string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: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Person();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Person(int);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SetDetails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(int id, string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fn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string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friend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 operator == (const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Person&amp;,const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&amp;);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friend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 operator &lt; (const Person &amp;,const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&amp;);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getId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 const;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PrintDetails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 const;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35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Person::Person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 {}</a:t>
            </a:r>
          </a:p>
          <a:p>
            <a:pPr marL="0" indent="0">
              <a:buNone/>
            </a:pP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Person::Person(int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i)</a:t>
            </a:r>
          </a:p>
          <a:p>
            <a:pPr marL="0" indent="0">
              <a:buNone/>
            </a:pPr>
            <a:r>
              <a:rPr lang="en-US" sz="1500" b="1" dirty="0">
                <a:latin typeface="Courier New" pitchFamily="49" charset="0"/>
                <a:cs typeface="Courier New" pitchFamily="49" charset="0"/>
              </a:rPr>
              <a:t>{ id = i; }</a:t>
            </a:r>
          </a:p>
          <a:p>
            <a:pPr marL="0" indent="0">
              <a:buNone/>
            </a:pP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500" b="1" dirty="0">
                <a:latin typeface="Courier New" pitchFamily="49" charset="0"/>
                <a:cs typeface="Courier New" pitchFamily="49" charset="0"/>
              </a:rPr>
              <a:t>void Person::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SetDetails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(int i, string f, string l){</a:t>
            </a:r>
          </a:p>
          <a:p>
            <a:pPr marL="0" indent="0">
              <a:buNone/>
            </a:pP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id = i; 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= f; 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= l;</a:t>
            </a:r>
          </a:p>
          <a:p>
            <a:pPr marL="0" indent="0">
              <a:buNone/>
            </a:pPr>
            <a:r>
              <a:rPr lang="en-US" sz="15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 operator == (const Person &amp;</a:t>
            </a:r>
            <a:r>
              <a:rPr lang="en-US" sz="15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const Person &amp;</a:t>
            </a:r>
            <a:r>
              <a:rPr lang="en-US" sz="15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</a:t>
            </a:r>
            <a:r>
              <a:rPr lang="el-GR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 (p1.id == p2.id);</a:t>
            </a:r>
            <a:r>
              <a:rPr lang="el-GR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}</a:t>
            </a:r>
            <a:endParaRPr lang="en-US" sz="15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5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 operator &lt; 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(const Person &amp;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const Person &amp;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15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</a:t>
            </a:r>
            <a:r>
              <a:rPr lang="el-GR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 (p1.id &lt; p2.id);</a:t>
            </a:r>
            <a:r>
              <a:rPr lang="el-GR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int Person::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getId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() const</a:t>
            </a:r>
          </a:p>
          <a:p>
            <a:pPr marL="0" indent="0"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{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return id;}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500" b="1" dirty="0">
                <a:latin typeface="Courier New" pitchFamily="49" charset="0"/>
                <a:cs typeface="Courier New" pitchFamily="49" charset="0"/>
              </a:rPr>
              <a:t>void Person::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PrintDetails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() const</a:t>
            </a:r>
          </a:p>
          <a:p>
            <a:pPr marL="0" indent="0"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cout &lt;&lt;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“id: “ &lt;&lt; id </a:t>
            </a:r>
          </a:p>
          <a:p>
            <a:pPr marL="0" indent="0"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    &lt;&lt;“ first name:"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&lt;&lt;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&lt;&lt;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" last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name:"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&lt;&lt;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&lt;&lt; endl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5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63274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6096000" cy="64008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int main(){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set&lt;Person&gt; 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Person P[3];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id;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for(int i =0 ; i&lt; 3; i ++){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cin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&gt;&gt;id &gt;&gt;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P[i].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SetDetails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(id,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S.insert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(P[i]);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cin &gt;&gt; id;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Person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(id);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set&lt;Person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&gt;::iterator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S.find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S.end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cout &lt;&lt; "id not found\n";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}else{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-&gt;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PrintDetails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39560" y="3429000"/>
            <a:ext cx="3104440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O </a:t>
            </a:r>
            <a:r>
              <a:rPr lang="el-GR" dirty="0" smtClean="0"/>
              <a:t>κώδικας παραμένει ο ίδιος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56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ΚΩΔΙΚΑΣ ΣΕ ΠΟΛΛΑ ΑΡΧΕΙΑ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24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Διαχείριση μεγάλων προγραμμάτων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Σε μεγάλα </a:t>
            </a:r>
            <a:r>
              <a:rPr lang="en-US" dirty="0" smtClean="0"/>
              <a:t>projects </a:t>
            </a:r>
            <a:r>
              <a:rPr lang="el-GR" dirty="0" smtClean="0"/>
              <a:t>όπου έχουμε μεγάλη ποσότητα κώδικα και πολλαπλές κλάσεις δεν είναι δυνατόν να έχουμε όλο τον κώδικα σε ένα αρχείο.</a:t>
            </a:r>
          </a:p>
          <a:p>
            <a:r>
              <a:rPr lang="el-GR" dirty="0" smtClean="0"/>
              <a:t>Στον </a:t>
            </a:r>
            <a:r>
              <a:rPr lang="el-GR" dirty="0" err="1" smtClean="0"/>
              <a:t>αντικειμενοστρεφή</a:t>
            </a:r>
            <a:r>
              <a:rPr lang="el-GR" dirty="0" smtClean="0"/>
              <a:t> προγραμματισμό ο διαμερισμός του κώδικα σε πολλά αρχεία γίνεται τελείως φυσικά</a:t>
            </a:r>
          </a:p>
          <a:p>
            <a:pPr lvl="1"/>
            <a:r>
              <a:rPr lang="el-GR" dirty="0" smtClean="0"/>
              <a:t>Η κάθε κλάση τοποθετείται σε ξεχωριστό αρχείο.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86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5105400"/>
            <a:ext cx="3505200" cy="2286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771" y="381000"/>
            <a:ext cx="4158511" cy="66171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Array::Array(int s)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size = s;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A = new Element*[size];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Element *&amp; Array::operator [] (int i)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return A[i];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void Array::Print()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for (int i = 0; i &lt; 10; i ++){</a:t>
            </a:r>
          </a:p>
          <a:p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A[i]-&gt;Print();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  </a:t>
            </a: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void Array::Sort()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for (int i = 0; i &lt; 10; i ++){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for (int j =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i+1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 j &lt; 10; j ++){</a:t>
            </a:r>
          </a:p>
          <a:p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if 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(*A[i] &lt; A[j]){</a:t>
            </a:r>
            <a:endParaRPr lang="en-US" sz="14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Element *temp = A[i];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A[i] = A[j];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A[j] = temp;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4180282" y="1447800"/>
            <a:ext cx="4963718" cy="1295400"/>
          </a:xfrm>
          <a:prstGeom prst="wedgeRectCallout">
            <a:avLst>
              <a:gd name="adj1" fmla="val -57809"/>
              <a:gd name="adj2" fmla="val 233933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l-GR" dirty="0" smtClean="0">
                <a:solidFill>
                  <a:schemeClr val="tx1"/>
                </a:solidFill>
              </a:rPr>
              <a:t>Η κατασκευή αυτή είναι απαραίτητη γιατί χρειαζόμαστε ένα αντικείμενο </a:t>
            </a:r>
            <a:r>
              <a:rPr lang="en-US" dirty="0" smtClean="0">
                <a:solidFill>
                  <a:schemeClr val="tx1"/>
                </a:solidFill>
              </a:rPr>
              <a:t>Element</a:t>
            </a:r>
            <a:r>
              <a:rPr lang="el-GR" dirty="0" smtClean="0">
                <a:solidFill>
                  <a:schemeClr val="tx1"/>
                </a:solidFill>
              </a:rPr>
              <a:t> (το </a:t>
            </a:r>
            <a:r>
              <a:rPr lang="el-GR" dirty="0" smtClean="0">
                <a:solidFill>
                  <a:srgbClr val="FF0000"/>
                </a:solidFill>
              </a:rPr>
              <a:t>*Α[</a:t>
            </a:r>
            <a:r>
              <a:rPr lang="en-US" dirty="0" smtClean="0">
                <a:solidFill>
                  <a:srgbClr val="FF0000"/>
                </a:solidFill>
              </a:rPr>
              <a:t>i]</a:t>
            </a:r>
            <a:r>
              <a:rPr lang="el-GR" dirty="0" smtClean="0">
                <a:solidFill>
                  <a:schemeClr val="tx1"/>
                </a:solidFill>
              </a:rPr>
              <a:t>) για να χρησιμοποιήσουμε τον τελεστή </a:t>
            </a:r>
            <a:r>
              <a:rPr lang="el-GR" dirty="0" smtClean="0">
                <a:solidFill>
                  <a:srgbClr val="FF0000"/>
                </a:solidFill>
              </a:rPr>
              <a:t>&lt;</a:t>
            </a:r>
            <a:r>
              <a:rPr lang="el-GR" dirty="0" smtClean="0">
                <a:solidFill>
                  <a:schemeClr val="tx1"/>
                </a:solidFill>
              </a:rPr>
              <a:t> πάνω σε ένα δείκτη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σε αντικείμενο </a:t>
            </a:r>
            <a:r>
              <a:rPr lang="en-US" dirty="0" smtClean="0">
                <a:solidFill>
                  <a:schemeClr val="tx1"/>
                </a:solidFill>
              </a:rPr>
              <a:t>Element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l-GR" dirty="0" smtClean="0">
                <a:solidFill>
                  <a:srgbClr val="FF0000"/>
                </a:solidFill>
              </a:rPr>
              <a:t>το </a:t>
            </a:r>
            <a:r>
              <a:rPr lang="en-US" dirty="0" smtClean="0">
                <a:solidFill>
                  <a:srgbClr val="FF0000"/>
                </a:solidFill>
              </a:rPr>
              <a:t>A[j]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64311" y="3689598"/>
            <a:ext cx="3079689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Εναλλακτικά: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A[i]-&gt;operator&lt;(A[j])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67177" y="4782234"/>
            <a:ext cx="1976823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Θα θέλαμε:</a:t>
            </a:r>
          </a:p>
          <a:p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A[i]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A[j]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063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6" grpId="0" animBg="1"/>
      <p:bldP spid="7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Επικοινωνία μεταξύ κλάσεων.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 γίνεται όμως όταν μία κλάση Α θέλει να δημιουργήσει αντικείμενα μιας άλλης κλάσης Β?</a:t>
            </a:r>
          </a:p>
          <a:p>
            <a:pPr lvl="1"/>
            <a:r>
              <a:rPr lang="el-GR" dirty="0" smtClean="0"/>
              <a:t>Για να μπορέσει ο </a:t>
            </a:r>
            <a:r>
              <a:rPr lang="en-US" dirty="0" smtClean="0"/>
              <a:t>comp</a:t>
            </a:r>
            <a:r>
              <a:rPr lang="el-GR" dirty="0" smtClean="0"/>
              <a:t>ι</a:t>
            </a:r>
            <a:r>
              <a:rPr lang="en-US" dirty="0" err="1" smtClean="0"/>
              <a:t>ler</a:t>
            </a:r>
            <a:r>
              <a:rPr lang="en-US" dirty="0" smtClean="0"/>
              <a:t> </a:t>
            </a:r>
            <a:r>
              <a:rPr lang="el-GR" dirty="0" smtClean="0"/>
              <a:t>να δεσμεύσει μνήμη για το αντικείμενο, θα πρέπει να ξέρει τι είναι αυτό για το οποίο δεσμεύει μνήμη.</a:t>
            </a:r>
          </a:p>
          <a:p>
            <a:pPr lvl="1"/>
            <a:r>
              <a:rPr lang="el-GR" dirty="0" smtClean="0"/>
              <a:t>Άρα η κλάση Α θα πρέπει να ξέρει τον ορισμό της κλάσης Β.</a:t>
            </a:r>
          </a:p>
          <a:p>
            <a:pPr lvl="1"/>
            <a:r>
              <a:rPr lang="el-GR" dirty="0" smtClean="0"/>
              <a:t>Πρέπει να κάνουμε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include</a:t>
            </a:r>
            <a:r>
              <a:rPr lang="en-US" dirty="0" smtClean="0"/>
              <a:t> </a:t>
            </a:r>
            <a:r>
              <a:rPr lang="el-GR" dirty="0" smtClean="0"/>
              <a:t>τον ορισμό της κλάσης Β στην κλάση 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20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Αρχεία επικεφαλίδες (</a:t>
            </a:r>
            <a:r>
              <a:rPr lang="en-US" dirty="0" smtClean="0"/>
              <a:t>header files)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Η θεσμοθετημένη πλέον πρακτική είναι για κάθε κλάση να δημιουργείται ένα αρχείο επικεφαλίδα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(.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 file) </a:t>
            </a:r>
            <a:r>
              <a:rPr lang="el-GR" dirty="0" smtClean="0"/>
              <a:t>που περιέχει τον ορισμό της κλάσης.</a:t>
            </a:r>
          </a:p>
          <a:p>
            <a:pPr lvl="1"/>
            <a:r>
              <a:rPr lang="el-GR" dirty="0" smtClean="0"/>
              <a:t>Π.χ. για την κλάση </a:t>
            </a:r>
            <a:r>
              <a:rPr lang="en-US" dirty="0" smtClean="0"/>
              <a:t>Person, </a:t>
            </a:r>
            <a:r>
              <a:rPr lang="el-GR" dirty="0" smtClean="0"/>
              <a:t>θα δημιουργήσουμε ένα αρχείο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Person.h</a:t>
            </a:r>
            <a:r>
              <a:rPr lang="en-US" dirty="0" smtClean="0"/>
              <a:t> </a:t>
            </a:r>
            <a:r>
              <a:rPr lang="el-GR" dirty="0" smtClean="0"/>
              <a:t>που θα περιλαμβάνει τον ορισμό της κλάσης </a:t>
            </a:r>
            <a:r>
              <a:rPr lang="en-US" dirty="0" smtClean="0"/>
              <a:t>Person.</a:t>
            </a:r>
          </a:p>
          <a:p>
            <a:r>
              <a:rPr lang="el-GR" dirty="0" smtClean="0"/>
              <a:t>Ο κώδικας για την υλοποίηση της κλάσης, τοποθετείται σε ένα αρχείο κώδικα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cpp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file</a:t>
            </a:r>
            <a:r>
              <a:rPr lang="en-US" dirty="0" smtClean="0"/>
              <a:t>)</a:t>
            </a:r>
          </a:p>
          <a:p>
            <a:pPr lvl="1"/>
            <a:r>
              <a:rPr lang="el-GR" dirty="0" smtClean="0"/>
              <a:t>Οι μέθοδοι της </a:t>
            </a:r>
            <a:r>
              <a:rPr lang="en-US" dirty="0" smtClean="0"/>
              <a:t>Person </a:t>
            </a:r>
            <a:r>
              <a:rPr lang="el-GR" dirty="0" smtClean="0"/>
              <a:t>υλοποιούνται στο αρχείο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Person.cpp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6335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Inclusion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Όποιος χρειάζεται τον ορισμό της </a:t>
            </a:r>
            <a:r>
              <a:rPr lang="en-US" dirty="0"/>
              <a:t>Person </a:t>
            </a:r>
            <a:r>
              <a:rPr lang="el-GR" dirty="0" smtClean="0"/>
              <a:t>κάνει</a:t>
            </a:r>
            <a:r>
              <a:rPr lang="en-US" dirty="0" smtClean="0"/>
              <a:t> </a:t>
            </a:r>
            <a:r>
              <a:rPr lang="en-US" dirty="0"/>
              <a:t>include</a:t>
            </a:r>
            <a:r>
              <a:rPr lang="el-GR" dirty="0"/>
              <a:t> τον ορισμό το αρχείο </a:t>
            </a:r>
            <a:r>
              <a:rPr lang="en-US" dirty="0" err="1"/>
              <a:t>Person.h</a:t>
            </a:r>
            <a:endParaRPr lang="en-US" dirty="0"/>
          </a:p>
          <a:p>
            <a:pPr lvl="1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#include “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Person.h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”</a:t>
            </a:r>
          </a:p>
          <a:p>
            <a:r>
              <a:rPr lang="el-GR" dirty="0" smtClean="0"/>
              <a:t>Βολεύει οι </a:t>
            </a:r>
            <a:r>
              <a:rPr lang="en-US" dirty="0" smtClean="0"/>
              <a:t>include</a:t>
            </a:r>
            <a:r>
              <a:rPr lang="el-GR" dirty="0" smtClean="0"/>
              <a:t> εντολές να είναι μέσα στα </a:t>
            </a:r>
            <a:r>
              <a:rPr lang="en-US" dirty="0" smtClean="0"/>
              <a:t>header files. </a:t>
            </a:r>
            <a:r>
              <a:rPr lang="el-GR" dirty="0" smtClean="0"/>
              <a:t>Μετά το κάθε .</a:t>
            </a:r>
            <a:r>
              <a:rPr lang="en-US" dirty="0" err="1" smtClean="0"/>
              <a:t>cpp</a:t>
            </a:r>
            <a:r>
              <a:rPr lang="en-US" dirty="0" smtClean="0"/>
              <a:t> </a:t>
            </a:r>
            <a:r>
              <a:rPr lang="el-GR" dirty="0" smtClean="0"/>
              <a:t>αρχείο κάνει </a:t>
            </a:r>
            <a:r>
              <a:rPr lang="en-US" dirty="0" smtClean="0"/>
              <a:t>include </a:t>
            </a:r>
            <a:r>
              <a:rPr lang="el-GR" dirty="0" smtClean="0"/>
              <a:t>μόνο το </a:t>
            </a:r>
            <a:r>
              <a:rPr lang="el-GR" dirty="0" err="1" smtClean="0"/>
              <a:t>δικο</a:t>
            </a:r>
            <a:r>
              <a:rPr lang="el-GR" dirty="0" smtClean="0"/>
              <a:t> του </a:t>
            </a:r>
            <a:r>
              <a:rPr lang="en-US" dirty="0" smtClean="0"/>
              <a:t>header file</a:t>
            </a:r>
          </a:p>
          <a:p>
            <a:pPr lvl="1"/>
            <a:r>
              <a:rPr lang="el-GR" dirty="0" smtClean="0"/>
              <a:t>Δηλαδή το </a:t>
            </a:r>
            <a:r>
              <a:rPr lang="en-US" dirty="0" smtClean="0"/>
              <a:t>Person.cpp</a:t>
            </a:r>
            <a:r>
              <a:rPr lang="el-GR" dirty="0" smtClean="0"/>
              <a:t> κάνει </a:t>
            </a:r>
            <a:r>
              <a:rPr lang="en-US" dirty="0" smtClean="0"/>
              <a:t>include </a:t>
            </a:r>
            <a:r>
              <a:rPr lang="el-GR" dirty="0" smtClean="0"/>
              <a:t>μόνο το</a:t>
            </a:r>
            <a:r>
              <a:rPr lang="en-US" dirty="0" smtClean="0"/>
              <a:t> </a:t>
            </a:r>
            <a:r>
              <a:rPr lang="en-US" dirty="0" err="1" smtClean="0"/>
              <a:t>Person.h</a:t>
            </a:r>
            <a:r>
              <a:rPr lang="el-GR" dirty="0" smtClean="0"/>
              <a:t> </a:t>
            </a:r>
            <a:r>
              <a:rPr lang="en-US" dirty="0" smtClean="0"/>
              <a:t>header file.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31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Πολλαπλοί ορισμοί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 έχουμε πολλά </a:t>
            </a:r>
            <a:r>
              <a:rPr lang="en-US" dirty="0" smtClean="0"/>
              <a:t>header </a:t>
            </a:r>
            <a:r>
              <a:rPr lang="el-GR" dirty="0" smtClean="0"/>
              <a:t>αρχεία που </a:t>
            </a:r>
            <a:r>
              <a:rPr lang="el-GR" dirty="0"/>
              <a:t>το ένα</a:t>
            </a:r>
            <a:r>
              <a:rPr lang="el-GR" dirty="0" smtClean="0"/>
              <a:t> κάνει </a:t>
            </a:r>
            <a:r>
              <a:rPr lang="en-US" dirty="0" smtClean="0"/>
              <a:t>include </a:t>
            </a:r>
            <a:r>
              <a:rPr lang="el-GR" dirty="0" smtClean="0"/>
              <a:t>το άλλο, τότε υπάρχει κίνδυνος σε ένα αρχείο να δηλώσουμε πολλαπλές φορές την ίδια κλάση.</a:t>
            </a:r>
          </a:p>
          <a:p>
            <a:pPr lvl="1"/>
            <a:r>
              <a:rPr lang="el-GR" dirty="0" smtClean="0"/>
              <a:t>Στην περίπτωση αυτή θα πάρουμε λάθος από τον </a:t>
            </a:r>
            <a:r>
              <a:rPr lang="en-US" dirty="0" smtClean="0"/>
              <a:t>compiler.</a:t>
            </a:r>
          </a:p>
          <a:p>
            <a:r>
              <a:rPr lang="el-GR" dirty="0" smtClean="0"/>
              <a:t>Για να το αποφύγουμε αυτό δίνουμε εντολή στον </a:t>
            </a:r>
            <a:r>
              <a:rPr lang="en-US" dirty="0" smtClean="0"/>
              <a:t>preprocessor </a:t>
            </a:r>
            <a:r>
              <a:rPr lang="el-GR" dirty="0" smtClean="0"/>
              <a:t>να μην ορίσει δύο φορές την ίδια κλάση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12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Εντολή </a:t>
            </a:r>
            <a:r>
              <a:rPr lang="el-GR" dirty="0" err="1" smtClean="0"/>
              <a:t>προεπεξεργαστή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 !defined(__CLASSNAME__)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#define __CLASSNAME__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ClassName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endif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14800" y="3886200"/>
            <a:ext cx="4876800" cy="163121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Με αυτό τον τρόπο εξασφαλίζουμε ότι η κλάση θα οριστεί μόνο μία φορά. Τότε θα οριστεί και η μεταβλητή __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CLASSNAME</a:t>
            </a:r>
            <a:r>
              <a:rPr lang="en-US" sz="2000" dirty="0" smtClean="0"/>
              <a:t>__ </a:t>
            </a:r>
            <a:r>
              <a:rPr lang="el-GR" sz="2000" dirty="0" smtClean="0"/>
              <a:t>οπότε την επόμενη φορά δεν θα μπούμε μέσα στο </a:t>
            </a:r>
            <a:r>
              <a:rPr lang="en-US" sz="2000" dirty="0" smtClean="0"/>
              <a:t>if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74340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990600"/>
          </a:xfrm>
        </p:spPr>
        <p:txBody>
          <a:bodyPr/>
          <a:lstStyle/>
          <a:p>
            <a:r>
              <a:rPr lang="en-US" dirty="0" smtClean="0"/>
              <a:t>To </a:t>
            </a:r>
            <a:r>
              <a:rPr lang="el-GR" dirty="0" smtClean="0"/>
              <a:t>αρχείο </a:t>
            </a:r>
            <a:r>
              <a:rPr lang="en-US" dirty="0" err="1" smtClean="0"/>
              <a:t>Person.h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514" y="1371600"/>
            <a:ext cx="8991600" cy="51816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using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namespace std;</a:t>
            </a:r>
          </a:p>
          <a:p>
            <a:pPr marL="0" indent="0">
              <a:buNone/>
            </a:pPr>
            <a:endParaRPr lang="en-US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#if !defined(__PERSON__)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#define __PERSON__</a:t>
            </a:r>
            <a:endParaRPr lang="el-GR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Person 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: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 id;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string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string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Person();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Person(int);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SetDetails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(int id, string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fn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string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bool operator == (const Person &amp;) const;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bool operator &lt; (const Person &amp;) const;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getId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 const;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PrintDetails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 const;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endif</a:t>
            </a:r>
            <a:endParaRPr lang="en-US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84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990600"/>
          </a:xfrm>
        </p:spPr>
        <p:txBody>
          <a:bodyPr/>
          <a:lstStyle/>
          <a:p>
            <a:r>
              <a:rPr lang="en-US" dirty="0" smtClean="0"/>
              <a:t>To </a:t>
            </a:r>
            <a:r>
              <a:rPr lang="el-GR" dirty="0" smtClean="0"/>
              <a:t>αρχείο </a:t>
            </a:r>
            <a:r>
              <a:rPr lang="en-US" dirty="0" smtClean="0"/>
              <a:t>Person.cpp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#include &lt;iostream&gt;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include “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Person.h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”</a:t>
            </a:r>
          </a:p>
          <a:p>
            <a:pPr marL="0" indent="0"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Person::Person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{}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Person::Person(int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{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id = i;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void Person::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SetDetails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i, string f, string 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id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i;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f;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bool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Person::operator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== (const Person &amp;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(id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== p2.id);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bool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Person::operator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(const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Person &amp;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(id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 p2.id);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int Person::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const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id;}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void Person::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PrintDetails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const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cout &lt;&lt; “id: “ &lt;&lt; id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&lt;&lt;“ first name:" &lt;&lt;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&lt;&lt; " last name:" &lt;&lt;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&lt;&lt; endl;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22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990600"/>
          </a:xfrm>
        </p:spPr>
        <p:txBody>
          <a:bodyPr/>
          <a:lstStyle/>
          <a:p>
            <a:r>
              <a:rPr lang="en-US" dirty="0" smtClean="0"/>
              <a:t>To </a:t>
            </a:r>
            <a:r>
              <a:rPr lang="el-GR" dirty="0" smtClean="0"/>
              <a:t>αρχείο </a:t>
            </a:r>
            <a:r>
              <a:rPr lang="en-US" dirty="0" smtClean="0"/>
              <a:t>main.cpp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102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#include &lt;iostream&gt;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#include &lt;set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#include “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Person.h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”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main(){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set&lt;Person&gt; 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Person P[3];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id;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for(int i =0 ; i&lt; 3; i ++){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cin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&gt;&gt;id &gt;&gt;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P[i].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SetDetails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(id,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S.insert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(P[i]);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cin &gt;&gt; id;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Person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(id);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set&lt;Person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&gt;::iterator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S.find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S.end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cout &lt;&lt; "id not found\n";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}else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PrintDetails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267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2926A-81BA-4811-814D-0787504D3C66}" type="slidenum">
              <a:rPr lang="en-GB"/>
              <a:pPr/>
              <a:t>58</a:t>
            </a:fld>
            <a:endParaRPr lang="en-GB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makefiles</a:t>
            </a:r>
            <a:endParaRPr lang="en-GB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362200"/>
            <a:ext cx="7620000" cy="3200400"/>
          </a:xfrm>
        </p:spPr>
        <p:txBody>
          <a:bodyPr/>
          <a:lstStyle/>
          <a:p>
            <a:r>
              <a:rPr lang="el-GR" sz="2400" dirty="0"/>
              <a:t>Τα </a:t>
            </a:r>
            <a:r>
              <a:rPr lang="en-US" sz="2400" dirty="0" err="1"/>
              <a:t>makefiles</a:t>
            </a:r>
            <a:r>
              <a:rPr lang="en-US" sz="2400" dirty="0"/>
              <a:t> </a:t>
            </a:r>
            <a:r>
              <a:rPr lang="el-GR" sz="2400" dirty="0"/>
              <a:t>ρυθμίζουν τον τρόπο με τον οποίο συνδέουμε πολλά αρχεία μεταξύ τους</a:t>
            </a:r>
          </a:p>
          <a:p>
            <a:r>
              <a:rPr lang="el-GR" sz="2400" dirty="0"/>
              <a:t>Όταν μεταφράζουμε τον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</a:rPr>
              <a:t>πηγαίο</a:t>
            </a:r>
            <a:r>
              <a:rPr lang="el-GR" sz="2400" i="1" dirty="0"/>
              <a:t> (</a:t>
            </a:r>
            <a:r>
              <a:rPr lang="en-US" sz="2400" dirty="0"/>
              <a:t>source</a:t>
            </a:r>
            <a:r>
              <a:rPr lang="el-GR" sz="2400" dirty="0"/>
              <a:t>)</a:t>
            </a:r>
            <a:r>
              <a:rPr lang="en-US" sz="2400" dirty="0"/>
              <a:t> </a:t>
            </a:r>
            <a:r>
              <a:rPr lang="el-GR" sz="2400" dirty="0"/>
              <a:t>κώδικα, ο μεταγλωττιστής παράγει ένα αρχείο με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</a:rPr>
              <a:t>τελικό</a:t>
            </a:r>
            <a:r>
              <a:rPr lang="el-GR" sz="2400" i="1" dirty="0"/>
              <a:t> </a:t>
            </a:r>
            <a:r>
              <a:rPr lang="el-GR" sz="2400" dirty="0"/>
              <a:t>(</a:t>
            </a:r>
            <a:r>
              <a:rPr lang="en-US" sz="2400" dirty="0"/>
              <a:t>object) </a:t>
            </a:r>
            <a:r>
              <a:rPr lang="el-GR" sz="2400" dirty="0"/>
              <a:t>κώδικα. </a:t>
            </a:r>
          </a:p>
          <a:p>
            <a:r>
              <a:rPr lang="el-GR" sz="2400" dirty="0"/>
              <a:t>Ο </a:t>
            </a:r>
            <a:r>
              <a:rPr lang="en-US" sz="2400" dirty="0"/>
              <a:t>linker </a:t>
            </a:r>
            <a:r>
              <a:rPr lang="el-GR" sz="2400" dirty="0"/>
              <a:t>συνδέει τα αρχεία τελικού κώδικα με τον τελικό κώδικα από τις βιβλιοθήκες και παράγει το εκτελέσιμο.</a:t>
            </a:r>
            <a:endParaRPr lang="en-US" sz="2400" dirty="0"/>
          </a:p>
          <a:p>
            <a:pPr>
              <a:buFontTx/>
              <a:buNone/>
            </a:pPr>
            <a:endParaRPr lang="en-US" sz="2000" b="1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buFontTx/>
              <a:buNone/>
            </a:pPr>
            <a:endParaRPr lang="en-US" sz="2000" b="1" dirty="0">
              <a:solidFill>
                <a:schemeClr val="tx2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99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777B-E5F3-4938-B3B4-50F77FB55844}" type="slidenum">
              <a:rPr lang="en-GB"/>
              <a:pPr/>
              <a:t>59</a:t>
            </a:fld>
            <a:endParaRPr lang="en-GB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makefiles</a:t>
            </a:r>
            <a:endParaRPr lang="en-GB"/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ltGray">
          <a:xfrm>
            <a:off x="762000" y="3886200"/>
            <a:ext cx="1371600" cy="4667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Main.cpp</a:t>
            </a:r>
            <a:endParaRPr lang="en-GB"/>
          </a:p>
        </p:txBody>
      </p:sp>
      <p:sp>
        <p:nvSpPr>
          <p:cNvPr id="46084" name="Oval 4"/>
          <p:cNvSpPr>
            <a:spLocks noChangeArrowheads="1"/>
          </p:cNvSpPr>
          <p:nvPr/>
        </p:nvSpPr>
        <p:spPr bwMode="ltGray">
          <a:xfrm>
            <a:off x="2743200" y="4648200"/>
            <a:ext cx="14478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Compiler</a:t>
            </a:r>
            <a:endParaRPr lang="en-GB"/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ltGray">
          <a:xfrm>
            <a:off x="609600" y="4562475"/>
            <a:ext cx="1676400" cy="36933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Person.cpp</a:t>
            </a:r>
            <a:endParaRPr lang="en-GB" dirty="0"/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ltGray">
          <a:xfrm>
            <a:off x="762000" y="5248275"/>
            <a:ext cx="1524000" cy="36933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/>
              <a:t>Person.h</a:t>
            </a:r>
            <a:endParaRPr lang="en-GB" dirty="0"/>
          </a:p>
        </p:txBody>
      </p:sp>
      <p:sp>
        <p:nvSpPr>
          <p:cNvPr id="46087" name="Line 7"/>
          <p:cNvSpPr>
            <a:spLocks noChangeShapeType="1"/>
          </p:cNvSpPr>
          <p:nvPr/>
        </p:nvSpPr>
        <p:spPr bwMode="ltGray">
          <a:xfrm>
            <a:off x="2133600" y="4114800"/>
            <a:ext cx="762000" cy="6096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088" name="Line 8"/>
          <p:cNvSpPr>
            <a:spLocks noChangeShapeType="1"/>
          </p:cNvSpPr>
          <p:nvPr/>
        </p:nvSpPr>
        <p:spPr bwMode="ltGray">
          <a:xfrm>
            <a:off x="2286000" y="4800600"/>
            <a:ext cx="381000" cy="1524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ltGray">
          <a:xfrm flipV="1">
            <a:off x="2286000" y="5257800"/>
            <a:ext cx="381000" cy="3048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090" name="Text Box 10"/>
          <p:cNvSpPr txBox="1">
            <a:spLocks noChangeArrowheads="1"/>
          </p:cNvSpPr>
          <p:nvPr/>
        </p:nvSpPr>
        <p:spPr bwMode="ltGray">
          <a:xfrm>
            <a:off x="3200400" y="3733800"/>
            <a:ext cx="1524000" cy="36933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/>
              <a:t>Person.o</a:t>
            </a:r>
            <a:endParaRPr lang="en-GB" dirty="0"/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ltGray">
          <a:xfrm flipV="1">
            <a:off x="3733800" y="4267200"/>
            <a:ext cx="381000" cy="3810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092" name="Text Box 12"/>
          <p:cNvSpPr txBox="1">
            <a:spLocks noChangeArrowheads="1"/>
          </p:cNvSpPr>
          <p:nvPr/>
        </p:nvSpPr>
        <p:spPr bwMode="ltGray">
          <a:xfrm>
            <a:off x="4876800" y="3352800"/>
            <a:ext cx="1524000" cy="8318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Other libraries</a:t>
            </a:r>
            <a:endParaRPr lang="en-GB"/>
          </a:p>
        </p:txBody>
      </p:sp>
      <p:sp>
        <p:nvSpPr>
          <p:cNvPr id="46093" name="Oval 13"/>
          <p:cNvSpPr>
            <a:spLocks noChangeArrowheads="1"/>
          </p:cNvSpPr>
          <p:nvPr/>
        </p:nvSpPr>
        <p:spPr bwMode="ltGray">
          <a:xfrm>
            <a:off x="4495800" y="4648200"/>
            <a:ext cx="14478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Linker</a:t>
            </a:r>
            <a:endParaRPr lang="en-GB"/>
          </a:p>
        </p:txBody>
      </p:sp>
      <p:sp>
        <p:nvSpPr>
          <p:cNvPr id="46094" name="Line 14"/>
          <p:cNvSpPr>
            <a:spLocks noChangeShapeType="1"/>
          </p:cNvSpPr>
          <p:nvPr/>
        </p:nvSpPr>
        <p:spPr bwMode="ltGray">
          <a:xfrm>
            <a:off x="4495800" y="4267200"/>
            <a:ext cx="228600" cy="3810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ltGray">
          <a:xfrm>
            <a:off x="5410200" y="4267200"/>
            <a:ext cx="0" cy="3048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096" name="Text Box 16"/>
          <p:cNvSpPr txBox="1">
            <a:spLocks noChangeArrowheads="1"/>
          </p:cNvSpPr>
          <p:nvPr/>
        </p:nvSpPr>
        <p:spPr bwMode="ltGray">
          <a:xfrm>
            <a:off x="6705600" y="4648200"/>
            <a:ext cx="1676400" cy="4667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Executable</a:t>
            </a:r>
            <a:endParaRPr lang="en-GB"/>
          </a:p>
        </p:txBody>
      </p:sp>
      <p:sp>
        <p:nvSpPr>
          <p:cNvPr id="46097" name="Line 17"/>
          <p:cNvSpPr>
            <a:spLocks noChangeShapeType="1"/>
          </p:cNvSpPr>
          <p:nvPr/>
        </p:nvSpPr>
        <p:spPr bwMode="ltGray">
          <a:xfrm>
            <a:off x="6019800" y="5029200"/>
            <a:ext cx="5334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92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771" y="381000"/>
            <a:ext cx="4158511" cy="66171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Array::Array(int s)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size = s;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A = new Element*[size];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4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Element *&amp; Array::operator [] (int i)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return A[i];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4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void Array::Print()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for (int i = 0; i &lt; 10; i ++){</a:t>
            </a:r>
          </a:p>
          <a:p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A[i]-&gt;Print();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}  </a:t>
            </a:r>
          </a:p>
          <a:p>
            <a:endParaRPr lang="en-US" sz="14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void Array::Sort()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for (int i = 0; i &lt; 10; i ++){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for (int j = </a:t>
            </a:r>
            <a:r>
              <a:rPr lang="en-US" sz="14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i+1</a:t>
            </a:r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; j &lt; 10; j ++){</a:t>
            </a:r>
          </a:p>
          <a:p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if (*A[i] &lt; </a:t>
            </a:r>
            <a:r>
              <a:rPr lang="el-GR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A[j]){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	Element *temp = A[i];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	A[i] = A[j];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	A[j] = temp;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 }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82477" y="5105400"/>
            <a:ext cx="3539752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400" dirty="0" smtClean="0"/>
              <a:t>Λύση: Χρήση αναφορών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40528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2CF2B-3533-4D61-8C88-CC806A05142F}" type="slidenum">
              <a:rPr lang="en-GB"/>
              <a:pPr/>
              <a:t>60</a:t>
            </a:fld>
            <a:endParaRPr lang="en-GB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makefiles</a:t>
            </a:r>
            <a:endParaRPr lang="en-GB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8077200" cy="4114800"/>
          </a:xfrm>
        </p:spPr>
        <p:txBody>
          <a:bodyPr>
            <a:normAutofit lnSpcReduction="10000"/>
          </a:bodyPr>
          <a:lstStyle/>
          <a:p>
            <a:r>
              <a:rPr lang="el-GR"/>
              <a:t>Το αρχείο </a:t>
            </a:r>
            <a:r>
              <a:rPr lang="en-US"/>
              <a:t>makefile (</a:t>
            </a:r>
            <a:r>
              <a:rPr lang="el-GR"/>
              <a:t>ή σχεδόν ισοδύναμα και </a:t>
            </a:r>
            <a:r>
              <a:rPr lang="en-US"/>
              <a:t>Makefile)</a:t>
            </a:r>
            <a:r>
              <a:rPr lang="el-GR"/>
              <a:t> περιέχει εντολές για το πώς θα συνδέσουμε και θα μεταγλωττίσουμε τα αρχεία μας.</a:t>
            </a:r>
          </a:p>
          <a:p>
            <a:r>
              <a:rPr lang="el-GR"/>
              <a:t>Μερικές </a:t>
            </a:r>
            <a:r>
              <a:rPr lang="el-GR" i="1"/>
              <a:t>οδηγίες </a:t>
            </a:r>
            <a:r>
              <a:rPr lang="el-GR"/>
              <a:t>(</a:t>
            </a:r>
            <a:r>
              <a:rPr lang="en-US"/>
              <a:t>options </a:t>
            </a:r>
            <a:r>
              <a:rPr lang="el-GR"/>
              <a:t>ή </a:t>
            </a:r>
            <a:r>
              <a:rPr lang="en-US"/>
              <a:t>directives):</a:t>
            </a:r>
            <a:endParaRPr lang="el-GR"/>
          </a:p>
          <a:p>
            <a:pPr>
              <a:buFontTx/>
              <a:buNone/>
            </a:pPr>
            <a:r>
              <a:rPr lang="en-GB" sz="2000" b="1">
                <a:solidFill>
                  <a:schemeClr val="tx2"/>
                </a:solidFill>
                <a:latin typeface="Courier New" pitchFamily="49" charset="0"/>
              </a:rPr>
              <a:t># This is a comment</a:t>
            </a:r>
          </a:p>
          <a:p>
            <a:pPr>
              <a:buFontTx/>
              <a:buNone/>
            </a:pPr>
            <a:r>
              <a:rPr lang="en-GB" sz="2000" b="1">
                <a:solidFill>
                  <a:schemeClr val="tx2"/>
                </a:solidFill>
                <a:latin typeface="Courier New" pitchFamily="49" charset="0"/>
              </a:rPr>
              <a:t># Options for the compilation of C, C++ programs:</a:t>
            </a:r>
          </a:p>
          <a:p>
            <a:pPr>
              <a:buFontTx/>
              <a:buNone/>
            </a:pPr>
            <a:r>
              <a:rPr lang="en-GB" sz="2000" b="1">
                <a:solidFill>
                  <a:schemeClr val="tx2"/>
                </a:solidFill>
                <a:latin typeface="Courier New" pitchFamily="49" charset="0"/>
              </a:rPr>
              <a:t>#  -O         Optimize</a:t>
            </a:r>
            <a:r>
              <a:rPr lang="en-US" sz="2000" b="1">
                <a:solidFill>
                  <a:schemeClr val="tx2"/>
                </a:solidFill>
                <a:latin typeface="Courier New" pitchFamily="49" charset="0"/>
              </a:rPr>
              <a:t> object code</a:t>
            </a:r>
            <a:endParaRPr lang="en-GB" sz="2000" b="1">
              <a:solidFill>
                <a:schemeClr val="tx2"/>
              </a:solidFill>
              <a:latin typeface="Courier New" pitchFamily="49" charset="0"/>
            </a:endParaRPr>
          </a:p>
          <a:p>
            <a:pPr>
              <a:buFontTx/>
              <a:buNone/>
            </a:pPr>
            <a:r>
              <a:rPr lang="en-GB" sz="2000" b="1">
                <a:solidFill>
                  <a:schemeClr val="tx2"/>
                </a:solidFill>
                <a:latin typeface="Courier New" pitchFamily="49" charset="0"/>
              </a:rPr>
              <a:t>#  -c         Compile and assemble, but do not link</a:t>
            </a:r>
          </a:p>
          <a:p>
            <a:pPr>
              <a:buFontTx/>
              <a:buNone/>
            </a:pPr>
            <a:r>
              <a:rPr lang="en-GB" sz="2000" b="1">
                <a:solidFill>
                  <a:schemeClr val="tx2"/>
                </a:solidFill>
                <a:latin typeface="Courier New" pitchFamily="49" charset="0"/>
              </a:rPr>
              <a:t>#  -o &lt;file&gt;  Place the output into &lt;file&gt;</a:t>
            </a:r>
          </a:p>
          <a:p>
            <a:pPr>
              <a:buFontTx/>
              <a:buNone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17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9A17-4F02-4DD4-B635-E1827EB69D26}" type="slidenum">
              <a:rPr lang="en-GB"/>
              <a:pPr/>
              <a:t>61</a:t>
            </a:fld>
            <a:endParaRPr lang="en-GB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Χρήση</a:t>
            </a:r>
            <a:endParaRPr lang="en-GB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Τα περιεχόμενα του τρέχοντος </a:t>
            </a:r>
            <a:r>
              <a:rPr lang="en-US" dirty="0"/>
              <a:t>directory </a:t>
            </a:r>
            <a:r>
              <a:rPr lang="el-GR" dirty="0"/>
              <a:t>είναι:</a:t>
            </a:r>
            <a:endParaRPr lang="en-US" dirty="0"/>
          </a:p>
          <a:p>
            <a:pPr>
              <a:buFontTx/>
              <a:buNone/>
            </a:pPr>
            <a:r>
              <a:rPr lang="en-US" sz="2400" dirty="0" err="1" smtClean="0">
                <a:latin typeface="Courier New" pitchFamily="49" charset="0"/>
              </a:rPr>
              <a:t>Person.h</a:t>
            </a:r>
            <a:r>
              <a:rPr lang="en-US" sz="2400" dirty="0">
                <a:latin typeface="Courier New" pitchFamily="49" charset="0"/>
              </a:rPr>
              <a:t>, </a:t>
            </a:r>
            <a:r>
              <a:rPr lang="en-US" sz="2400" dirty="0" smtClean="0">
                <a:latin typeface="Courier New" pitchFamily="49" charset="0"/>
              </a:rPr>
              <a:t>Person.cpp</a:t>
            </a:r>
            <a:r>
              <a:rPr lang="en-US" sz="2400" dirty="0">
                <a:latin typeface="Courier New" pitchFamily="49" charset="0"/>
              </a:rPr>
              <a:t>, main.cpp, </a:t>
            </a:r>
            <a:r>
              <a:rPr lang="en-US" sz="2400" dirty="0" err="1">
                <a:latin typeface="Courier New" pitchFamily="49" charset="0"/>
              </a:rPr>
              <a:t>makefile</a:t>
            </a:r>
            <a:endParaRPr lang="en-US" sz="2400" dirty="0">
              <a:latin typeface="Courier New" pitchFamily="49" charset="0"/>
            </a:endParaRPr>
          </a:p>
          <a:p>
            <a:r>
              <a:rPr lang="el-GR" dirty="0"/>
              <a:t>Η μεταγλώττιση γίνεται ως εξής:</a:t>
            </a:r>
          </a:p>
          <a:p>
            <a:pPr>
              <a:buFontTx/>
              <a:buNone/>
            </a:pPr>
            <a:r>
              <a:rPr lang="en-US" sz="2400" dirty="0">
                <a:latin typeface="Courier New" pitchFamily="49" charset="0"/>
              </a:rPr>
              <a:t>make main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7971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62000" y="5486400"/>
            <a:ext cx="5715000" cy="381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4724400"/>
            <a:ext cx="5715000" cy="381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GB" sz="2000" b="1" i="1" dirty="0">
                <a:solidFill>
                  <a:schemeClr val="tx2"/>
                </a:solidFill>
                <a:latin typeface="Courier New" pitchFamily="49" charset="0"/>
              </a:rPr>
              <a:t># </a:t>
            </a:r>
            <a:r>
              <a:rPr lang="en-GB" sz="2000" b="1" i="1" dirty="0" err="1" smtClean="0">
                <a:solidFill>
                  <a:schemeClr val="tx2"/>
                </a:solidFill>
                <a:latin typeface="Courier New" pitchFamily="49" charset="0"/>
              </a:rPr>
              <a:t>Person.o</a:t>
            </a:r>
            <a:r>
              <a:rPr lang="en-GB" sz="2000" b="1" i="1" dirty="0" smtClean="0">
                <a:solidFill>
                  <a:schemeClr val="tx2"/>
                </a:solidFill>
                <a:latin typeface="Courier New" pitchFamily="49" charset="0"/>
              </a:rPr>
              <a:t> </a:t>
            </a:r>
            <a:r>
              <a:rPr lang="en-GB" sz="2000" b="1" i="1" dirty="0">
                <a:solidFill>
                  <a:schemeClr val="tx2"/>
                </a:solidFill>
                <a:latin typeface="Courier New" pitchFamily="49" charset="0"/>
              </a:rPr>
              <a:t>DEPENDS on </a:t>
            </a:r>
            <a:r>
              <a:rPr lang="en-GB" sz="2000" b="1" i="1" dirty="0" err="1" smtClean="0">
                <a:solidFill>
                  <a:schemeClr val="tx2"/>
                </a:solidFill>
                <a:latin typeface="Courier New" pitchFamily="49" charset="0"/>
              </a:rPr>
              <a:t>Person.h</a:t>
            </a:r>
            <a:r>
              <a:rPr lang="en-GB" sz="2000" b="1" i="1" dirty="0" smtClean="0">
                <a:solidFill>
                  <a:schemeClr val="tx2"/>
                </a:solidFill>
                <a:latin typeface="Courier New" pitchFamily="49" charset="0"/>
              </a:rPr>
              <a:t> </a:t>
            </a:r>
            <a:r>
              <a:rPr lang="en-GB" sz="2000" b="1" i="1" dirty="0">
                <a:solidFill>
                  <a:schemeClr val="tx2"/>
                </a:solidFill>
                <a:latin typeface="Courier New" pitchFamily="49" charset="0"/>
              </a:rPr>
              <a:t>and </a:t>
            </a:r>
            <a:r>
              <a:rPr lang="en-GB" sz="2000" b="1" i="1" dirty="0" smtClean="0">
                <a:solidFill>
                  <a:schemeClr val="tx2"/>
                </a:solidFill>
                <a:latin typeface="Courier New" pitchFamily="49" charset="0"/>
              </a:rPr>
              <a:t>Person.cpp</a:t>
            </a:r>
            <a:endParaRPr lang="en-GB" sz="2000" b="1" i="1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buFontTx/>
              <a:buNone/>
            </a:pPr>
            <a:r>
              <a:rPr lang="en-GB" sz="2000" b="1" i="1" dirty="0">
                <a:solidFill>
                  <a:schemeClr val="tx2"/>
                </a:solidFill>
                <a:latin typeface="Courier New" pitchFamily="49" charset="0"/>
              </a:rPr>
              <a:t># W</a:t>
            </a:r>
            <a:r>
              <a:rPr lang="en-GB" sz="2000" b="1" i="1" dirty="0" smtClean="0">
                <a:solidFill>
                  <a:schemeClr val="tx2"/>
                </a:solidFill>
                <a:latin typeface="Courier New" pitchFamily="49" charset="0"/>
              </a:rPr>
              <a:t>e </a:t>
            </a:r>
            <a:r>
              <a:rPr lang="en-GB" sz="2000" b="1" i="1" dirty="0">
                <a:solidFill>
                  <a:schemeClr val="tx2"/>
                </a:solidFill>
                <a:latin typeface="Courier New" pitchFamily="49" charset="0"/>
              </a:rPr>
              <a:t>create only the .</a:t>
            </a:r>
            <a:r>
              <a:rPr lang="en-GB" sz="2000" b="1" i="1" dirty="0" smtClean="0">
                <a:solidFill>
                  <a:schemeClr val="tx2"/>
                </a:solidFill>
                <a:latin typeface="Courier New" pitchFamily="49" charset="0"/>
              </a:rPr>
              <a:t>o[</a:t>
            </a:r>
            <a:r>
              <a:rPr lang="en-GB" sz="2000" b="1" i="1" dirty="0" err="1" smtClean="0">
                <a:solidFill>
                  <a:schemeClr val="tx2"/>
                </a:solidFill>
                <a:latin typeface="Courier New" pitchFamily="49" charset="0"/>
              </a:rPr>
              <a:t>bject</a:t>
            </a:r>
            <a:r>
              <a:rPr lang="en-GB" sz="2000" b="1" i="1" dirty="0" smtClean="0">
                <a:solidFill>
                  <a:schemeClr val="tx2"/>
                </a:solidFill>
                <a:latin typeface="Courier New" pitchFamily="49" charset="0"/>
              </a:rPr>
              <a:t>] </a:t>
            </a:r>
            <a:r>
              <a:rPr lang="en-GB" sz="2000" b="1" i="1" dirty="0">
                <a:solidFill>
                  <a:schemeClr val="tx2"/>
                </a:solidFill>
                <a:latin typeface="Courier New" pitchFamily="49" charset="0"/>
              </a:rPr>
              <a:t>file and do not </a:t>
            </a:r>
            <a:endParaRPr lang="en-US" sz="2000" b="1" i="1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buFontTx/>
              <a:buNone/>
            </a:pPr>
            <a:r>
              <a:rPr lang="en-US" sz="2000" b="1" i="1" dirty="0">
                <a:solidFill>
                  <a:schemeClr val="tx2"/>
                </a:solidFill>
                <a:latin typeface="Courier New" pitchFamily="49" charset="0"/>
              </a:rPr>
              <a:t># </a:t>
            </a:r>
            <a:r>
              <a:rPr lang="en-GB" sz="2000" b="1" i="1" dirty="0">
                <a:solidFill>
                  <a:schemeClr val="tx2"/>
                </a:solidFill>
                <a:latin typeface="Courier New" pitchFamily="49" charset="0"/>
              </a:rPr>
              <a:t>link it to an executable</a:t>
            </a:r>
          </a:p>
          <a:p>
            <a:pPr>
              <a:buFontTx/>
              <a:buNone/>
            </a:pPr>
            <a:r>
              <a:rPr lang="en-GB" sz="2000" b="1" i="1" dirty="0">
                <a:solidFill>
                  <a:schemeClr val="tx2"/>
                </a:solidFill>
                <a:latin typeface="Courier New" pitchFamily="49" charset="0"/>
              </a:rPr>
              <a:t># main DEPENDS on the </a:t>
            </a:r>
            <a:r>
              <a:rPr lang="en-GB" sz="2000" b="1" i="1" dirty="0" err="1" smtClean="0">
                <a:solidFill>
                  <a:schemeClr val="tx2"/>
                </a:solidFill>
                <a:latin typeface="Courier New" pitchFamily="49" charset="0"/>
              </a:rPr>
              <a:t>Person.o</a:t>
            </a:r>
            <a:r>
              <a:rPr lang="en-GB" sz="2000" b="1" i="1" dirty="0" smtClean="0">
                <a:solidFill>
                  <a:schemeClr val="tx2"/>
                </a:solidFill>
                <a:latin typeface="Courier New" pitchFamily="49" charset="0"/>
              </a:rPr>
              <a:t> </a:t>
            </a:r>
            <a:r>
              <a:rPr lang="en-GB" sz="2000" b="1" i="1" dirty="0">
                <a:solidFill>
                  <a:schemeClr val="tx2"/>
                </a:solidFill>
                <a:latin typeface="Courier New" pitchFamily="49" charset="0"/>
              </a:rPr>
              <a:t>file and </a:t>
            </a:r>
            <a:r>
              <a:rPr lang="en-GB" sz="2000" b="1" i="1" dirty="0" smtClean="0">
                <a:solidFill>
                  <a:schemeClr val="tx2"/>
                </a:solidFill>
                <a:latin typeface="Courier New" pitchFamily="49" charset="0"/>
              </a:rPr>
              <a:t>main.cpp</a:t>
            </a:r>
            <a:endParaRPr lang="en-GB" sz="2000" b="1" i="1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buFontTx/>
              <a:buNone/>
            </a:pPr>
            <a:r>
              <a:rPr lang="en-GB" sz="2000" b="1" i="1" dirty="0">
                <a:solidFill>
                  <a:schemeClr val="tx2"/>
                </a:solidFill>
                <a:latin typeface="Courier New" pitchFamily="49" charset="0"/>
              </a:rPr>
              <a:t># We compile it and we produce the executable </a:t>
            </a:r>
            <a:endParaRPr lang="en-US" sz="2000" b="1" i="1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buFontTx/>
              <a:buNone/>
            </a:pPr>
            <a:r>
              <a:rPr lang="en-US" sz="2000" b="1" i="1" dirty="0">
                <a:solidFill>
                  <a:schemeClr val="tx2"/>
                </a:solidFill>
                <a:latin typeface="Courier New" pitchFamily="49" charset="0"/>
              </a:rPr>
              <a:t># </a:t>
            </a:r>
            <a:r>
              <a:rPr lang="en-GB" sz="2000" b="1" i="1">
                <a:solidFill>
                  <a:schemeClr val="tx2"/>
                </a:solidFill>
                <a:latin typeface="Courier New" pitchFamily="49" charset="0"/>
              </a:rPr>
              <a:t>main.exe</a:t>
            </a:r>
            <a:r>
              <a:rPr lang="en-GB" sz="2000" b="1">
                <a:solidFill>
                  <a:schemeClr val="tx2"/>
                </a:solidFill>
                <a:latin typeface="Courier New" pitchFamily="49" charset="0"/>
              </a:rPr>
              <a:t> </a:t>
            </a:r>
            <a:endParaRPr lang="en-GB" sz="2000" b="1" smtClean="0">
              <a:solidFill>
                <a:schemeClr val="tx2"/>
              </a:solidFill>
              <a:latin typeface="Courier New" pitchFamily="49" charset="0"/>
            </a:endParaRPr>
          </a:p>
          <a:p>
            <a:pPr>
              <a:buFontTx/>
              <a:buNone/>
            </a:pPr>
            <a:endParaRPr lang="en-US" sz="2000" b="1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buFontTx/>
              <a:buNone/>
            </a:pP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</a:rPr>
              <a:t>main: </a:t>
            </a:r>
            <a:r>
              <a:rPr lang="en-GB" sz="2000" b="1" dirty="0" err="1" smtClean="0">
                <a:solidFill>
                  <a:srgbClr val="0000FF"/>
                </a:solidFill>
                <a:latin typeface="Courier New" pitchFamily="49" charset="0"/>
              </a:rPr>
              <a:t>Person.o</a:t>
            </a:r>
            <a:r>
              <a:rPr lang="en-GB" sz="2000" b="1" dirty="0" smtClean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</a:rPr>
              <a:t>main.cpp</a:t>
            </a:r>
          </a:p>
          <a:p>
            <a:pPr>
              <a:buFontTx/>
              <a:buNone/>
            </a:pP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</a:rPr>
              <a:t>    g++ </a:t>
            </a:r>
            <a:r>
              <a:rPr lang="en-GB" sz="2000" b="1" dirty="0" err="1" smtClean="0">
                <a:solidFill>
                  <a:srgbClr val="0000FF"/>
                </a:solidFill>
                <a:latin typeface="Courier New" pitchFamily="49" charset="0"/>
              </a:rPr>
              <a:t>Person.o</a:t>
            </a:r>
            <a:r>
              <a:rPr lang="en-GB" sz="2000" b="1" dirty="0" smtClean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</a:rPr>
              <a:t>-o main.exe main.cpp</a:t>
            </a:r>
          </a:p>
          <a:p>
            <a:pPr>
              <a:buFontTx/>
              <a:buNone/>
            </a:pPr>
            <a:r>
              <a:rPr lang="en-GB" sz="2000" b="1" dirty="0" err="1" smtClean="0">
                <a:solidFill>
                  <a:srgbClr val="0000FF"/>
                </a:solidFill>
                <a:latin typeface="Courier New" pitchFamily="49" charset="0"/>
              </a:rPr>
              <a:t>Person.o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</a:rPr>
              <a:t>: </a:t>
            </a:r>
            <a:r>
              <a:rPr lang="en-GB" sz="2000" b="1" dirty="0" err="1" smtClean="0">
                <a:solidFill>
                  <a:srgbClr val="0000FF"/>
                </a:solidFill>
                <a:latin typeface="Courier New" pitchFamily="49" charset="0"/>
              </a:rPr>
              <a:t>Person.h</a:t>
            </a:r>
            <a:r>
              <a:rPr lang="en-GB" sz="2000" b="1" dirty="0" smtClean="0">
                <a:solidFill>
                  <a:srgbClr val="0000FF"/>
                </a:solidFill>
                <a:latin typeface="Courier New" pitchFamily="49" charset="0"/>
              </a:rPr>
              <a:t> Person.cpp</a:t>
            </a:r>
            <a:endParaRPr lang="en-GB" sz="2000" b="1" dirty="0">
              <a:solidFill>
                <a:srgbClr val="0000FF"/>
              </a:solidFill>
              <a:latin typeface="Courier New" pitchFamily="49" charset="0"/>
            </a:endParaRPr>
          </a:p>
          <a:p>
            <a:pPr>
              <a:buFontTx/>
              <a:buNone/>
            </a:pP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</a:rPr>
              <a:t>    g++ -O -c </a:t>
            </a:r>
            <a:r>
              <a:rPr lang="en-GB" sz="2000" b="1" dirty="0" smtClean="0">
                <a:solidFill>
                  <a:srgbClr val="0000FF"/>
                </a:solidFill>
                <a:latin typeface="Courier New" pitchFamily="49" charset="0"/>
              </a:rPr>
              <a:t>Person.cpp</a:t>
            </a:r>
            <a:endParaRPr lang="en-GB" sz="2000" b="1" dirty="0">
              <a:solidFill>
                <a:srgbClr val="0000FF"/>
              </a:solidFill>
              <a:latin typeface="Courier New" pitchFamily="49" charset="0"/>
            </a:endParaRPr>
          </a:p>
          <a:p>
            <a:pPr>
              <a:buFontTx/>
              <a:buNone/>
            </a:pP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4450D-1575-44CA-B603-0BB0CD34A263}" type="slidenum">
              <a:rPr lang="en-GB"/>
              <a:pPr/>
              <a:t>62</a:t>
            </a:fld>
            <a:endParaRPr lang="en-GB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File: makefile</a:t>
            </a:r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1956007" y="6472766"/>
            <a:ext cx="7187993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l-GR" sz="2000" dirty="0" smtClean="0"/>
              <a:t>Οι γραμμές αυτές θα πρέπει να ξεκινάνε οπωσδήποτε με </a:t>
            </a:r>
            <a:r>
              <a:rPr lang="en-US" sz="2000" dirty="0" smtClean="0"/>
              <a:t>tab !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33140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2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482F6-9202-482E-A050-2D5AA7927D38}" type="slidenum">
              <a:rPr lang="en-GB"/>
              <a:pPr/>
              <a:t>63</a:t>
            </a:fld>
            <a:endParaRPr lang="en-GB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Εναλλακτικά</a:t>
            </a:r>
            <a:endParaRPr lang="en-GB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Ένας πιο απλός τρόπος για να κάνετε </a:t>
            </a:r>
            <a:r>
              <a:rPr lang="en-US" dirty="0"/>
              <a:t>compile </a:t>
            </a:r>
            <a:r>
              <a:rPr lang="el-GR" dirty="0"/>
              <a:t>κατ’ ευθείαν το πρόγραμμά σας:</a:t>
            </a:r>
            <a:endParaRPr lang="en-US" dirty="0"/>
          </a:p>
          <a:p>
            <a:endParaRPr lang="el-GR" dirty="0"/>
          </a:p>
          <a:p>
            <a:pPr>
              <a:buFontTx/>
              <a:buNone/>
            </a:pPr>
            <a:r>
              <a:rPr lang="en-GB" sz="2400" b="1" dirty="0">
                <a:solidFill>
                  <a:srgbClr val="0000FF"/>
                </a:solidFill>
                <a:latin typeface="Courier New" pitchFamily="49" charset="0"/>
              </a:rPr>
              <a:t>g++ -o main.exe main.cpp</a:t>
            </a:r>
            <a:r>
              <a:rPr lang="el-GR" sz="24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  <a:latin typeface="Courier New" pitchFamily="49" charset="0"/>
              </a:rPr>
              <a:t>Person.cpp</a:t>
            </a:r>
            <a:endParaRPr lang="en-GB" sz="2400" b="1" dirty="0">
              <a:solidFill>
                <a:srgbClr val="0000FF"/>
              </a:solidFill>
              <a:latin typeface="Courier New" pitchFamily="49" charset="0"/>
            </a:endParaRPr>
          </a:p>
          <a:p>
            <a:endParaRPr lang="en-GB" dirty="0"/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ltGray">
          <a:xfrm>
            <a:off x="1219200" y="4495800"/>
            <a:ext cx="5638800" cy="8318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/>
              <a:t>Σε κάποιους </a:t>
            </a:r>
            <a:r>
              <a:rPr lang="en-US"/>
              <a:t>compilers: </a:t>
            </a:r>
            <a:r>
              <a:rPr lang="en-US">
                <a:latin typeface="Courier New" pitchFamily="49" charset="0"/>
              </a:rPr>
              <a:t>-omain.exe</a:t>
            </a:r>
            <a:r>
              <a:rPr lang="el-GR"/>
              <a:t> (χωρίς κενό)</a:t>
            </a:r>
            <a:endParaRPr lang="en-GB"/>
          </a:p>
        </p:txBody>
      </p:sp>
      <p:sp>
        <p:nvSpPr>
          <p:cNvPr id="49157" name="Line 5"/>
          <p:cNvSpPr>
            <a:spLocks noChangeShapeType="1"/>
          </p:cNvSpPr>
          <p:nvPr/>
        </p:nvSpPr>
        <p:spPr bwMode="ltGray">
          <a:xfrm flipH="1" flipV="1">
            <a:off x="2057400" y="3962400"/>
            <a:ext cx="1447800" cy="5334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50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Ένα μεγαλύτερο παράδειγμα.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Θα δούμε πως μπορούμε να σπάσουμε το παράδειγμα με το </a:t>
            </a:r>
            <a:r>
              <a:rPr lang="en-US" dirty="0" smtClean="0"/>
              <a:t>Array </a:t>
            </a:r>
            <a:r>
              <a:rPr lang="el-GR" dirty="0" smtClean="0"/>
              <a:t>σε πολλαπλά αρχεία.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58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Utils.h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099" y="2743200"/>
            <a:ext cx="8229600" cy="3657600"/>
          </a:xfrm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#include &lt;iostream&gt;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cstring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#include &lt;cmath&gt;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ctime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#include &lt;cstdlib&gt;</a:t>
            </a:r>
          </a:p>
          <a:p>
            <a:pPr marL="0" indent="0"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using namespace std;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752600"/>
            <a:ext cx="81533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Ένα αρχείο με διάφορες βιβλιοθήκες που χρειάζονται οι περισσότερες κλάσεις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5814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Element.h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876800"/>
          </a:xfrm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#if !defined(__ELEMENT__)</a:t>
            </a:r>
          </a:p>
          <a:p>
            <a:pPr marL="0" indent="0">
              <a:buNone/>
            </a:pPr>
            <a:r>
              <a:rPr lang="en-US" sz="2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#define __ELEMENT__</a:t>
            </a:r>
          </a:p>
          <a:p>
            <a:pPr marL="0" indent="0">
              <a:buNone/>
            </a:pPr>
            <a:endParaRPr lang="en-US" sz="2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class Element</a:t>
            </a:r>
          </a:p>
          <a:p>
            <a:pPr marL="0" indent="0"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 virtual bool operator &lt; (Element &amp;other) = 0;</a:t>
            </a:r>
          </a:p>
          <a:p>
            <a:pPr marL="0" indent="0"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 virtual void Print() = 0;</a:t>
            </a:r>
          </a:p>
          <a:p>
            <a:pPr marL="0" indent="0"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en-US" sz="2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2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endif</a:t>
            </a:r>
            <a:endParaRPr lang="en-US" sz="2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4758" y="5906429"/>
            <a:ext cx="659924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Για την κλάση </a:t>
            </a:r>
            <a:r>
              <a:rPr lang="en-US" dirty="0" smtClean="0"/>
              <a:t>Element </a:t>
            </a:r>
            <a:r>
              <a:rPr lang="el-GR" dirty="0" smtClean="0"/>
              <a:t>δεν χρειάζεται να ορίσουμε </a:t>
            </a:r>
            <a:r>
              <a:rPr lang="en-US" dirty="0" smtClean="0"/>
              <a:t>.</a:t>
            </a:r>
            <a:r>
              <a:rPr lang="en-US" dirty="0" err="1" smtClean="0"/>
              <a:t>cpp</a:t>
            </a:r>
            <a:r>
              <a:rPr lang="en-US" dirty="0" smtClean="0"/>
              <a:t> </a:t>
            </a:r>
            <a:r>
              <a:rPr lang="el-GR" dirty="0" smtClean="0"/>
              <a:t>αρχείο.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67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Array.h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#if !defined(__ARRAY__)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#define __ARRAY__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#include "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Utils.h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#include "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Element.h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Array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Element **A;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int size;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Array(int 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Element *&amp; operator [](int);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void Sort();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void Print();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endif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09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990600"/>
          </a:xfrm>
        </p:spPr>
        <p:txBody>
          <a:bodyPr/>
          <a:lstStyle/>
          <a:p>
            <a:r>
              <a:rPr lang="en-US" dirty="0" smtClean="0"/>
              <a:t>Array.cpp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638800"/>
          </a:xfrm>
          <a:ln>
            <a:solidFill>
              <a:srgbClr val="0070C0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#include "</a:t>
            </a:r>
            <a:r>
              <a:rPr lang="en-US" b="1" dirty="0" err="1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Array.h</a:t>
            </a:r>
            <a:r>
              <a:rPr lang="en-US" b="1" dirty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Array::Array(int s)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size = 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A = new Element*[size];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Element *&amp; Array::operator [] (int i)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A[i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void Array::Sort()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for (int i = 0; i &lt; 10; i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++)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for (int j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i+1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j &lt; 10; j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++)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if (*A[i] &lt; *A[j]){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Element *temp = A[i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 A[i] = A[j]; A[j] = temp;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void Array::Print()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for (int i = 0; i &lt; 10; i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++) { A[i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]-&gt;Print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  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57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IntElement.h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#if !defined(__INT_ELEMENT__)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define __INT_ELEMENT__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#include "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Utils.h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#include "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Element.h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 public Element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bool operator &lt; (Element &amp;);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void Print();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endif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846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Υλοποίηση της </a:t>
            </a:r>
            <a:r>
              <a:rPr lang="en-US" dirty="0" smtClean="0"/>
              <a:t>Array </a:t>
            </a:r>
            <a:r>
              <a:rPr lang="el-GR" dirty="0" smtClean="0"/>
              <a:t>με αναφορές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27232" y="1676400"/>
            <a:ext cx="5715026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class Array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Element **</a:t>
            </a:r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A;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int size;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Array(int s);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Element *</a:t>
            </a:r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&amp; operator [](int);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void Print();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void Sort();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};</a:t>
            </a:r>
          </a:p>
          <a:p>
            <a:endParaRPr lang="en-US" sz="24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54291" y="5562599"/>
            <a:ext cx="4789709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400" dirty="0" smtClean="0"/>
              <a:t>Η κλάση </a:t>
            </a:r>
            <a:r>
              <a:rPr lang="en-US" sz="2400" dirty="0" smtClean="0"/>
              <a:t>Array </a:t>
            </a:r>
            <a:r>
              <a:rPr lang="el-GR" sz="2400" dirty="0" smtClean="0"/>
              <a:t>παραμένει ως έχει.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4618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r>
              <a:rPr lang="en-US" dirty="0" smtClean="0"/>
              <a:t>IntElement.cpp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562600"/>
          </a:xfrm>
          <a:ln>
            <a:solidFill>
              <a:srgbClr val="0070C0"/>
            </a:solidFill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#include "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IntElement.h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i)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bool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::operator &lt;(Element &amp;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&amp;other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dynamic_cast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&amp;&gt;(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other.GetVal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return true;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return false;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::Print()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cout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&lt;&lt; endl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35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r>
              <a:rPr lang="en-US" dirty="0" err="1" smtClean="0"/>
              <a:t>PointElement.h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#if !defined(__POINT_ELEMENT__)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#define __POINT_ELEMENT__</a:t>
            </a:r>
          </a:p>
          <a:p>
            <a:pPr marL="0" indent="0">
              <a:buNone/>
            </a:pP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#include "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Utils.h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#include "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Element.h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struct point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int x;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int y;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 public Element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point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int,int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point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bool operator &lt; (Element &amp;);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void Print();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endif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12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/>
          <a:lstStyle/>
          <a:p>
            <a:r>
              <a:rPr lang="en-US" dirty="0" smtClean="0"/>
              <a:t>PointElement.cpp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562600"/>
          </a:xfrm>
          <a:ln>
            <a:solidFill>
              <a:srgbClr val="0070C0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#include "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PointElement.h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x,int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y)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val.x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val.y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point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return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bool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::operator &lt;(Element &amp;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&amp;other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dynamic_cast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&amp;&gt;(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val.x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other.GetVal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().x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 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val.x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other.GetVal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().x){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val.y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other.GetVal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().y 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return true;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}else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}else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::Print()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cout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val.x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&lt;&lt; " " &lt;&lt;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val.y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&lt;&lt; endl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44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#include "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Utils.h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#include "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Array.h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#include "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IntElement.h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#include "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PointElement.h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int main()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srand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(time(NULL));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Array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(10);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Array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(10);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for (int i = 0; i &lt; 10; i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[i]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(rand()%10);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[i]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(rand()%10, rand()%10);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iA.Print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pA.Print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iA.Sort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pA.Sort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iA.Print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pA.Print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956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makefile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2667000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main: main.cpp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Array.o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IntElement.o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PointElement.o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Utils.h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g++ -o main.exe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Array.o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IntElement.o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PointElement.o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main.cpp</a:t>
            </a:r>
          </a:p>
          <a:p>
            <a:pPr marL="0" indent="0">
              <a:buNone/>
            </a:pP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Array.o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Array.h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Array.cpp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Element.h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Utils.h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g++ -c Array.cpp </a:t>
            </a:r>
          </a:p>
          <a:p>
            <a:pPr marL="0" indent="0">
              <a:buNone/>
            </a:pP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IntElement.o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IntElement.h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IntElement.cpp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Element.h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Utils.h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g++ -c IntElement.cpp</a:t>
            </a:r>
          </a:p>
          <a:p>
            <a:pPr marL="0" indent="0">
              <a:buNone/>
            </a:pP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PointElement.o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PointElement.h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PointElement.cpp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Element.h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Utils.h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g++ -c PointElement.cpp</a:t>
            </a:r>
          </a:p>
        </p:txBody>
      </p:sp>
    </p:spTree>
    <p:extLst>
      <p:ext uri="{BB962C8B-B14F-4D97-AF65-F5344CB8AC3E}">
        <p14:creationId xmlns:p14="http://schemas.microsoft.com/office/powerpoint/2010/main" val="226127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Class Element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6200" y="2362200"/>
            <a:ext cx="884889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class Element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virtual bool operator &lt; (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Element </a:t>
            </a:r>
            <a:r>
              <a:rPr lang="el-GR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</a:t>
            </a:r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 = 0;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virtual void </a:t>
            </a:r>
            <a:r>
              <a:rPr lang="en-US" sz="2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Print() </a:t>
            </a:r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= 0;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};</a:t>
            </a:r>
          </a:p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52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IntElement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2057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981200"/>
            <a:ext cx="6083717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4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: public Element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int </a:t>
            </a:r>
            <a:r>
              <a:rPr lang="en-US" sz="24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(int);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int </a:t>
            </a:r>
            <a:r>
              <a:rPr lang="en-US" sz="24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GetVal</a:t>
            </a:r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 operator &lt; (Element </a:t>
            </a:r>
            <a:r>
              <a:rPr lang="el-GR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sz="2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Print();</a:t>
            </a:r>
            <a:endParaRPr lang="en-US" sz="24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};</a:t>
            </a:r>
            <a:endParaRPr lang="en-US" sz="24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3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2374</TotalTime>
  <Words>5294</Words>
  <Application>Microsoft Office PowerPoint</Application>
  <PresentationFormat>On-screen Show (4:3)</PresentationFormat>
  <Paragraphs>1141</Paragraphs>
  <Slides>74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74</vt:i4>
      </vt:variant>
    </vt:vector>
  </HeadingPairs>
  <TitlesOfParts>
    <vt:vector size="75" baseType="lpstr">
      <vt:lpstr>Clarity</vt:lpstr>
      <vt:lpstr>TEMPLATES, STL ΠΡΟΓΡΑΜΜΑΤΑ ΜΕ ΠΟΛΛΑ  ΑΡΧΕΙΑ</vt:lpstr>
      <vt:lpstr>ΑνακεφαΛΑΙΩΣΗ</vt:lpstr>
      <vt:lpstr>Η κλάση Array</vt:lpstr>
      <vt:lpstr>Abstract Class Element</vt:lpstr>
      <vt:lpstr>PowerPoint Presentation</vt:lpstr>
      <vt:lpstr>PowerPoint Presentation</vt:lpstr>
      <vt:lpstr>Υλοποίηση της Array με αναφορές</vt:lpstr>
      <vt:lpstr>Abstract Class Element</vt:lpstr>
      <vt:lpstr>IntElement</vt:lpstr>
      <vt:lpstr>PowerPoint Presentation</vt:lpstr>
      <vt:lpstr>PointElement</vt:lpstr>
      <vt:lpstr>PowerPoint Presentation</vt:lpstr>
      <vt:lpstr>PowerPoint Presentation</vt:lpstr>
      <vt:lpstr>Dynamic Casting</vt:lpstr>
      <vt:lpstr>Συντακτικό</vt:lpstr>
      <vt:lpstr>Class Tempate Array</vt:lpstr>
      <vt:lpstr>PowerPoint Presentation</vt:lpstr>
      <vt:lpstr>Χρήση στη main()</vt:lpstr>
      <vt:lpstr>Χρήση στη main()</vt:lpstr>
      <vt:lpstr>Standard Template library (STL)</vt:lpstr>
      <vt:lpstr>STL</vt:lpstr>
      <vt:lpstr>STL Sequential Containers</vt:lpstr>
      <vt:lpstr>vector</vt:lpstr>
      <vt:lpstr>list</vt:lpstr>
      <vt:lpstr>deque</vt:lpstr>
      <vt:lpstr>iterators</vt:lpstr>
      <vt:lpstr>iterators</vt:lpstr>
      <vt:lpstr>iterators</vt:lpstr>
      <vt:lpstr>Associative Containers</vt:lpstr>
      <vt:lpstr>Παραδειγμα set</vt:lpstr>
      <vt:lpstr>Set με δικές μας κλάσεις</vt:lpstr>
      <vt:lpstr>Παραδειγμα Set</vt:lpstr>
      <vt:lpstr>PowerPoint Presentation</vt:lpstr>
      <vt:lpstr>PowerPoint Presentation</vt:lpstr>
      <vt:lpstr>Παράδειγμα map</vt:lpstr>
      <vt:lpstr>Παράδειγμα map iterator</vt:lpstr>
      <vt:lpstr>Αλγόριθμοι</vt:lpstr>
      <vt:lpstr>find</vt:lpstr>
      <vt:lpstr>sort</vt:lpstr>
      <vt:lpstr>Αντικείμενα συναρτήσεων</vt:lpstr>
      <vt:lpstr>PowerPoint Presentation</vt:lpstr>
      <vt:lpstr>PowerPoint Presentation</vt:lpstr>
      <vt:lpstr>for_each</vt:lpstr>
      <vt:lpstr>Φίλες συναρτήσεις</vt:lpstr>
      <vt:lpstr>Παραδειγμα Set</vt:lpstr>
      <vt:lpstr>PowerPoint Presentation</vt:lpstr>
      <vt:lpstr>PowerPoint Presentation</vt:lpstr>
      <vt:lpstr>ΚΩΔΙΚΑΣ ΣΕ ΠΟΛΛΑ ΑΡΧΕΙΑ</vt:lpstr>
      <vt:lpstr>Διαχείριση μεγάλων προγραμμάτων</vt:lpstr>
      <vt:lpstr>Επικοινωνία μεταξύ κλάσεων.</vt:lpstr>
      <vt:lpstr>Αρχεία επικεφαλίδες (header files)</vt:lpstr>
      <vt:lpstr>Inclusion </vt:lpstr>
      <vt:lpstr>Πολλαπλοί ορισμοί</vt:lpstr>
      <vt:lpstr>Εντολή προεπεξεργαστή</vt:lpstr>
      <vt:lpstr>To αρχείο Person.h</vt:lpstr>
      <vt:lpstr>To αρχείο Person.cpp</vt:lpstr>
      <vt:lpstr>To αρχείο main.cpp</vt:lpstr>
      <vt:lpstr>makefiles</vt:lpstr>
      <vt:lpstr>makefiles</vt:lpstr>
      <vt:lpstr>makefiles</vt:lpstr>
      <vt:lpstr>Χρήση</vt:lpstr>
      <vt:lpstr>File: makefile</vt:lpstr>
      <vt:lpstr>Εναλλακτικά</vt:lpstr>
      <vt:lpstr>Ένα μεγαλύτερο παράδειγμα.</vt:lpstr>
      <vt:lpstr>Utils.h</vt:lpstr>
      <vt:lpstr>Element.h</vt:lpstr>
      <vt:lpstr>Array.h</vt:lpstr>
      <vt:lpstr>Array.cpp</vt:lpstr>
      <vt:lpstr>IntElement.h</vt:lpstr>
      <vt:lpstr>IntElement.cpp</vt:lpstr>
      <vt:lpstr>PointElement.h</vt:lpstr>
      <vt:lpstr>PointElement.cpp</vt:lpstr>
      <vt:lpstr>main.cpp</vt:lpstr>
      <vt:lpstr>makefile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tsap</dc:creator>
  <cp:lastModifiedBy>tsap</cp:lastModifiedBy>
  <cp:revision>62</cp:revision>
  <dcterms:created xsi:type="dcterms:W3CDTF">2011-12-15T14:46:52Z</dcterms:created>
  <dcterms:modified xsi:type="dcterms:W3CDTF">2012-02-01T12:52:03Z</dcterms:modified>
</cp:coreProperties>
</file>