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90" r:id="rId33"/>
    <p:sldId id="291" r:id="rId34"/>
    <p:sldId id="292" r:id="rId35"/>
    <p:sldId id="293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63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9" r:id="rId69"/>
    <p:sldId id="330" r:id="rId70"/>
    <p:sldId id="332" r:id="rId71"/>
    <p:sldId id="333" r:id="rId72"/>
    <p:sldId id="334" r:id="rId73"/>
    <p:sldId id="335" r:id="rId74"/>
    <p:sldId id="336" r:id="rId75"/>
    <p:sldId id="337" r:id="rId76"/>
    <p:sldId id="338" r:id="rId77"/>
    <p:sldId id="339" r:id="rId78"/>
    <p:sldId id="340" r:id="rId79"/>
    <p:sldId id="341" r:id="rId80"/>
    <p:sldId id="342" r:id="rId81"/>
    <p:sldId id="343" r:id="rId82"/>
    <p:sldId id="345" r:id="rId83"/>
    <p:sldId id="346" r:id="rId84"/>
    <p:sldId id="347" r:id="rId85"/>
    <p:sldId id="348" r:id="rId86"/>
    <p:sldId id="349" r:id="rId87"/>
    <p:sldId id="350" r:id="rId88"/>
    <p:sldId id="351" r:id="rId89"/>
    <p:sldId id="352" r:id="rId90"/>
    <p:sldId id="353" r:id="rId91"/>
    <p:sldId id="354" r:id="rId92"/>
    <p:sldId id="355" r:id="rId93"/>
    <p:sldId id="356" r:id="rId94"/>
    <p:sldId id="357" r:id="rId95"/>
    <p:sldId id="358" r:id="rId96"/>
    <p:sldId id="359" r:id="rId97"/>
    <p:sldId id="360" r:id="rId98"/>
    <p:sldId id="361" r:id="rId99"/>
    <p:sldId id="362" r:id="rId10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l-GR" smtClean="0"/>
              <a:t>Διαβαζει 3 αφμ</a:t>
            </a:r>
          </a:p>
          <a:p>
            <a:pPr>
              <a:spcBef>
                <a:spcPct val="0"/>
              </a:spcBef>
            </a:pPr>
            <a:r>
              <a:rPr lang="el-GR" smtClean="0"/>
              <a:t>Τα ελεγχει</a:t>
            </a:r>
          </a:p>
          <a:p>
            <a:pPr>
              <a:spcBef>
                <a:spcPct val="0"/>
              </a:spcBef>
            </a:pPr>
            <a:r>
              <a:rPr lang="el-GR" smtClean="0"/>
              <a:t>Υπολογιζει τα στατιστικα</a:t>
            </a:r>
          </a:p>
          <a:p>
            <a:pPr>
              <a:spcBef>
                <a:spcPct val="0"/>
              </a:spcBef>
            </a:pPr>
            <a:r>
              <a:rPr lang="el-GR" smtClean="0"/>
              <a:t>Τυπώνει τα στατιστικά</a:t>
            </a: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3452" indent="-285943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2306" indent="-227288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599814" indent="-228754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323" indent="-228754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479638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01954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324270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746585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19341002-9560-42DD-B847-F85EA042DF2B}" type="slidenum">
              <a:rPr lang="el-GR"/>
              <a:pPr eaLnBrk="1" hangingPunct="1"/>
              <a:t>72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l-GR" smtClean="0"/>
              <a:t>Πχ 12345 12346 12347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3452" indent="-285943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2306" indent="-227288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599814" indent="-228754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323" indent="-228754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479638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01954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324270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746585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6C67D877-7271-45B6-BD8A-016AC8BED9B8}" type="slidenum">
              <a:rPr lang="el-GR"/>
              <a:pPr eaLnBrk="1" hangingPunct="1"/>
              <a:t>74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l-GR" smtClean="0"/>
              <a:t>Αν το υπόλοιπο είναι </a:t>
            </a:r>
            <a:r>
              <a:rPr lang="en-US" smtClean="0"/>
              <a:t>I </a:t>
            </a:r>
            <a:r>
              <a:rPr lang="el-GR" smtClean="0"/>
              <a:t>τοτε αυξάνουμε το περιεχομενο της </a:t>
            </a:r>
            <a:r>
              <a:rPr lang="en-US" smtClean="0"/>
              <a:t>I </a:t>
            </a:r>
            <a:r>
              <a:rPr lang="el-GR" smtClean="0"/>
              <a:t>θεσης του πινακα Β</a:t>
            </a: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3452" indent="-285943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2306" indent="-227288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599814" indent="-228754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323" indent="-228754" defTabSz="915017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479638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01954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324270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746585" indent="-228754" defTabSz="9150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DCCF547A-340A-4381-9C96-F01E3AE8D8B1}" type="slidenum">
              <a:rPr lang="el-GR"/>
              <a:pPr eaLnBrk="1" hangingPunct="1"/>
              <a:t>75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-409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dview.net/Books/TIJ/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/>
          <a:lstStyle/>
          <a:p>
            <a:r>
              <a:rPr lang="el-GR" dirty="0" err="1" smtClean="0"/>
              <a:t>ΑντικειμενοστρΕφησ</a:t>
            </a:r>
            <a:r>
              <a:rPr lang="el-GR" dirty="0" smtClean="0"/>
              <a:t> </a:t>
            </a:r>
            <a:r>
              <a:rPr lang="el-GR" dirty="0" smtClean="0"/>
              <a:t>προγραμματισμοσ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CS-409, </a:t>
            </a:r>
            <a:r>
              <a:rPr lang="el-GR" dirty="0"/>
              <a:t>Χειμερινό εξάμηνο </a:t>
            </a:r>
            <a:r>
              <a:rPr lang="el-GR" dirty="0" smtClean="0"/>
              <a:t>2011</a:t>
            </a:r>
            <a:endParaRPr lang="en-US" dirty="0" smtClean="0"/>
          </a:p>
          <a:p>
            <a:pPr algn="ctr"/>
            <a:r>
              <a:rPr lang="el-GR" dirty="0" smtClean="0"/>
              <a:t>Πανεπιστήμιο Ιωαννίνων, Τμήμα Πληροφορικής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l-GR" dirty="0" smtClean="0"/>
              <a:t>Παναγιώτης Τσαπάρας </a:t>
            </a:r>
          </a:p>
        </p:txBody>
      </p:sp>
    </p:spTree>
    <p:extLst>
      <p:ext uri="{BB962C8B-B14F-4D97-AF65-F5344CB8AC3E}">
        <p14:creationId xmlns:p14="http://schemas.microsoft.com/office/powerpoint/2010/main" val="16137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Γενικές ιδέες αντικειμενοστραφή προγραμματισμού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Ως σχεδιαστές</a:t>
            </a:r>
            <a:r>
              <a:rPr lang="en-GB" dirty="0"/>
              <a:t> </a:t>
            </a:r>
            <a:r>
              <a:rPr lang="el-GR" dirty="0"/>
              <a:t>/</a:t>
            </a:r>
            <a:r>
              <a:rPr lang="en-GB" dirty="0"/>
              <a:t> </a:t>
            </a:r>
            <a:r>
              <a:rPr lang="el-GR" dirty="0"/>
              <a:t>προγραμματιστές λογισμικού σκοπό έχουμε να υλοποιούμε λογισμικό για την επίλυση προβλημάτων με βάση κάποιες δοσμένες απαιτήσεις.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Βασικά σταδία ανάπτυξης λογισμικού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l-GR" sz="2600" b="1" dirty="0" smtClean="0">
                <a:solidFill>
                  <a:schemeClr val="tx2"/>
                </a:solidFill>
              </a:rPr>
              <a:t>Ανάλυση </a:t>
            </a:r>
            <a:r>
              <a:rPr lang="el-GR" sz="2600" b="1" dirty="0">
                <a:solidFill>
                  <a:schemeClr val="tx2"/>
                </a:solidFill>
              </a:rPr>
              <a:t>απαιτήσεων</a:t>
            </a:r>
          </a:p>
          <a:p>
            <a:pPr lvl="1">
              <a:lnSpc>
                <a:spcPct val="80000"/>
              </a:lnSpc>
            </a:pPr>
            <a:r>
              <a:rPr lang="el-GR" dirty="0"/>
              <a:t>Τι ζητάει το πρόβλημα</a:t>
            </a:r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tx2"/>
                </a:solidFill>
              </a:rPr>
              <a:t>Σχεδίαση</a:t>
            </a:r>
          </a:p>
          <a:p>
            <a:pPr lvl="1">
              <a:lnSpc>
                <a:spcPct val="80000"/>
              </a:lnSpc>
            </a:pPr>
            <a:r>
              <a:rPr lang="el-GR" dirty="0"/>
              <a:t>Από ποια βασικά δομικά στοιχεία θα αποτελείται το λογισμικό.</a:t>
            </a:r>
          </a:p>
          <a:p>
            <a:pPr lvl="2">
              <a:lnSpc>
                <a:spcPct val="80000"/>
              </a:lnSpc>
            </a:pPr>
            <a:r>
              <a:rPr lang="el-GR" dirty="0"/>
              <a:t>Πχ. Δομές δεδομένων, συναρτήσεις, κλάσεις</a:t>
            </a:r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tx2"/>
                </a:solidFill>
              </a:rPr>
              <a:t>Υλοποίηση / Κατασκευή</a:t>
            </a:r>
          </a:p>
          <a:p>
            <a:pPr lvl="1">
              <a:lnSpc>
                <a:spcPct val="80000"/>
              </a:lnSpc>
            </a:pPr>
            <a:r>
              <a:rPr lang="el-GR" dirty="0"/>
              <a:t>Κωδικοποίηση σε </a:t>
            </a:r>
            <a:r>
              <a:rPr lang="en-US" dirty="0"/>
              <a:t>C, C++, Java, Fortran …</a:t>
            </a:r>
            <a:endParaRPr lang="el-GR" dirty="0"/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tx2"/>
                </a:solidFill>
              </a:rPr>
              <a:t>Έλεγχος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Αποσφαλμάτωση (</a:t>
            </a:r>
            <a:r>
              <a:rPr lang="en-US" dirty="0" smtClean="0"/>
              <a:t>testing/debugging)</a:t>
            </a:r>
            <a:r>
              <a:rPr lang="el-GR" dirty="0" smtClean="0"/>
              <a:t> </a:t>
            </a:r>
            <a:endParaRPr lang="el-GR" dirty="0"/>
          </a:p>
          <a:p>
            <a:pPr>
              <a:lnSpc>
                <a:spcPct val="80000"/>
              </a:lnSpc>
            </a:pPr>
            <a:r>
              <a:rPr lang="el-GR" sz="2600" b="1" dirty="0">
                <a:solidFill>
                  <a:schemeClr val="tx2"/>
                </a:solidFill>
              </a:rPr>
              <a:t>Εγκατάσταση</a:t>
            </a:r>
            <a:r>
              <a:rPr lang="el-GR" sz="2600" dirty="0"/>
              <a:t> </a:t>
            </a:r>
          </a:p>
          <a:p>
            <a:pPr>
              <a:lnSpc>
                <a:spcPct val="80000"/>
              </a:lnSpc>
            </a:pPr>
            <a:r>
              <a:rPr lang="el-GR" sz="2600" b="1" dirty="0" smtClean="0">
                <a:solidFill>
                  <a:schemeClr val="tx2"/>
                </a:solidFill>
              </a:rPr>
              <a:t>Συντήρηση</a:t>
            </a:r>
            <a:r>
              <a:rPr lang="en-US" sz="2600" b="1" dirty="0" smtClean="0">
                <a:solidFill>
                  <a:schemeClr val="tx2"/>
                </a:solidFill>
              </a:rPr>
              <a:t> (maintenance)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Συντήρηση του υπάρχοντος κώδικα</a:t>
            </a:r>
          </a:p>
          <a:p>
            <a:pPr lvl="1">
              <a:lnSpc>
                <a:spcPct val="80000"/>
              </a:lnSpc>
            </a:pPr>
            <a:r>
              <a:rPr lang="el-GR" dirty="0" smtClean="0"/>
              <a:t>Επεκτάσεις και διορθώσεις με βάση νέες ανάγκες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μεγάλων συστημάτων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Μεγάλης κλίμακας λογισμικό </a:t>
            </a:r>
            <a:r>
              <a:rPr lang="el-GR" sz="2400" dirty="0" smtClean="0"/>
              <a:t>αναπτύσσεται από ομάδες προγραμματιστών που μοιράζονται τις αρμοδιότητες για τα διάφορα στάδια της διαδικασίας. </a:t>
            </a:r>
          </a:p>
          <a:p>
            <a:pPr lvl="1"/>
            <a:r>
              <a:rPr lang="el-GR" sz="2000" dirty="0" smtClean="0"/>
              <a:t>Οι ομάδες συχνά ανανεώνονται με νέο κόσμο.</a:t>
            </a:r>
          </a:p>
          <a:p>
            <a:r>
              <a:rPr lang="el-GR" sz="2400" dirty="0" smtClean="0"/>
              <a:t>Σε </a:t>
            </a:r>
            <a:r>
              <a:rPr lang="el-GR" sz="2400" dirty="0"/>
              <a:t>τέτοιες περιπτώσεις το μείζον πρόβλημα δεν είναι πλέον η υλοποίηση ενός μόνο αλγορίθμου ή η μετατροπή ενός αλγορίθμου σε κώδικα.</a:t>
            </a:r>
          </a:p>
          <a:p>
            <a:r>
              <a:rPr lang="el-GR" sz="2400" dirty="0"/>
              <a:t>Το μείζον πρόβλημα είναι 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βέλτιστη σχεδίαση και υλοποίηση του κώδικα</a:t>
            </a:r>
            <a:r>
              <a:rPr lang="el-GR" sz="2400" dirty="0"/>
              <a:t> με </a:t>
            </a:r>
            <a:r>
              <a:rPr lang="el-GR" sz="2400" dirty="0" smtClean="0"/>
              <a:t>στόχους:</a:t>
            </a:r>
            <a:endParaRPr lang="el-GR" sz="2400" dirty="0"/>
          </a:p>
          <a:p>
            <a:pPr lvl="1"/>
            <a:r>
              <a:rPr lang="el-GR" sz="2200" dirty="0"/>
              <a:t>Επιτάχυνση της φάσης της υλοποίησης </a:t>
            </a:r>
          </a:p>
          <a:p>
            <a:pPr lvl="1"/>
            <a:r>
              <a:rPr lang="el-GR" sz="2200" dirty="0"/>
              <a:t>Διευκόλυνση της φάσης του ελέγχου </a:t>
            </a:r>
          </a:p>
          <a:p>
            <a:pPr lvl="1"/>
            <a:r>
              <a:rPr lang="el-GR" sz="2200" dirty="0"/>
              <a:t>Διευκόλυνση της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συντήρησης</a:t>
            </a:r>
            <a:r>
              <a:rPr lang="el-GR" sz="2200" dirty="0" smtClean="0">
                <a:solidFill>
                  <a:schemeClr val="accent6"/>
                </a:solidFill>
              </a:rPr>
              <a:t>.</a:t>
            </a:r>
            <a:endParaRPr lang="el-GR" sz="2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Συντήρηση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</a:t>
            </a:r>
            <a:r>
              <a:rPr lang="el-GR" dirty="0" smtClean="0"/>
              <a:t>περιλαμβάνει η συντήρηση</a:t>
            </a:r>
            <a:r>
              <a:rPr lang="el-GR" dirty="0"/>
              <a:t>?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Επιδιόρθωση</a:t>
            </a:r>
            <a:r>
              <a:rPr lang="el-GR" dirty="0" smtClean="0"/>
              <a:t> </a:t>
            </a:r>
            <a:r>
              <a:rPr lang="el-GR" dirty="0"/>
              <a:t>σφαλμάτων που προκύπτουν μετά την εγκατάσταση και χρήση του λογισμικού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Προσθήκη</a:t>
            </a:r>
            <a:r>
              <a:rPr lang="el-GR" dirty="0" smtClean="0"/>
              <a:t> </a:t>
            </a:r>
            <a:r>
              <a:rPr lang="el-GR" dirty="0"/>
              <a:t>νέων λειτουργιών λόγω της μεταβολής των αρχικών απαιτήσεων των χρηστών του </a:t>
            </a:r>
            <a:r>
              <a:rPr lang="el-GR" dirty="0" smtClean="0"/>
              <a:t>λογισμικού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37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Προγραμματιστικές απαιτήσεις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Για να εξασφαλίσουμε εύκολη συντήρηση, θέλουμε κώδικα ο οποίος:</a:t>
            </a:r>
          </a:p>
          <a:p>
            <a:pPr lvl="1"/>
            <a:r>
              <a:rPr lang="el-GR" dirty="0" smtClean="0"/>
              <a:t>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εύκολο να διαβαστεί </a:t>
            </a:r>
            <a:r>
              <a:rPr lang="el-GR" dirty="0" smtClean="0"/>
              <a:t>και να κατανοηθεί από κάποιον που τον βλέπει για πρώτη φορά (αναγνωσιμότητα -- </a:t>
            </a:r>
            <a:r>
              <a:rPr lang="en-US" dirty="0" smtClean="0"/>
              <a:t>readability)</a:t>
            </a:r>
          </a:p>
          <a:p>
            <a:pPr lvl="1"/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ανταποκρίνεται</a:t>
            </a:r>
            <a:r>
              <a:rPr lang="el-GR" dirty="0" smtClean="0"/>
              <a:t> στο μοντέλο που έχουμε για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πραγματικότητα</a:t>
            </a:r>
            <a:r>
              <a:rPr lang="el-GR" dirty="0" smtClean="0"/>
              <a:t> (</a:t>
            </a:r>
            <a:r>
              <a:rPr lang="en-US" dirty="0" smtClean="0"/>
              <a:t>intuitiveness)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εύκολο να επαναχρησιμοποιηθεί </a:t>
            </a:r>
            <a:r>
              <a:rPr lang="el-GR" dirty="0" smtClean="0"/>
              <a:t>(</a:t>
            </a:r>
            <a:r>
              <a:rPr lang="en-US" dirty="0" smtClean="0"/>
              <a:t>reusability).</a:t>
            </a:r>
          </a:p>
          <a:p>
            <a:pPr lvl="1"/>
            <a:endParaRPr lang="en-US" dirty="0"/>
          </a:p>
          <a:p>
            <a:r>
              <a:rPr lang="el-GR" dirty="0" smtClean="0"/>
              <a:t>Χρειαζόμαστε ένα προγραμματιστικό μοντέλο (</a:t>
            </a:r>
            <a:r>
              <a:rPr lang="en-US" dirty="0" smtClean="0"/>
              <a:t>programming paradigm) </a:t>
            </a:r>
            <a:r>
              <a:rPr lang="el-GR" dirty="0" smtClean="0"/>
              <a:t>που να μας εξασφαλίζει τα παραπάνω.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4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Spaghetti </a:t>
            </a:r>
            <a:r>
              <a:rPr lang="el-GR" dirty="0" smtClean="0"/>
              <a:t>κώδικας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Όλος ο κώδικας μια σειρά εντολών μέσα στη συνάρτηση </a:t>
            </a:r>
            <a:r>
              <a:rPr lang="en-US" dirty="0" smtClean="0"/>
              <a:t>main()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Αδύνατον να διαβαστεί όταν γίνει πάνω από μερικές εκατοντάδες γραμμές.</a:t>
            </a:r>
          </a:p>
          <a:p>
            <a:pPr lvl="1"/>
            <a:r>
              <a:rPr lang="el-GR" dirty="0" smtClean="0"/>
              <a:t>Πολύ δύσκολη η αποσφαλμάτωση και η αλλαγή του κώδικα γιατί απαιτεί αλλαγές σε πολλά διαφορετικά σημεία.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0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Διαδικασιακός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λογικών μονάδων κώδικα στη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συναρτήσεων</a:t>
            </a:r>
            <a:r>
              <a:rPr lang="el-GR" dirty="0" smtClean="0"/>
              <a:t> (</a:t>
            </a:r>
            <a:r>
              <a:rPr lang="en-US" dirty="0" smtClean="0"/>
              <a:t>functions).</a:t>
            </a:r>
          </a:p>
          <a:p>
            <a:pPr lvl="1"/>
            <a:r>
              <a:rPr lang="el-GR" dirty="0" smtClean="0"/>
              <a:t>Ο κώδικας γίνεται μια σειρά από κλήσεις σε συναρτήσεις. Οι συναρτήσεις μπορούν να οργανωθούν ιεραρχικά όπου η μία καλεί την άλλη. </a:t>
            </a:r>
          </a:p>
          <a:p>
            <a:pPr lvl="1"/>
            <a:r>
              <a:rPr lang="el-GR" dirty="0" smtClean="0"/>
              <a:t>Η αναγνωσιμότητα του κώδικα βελτιώνεται αισθητά.</a:t>
            </a:r>
          </a:p>
          <a:p>
            <a:pPr lvl="1"/>
            <a:r>
              <a:rPr lang="el-GR" dirty="0" smtClean="0"/>
              <a:t>Η επαναχρησιμοποίηση του κώδικα γίνεται πιο εύκολα, και η αποσφαλμάτωση περιορίζεται σε λιγότερα σημεία.</a:t>
            </a:r>
          </a:p>
          <a:p>
            <a:pPr lvl="1"/>
            <a:endParaRPr lang="el-GR" dirty="0"/>
          </a:p>
          <a:p>
            <a:r>
              <a:rPr lang="el-GR" dirty="0" smtClean="0"/>
              <a:t>Το μοντέλο αυτό χρησιμοποιή9ηκε επιτυχώς για πολλές δεκαετίες.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7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πολλές συναρτήσεις πρέπει να χρησιμοποιήσουν τα ίδια δεδομένα, τότε αυτά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καθολικά</a:t>
            </a:r>
            <a:r>
              <a:rPr lang="el-GR" dirty="0" smtClean="0"/>
              <a:t> (</a:t>
            </a:r>
            <a:r>
              <a:rPr lang="en-US" dirty="0" smtClean="0"/>
              <a:t>global)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24000" y="3233057"/>
            <a:ext cx="2286000" cy="1143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Καθολικές μεταβλητές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5257800"/>
            <a:ext cx="1905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1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048000" y="5257800"/>
            <a:ext cx="1905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2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4" idx="4"/>
          </p:cNvCxnSpPr>
          <p:nvPr/>
        </p:nvCxnSpPr>
        <p:spPr>
          <a:xfrm flipV="1">
            <a:off x="1333500" y="4376057"/>
            <a:ext cx="1333500" cy="8817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  <a:endCxn id="4" idx="4"/>
          </p:cNvCxnSpPr>
          <p:nvPr/>
        </p:nvCxnSpPr>
        <p:spPr>
          <a:xfrm flipH="1" flipV="1">
            <a:off x="2667000" y="4376057"/>
            <a:ext cx="1333500" cy="8817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95800" y="3124200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Οι καθολικές μεταβλητές είναι προσπελάσιμες από οποιαδήποτε συνάρτηση.</a:t>
            </a:r>
          </a:p>
        </p:txBody>
      </p:sp>
    </p:spTree>
    <p:extLst>
      <p:ext uri="{BB962C8B-B14F-4D97-AF65-F5344CB8AC3E}">
        <p14:creationId xmlns:p14="http://schemas.microsoft.com/office/powerpoint/2010/main" val="8748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Όταν το πρόγραμμα μεγαλώσει, η πρόσβαση στα καθολικά δεδομένα γίνεται δύσκολο να ελεγχθεί</a:t>
            </a:r>
          </a:p>
          <a:p>
            <a:endParaRPr lang="el-GR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Αλλαγές στα καθολικά δεδομένα έχουν ως αποτέλεσμα να πρέπει να τσεκάρουμε όλες τις συναρτήσεις για να δούμε ποιες επηρεάζονται.</a:t>
            </a:r>
          </a:p>
          <a:p>
            <a:r>
              <a:rPr lang="el-GR" dirty="0" smtClean="0"/>
              <a:t>Είναι εύκολο μια συνάρτηση να αλλάξει κατά λάθος κάτι που δεν πρέπει.</a:t>
            </a:r>
          </a:p>
          <a:p>
            <a:r>
              <a:rPr lang="el-GR" dirty="0" smtClean="0"/>
              <a:t>Η ανάγνωση και η αποσφαλμάτωση (</a:t>
            </a:r>
            <a:r>
              <a:rPr lang="en-US" dirty="0" smtClean="0"/>
              <a:t>debugging) </a:t>
            </a:r>
            <a:r>
              <a:rPr lang="el-GR" dirty="0" smtClean="0"/>
              <a:t>του κώδικα γίνονται πιο δύσκολα.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57312" y="2449281"/>
            <a:ext cx="2009775" cy="75655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Καθολικά δεδομένα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4569" y="4049486"/>
            <a:ext cx="173355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1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992086" y="4060372"/>
            <a:ext cx="161925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2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  <a:endCxn id="4" idx="4"/>
          </p:cNvCxnSpPr>
          <p:nvPr/>
        </p:nvCxnSpPr>
        <p:spPr>
          <a:xfrm flipV="1">
            <a:off x="961344" y="3205838"/>
            <a:ext cx="1400856" cy="8436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0"/>
            <a:endCxn id="4" idx="4"/>
          </p:cNvCxnSpPr>
          <p:nvPr/>
        </p:nvCxnSpPr>
        <p:spPr>
          <a:xfrm flipH="1" flipV="1">
            <a:off x="2362200" y="3205838"/>
            <a:ext cx="439511" cy="8545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747407" y="4049486"/>
            <a:ext cx="173355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3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572295" y="4049486"/>
            <a:ext cx="173355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4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394802" y="4049486"/>
            <a:ext cx="173355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Συνάρτηση 5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747407" y="2389404"/>
            <a:ext cx="2009775" cy="75655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Καθολικά δεδομένα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096000" y="2389404"/>
            <a:ext cx="2009775" cy="75655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Καθολικά δεδομένα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6" idx="0"/>
            <a:endCxn id="24" idx="4"/>
          </p:cNvCxnSpPr>
          <p:nvPr/>
        </p:nvCxnSpPr>
        <p:spPr>
          <a:xfrm flipV="1">
            <a:off x="2801711" y="3145961"/>
            <a:ext cx="1950584" cy="9144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0"/>
            <a:endCxn id="25" idx="4"/>
          </p:cNvCxnSpPr>
          <p:nvPr/>
        </p:nvCxnSpPr>
        <p:spPr>
          <a:xfrm flipV="1">
            <a:off x="2801711" y="3145961"/>
            <a:ext cx="4299177" cy="9144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0"/>
            <a:endCxn id="24" idx="4"/>
          </p:cNvCxnSpPr>
          <p:nvPr/>
        </p:nvCxnSpPr>
        <p:spPr>
          <a:xfrm flipV="1">
            <a:off x="4614182" y="3145961"/>
            <a:ext cx="138113" cy="90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0"/>
            <a:endCxn id="25" idx="4"/>
          </p:cNvCxnSpPr>
          <p:nvPr/>
        </p:nvCxnSpPr>
        <p:spPr>
          <a:xfrm flipV="1">
            <a:off x="4614182" y="3145961"/>
            <a:ext cx="2486706" cy="90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5" idx="0"/>
            <a:endCxn id="25" idx="4"/>
          </p:cNvCxnSpPr>
          <p:nvPr/>
        </p:nvCxnSpPr>
        <p:spPr>
          <a:xfrm flipH="1" flipV="1">
            <a:off x="7100888" y="3145961"/>
            <a:ext cx="1160689" cy="90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0"/>
            <a:endCxn id="25" idx="4"/>
          </p:cNvCxnSpPr>
          <p:nvPr/>
        </p:nvCxnSpPr>
        <p:spPr>
          <a:xfrm flipV="1">
            <a:off x="6439070" y="3145961"/>
            <a:ext cx="661818" cy="90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3" idx="0"/>
            <a:endCxn id="24" idx="4"/>
          </p:cNvCxnSpPr>
          <p:nvPr/>
        </p:nvCxnSpPr>
        <p:spPr>
          <a:xfrm flipH="1" flipV="1">
            <a:off x="4752295" y="3145961"/>
            <a:ext cx="1686775" cy="90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3" idx="0"/>
            <a:endCxn id="4" idx="4"/>
          </p:cNvCxnSpPr>
          <p:nvPr/>
        </p:nvCxnSpPr>
        <p:spPr>
          <a:xfrm flipH="1" flipV="1">
            <a:off x="2362200" y="3205838"/>
            <a:ext cx="4076870" cy="8436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30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Ποιός είμαι:</a:t>
            </a:r>
          </a:p>
          <a:p>
            <a:pPr lvl="1"/>
            <a:r>
              <a:rPr lang="en-US" dirty="0" smtClean="0"/>
              <a:t>Email: tsap@cs.uoi.gr</a:t>
            </a:r>
            <a:endParaRPr lang="el-GR" dirty="0" smtClean="0"/>
          </a:p>
          <a:p>
            <a:pPr lvl="1"/>
            <a:r>
              <a:rPr lang="el-GR" dirty="0" smtClean="0"/>
              <a:t>Γραφείο: Β.3</a:t>
            </a:r>
          </a:p>
          <a:p>
            <a:pPr lvl="1"/>
            <a:r>
              <a:rPr lang="el-GR" dirty="0" smtClean="0"/>
              <a:t>Προτιμώμενες ώρες γραφείου: </a:t>
            </a:r>
            <a:r>
              <a:rPr lang="el-GR" dirty="0"/>
              <a:t>Τρίτη/Πέμπτη 2-4 π.μ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Ποιοί είσαστε:</a:t>
            </a:r>
          </a:p>
          <a:p>
            <a:pPr lvl="1"/>
            <a:r>
              <a:rPr lang="el-GR" dirty="0" smtClean="0"/>
              <a:t>Συμπληρώστε τη φόρμα με τα στοιχεία σας για την</a:t>
            </a:r>
            <a:r>
              <a:rPr lang="en-US" dirty="0" smtClean="0"/>
              <a:t> email </a:t>
            </a:r>
            <a:r>
              <a:rPr lang="el-GR" dirty="0" smtClean="0"/>
              <a:t>λίστα του μαθήματος.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διαδικασιακός προγραμματισμός δεν μοντελοποιεί σωστά τον πραγματικό κόσμο.</a:t>
            </a:r>
          </a:p>
          <a:p>
            <a:r>
              <a:rPr lang="el-GR" dirty="0" smtClean="0"/>
              <a:t>Στον φυσικό κόσμο έχουμε οντότητες (αντικείμενα, ανθρώπους) που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, και μπορούν να εκτελέσουν 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δράσεις</a:t>
            </a:r>
            <a:r>
              <a:rPr lang="el-GR" dirty="0" smtClean="0"/>
              <a:t>. </a:t>
            </a:r>
          </a:p>
          <a:p>
            <a:r>
              <a:rPr lang="el-GR" dirty="0"/>
              <a:t>Ο διαδικασιακός προγραμματισμός </a:t>
            </a:r>
            <a:r>
              <a:rPr lang="el-GR" dirty="0" smtClean="0"/>
              <a:t>δεν ομαδοποιεί μαζί τα δεδομένα και τις δράσεις για να ορίσει την αντίστοιχη οντότητα.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smtClean="0"/>
              <a:t>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αντικειμενοστραφή προγραμματισμό οι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και οι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επενεργούν πάνω σε αυτές τις μεταβλητές ομαδοποιούνται σε μια αφαίρεση που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στιγμιότυπα (</a:t>
            </a:r>
            <a:r>
              <a:rPr lang="en-US" dirty="0" smtClean="0"/>
              <a:t>instances) </a:t>
            </a:r>
            <a:r>
              <a:rPr lang="el-GR" dirty="0" smtClean="0"/>
              <a:t>των κλάσεων. Αποθηκεύουν </a:t>
            </a:r>
            <a:r>
              <a:rPr lang="el-GR" dirty="0" smtClean="0">
                <a:solidFill>
                  <a:srgbClr val="0070C0"/>
                </a:solidFill>
              </a:rPr>
              <a:t>δεδομένα</a:t>
            </a:r>
            <a:r>
              <a:rPr lang="el-GR" dirty="0" smtClean="0"/>
              <a:t>, και εκτελούν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πάνω σε αυτά τα δεδομένα.</a:t>
            </a:r>
          </a:p>
          <a:p>
            <a:r>
              <a:rPr lang="el-GR" dirty="0" smtClean="0"/>
              <a:t>Ένα φυσικό αντικείμενο μπορεί να μοντελοποιηθεί ως ένα αντικείμενο στον ΑΣΠ. </a:t>
            </a:r>
          </a:p>
        </p:txBody>
      </p:sp>
    </p:spTree>
    <p:extLst>
      <p:ext uri="{BB962C8B-B14F-4D97-AF65-F5344CB8AC3E}">
        <p14:creationId xmlns:p14="http://schemas.microsoft.com/office/powerpoint/2010/main" val="7652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ιδέα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… σε πρώτη φάση, φανταστείτε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 </a:t>
            </a:r>
            <a:r>
              <a:rPr lang="el-GR" dirty="0"/>
              <a:t>σαν ένα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l-GR" dirty="0">
                <a:solidFill>
                  <a:srgbClr val="00B050"/>
                </a:solidFill>
              </a:rPr>
              <a:t>Χ</a:t>
            </a:r>
            <a:r>
              <a:rPr lang="el-GR" dirty="0"/>
              <a:t> </a:t>
            </a:r>
          </a:p>
          <a:p>
            <a:pPr lvl="1"/>
            <a:r>
              <a:rPr lang="el-GR" sz="2800" dirty="0"/>
              <a:t>το οποίο πέρα από τα </a:t>
            </a:r>
            <a:r>
              <a:rPr lang="el-GR" sz="2800" dirty="0">
                <a:solidFill>
                  <a:schemeClr val="tx2"/>
                </a:solidFill>
              </a:rPr>
              <a:t>πεδία</a:t>
            </a:r>
            <a:r>
              <a:rPr lang="el-GR" sz="2800" dirty="0"/>
              <a:t> του ορίζει και </a:t>
            </a:r>
          </a:p>
          <a:p>
            <a:pPr lvl="1"/>
            <a:r>
              <a:rPr lang="el-GR" sz="2800" dirty="0"/>
              <a:t>ένα σύνολο από </a:t>
            </a:r>
            <a:r>
              <a:rPr lang="el-GR" sz="2800" dirty="0">
                <a:solidFill>
                  <a:schemeClr val="tx2"/>
                </a:solidFill>
              </a:rPr>
              <a:t>συναρτήσεις</a:t>
            </a:r>
            <a:r>
              <a:rPr lang="el-GR" sz="2800" dirty="0"/>
              <a:t> μέσω των οποίων το υπόλοιπο λογισμικό επεξεργάζεται τα δεδομένα που αποθηκεύονται στα πεδία μεταβλητών  τύπου </a:t>
            </a:r>
            <a:r>
              <a:rPr lang="el-GR" sz="2800" dirty="0">
                <a:solidFill>
                  <a:srgbClr val="00B050"/>
                </a:solidFill>
              </a:rPr>
              <a:t>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2286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– </a:t>
            </a:r>
            <a:r>
              <a:rPr lang="en-US" dirty="0" smtClean="0"/>
              <a:t>Procedural 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79197" y="1143000"/>
            <a:ext cx="7991475" cy="5638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struct Human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	int height;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l-GR" sz="1400" dirty="0" smtClean="0">
                <a:latin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</a:rPr>
              <a:t>int age;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};</a:t>
            </a:r>
            <a:endParaRPr lang="el-GR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isborn(struct Human *aHuman</a:t>
            </a:r>
            <a:r>
              <a:rPr lang="el-GR" sz="1400" dirty="0" smtClean="0">
                <a:latin typeface="Courier New" pitchFamily="49" charset="0"/>
              </a:rPr>
              <a:t>);</a:t>
            </a: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ages(struct Human *aHuman);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grows(struct Human *aHuman, int inc)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main(){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struct Human peter;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isborn(&amp;peter)</a:t>
            </a:r>
            <a:r>
              <a:rPr lang="el-GR" sz="1400" dirty="0" smtClean="0">
                <a:latin typeface="Courier New" pitchFamily="49" charset="0"/>
              </a:rPr>
              <a:t>;</a:t>
            </a:r>
            <a:r>
              <a:rPr lang="en-US" sz="1400" dirty="0" smtClean="0">
                <a:latin typeface="Courier New" pitchFamily="49" charset="0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ages(&amp;peter);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grows(&amp;peter, 10);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isborn(struct Human *aHuman){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 aHuman-&gt;height = 40;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 aHuman-&gt;age =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ages(struct Human *aHuman){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 aHuman-&gt;age += 1;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smtClean="0">
                <a:latin typeface="Courier New" pitchFamily="49" charset="0"/>
              </a:rPr>
              <a:t>grows(struct </a:t>
            </a:r>
            <a:r>
              <a:rPr lang="en-US" sz="1400" dirty="0">
                <a:latin typeface="Courier New" pitchFamily="49" charset="0"/>
              </a:rPr>
              <a:t>Human *</a:t>
            </a:r>
            <a:r>
              <a:rPr lang="en-US" sz="1400" dirty="0" smtClean="0">
                <a:latin typeface="Courier New" pitchFamily="49" charset="0"/>
              </a:rPr>
              <a:t>aHuman, int inc){</a:t>
            </a:r>
            <a:endParaRPr lang="en-US" sz="14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</a:rPr>
              <a:t>aHuman-&gt;height += inc;</a:t>
            </a:r>
            <a:endParaRPr lang="en-US" sz="14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15806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79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 – </a:t>
            </a:r>
            <a:r>
              <a:rPr lang="en-US" dirty="0" smtClean="0"/>
              <a:t>OOP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18239" y="1371600"/>
            <a:ext cx="8569325" cy="533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#include &lt;cstdio&gt;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using namespace std;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6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class Human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private: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</a:rPr>
              <a:t>  int height;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  </a:t>
            </a:r>
            <a:r>
              <a:rPr lang="en-US" sz="1400" dirty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nt age;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public: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	void Ages();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</a:rPr>
              <a:t>void IsBorn();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</a:rPr>
              <a:t>void Grows(int inc);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6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Human::Ages(){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age += 1;</a:t>
            </a:r>
            <a:r>
              <a:rPr lang="el-GR" sz="1400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// </a:t>
            </a:r>
            <a:r>
              <a:rPr lang="el-GR" sz="1400" b="1" dirty="0" smtClean="0">
                <a:latin typeface="Courier New" pitchFamily="49" charset="0"/>
              </a:rPr>
              <a:t>απλούστερος κώδικας !!!</a:t>
            </a: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Human::IsBorn(){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	height = 40;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	age =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void Human::Grows(int inc){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</a:rPr>
              <a:t>height += inc;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}</a:t>
            </a:r>
            <a:endParaRPr lang="en-US" sz="1400" dirty="0" smtClean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800" y="5129784"/>
            <a:ext cx="3653564" cy="129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int main(){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Human peter;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</a:rPr>
              <a:t>peter.IsBorn</a:t>
            </a:r>
            <a:r>
              <a:rPr lang="en-US" sz="1400" dirty="0">
                <a:latin typeface="Courier New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</a:rPr>
              <a:t>peter.Ages</a:t>
            </a:r>
            <a:r>
              <a:rPr lang="en-US" sz="1400" dirty="0">
                <a:latin typeface="Courier New" pitchFamily="49" charset="0"/>
              </a:rPr>
              <a:t>(); </a:t>
            </a:r>
            <a:endParaRPr lang="en-US" sz="1400" dirty="0" smtClean="0"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  peter.Grows(10);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</a:rPr>
              <a:t> // </a:t>
            </a:r>
            <a:r>
              <a:rPr lang="el-GR" sz="1400" b="1" dirty="0">
                <a:latin typeface="Courier New" pitchFamily="49" charset="0"/>
              </a:rPr>
              <a:t>απλούστερος κώδικας !!!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400" dirty="0" smtClean="0">
                <a:latin typeface="Courier New" pitchFamily="49" charset="0"/>
              </a:rPr>
              <a:t>}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3075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Λίγη ορολογία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</a:t>
            </a:r>
            <a:r>
              <a:rPr lang="el-GR" dirty="0"/>
              <a:t>πεδία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height,age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τα </a:t>
            </a:r>
            <a:r>
              <a:rPr lang="el-GR" dirty="0"/>
              <a:t>λέμε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χαρακτηριστικά </a:t>
            </a:r>
            <a:r>
              <a:rPr lang="el-GR" dirty="0"/>
              <a:t>της κλάσης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Human</a:t>
            </a:r>
            <a:endParaRPr lang="el-GR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Οι συναρτήσεις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IsBorn, Ages, Grows </a:t>
            </a:r>
            <a:r>
              <a:rPr lang="el-GR" dirty="0" smtClean="0"/>
              <a:t>ονομάζονται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μέθοδοι </a:t>
            </a:r>
            <a:r>
              <a:rPr lang="el-GR" dirty="0"/>
              <a:t>της </a:t>
            </a:r>
            <a:r>
              <a:rPr lang="el-GR" dirty="0" smtClean="0"/>
              <a:t>κλάσης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Human</a:t>
            </a:r>
            <a:endParaRPr lang="el-GR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Οι </a:t>
            </a:r>
            <a:r>
              <a:rPr lang="el-GR" dirty="0" smtClean="0"/>
              <a:t>μεταβλητή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peter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/>
              <a:t>τύπου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Human</a:t>
            </a:r>
            <a:r>
              <a:rPr lang="en-US" dirty="0" smtClean="0"/>
              <a:t> </a:t>
            </a:r>
            <a:r>
              <a:rPr lang="el-GR" dirty="0" smtClean="0"/>
              <a:t>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>
                <a:solidFill>
                  <a:schemeClr val="tx2"/>
                </a:solidFill>
              </a:rPr>
              <a:t> </a:t>
            </a:r>
            <a:r>
              <a:rPr lang="el-GR" dirty="0"/>
              <a:t>της κλάσης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Human</a:t>
            </a:r>
            <a:endParaRPr lang="el-GR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Οι τιμές των πεδίων ενός αντικειμένου κατά τη διάρκεια εκτέλεσης του λογισμικού </a:t>
            </a:r>
            <a:r>
              <a:rPr lang="el-GR" dirty="0" smtClean="0"/>
              <a:t>ορίζουν την </a:t>
            </a:r>
            <a:r>
              <a:rPr lang="el-GR" dirty="0" smtClean="0">
                <a:solidFill>
                  <a:srgbClr val="0070C0"/>
                </a:solidFill>
              </a:rPr>
              <a:t>κατάσταση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του αντικειμένου</a:t>
            </a:r>
          </a:p>
          <a:p>
            <a:r>
              <a:rPr lang="el-GR" dirty="0"/>
              <a:t>Οι μέθοδοι της κλάσης ορίζουν τη </a:t>
            </a:r>
            <a:r>
              <a:rPr lang="el-GR" dirty="0">
                <a:solidFill>
                  <a:srgbClr val="0070C0"/>
                </a:solidFill>
              </a:rPr>
              <a:t>συμπεριφορά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των αντικειμένων της</a:t>
            </a:r>
            <a:endParaRPr lang="en-US" dirty="0"/>
          </a:p>
          <a:p>
            <a:pPr lvl="1"/>
            <a:r>
              <a:rPr lang="el-GR" dirty="0"/>
              <a:t>Δηλ. τον τρόπο με τον οποίο μεταβάλλεται η κατάσταση των αντικειμένων της κλάσης όταν κληθεί μια μέθοδος….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 (</a:t>
            </a:r>
            <a:r>
              <a:rPr lang="en-US" dirty="0" smtClean="0"/>
              <a:t>encapsulation)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Τα χαρακτηριστικά </a:t>
            </a:r>
            <a:r>
              <a:rPr lang="el-GR" dirty="0"/>
              <a:t>και </a:t>
            </a:r>
            <a:r>
              <a:rPr lang="el-GR" dirty="0" smtClean="0"/>
              <a:t>οι μέθοδοι χωρίζονται σε </a:t>
            </a:r>
            <a:r>
              <a:rPr lang="en-US" dirty="0">
                <a:solidFill>
                  <a:srgbClr val="00B050"/>
                </a:solidFill>
              </a:rPr>
              <a:t>public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dirty="0"/>
              <a:t>και</a:t>
            </a:r>
            <a:r>
              <a:rPr lang="el-GR" dirty="0">
                <a:solidFill>
                  <a:srgbClr val="000066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private</a:t>
            </a:r>
            <a:r>
              <a:rPr lang="el-GR" dirty="0">
                <a:solidFill>
                  <a:srgbClr val="000066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Private </a:t>
            </a:r>
            <a:r>
              <a:rPr lang="el-GR" dirty="0">
                <a:solidFill>
                  <a:schemeClr val="accent6"/>
                </a:solidFill>
              </a:rPr>
              <a:t>χαρακτηριστικά</a:t>
            </a:r>
            <a:r>
              <a:rPr lang="el-GR" dirty="0"/>
              <a:t>: η επεξεργασία των τιμών τους για ένα αντικείμενο γίνεται μόνο μέσω των μεθόδων της </a:t>
            </a:r>
            <a:r>
              <a:rPr lang="el-GR" dirty="0" smtClean="0"/>
              <a:t>κλάσης (απόκρυψη δεδομένων – </a:t>
            </a:r>
            <a:r>
              <a:rPr lang="en-US" dirty="0" smtClean="0"/>
              <a:t>data hiding).</a:t>
            </a:r>
            <a:endParaRPr lang="en-US" dirty="0"/>
          </a:p>
          <a:p>
            <a:pPr lvl="1"/>
            <a:r>
              <a:rPr lang="en-US" dirty="0">
                <a:solidFill>
                  <a:schemeClr val="accent6"/>
                </a:solidFill>
              </a:rPr>
              <a:t>Public </a:t>
            </a:r>
            <a:r>
              <a:rPr lang="el-GR" dirty="0">
                <a:solidFill>
                  <a:schemeClr val="accent6"/>
                </a:solidFill>
              </a:rPr>
              <a:t>μέθοδοι</a:t>
            </a:r>
            <a:r>
              <a:rPr lang="el-GR" dirty="0"/>
              <a:t>: μπορούν να χρησιμοποιηθούν οπουδήποτε στον κώδικα για την αλλαγή της κατάστασης ενός αντικειμένου της κλάσης</a:t>
            </a:r>
          </a:p>
          <a:p>
            <a:pPr lvl="2"/>
            <a:r>
              <a:rPr lang="el-GR" dirty="0"/>
              <a:t>…</a:t>
            </a:r>
            <a:r>
              <a:rPr lang="el-GR" dirty="0">
                <a:solidFill>
                  <a:srgbClr val="FF0000"/>
                </a:solidFill>
              </a:rPr>
              <a:t>τα σφάλματα δημιουργούνται σε σημεία του κώδικα στα οποία γίνεται επεξεργασία δεδομένων (π.χ. ανάθεση τιμών) </a:t>
            </a:r>
          </a:p>
          <a:p>
            <a:pPr lvl="2"/>
            <a:r>
              <a:rPr lang="el-GR" dirty="0"/>
              <a:t>….αν η επεξεργασία γίνεται μέσω συγκεκριμένων μεθόδων τα σφάλματα βρίσκονται εκεί και όχι διάσπαρτα σε όλο τον κώδικα !  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l-GR" dirty="0" smtClean="0"/>
              <a:t>Ο συνδ</a:t>
            </a:r>
            <a:r>
              <a:rPr lang="el-GR" dirty="0"/>
              <a:t>υ</a:t>
            </a:r>
            <a:r>
              <a:rPr lang="el-GR" dirty="0" smtClean="0"/>
              <a:t>ασμός δεδομένων και συναρτήσεων μέσα στα αντικείμενα, και η «προστασία» των </a:t>
            </a:r>
            <a:r>
              <a:rPr lang="en-US" dirty="0" smtClean="0"/>
              <a:t>private</a:t>
            </a:r>
            <a:r>
              <a:rPr lang="el-GR" dirty="0" smtClean="0"/>
              <a:t> δεδομένων μέσω των </a:t>
            </a:r>
            <a:r>
              <a:rPr lang="en-US" dirty="0" smtClean="0"/>
              <a:t>public </a:t>
            </a:r>
            <a:r>
              <a:rPr lang="el-GR" dirty="0" smtClean="0"/>
              <a:t>συναρτήσεων λέγεται </a:t>
            </a:r>
            <a:r>
              <a:rPr lang="el-GR" dirty="0" smtClean="0">
                <a:solidFill>
                  <a:schemeClr val="accent6"/>
                </a:solidFill>
              </a:rPr>
              <a:t>ενθυλάκωση</a:t>
            </a:r>
            <a:r>
              <a:rPr lang="el-GR" dirty="0" smtClean="0"/>
              <a:t> (</a:t>
            </a:r>
            <a:r>
              <a:rPr lang="en-US" dirty="0" smtClean="0"/>
              <a:t>encapsulation)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Μια αναλογία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αντικείμενα ως οργανισμοί μέσα σε μια εταιρεία:</a:t>
            </a:r>
          </a:p>
          <a:p>
            <a:pPr lvl="1"/>
            <a:r>
              <a:rPr lang="el-GR" dirty="0" smtClean="0"/>
              <a:t>Κάθε οργανισμός (μισθοδοσία, πωλήσεις, προσωπικό) έχει κάποια δεδομένα.</a:t>
            </a:r>
          </a:p>
          <a:p>
            <a:pPr lvl="1"/>
            <a:r>
              <a:rPr lang="el-GR" dirty="0" smtClean="0"/>
              <a:t>Η πρόσβαση στα δεδομένα γίνεται μόνο μέσα από τις υπηρεσίες που προσφέρει ο οργανισμός.</a:t>
            </a:r>
          </a:p>
          <a:p>
            <a:pPr lvl="1"/>
            <a:r>
              <a:rPr lang="el-GR" dirty="0" smtClean="0"/>
              <a:t>Κανείς άλλος δεν έχει πρόσβαση στα δεδομένα.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Μια άλλη αναλογία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iPod </a:t>
            </a:r>
            <a:r>
              <a:rPr lang="el-GR" dirty="0" smtClean="0"/>
              <a:t>ως αντικείμενο:</a:t>
            </a:r>
          </a:p>
          <a:p>
            <a:pPr lvl="1"/>
            <a:r>
              <a:rPr lang="el-GR" dirty="0" smtClean="0"/>
              <a:t>Έχει κάποια χαρακτηριστικά (φυσικά χαρακτηριστικά, τραγούδια, </a:t>
            </a:r>
            <a:r>
              <a:rPr lang="en-US" dirty="0" smtClean="0"/>
              <a:t>On/Off, </a:t>
            </a:r>
            <a:r>
              <a:rPr lang="el-GR" dirty="0" smtClean="0"/>
              <a:t>κλπ) και μια κατάσταση.</a:t>
            </a:r>
          </a:p>
          <a:p>
            <a:pPr lvl="1"/>
            <a:r>
              <a:rPr lang="el-GR" dirty="0" smtClean="0"/>
              <a:t>Μπορεί να εκτελέσει συγκεκριμένες δράσεις (</a:t>
            </a:r>
            <a:r>
              <a:rPr lang="en-US" dirty="0" smtClean="0"/>
              <a:t>TurnOn, TurnOff, Play, Pause, </a:t>
            </a:r>
            <a:r>
              <a:rPr lang="el-GR" dirty="0" smtClean="0"/>
              <a:t>κλπ).</a:t>
            </a:r>
          </a:p>
          <a:p>
            <a:pPr lvl="1"/>
            <a:endParaRPr lang="el-GR" dirty="0"/>
          </a:p>
          <a:p>
            <a:r>
              <a:rPr lang="el-GR" dirty="0" smtClean="0"/>
              <a:t>Στον πραγματικό κόσμο, δεν υπάρχει μια συνάρτηση </a:t>
            </a:r>
            <a:r>
              <a:rPr lang="en-US" dirty="0" smtClean="0"/>
              <a:t>Play</a:t>
            </a:r>
            <a:r>
              <a:rPr lang="el-GR" dirty="0" smtClean="0"/>
              <a:t>(</a:t>
            </a:r>
            <a:r>
              <a:rPr lang="en-US" dirty="0" smtClean="0"/>
              <a:t>iPod,song) </a:t>
            </a:r>
            <a:r>
              <a:rPr lang="el-GR" dirty="0" smtClean="0"/>
              <a:t>η οποία να παίρνει ως ορίσματα το </a:t>
            </a:r>
            <a:r>
              <a:rPr lang="en-US" dirty="0" smtClean="0"/>
              <a:t>iPod </a:t>
            </a:r>
            <a:r>
              <a:rPr lang="el-GR" dirty="0" smtClean="0"/>
              <a:t>και ένα τραγούδι</a:t>
            </a:r>
            <a:r>
              <a:rPr lang="en-US" dirty="0" smtClean="0"/>
              <a:t>. </a:t>
            </a:r>
            <a:r>
              <a:rPr lang="el-GR" dirty="0" smtClean="0"/>
              <a:t>Αντιθέτως ζητάμε να εκτελέσουμε τη </a:t>
            </a:r>
            <a:r>
              <a:rPr lang="el-GR" dirty="0" smtClean="0">
                <a:solidFill>
                  <a:schemeClr val="accent6"/>
                </a:solidFill>
              </a:rPr>
              <a:t>δράση</a:t>
            </a:r>
            <a:r>
              <a:rPr lang="el-GR" dirty="0" smtClean="0"/>
              <a:t> </a:t>
            </a:r>
            <a:r>
              <a:rPr lang="en-US" dirty="0" smtClean="0"/>
              <a:t>iPod.Play(song).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Οι κλάσεις μας προσφέρουν αφαίρεση:</a:t>
            </a:r>
          </a:p>
          <a:p>
            <a:pPr lvl="1"/>
            <a:r>
              <a:rPr lang="el-GR" dirty="0" smtClean="0"/>
              <a:t>Δεν έχει σημασία πως δουλεύει το </a:t>
            </a:r>
            <a:r>
              <a:rPr lang="en-US" dirty="0" smtClean="0"/>
              <a:t>iPod, </a:t>
            </a:r>
            <a:r>
              <a:rPr lang="el-GR" dirty="0" smtClean="0"/>
              <a:t>αρκεί να εκτελεί τις πράξεις που θέλουμε.</a:t>
            </a:r>
          </a:p>
          <a:p>
            <a:pPr lvl="1"/>
            <a:endParaRPr lang="el-GR" dirty="0"/>
          </a:p>
          <a:p>
            <a:r>
              <a:rPr lang="el-GR" dirty="0" smtClean="0"/>
              <a:t>Στις Δομές Δεδομένων, οι κλάσεις αντιστοιχούν σε </a:t>
            </a:r>
            <a:r>
              <a:rPr lang="el-GR" dirty="0" smtClean="0">
                <a:solidFill>
                  <a:schemeClr val="accent6"/>
                </a:solidFill>
              </a:rPr>
              <a:t>Αφηρημένους Τύπους Δεδομένων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009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μπορούμε να παραστήσουμε ως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Φυσικά αντικείμενα</a:t>
            </a:r>
          </a:p>
          <a:p>
            <a:r>
              <a:rPr lang="el-GR" dirty="0" smtClean="0"/>
              <a:t>Ανθρώπους</a:t>
            </a:r>
          </a:p>
          <a:p>
            <a:r>
              <a:rPr lang="el-GR" dirty="0" smtClean="0"/>
              <a:t>Στοιχεία από </a:t>
            </a:r>
            <a:r>
              <a:rPr lang="en-US" dirty="0" smtClean="0"/>
              <a:t>user interfaces.</a:t>
            </a:r>
          </a:p>
          <a:p>
            <a:r>
              <a:rPr lang="el-GR" dirty="0" smtClean="0"/>
              <a:t>Δομές Δεδομένων</a:t>
            </a:r>
          </a:p>
          <a:p>
            <a:r>
              <a:rPr lang="el-GR" dirty="0" smtClean="0"/>
              <a:t>Συλλογές Δεδομένων</a:t>
            </a:r>
          </a:p>
          <a:p>
            <a:r>
              <a:rPr lang="el-GR" dirty="0" smtClean="0"/>
              <a:t>Νέους τύπους δεδομένων.</a:t>
            </a:r>
          </a:p>
          <a:p>
            <a:r>
              <a:rPr lang="el-GR" dirty="0" smtClean="0"/>
              <a:t>Στοιχεία από παιχνίδια.</a:t>
            </a:r>
          </a:p>
          <a:p>
            <a:r>
              <a:rPr lang="el-GR" dirty="0" smtClean="0"/>
              <a:t>Κλπ…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4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Διαλεξεις: Τεταρτη 3-6 π.μ.</a:t>
            </a:r>
          </a:p>
          <a:p>
            <a:endParaRPr lang="el-GR" dirty="0"/>
          </a:p>
          <a:p>
            <a:r>
              <a:rPr lang="el-GR" dirty="0" smtClean="0"/>
              <a:t>Εργαστήρια: Πέμπτη 12-2 π.μ.</a:t>
            </a:r>
          </a:p>
          <a:p>
            <a:endParaRPr lang="el-GR" dirty="0"/>
          </a:p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http://www.cs.uoi.gr/~tsap/teaching/cs-409/</a:t>
            </a:r>
            <a:endParaRPr lang="en-US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740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07413" cy="1139825"/>
          </a:xfrm>
        </p:spPr>
        <p:txBody>
          <a:bodyPr/>
          <a:lstStyle/>
          <a:p>
            <a:r>
              <a:rPr lang="el-GR" dirty="0" smtClean="0"/>
              <a:t>Συνάθροιση &amp; Σύνθεση Αντικειμένων</a:t>
            </a:r>
          </a:p>
        </p:txBody>
      </p:sp>
      <p:sp>
        <p:nvSpPr>
          <p:cNvPr id="24579" name="Text Box 7"/>
          <p:cNvSpPr>
            <a:spLocks noGrp="1" noChangeArrowheads="1"/>
          </p:cNvSpPr>
          <p:nvPr>
            <p:ph idx="1"/>
          </p:nvPr>
        </p:nvSpPr>
        <p:spPr>
          <a:xfrm>
            <a:off x="304800" y="2451986"/>
            <a:ext cx="5327650" cy="4139595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class Door {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  int code; ….</a:t>
            </a:r>
            <a:endParaRPr lang="el-GR" sz="1800" dirty="0" smtClean="0">
              <a:latin typeface="Courier New" pitchFamily="49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</a:rPr>
              <a:t>  ……….</a:t>
            </a:r>
            <a:endParaRPr lang="en-US" sz="1800" dirty="0" smtClean="0">
              <a:latin typeface="Courier New" pitchFamily="49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};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class Room {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 smtClean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Door x;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  …….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};</a:t>
            </a:r>
            <a:endParaRPr lang="el-GR" sz="1800" dirty="0" smtClean="0">
              <a:latin typeface="Courier New" pitchFamily="49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3657600" y="2895600"/>
            <a:ext cx="3714750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class Building {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Room parts[10];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Door main_door;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};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main () {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Building xxx;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}</a:t>
            </a:r>
            <a:endParaRPr lang="el-GR" dirty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5708197"/>
            <a:ext cx="36379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Με τις κλάσεις ορίζουμε </a:t>
            </a:r>
          </a:p>
          <a:p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νέους τύπους δεδομένων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975" y="1407386"/>
            <a:ext cx="71886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Μπορούμε να κατασκευάσουμε αντικείμενα που αποτελούνται από άλλα επιμέρους αντικείμενα – </a:t>
            </a:r>
            <a:r>
              <a:rPr lang="el-GR" sz="2400" dirty="0">
                <a:solidFill>
                  <a:srgbClr val="FF0000"/>
                </a:solidFill>
              </a:rPr>
              <a:t>επαναχρησιμοποιώντας κώδικα</a:t>
            </a:r>
            <a:r>
              <a:rPr lang="el-GR" sz="2400" dirty="0"/>
              <a:t>…..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5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 (</a:t>
            </a:r>
            <a:r>
              <a:rPr lang="en-US" dirty="0" smtClean="0"/>
              <a:t>Inheritance)</a:t>
            </a:r>
            <a:endParaRPr lang="el-GR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Φανταστείτε ένα πρόβλημα που έχει ως αντικείμενα πελάτες, υπαλλήλους και άλλα συναφή </a:t>
            </a:r>
          </a:p>
          <a:p>
            <a:r>
              <a:rPr lang="el-GR" sz="2800" dirty="0" smtClean="0"/>
              <a:t>Τόσο οι </a:t>
            </a:r>
            <a:r>
              <a:rPr lang="el-GR" sz="2800" dirty="0" smtClean="0">
                <a:solidFill>
                  <a:schemeClr val="accent6"/>
                </a:solidFill>
              </a:rPr>
              <a:t>πελάτες</a:t>
            </a:r>
            <a:r>
              <a:rPr lang="el-GR" sz="2800" dirty="0" smtClean="0"/>
              <a:t> όσο και οι </a:t>
            </a:r>
            <a:r>
              <a:rPr lang="el-GR" sz="2800" dirty="0" smtClean="0">
                <a:solidFill>
                  <a:schemeClr val="accent6"/>
                </a:solidFill>
              </a:rPr>
              <a:t>υπάλληλοι </a:t>
            </a:r>
            <a:r>
              <a:rPr lang="el-GR" sz="2800" dirty="0" smtClean="0"/>
              <a:t>έχουν κοινά χαρακτηριστικά και συμπεριφορά (μεθόδους)</a:t>
            </a:r>
          </a:p>
          <a:p>
            <a:pPr marL="800100" lvl="1" indent="-342900"/>
            <a:r>
              <a:rPr lang="el-GR" dirty="0" smtClean="0"/>
              <a:t>Θα πρέπει να φτιάξω 2 κλάσεις. </a:t>
            </a:r>
          </a:p>
          <a:p>
            <a:pPr marL="1257300" lvl="2" indent="-342900"/>
            <a:r>
              <a:rPr lang="el-GR" dirty="0" smtClean="0"/>
              <a:t>π.χ. Ύψος, βάρος κλπ.</a:t>
            </a:r>
          </a:p>
          <a:p>
            <a:pPr marL="800100" lvl="1" indent="-342900"/>
            <a:r>
              <a:rPr lang="el-GR" dirty="0" smtClean="0"/>
              <a:t>Θα χω πολλές φορές τον ίδιο κώδικα.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6849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4505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Για να το αποφύγουμε και να έχουμε καλύτερη επαναχρησιμοποίηση δεδομένων και λειτουργιών χρησιμοποιούμε τον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μηχανισμό της κληρονομικότητας</a:t>
            </a:r>
            <a:r>
              <a:rPr lang="el-GR" sz="3200" dirty="0" smtClean="0"/>
              <a:t>.</a:t>
            </a:r>
          </a:p>
          <a:p>
            <a:pPr lvl="1"/>
            <a:r>
              <a:rPr lang="el-GR" sz="2400" dirty="0" smtClean="0"/>
              <a:t>Ορίζουμε μια </a:t>
            </a:r>
            <a:r>
              <a:rPr lang="el-GR" sz="2400" dirty="0" smtClean="0">
                <a:solidFill>
                  <a:srgbClr val="0070C0"/>
                </a:solidFill>
              </a:rPr>
              <a:t>βασική κλάση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(π.χ., Άνθρωπος)</a:t>
            </a:r>
            <a:endParaRPr lang="el-GR" dirty="0"/>
          </a:p>
          <a:p>
            <a:pPr lvl="2"/>
            <a:r>
              <a:rPr lang="el-GR" sz="2000" dirty="0" smtClean="0"/>
              <a:t>Αυτή θα ορίζει τα κοινά χαρακτηριστικά / μεθόδους</a:t>
            </a:r>
          </a:p>
          <a:p>
            <a:pPr lvl="1"/>
            <a:r>
              <a:rPr lang="el-GR" dirty="0"/>
              <a:t>Η βασική κλάση επαναχρησιμοποιείται για τον ορισμό </a:t>
            </a:r>
            <a:r>
              <a:rPr lang="el-GR" dirty="0" smtClean="0"/>
              <a:t>νέων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παράγωγων</a:t>
            </a:r>
            <a:r>
              <a:rPr lang="el-GR" dirty="0" smtClean="0"/>
              <a:t> </a:t>
            </a:r>
            <a:r>
              <a:rPr lang="el-GR" dirty="0"/>
              <a:t>κλάσεων (π.χ. πελάτης, υπάλληλος</a:t>
            </a:r>
            <a:r>
              <a:rPr lang="el-GR" dirty="0" smtClean="0"/>
              <a:t>).</a:t>
            </a:r>
          </a:p>
          <a:p>
            <a:pPr lvl="1"/>
            <a:r>
              <a:rPr lang="el-GR" dirty="0" smtClean="0"/>
              <a:t>Οι παράγωγες κλάσεις κληρονομούν τα χαρακτηριστικά της βασικής κλάσης αλλά έχουν και επιπλέον δικά τους χαρακτηριστικά και μεθόδους.</a:t>
            </a:r>
            <a:endParaRPr lang="el-GR" sz="2800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7287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Σύνοψη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 αντικειμενοστραφής προγραμματισμός προσφέρει ένα πιο κατανοητό μοντέλο προγραμματισμού, στηριγμένο πάνω στις κλάσεις και τα αντικείμενα.</a:t>
            </a:r>
          </a:p>
          <a:p>
            <a:r>
              <a:rPr lang="el-GR" dirty="0" smtClean="0"/>
              <a:t>Το μοντέλο αυτό έχει επιπλέον πλεονεκτήματα</a:t>
            </a:r>
          </a:p>
          <a:p>
            <a:pPr lvl="1"/>
            <a:r>
              <a:rPr lang="el-GR" dirty="0" smtClean="0"/>
              <a:t>Ενθυλάκωση (</a:t>
            </a:r>
            <a:r>
              <a:rPr lang="en-US" dirty="0" smtClean="0"/>
              <a:t>Encapsulation)</a:t>
            </a:r>
            <a:endParaRPr lang="el-GR" dirty="0" smtClean="0"/>
          </a:p>
          <a:p>
            <a:pPr lvl="1"/>
            <a:r>
              <a:rPr lang="el-GR" dirty="0" smtClean="0"/>
              <a:t>Ορισμός νέων τύπων δεδομένων</a:t>
            </a:r>
            <a:endParaRPr lang="en-US" dirty="0" smtClean="0"/>
          </a:p>
          <a:p>
            <a:pPr lvl="1"/>
            <a:r>
              <a:rPr lang="el-GR" dirty="0" smtClean="0"/>
              <a:t>Επαναχρησιμοποίηση </a:t>
            </a:r>
            <a:r>
              <a:rPr lang="el-GR" dirty="0" err="1" smtClean="0"/>
              <a:t>κωδικα</a:t>
            </a:r>
            <a:endParaRPr lang="el-GR" dirty="0" smtClean="0"/>
          </a:p>
          <a:p>
            <a:pPr lvl="1"/>
            <a:r>
              <a:rPr lang="el-GR" dirty="0" smtClean="0"/>
              <a:t>Κληρονομικότητα</a:t>
            </a:r>
          </a:p>
          <a:p>
            <a:endParaRPr lang="el-GR" dirty="0" smtClean="0"/>
          </a:p>
          <a:p>
            <a:r>
              <a:rPr lang="el-GR" dirty="0" smtClean="0"/>
              <a:t>Σε μεγάλες (και μικρότερες) εταιρείες όλα τα αρκετά μεγάλα συστήματα λογισμικού γίνονται σε γλώσσες αντικειμενοστραφή προγραμματισμού (</a:t>
            </a:r>
            <a:r>
              <a:rPr lang="en-US" dirty="0" smtClean="0"/>
              <a:t>C++, Java, C#,…).</a:t>
            </a:r>
            <a:endParaRPr lang="el-GR" dirty="0"/>
          </a:p>
          <a:p>
            <a:pPr lvl="1"/>
            <a:r>
              <a:rPr lang="el-GR" dirty="0" smtClean="0"/>
              <a:t>Γλώσσες που δεν είναι κλασσικά αντικειμενοστραφής (π.χ., </a:t>
            </a:r>
            <a:r>
              <a:rPr lang="en-US" dirty="0" smtClean="0"/>
              <a:t>scrip</a:t>
            </a:r>
            <a:r>
              <a:rPr lang="en-US" dirty="0"/>
              <a:t>t</a:t>
            </a:r>
            <a:r>
              <a:rPr lang="en-US" dirty="0" smtClean="0"/>
              <a:t>ing </a:t>
            </a:r>
            <a:r>
              <a:rPr lang="el-GR" dirty="0" smtClean="0"/>
              <a:t>γλώσσες όπως </a:t>
            </a:r>
            <a:r>
              <a:rPr lang="en-US" dirty="0" smtClean="0"/>
              <a:t>Python), </a:t>
            </a:r>
            <a:r>
              <a:rPr lang="el-GR" dirty="0" smtClean="0"/>
              <a:t>προσφέρουν δυνατότητες αντικειμενοστραφή προγραμματισμού.</a:t>
            </a:r>
          </a:p>
          <a:p>
            <a:endParaRPr lang="el-GR" dirty="0" smtClean="0"/>
          </a:p>
          <a:p>
            <a:r>
              <a:rPr lang="el-GR" dirty="0" smtClean="0"/>
              <a:t>Οι βασικές αρχές είναι κοινές.</a:t>
            </a:r>
            <a:endParaRPr lang="en-US" dirty="0" smtClean="0"/>
          </a:p>
          <a:p>
            <a:pPr lvl="1"/>
            <a:endParaRPr lang="el-G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3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/>
          <a:lstStyle/>
          <a:p>
            <a:r>
              <a:rPr lang="el-GR" dirty="0" err="1" smtClean="0"/>
              <a:t>Διαδικασιακοσ</a:t>
            </a:r>
            <a:r>
              <a:rPr lang="el-GR" dirty="0" smtClean="0"/>
              <a:t> </a:t>
            </a:r>
            <a:r>
              <a:rPr lang="en-US" dirty="0" smtClean="0"/>
              <a:t>vs.</a:t>
            </a:r>
            <a:br>
              <a:rPr lang="en-US" dirty="0" smtClean="0"/>
            </a:br>
            <a:r>
              <a:rPr lang="el-GR" dirty="0" err="1" smtClean="0"/>
              <a:t>Αντικειμενοστρεφησ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Ένα απλό παράδειγμα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Έστω ένα απλό πρόγραμμα του χειρίζεται πληροφορία για ένα σύνολο ανθρώπων</a:t>
            </a:r>
          </a:p>
          <a:p>
            <a:pPr lvl="1"/>
            <a:r>
              <a:rPr lang="el-GR" smtClean="0"/>
              <a:t>Κάθε άνθρωπος χαρακτηρίζεται από </a:t>
            </a:r>
          </a:p>
          <a:p>
            <a:pPr lvl="2"/>
            <a:r>
              <a:rPr lang="el-GR" smtClean="0"/>
              <a:t>όνομα </a:t>
            </a:r>
          </a:p>
          <a:p>
            <a:pPr lvl="2"/>
            <a:r>
              <a:rPr lang="el-GR" smtClean="0"/>
              <a:t>ηλικία</a:t>
            </a:r>
          </a:p>
          <a:p>
            <a:pPr lvl="2"/>
            <a:r>
              <a:rPr lang="el-GR" smtClean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32156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Spaghetti </a:t>
            </a:r>
            <a:r>
              <a:rPr lang="el-GR" dirty="0" smtClean="0">
                <a:latin typeface="Arial" charset="0"/>
              </a:rPr>
              <a:t>υλοποίηση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28813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400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400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400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lib</a:t>
            </a:r>
            <a:r>
              <a:rPr lang="el-GR" sz="2400" dirty="0" smtClean="0">
                <a:latin typeface="Courier New" pitchFamily="49" charset="0"/>
                <a:cs typeface="Courier New" pitchFamily="49" charset="0"/>
              </a:rPr>
              <a:t>.h&gt;</a:t>
            </a:r>
          </a:p>
          <a:p>
            <a:pPr>
              <a:buFont typeface="Wingdings" pitchFamily="2" charset="2"/>
              <a:buNone/>
            </a:pPr>
            <a:endParaRPr lang="el-GR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Font typeface="Wingdings" pitchFamily="2" charset="2"/>
              <a:buNone/>
            </a:pPr>
            <a:endParaRPr lang="el-GR" sz="24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l-GR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4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172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x.age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y.age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498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Προβλήματα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 κώδικας είναι δύσκολο να διαβαστεί και να συντηρηθεί</a:t>
            </a:r>
          </a:p>
          <a:p>
            <a:r>
              <a:rPr lang="el-GR" dirty="0" smtClean="0"/>
              <a:t>Π.χ., έστω ότι κατά την εκτέλεση του προγράμματος προκύπτει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πρόβλημα λόγω της απουσίας ελέγχου για το αν έχει επιτύχει η δυναμική δέσμευση μνήμης</a:t>
            </a:r>
            <a:r>
              <a:rPr lang="el-GR" dirty="0" smtClean="0">
                <a:solidFill>
                  <a:srgbClr val="FF0000"/>
                </a:solidFill>
              </a:rPr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730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25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x.age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y.age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BOOM!!! */</a:t>
            </a:r>
            <a:endParaRPr lang="el-GR" sz="22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2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Βαθμολογία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Ασκήσεις: 40%</a:t>
            </a:r>
          </a:p>
          <a:p>
            <a:pPr lvl="1"/>
            <a:r>
              <a:rPr lang="el-GR" dirty="0" smtClean="0"/>
              <a:t>Οι ασκήσεις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υποχρεωτικές για όλους</a:t>
            </a:r>
            <a:r>
              <a:rPr lang="el-GR" dirty="0" smtClean="0"/>
              <a:t> όσους παίρνουν το μάθημα,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ανεξαρτήτως έτους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Τελική εξέταση: 60%</a:t>
            </a:r>
          </a:p>
          <a:p>
            <a:endParaRPr lang="el-GR" dirty="0" smtClean="0"/>
          </a:p>
          <a:p>
            <a:r>
              <a:rPr lang="el-GR" dirty="0" smtClean="0"/>
              <a:t>Προϋπόθεση επιτυχίας:</a:t>
            </a:r>
          </a:p>
          <a:p>
            <a:pPr lvl="1"/>
            <a:r>
              <a:rPr lang="el-GR" dirty="0" smtClean="0"/>
              <a:t>Ασκήσεις &gt;= 4.0 και Τελική εξέταση &gt;= 4.0</a:t>
            </a:r>
          </a:p>
          <a:p>
            <a:pPr lvl="1"/>
            <a:r>
              <a:rPr lang="el-GR" dirty="0" smtClean="0"/>
              <a:t>Βαθμός = 0.4*Ασκήσεις + 0.6*Τελική &gt;= 5.0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3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Debugging</a:t>
            </a:r>
            <a:endParaRPr lang="el-GR" dirty="0" smtClean="0"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Για να το επιλύσει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αναζητηθούν όλα τα σημεία του κώδικα</a:t>
            </a:r>
            <a:r>
              <a:rPr lang="el-GR" dirty="0" smtClean="0"/>
              <a:t> στα οποία γίνεται </a:t>
            </a:r>
            <a:r>
              <a:rPr lang="el-GR" dirty="0" smtClean="0">
                <a:solidFill>
                  <a:srgbClr val="0070C0"/>
                </a:solidFill>
              </a:rPr>
              <a:t>δέσμευση μνήμης για 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των εκάστοτε μεταβλητών τύπου </a:t>
            </a:r>
            <a:r>
              <a:rPr lang="en-US" dirty="0" smtClean="0"/>
              <a:t>Person…….</a:t>
            </a:r>
            <a:endParaRPr lang="el-GR" dirty="0" smtClean="0"/>
          </a:p>
          <a:p>
            <a:r>
              <a:rPr lang="el-GR" dirty="0" smtClean="0"/>
              <a:t>αυτός που κάνει την αναζήτηση δεν είναι απαραίτητα αυτός που κατασκεύασε το πρόγραμμα</a:t>
            </a:r>
          </a:p>
          <a:p>
            <a:pPr lvl="1"/>
            <a:r>
              <a:rPr lang="el-GR" dirty="0" smtClean="0"/>
              <a:t>ομάδα ελέγχου</a:t>
            </a:r>
          </a:p>
          <a:p>
            <a:pPr lvl="1"/>
            <a:r>
              <a:rPr lang="el-GR" dirty="0" smtClean="0"/>
              <a:t>ομάδα συντήρησης </a:t>
            </a:r>
          </a:p>
        </p:txBody>
      </p:sp>
    </p:spTree>
    <p:extLst>
      <p:ext uri="{BB962C8B-B14F-4D97-AF65-F5344CB8AC3E}">
        <p14:creationId xmlns:p14="http://schemas.microsoft.com/office/powerpoint/2010/main" val="127665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5721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x.age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y.age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BOOM!!! */</a:t>
            </a: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5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latin typeface="Arial" charset="0"/>
              </a:rPr>
              <a:t>Διαδικασιακή</a:t>
            </a:r>
            <a:r>
              <a:rPr lang="el-GR" dirty="0" smtClean="0">
                <a:latin typeface="Arial" charset="0"/>
              </a:rPr>
              <a:t> </a:t>
            </a:r>
            <a:r>
              <a:rPr lang="el-GR" sz="3800" dirty="0" smtClean="0"/>
              <a:t>λύση 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Προσθήκη ελέγχου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κάθε σημείο</a:t>
            </a:r>
            <a:r>
              <a:rPr lang="el-GR" dirty="0" smtClean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8150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4"/>
            <a:ext cx="8229600" cy="53435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if(x.name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== NULL) </a:t>
            </a: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(“…..”); return 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1;</a:t>
            </a: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sz="22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x.age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if(y.name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== NULL) </a:t>
            </a: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(“…..”); return 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1;</a:t>
            </a: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y.age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latin typeface="Arial" charset="0"/>
              </a:rPr>
              <a:t>Διαδικασιακή</a:t>
            </a:r>
            <a:r>
              <a:rPr lang="el-GR" dirty="0" smtClean="0">
                <a:latin typeface="Arial" charset="0"/>
              </a:rPr>
              <a:t> </a:t>
            </a:r>
            <a:r>
              <a:rPr lang="el-GR" sz="3800" dirty="0" smtClean="0"/>
              <a:t>λύση ΙΙ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Καλύτερος σχεδιασμός του </a:t>
            </a:r>
            <a:r>
              <a:rPr lang="el-GR" dirty="0" err="1" smtClean="0"/>
              <a:t>προγραμματος</a:t>
            </a:r>
            <a:endParaRPr lang="el-GR" dirty="0" smtClean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κατασκευή μιας συνάρτησης </a:t>
            </a:r>
            <a:r>
              <a:rPr lang="el-GR" dirty="0" smtClean="0"/>
              <a:t>για την αρχικοποίηση μεταβλητών τύπου </a:t>
            </a:r>
            <a:r>
              <a:rPr lang="en-US" dirty="0" smtClean="0"/>
              <a:t>Person </a:t>
            </a:r>
            <a:endParaRPr lang="el-GR" dirty="0" smtClean="0"/>
          </a:p>
          <a:p>
            <a:pPr lvl="1"/>
            <a:r>
              <a:rPr lang="el-GR" dirty="0" smtClean="0"/>
              <a:t>ο κώδικας που δεσμεύει δυναμικά μνήμη θα είναι </a:t>
            </a:r>
            <a:r>
              <a:rPr lang="el-GR" dirty="0" smtClean="0">
                <a:solidFill>
                  <a:schemeClr val="tx2"/>
                </a:solidFill>
              </a:rPr>
              <a:t>συγκεντρωμένος σε μια συνάρτηση</a:t>
            </a:r>
            <a:r>
              <a:rPr lang="el-GR" dirty="0" smtClean="0"/>
              <a:t> και όχι διάσπαρτος σε όλο το πρόγραμμα….</a:t>
            </a:r>
          </a:p>
        </p:txBody>
      </p:sp>
    </p:spTree>
    <p:extLst>
      <p:ext uri="{BB962C8B-B14F-4D97-AF65-F5344CB8AC3E}">
        <p14:creationId xmlns:p14="http://schemas.microsoft.com/office/powerpoint/2010/main" val="267755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Συνάρτηση αρχικοποίησης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05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init(struct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*p){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&gt;nam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e = (char *) malloc (10* sizeof(char));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&gt;ag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e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init(&amp;x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init(&amp;y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14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Debugging</a:t>
            </a:r>
            <a:endParaRPr lang="el-GR" dirty="0" smtClean="0"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el-GR" sz="2600" dirty="0" smtClean="0"/>
              <a:t>Για επιλύσουμε το </a:t>
            </a:r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</a:rPr>
              <a:t>πρόβλημα ελέγχου για δέσμευση μνήμης</a:t>
            </a:r>
            <a:r>
              <a:rPr lang="el-GR" sz="2600" dirty="0" smtClean="0"/>
              <a:t> πρέπει να </a:t>
            </a:r>
            <a:r>
              <a:rPr lang="el-GR" sz="2600" dirty="0" smtClean="0">
                <a:solidFill>
                  <a:srgbClr val="FF0000"/>
                </a:solidFill>
              </a:rPr>
              <a:t>αναζητηθεί η συνάρτηση </a:t>
            </a:r>
            <a:r>
              <a:rPr lang="el-GR" sz="2600" dirty="0" smtClean="0"/>
              <a:t>στην οποία γίνεται </a:t>
            </a:r>
            <a:r>
              <a:rPr lang="el-GR" sz="2600" dirty="0" smtClean="0">
                <a:solidFill>
                  <a:srgbClr val="0070C0"/>
                </a:solidFill>
              </a:rPr>
              <a:t>δέσμευση μνήμης για το πεδίο </a:t>
            </a:r>
            <a:r>
              <a:rPr lang="en-US" sz="2600" dirty="0" smtClean="0">
                <a:solidFill>
                  <a:srgbClr val="0070C0"/>
                </a:solidFill>
              </a:rPr>
              <a:t>name </a:t>
            </a:r>
            <a:r>
              <a:rPr lang="el-GR" sz="2600" dirty="0" smtClean="0"/>
              <a:t>των εκάστοτε μεταβλητών τύπου </a:t>
            </a:r>
            <a:r>
              <a:rPr lang="en-US" sz="2600" dirty="0" smtClean="0"/>
              <a:t>Person…….</a:t>
            </a:r>
            <a:endParaRPr lang="el-GR" sz="2600" dirty="0" smtClean="0"/>
          </a:p>
          <a:p>
            <a:pPr lvl="1"/>
            <a:r>
              <a:rPr lang="el-GR" sz="2200" dirty="0" smtClean="0">
                <a:solidFill>
                  <a:schemeClr val="tx2"/>
                </a:solidFill>
              </a:rPr>
              <a:t>οι συνθήκες αναζήτησης έχουν βελτιωθεί</a:t>
            </a:r>
            <a:r>
              <a:rPr lang="el-GR" sz="2200" dirty="0" smtClean="0"/>
              <a:t> σε σχέση με το </a:t>
            </a:r>
            <a:r>
              <a:rPr lang="en-US" sz="2200" dirty="0" smtClean="0"/>
              <a:t>spaghetti </a:t>
            </a:r>
            <a:r>
              <a:rPr lang="el-GR" sz="2200" dirty="0" smtClean="0"/>
              <a:t>μοντέλο</a:t>
            </a:r>
          </a:p>
          <a:p>
            <a:pPr lvl="1"/>
            <a:r>
              <a:rPr lang="el-GR" sz="2200" dirty="0" smtClean="0"/>
              <a:t>μόλις βρούμε την συνάρτηση έχουμε τελειώσει…..</a:t>
            </a:r>
            <a:endParaRPr lang="en-US" sz="2200" dirty="0" smtClean="0"/>
          </a:p>
          <a:p>
            <a:pPr lvl="1"/>
            <a:r>
              <a:rPr lang="el-GR" sz="2200" dirty="0" smtClean="0"/>
              <a:t>μία</a:t>
            </a:r>
            <a:r>
              <a:rPr lang="en-US" sz="2200" dirty="0" smtClean="0"/>
              <a:t> </a:t>
            </a:r>
            <a:r>
              <a:rPr lang="el-GR" sz="2200" dirty="0" smtClean="0"/>
              <a:t>αλλαγή αντί για πολλές</a:t>
            </a:r>
          </a:p>
          <a:p>
            <a:r>
              <a:rPr lang="el-GR" sz="2600" dirty="0" smtClean="0"/>
              <a:t>…όμως, αυτός που κάνει την αναζήτηση δεν είναι απαραίτητα αυτός που κατασκεύασε το πρόγραμμα</a:t>
            </a:r>
          </a:p>
          <a:p>
            <a:pPr lvl="1"/>
            <a:r>
              <a:rPr lang="el-GR" sz="2200" dirty="0" smtClean="0"/>
              <a:t>Πιθανότατα πρέπει να ελεγχθούν 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πολλές συναρτήσεις </a:t>
            </a:r>
            <a:r>
              <a:rPr lang="el-GR" sz="2200" dirty="0" smtClean="0"/>
              <a:t>για να βρούμε 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ποια πρέπει να διορθωθεί </a:t>
            </a:r>
          </a:p>
        </p:txBody>
      </p:sp>
    </p:spTree>
    <p:extLst>
      <p:ext uri="{BB962C8B-B14F-4D97-AF65-F5344CB8AC3E}">
        <p14:creationId xmlns:p14="http://schemas.microsoft.com/office/powerpoint/2010/main" val="370600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5005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init(struct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*p){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p-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&gt;nam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= (char *) malloc (10* sizeof(char));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(p -&gt; name == NULL) {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(“…..”); exit(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p-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&gt;ag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e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4"/>
            <a:ext cx="8229600" cy="564832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init(&amp;x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init(&amp;y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f();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r>
              <a:rPr lang="en-US" dirty="0" smtClean="0"/>
              <a:t>CS-106: </a:t>
            </a:r>
            <a:r>
              <a:rPr lang="el-GR" dirty="0" smtClean="0"/>
              <a:t>Εισαγωγή στον προγραμματισμό</a:t>
            </a:r>
          </a:p>
          <a:p>
            <a:r>
              <a:rPr lang="el-GR" dirty="0" smtClean="0"/>
              <a:t>  </a:t>
            </a:r>
            <a:r>
              <a:rPr lang="en-US" dirty="0" smtClean="0"/>
              <a:t>CS-208: </a:t>
            </a:r>
            <a:r>
              <a:rPr lang="el-GR" dirty="0" smtClean="0"/>
              <a:t>Προγραμματισμός σε </a:t>
            </a:r>
            <a:r>
              <a:rPr lang="en-US" dirty="0" smtClean="0"/>
              <a:t>C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/>
              <a:t>CS-304: Αρχές Γλωσσών Προγραμματισμού (3ο </a:t>
            </a:r>
            <a:r>
              <a:rPr lang="el-GR" dirty="0" err="1"/>
              <a:t>εξαμ</a:t>
            </a:r>
            <a:r>
              <a:rPr lang="el-GR" dirty="0"/>
              <a:t>.)</a:t>
            </a:r>
          </a:p>
          <a:p>
            <a:r>
              <a:rPr lang="el-GR" dirty="0"/>
              <a:t>CS-302: Δομές Δεδομένων (3ο </a:t>
            </a:r>
            <a:r>
              <a:rPr lang="el-GR" dirty="0" err="1"/>
              <a:t>εξαμ</a:t>
            </a:r>
            <a:r>
              <a:rPr lang="el-GR" dirty="0"/>
              <a:t>.)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4175" y="3352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/>
              <a:t>«Συνεργίες»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l-GR" sz="3800" dirty="0" err="1" smtClean="0">
                <a:latin typeface="Arial" charset="0"/>
              </a:rPr>
              <a:t>Αντικειμενοστρεφής</a:t>
            </a:r>
            <a:r>
              <a:rPr lang="el-GR" sz="3800" dirty="0" smtClean="0">
                <a:latin typeface="Arial" charset="0"/>
              </a:rPr>
              <a:t> </a:t>
            </a:r>
            <a:r>
              <a:rPr lang="el-GR" sz="3800" dirty="0" smtClean="0">
                <a:latin typeface="Arial" charset="0"/>
              </a:rPr>
              <a:t>λύση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Ομαδοποίηση των δεδομένων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και του κώδικα που χρησιμοποιείται για την επεξεργασία αυτών των δεδομένων</a:t>
            </a:r>
          </a:p>
          <a:p>
            <a:pPr lvl="1"/>
            <a:r>
              <a:rPr lang="el-GR" dirty="0" smtClean="0"/>
              <a:t>π.χ. της συνάρτησης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…. </a:t>
            </a:r>
            <a:r>
              <a:rPr lang="el-GR" dirty="0" smtClean="0"/>
              <a:t>ορισμός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</a:t>
            </a:r>
            <a:r>
              <a:rPr lang="el-GR" dirty="0" smtClean="0"/>
              <a:t> </a:t>
            </a:r>
            <a:r>
              <a:rPr lang="en-US" dirty="0" smtClean="0"/>
              <a:t>Person ….</a:t>
            </a:r>
            <a:endParaRPr lang="el-GR" dirty="0" smtClean="0"/>
          </a:p>
          <a:p>
            <a:endParaRPr lang="el-GR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Ορισμός κλάσης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07413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cstdlib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αυτό είναι σχόλιο !!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700" b="1" dirty="0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sz="1700" b="1" dirty="0" smtClean="0">
              <a:solidFill>
                <a:srgbClr val="99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1700" b="1" dirty="0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τι είναι αυτό το </a:t>
            </a:r>
            <a:r>
              <a:rPr lang="en-US" sz="1700" b="1" dirty="0" smtClean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public ??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solidFill>
                <a:srgbClr val="99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 // πεδία – χαρακτηριστικά κλάσης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17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 // μέθοδοι κλάσης – δήλωση (</a:t>
            </a:r>
            <a:r>
              <a:rPr lang="en-US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declaration)</a:t>
            </a:r>
            <a:endParaRPr lang="el-GR" sz="17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set_name(char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*n);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set_age(int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a);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get_name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get_age</a:t>
            </a:r>
            <a:r>
              <a:rPr lang="el-GR" sz="17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}; // προσοχή στο ερωτηματικό – είναι υποχρεωτικό</a:t>
            </a: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84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// ορισμός μεθόδων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definition)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τι είναι αυτό το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 ???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set_name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*n)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set_age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a)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a;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τι είναι αυτό το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age ???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5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7245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2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y; // δήλωση αντικειμένου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x.init</a:t>
            </a:r>
            <a:r>
              <a:rPr lang="el-GR" sz="22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 // κλήση μεθόδου στο αντικείμενο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x.set_name("Name1");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l-GR" sz="22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x.get_name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y.init</a:t>
            </a:r>
            <a:r>
              <a:rPr lang="el-GR" sz="22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y.set_name("Name2");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y.get_name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2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9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Έστω πάλι πως κατά την εκτέλεση του προγράμματος προκύπτει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πρόβλημα λόγω της απουσίας ελέγχου </a:t>
            </a:r>
            <a:r>
              <a:rPr lang="el-GR" dirty="0"/>
              <a:t>για το αν έχει επιτύχει η δυναμική δέσμευση μνήμης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008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791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y; // δήλωση αντικειμένου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x.init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 // κλήση μεθόδου στο αντικείμενο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x.set_name("Name1");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x.get_name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y.init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y.set_name("Name2");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ΒΟΟΟΜΜΜ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y.get_name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Debugging</a:t>
            </a:r>
            <a:endParaRPr lang="el-GR" dirty="0" smtClean="0">
              <a:latin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5005387"/>
          </a:xfrm>
        </p:spPr>
        <p:txBody>
          <a:bodyPr/>
          <a:lstStyle/>
          <a:p>
            <a:r>
              <a:rPr lang="el-GR" dirty="0"/>
              <a:t>Για επιλύσουμε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πρόβλημα ελέγχου για δέσμευση μνήμης</a:t>
            </a:r>
            <a:r>
              <a:rPr lang="el-GR" dirty="0"/>
              <a:t> πρέπει να </a:t>
            </a:r>
            <a:r>
              <a:rPr lang="el-GR" dirty="0">
                <a:solidFill>
                  <a:srgbClr val="FF0000"/>
                </a:solidFill>
              </a:rPr>
              <a:t>αναζητηθεί η συνάρτηση </a:t>
            </a:r>
            <a:r>
              <a:rPr lang="el-GR" dirty="0"/>
              <a:t>στην οποία γίνεται </a:t>
            </a:r>
            <a:r>
              <a:rPr lang="el-GR" dirty="0">
                <a:solidFill>
                  <a:srgbClr val="0070C0"/>
                </a:solidFill>
              </a:rPr>
              <a:t>δέσμευση μνήμης για το πεδίο </a:t>
            </a:r>
            <a:r>
              <a:rPr lang="en-US" dirty="0">
                <a:solidFill>
                  <a:srgbClr val="0070C0"/>
                </a:solidFill>
              </a:rPr>
              <a:t>name </a:t>
            </a:r>
            <a:r>
              <a:rPr lang="el-GR" dirty="0"/>
              <a:t>των εκάστοτε μεταβλητών τύπου </a:t>
            </a:r>
            <a:r>
              <a:rPr lang="en-US" dirty="0"/>
              <a:t>Person </a:t>
            </a:r>
            <a:endParaRPr lang="en-US" dirty="0" smtClean="0"/>
          </a:p>
          <a:p>
            <a:r>
              <a:rPr lang="el-GR" sz="2400" dirty="0" smtClean="0">
                <a:solidFill>
                  <a:schemeClr val="tx2"/>
                </a:solidFill>
              </a:rPr>
              <a:t>οι συνθήκες αναζήτησης έχουν βελτιωθεί</a:t>
            </a:r>
            <a:r>
              <a:rPr lang="el-GR" sz="2400" dirty="0" smtClean="0"/>
              <a:t> ακόμα περισσότερο σε σχέση με το </a:t>
            </a:r>
            <a:r>
              <a:rPr lang="el-GR" sz="2400" dirty="0" smtClean="0">
                <a:solidFill>
                  <a:srgbClr val="FF0000"/>
                </a:solidFill>
              </a:rPr>
              <a:t>διαδικαστικό </a:t>
            </a:r>
            <a:r>
              <a:rPr lang="el-GR" sz="2400" dirty="0" smtClean="0"/>
              <a:t>μοντέλο.</a:t>
            </a:r>
          </a:p>
          <a:p>
            <a:pPr lvl="1"/>
            <a:r>
              <a:rPr lang="el-GR" sz="2400" dirty="0" smtClean="0"/>
              <a:t>από τις </a:t>
            </a:r>
            <a:r>
              <a:rPr lang="el-GR" sz="2400" dirty="0" smtClean="0">
                <a:solidFill>
                  <a:schemeClr val="tx2"/>
                </a:solidFill>
              </a:rPr>
              <a:t>δεκάδες / εκατοντάδες συναρτήσεις/μεθόδους </a:t>
            </a:r>
            <a:r>
              <a:rPr lang="el-GR" sz="2400" dirty="0" smtClean="0"/>
              <a:t>του προγράμματος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γνωρίζουμε ποιες χρησιμοποιούνται για την επεξεργασία μεταβλητών τύπου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Person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από τη δήλωση της κλάσης</a:t>
            </a:r>
            <a:r>
              <a:rPr lang="el-GR" sz="2400" dirty="0" smtClean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13576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229600" cy="5486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cstdlib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 // πεδία – χαρακτηριστικά κλάσης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 // μέθοδοι κλάσης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set_name(char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*n);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set_age(int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a);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get_name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get_age</a:t>
            </a:r>
            <a:r>
              <a:rPr lang="el-GR" sz="20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526088" y="4022725"/>
            <a:ext cx="3438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400" b="1">
                <a:solidFill>
                  <a:srgbClr val="FF0000"/>
                </a:solidFill>
              </a:rPr>
              <a:t>μόνο αυτές οι μέθοδοι είναι ύποπτες …… !!!</a:t>
            </a:r>
          </a:p>
        </p:txBody>
      </p:sp>
    </p:spTree>
    <p:extLst>
      <p:ext uri="{BB962C8B-B14F-4D97-AF65-F5344CB8AC3E}">
        <p14:creationId xmlns:p14="http://schemas.microsoft.com/office/powerpoint/2010/main" val="60262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1979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(name == NULL) {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(…); exit(1);}</a:t>
            </a: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set_name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*n)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set_age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a)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a;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0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get_age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x, y; // δήλωση αντικειμένου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x.init</a:t>
            </a:r>
            <a:r>
              <a:rPr lang="el-GR" sz="18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 // κλήση μεθόδου στο αντικείμενο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x.set_name("Name1");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x.get_name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y.init</a:t>
            </a:r>
            <a:r>
              <a:rPr lang="el-GR" sz="1800" b="1" dirty="0" smtClean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rgbClr val="9900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y.set_name("Name2");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y.get_name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5526088" y="4022725"/>
            <a:ext cx="3438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400" b="1">
                <a:solidFill>
                  <a:srgbClr val="FF0000"/>
                </a:solidFill>
              </a:rPr>
              <a:t>καμιά αλλαγή εδώ!!!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4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κατανοήσετε τις βασικές αρχές του </a:t>
            </a:r>
            <a:r>
              <a:rPr lang="el-GR" dirty="0" err="1" smtClean="0"/>
              <a:t>Αντικειμενοστρεφή</a:t>
            </a:r>
            <a:r>
              <a:rPr lang="el-GR" dirty="0" smtClean="0"/>
              <a:t> </a:t>
            </a:r>
            <a:r>
              <a:rPr lang="el-GR" dirty="0" smtClean="0"/>
              <a:t>Προγραμματισμού (</a:t>
            </a:r>
            <a:r>
              <a:rPr lang="en-US" dirty="0" smtClean="0"/>
              <a:t>Object Oriented Programming)</a:t>
            </a:r>
            <a:r>
              <a:rPr lang="el-GR" dirty="0" smtClean="0"/>
              <a:t> και να αποκτήσετε πρακτική εξάσκηση με τις γλώσσες προγραμματισμού </a:t>
            </a:r>
            <a:r>
              <a:rPr lang="en-US" dirty="0" smtClean="0"/>
              <a:t>C++</a:t>
            </a:r>
            <a:r>
              <a:rPr lang="el-GR" dirty="0" smtClean="0"/>
              <a:t> και </a:t>
            </a:r>
            <a:r>
              <a:rPr lang="en-US" dirty="0" smtClean="0"/>
              <a:t>Java.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207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/>
          <a:lstStyle/>
          <a:p>
            <a:r>
              <a:rPr lang="el-GR" dirty="0" smtClean="0">
                <a:latin typeface="Arial" charset="0"/>
              </a:rPr>
              <a:t>Συντήρηση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530725"/>
          </a:xfrm>
        </p:spPr>
        <p:txBody>
          <a:bodyPr/>
          <a:lstStyle/>
          <a:p>
            <a:r>
              <a:rPr lang="el-GR" dirty="0" smtClean="0"/>
              <a:t>Η χρήση κλάσεων από μόνη της λύνει το πρόβλημα μας ????</a:t>
            </a:r>
          </a:p>
          <a:p>
            <a:pPr lvl="1"/>
            <a:r>
              <a:rPr lang="el-GR" dirty="0" smtClean="0"/>
              <a:t>δηλαδή την εύρεση των σημείων του κώδικα στο οποίο πρέπει να προστεθούν έλεγχοι	</a:t>
            </a:r>
          </a:p>
          <a:p>
            <a:r>
              <a:rPr lang="el-GR" dirty="0" smtClean="0"/>
              <a:t>Γενικά όχι, αν πρόκειται για ένα </a:t>
            </a:r>
            <a:r>
              <a:rPr lang="el-GR" dirty="0" smtClean="0">
                <a:solidFill>
                  <a:srgbClr val="FF0000"/>
                </a:solidFill>
              </a:rPr>
              <a:t>λογισμικό μεγάλης κλίμακας </a:t>
            </a:r>
            <a:r>
              <a:rPr lang="el-GR" dirty="0" smtClean="0"/>
              <a:t>ο κώδικας που κατασκευάζεται από έναν προγραμματιστή μπορεί να χρησιμοποιηθεί από έναν άλλο προγραμματιστή</a:t>
            </a:r>
          </a:p>
          <a:p>
            <a:pPr lvl="1"/>
            <a:r>
              <a:rPr lang="el-GR" dirty="0" smtClean="0"/>
              <a:t>τι μπορεί να προκύψει σε αυτή την περίπτωση ??? </a:t>
            </a:r>
          </a:p>
        </p:txBody>
      </p:sp>
    </p:spTree>
    <p:extLst>
      <p:ext uri="{BB962C8B-B14F-4D97-AF65-F5344CB8AC3E}">
        <p14:creationId xmlns:p14="http://schemas.microsoft.com/office/powerpoint/2010/main" val="38191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dirty="0" smtClean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5838"/>
            <a:ext cx="8229600" cy="51101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cstdio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cstdlib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set_name(char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set_age(int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a);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get_name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get_age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9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Πρόβλημα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Ότι (πεδίο / μέθοδο) δηλώνουμε σαν </a:t>
            </a:r>
            <a:r>
              <a:rPr lang="en-US" dirty="0" smtClean="0">
                <a:solidFill>
                  <a:srgbClr val="00B050"/>
                </a:solidFill>
              </a:rPr>
              <a:t>public </a:t>
            </a:r>
            <a:r>
              <a:rPr lang="el-GR" dirty="0" smtClean="0"/>
              <a:t>σε μια κλάση μπορεί να χρησιμοποιηθεί σε όλο τον υπόλοιπο κώδικα ….</a:t>
            </a:r>
          </a:p>
          <a:p>
            <a:r>
              <a:rPr lang="el-GR" dirty="0" smtClean="0"/>
              <a:t>Άρα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απρόσεκτος προγραμματιστής </a:t>
            </a:r>
            <a:r>
              <a:rPr lang="el-GR" dirty="0" smtClean="0"/>
              <a:t>που θα χρησιμοποιήσει αντικείμενα της κλάσης μας μπορεί </a:t>
            </a:r>
            <a:r>
              <a:rPr lang="el-GR" dirty="0" smtClean="0">
                <a:solidFill>
                  <a:srgbClr val="0070C0"/>
                </a:solidFill>
              </a:rPr>
              <a:t>να αρχικοποιεί απευθείας τα πεδία </a:t>
            </a:r>
            <a:r>
              <a:rPr lang="el-GR" dirty="0" smtClean="0"/>
              <a:t>αυτών των αντικειμένων, ξεχνώντας παράλληλα να κάνει τους απαραίτητους ελέγχους…..</a:t>
            </a:r>
          </a:p>
        </p:txBody>
      </p:sp>
    </p:spTree>
    <p:extLst>
      <p:ext uri="{BB962C8B-B14F-4D97-AF65-F5344CB8AC3E}">
        <p14:creationId xmlns:p14="http://schemas.microsoft.com/office/powerpoint/2010/main" val="3901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5689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x.age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Encapsulation</a:t>
            </a:r>
            <a:endParaRPr lang="el-GR" dirty="0" smtClean="0">
              <a:latin typeface="Arial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>
            <a:normAutofit/>
          </a:bodyPr>
          <a:lstStyle/>
          <a:p>
            <a:r>
              <a:rPr lang="el-GR" sz="2600" dirty="0" smtClean="0"/>
              <a:t>Η λύση στο πρόβλημα </a:t>
            </a:r>
          </a:p>
          <a:p>
            <a:pPr lvl="1"/>
            <a:r>
              <a:rPr lang="el-GR" sz="2200" dirty="0" smtClean="0"/>
              <a:t>ανεξέλεγκτη </a:t>
            </a:r>
            <a:r>
              <a:rPr lang="el-GR" sz="2200" dirty="0"/>
              <a:t>πρόσβαση σε πεδία και μεθόδους μιας κλάσης από άλλους προγραμματιστές </a:t>
            </a:r>
          </a:p>
          <a:p>
            <a:r>
              <a:rPr lang="el-GR" sz="2600" dirty="0" smtClean="0"/>
              <a:t>είναι η αρχή της </a:t>
            </a:r>
            <a:r>
              <a:rPr lang="el-GR" sz="2600" b="1" dirty="0" smtClean="0">
                <a:solidFill>
                  <a:schemeClr val="accent6">
                    <a:lumMod val="75000"/>
                  </a:schemeClr>
                </a:solidFill>
              </a:rPr>
              <a:t>ενθυλάκωσης</a:t>
            </a:r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600" dirty="0" smtClean="0"/>
              <a:t>(</a:t>
            </a:r>
            <a:r>
              <a:rPr lang="en-US" sz="2600" dirty="0" smtClean="0"/>
              <a:t>encapsulation</a:t>
            </a:r>
            <a:r>
              <a:rPr lang="el-GR" sz="2600" dirty="0" smtClean="0"/>
              <a:t>)</a:t>
            </a:r>
            <a:endParaRPr lang="en-US" sz="2600" dirty="0" smtClean="0"/>
          </a:p>
          <a:p>
            <a:pPr lvl="1"/>
            <a:r>
              <a:rPr lang="el-GR" sz="2200" dirty="0" smtClean="0"/>
              <a:t>σε κάθε κλάση διαχωρίζει ο προγραμματιστής που την υλοποίησε </a:t>
            </a:r>
          </a:p>
          <a:p>
            <a:pPr lvl="2"/>
            <a:r>
              <a:rPr lang="el-GR" sz="2000" dirty="0" smtClean="0"/>
              <a:t>ποια πεδία και μέθοδοι </a:t>
            </a:r>
            <a:r>
              <a:rPr lang="en-US" sz="2000" dirty="0" smtClean="0"/>
              <a:t>(</a:t>
            </a:r>
            <a:r>
              <a:rPr lang="en-US" sz="2000" b="1" dirty="0" smtClean="0">
                <a:solidFill>
                  <a:srgbClr val="00B050"/>
                </a:solidFill>
              </a:rPr>
              <a:t>public</a:t>
            </a:r>
            <a:r>
              <a:rPr lang="en-US" sz="2000" dirty="0" smtClean="0"/>
              <a:t>) </a:t>
            </a:r>
            <a:r>
              <a:rPr lang="el-GR" sz="2000" dirty="0" smtClean="0"/>
              <a:t>μπορούν να χρησιμοποιηθούν από όλο τον υπόλοιπο κώδικα</a:t>
            </a:r>
          </a:p>
          <a:p>
            <a:pPr lvl="2"/>
            <a:r>
              <a:rPr lang="el-GR" sz="2000" dirty="0" smtClean="0"/>
              <a:t>ποια πεδία και μέθοδοι (</a:t>
            </a:r>
            <a:r>
              <a:rPr lang="en-US" sz="2000" b="1" dirty="0" smtClean="0">
                <a:solidFill>
                  <a:srgbClr val="00B050"/>
                </a:solidFill>
              </a:rPr>
              <a:t>private</a:t>
            </a:r>
            <a:r>
              <a:rPr lang="el-GR" sz="2000" dirty="0" smtClean="0"/>
              <a:t>) μπορούν να χρησιμοποιηθούν μόνο μέσω κλήσης των </a:t>
            </a:r>
            <a:r>
              <a:rPr lang="en-US" sz="2000" dirty="0" smtClean="0"/>
              <a:t>public</a:t>
            </a:r>
            <a:r>
              <a:rPr lang="el-GR" sz="2000" dirty="0" smtClean="0"/>
              <a:t> μεθόδων της κλάσης…</a:t>
            </a:r>
          </a:p>
          <a:p>
            <a:pPr lvl="1"/>
            <a:r>
              <a:rPr lang="el-GR" sz="2200" dirty="0" smtClean="0"/>
              <a:t>μια συνήθης πρακτική την οποία 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πρέπει να ακολουθείτε</a:t>
            </a:r>
            <a:r>
              <a:rPr lang="el-GR" sz="2200" dirty="0" smtClean="0">
                <a:solidFill>
                  <a:srgbClr val="0000FF"/>
                </a:solidFill>
              </a:rPr>
              <a:t> </a:t>
            </a:r>
            <a:r>
              <a:rPr lang="el-GR" sz="2200" dirty="0" smtClean="0"/>
              <a:t>είναι ότι </a:t>
            </a:r>
            <a:r>
              <a:rPr lang="el-GR" sz="2200" dirty="0" smtClean="0">
                <a:solidFill>
                  <a:srgbClr val="FF0000"/>
                </a:solidFill>
              </a:rPr>
              <a:t>όλα τα πεδία τα δηλώνουμε </a:t>
            </a:r>
            <a:r>
              <a:rPr lang="en-US" sz="2200" dirty="0" smtClean="0">
                <a:solidFill>
                  <a:srgbClr val="00B050"/>
                </a:solidFill>
              </a:rPr>
              <a:t>private</a:t>
            </a:r>
            <a:r>
              <a:rPr lang="el-GR" sz="2200" dirty="0" smtClean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04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5838"/>
            <a:ext cx="8229600" cy="5338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cstdio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cstdlib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public:</a:t>
            </a: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set_name(char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set_age(int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a);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get_name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get_age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893" y="554037"/>
            <a:ext cx="8229600" cy="45307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x.age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(10*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sizeof(char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y.age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/* ....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("%s",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y.name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486400" y="4735286"/>
            <a:ext cx="3350597" cy="15696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l-GR" sz="2400" b="1" dirty="0">
                <a:solidFill>
                  <a:srgbClr val="FF0000"/>
                </a:solidFill>
              </a:rPr>
              <a:t>προσπάθεια πρόσβασης </a:t>
            </a:r>
            <a:endParaRPr lang="en-US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el-GR" sz="2400" b="1" dirty="0">
                <a:solidFill>
                  <a:srgbClr val="FF0000"/>
                </a:solidFill>
              </a:rPr>
              <a:t>σε </a:t>
            </a:r>
            <a:r>
              <a:rPr lang="en-US" sz="2400" b="1" dirty="0">
                <a:solidFill>
                  <a:srgbClr val="FF0000"/>
                </a:solidFill>
              </a:rPr>
              <a:t>private </a:t>
            </a:r>
            <a:r>
              <a:rPr lang="el-GR" sz="2400" b="1" dirty="0" smtClean="0">
                <a:solidFill>
                  <a:srgbClr val="FF0000"/>
                </a:solidFill>
              </a:rPr>
              <a:t>πεδία</a:t>
            </a:r>
            <a:endParaRPr lang="el-GR" sz="2400" b="1" dirty="0">
              <a:solidFill>
                <a:srgbClr val="FF0000"/>
              </a:solidFill>
            </a:endParaRPr>
          </a:p>
          <a:p>
            <a:pPr eaLnBrk="1" hangingPunct="1"/>
            <a:endParaRPr lang="en-US" sz="24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COMPILE ERRORS!!!</a:t>
            </a:r>
            <a:endParaRPr lang="el-G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l-GR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τα προγράμματα </a:t>
            </a:r>
            <a:r>
              <a:rPr lang="en-US" smtClean="0"/>
              <a:t>C++ </a:t>
            </a:r>
            <a:r>
              <a:rPr lang="el-GR" smtClean="0"/>
              <a:t>τα αποθηκεύουμε σε αρχεία .</a:t>
            </a:r>
            <a:r>
              <a:rPr lang="en-US" smtClean="0"/>
              <a:t>cpp</a:t>
            </a:r>
          </a:p>
          <a:p>
            <a:r>
              <a:rPr lang="el-GR" smtClean="0"/>
              <a:t>τα κάνουμε </a:t>
            </a:r>
            <a:r>
              <a:rPr lang="en-US" smtClean="0"/>
              <a:t>compile </a:t>
            </a:r>
            <a:r>
              <a:rPr lang="el-GR" smtClean="0"/>
              <a:t>χρησιμοποιώντας </a:t>
            </a:r>
            <a:r>
              <a:rPr lang="en-US" smtClean="0"/>
              <a:t>g++ </a:t>
            </a:r>
            <a:r>
              <a:rPr lang="el-GR" smtClean="0"/>
              <a:t>αντί για </a:t>
            </a:r>
            <a:r>
              <a:rPr lang="en-US" smtClean="0"/>
              <a:t>gcc</a:t>
            </a: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9090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charset="0"/>
              </a:rPr>
              <a:t>Ένα άλλο παράδειγμα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Έστω μια εφαρμογή διαχείρισης Αριθμών Φορολογικού Μητρώου (ΑΦΜ)….</a:t>
            </a:r>
          </a:p>
        </p:txBody>
      </p:sp>
    </p:spTree>
    <p:extLst>
      <p:ext uri="{BB962C8B-B14F-4D97-AF65-F5344CB8AC3E}">
        <p14:creationId xmlns:p14="http://schemas.microsoft.com/office/powerpoint/2010/main" val="40981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Ανάλυση απαιτήσεων…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δύο </a:t>
            </a:r>
            <a:r>
              <a:rPr lang="el-GR" smtClean="0">
                <a:solidFill>
                  <a:srgbClr val="006600"/>
                </a:solidFill>
              </a:rPr>
              <a:t>βασικές αρμοδιότητες</a:t>
            </a:r>
          </a:p>
          <a:p>
            <a:pPr marL="742950" lvl="1" indent="-285750"/>
            <a:r>
              <a:rPr lang="el-GR" smtClean="0"/>
              <a:t>καταχώρηση νέων αριθμών φορολογικού μητρώου</a:t>
            </a:r>
          </a:p>
          <a:p>
            <a:pPr marL="1143000" lvl="2" indent="-228600"/>
            <a:r>
              <a:rPr lang="el-GR" u="sng" smtClean="0">
                <a:solidFill>
                  <a:srgbClr val="FF0000"/>
                </a:solidFill>
              </a:rPr>
              <a:t>ΑΦΜ = ακέραιος αριθμός με 5 ψηφία</a:t>
            </a:r>
            <a:r>
              <a:rPr lang="el-GR" smtClean="0"/>
              <a:t> </a:t>
            </a:r>
          </a:p>
          <a:p>
            <a:pPr marL="742950" lvl="1" indent="-285750"/>
            <a:r>
              <a:rPr lang="el-GR" smtClean="0"/>
              <a:t>καταγραφή του πλήθους των ΑΦΜ που καταλήγουν σε 0, 1, 2, …, 9</a:t>
            </a:r>
          </a:p>
        </p:txBody>
      </p:sp>
    </p:spTree>
    <p:extLst>
      <p:ext uri="{BB962C8B-B14F-4D97-AF65-F5344CB8AC3E}">
        <p14:creationId xmlns:p14="http://schemas.microsoft.com/office/powerpoint/2010/main" val="37825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Διαδικασιακός </a:t>
            </a:r>
            <a:r>
              <a:rPr lang="en-US" dirty="0" smtClean="0"/>
              <a:t>vs.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smtClean="0"/>
              <a:t>προγραμματισμός</a:t>
            </a:r>
          </a:p>
          <a:p>
            <a:r>
              <a:rPr lang="el-GR" dirty="0" smtClean="0"/>
              <a:t>Διαφορές και ομοιότητες μεταξύ </a:t>
            </a:r>
            <a:r>
              <a:rPr lang="en-US" dirty="0" smtClean="0"/>
              <a:t>C </a:t>
            </a:r>
            <a:r>
              <a:rPr lang="el-GR" dirty="0" smtClean="0"/>
              <a:t>και </a:t>
            </a:r>
            <a:r>
              <a:rPr lang="en-US" dirty="0" smtClean="0"/>
              <a:t>C++</a:t>
            </a:r>
            <a:endParaRPr lang="el-GR" dirty="0" smtClean="0"/>
          </a:p>
          <a:p>
            <a:r>
              <a:rPr lang="el-GR" dirty="0" smtClean="0"/>
              <a:t>Δημιουργία και Καταστροφή αντικειμένων.</a:t>
            </a:r>
          </a:p>
          <a:p>
            <a:r>
              <a:rPr lang="el-GR" dirty="0" smtClean="0"/>
              <a:t>Κληρονομικότητα και πολυμορφισμός</a:t>
            </a:r>
            <a:endParaRPr lang="en-US" dirty="0" smtClean="0"/>
          </a:p>
          <a:p>
            <a:r>
              <a:rPr lang="el-GR" dirty="0" smtClean="0"/>
              <a:t>Καθιερωμένη Βιβλιοθήκη Προτύπων (</a:t>
            </a:r>
            <a:r>
              <a:rPr lang="en-US" dirty="0" smtClean="0"/>
              <a:t>Standard Template Library)</a:t>
            </a:r>
            <a:endParaRPr lang="el-GR" dirty="0" smtClean="0"/>
          </a:p>
          <a:p>
            <a:r>
              <a:rPr lang="el-GR" dirty="0" smtClean="0"/>
              <a:t>Εισαγωγή στη γλώσσα προγραμματισμού </a:t>
            </a:r>
            <a:r>
              <a:rPr lang="en-US" dirty="0" smtClean="0"/>
              <a:t>Java.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3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Σχεδίαση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000" smtClean="0"/>
              <a:t>καταχώρηση νέων αριθμών</a:t>
            </a:r>
            <a:endParaRPr lang="el-GR" sz="2000" smtClean="0">
              <a:solidFill>
                <a:srgbClr val="006600"/>
              </a:solidFill>
            </a:endParaRPr>
          </a:p>
          <a:p>
            <a:pPr marL="742950" lvl="1" indent="-285750">
              <a:lnSpc>
                <a:spcPct val="90000"/>
              </a:lnSpc>
            </a:pP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issueNew(</a:t>
            </a:r>
            <a:r>
              <a:rPr lang="el-GR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…)</a:t>
            </a:r>
            <a:r>
              <a:rPr lang="el-GR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006600"/>
                </a:solidFill>
              </a:rPr>
              <a:t>:</a:t>
            </a:r>
            <a:r>
              <a:rPr lang="en-US" sz="2000" smtClean="0"/>
              <a:t> </a:t>
            </a:r>
            <a:r>
              <a:rPr lang="el-GR" sz="2000" smtClean="0"/>
              <a:t>ανάγνωση και αποθήκευση σε ένα πίνακα Α ενός νέου ΑΦΜ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checkValidity(</a:t>
            </a:r>
            <a:r>
              <a:rPr lang="el-GR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sz="2000" smtClean="0"/>
              <a:t> </a:t>
            </a:r>
            <a:r>
              <a:rPr lang="el-GR" sz="2000" smtClean="0"/>
              <a:t>επαλήθευση αριθμών φορολογικού μητρώου που υπάρχουν στον πίνακα Α</a:t>
            </a:r>
          </a:p>
          <a:p>
            <a:pPr marL="1143000" lvl="2" indent="-228600">
              <a:lnSpc>
                <a:spcPct val="90000"/>
              </a:lnSpc>
            </a:pPr>
            <a:r>
              <a:rPr lang="el-GR" sz="2000" smtClean="0"/>
              <a:t>έλεγχος αν είναι 5ψήφιοι. </a:t>
            </a:r>
          </a:p>
          <a:p>
            <a:pPr>
              <a:lnSpc>
                <a:spcPct val="90000"/>
              </a:lnSpc>
            </a:pPr>
            <a:r>
              <a:rPr lang="el-GR" sz="2000" smtClean="0"/>
              <a:t>καταγραφή του πλήθους των ΑΦΜ που καταλήγουν σε 0, 1, 2, …, 9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countByLastDigit</a:t>
            </a:r>
            <a:r>
              <a:rPr lang="el-GR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(…)</a:t>
            </a: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smtClean="0"/>
              <a:t> </a:t>
            </a:r>
            <a:r>
              <a:rPr lang="el-GR" sz="2000" smtClean="0"/>
              <a:t>καταγραφή του πλήθους των ΑΦΜ που καταλήγουν σε 0, 1, 2, …, 9</a:t>
            </a:r>
            <a:r>
              <a:rPr lang="en-US" sz="2000" smtClean="0"/>
              <a:t> </a:t>
            </a:r>
            <a:r>
              <a:rPr lang="el-GR" sz="2000" smtClean="0"/>
              <a:t>σε δεύτερο πίνακα Β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printNumbers</a:t>
            </a:r>
            <a:r>
              <a:rPr lang="el-GR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(…)</a:t>
            </a:r>
            <a:r>
              <a:rPr lang="en-US" sz="200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smtClean="0"/>
              <a:t> </a:t>
            </a:r>
            <a:r>
              <a:rPr lang="el-GR" sz="2000" smtClean="0"/>
              <a:t>εμφάνιση στην οθόνη του πίνακα Β</a:t>
            </a:r>
          </a:p>
        </p:txBody>
      </p:sp>
    </p:spTree>
    <p:extLst>
      <p:ext uri="{BB962C8B-B14F-4D97-AF65-F5344CB8AC3E}">
        <p14:creationId xmlns:p14="http://schemas.microsoft.com/office/powerpoint/2010/main" val="17070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65188"/>
          </a:xfrm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2952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#include &lt;stdio</a:t>
            </a:r>
            <a:r>
              <a:rPr lang="en-US" sz="1900" b="1" smtClean="0">
                <a:latin typeface="Courier New" pitchFamily="49" charset="0"/>
                <a:cs typeface="Courier New" pitchFamily="49" charset="0"/>
              </a:rPr>
              <a:t>.h</a:t>
            </a: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issueNew (int A[], int *size);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checkValidity(int A[], int 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countByLastDigit(int A[], int size, int B[]);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printNumbers(int B[]);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2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7325"/>
            <a:ext cx="7772400" cy="865188"/>
          </a:xfrm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772400" cy="48990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A[100];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currentSize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B[10];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issueNew(A, &amp;currentSize);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issueNew(A, &amp;currentSize);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issueNew(A, &amp;currentSize);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checkValidity(A, currentSize);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countByLastDigit(A, currentSize, B);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printNumbers(B);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7325"/>
            <a:ext cx="7772400" cy="865188"/>
          </a:xfrm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7772400" cy="25923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issueNew (int A[], int *size){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input;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printf("Enter new number: 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scanf("%d", &amp;input);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A[*size] = input;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(*size)++;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37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65188"/>
          </a:xfrm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64500" cy="48990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checkValidity(int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i=0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 &lt;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while(temp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&gt; 9){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!= 5)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printf("Error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position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%d\n",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printf("ALL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OK!\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74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65187"/>
          </a:xfrm>
        </p:spPr>
        <p:txBody>
          <a:bodyPr/>
          <a:lstStyle/>
          <a:p>
            <a:r>
              <a:rPr lang="el-GR" dirty="0" smtClean="0"/>
              <a:t>Υλοποίηση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8990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countByLastDigit(int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B[]){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lastDigit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for(i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0; i &lt; 10; i++)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B[i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for(i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lastDigit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 %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B[lastDigit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printNumbers(int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B[]){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printf("Count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digit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:\n");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printf("%d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 %d\n", i,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B[i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3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Συντήρηση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…το φορολογικό σύστημα αλλάζει και τα ΑΦΜ γίνονται </a:t>
            </a:r>
            <a:r>
              <a:rPr lang="en-US" smtClean="0"/>
              <a:t>6</a:t>
            </a:r>
            <a:r>
              <a:rPr lang="el-GR" smtClean="0"/>
              <a:t>ψήφια …..</a:t>
            </a:r>
            <a:r>
              <a:rPr lang="el-GR" smtClean="0">
                <a:solidFill>
                  <a:srgbClr val="FF0000"/>
                </a:solidFill>
              </a:rPr>
              <a:t>#$%#@!!!!</a:t>
            </a:r>
          </a:p>
          <a:p>
            <a:endParaRPr lang="el-GR" smtClean="0"/>
          </a:p>
          <a:p>
            <a:pPr marL="742950" lvl="1" indent="-285750"/>
            <a:r>
              <a:rPr lang="el-GR" sz="2400" smtClean="0">
                <a:solidFill>
                  <a:srgbClr val="FF0000"/>
                </a:solidFill>
              </a:rPr>
              <a:t>ποιες συναρτήσεις επηρεάζονται από αυτή την αλλαγή ?</a:t>
            </a:r>
          </a:p>
        </p:txBody>
      </p:sp>
    </p:spTree>
    <p:extLst>
      <p:ext uri="{BB962C8B-B14F-4D97-AF65-F5344CB8AC3E}">
        <p14:creationId xmlns:p14="http://schemas.microsoft.com/office/powerpoint/2010/main" val="38064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7772400" cy="36718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issueNew (int A[], int *size){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input;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printf("Enter new number: ");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scanf("%ld", &amp;input);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A[*size] = input;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(*size)++;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Συντήρηση</a:t>
            </a:r>
          </a:p>
        </p:txBody>
      </p:sp>
    </p:spTree>
    <p:extLst>
      <p:ext uri="{BB962C8B-B14F-4D97-AF65-F5344CB8AC3E}">
        <p14:creationId xmlns:p14="http://schemas.microsoft.com/office/powerpoint/2010/main" val="4972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37525" cy="6524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checkValidity(int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i=0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 &lt;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while(temp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&gt; 9){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!= 5)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printf("Error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position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%d\n",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printf("ALL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OK!\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  <a:noFill/>
        </p:spPr>
        <p:txBody>
          <a:bodyPr/>
          <a:lstStyle/>
          <a:p>
            <a:r>
              <a:rPr lang="el-GR" dirty="0" smtClean="0"/>
              <a:t>Συντήρηση</a:t>
            </a:r>
          </a:p>
        </p:txBody>
      </p:sp>
    </p:spTree>
    <p:extLst>
      <p:ext uri="{BB962C8B-B14F-4D97-AF65-F5344CB8AC3E}">
        <p14:creationId xmlns:p14="http://schemas.microsoft.com/office/powerpoint/2010/main" val="36250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333375"/>
            <a:ext cx="8208962" cy="6524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checkValidity(int A[], int size){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length;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temp;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for (i=0; i &lt; size;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length =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temp = A[i];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while(temp &gt; 9){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  temp = temp /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  length++;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if (length != 5)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  printf("Error with number in position %d\n",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  return;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printf("ALL OK!\nx");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78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065657"/>
          </a:xfrm>
        </p:spPr>
        <p:txBody>
          <a:bodyPr>
            <a:normAutofit fontScale="92500" lnSpcReduction="2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i="1" dirty="0" err="1" smtClean="0"/>
              <a:t>Αντικειμενοστρεφής</a:t>
            </a:r>
            <a:r>
              <a:rPr lang="el-GR" sz="2800" i="1" dirty="0" smtClean="0"/>
              <a:t> </a:t>
            </a:r>
            <a:r>
              <a:rPr lang="el-GR" sz="2800" i="1" dirty="0"/>
              <a:t>Προγραμματισμός στη C++</a:t>
            </a:r>
            <a:r>
              <a:rPr lang="el-GR" sz="2800" dirty="0"/>
              <a:t>, R. Lafore, Εκδόσεις Κλειδάριθμος, 2005, ISBN 960-209-904-4</a:t>
            </a:r>
          </a:p>
          <a:p>
            <a:pPr marL="182880" lvl="1">
              <a:buClr>
                <a:schemeClr val="accent6"/>
              </a:buClr>
            </a:pPr>
            <a:r>
              <a:rPr lang="el-GR" sz="2800" i="1" dirty="0"/>
              <a:t>Η Γλώσσα Προγραμματισμού C+</a:t>
            </a:r>
            <a:r>
              <a:rPr lang="el-GR" sz="2800" dirty="0"/>
              <a:t>+, B. Stroustrup, Εκδόσεις Κλειδάριθμος, 2003 ISBN 960-332-142-7 </a:t>
            </a:r>
          </a:p>
          <a:p>
            <a:pPr marL="182880" lvl="1">
              <a:buClr>
                <a:schemeClr val="accent6"/>
              </a:buClr>
            </a:pPr>
            <a:r>
              <a:rPr lang="el-GR" sz="2800" i="1" dirty="0"/>
              <a:t>Java με UML</a:t>
            </a:r>
            <a:r>
              <a:rPr lang="el-GR" sz="2800" dirty="0"/>
              <a:t>, E. Lervik , V. Havdal, Εκδόσεις Κλειδάριθμος, 2004, ISBN 960-209-802-3.</a:t>
            </a:r>
          </a:p>
          <a:p>
            <a:r>
              <a:rPr lang="en-US" i="1" dirty="0" smtClean="0"/>
              <a:t>Thinking in Java</a:t>
            </a:r>
            <a:r>
              <a:rPr lang="en-US" dirty="0" smtClean="0"/>
              <a:t>, Bruce Eckel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http://www.mindview.net/Books/TIJ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i="1" dirty="0" smtClean="0"/>
              <a:t>Building </a:t>
            </a:r>
            <a:r>
              <a:rPr lang="en-US" i="1" dirty="0"/>
              <a:t>Java Programs: A Back to Basics Approach, 2nd </a:t>
            </a:r>
            <a:r>
              <a:rPr lang="en-US" i="1" dirty="0" smtClean="0"/>
              <a:t>edition</a:t>
            </a:r>
            <a:r>
              <a:rPr lang="en-US" dirty="0" smtClean="0"/>
              <a:t>, Stuart </a:t>
            </a:r>
            <a:r>
              <a:rPr lang="en-US" dirty="0"/>
              <a:t>Reges and Marty Stepp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791200"/>
            <a:ext cx="83818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Οι διαφάνειες του μαθήματος στηρίζονται στα παραπάνω βιβλία και στις </a:t>
            </a:r>
          </a:p>
          <a:p>
            <a:r>
              <a:rPr lang="el-GR" sz="2000" dirty="0" smtClean="0"/>
              <a:t>διαφάνειες των κ. Χ. Τζώρτζη και κ. Α. Ζάρρα.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733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772400" cy="6524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checkValidity(int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i=0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 &lt;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while(temp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&gt; 9){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l-GR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!= 6)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printf("Error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position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%d\n",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printf("ALL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OK!\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  <a:noFill/>
        </p:spPr>
        <p:txBody>
          <a:bodyPr/>
          <a:lstStyle/>
          <a:p>
            <a:r>
              <a:rPr lang="el-GR" dirty="0" smtClean="0"/>
              <a:t>Συντήρηση</a:t>
            </a:r>
          </a:p>
        </p:txBody>
      </p:sp>
    </p:spTree>
    <p:extLst>
      <p:ext uri="{BB962C8B-B14F-4D97-AF65-F5344CB8AC3E}">
        <p14:creationId xmlns:p14="http://schemas.microsoft.com/office/powerpoint/2010/main" val="25793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649288"/>
            <a:ext cx="7772400" cy="6524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countByLastDigit(int A[], int size, int B[]){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lastDigit;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for(i = 0; i &lt; 10; i++)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B[i]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for(i = 0; i &lt; size;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lastDigit = A[i] %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B[lastDigit]++;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void printNumbers(int B[]){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printf("Count by last digit:\n");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for (i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printf("%d: %d\n", i, B[i]);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Σχεδίαση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Στον αντικειμενοστρεφή προγραμματισμό για κάθε αρμοδιότητα μιας εφαρμογής ορίζουμε μια νέα κλάση </a:t>
            </a:r>
          </a:p>
          <a:p>
            <a:pPr marL="742950" lvl="1" indent="-285750"/>
            <a:r>
              <a:rPr lang="el-GR" smtClean="0"/>
              <a:t>ομαδοποιούμε δεδομένα και συναρτήσεις οι οποίες διαχειρίζονται αυτά τα δεδομένα</a:t>
            </a:r>
          </a:p>
          <a:p>
            <a:pPr marL="742950" lvl="1" indent="-285750"/>
            <a:r>
              <a:rPr lang="el-GR" smtClean="0"/>
              <a:t>μια κλάση είναι σαν ένα </a:t>
            </a:r>
            <a:r>
              <a:rPr lang="en-US" smtClean="0"/>
              <a:t>struct </a:t>
            </a:r>
            <a:r>
              <a:rPr lang="el-GR" smtClean="0"/>
              <a:t>στη </a:t>
            </a:r>
            <a:r>
              <a:rPr lang="en-US" smtClean="0"/>
              <a:t>C </a:t>
            </a:r>
            <a:r>
              <a:rPr lang="el-GR" smtClean="0"/>
              <a:t>το οποίο αποτελείται από </a:t>
            </a:r>
          </a:p>
          <a:p>
            <a:pPr marL="1143000" lvl="2" indent="-228600"/>
            <a:r>
              <a:rPr lang="el-GR" smtClean="0"/>
              <a:t>ένα σύνολο πεδίων / χαρακτηριστικών</a:t>
            </a:r>
          </a:p>
          <a:p>
            <a:pPr marL="1143000" lvl="2" indent="-228600"/>
            <a:r>
              <a:rPr lang="el-GR" smtClean="0"/>
              <a:t>ένα σύνολο συναρτήσεων / μεθόδων</a:t>
            </a:r>
          </a:p>
        </p:txBody>
      </p:sp>
    </p:spTree>
    <p:extLst>
      <p:ext uri="{BB962C8B-B14F-4D97-AF65-F5344CB8AC3E}">
        <p14:creationId xmlns:p14="http://schemas.microsoft.com/office/powerpoint/2010/main" val="3352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54038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cstdio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A[100];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issueNew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checkValidity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getLastDigitsAndSize(int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LastDigits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/* επιστρέφει το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size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και τα τελευταία ψηφία των Α[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 */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  <a:noFill/>
        </p:spPr>
        <p:txBody>
          <a:bodyPr/>
          <a:lstStyle/>
          <a:p>
            <a:r>
              <a:rPr lang="el-GR" dirty="0" smtClean="0"/>
              <a:t>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160972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2497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ManageAFM::init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ManageAFM::issueNew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printf("Enter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 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scanf("%d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", &amp;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A[size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15482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62913" cy="54038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ManageAFM::checkValidity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i=0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 &lt;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while(temp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&gt; 9){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printf("Error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position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%d\n",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printf("ALL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OK!\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</p:spPr>
        <p:txBody>
          <a:bodyPr/>
          <a:lstStyle/>
          <a:p>
            <a:r>
              <a:rPr lang="el-GR" dirty="0" smtClean="0"/>
              <a:t>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186243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39175" cy="33131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int ManageAFM::getLastDigitsAndSize(int LastDigits[]){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for(i = 0; i &lt; size; i++){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  LastDigits[i] = A[i] % 10;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return size;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8877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54150"/>
            <a:ext cx="7772400" cy="5403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AFMStatistics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B[10];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countByLastDigit(int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LastDigits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printNumbers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AFMStatistics::init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for(i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0; i &lt; 10; i++)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B[i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27544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7" y="1371600"/>
            <a:ext cx="8964613" cy="5403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AFMStatistics::countByLastDigit(int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LastDigits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for(i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LastDigits[i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B[lastDigit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]++;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AFMStatistics::printNumbers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printf("Count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:\n");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(i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printf("%d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: %d\n", i,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B[i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7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Υλοποίηση</a:t>
            </a:r>
          </a:p>
        </p:txBody>
      </p:sp>
    </p:spTree>
    <p:extLst>
      <p:ext uri="{BB962C8B-B14F-4D97-AF65-F5344CB8AC3E}">
        <p14:creationId xmlns:p14="http://schemas.microsoft.com/office/powerpoint/2010/main" val="122780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04813"/>
            <a:ext cx="8456612" cy="54721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ManageAFM manager;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AFMStatistics stats;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LastDigits[100];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currentSize;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manager.init();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manager.issueNew();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manager.issueNew();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manager.issueNew();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manager.checkValidity();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currentSize = manager.getLastDigitsAndSize(LastDigits);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stats.init();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stats.countByLastDigit(LastDigits, currentSize);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stats.printNumbers();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49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Εργαλεία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Ένα καλό </a:t>
            </a:r>
            <a:r>
              <a:rPr lang="en-US" dirty="0" smtClean="0"/>
              <a:t>IDE (Integrated Development Environment) </a:t>
            </a:r>
            <a:r>
              <a:rPr lang="el-GR" dirty="0" smtClean="0"/>
              <a:t>μπορεί να κάνει τον προγραμματισμό πολύ πιο εύκολο.</a:t>
            </a:r>
          </a:p>
          <a:p>
            <a:r>
              <a:rPr lang="en-US" dirty="0" smtClean="0"/>
              <a:t>IDE </a:t>
            </a:r>
            <a:r>
              <a:rPr lang="el-GR" dirty="0" smtClean="0"/>
              <a:t>συνδυάζει:</a:t>
            </a:r>
          </a:p>
          <a:p>
            <a:pPr lvl="1"/>
            <a:r>
              <a:rPr lang="en-US" dirty="0" smtClean="0"/>
              <a:t>Editor</a:t>
            </a:r>
          </a:p>
          <a:p>
            <a:pPr lvl="1"/>
            <a:r>
              <a:rPr lang="en-US" dirty="0" smtClean="0"/>
              <a:t>Compiler</a:t>
            </a:r>
            <a:endParaRPr lang="el-GR" dirty="0" smtClean="0"/>
          </a:p>
          <a:p>
            <a:pPr lvl="1"/>
            <a:r>
              <a:rPr lang="en-US" dirty="0" smtClean="0"/>
              <a:t>Build Automation</a:t>
            </a:r>
          </a:p>
          <a:p>
            <a:pPr lvl="1"/>
            <a:r>
              <a:rPr lang="en-US" dirty="0" smtClean="0"/>
              <a:t>Debugger</a:t>
            </a:r>
          </a:p>
          <a:p>
            <a:r>
              <a:rPr lang="el-GR" dirty="0" smtClean="0"/>
              <a:t>Μερικά γνωστά </a:t>
            </a:r>
            <a:r>
              <a:rPr lang="en-US" dirty="0" smtClean="0"/>
              <a:t>IDEs:</a:t>
            </a:r>
          </a:p>
          <a:p>
            <a:pPr lvl="1"/>
            <a:r>
              <a:rPr lang="en-US" dirty="0" smtClean="0"/>
              <a:t>Microsoft Visual Studio</a:t>
            </a:r>
          </a:p>
          <a:p>
            <a:pPr lvl="1"/>
            <a:r>
              <a:rPr lang="en-US" dirty="0" smtClean="0"/>
              <a:t>NetBeans</a:t>
            </a:r>
          </a:p>
          <a:p>
            <a:pPr lvl="1"/>
            <a:r>
              <a:rPr lang="en-US" dirty="0" smtClean="0"/>
              <a:t>Eclipse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65862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Συντήρηση - τι κερδίσαμε ???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ποιες μέθοδοι εξαρτώνται από τον πίνακα με τα ΑΦΜ (πίνακας Α)</a:t>
            </a:r>
          </a:p>
        </p:txBody>
      </p:sp>
    </p:spTree>
    <p:extLst>
      <p:ext uri="{BB962C8B-B14F-4D97-AF65-F5344CB8AC3E}">
        <p14:creationId xmlns:p14="http://schemas.microsoft.com/office/powerpoint/2010/main" val="206511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497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ManageAFM::init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ManageAFM::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issueNew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printf("Enter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 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scanf("%ld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", &amp;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A[size</a:t>
            </a:r>
            <a:r>
              <a:rPr lang="el-GR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29069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3264"/>
            <a:ext cx="8207375" cy="54038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ManageAFM::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checkValidity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i=0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 &lt;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A[i</a:t>
            </a:r>
            <a:r>
              <a:rPr lang="el-GR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while(temp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&gt; 9){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temp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printf("Error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position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%d\n", i);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printf("ALL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OK!\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10688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39175" cy="33131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int ManageAFM::</a:t>
            </a: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getLastDigitsAndSize</a:t>
            </a: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(int LastDigits[]){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int i;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for(i = 0; i &lt; size; i++){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LastDigits[i] = A[i] % 10;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return size;</a:t>
            </a:r>
          </a:p>
          <a:p>
            <a:pPr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smtClean="0"/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39812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6807"/>
            <a:ext cx="7772400" cy="54038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include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cstdio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ManageAFM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A[100];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issueNew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checkValidity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getLastDigitsAndSize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900" b="1" dirty="0" err="1" smtClean="0">
                <a:latin typeface="Courier New" pitchFamily="49" charset="0"/>
                <a:cs typeface="Courier New" pitchFamily="49" charset="0"/>
              </a:rPr>
              <a:t>LastDigits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dirty="0" smtClean="0"/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20350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ποιες μέθοδοι εξαρτώνται από τον πίνακα με τα στατιστικά (πίνακας Β) ??</a:t>
            </a:r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539750" y="533400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29454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1159" y="1454150"/>
            <a:ext cx="8964612" cy="54038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AFMStatistics::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for(i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= 0; i &lt; 10; i++)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B[i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AFMStatistics::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countByLastDigit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LastDigits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for(i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LastDigits[i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B[lastDigit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AFMStatistics::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printNumbers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i;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printf("Count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digit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:\n");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7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(i = 0; i &lt; 10; i++){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printf("%d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%d\n", i, </a:t>
            </a:r>
            <a:r>
              <a:rPr lang="el-GR" sz="1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B[i</a:t>
            </a:r>
            <a:r>
              <a:rPr lang="el-GR" sz="1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  <a:noFill/>
        </p:spPr>
        <p:txBody>
          <a:bodyPr/>
          <a:lstStyle/>
          <a:p>
            <a:r>
              <a:rPr lang="el-GR" dirty="0" smtClean="0"/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4462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5750"/>
            <a:ext cx="7772400" cy="2952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class AFMStatistics{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B[10];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countByLastDigit</a:t>
            </a: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(int LastDigits[], int size);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19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printNumbers</a:t>
            </a: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 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900" b="1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9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dirty="0" smtClean="0"/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105579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οι μέθοδοι που εξαρτώνται από τα εκάστοτε δεδομένα μιας εφαρμογής είναι αυτές που τα χειρίζονται</a:t>
            </a:r>
          </a:p>
          <a:p>
            <a:r>
              <a:rPr lang="el-GR" smtClean="0"/>
              <a:t>ποιες τα χειρίζονται ??</a:t>
            </a:r>
          </a:p>
          <a:p>
            <a:pPr marL="742950" lvl="1" indent="-285750"/>
            <a:r>
              <a:rPr lang="el-GR" smtClean="0"/>
              <a:t>μόνο αυτές που ορίζονται στην ίδια κλάση με τα δεδομένα</a:t>
            </a:r>
          </a:p>
          <a:p>
            <a:pPr marL="742950" lvl="1" indent="-285750"/>
            <a:r>
              <a:rPr lang="el-GR" smtClean="0"/>
              <a:t>στην κλάση της οποίας η αρμοδιότητα είναι η διαχείριση των δεδομένων </a:t>
            </a:r>
          </a:p>
          <a:p>
            <a:pPr marL="742950" lvl="1" indent="-285750">
              <a:buFont typeface="Wingdings" pitchFamily="2" charset="2"/>
              <a:buNone/>
            </a:pPr>
            <a:endParaRPr lang="el-GR" smtClean="0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468313" y="260350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38156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άρα για να ανακαλύψουμε </a:t>
            </a:r>
            <a:r>
              <a:rPr lang="el-GR" smtClean="0">
                <a:solidFill>
                  <a:srgbClr val="FF0000"/>
                </a:solidFill>
              </a:rPr>
              <a:t>ποιον κώδικα πρέπει να ελέγξουμε μετά από ένα σενάριο συντήρησης που αφορά τα δεδομένα μιας κλάσης </a:t>
            </a:r>
            <a:r>
              <a:rPr lang="el-GR" smtClean="0"/>
              <a:t>αρκεί να εξετάσουμε </a:t>
            </a:r>
            <a:r>
              <a:rPr lang="el-GR" smtClean="0">
                <a:solidFill>
                  <a:schemeClr val="accent2"/>
                </a:solidFill>
              </a:rPr>
              <a:t>ποιες μέθοδοι ορίζονται σε αυτή την κλάση</a:t>
            </a:r>
          </a:p>
          <a:p>
            <a:endParaRPr lang="el-GR" smtClean="0"/>
          </a:p>
          <a:p>
            <a:pPr marL="742950" lvl="1" indent="-285750">
              <a:buFont typeface="Wingdings" pitchFamily="2" charset="2"/>
              <a:buNone/>
            </a:pPr>
            <a:endParaRPr lang="el-GR" dirty="0" smtClean="0"/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468313" y="260350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l-GR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Συντήρηση - τι κερδίσαμε ???</a:t>
            </a:r>
          </a:p>
        </p:txBody>
      </p:sp>
    </p:spTree>
    <p:extLst>
      <p:ext uri="{BB962C8B-B14F-4D97-AF65-F5344CB8AC3E}">
        <p14:creationId xmlns:p14="http://schemas.microsoft.com/office/powerpoint/2010/main" val="277626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2471</TotalTime>
  <Words>5660</Words>
  <Application>Microsoft Office PowerPoint</Application>
  <PresentationFormat>On-screen Show (4:3)</PresentationFormat>
  <Paragraphs>1141</Paragraphs>
  <Slides>99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Clarity</vt:lpstr>
      <vt:lpstr>ΑντικειμενοστρΕφησ προγραμματισμοσ</vt:lpstr>
      <vt:lpstr>Συστάσεις</vt:lpstr>
      <vt:lpstr>Γενικές πληροφορίες για το μάθημα</vt:lpstr>
      <vt:lpstr>Βαθμολογία</vt:lpstr>
      <vt:lpstr>«Προαπαιτούμενα»</vt:lpstr>
      <vt:lpstr>Στόχοι του μαθήματος</vt:lpstr>
      <vt:lpstr>Θέματα που θα καλύψουμε</vt:lpstr>
      <vt:lpstr>Βιβλιογραφία</vt:lpstr>
      <vt:lpstr>Εργαλεία</vt:lpstr>
      <vt:lpstr>ΕΙΣΑΓΩΓΗ</vt:lpstr>
      <vt:lpstr>Εισαγωγή</vt:lpstr>
      <vt:lpstr>Βασικά σταδία ανάπτυξης λογισμικού</vt:lpstr>
      <vt:lpstr>Δημιουργία μεγάλων συστημάτων</vt:lpstr>
      <vt:lpstr>Συντήρηση</vt:lpstr>
      <vt:lpstr>Προγραμματιστικές απαιτήσεις</vt:lpstr>
      <vt:lpstr>Spaghetti κώδικας</vt:lpstr>
      <vt:lpstr>Διαδικασιακός προγραμματισμός</vt:lpstr>
      <vt:lpstr>Μειονεκτήματα</vt:lpstr>
      <vt:lpstr>Μειονεκτήματα</vt:lpstr>
      <vt:lpstr>Μειονεκτήματα</vt:lpstr>
      <vt:lpstr>Αντικειμενοστρεφής προγραμματισμός</vt:lpstr>
      <vt:lpstr>Γενική ιδέα</vt:lpstr>
      <vt:lpstr>Παράδειγμα – Procedural </vt:lpstr>
      <vt:lpstr>Παράδειγμα – OOP </vt:lpstr>
      <vt:lpstr>Λίγη ορολογία</vt:lpstr>
      <vt:lpstr>Ενθυλάκωση (encapsulation)</vt:lpstr>
      <vt:lpstr>Μια αναλογία</vt:lpstr>
      <vt:lpstr>Μια άλλη αναλογία</vt:lpstr>
      <vt:lpstr>Τι μπορούμε να παραστήσουμε ως αντικείμενα</vt:lpstr>
      <vt:lpstr>Συνάθροιση &amp; Σύνθεση Αντικειμένων</vt:lpstr>
      <vt:lpstr>Κληρονομικότητα (Inheritance)</vt:lpstr>
      <vt:lpstr>Κληρονομικότητα</vt:lpstr>
      <vt:lpstr>Σύνοψη</vt:lpstr>
      <vt:lpstr>Διαδικασιακοσ vs. Αντικειμενοστρεφησ</vt:lpstr>
      <vt:lpstr>Ένα απλό παράδειγμα</vt:lpstr>
      <vt:lpstr>Spaghetti υλοποίηση</vt:lpstr>
      <vt:lpstr>PowerPoint Presentation</vt:lpstr>
      <vt:lpstr>Προβλήματα</vt:lpstr>
      <vt:lpstr>PowerPoint Presentation</vt:lpstr>
      <vt:lpstr>Debugging</vt:lpstr>
      <vt:lpstr>PowerPoint Presentation</vt:lpstr>
      <vt:lpstr>Διαδικασιακή λύση Ι</vt:lpstr>
      <vt:lpstr>PowerPoint Presentation</vt:lpstr>
      <vt:lpstr>Διαδικασιακή λύση ΙΙ</vt:lpstr>
      <vt:lpstr>Συνάρτηση αρχικοποίησης</vt:lpstr>
      <vt:lpstr>PowerPoint Presentation</vt:lpstr>
      <vt:lpstr>Debugging</vt:lpstr>
      <vt:lpstr>PowerPoint Presentation</vt:lpstr>
      <vt:lpstr>PowerPoint Presentation</vt:lpstr>
      <vt:lpstr>Αντικειμενοστρεφής λύση </vt:lpstr>
      <vt:lpstr>Ορισμός κλάσης</vt:lpstr>
      <vt:lpstr>PowerPoint Presentation</vt:lpstr>
      <vt:lpstr>PowerPoint Presentation</vt:lpstr>
      <vt:lpstr>Πρόβλημα </vt:lpstr>
      <vt:lpstr>PowerPoint Presentation</vt:lpstr>
      <vt:lpstr>Debugging</vt:lpstr>
      <vt:lpstr>PowerPoint Presentation</vt:lpstr>
      <vt:lpstr>PowerPoint Presentation</vt:lpstr>
      <vt:lpstr>PowerPoint Presentation</vt:lpstr>
      <vt:lpstr>Συντήρηση</vt:lpstr>
      <vt:lpstr>PowerPoint Presentation</vt:lpstr>
      <vt:lpstr>Πρόβλημα</vt:lpstr>
      <vt:lpstr>PowerPoint Presentation</vt:lpstr>
      <vt:lpstr>Encapsulation</vt:lpstr>
      <vt:lpstr>PowerPoint Presentation</vt:lpstr>
      <vt:lpstr>PowerPoint Presentation</vt:lpstr>
      <vt:lpstr>Compiling</vt:lpstr>
      <vt:lpstr>Ένα άλλο παράδειγμα</vt:lpstr>
      <vt:lpstr>Ανάλυση απαιτήσεων… </vt:lpstr>
      <vt:lpstr>Σχεδίαση</vt:lpstr>
      <vt:lpstr>Υλοποίηση</vt:lpstr>
      <vt:lpstr>Υλοποίηση</vt:lpstr>
      <vt:lpstr>Υλοποίηση</vt:lpstr>
      <vt:lpstr>Υλοποίηση</vt:lpstr>
      <vt:lpstr>Υλοποίηση</vt:lpstr>
      <vt:lpstr>Συντήρηση</vt:lpstr>
      <vt:lpstr>Συντήρηση</vt:lpstr>
      <vt:lpstr>Συντήρηση</vt:lpstr>
      <vt:lpstr>PowerPoint Presentation</vt:lpstr>
      <vt:lpstr>Συντήρηση</vt:lpstr>
      <vt:lpstr>PowerPoint Presentation</vt:lpstr>
      <vt:lpstr>Σχεδίαση</vt:lpstr>
      <vt:lpstr>Υλοποίηση</vt:lpstr>
      <vt:lpstr>Υλοποίηση</vt:lpstr>
      <vt:lpstr>Υλοποίηση</vt:lpstr>
      <vt:lpstr>Υλοποίηση</vt:lpstr>
      <vt:lpstr>Υλοποίηση</vt:lpstr>
      <vt:lpstr>Υλοποίηση</vt:lpstr>
      <vt:lpstr>PowerPoint Presentation</vt:lpstr>
      <vt:lpstr>Συντήρηση - τι κερδίσαμε ???</vt:lpstr>
      <vt:lpstr>Συντήρηση - τι κερδίσαμε ???</vt:lpstr>
      <vt:lpstr>Συντήρηση - τι κερδίσαμε ???</vt:lpstr>
      <vt:lpstr>Συντήρηση - τι κερδίσαμε ???</vt:lpstr>
      <vt:lpstr>Συντήρηση - τι κερδίσαμε ???</vt:lpstr>
      <vt:lpstr>PowerPoint Presentation</vt:lpstr>
      <vt:lpstr>Συντήρηση - τι κερδίσαμε ???</vt:lpstr>
      <vt:lpstr>Συντήρηση - τι κερδίσαμε ???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69</cp:revision>
  <dcterms:created xsi:type="dcterms:W3CDTF">2011-10-17T19:46:53Z</dcterms:created>
  <dcterms:modified xsi:type="dcterms:W3CDTF">2011-10-26T02:53:00Z</dcterms:modified>
</cp:coreProperties>
</file>