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68"/>
  </p:notesMasterIdLst>
  <p:sldIdLst>
    <p:sldId id="256" r:id="rId2"/>
    <p:sldId id="257" r:id="rId3"/>
    <p:sldId id="263" r:id="rId4"/>
    <p:sldId id="258" r:id="rId5"/>
    <p:sldId id="260" r:id="rId6"/>
    <p:sldId id="261" r:id="rId7"/>
    <p:sldId id="332" r:id="rId8"/>
    <p:sldId id="268" r:id="rId9"/>
    <p:sldId id="337" r:id="rId10"/>
    <p:sldId id="338" r:id="rId11"/>
    <p:sldId id="340" r:id="rId12"/>
    <p:sldId id="339" r:id="rId13"/>
    <p:sldId id="341" r:id="rId14"/>
    <p:sldId id="342" r:id="rId15"/>
    <p:sldId id="271" r:id="rId16"/>
    <p:sldId id="272" r:id="rId17"/>
    <p:sldId id="273" r:id="rId18"/>
    <p:sldId id="274" r:id="rId19"/>
    <p:sldId id="281" r:id="rId20"/>
    <p:sldId id="282" r:id="rId21"/>
    <p:sldId id="283" r:id="rId22"/>
    <p:sldId id="290" r:id="rId23"/>
    <p:sldId id="284" r:id="rId24"/>
    <p:sldId id="286" r:id="rId25"/>
    <p:sldId id="287" r:id="rId26"/>
    <p:sldId id="289" r:id="rId27"/>
    <p:sldId id="291" r:id="rId28"/>
    <p:sldId id="292" r:id="rId29"/>
    <p:sldId id="293" r:id="rId30"/>
    <p:sldId id="294" r:id="rId31"/>
    <p:sldId id="295" r:id="rId32"/>
    <p:sldId id="298" r:id="rId33"/>
    <p:sldId id="299" r:id="rId34"/>
    <p:sldId id="300" r:id="rId35"/>
    <p:sldId id="297" r:id="rId36"/>
    <p:sldId id="301" r:id="rId37"/>
    <p:sldId id="302" r:id="rId38"/>
    <p:sldId id="303" r:id="rId39"/>
    <p:sldId id="304" r:id="rId40"/>
    <p:sldId id="305" r:id="rId41"/>
    <p:sldId id="306" r:id="rId42"/>
    <p:sldId id="307" r:id="rId43"/>
    <p:sldId id="308" r:id="rId44"/>
    <p:sldId id="309" r:id="rId45"/>
    <p:sldId id="311" r:id="rId46"/>
    <p:sldId id="310" r:id="rId47"/>
    <p:sldId id="312" r:id="rId48"/>
    <p:sldId id="313" r:id="rId49"/>
    <p:sldId id="314" r:id="rId50"/>
    <p:sldId id="315" r:id="rId51"/>
    <p:sldId id="316" r:id="rId52"/>
    <p:sldId id="317" r:id="rId53"/>
    <p:sldId id="322" r:id="rId54"/>
    <p:sldId id="323" r:id="rId55"/>
    <p:sldId id="324" r:id="rId56"/>
    <p:sldId id="325" r:id="rId57"/>
    <p:sldId id="326" r:id="rId58"/>
    <p:sldId id="327" r:id="rId59"/>
    <p:sldId id="328" r:id="rId60"/>
    <p:sldId id="329" r:id="rId61"/>
    <p:sldId id="330" r:id="rId62"/>
    <p:sldId id="331" r:id="rId63"/>
    <p:sldId id="319" r:id="rId64"/>
    <p:sldId id="321" r:id="rId65"/>
    <p:sldId id="320" r:id="rId66"/>
    <p:sldId id="318" r:id="rId6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F1319"/>
    <a:srgbClr val="0B0D13"/>
    <a:srgbClr val="CC0000"/>
    <a:srgbClr val="20262D"/>
    <a:srgbClr val="E6E6E6"/>
    <a:srgbClr val="191E2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04" autoAdjust="0"/>
    <p:restoredTop sz="79523" autoAdjust="0"/>
  </p:normalViewPr>
  <p:slideViewPr>
    <p:cSldViewPr snapToGrid="0">
      <p:cViewPr varScale="1">
        <p:scale>
          <a:sx n="65" d="100"/>
          <a:sy n="65" d="100"/>
        </p:scale>
        <p:origin x="1277" y="43"/>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21268D-BEE7-4BE8-8B40-01F936AB6142}" type="datetimeFigureOut">
              <a:rPr lang="en-US" smtClean="0"/>
              <a:t>7/19/2021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F87231-6226-487D-B328-9B7359053258}" type="slidenum">
              <a:rPr lang="en-US" smtClean="0"/>
              <a:t>‹#›</a:t>
            </a:fld>
            <a:endParaRPr lang="en-US"/>
          </a:p>
        </p:txBody>
      </p:sp>
    </p:spTree>
    <p:extLst>
      <p:ext uri="{BB962C8B-B14F-4D97-AF65-F5344CB8AC3E}">
        <p14:creationId xmlns:p14="http://schemas.microsoft.com/office/powerpoint/2010/main" val="38749181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F87231-6226-487D-B328-9B7359053258}" type="slidenum">
              <a:rPr lang="en-US" smtClean="0"/>
              <a:t>5</a:t>
            </a:fld>
            <a:endParaRPr lang="en-US"/>
          </a:p>
        </p:txBody>
      </p:sp>
    </p:spTree>
    <p:extLst>
      <p:ext uri="{BB962C8B-B14F-4D97-AF65-F5344CB8AC3E}">
        <p14:creationId xmlns:p14="http://schemas.microsoft.com/office/powerpoint/2010/main" val="24550079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F87231-6226-487D-B328-9B7359053258}" type="slidenum">
              <a:rPr lang="en-US" smtClean="0"/>
              <a:t>14</a:t>
            </a:fld>
            <a:endParaRPr lang="en-US"/>
          </a:p>
        </p:txBody>
      </p:sp>
    </p:spTree>
    <p:extLst>
      <p:ext uri="{BB962C8B-B14F-4D97-AF65-F5344CB8AC3E}">
        <p14:creationId xmlns:p14="http://schemas.microsoft.com/office/powerpoint/2010/main" val="33985308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F87231-6226-487D-B328-9B7359053258}" type="slidenum">
              <a:rPr lang="en-US" smtClean="0"/>
              <a:t>16</a:t>
            </a:fld>
            <a:endParaRPr lang="en-US"/>
          </a:p>
        </p:txBody>
      </p:sp>
    </p:spTree>
    <p:extLst>
      <p:ext uri="{BB962C8B-B14F-4D97-AF65-F5344CB8AC3E}">
        <p14:creationId xmlns:p14="http://schemas.microsoft.com/office/powerpoint/2010/main" val="41813767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F87231-6226-487D-B328-9B7359053258}" type="slidenum">
              <a:rPr lang="en-US" smtClean="0"/>
              <a:t>17</a:t>
            </a:fld>
            <a:endParaRPr lang="en-US"/>
          </a:p>
        </p:txBody>
      </p:sp>
    </p:spTree>
    <p:extLst>
      <p:ext uri="{BB962C8B-B14F-4D97-AF65-F5344CB8AC3E}">
        <p14:creationId xmlns:p14="http://schemas.microsoft.com/office/powerpoint/2010/main" val="15490571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F87231-6226-487D-B328-9B7359053258}" type="slidenum">
              <a:rPr lang="en-US" smtClean="0"/>
              <a:t>18</a:t>
            </a:fld>
            <a:endParaRPr lang="en-US"/>
          </a:p>
        </p:txBody>
      </p:sp>
    </p:spTree>
    <p:extLst>
      <p:ext uri="{BB962C8B-B14F-4D97-AF65-F5344CB8AC3E}">
        <p14:creationId xmlns:p14="http://schemas.microsoft.com/office/powerpoint/2010/main" val="24017169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F87231-6226-487D-B328-9B7359053258}" type="slidenum">
              <a:rPr lang="en-US" smtClean="0"/>
              <a:t>19</a:t>
            </a:fld>
            <a:endParaRPr lang="en-US"/>
          </a:p>
        </p:txBody>
      </p:sp>
    </p:spTree>
    <p:extLst>
      <p:ext uri="{BB962C8B-B14F-4D97-AF65-F5344CB8AC3E}">
        <p14:creationId xmlns:p14="http://schemas.microsoft.com/office/powerpoint/2010/main" val="23655444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F87231-6226-487D-B328-9B7359053258}" type="slidenum">
              <a:rPr lang="en-US" smtClean="0"/>
              <a:t>20</a:t>
            </a:fld>
            <a:endParaRPr lang="en-US"/>
          </a:p>
        </p:txBody>
      </p:sp>
    </p:spTree>
    <p:extLst>
      <p:ext uri="{BB962C8B-B14F-4D97-AF65-F5344CB8AC3E}">
        <p14:creationId xmlns:p14="http://schemas.microsoft.com/office/powerpoint/2010/main" val="4578890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F87231-6226-487D-B328-9B7359053258}" type="slidenum">
              <a:rPr lang="en-US" smtClean="0"/>
              <a:t>21</a:t>
            </a:fld>
            <a:endParaRPr lang="en-US"/>
          </a:p>
        </p:txBody>
      </p:sp>
    </p:spTree>
    <p:extLst>
      <p:ext uri="{BB962C8B-B14F-4D97-AF65-F5344CB8AC3E}">
        <p14:creationId xmlns:p14="http://schemas.microsoft.com/office/powerpoint/2010/main" val="20289033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F87231-6226-487D-B328-9B7359053258}" type="slidenum">
              <a:rPr lang="en-US" smtClean="0"/>
              <a:t>22</a:t>
            </a:fld>
            <a:endParaRPr lang="en-US"/>
          </a:p>
        </p:txBody>
      </p:sp>
    </p:spTree>
    <p:extLst>
      <p:ext uri="{BB962C8B-B14F-4D97-AF65-F5344CB8AC3E}">
        <p14:creationId xmlns:p14="http://schemas.microsoft.com/office/powerpoint/2010/main" val="41418885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F87231-6226-487D-B328-9B7359053258}" type="slidenum">
              <a:rPr lang="en-US" smtClean="0"/>
              <a:t>23</a:t>
            </a:fld>
            <a:endParaRPr lang="en-US"/>
          </a:p>
        </p:txBody>
      </p:sp>
    </p:spTree>
    <p:extLst>
      <p:ext uri="{BB962C8B-B14F-4D97-AF65-F5344CB8AC3E}">
        <p14:creationId xmlns:p14="http://schemas.microsoft.com/office/powerpoint/2010/main" val="27795756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F87231-6226-487D-B328-9B7359053258}" type="slidenum">
              <a:rPr lang="en-US" smtClean="0"/>
              <a:t>24</a:t>
            </a:fld>
            <a:endParaRPr lang="en-US"/>
          </a:p>
        </p:txBody>
      </p:sp>
    </p:spTree>
    <p:extLst>
      <p:ext uri="{BB962C8B-B14F-4D97-AF65-F5344CB8AC3E}">
        <p14:creationId xmlns:p14="http://schemas.microsoft.com/office/powerpoint/2010/main" val="2071118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F87231-6226-487D-B328-9B7359053258}" type="slidenum">
              <a:rPr lang="en-US" smtClean="0"/>
              <a:t>6</a:t>
            </a:fld>
            <a:endParaRPr lang="en-US"/>
          </a:p>
        </p:txBody>
      </p:sp>
    </p:spTree>
    <p:extLst>
      <p:ext uri="{BB962C8B-B14F-4D97-AF65-F5344CB8AC3E}">
        <p14:creationId xmlns:p14="http://schemas.microsoft.com/office/powerpoint/2010/main" val="24066500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F87231-6226-487D-B328-9B7359053258}" type="slidenum">
              <a:rPr lang="en-US" smtClean="0"/>
              <a:t>25</a:t>
            </a:fld>
            <a:endParaRPr lang="en-US"/>
          </a:p>
        </p:txBody>
      </p:sp>
    </p:spTree>
    <p:extLst>
      <p:ext uri="{BB962C8B-B14F-4D97-AF65-F5344CB8AC3E}">
        <p14:creationId xmlns:p14="http://schemas.microsoft.com/office/powerpoint/2010/main" val="12765513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F87231-6226-487D-B328-9B7359053258}" type="slidenum">
              <a:rPr lang="en-US" smtClean="0"/>
              <a:t>26</a:t>
            </a:fld>
            <a:endParaRPr lang="en-US"/>
          </a:p>
        </p:txBody>
      </p:sp>
    </p:spTree>
    <p:extLst>
      <p:ext uri="{BB962C8B-B14F-4D97-AF65-F5344CB8AC3E}">
        <p14:creationId xmlns:p14="http://schemas.microsoft.com/office/powerpoint/2010/main" val="27808556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F87231-6226-487D-B328-9B7359053258}" type="slidenum">
              <a:rPr lang="en-US" smtClean="0"/>
              <a:t>27</a:t>
            </a:fld>
            <a:endParaRPr lang="en-US"/>
          </a:p>
        </p:txBody>
      </p:sp>
    </p:spTree>
    <p:extLst>
      <p:ext uri="{BB962C8B-B14F-4D97-AF65-F5344CB8AC3E}">
        <p14:creationId xmlns:p14="http://schemas.microsoft.com/office/powerpoint/2010/main" val="39355942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F87231-6226-487D-B328-9B7359053258}" type="slidenum">
              <a:rPr lang="en-US" smtClean="0"/>
              <a:t>28</a:t>
            </a:fld>
            <a:endParaRPr lang="en-US"/>
          </a:p>
        </p:txBody>
      </p:sp>
    </p:spTree>
    <p:extLst>
      <p:ext uri="{BB962C8B-B14F-4D97-AF65-F5344CB8AC3E}">
        <p14:creationId xmlns:p14="http://schemas.microsoft.com/office/powerpoint/2010/main" val="7613596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F87231-6226-487D-B328-9B7359053258}" type="slidenum">
              <a:rPr lang="en-US" smtClean="0"/>
              <a:t>30</a:t>
            </a:fld>
            <a:endParaRPr lang="en-US"/>
          </a:p>
        </p:txBody>
      </p:sp>
    </p:spTree>
    <p:extLst>
      <p:ext uri="{BB962C8B-B14F-4D97-AF65-F5344CB8AC3E}">
        <p14:creationId xmlns:p14="http://schemas.microsoft.com/office/powerpoint/2010/main" val="8129866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F87231-6226-487D-B328-9B7359053258}" type="slidenum">
              <a:rPr lang="en-US" smtClean="0"/>
              <a:t>31</a:t>
            </a:fld>
            <a:endParaRPr lang="en-US"/>
          </a:p>
        </p:txBody>
      </p:sp>
    </p:spTree>
    <p:extLst>
      <p:ext uri="{BB962C8B-B14F-4D97-AF65-F5344CB8AC3E}">
        <p14:creationId xmlns:p14="http://schemas.microsoft.com/office/powerpoint/2010/main" val="21424725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F87231-6226-487D-B328-9B7359053258}" type="slidenum">
              <a:rPr lang="en-US" smtClean="0"/>
              <a:t>32</a:t>
            </a:fld>
            <a:endParaRPr lang="en-US"/>
          </a:p>
        </p:txBody>
      </p:sp>
    </p:spTree>
    <p:extLst>
      <p:ext uri="{BB962C8B-B14F-4D97-AF65-F5344CB8AC3E}">
        <p14:creationId xmlns:p14="http://schemas.microsoft.com/office/powerpoint/2010/main" val="42007200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F87231-6226-487D-B328-9B7359053258}" type="slidenum">
              <a:rPr lang="en-US" smtClean="0"/>
              <a:t>33</a:t>
            </a:fld>
            <a:endParaRPr lang="en-US"/>
          </a:p>
        </p:txBody>
      </p:sp>
    </p:spTree>
    <p:extLst>
      <p:ext uri="{BB962C8B-B14F-4D97-AF65-F5344CB8AC3E}">
        <p14:creationId xmlns:p14="http://schemas.microsoft.com/office/powerpoint/2010/main" val="39683598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F87231-6226-487D-B328-9B7359053258}" type="slidenum">
              <a:rPr lang="en-US" smtClean="0"/>
              <a:t>35</a:t>
            </a:fld>
            <a:endParaRPr lang="en-US"/>
          </a:p>
        </p:txBody>
      </p:sp>
    </p:spTree>
    <p:extLst>
      <p:ext uri="{BB962C8B-B14F-4D97-AF65-F5344CB8AC3E}">
        <p14:creationId xmlns:p14="http://schemas.microsoft.com/office/powerpoint/2010/main" val="11308728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F87231-6226-487D-B328-9B7359053258}" type="slidenum">
              <a:rPr lang="en-US" smtClean="0"/>
              <a:t>36</a:t>
            </a:fld>
            <a:endParaRPr lang="en-US"/>
          </a:p>
        </p:txBody>
      </p:sp>
    </p:spTree>
    <p:extLst>
      <p:ext uri="{BB962C8B-B14F-4D97-AF65-F5344CB8AC3E}">
        <p14:creationId xmlns:p14="http://schemas.microsoft.com/office/powerpoint/2010/main" val="24541634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F87231-6226-487D-B328-9B7359053258}" type="slidenum">
              <a:rPr lang="en-US" smtClean="0"/>
              <a:t>7</a:t>
            </a:fld>
            <a:endParaRPr lang="en-US"/>
          </a:p>
        </p:txBody>
      </p:sp>
    </p:spTree>
    <p:extLst>
      <p:ext uri="{BB962C8B-B14F-4D97-AF65-F5344CB8AC3E}">
        <p14:creationId xmlns:p14="http://schemas.microsoft.com/office/powerpoint/2010/main" val="8151559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F87231-6226-487D-B328-9B7359053258}" type="slidenum">
              <a:rPr lang="en-US" smtClean="0"/>
              <a:t>37</a:t>
            </a:fld>
            <a:endParaRPr lang="en-US"/>
          </a:p>
        </p:txBody>
      </p:sp>
    </p:spTree>
    <p:extLst>
      <p:ext uri="{BB962C8B-B14F-4D97-AF65-F5344CB8AC3E}">
        <p14:creationId xmlns:p14="http://schemas.microsoft.com/office/powerpoint/2010/main" val="4753478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F87231-6226-487D-B328-9B7359053258}" type="slidenum">
              <a:rPr lang="en-US" smtClean="0"/>
              <a:t>38</a:t>
            </a:fld>
            <a:endParaRPr lang="en-US"/>
          </a:p>
        </p:txBody>
      </p:sp>
    </p:spTree>
    <p:extLst>
      <p:ext uri="{BB962C8B-B14F-4D97-AF65-F5344CB8AC3E}">
        <p14:creationId xmlns:p14="http://schemas.microsoft.com/office/powerpoint/2010/main" val="10984828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F87231-6226-487D-B328-9B7359053258}" type="slidenum">
              <a:rPr lang="en-US" smtClean="0"/>
              <a:t>39</a:t>
            </a:fld>
            <a:endParaRPr lang="en-US"/>
          </a:p>
        </p:txBody>
      </p:sp>
    </p:spTree>
    <p:extLst>
      <p:ext uri="{BB962C8B-B14F-4D97-AF65-F5344CB8AC3E}">
        <p14:creationId xmlns:p14="http://schemas.microsoft.com/office/powerpoint/2010/main" val="31230725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F87231-6226-487D-B328-9B7359053258}" type="slidenum">
              <a:rPr lang="en-US" smtClean="0"/>
              <a:t>40</a:t>
            </a:fld>
            <a:endParaRPr lang="en-US"/>
          </a:p>
        </p:txBody>
      </p:sp>
    </p:spTree>
    <p:extLst>
      <p:ext uri="{BB962C8B-B14F-4D97-AF65-F5344CB8AC3E}">
        <p14:creationId xmlns:p14="http://schemas.microsoft.com/office/powerpoint/2010/main" val="30788947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fld id="{33F87231-6226-487D-B328-9B7359053258}" type="slidenum">
              <a:rPr lang="en-US" smtClean="0"/>
              <a:t>41</a:t>
            </a:fld>
            <a:endParaRPr lang="en-US"/>
          </a:p>
        </p:txBody>
      </p:sp>
    </p:spTree>
    <p:extLst>
      <p:ext uri="{BB962C8B-B14F-4D97-AF65-F5344CB8AC3E}">
        <p14:creationId xmlns:p14="http://schemas.microsoft.com/office/powerpoint/2010/main" val="35220082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fld id="{33F87231-6226-487D-B328-9B7359053258}" type="slidenum">
              <a:rPr lang="en-US" smtClean="0"/>
              <a:t>42</a:t>
            </a:fld>
            <a:endParaRPr lang="en-US"/>
          </a:p>
        </p:txBody>
      </p:sp>
    </p:spTree>
    <p:extLst>
      <p:ext uri="{BB962C8B-B14F-4D97-AF65-F5344CB8AC3E}">
        <p14:creationId xmlns:p14="http://schemas.microsoft.com/office/powerpoint/2010/main" val="30117665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F87231-6226-487D-B328-9B7359053258}" type="slidenum">
              <a:rPr lang="en-US" smtClean="0"/>
              <a:t>43</a:t>
            </a:fld>
            <a:endParaRPr lang="en-US"/>
          </a:p>
        </p:txBody>
      </p:sp>
    </p:spTree>
    <p:extLst>
      <p:ext uri="{BB962C8B-B14F-4D97-AF65-F5344CB8AC3E}">
        <p14:creationId xmlns:p14="http://schemas.microsoft.com/office/powerpoint/2010/main" val="4206843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F87231-6226-487D-B328-9B7359053258}" type="slidenum">
              <a:rPr lang="en-US" smtClean="0"/>
              <a:t>44</a:t>
            </a:fld>
            <a:endParaRPr lang="en-US"/>
          </a:p>
        </p:txBody>
      </p:sp>
    </p:spTree>
    <p:extLst>
      <p:ext uri="{BB962C8B-B14F-4D97-AF65-F5344CB8AC3E}">
        <p14:creationId xmlns:p14="http://schemas.microsoft.com/office/powerpoint/2010/main" val="324957402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F87231-6226-487D-B328-9B7359053258}" type="slidenum">
              <a:rPr lang="en-US" smtClean="0"/>
              <a:t>45</a:t>
            </a:fld>
            <a:endParaRPr lang="en-US"/>
          </a:p>
        </p:txBody>
      </p:sp>
    </p:spTree>
    <p:extLst>
      <p:ext uri="{BB962C8B-B14F-4D97-AF65-F5344CB8AC3E}">
        <p14:creationId xmlns:p14="http://schemas.microsoft.com/office/powerpoint/2010/main" val="389009019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800" dirty="0"/>
          </a:p>
        </p:txBody>
      </p:sp>
      <p:sp>
        <p:nvSpPr>
          <p:cNvPr id="4" name="Slide Number Placeholder 3"/>
          <p:cNvSpPr>
            <a:spLocks noGrp="1"/>
          </p:cNvSpPr>
          <p:nvPr>
            <p:ph type="sldNum" sz="quarter" idx="5"/>
          </p:nvPr>
        </p:nvSpPr>
        <p:spPr/>
        <p:txBody>
          <a:bodyPr/>
          <a:lstStyle/>
          <a:p>
            <a:fld id="{33F87231-6226-487D-B328-9B7359053258}" type="slidenum">
              <a:rPr lang="en-US" smtClean="0"/>
              <a:t>46</a:t>
            </a:fld>
            <a:endParaRPr lang="en-US"/>
          </a:p>
        </p:txBody>
      </p:sp>
    </p:spTree>
    <p:extLst>
      <p:ext uri="{BB962C8B-B14F-4D97-AF65-F5344CB8AC3E}">
        <p14:creationId xmlns:p14="http://schemas.microsoft.com/office/powerpoint/2010/main" val="30458837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F87231-6226-487D-B328-9B7359053258}" type="slidenum">
              <a:rPr lang="en-US" smtClean="0"/>
              <a:t>8</a:t>
            </a:fld>
            <a:endParaRPr lang="en-US"/>
          </a:p>
        </p:txBody>
      </p:sp>
    </p:spTree>
    <p:extLst>
      <p:ext uri="{BB962C8B-B14F-4D97-AF65-F5344CB8AC3E}">
        <p14:creationId xmlns:p14="http://schemas.microsoft.com/office/powerpoint/2010/main" val="420258961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fld id="{33F87231-6226-487D-B328-9B7359053258}" type="slidenum">
              <a:rPr lang="en-US" smtClean="0"/>
              <a:t>47</a:t>
            </a:fld>
            <a:endParaRPr lang="en-US"/>
          </a:p>
        </p:txBody>
      </p:sp>
    </p:spTree>
    <p:extLst>
      <p:ext uri="{BB962C8B-B14F-4D97-AF65-F5344CB8AC3E}">
        <p14:creationId xmlns:p14="http://schemas.microsoft.com/office/powerpoint/2010/main" val="383667400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fld id="{33F87231-6226-487D-B328-9B7359053258}" type="slidenum">
              <a:rPr lang="en-US" smtClean="0"/>
              <a:t>48</a:t>
            </a:fld>
            <a:endParaRPr lang="en-US"/>
          </a:p>
        </p:txBody>
      </p:sp>
    </p:spTree>
    <p:extLst>
      <p:ext uri="{BB962C8B-B14F-4D97-AF65-F5344CB8AC3E}">
        <p14:creationId xmlns:p14="http://schemas.microsoft.com/office/powerpoint/2010/main" val="407122588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fld id="{33F87231-6226-487D-B328-9B7359053258}" type="slidenum">
              <a:rPr lang="en-US" smtClean="0"/>
              <a:t>49</a:t>
            </a:fld>
            <a:endParaRPr lang="en-US"/>
          </a:p>
        </p:txBody>
      </p:sp>
    </p:spTree>
    <p:extLst>
      <p:ext uri="{BB962C8B-B14F-4D97-AF65-F5344CB8AC3E}">
        <p14:creationId xmlns:p14="http://schemas.microsoft.com/office/powerpoint/2010/main" val="235794582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F87231-6226-487D-B328-9B7359053258}" type="slidenum">
              <a:rPr lang="en-US" smtClean="0"/>
              <a:t>50</a:t>
            </a:fld>
            <a:endParaRPr lang="en-US"/>
          </a:p>
        </p:txBody>
      </p:sp>
    </p:spTree>
    <p:extLst>
      <p:ext uri="{BB962C8B-B14F-4D97-AF65-F5344CB8AC3E}">
        <p14:creationId xmlns:p14="http://schemas.microsoft.com/office/powerpoint/2010/main" val="202230265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fld id="{33F87231-6226-487D-B328-9B7359053258}" type="slidenum">
              <a:rPr lang="en-US" smtClean="0"/>
              <a:t>51</a:t>
            </a:fld>
            <a:endParaRPr lang="en-US"/>
          </a:p>
        </p:txBody>
      </p:sp>
    </p:spTree>
    <p:extLst>
      <p:ext uri="{BB962C8B-B14F-4D97-AF65-F5344CB8AC3E}">
        <p14:creationId xmlns:p14="http://schemas.microsoft.com/office/powerpoint/2010/main" val="22116637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fld id="{33F87231-6226-487D-B328-9B7359053258}" type="slidenum">
              <a:rPr lang="en-US" smtClean="0"/>
              <a:t>52</a:t>
            </a:fld>
            <a:endParaRPr lang="en-US"/>
          </a:p>
        </p:txBody>
      </p:sp>
    </p:spTree>
    <p:extLst>
      <p:ext uri="{BB962C8B-B14F-4D97-AF65-F5344CB8AC3E}">
        <p14:creationId xmlns:p14="http://schemas.microsoft.com/office/powerpoint/2010/main" val="45835761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fld id="{33F87231-6226-487D-B328-9B7359053258}" type="slidenum">
              <a:rPr lang="en-US" smtClean="0"/>
              <a:t>53</a:t>
            </a:fld>
            <a:endParaRPr lang="en-US"/>
          </a:p>
        </p:txBody>
      </p:sp>
    </p:spTree>
    <p:extLst>
      <p:ext uri="{BB962C8B-B14F-4D97-AF65-F5344CB8AC3E}">
        <p14:creationId xmlns:p14="http://schemas.microsoft.com/office/powerpoint/2010/main" val="54613840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fld id="{33F87231-6226-487D-B328-9B7359053258}" type="slidenum">
              <a:rPr lang="en-US" smtClean="0"/>
              <a:t>54</a:t>
            </a:fld>
            <a:endParaRPr lang="en-US"/>
          </a:p>
        </p:txBody>
      </p:sp>
    </p:spTree>
    <p:extLst>
      <p:ext uri="{BB962C8B-B14F-4D97-AF65-F5344CB8AC3E}">
        <p14:creationId xmlns:p14="http://schemas.microsoft.com/office/powerpoint/2010/main" val="197785080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F87231-6226-487D-B328-9B7359053258}" type="slidenum">
              <a:rPr lang="en-US" smtClean="0"/>
              <a:t>55</a:t>
            </a:fld>
            <a:endParaRPr lang="en-US"/>
          </a:p>
        </p:txBody>
      </p:sp>
    </p:spTree>
    <p:extLst>
      <p:ext uri="{BB962C8B-B14F-4D97-AF65-F5344CB8AC3E}">
        <p14:creationId xmlns:p14="http://schemas.microsoft.com/office/powerpoint/2010/main" val="210827058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fld id="{33F87231-6226-487D-B328-9B7359053258}" type="slidenum">
              <a:rPr lang="en-US" smtClean="0"/>
              <a:t>56</a:t>
            </a:fld>
            <a:endParaRPr lang="en-US"/>
          </a:p>
        </p:txBody>
      </p:sp>
    </p:spTree>
    <p:extLst>
      <p:ext uri="{BB962C8B-B14F-4D97-AF65-F5344CB8AC3E}">
        <p14:creationId xmlns:p14="http://schemas.microsoft.com/office/powerpoint/2010/main" val="41546490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F87231-6226-487D-B328-9B7359053258}" type="slidenum">
              <a:rPr lang="en-US" smtClean="0"/>
              <a:t>9</a:t>
            </a:fld>
            <a:endParaRPr lang="en-US"/>
          </a:p>
        </p:txBody>
      </p:sp>
    </p:spTree>
    <p:extLst>
      <p:ext uri="{BB962C8B-B14F-4D97-AF65-F5344CB8AC3E}">
        <p14:creationId xmlns:p14="http://schemas.microsoft.com/office/powerpoint/2010/main" val="282182832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fld id="{33F87231-6226-487D-B328-9B7359053258}" type="slidenum">
              <a:rPr lang="en-US" smtClean="0"/>
              <a:t>57</a:t>
            </a:fld>
            <a:endParaRPr lang="en-US"/>
          </a:p>
        </p:txBody>
      </p:sp>
    </p:spTree>
    <p:extLst>
      <p:ext uri="{BB962C8B-B14F-4D97-AF65-F5344CB8AC3E}">
        <p14:creationId xmlns:p14="http://schemas.microsoft.com/office/powerpoint/2010/main" val="225662141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fld id="{33F87231-6226-487D-B328-9B7359053258}" type="slidenum">
              <a:rPr lang="en-US" smtClean="0"/>
              <a:t>58</a:t>
            </a:fld>
            <a:endParaRPr lang="en-US"/>
          </a:p>
        </p:txBody>
      </p:sp>
    </p:spTree>
    <p:extLst>
      <p:ext uri="{BB962C8B-B14F-4D97-AF65-F5344CB8AC3E}">
        <p14:creationId xmlns:p14="http://schemas.microsoft.com/office/powerpoint/2010/main" val="122972356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fld id="{33F87231-6226-487D-B328-9B7359053258}" type="slidenum">
              <a:rPr lang="en-US" smtClean="0"/>
              <a:t>59</a:t>
            </a:fld>
            <a:endParaRPr lang="en-US"/>
          </a:p>
        </p:txBody>
      </p:sp>
    </p:spTree>
    <p:extLst>
      <p:ext uri="{BB962C8B-B14F-4D97-AF65-F5344CB8AC3E}">
        <p14:creationId xmlns:p14="http://schemas.microsoft.com/office/powerpoint/2010/main" val="228755197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F87231-6226-487D-B328-9B7359053258}" type="slidenum">
              <a:rPr lang="en-US" smtClean="0"/>
              <a:t>60</a:t>
            </a:fld>
            <a:endParaRPr lang="en-US"/>
          </a:p>
        </p:txBody>
      </p:sp>
    </p:spTree>
    <p:extLst>
      <p:ext uri="{BB962C8B-B14F-4D97-AF65-F5344CB8AC3E}">
        <p14:creationId xmlns:p14="http://schemas.microsoft.com/office/powerpoint/2010/main" val="301072176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fld id="{33F87231-6226-487D-B328-9B7359053258}" type="slidenum">
              <a:rPr lang="en-US" smtClean="0"/>
              <a:t>61</a:t>
            </a:fld>
            <a:endParaRPr lang="en-US"/>
          </a:p>
        </p:txBody>
      </p:sp>
    </p:spTree>
    <p:extLst>
      <p:ext uri="{BB962C8B-B14F-4D97-AF65-F5344CB8AC3E}">
        <p14:creationId xmlns:p14="http://schemas.microsoft.com/office/powerpoint/2010/main" val="13085808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fld id="{33F87231-6226-487D-B328-9B7359053258}" type="slidenum">
              <a:rPr lang="en-US" smtClean="0"/>
              <a:t>62</a:t>
            </a:fld>
            <a:endParaRPr lang="en-US"/>
          </a:p>
        </p:txBody>
      </p:sp>
    </p:spTree>
    <p:extLst>
      <p:ext uri="{BB962C8B-B14F-4D97-AF65-F5344CB8AC3E}">
        <p14:creationId xmlns:p14="http://schemas.microsoft.com/office/powerpoint/2010/main" val="319952343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fld id="{33F87231-6226-487D-B328-9B7359053258}" type="slidenum">
              <a:rPr lang="en-US" smtClean="0"/>
              <a:t>63</a:t>
            </a:fld>
            <a:endParaRPr lang="en-US"/>
          </a:p>
        </p:txBody>
      </p:sp>
    </p:spTree>
    <p:extLst>
      <p:ext uri="{BB962C8B-B14F-4D97-AF65-F5344CB8AC3E}">
        <p14:creationId xmlns:p14="http://schemas.microsoft.com/office/powerpoint/2010/main" val="310115534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fld id="{33F87231-6226-487D-B328-9B7359053258}" type="slidenum">
              <a:rPr lang="en-US" smtClean="0"/>
              <a:t>64</a:t>
            </a:fld>
            <a:endParaRPr lang="en-US"/>
          </a:p>
        </p:txBody>
      </p:sp>
    </p:spTree>
    <p:extLst>
      <p:ext uri="{BB962C8B-B14F-4D97-AF65-F5344CB8AC3E}">
        <p14:creationId xmlns:p14="http://schemas.microsoft.com/office/powerpoint/2010/main" val="288441865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fld id="{33F87231-6226-487D-B328-9B7359053258}" type="slidenum">
              <a:rPr lang="en-US" smtClean="0"/>
              <a:t>65</a:t>
            </a:fld>
            <a:endParaRPr lang="en-US"/>
          </a:p>
        </p:txBody>
      </p:sp>
    </p:spTree>
    <p:extLst>
      <p:ext uri="{BB962C8B-B14F-4D97-AF65-F5344CB8AC3E}">
        <p14:creationId xmlns:p14="http://schemas.microsoft.com/office/powerpoint/2010/main" val="299980649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F87231-6226-487D-B328-9B7359053258}" type="slidenum">
              <a:rPr lang="en-US" smtClean="0"/>
              <a:t>66</a:t>
            </a:fld>
            <a:endParaRPr lang="en-US"/>
          </a:p>
        </p:txBody>
      </p:sp>
    </p:spTree>
    <p:extLst>
      <p:ext uri="{BB962C8B-B14F-4D97-AF65-F5344CB8AC3E}">
        <p14:creationId xmlns:p14="http://schemas.microsoft.com/office/powerpoint/2010/main" val="20553955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F87231-6226-487D-B328-9B7359053258}" type="slidenum">
              <a:rPr lang="en-US" smtClean="0"/>
              <a:t>10</a:t>
            </a:fld>
            <a:endParaRPr lang="en-US"/>
          </a:p>
        </p:txBody>
      </p:sp>
    </p:spTree>
    <p:extLst>
      <p:ext uri="{BB962C8B-B14F-4D97-AF65-F5344CB8AC3E}">
        <p14:creationId xmlns:p14="http://schemas.microsoft.com/office/powerpoint/2010/main" val="19834860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F87231-6226-487D-B328-9B7359053258}" type="slidenum">
              <a:rPr lang="en-US" smtClean="0"/>
              <a:t>11</a:t>
            </a:fld>
            <a:endParaRPr lang="en-US"/>
          </a:p>
        </p:txBody>
      </p:sp>
    </p:spTree>
    <p:extLst>
      <p:ext uri="{BB962C8B-B14F-4D97-AF65-F5344CB8AC3E}">
        <p14:creationId xmlns:p14="http://schemas.microsoft.com/office/powerpoint/2010/main" val="3512784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F87231-6226-487D-B328-9B7359053258}" type="slidenum">
              <a:rPr lang="en-US" smtClean="0"/>
              <a:t>12</a:t>
            </a:fld>
            <a:endParaRPr lang="en-US"/>
          </a:p>
        </p:txBody>
      </p:sp>
    </p:spTree>
    <p:extLst>
      <p:ext uri="{BB962C8B-B14F-4D97-AF65-F5344CB8AC3E}">
        <p14:creationId xmlns:p14="http://schemas.microsoft.com/office/powerpoint/2010/main" val="31809630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F87231-6226-487D-B328-9B7359053258}" type="slidenum">
              <a:rPr lang="en-US" smtClean="0"/>
              <a:t>13</a:t>
            </a:fld>
            <a:endParaRPr lang="en-US"/>
          </a:p>
        </p:txBody>
      </p:sp>
    </p:spTree>
    <p:extLst>
      <p:ext uri="{BB962C8B-B14F-4D97-AF65-F5344CB8AC3E}">
        <p14:creationId xmlns:p14="http://schemas.microsoft.com/office/powerpoint/2010/main" val="17356332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5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7/19/2021</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7/19/2021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7/19/2021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7/19/2021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7/19/2021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7/19/2021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7/19/2021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7/19/2021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7/19/2021</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8.pn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9.jp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0.png"/><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1.png"/><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2.png"/><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3.png"/><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6.png"/><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7.emf"/><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jpg"/><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microsoft.com/office/2007/relationships/hdphoto" Target="../media/hdphoto1.wdp"/></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microsoft.com/office/2007/relationships/hdphoto" Target="../media/hdphoto1.wdp"/></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30.png"/><Relationship Id="rId4" Type="http://schemas.microsoft.com/office/2007/relationships/hdphoto" Target="../media/hdphoto1.wdp"/></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31.png"/><Relationship Id="rId4" Type="http://schemas.microsoft.com/office/2007/relationships/hdphoto" Target="../media/hdphoto1.wdp"/></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microsoft.com/office/2007/relationships/hdphoto" Target="../media/hdphoto1.wdp"/></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32.png"/><Relationship Id="rId4" Type="http://schemas.microsoft.com/office/2007/relationships/hdphoto" Target="../media/hdphoto1.wdp"/></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33.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5.png"/><Relationship Id="rId7" Type="http://schemas.openxmlformats.org/officeDocument/2006/relationships/image" Target="../media/image36.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microsoft.com/office/2007/relationships/hdphoto" Target="../media/hdphoto1.wdp"/></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microsoft.com/office/2007/relationships/hdphoto" Target="../media/hdphoto1.wdp"/></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microsoft.com/office/2007/relationships/hdphoto" Target="../media/hdphoto1.wdp"/></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38.png"/><Relationship Id="rId4" Type="http://schemas.microsoft.com/office/2007/relationships/hdphoto" Target="../media/hdphoto1.wdp"/></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39.png"/><Relationship Id="rId4" Type="http://schemas.microsoft.com/office/2007/relationships/hdphoto" Target="../media/hdphoto1.wdp"/></Relationships>
</file>

<file path=ppt/slides/_rels/slide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microsoft.com/office/2007/relationships/hdphoto" Target="../media/hdphoto1.wdp"/></Relationships>
</file>

<file path=ppt/slides/_rels/slide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42.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1.wdp"/></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43.png"/><Relationship Id="rId4" Type="http://schemas.microsoft.com/office/2007/relationships/hdphoto" Target="../media/hdphoto1.wdp"/></Relationships>
</file>

<file path=ppt/slides/_rels/slide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microsoft.com/office/2007/relationships/hdphoto" Target="../media/hdphoto1.wdp"/></Relationships>
</file>

<file path=ppt/slides/_rels/slide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microsoft.com/office/2007/relationships/hdphoto" Target="../media/hdphoto1.wdp"/></Relationships>
</file>

<file path=ppt/slides/_rels/slide5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48.png"/><Relationship Id="rId4" Type="http://schemas.microsoft.com/office/2007/relationships/hdphoto" Target="../media/hdphoto1.wdp"/></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microsoft.com/office/2007/relationships/hdphoto" Target="../media/hdphoto1.wdp"/></Relationships>
</file>

<file path=ppt/slides/_rels/slide5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0.xml"/><Relationship Id="rId1" Type="http://schemas.openxmlformats.org/officeDocument/2006/relationships/slideLayout" Target="../slideLayouts/slideLayout2.xml"/><Relationship Id="rId5" Type="http://schemas.openxmlformats.org/officeDocument/2006/relationships/image" Target="../media/image51.png"/><Relationship Id="rId4" Type="http://schemas.microsoft.com/office/2007/relationships/hdphoto" Target="../media/hdphoto1.wdp"/></Relationships>
</file>

<file path=ppt/slides/_rels/slide5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1.xml"/><Relationship Id="rId1" Type="http://schemas.openxmlformats.org/officeDocument/2006/relationships/slideLayout" Target="../slideLayouts/slideLayout2.xml"/><Relationship Id="rId5" Type="http://schemas.openxmlformats.org/officeDocument/2006/relationships/image" Target="../media/image52.png"/><Relationship Id="rId4" Type="http://schemas.microsoft.com/office/2007/relationships/hdphoto" Target="../media/hdphoto1.wdp"/></Relationships>
</file>

<file path=ppt/slides/_rels/slide5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2.xml"/><Relationship Id="rId1" Type="http://schemas.openxmlformats.org/officeDocument/2006/relationships/slideLayout" Target="../slideLayouts/slideLayout2.xml"/><Relationship Id="rId5" Type="http://schemas.openxmlformats.org/officeDocument/2006/relationships/image" Target="../media/image53.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png"/><Relationship Id="rId4" Type="http://schemas.microsoft.com/office/2007/relationships/hdphoto" Target="../media/hdphoto1.wdp"/></Relationships>
</file>

<file path=ppt/slides/_rels/slide6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microsoft.com/office/2007/relationships/hdphoto" Target="../media/hdphoto1.wdp"/></Relationships>
</file>

<file path=ppt/slides/_rels/slide6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microsoft.com/office/2007/relationships/hdphoto" Target="../media/hdphoto1.wdp"/></Relationships>
</file>

<file path=ppt/slides/_rels/slide6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microsoft.com/office/2007/relationships/hdphoto" Target="../media/hdphoto1.wdp"/></Relationships>
</file>

<file path=ppt/slides/_rels/slide6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microsoft.com/office/2007/relationships/hdphoto" Target="../media/hdphoto1.wdp"/></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4AEBA-7CB5-447F-A027-253828E7A602}"/>
              </a:ext>
            </a:extLst>
          </p:cNvPr>
          <p:cNvSpPr>
            <a:spLocks noGrp="1"/>
          </p:cNvSpPr>
          <p:nvPr>
            <p:ph type="ctrTitle"/>
          </p:nvPr>
        </p:nvSpPr>
        <p:spPr>
          <a:xfrm>
            <a:off x="1720650" y="2202024"/>
            <a:ext cx="8731046" cy="626804"/>
          </a:xfrm>
        </p:spPr>
        <p:txBody>
          <a:bodyPr>
            <a:normAutofit/>
          </a:bodyPr>
          <a:lstStyle/>
          <a:p>
            <a:pPr algn="ctr"/>
            <a:r>
              <a:rPr lang="en-US" sz="3500" cap="none" dirty="0"/>
              <a:t>Master Thesis Defense</a:t>
            </a:r>
          </a:p>
        </p:txBody>
      </p:sp>
      <p:sp>
        <p:nvSpPr>
          <p:cNvPr id="3" name="Subtitle 2">
            <a:extLst>
              <a:ext uri="{FF2B5EF4-FFF2-40B4-BE49-F238E27FC236}">
                <a16:creationId xmlns:a16="http://schemas.microsoft.com/office/drawing/2014/main" id="{78570CDC-0113-4A39-AA91-4CC5E4FAD5DE}"/>
              </a:ext>
            </a:extLst>
          </p:cNvPr>
          <p:cNvSpPr>
            <a:spLocks noGrp="1"/>
          </p:cNvSpPr>
          <p:nvPr>
            <p:ph type="subTitle" idx="1"/>
          </p:nvPr>
        </p:nvSpPr>
        <p:spPr>
          <a:xfrm>
            <a:off x="1735705" y="5013568"/>
            <a:ext cx="8849032" cy="1655762"/>
          </a:xfrm>
        </p:spPr>
        <p:txBody>
          <a:bodyPr>
            <a:noAutofit/>
          </a:bodyPr>
          <a:lstStyle/>
          <a:p>
            <a:pPr algn="ctr"/>
            <a:r>
              <a:rPr lang="en-US" sz="2500" b="1" cap="none" dirty="0">
                <a:solidFill>
                  <a:schemeClr val="tx1"/>
                </a:solidFill>
                <a:latin typeface="Helvetica" panose="020B0604020202020204" pitchFamily="34" charset="0"/>
                <a:cs typeface="Helvetica" panose="020B0604020202020204" pitchFamily="34" charset="0"/>
              </a:rPr>
              <a:t>Presenter: Georgios Theodoros Kalampokis</a:t>
            </a:r>
          </a:p>
          <a:p>
            <a:pPr algn="ctr"/>
            <a:r>
              <a:rPr lang="en-US" sz="2500" b="1" cap="none" dirty="0">
                <a:solidFill>
                  <a:schemeClr val="tx1"/>
                </a:solidFill>
                <a:latin typeface="Helvetica" panose="020B0604020202020204" pitchFamily="34" charset="0"/>
                <a:cs typeface="Helvetica" panose="020B0604020202020204" pitchFamily="34" charset="0"/>
              </a:rPr>
              <a:t>Advisor:  Panos Vassiliadis</a:t>
            </a:r>
          </a:p>
          <a:p>
            <a:pPr algn="ctr"/>
            <a:r>
              <a:rPr lang="en-US" sz="2500" b="1" cap="none" dirty="0">
                <a:solidFill>
                  <a:schemeClr val="tx1"/>
                </a:solidFill>
                <a:latin typeface="Helvetica" panose="020B0604020202020204" pitchFamily="34" charset="0"/>
                <a:cs typeface="Helvetica" panose="020B0604020202020204" pitchFamily="34" charset="0"/>
              </a:rPr>
              <a:t>July 2021</a:t>
            </a:r>
          </a:p>
        </p:txBody>
      </p:sp>
      <p:pic>
        <p:nvPicPr>
          <p:cNvPr id="5" name="Picture 4">
            <a:extLst>
              <a:ext uri="{FF2B5EF4-FFF2-40B4-BE49-F238E27FC236}">
                <a16:creationId xmlns:a16="http://schemas.microsoft.com/office/drawing/2014/main" id="{56948817-751F-4988-828F-4885CFC13B88}"/>
              </a:ext>
            </a:extLst>
          </p:cNvPr>
          <p:cNvPicPr>
            <a:picLocks noChangeAspect="1"/>
          </p:cNvPicPr>
          <p:nvPr/>
        </p:nvPicPr>
        <p:blipFill>
          <a:blip r:embed="rId2"/>
          <a:stretch>
            <a:fillRect/>
          </a:stretch>
        </p:blipFill>
        <p:spPr>
          <a:xfrm>
            <a:off x="1754289" y="269925"/>
            <a:ext cx="8701642" cy="1608036"/>
          </a:xfrm>
          <a:prstGeom prst="rect">
            <a:avLst/>
          </a:prstGeom>
        </p:spPr>
      </p:pic>
      <p:sp>
        <p:nvSpPr>
          <p:cNvPr id="7" name="Subtitle 2">
            <a:extLst>
              <a:ext uri="{FF2B5EF4-FFF2-40B4-BE49-F238E27FC236}">
                <a16:creationId xmlns:a16="http://schemas.microsoft.com/office/drawing/2014/main" id="{831836FA-7088-4AF0-A62C-6A358181A0F9}"/>
              </a:ext>
            </a:extLst>
          </p:cNvPr>
          <p:cNvSpPr txBox="1">
            <a:spLocks/>
          </p:cNvSpPr>
          <p:nvPr/>
        </p:nvSpPr>
        <p:spPr>
          <a:xfrm>
            <a:off x="1696534" y="3041587"/>
            <a:ext cx="8791575" cy="1655762"/>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SzPct val="125000"/>
              <a:buFont typeface="Arial" panose="020B0604020202020204" pitchFamily="34" charset="0"/>
              <a:buNone/>
              <a:defRPr sz="2000" kern="1200" cap="all" baseline="0">
                <a:solidFill>
                  <a:schemeClr val="tx2"/>
                </a:solidFill>
                <a:latin typeface="+mn-lt"/>
                <a:ea typeface="+mn-ea"/>
                <a:cs typeface="+mn-cs"/>
              </a:defRPr>
            </a:lvl1pPr>
            <a:lvl2pPr marL="457200" indent="0" algn="ctr" defTabSz="914400" rtl="0" eaLnBrk="1" latinLnBrk="0" hangingPunct="1">
              <a:lnSpc>
                <a:spcPct val="120000"/>
              </a:lnSpc>
              <a:spcBef>
                <a:spcPts val="500"/>
              </a:spcBef>
              <a:buSzPct val="125000"/>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20000"/>
              </a:lnSpc>
              <a:spcBef>
                <a:spcPts val="500"/>
              </a:spcBef>
              <a:buSzPct val="125000"/>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9pPr>
          </a:lstStyle>
          <a:p>
            <a:pPr algn="just"/>
            <a:r>
              <a:rPr lang="en-US" sz="4300" cap="none" dirty="0">
                <a:solidFill>
                  <a:schemeClr val="tx1"/>
                </a:solidFill>
              </a:rPr>
              <a:t>A Method to Establish Taxa of Schema Evolution</a:t>
            </a:r>
          </a:p>
        </p:txBody>
      </p:sp>
      <p:cxnSp>
        <p:nvCxnSpPr>
          <p:cNvPr id="8" name="Straight Connector 7">
            <a:extLst>
              <a:ext uri="{FF2B5EF4-FFF2-40B4-BE49-F238E27FC236}">
                <a16:creationId xmlns:a16="http://schemas.microsoft.com/office/drawing/2014/main" id="{D5DCD309-8241-4356-AB7E-C02C100EDBEB}"/>
              </a:ext>
            </a:extLst>
          </p:cNvPr>
          <p:cNvCxnSpPr>
            <a:cxnSpLocks/>
          </p:cNvCxnSpPr>
          <p:nvPr/>
        </p:nvCxnSpPr>
        <p:spPr>
          <a:xfrm>
            <a:off x="1710714" y="2901818"/>
            <a:ext cx="876144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96719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duotone>
              <a:schemeClr val="bg2">
                <a:shade val="48000"/>
                <a:hueMod val="106000"/>
                <a:satMod val="140000"/>
                <a:lumMod val="42000"/>
              </a:schemeClr>
              <a:schemeClr val="bg2">
                <a:tint val="98000"/>
                <a:hueMod val="92000"/>
                <a:satMod val="220000"/>
                <a:lumMod val="90000"/>
              </a:schemeClr>
            </a:duotone>
            <a:extLst>
              <a:ext uri="{BEBA8EAE-BF5A-486C-A8C5-ECC9F3942E4B}">
                <a14:imgProps xmlns:a14="http://schemas.microsoft.com/office/drawing/2010/main">
                  <a14:imgLayer r:embed="rId4">
                    <a14:imgEffect>
                      <a14:sharpenSoften amount="50000"/>
                    </a14:imgEffect>
                    <a14:imgEffect>
                      <a14:brightnessContrast bright="-49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EECA6-BC6E-4430-BBA0-77B08274505D}"/>
              </a:ext>
            </a:extLst>
          </p:cNvPr>
          <p:cNvSpPr>
            <a:spLocks noGrp="1"/>
          </p:cNvSpPr>
          <p:nvPr>
            <p:ph type="title"/>
          </p:nvPr>
        </p:nvSpPr>
        <p:spPr>
          <a:xfrm>
            <a:off x="489458" y="279841"/>
            <a:ext cx="9905998" cy="639096"/>
          </a:xfrm>
        </p:spPr>
        <p:txBody>
          <a:bodyPr/>
          <a:lstStyle/>
          <a:p>
            <a:r>
              <a:rPr lang="en-US" b="1" cap="none" dirty="0" err="1"/>
              <a:t>FocusedShot_n_FROZEN</a:t>
            </a:r>
            <a:r>
              <a:rPr lang="en-US" b="1" cap="none" dirty="0"/>
              <a:t> Taxon</a:t>
            </a:r>
          </a:p>
        </p:txBody>
      </p:sp>
      <p:sp>
        <p:nvSpPr>
          <p:cNvPr id="3" name="Content Placeholder 2">
            <a:extLst>
              <a:ext uri="{FF2B5EF4-FFF2-40B4-BE49-F238E27FC236}">
                <a16:creationId xmlns:a16="http://schemas.microsoft.com/office/drawing/2014/main" id="{BCFDCEB1-C17C-48CA-ACEB-4BCB1829B125}"/>
              </a:ext>
            </a:extLst>
          </p:cNvPr>
          <p:cNvSpPr>
            <a:spLocks noGrp="1"/>
          </p:cNvSpPr>
          <p:nvPr>
            <p:ph idx="1"/>
          </p:nvPr>
        </p:nvSpPr>
        <p:spPr>
          <a:xfrm>
            <a:off x="6021978" y="1018902"/>
            <a:ext cx="5660571" cy="4701959"/>
          </a:xfrm>
        </p:spPr>
        <p:txBody>
          <a:bodyPr>
            <a:normAutofit/>
          </a:bodyPr>
          <a:lstStyle/>
          <a:p>
            <a:pPr algn="just">
              <a:lnSpc>
                <a:spcPct val="100000"/>
              </a:lnSpc>
            </a:pPr>
            <a:r>
              <a:rPr lang="en-US" dirty="0">
                <a:latin typeface="Calibri" panose="020F0502020204030204" pitchFamily="34" charset="0"/>
                <a:cs typeface="Calibri" panose="020F0502020204030204" pitchFamily="34" charset="0"/>
              </a:rPr>
              <a:t>Projects with almost frozen histories but with a single spike of change (not necessarily small) and almost no other change (At most </a:t>
            </a:r>
            <a:r>
              <a:rPr lang="el-GR" dirty="0">
                <a:latin typeface="Calibri" panose="020F0502020204030204" pitchFamily="34" charset="0"/>
                <a:cs typeface="Calibri" panose="020F0502020204030204" pitchFamily="34" charset="0"/>
              </a:rPr>
              <a:t>4</a:t>
            </a:r>
            <a:r>
              <a:rPr lang="en-US" dirty="0">
                <a:latin typeface="Calibri" panose="020F0502020204030204" pitchFamily="34" charset="0"/>
                <a:cs typeface="Calibri" panose="020F0502020204030204" pitchFamily="34" charset="0"/>
              </a:rPr>
              <a:t> active commits, </a:t>
            </a:r>
            <a:r>
              <a:rPr lang="en-US" dirty="0" err="1">
                <a:latin typeface="Calibri" panose="020F0502020204030204" pitchFamily="34" charset="0"/>
                <a:cs typeface="Calibri" panose="020F0502020204030204" pitchFamily="34" charset="0"/>
              </a:rPr>
              <a:t>totalActivity</a:t>
            </a:r>
            <a:r>
              <a:rPr lang="en-US" dirty="0">
                <a:latin typeface="Calibri" panose="020F0502020204030204" pitchFamily="34" charset="0"/>
                <a:cs typeface="Calibri" panose="020F0502020204030204" pitchFamily="34" charset="0"/>
              </a:rPr>
              <a:t> &gt; 10 updated attributes).</a:t>
            </a:r>
          </a:p>
          <a:p>
            <a:pPr algn="just">
              <a:lnSpc>
                <a:spcPct val="100000"/>
              </a:lnSpc>
            </a:pPr>
            <a:endParaRPr lang="en-US" dirty="0">
              <a:latin typeface="Calibri" panose="020F0502020204030204" pitchFamily="34" charset="0"/>
              <a:cs typeface="Calibri" panose="020F0502020204030204" pitchFamily="34" charset="0"/>
            </a:endParaRPr>
          </a:p>
          <a:p>
            <a:pPr algn="just">
              <a:lnSpc>
                <a:spcPct val="100000"/>
              </a:lnSpc>
            </a:pPr>
            <a:r>
              <a:rPr lang="en-US" dirty="0">
                <a:latin typeface="Calibri" panose="020F0502020204030204" pitchFamily="34" charset="0"/>
                <a:cs typeface="Calibri" panose="020F0502020204030204" pitchFamily="34" charset="0"/>
              </a:rPr>
              <a:t>25 projects out of 195 projects are based around one or two schema modifying transitions</a:t>
            </a:r>
          </a:p>
          <a:p>
            <a:pPr lvl="1" algn="just">
              <a:lnSpc>
                <a:spcPct val="100000"/>
              </a:lnSpc>
            </a:pPr>
            <a:r>
              <a:rPr lang="en-US" dirty="0">
                <a:latin typeface="Calibri" panose="020F0502020204030204" pitchFamily="34" charset="0"/>
                <a:cs typeface="Calibri" panose="020F0502020204030204" pitchFamily="34" charset="0"/>
              </a:rPr>
              <a:t>In 36% of them, just </a:t>
            </a:r>
            <a:r>
              <a:rPr lang="en-US" dirty="0" err="1">
                <a:latin typeface="Calibri" panose="020F0502020204030204" pitchFamily="34" charset="0"/>
                <a:cs typeface="Calibri" panose="020F0502020204030204" pitchFamily="34" charset="0"/>
              </a:rPr>
              <a:t>attr</a:t>
            </a:r>
            <a:r>
              <a:rPr lang="en-US" dirty="0">
                <a:latin typeface="Calibri" panose="020F0502020204030204" pitchFamily="34" charset="0"/>
                <a:cs typeface="Calibri" panose="020F0502020204030204" pitchFamily="34" charset="0"/>
              </a:rPr>
              <a:t>. injections</a:t>
            </a:r>
          </a:p>
          <a:p>
            <a:pPr lvl="1" algn="just">
              <a:lnSpc>
                <a:spcPct val="100000"/>
              </a:lnSpc>
            </a:pPr>
            <a:r>
              <a:rPr lang="en-US" dirty="0">
                <a:latin typeface="Calibri" panose="020F0502020204030204" pitchFamily="34" charset="0"/>
                <a:cs typeface="Calibri" panose="020F0502020204030204" pitchFamily="34" charset="0"/>
              </a:rPr>
              <a:t>In 52% of them, just a single step-up the schema line</a:t>
            </a:r>
          </a:p>
          <a:p>
            <a:pPr algn="just">
              <a:lnSpc>
                <a:spcPct val="100000"/>
              </a:lnSpc>
            </a:pPr>
            <a:endParaRPr lang="en-US" dirty="0">
              <a:latin typeface="Calibri" panose="020F0502020204030204" pitchFamily="34" charset="0"/>
              <a:cs typeface="Calibri" panose="020F0502020204030204" pitchFamily="34" charset="0"/>
            </a:endParaRPr>
          </a:p>
          <a:p>
            <a:pPr algn="just">
              <a:lnSpc>
                <a:spcPct val="100000"/>
              </a:lnSpc>
            </a:pPr>
            <a:endParaRPr lang="en-US" dirty="0">
              <a:latin typeface="Calibri" panose="020F0502020204030204" pitchFamily="34" charset="0"/>
              <a:cs typeface="Calibri" panose="020F0502020204030204" pitchFamily="34" charset="0"/>
            </a:endParaRPr>
          </a:p>
          <a:p>
            <a:pPr algn="just">
              <a:lnSpc>
                <a:spcPct val="100000"/>
              </a:lnSpc>
            </a:pPr>
            <a:endParaRPr lang="en-US" dirty="0">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B0E2E4DC-719D-4517-AFD3-734BA8596092}"/>
              </a:ext>
            </a:extLst>
          </p:cNvPr>
          <p:cNvPicPr>
            <a:picLocks noChangeAspect="1"/>
          </p:cNvPicPr>
          <p:nvPr/>
        </p:nvPicPr>
        <p:blipFill>
          <a:blip r:embed="rId5"/>
          <a:stretch>
            <a:fillRect/>
          </a:stretch>
        </p:blipFill>
        <p:spPr>
          <a:xfrm>
            <a:off x="661654" y="943890"/>
            <a:ext cx="4615741" cy="2775599"/>
          </a:xfrm>
          <a:prstGeom prst="rect">
            <a:avLst/>
          </a:prstGeom>
        </p:spPr>
      </p:pic>
      <p:pic>
        <p:nvPicPr>
          <p:cNvPr id="7" name="Picture 6">
            <a:extLst>
              <a:ext uri="{FF2B5EF4-FFF2-40B4-BE49-F238E27FC236}">
                <a16:creationId xmlns:a16="http://schemas.microsoft.com/office/drawing/2014/main" id="{FB459B31-75D3-411A-BB8D-7E7CBC388ED8}"/>
              </a:ext>
            </a:extLst>
          </p:cNvPr>
          <p:cNvPicPr>
            <a:picLocks noChangeAspect="1"/>
          </p:cNvPicPr>
          <p:nvPr/>
        </p:nvPicPr>
        <p:blipFill>
          <a:blip r:embed="rId6"/>
          <a:stretch>
            <a:fillRect/>
          </a:stretch>
        </p:blipFill>
        <p:spPr>
          <a:xfrm>
            <a:off x="676692" y="3906479"/>
            <a:ext cx="4578493" cy="2749534"/>
          </a:xfrm>
          <a:prstGeom prst="rect">
            <a:avLst/>
          </a:prstGeom>
        </p:spPr>
      </p:pic>
      <p:sp>
        <p:nvSpPr>
          <p:cNvPr id="10" name="TextBox 9">
            <a:extLst>
              <a:ext uri="{FF2B5EF4-FFF2-40B4-BE49-F238E27FC236}">
                <a16:creationId xmlns:a16="http://schemas.microsoft.com/office/drawing/2014/main" id="{DE4C6373-E169-498F-9B6A-7AB00F09B203}"/>
              </a:ext>
            </a:extLst>
          </p:cNvPr>
          <p:cNvSpPr txBox="1"/>
          <p:nvPr/>
        </p:nvSpPr>
        <p:spPr>
          <a:xfrm>
            <a:off x="5357447" y="6013829"/>
            <a:ext cx="6705600" cy="738664"/>
          </a:xfrm>
          <a:prstGeom prst="rect">
            <a:avLst/>
          </a:prstGeom>
          <a:solidFill>
            <a:schemeClr val="tx2"/>
          </a:solidFill>
        </p:spPr>
        <p:txBody>
          <a:bodyPr wrap="square" rtlCol="0">
            <a:spAutoFit/>
          </a:bodyPr>
          <a:lstStyle/>
          <a:p>
            <a:r>
              <a:rPr lang="en-US" sz="1400" dirty="0"/>
              <a:t>Panos Vassiliadis. Profiles of Schema Evolution in Free Open Source Software Projects.37th IEEE International Conference on Data Engineering (ICDE '21), Chania, Crete, Greece, 19-22 April 2021.</a:t>
            </a:r>
          </a:p>
        </p:txBody>
      </p:sp>
    </p:spTree>
    <p:extLst>
      <p:ext uri="{BB962C8B-B14F-4D97-AF65-F5344CB8AC3E}">
        <p14:creationId xmlns:p14="http://schemas.microsoft.com/office/powerpoint/2010/main" val="1172326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duotone>
              <a:schemeClr val="bg2">
                <a:shade val="48000"/>
                <a:hueMod val="106000"/>
                <a:satMod val="140000"/>
                <a:lumMod val="42000"/>
              </a:schemeClr>
              <a:schemeClr val="bg2">
                <a:tint val="98000"/>
                <a:hueMod val="92000"/>
                <a:satMod val="220000"/>
                <a:lumMod val="90000"/>
              </a:schemeClr>
            </a:duotone>
            <a:extLst>
              <a:ext uri="{BEBA8EAE-BF5A-486C-A8C5-ECC9F3942E4B}">
                <a14:imgProps xmlns:a14="http://schemas.microsoft.com/office/drawing/2010/main">
                  <a14:imgLayer r:embed="rId4">
                    <a14:imgEffect>
                      <a14:sharpenSoften amount="50000"/>
                    </a14:imgEffect>
                    <a14:imgEffect>
                      <a14:brightnessContrast bright="-49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EECA6-BC6E-4430-BBA0-77B08274505D}"/>
              </a:ext>
            </a:extLst>
          </p:cNvPr>
          <p:cNvSpPr>
            <a:spLocks noGrp="1"/>
          </p:cNvSpPr>
          <p:nvPr>
            <p:ph type="title"/>
          </p:nvPr>
        </p:nvSpPr>
        <p:spPr>
          <a:xfrm>
            <a:off x="489458" y="279841"/>
            <a:ext cx="9905998" cy="639096"/>
          </a:xfrm>
        </p:spPr>
        <p:txBody>
          <a:bodyPr/>
          <a:lstStyle/>
          <a:p>
            <a:r>
              <a:rPr lang="en-US" b="1" cap="none" dirty="0"/>
              <a:t>MODERATE Taxon</a:t>
            </a:r>
          </a:p>
        </p:txBody>
      </p:sp>
      <p:sp>
        <p:nvSpPr>
          <p:cNvPr id="3" name="Content Placeholder 2">
            <a:extLst>
              <a:ext uri="{FF2B5EF4-FFF2-40B4-BE49-F238E27FC236}">
                <a16:creationId xmlns:a16="http://schemas.microsoft.com/office/drawing/2014/main" id="{BCFDCEB1-C17C-48CA-ACEB-4BCB1829B125}"/>
              </a:ext>
            </a:extLst>
          </p:cNvPr>
          <p:cNvSpPr>
            <a:spLocks noGrp="1"/>
          </p:cNvSpPr>
          <p:nvPr>
            <p:ph idx="1"/>
          </p:nvPr>
        </p:nvSpPr>
        <p:spPr>
          <a:xfrm>
            <a:off x="5962024" y="1225564"/>
            <a:ext cx="5660571" cy="4701959"/>
          </a:xfrm>
        </p:spPr>
        <p:txBody>
          <a:bodyPr>
            <a:normAutofit/>
          </a:bodyPr>
          <a:lstStyle/>
          <a:p>
            <a:pPr algn="just">
              <a:lnSpc>
                <a:spcPct val="100000"/>
              </a:lnSpc>
            </a:pPr>
            <a:r>
              <a:rPr lang="en-US" dirty="0">
                <a:latin typeface="Calibri" panose="020F0502020204030204" pitchFamily="34" charset="0"/>
                <a:cs typeface="Calibri" panose="020F0502020204030204" pitchFamily="34" charset="0"/>
              </a:rPr>
              <a:t>Projects with histories of moderate evolution, without spectacular changes.</a:t>
            </a:r>
          </a:p>
          <a:p>
            <a:pPr algn="just">
              <a:lnSpc>
                <a:spcPct val="100000"/>
              </a:lnSpc>
            </a:pPr>
            <a:endParaRPr lang="en-US" dirty="0">
              <a:latin typeface="Calibri" panose="020F0502020204030204" pitchFamily="34" charset="0"/>
              <a:cs typeface="Calibri" panose="020F0502020204030204" pitchFamily="34" charset="0"/>
            </a:endParaRPr>
          </a:p>
          <a:p>
            <a:pPr algn="just">
              <a:lnSpc>
                <a:spcPct val="100000"/>
              </a:lnSpc>
            </a:pPr>
            <a:r>
              <a:rPr lang="en-US" dirty="0">
                <a:latin typeface="Calibri" panose="020F0502020204030204" pitchFamily="34" charset="0"/>
                <a:cs typeface="Calibri" panose="020F0502020204030204" pitchFamily="34" charset="0"/>
              </a:rPr>
              <a:t>29 projects out of 195 belong to </a:t>
            </a:r>
            <a:r>
              <a:rPr lang="en-US">
                <a:latin typeface="Calibri" panose="020F0502020204030204" pitchFamily="34" charset="0"/>
                <a:cs typeface="Calibri" panose="020F0502020204030204" pitchFamily="34" charset="0"/>
              </a:rPr>
              <a:t>the Moderate taxon</a:t>
            </a:r>
            <a:r>
              <a:rPr lang="en-US" dirty="0">
                <a:latin typeface="Calibri" panose="020F0502020204030204" pitchFamily="34" charset="0"/>
                <a:cs typeface="Calibri" panose="020F0502020204030204" pitchFamily="34" charset="0"/>
              </a:rPr>
              <a:t>.</a:t>
            </a:r>
          </a:p>
          <a:p>
            <a:pPr marL="0" indent="0" algn="just">
              <a:lnSpc>
                <a:spcPct val="100000"/>
              </a:lnSpc>
              <a:buNone/>
            </a:pPr>
            <a:endParaRPr lang="en-US" dirty="0">
              <a:latin typeface="Calibri" panose="020F0502020204030204" pitchFamily="34" charset="0"/>
              <a:cs typeface="Calibri" panose="020F0502020204030204" pitchFamily="34" charset="0"/>
            </a:endParaRPr>
          </a:p>
          <a:p>
            <a:pPr algn="just">
              <a:lnSpc>
                <a:spcPct val="100000"/>
              </a:lnSpc>
            </a:pPr>
            <a:r>
              <a:rPr lang="en-US" dirty="0">
                <a:latin typeface="Calibri" panose="020F0502020204030204" pitchFamily="34" charset="0"/>
                <a:cs typeface="Calibri" panose="020F0502020204030204" pitchFamily="34" charset="0"/>
              </a:rPr>
              <a:t>This taxon is characterized by activity spread over time, in small volumes of change.</a:t>
            </a:r>
          </a:p>
          <a:p>
            <a:pPr algn="just">
              <a:lnSpc>
                <a:spcPct val="100000"/>
              </a:lnSpc>
            </a:pPr>
            <a:endParaRPr lang="en-US" dirty="0">
              <a:latin typeface="Calibri" panose="020F0502020204030204" pitchFamily="34" charset="0"/>
              <a:cs typeface="Calibri" panose="020F0502020204030204" pitchFamily="34" charset="0"/>
            </a:endParaRPr>
          </a:p>
          <a:p>
            <a:pPr algn="just">
              <a:lnSpc>
                <a:spcPct val="100000"/>
              </a:lnSpc>
            </a:pPr>
            <a:endParaRPr lang="en-US" dirty="0">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C88C852C-4AB5-4FB9-955C-28549C94BC58}"/>
              </a:ext>
            </a:extLst>
          </p:cNvPr>
          <p:cNvPicPr>
            <a:picLocks noChangeAspect="1"/>
          </p:cNvPicPr>
          <p:nvPr/>
        </p:nvPicPr>
        <p:blipFill>
          <a:blip r:embed="rId5"/>
          <a:stretch>
            <a:fillRect/>
          </a:stretch>
        </p:blipFill>
        <p:spPr>
          <a:xfrm>
            <a:off x="562511" y="928818"/>
            <a:ext cx="4572396" cy="2749534"/>
          </a:xfrm>
          <a:prstGeom prst="rect">
            <a:avLst/>
          </a:prstGeom>
        </p:spPr>
      </p:pic>
      <p:pic>
        <p:nvPicPr>
          <p:cNvPr id="9" name="Picture 8">
            <a:extLst>
              <a:ext uri="{FF2B5EF4-FFF2-40B4-BE49-F238E27FC236}">
                <a16:creationId xmlns:a16="http://schemas.microsoft.com/office/drawing/2014/main" id="{6084CA6B-D236-4E1D-B8EF-93C973421CDD}"/>
              </a:ext>
            </a:extLst>
          </p:cNvPr>
          <p:cNvPicPr>
            <a:picLocks noChangeAspect="1"/>
          </p:cNvPicPr>
          <p:nvPr/>
        </p:nvPicPr>
        <p:blipFill>
          <a:blip r:embed="rId6"/>
          <a:stretch>
            <a:fillRect/>
          </a:stretch>
        </p:blipFill>
        <p:spPr>
          <a:xfrm>
            <a:off x="562511" y="3965094"/>
            <a:ext cx="4572396" cy="2749534"/>
          </a:xfrm>
          <a:prstGeom prst="rect">
            <a:avLst/>
          </a:prstGeom>
        </p:spPr>
      </p:pic>
      <p:sp>
        <p:nvSpPr>
          <p:cNvPr id="6" name="TextBox 5">
            <a:extLst>
              <a:ext uri="{FF2B5EF4-FFF2-40B4-BE49-F238E27FC236}">
                <a16:creationId xmlns:a16="http://schemas.microsoft.com/office/drawing/2014/main" id="{4A5730CA-871E-429F-B6FC-6F203F528AA2}"/>
              </a:ext>
            </a:extLst>
          </p:cNvPr>
          <p:cNvSpPr txBox="1"/>
          <p:nvPr/>
        </p:nvSpPr>
        <p:spPr>
          <a:xfrm>
            <a:off x="5380893" y="6025552"/>
            <a:ext cx="6705600" cy="738664"/>
          </a:xfrm>
          <a:prstGeom prst="rect">
            <a:avLst/>
          </a:prstGeom>
          <a:solidFill>
            <a:schemeClr val="tx2"/>
          </a:solidFill>
        </p:spPr>
        <p:txBody>
          <a:bodyPr wrap="square" rtlCol="0">
            <a:spAutoFit/>
          </a:bodyPr>
          <a:lstStyle/>
          <a:p>
            <a:r>
              <a:rPr lang="en-US" sz="1400" dirty="0"/>
              <a:t>Panos Vassiliadis. Profiles of Schema Evolution in Free Open Source Software Projects.37th IEEE International Conference on Data Engineering (ICDE '21), Chania, Crete, Greece, 19-22 April 2021.</a:t>
            </a:r>
          </a:p>
        </p:txBody>
      </p:sp>
    </p:spTree>
    <p:extLst>
      <p:ext uri="{BB962C8B-B14F-4D97-AF65-F5344CB8AC3E}">
        <p14:creationId xmlns:p14="http://schemas.microsoft.com/office/powerpoint/2010/main" val="16147415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duotone>
              <a:schemeClr val="bg2">
                <a:shade val="48000"/>
                <a:hueMod val="106000"/>
                <a:satMod val="140000"/>
                <a:lumMod val="42000"/>
              </a:schemeClr>
              <a:schemeClr val="bg2">
                <a:tint val="98000"/>
                <a:hueMod val="92000"/>
                <a:satMod val="220000"/>
                <a:lumMod val="90000"/>
              </a:schemeClr>
            </a:duotone>
            <a:extLst>
              <a:ext uri="{BEBA8EAE-BF5A-486C-A8C5-ECC9F3942E4B}">
                <a14:imgProps xmlns:a14="http://schemas.microsoft.com/office/drawing/2010/main">
                  <a14:imgLayer r:embed="rId4">
                    <a14:imgEffect>
                      <a14:sharpenSoften amount="50000"/>
                    </a14:imgEffect>
                    <a14:imgEffect>
                      <a14:brightnessContrast bright="-49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EECA6-BC6E-4430-BBA0-77B08274505D}"/>
              </a:ext>
            </a:extLst>
          </p:cNvPr>
          <p:cNvSpPr>
            <a:spLocks noGrp="1"/>
          </p:cNvSpPr>
          <p:nvPr>
            <p:ph type="title"/>
          </p:nvPr>
        </p:nvSpPr>
        <p:spPr>
          <a:xfrm>
            <a:off x="489458" y="279841"/>
            <a:ext cx="9905998" cy="639096"/>
          </a:xfrm>
        </p:spPr>
        <p:txBody>
          <a:bodyPr/>
          <a:lstStyle/>
          <a:p>
            <a:r>
              <a:rPr lang="en-US" b="1" cap="none" dirty="0" err="1"/>
              <a:t>FocusedShot_n_LOW</a:t>
            </a:r>
            <a:r>
              <a:rPr lang="en-US" b="1" cap="none" dirty="0"/>
              <a:t> Taxon</a:t>
            </a:r>
          </a:p>
        </p:txBody>
      </p:sp>
      <p:sp>
        <p:nvSpPr>
          <p:cNvPr id="3" name="Content Placeholder 2">
            <a:extLst>
              <a:ext uri="{FF2B5EF4-FFF2-40B4-BE49-F238E27FC236}">
                <a16:creationId xmlns:a16="http://schemas.microsoft.com/office/drawing/2014/main" id="{BCFDCEB1-C17C-48CA-ACEB-4BCB1829B125}"/>
              </a:ext>
            </a:extLst>
          </p:cNvPr>
          <p:cNvSpPr>
            <a:spLocks noGrp="1"/>
          </p:cNvSpPr>
          <p:nvPr>
            <p:ph idx="1"/>
          </p:nvPr>
        </p:nvSpPr>
        <p:spPr>
          <a:xfrm>
            <a:off x="5962024" y="1413132"/>
            <a:ext cx="5660571" cy="4701959"/>
          </a:xfrm>
        </p:spPr>
        <p:txBody>
          <a:bodyPr>
            <a:normAutofit/>
          </a:bodyPr>
          <a:lstStyle/>
          <a:p>
            <a:pPr algn="just">
              <a:lnSpc>
                <a:spcPct val="100000"/>
              </a:lnSpc>
            </a:pPr>
            <a:r>
              <a:rPr lang="en-US" dirty="0">
                <a:latin typeface="Calibri" panose="020F0502020204030204" pitchFamily="34" charset="0"/>
                <a:cs typeface="Calibri" panose="020F0502020204030204" pitchFamily="34" charset="0"/>
              </a:rPr>
              <a:t>Projects with evolution similar to the moderate one but also with a pair of spikes on their activity.</a:t>
            </a:r>
          </a:p>
          <a:p>
            <a:pPr algn="just">
              <a:lnSpc>
                <a:spcPct val="100000"/>
              </a:lnSpc>
            </a:pPr>
            <a:endParaRPr lang="en-US" dirty="0">
              <a:latin typeface="Calibri" panose="020F0502020204030204" pitchFamily="34" charset="0"/>
              <a:cs typeface="Calibri" panose="020F0502020204030204" pitchFamily="34" charset="0"/>
            </a:endParaRPr>
          </a:p>
          <a:p>
            <a:pPr algn="just">
              <a:lnSpc>
                <a:spcPct val="100000"/>
              </a:lnSpc>
            </a:pPr>
            <a:r>
              <a:rPr lang="en-US" dirty="0">
                <a:latin typeface="Calibri" panose="020F0502020204030204" pitchFamily="34" charset="0"/>
                <a:cs typeface="Calibri" panose="020F0502020204030204" pitchFamily="34" charset="0"/>
              </a:rPr>
              <a:t>20 projects out of 195 belong to the </a:t>
            </a:r>
            <a:r>
              <a:rPr lang="en-US" dirty="0" err="1">
                <a:latin typeface="Calibri" panose="020F0502020204030204" pitchFamily="34" charset="0"/>
                <a:cs typeface="Calibri" panose="020F0502020204030204" pitchFamily="34" charset="0"/>
              </a:rPr>
              <a:t>FocusedShot_n_LOW</a:t>
            </a:r>
            <a:r>
              <a:rPr lang="en-US" dirty="0">
                <a:latin typeface="Calibri" panose="020F0502020204030204" pitchFamily="34" charset="0"/>
                <a:cs typeface="Calibri" panose="020F0502020204030204" pitchFamily="34" charset="0"/>
              </a:rPr>
              <a:t> taxon.</a:t>
            </a:r>
          </a:p>
          <a:p>
            <a:pPr algn="just">
              <a:lnSpc>
                <a:spcPct val="100000"/>
              </a:lnSpc>
            </a:pPr>
            <a:endParaRPr lang="en-US" dirty="0">
              <a:latin typeface="Calibri" panose="020F0502020204030204" pitchFamily="34" charset="0"/>
              <a:cs typeface="Calibri" panose="020F0502020204030204" pitchFamily="34" charset="0"/>
            </a:endParaRPr>
          </a:p>
          <a:p>
            <a:pPr algn="just">
              <a:lnSpc>
                <a:spcPct val="100000"/>
              </a:lnSpc>
            </a:pPr>
            <a:r>
              <a:rPr lang="en-US" dirty="0">
                <a:latin typeface="Calibri" panose="020F0502020204030204" pitchFamily="34" charset="0"/>
                <a:cs typeface="Calibri" panose="020F0502020204030204" pitchFamily="34" charset="0"/>
              </a:rPr>
              <a:t>Small number of active commits but medium to high total activity.</a:t>
            </a:r>
          </a:p>
          <a:p>
            <a:pPr algn="just">
              <a:lnSpc>
                <a:spcPct val="100000"/>
              </a:lnSpc>
            </a:pPr>
            <a:endParaRPr lang="en-US" dirty="0">
              <a:latin typeface="Calibri" panose="020F0502020204030204" pitchFamily="34" charset="0"/>
              <a:cs typeface="Calibri" panose="020F0502020204030204" pitchFamily="34" charset="0"/>
            </a:endParaRPr>
          </a:p>
          <a:p>
            <a:pPr algn="just">
              <a:lnSpc>
                <a:spcPct val="100000"/>
              </a:lnSpc>
            </a:pPr>
            <a:endParaRPr lang="en-US" dirty="0">
              <a:latin typeface="Calibri" panose="020F0502020204030204" pitchFamily="34" charset="0"/>
              <a:cs typeface="Calibri" panose="020F0502020204030204" pitchFamily="34" charset="0"/>
            </a:endParaRPr>
          </a:p>
        </p:txBody>
      </p:sp>
      <p:pic>
        <p:nvPicPr>
          <p:cNvPr id="11" name="Picture 10">
            <a:extLst>
              <a:ext uri="{FF2B5EF4-FFF2-40B4-BE49-F238E27FC236}">
                <a16:creationId xmlns:a16="http://schemas.microsoft.com/office/drawing/2014/main" id="{DFA0908E-F3A2-4DC6-9BF2-F2E3144E46EE}"/>
              </a:ext>
            </a:extLst>
          </p:cNvPr>
          <p:cNvPicPr>
            <a:picLocks noChangeAspect="1"/>
          </p:cNvPicPr>
          <p:nvPr/>
        </p:nvPicPr>
        <p:blipFill>
          <a:blip r:embed="rId5"/>
          <a:stretch>
            <a:fillRect/>
          </a:stretch>
        </p:blipFill>
        <p:spPr>
          <a:xfrm>
            <a:off x="606353" y="1092941"/>
            <a:ext cx="4578493" cy="2749534"/>
          </a:xfrm>
          <a:prstGeom prst="rect">
            <a:avLst/>
          </a:prstGeom>
        </p:spPr>
      </p:pic>
      <p:pic>
        <p:nvPicPr>
          <p:cNvPr id="13" name="Picture 12">
            <a:extLst>
              <a:ext uri="{FF2B5EF4-FFF2-40B4-BE49-F238E27FC236}">
                <a16:creationId xmlns:a16="http://schemas.microsoft.com/office/drawing/2014/main" id="{BFA04D1F-5C91-4F13-8CBF-FEEA52FCBD1A}"/>
              </a:ext>
            </a:extLst>
          </p:cNvPr>
          <p:cNvPicPr>
            <a:picLocks noChangeAspect="1"/>
          </p:cNvPicPr>
          <p:nvPr/>
        </p:nvPicPr>
        <p:blipFill>
          <a:blip r:embed="rId6"/>
          <a:stretch>
            <a:fillRect/>
          </a:stretch>
        </p:blipFill>
        <p:spPr>
          <a:xfrm>
            <a:off x="621125" y="3976817"/>
            <a:ext cx="4572396" cy="2749534"/>
          </a:xfrm>
          <a:prstGeom prst="rect">
            <a:avLst/>
          </a:prstGeom>
        </p:spPr>
      </p:pic>
      <p:sp>
        <p:nvSpPr>
          <p:cNvPr id="14" name="TextBox 13">
            <a:extLst>
              <a:ext uri="{FF2B5EF4-FFF2-40B4-BE49-F238E27FC236}">
                <a16:creationId xmlns:a16="http://schemas.microsoft.com/office/drawing/2014/main" id="{85613F57-CE96-4E1D-AD96-B14DFE1310AF}"/>
              </a:ext>
            </a:extLst>
          </p:cNvPr>
          <p:cNvSpPr txBox="1"/>
          <p:nvPr/>
        </p:nvSpPr>
        <p:spPr>
          <a:xfrm>
            <a:off x="5357447" y="6013829"/>
            <a:ext cx="6705600" cy="738664"/>
          </a:xfrm>
          <a:prstGeom prst="rect">
            <a:avLst/>
          </a:prstGeom>
          <a:solidFill>
            <a:schemeClr val="tx2"/>
          </a:solidFill>
        </p:spPr>
        <p:txBody>
          <a:bodyPr wrap="square" rtlCol="0">
            <a:spAutoFit/>
          </a:bodyPr>
          <a:lstStyle/>
          <a:p>
            <a:r>
              <a:rPr lang="en-US" sz="1400" dirty="0"/>
              <a:t>Panos Vassiliadis. Profiles of Schema Evolution in Free Open Source Software Projects.37th IEEE International Conference on Data Engineering (ICDE '21), Chania, Crete, Greece, 19-22 April 2021.</a:t>
            </a:r>
          </a:p>
        </p:txBody>
      </p:sp>
    </p:spTree>
    <p:extLst>
      <p:ext uri="{BB962C8B-B14F-4D97-AF65-F5344CB8AC3E}">
        <p14:creationId xmlns:p14="http://schemas.microsoft.com/office/powerpoint/2010/main" val="9658359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duotone>
              <a:schemeClr val="bg2">
                <a:shade val="48000"/>
                <a:hueMod val="106000"/>
                <a:satMod val="140000"/>
                <a:lumMod val="42000"/>
              </a:schemeClr>
              <a:schemeClr val="bg2">
                <a:tint val="98000"/>
                <a:hueMod val="92000"/>
                <a:satMod val="220000"/>
                <a:lumMod val="90000"/>
              </a:schemeClr>
            </a:duotone>
            <a:extLst>
              <a:ext uri="{BEBA8EAE-BF5A-486C-A8C5-ECC9F3942E4B}">
                <a14:imgProps xmlns:a14="http://schemas.microsoft.com/office/drawing/2010/main">
                  <a14:imgLayer r:embed="rId4">
                    <a14:imgEffect>
                      <a14:sharpenSoften amount="50000"/>
                    </a14:imgEffect>
                    <a14:imgEffect>
                      <a14:brightnessContrast bright="-49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EECA6-BC6E-4430-BBA0-77B08274505D}"/>
              </a:ext>
            </a:extLst>
          </p:cNvPr>
          <p:cNvSpPr>
            <a:spLocks noGrp="1"/>
          </p:cNvSpPr>
          <p:nvPr>
            <p:ph type="title"/>
          </p:nvPr>
        </p:nvSpPr>
        <p:spPr>
          <a:xfrm>
            <a:off x="489458" y="279841"/>
            <a:ext cx="9905998" cy="639096"/>
          </a:xfrm>
        </p:spPr>
        <p:txBody>
          <a:bodyPr/>
          <a:lstStyle/>
          <a:p>
            <a:r>
              <a:rPr lang="en-US" b="1" cap="none" dirty="0"/>
              <a:t>ACTIVE Taxon</a:t>
            </a:r>
          </a:p>
        </p:txBody>
      </p:sp>
      <p:sp>
        <p:nvSpPr>
          <p:cNvPr id="3" name="Content Placeholder 2">
            <a:extLst>
              <a:ext uri="{FF2B5EF4-FFF2-40B4-BE49-F238E27FC236}">
                <a16:creationId xmlns:a16="http://schemas.microsoft.com/office/drawing/2014/main" id="{BCFDCEB1-C17C-48CA-ACEB-4BCB1829B125}"/>
              </a:ext>
            </a:extLst>
          </p:cNvPr>
          <p:cNvSpPr>
            <a:spLocks noGrp="1"/>
          </p:cNvSpPr>
          <p:nvPr>
            <p:ph idx="1"/>
          </p:nvPr>
        </p:nvSpPr>
        <p:spPr>
          <a:xfrm>
            <a:off x="6008916" y="1952394"/>
            <a:ext cx="5660571" cy="4701959"/>
          </a:xfrm>
        </p:spPr>
        <p:txBody>
          <a:bodyPr>
            <a:normAutofit/>
          </a:bodyPr>
          <a:lstStyle/>
          <a:p>
            <a:pPr algn="just">
              <a:lnSpc>
                <a:spcPct val="100000"/>
              </a:lnSpc>
            </a:pPr>
            <a:r>
              <a:rPr lang="en-US" dirty="0">
                <a:latin typeface="Calibri" panose="020F0502020204030204" pitchFamily="34" charset="0"/>
                <a:cs typeface="Calibri" panose="020F0502020204030204" pitchFamily="34" charset="0"/>
              </a:rPr>
              <a:t>Projects with a significant amount of change both as intra-table change and in terms of table generation and eviction.</a:t>
            </a:r>
          </a:p>
          <a:p>
            <a:pPr algn="just">
              <a:lnSpc>
                <a:spcPct val="100000"/>
              </a:lnSpc>
            </a:pPr>
            <a:endParaRPr lang="en-US" dirty="0">
              <a:latin typeface="Calibri" panose="020F0502020204030204" pitchFamily="34" charset="0"/>
              <a:cs typeface="Calibri" panose="020F0502020204030204" pitchFamily="34" charset="0"/>
            </a:endParaRPr>
          </a:p>
          <a:p>
            <a:pPr algn="just">
              <a:lnSpc>
                <a:spcPct val="100000"/>
              </a:lnSpc>
            </a:pPr>
            <a:r>
              <a:rPr lang="en-US" dirty="0">
                <a:latin typeface="Calibri" panose="020F0502020204030204" pitchFamily="34" charset="0"/>
                <a:cs typeface="Calibri" panose="020F0502020204030204" pitchFamily="34" charset="0"/>
              </a:rPr>
              <a:t>22 out of 195 projects belong to the ACTIVE taxon.</a:t>
            </a:r>
          </a:p>
          <a:p>
            <a:pPr algn="just">
              <a:lnSpc>
                <a:spcPct val="100000"/>
              </a:lnSpc>
            </a:pPr>
            <a:endParaRPr lang="en-US" dirty="0">
              <a:latin typeface="Calibri" panose="020F0502020204030204" pitchFamily="34" charset="0"/>
              <a:cs typeface="Calibri" panose="020F0502020204030204" pitchFamily="34" charset="0"/>
            </a:endParaRPr>
          </a:p>
          <a:p>
            <a:pPr algn="just">
              <a:lnSpc>
                <a:spcPct val="100000"/>
              </a:lnSpc>
            </a:pPr>
            <a:endParaRPr lang="en-US" dirty="0">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D712865E-CC07-4D98-A517-809B3E535323}"/>
              </a:ext>
            </a:extLst>
          </p:cNvPr>
          <p:cNvPicPr>
            <a:picLocks noChangeAspect="1"/>
          </p:cNvPicPr>
          <p:nvPr/>
        </p:nvPicPr>
        <p:blipFill>
          <a:blip r:embed="rId5"/>
          <a:stretch>
            <a:fillRect/>
          </a:stretch>
        </p:blipFill>
        <p:spPr>
          <a:xfrm>
            <a:off x="501850" y="1048393"/>
            <a:ext cx="4578493" cy="2749534"/>
          </a:xfrm>
          <a:prstGeom prst="rect">
            <a:avLst/>
          </a:prstGeom>
        </p:spPr>
      </p:pic>
      <p:pic>
        <p:nvPicPr>
          <p:cNvPr id="5" name="Picture 4">
            <a:extLst>
              <a:ext uri="{FF2B5EF4-FFF2-40B4-BE49-F238E27FC236}">
                <a16:creationId xmlns:a16="http://schemas.microsoft.com/office/drawing/2014/main" id="{1E035CA8-CDFC-4BED-9B49-F4FEC3C10CBF}"/>
              </a:ext>
            </a:extLst>
          </p:cNvPr>
          <p:cNvPicPr>
            <a:picLocks noChangeAspect="1"/>
          </p:cNvPicPr>
          <p:nvPr/>
        </p:nvPicPr>
        <p:blipFill>
          <a:blip r:embed="rId6"/>
          <a:stretch>
            <a:fillRect/>
          </a:stretch>
        </p:blipFill>
        <p:spPr>
          <a:xfrm>
            <a:off x="492171" y="3929925"/>
            <a:ext cx="4572396" cy="2749534"/>
          </a:xfrm>
          <a:prstGeom prst="rect">
            <a:avLst/>
          </a:prstGeom>
        </p:spPr>
      </p:pic>
      <p:sp>
        <p:nvSpPr>
          <p:cNvPr id="10" name="TextBox 9">
            <a:extLst>
              <a:ext uri="{FF2B5EF4-FFF2-40B4-BE49-F238E27FC236}">
                <a16:creationId xmlns:a16="http://schemas.microsoft.com/office/drawing/2014/main" id="{20F4176A-0DDB-48EE-BFA8-CA7B7B3D0584}"/>
              </a:ext>
            </a:extLst>
          </p:cNvPr>
          <p:cNvSpPr txBox="1"/>
          <p:nvPr/>
        </p:nvSpPr>
        <p:spPr>
          <a:xfrm>
            <a:off x="5357447" y="6013829"/>
            <a:ext cx="6705600" cy="738664"/>
          </a:xfrm>
          <a:prstGeom prst="rect">
            <a:avLst/>
          </a:prstGeom>
          <a:solidFill>
            <a:schemeClr val="tx2"/>
          </a:solidFill>
        </p:spPr>
        <p:txBody>
          <a:bodyPr wrap="square" rtlCol="0">
            <a:spAutoFit/>
          </a:bodyPr>
          <a:lstStyle/>
          <a:p>
            <a:r>
              <a:rPr lang="en-US" sz="1400" dirty="0"/>
              <a:t>Panos Vassiliadis. Profiles of Schema Evolution in Free Open Source Software Projects.37th IEEE International Conference on Data Engineering (ICDE '21), Chania, Crete, Greece, 19-22 April 2021.</a:t>
            </a:r>
          </a:p>
        </p:txBody>
      </p:sp>
    </p:spTree>
    <p:extLst>
      <p:ext uri="{BB962C8B-B14F-4D97-AF65-F5344CB8AC3E}">
        <p14:creationId xmlns:p14="http://schemas.microsoft.com/office/powerpoint/2010/main" val="41324784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duotone>
              <a:schemeClr val="bg2">
                <a:shade val="48000"/>
                <a:hueMod val="106000"/>
                <a:satMod val="140000"/>
                <a:lumMod val="42000"/>
              </a:schemeClr>
              <a:schemeClr val="bg2">
                <a:tint val="98000"/>
                <a:hueMod val="92000"/>
                <a:satMod val="220000"/>
                <a:lumMod val="90000"/>
              </a:schemeClr>
            </a:duotone>
            <a:extLst>
              <a:ext uri="{BEBA8EAE-BF5A-486C-A8C5-ECC9F3942E4B}">
                <a14:imgProps xmlns:a14="http://schemas.microsoft.com/office/drawing/2010/main">
                  <a14:imgLayer r:embed="rId4">
                    <a14:imgEffect>
                      <a14:sharpenSoften amount="50000"/>
                    </a14:imgEffect>
                    <a14:imgEffect>
                      <a14:brightnessContrast bright="-49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EECA6-BC6E-4430-BBA0-77B08274505D}"/>
              </a:ext>
            </a:extLst>
          </p:cNvPr>
          <p:cNvSpPr>
            <a:spLocks noGrp="1"/>
          </p:cNvSpPr>
          <p:nvPr>
            <p:ph type="title"/>
          </p:nvPr>
        </p:nvSpPr>
        <p:spPr>
          <a:xfrm>
            <a:off x="1262884" y="261732"/>
            <a:ext cx="9905998" cy="1086421"/>
          </a:xfrm>
        </p:spPr>
        <p:txBody>
          <a:bodyPr>
            <a:normAutofit/>
          </a:bodyPr>
          <a:lstStyle/>
          <a:p>
            <a:r>
              <a:rPr lang="en-US" b="1" cap="none" dirty="0"/>
              <a:t>Research questions of this study</a:t>
            </a:r>
          </a:p>
        </p:txBody>
      </p:sp>
      <p:sp>
        <p:nvSpPr>
          <p:cNvPr id="47" name="Content Placeholder 2">
            <a:extLst>
              <a:ext uri="{FF2B5EF4-FFF2-40B4-BE49-F238E27FC236}">
                <a16:creationId xmlns:a16="http://schemas.microsoft.com/office/drawing/2014/main" id="{2F2C159B-9D6E-4097-82F1-92163EA9AACA}"/>
              </a:ext>
            </a:extLst>
          </p:cNvPr>
          <p:cNvSpPr>
            <a:spLocks noGrp="1"/>
          </p:cNvSpPr>
          <p:nvPr>
            <p:ph idx="1"/>
          </p:nvPr>
        </p:nvSpPr>
        <p:spPr>
          <a:xfrm>
            <a:off x="1181858" y="1922585"/>
            <a:ext cx="9905999" cy="4200423"/>
          </a:xfrm>
        </p:spPr>
        <p:txBody>
          <a:bodyPr>
            <a:normAutofit/>
          </a:bodyPr>
          <a:lstStyle/>
          <a:p>
            <a:pPr algn="just">
              <a:lnSpc>
                <a:spcPct val="100000"/>
              </a:lnSpc>
            </a:pPr>
            <a:r>
              <a:rPr lang="en-US" sz="2800" dirty="0">
                <a:latin typeface="Calibri" panose="020F0502020204030204" pitchFamily="34" charset="0"/>
                <a:cs typeface="Calibri" panose="020F0502020204030204" pitchFamily="34" charset="0"/>
              </a:rPr>
              <a:t>If given a taxon, can we tell any specific information about its values as well as its characteristics?”</a:t>
            </a:r>
          </a:p>
          <a:p>
            <a:pPr algn="just">
              <a:lnSpc>
                <a:spcPct val="100000"/>
              </a:lnSpc>
            </a:pPr>
            <a:endParaRPr lang="en-US" sz="2800" dirty="0">
              <a:latin typeface="Calibri" panose="020F0502020204030204" pitchFamily="34" charset="0"/>
              <a:cs typeface="Calibri" panose="020F0502020204030204" pitchFamily="34" charset="0"/>
            </a:endParaRPr>
          </a:p>
          <a:p>
            <a:pPr algn="just">
              <a:lnSpc>
                <a:spcPct val="100000"/>
              </a:lnSpc>
            </a:pPr>
            <a:r>
              <a:rPr lang="en-US" sz="2800" dirty="0">
                <a:latin typeface="Calibri" panose="020F0502020204030204" pitchFamily="34" charset="0"/>
                <a:cs typeface="Calibri" panose="020F0502020204030204" pitchFamily="34" charset="0"/>
              </a:rPr>
              <a:t>Can we give a “centroid” characteristic project of each taxon?</a:t>
            </a:r>
          </a:p>
          <a:p>
            <a:pPr algn="just">
              <a:lnSpc>
                <a:spcPct val="100000"/>
              </a:lnSpc>
            </a:pPr>
            <a:endParaRPr lang="en-US" sz="2800" dirty="0">
              <a:latin typeface="Calibri" panose="020F0502020204030204" pitchFamily="34" charset="0"/>
              <a:cs typeface="Calibri" panose="020F0502020204030204" pitchFamily="34" charset="0"/>
            </a:endParaRPr>
          </a:p>
          <a:p>
            <a:pPr algn="just">
              <a:lnSpc>
                <a:spcPct val="100000"/>
              </a:lnSpc>
            </a:pPr>
            <a:r>
              <a:rPr lang="en-US" sz="2800" dirty="0">
                <a:latin typeface="Calibri" panose="020F0502020204030204" pitchFamily="34" charset="0"/>
                <a:cs typeface="Calibri" panose="020F0502020204030204" pitchFamily="34" charset="0"/>
              </a:rPr>
              <a:t>Can we do better than the existing taxonomy?</a:t>
            </a:r>
          </a:p>
        </p:txBody>
      </p:sp>
      <p:pic>
        <p:nvPicPr>
          <p:cNvPr id="4" name="7 - Θέση περιεχομένου" descr="toBeOrNotToBe.png">
            <a:extLst>
              <a:ext uri="{FF2B5EF4-FFF2-40B4-BE49-F238E27FC236}">
                <a16:creationId xmlns:a16="http://schemas.microsoft.com/office/drawing/2014/main" id="{6C416991-F712-4E85-AA1C-2D121FDA9487}"/>
              </a:ext>
            </a:extLst>
          </p:cNvPr>
          <p:cNvPicPr>
            <a:picLocks noChangeAspect="1"/>
          </p:cNvPicPr>
          <p:nvPr/>
        </p:nvPicPr>
        <p:blipFill>
          <a:blip r:embed="rId5" cstate="print"/>
          <a:stretch>
            <a:fillRect/>
          </a:stretch>
        </p:blipFill>
        <p:spPr>
          <a:xfrm>
            <a:off x="9575073" y="4837451"/>
            <a:ext cx="1563989" cy="1563989"/>
          </a:xfrm>
          <a:prstGeom prst="rect">
            <a:avLst/>
          </a:prstGeom>
        </p:spPr>
      </p:pic>
    </p:spTree>
    <p:extLst>
      <p:ext uri="{BB962C8B-B14F-4D97-AF65-F5344CB8AC3E}">
        <p14:creationId xmlns:p14="http://schemas.microsoft.com/office/powerpoint/2010/main" val="13395143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EECA6-BC6E-4430-BBA0-77B08274505D}"/>
              </a:ext>
            </a:extLst>
          </p:cNvPr>
          <p:cNvSpPr>
            <a:spLocks noGrp="1"/>
          </p:cNvSpPr>
          <p:nvPr>
            <p:ph type="title"/>
          </p:nvPr>
        </p:nvSpPr>
        <p:spPr>
          <a:xfrm>
            <a:off x="0" y="2711591"/>
            <a:ext cx="12192000" cy="1050558"/>
          </a:xfrm>
        </p:spPr>
        <p:txBody>
          <a:bodyPr>
            <a:normAutofit fontScale="90000"/>
          </a:bodyPr>
          <a:lstStyle/>
          <a:p>
            <a:pPr algn="ctr"/>
            <a:r>
              <a:rPr lang="en-US" b="1" cap="none" dirty="0"/>
              <a:t>Profiling and evaluating of the </a:t>
            </a:r>
            <a:br>
              <a:rPr lang="en-US" b="1" cap="none" dirty="0"/>
            </a:br>
            <a:r>
              <a:rPr lang="en-US" b="1" cap="none" dirty="0"/>
              <a:t>existing taxonomy</a:t>
            </a:r>
          </a:p>
        </p:txBody>
      </p:sp>
    </p:spTree>
    <p:extLst>
      <p:ext uri="{BB962C8B-B14F-4D97-AF65-F5344CB8AC3E}">
        <p14:creationId xmlns:p14="http://schemas.microsoft.com/office/powerpoint/2010/main" val="41923882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duotone>
              <a:schemeClr val="bg2">
                <a:shade val="48000"/>
                <a:hueMod val="106000"/>
                <a:satMod val="140000"/>
                <a:lumMod val="42000"/>
              </a:schemeClr>
              <a:schemeClr val="bg2">
                <a:tint val="98000"/>
                <a:hueMod val="92000"/>
                <a:satMod val="220000"/>
                <a:lumMod val="90000"/>
              </a:schemeClr>
            </a:duotone>
            <a:extLst>
              <a:ext uri="{BEBA8EAE-BF5A-486C-A8C5-ECC9F3942E4B}">
                <a14:imgProps xmlns:a14="http://schemas.microsoft.com/office/drawing/2010/main">
                  <a14:imgLayer r:embed="rId4">
                    <a14:imgEffect>
                      <a14:sharpenSoften amount="50000"/>
                    </a14:imgEffect>
                    <a14:imgEffect>
                      <a14:brightnessContrast bright="-49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FDCEB1-C17C-48CA-ACEB-4BCB1829B125}"/>
              </a:ext>
            </a:extLst>
          </p:cNvPr>
          <p:cNvSpPr>
            <a:spLocks noGrp="1"/>
          </p:cNvSpPr>
          <p:nvPr>
            <p:ph idx="1"/>
          </p:nvPr>
        </p:nvSpPr>
        <p:spPr>
          <a:xfrm>
            <a:off x="1181858" y="1797811"/>
            <a:ext cx="9905999" cy="3954807"/>
          </a:xfrm>
        </p:spPr>
        <p:txBody>
          <a:bodyPr>
            <a:normAutofit/>
          </a:bodyPr>
          <a:lstStyle/>
          <a:p>
            <a:pPr lvl="1" algn="just">
              <a:lnSpc>
                <a:spcPct val="100000"/>
              </a:lnSpc>
            </a:pPr>
            <a:r>
              <a:rPr lang="en-US" sz="2600" b="1" dirty="0">
                <a:latin typeface="Calibri" panose="020F0502020204030204" pitchFamily="34" charset="0"/>
                <a:cs typeface="Calibri" panose="020F0502020204030204" pitchFamily="34" charset="0"/>
              </a:rPr>
              <a:t>Active</a:t>
            </a:r>
            <a:r>
              <a:rPr lang="en-US" sz="2600" dirty="0">
                <a:latin typeface="Calibri" panose="020F0502020204030204" pitchFamily="34" charset="0"/>
                <a:cs typeface="Calibri" panose="020F0502020204030204" pitchFamily="34" charset="0"/>
              </a:rPr>
              <a:t>: A commit is called active if its total activity is greater than 0.</a:t>
            </a:r>
          </a:p>
          <a:p>
            <a:pPr marL="457200" lvl="1" indent="0" algn="just">
              <a:lnSpc>
                <a:spcPct val="100000"/>
              </a:lnSpc>
              <a:buNone/>
            </a:pPr>
            <a:endParaRPr lang="en-US" sz="2600" b="1" dirty="0">
              <a:latin typeface="Calibri" panose="020F0502020204030204" pitchFamily="34" charset="0"/>
              <a:cs typeface="Calibri" panose="020F0502020204030204" pitchFamily="34" charset="0"/>
            </a:endParaRPr>
          </a:p>
          <a:p>
            <a:pPr lvl="1" algn="just">
              <a:lnSpc>
                <a:spcPct val="100000"/>
              </a:lnSpc>
            </a:pPr>
            <a:r>
              <a:rPr lang="en-US" sz="2600" b="1" dirty="0">
                <a:latin typeface="Calibri" panose="020F0502020204030204" pitchFamily="34" charset="0"/>
                <a:cs typeface="Calibri" panose="020F0502020204030204" pitchFamily="34" charset="0"/>
              </a:rPr>
              <a:t>Turf</a:t>
            </a:r>
            <a:r>
              <a:rPr lang="en-US" sz="2600" dirty="0">
                <a:latin typeface="Calibri" panose="020F0502020204030204" pitchFamily="34" charset="0"/>
                <a:cs typeface="Calibri" panose="020F0502020204030204" pitchFamily="34" charset="0"/>
              </a:rPr>
              <a:t>: A commit is called turf if it is active, and its total activity is less than 15.</a:t>
            </a:r>
          </a:p>
          <a:p>
            <a:pPr marL="457200" lvl="1" indent="0" algn="just">
              <a:lnSpc>
                <a:spcPct val="100000"/>
              </a:lnSpc>
              <a:buNone/>
            </a:pPr>
            <a:endParaRPr lang="en-US" sz="2600" b="1" dirty="0">
              <a:latin typeface="Calibri" panose="020F0502020204030204" pitchFamily="34" charset="0"/>
              <a:cs typeface="Calibri" panose="020F0502020204030204" pitchFamily="34" charset="0"/>
            </a:endParaRPr>
          </a:p>
          <a:p>
            <a:pPr lvl="1" algn="just">
              <a:lnSpc>
                <a:spcPct val="100000"/>
              </a:lnSpc>
            </a:pPr>
            <a:r>
              <a:rPr lang="en-US" sz="2600" b="1" dirty="0">
                <a:latin typeface="Calibri" panose="020F0502020204030204" pitchFamily="34" charset="0"/>
                <a:cs typeface="Calibri" panose="020F0502020204030204" pitchFamily="34" charset="0"/>
              </a:rPr>
              <a:t>Reed</a:t>
            </a:r>
            <a:r>
              <a:rPr lang="en-US" sz="2600" dirty="0">
                <a:latin typeface="Calibri" panose="020F0502020204030204" pitchFamily="34" charset="0"/>
                <a:cs typeface="Calibri" panose="020F0502020204030204" pitchFamily="34" charset="0"/>
              </a:rPr>
              <a:t>: A commit is called reed if its total activity is greater</a:t>
            </a:r>
            <a:r>
              <a:rPr lang="el-GR" sz="2600" dirty="0">
                <a:latin typeface="Calibri" panose="020F0502020204030204" pitchFamily="34" charset="0"/>
                <a:cs typeface="Calibri" panose="020F0502020204030204" pitchFamily="34" charset="0"/>
              </a:rPr>
              <a:t> </a:t>
            </a:r>
            <a:r>
              <a:rPr lang="en-US" sz="2600" dirty="0">
                <a:latin typeface="Calibri" panose="020F0502020204030204" pitchFamily="34" charset="0"/>
                <a:cs typeface="Calibri" panose="020F0502020204030204" pitchFamily="34" charset="0"/>
              </a:rPr>
              <a:t>or equal than 15.</a:t>
            </a:r>
          </a:p>
          <a:p>
            <a:pPr lvl="1" algn="just">
              <a:lnSpc>
                <a:spcPct val="100000"/>
              </a:lnSpc>
            </a:pPr>
            <a:endParaRPr lang="en-US" b="1" dirty="0">
              <a:latin typeface="Calibri" panose="020F0502020204030204" pitchFamily="34" charset="0"/>
              <a:cs typeface="Calibri" panose="020F0502020204030204" pitchFamily="34" charset="0"/>
            </a:endParaRPr>
          </a:p>
        </p:txBody>
      </p:sp>
      <p:sp>
        <p:nvSpPr>
          <p:cNvPr id="6" name="Title 1">
            <a:extLst>
              <a:ext uri="{FF2B5EF4-FFF2-40B4-BE49-F238E27FC236}">
                <a16:creationId xmlns:a16="http://schemas.microsoft.com/office/drawing/2014/main" id="{675AC0C2-8A41-4B96-8E4B-E490FABC4BE3}"/>
              </a:ext>
            </a:extLst>
          </p:cNvPr>
          <p:cNvSpPr>
            <a:spLocks noGrp="1"/>
          </p:cNvSpPr>
          <p:nvPr>
            <p:ph type="title"/>
          </p:nvPr>
        </p:nvSpPr>
        <p:spPr>
          <a:xfrm>
            <a:off x="1170285" y="678426"/>
            <a:ext cx="10496994" cy="639096"/>
          </a:xfrm>
        </p:spPr>
        <p:txBody>
          <a:bodyPr>
            <a:normAutofit fontScale="90000"/>
          </a:bodyPr>
          <a:lstStyle/>
          <a:p>
            <a:pPr algn="just">
              <a:lnSpc>
                <a:spcPct val="100000"/>
              </a:lnSpc>
            </a:pPr>
            <a:r>
              <a:rPr lang="en-US" sz="3600" b="1" cap="none" dirty="0">
                <a:latin typeface="Tw Cen MT (Headings)"/>
                <a:cs typeface="Calibri" panose="020F0502020204030204" pitchFamily="34" charset="0"/>
              </a:rPr>
              <a:t>Atomic Schema Attributes</a:t>
            </a:r>
          </a:p>
        </p:txBody>
      </p:sp>
    </p:spTree>
    <p:extLst>
      <p:ext uri="{BB962C8B-B14F-4D97-AF65-F5344CB8AC3E}">
        <p14:creationId xmlns:p14="http://schemas.microsoft.com/office/powerpoint/2010/main" val="28082586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duotone>
              <a:schemeClr val="bg2">
                <a:shade val="48000"/>
                <a:hueMod val="106000"/>
                <a:satMod val="140000"/>
                <a:lumMod val="42000"/>
              </a:schemeClr>
              <a:schemeClr val="bg2">
                <a:tint val="98000"/>
                <a:hueMod val="92000"/>
                <a:satMod val="220000"/>
                <a:lumMod val="90000"/>
              </a:schemeClr>
            </a:duotone>
            <a:extLst>
              <a:ext uri="{BEBA8EAE-BF5A-486C-A8C5-ECC9F3942E4B}">
                <a14:imgProps xmlns:a14="http://schemas.microsoft.com/office/drawing/2010/main">
                  <a14:imgLayer r:embed="rId4">
                    <a14:imgEffect>
                      <a14:sharpenSoften amount="50000"/>
                    </a14:imgEffect>
                    <a14:imgEffect>
                      <a14:brightnessContrast bright="-49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EECA6-BC6E-4430-BBA0-77B08274505D}"/>
              </a:ext>
            </a:extLst>
          </p:cNvPr>
          <p:cNvSpPr>
            <a:spLocks noGrp="1"/>
          </p:cNvSpPr>
          <p:nvPr>
            <p:ph type="title"/>
          </p:nvPr>
        </p:nvSpPr>
        <p:spPr>
          <a:xfrm>
            <a:off x="1170285" y="678426"/>
            <a:ext cx="10496994" cy="639096"/>
          </a:xfrm>
        </p:spPr>
        <p:txBody>
          <a:bodyPr>
            <a:normAutofit fontScale="90000"/>
          </a:bodyPr>
          <a:lstStyle/>
          <a:p>
            <a:pPr>
              <a:lnSpc>
                <a:spcPct val="100000"/>
              </a:lnSpc>
            </a:pPr>
            <a:r>
              <a:rPr lang="en-US" sz="3600" b="1" cap="none" dirty="0">
                <a:latin typeface="Tw Cen MT (Headings)"/>
                <a:cs typeface="Calibri" panose="020F0502020204030204" pitchFamily="34" charset="0"/>
              </a:rPr>
              <a:t>Monthly Schema Attributes</a:t>
            </a:r>
          </a:p>
        </p:txBody>
      </p:sp>
      <p:sp>
        <p:nvSpPr>
          <p:cNvPr id="3" name="Content Placeholder 2">
            <a:extLst>
              <a:ext uri="{FF2B5EF4-FFF2-40B4-BE49-F238E27FC236}">
                <a16:creationId xmlns:a16="http://schemas.microsoft.com/office/drawing/2014/main" id="{BCFDCEB1-C17C-48CA-ACEB-4BCB1829B125}"/>
              </a:ext>
            </a:extLst>
          </p:cNvPr>
          <p:cNvSpPr>
            <a:spLocks noGrp="1"/>
          </p:cNvSpPr>
          <p:nvPr>
            <p:ph idx="1"/>
          </p:nvPr>
        </p:nvSpPr>
        <p:spPr>
          <a:xfrm>
            <a:off x="8103517" y="2129742"/>
            <a:ext cx="3667936" cy="4074289"/>
          </a:xfrm>
        </p:spPr>
        <p:txBody>
          <a:bodyPr>
            <a:normAutofit/>
          </a:bodyPr>
          <a:lstStyle/>
          <a:p>
            <a:pPr algn="just">
              <a:lnSpc>
                <a:spcPct val="100000"/>
              </a:lnSpc>
            </a:pPr>
            <a:r>
              <a:rPr lang="en-US" b="1" u="sng" dirty="0">
                <a:latin typeface="Calibri" panose="020F0502020204030204" pitchFamily="34" charset="0"/>
                <a:cs typeface="Calibri" panose="020F0502020204030204" pitchFamily="34" charset="0"/>
              </a:rPr>
              <a:t>Reed  - measurements</a:t>
            </a:r>
          </a:p>
          <a:p>
            <a:pPr lvl="1" algn="just">
              <a:lnSpc>
                <a:spcPct val="100000"/>
              </a:lnSpc>
            </a:pPr>
            <a:endParaRPr lang="en-US" dirty="0">
              <a:latin typeface="Calibri" panose="020F0502020204030204" pitchFamily="34" charset="0"/>
              <a:cs typeface="Calibri" panose="020F0502020204030204" pitchFamily="34" charset="0"/>
            </a:endParaRPr>
          </a:p>
          <a:p>
            <a:pPr lvl="1" algn="just">
              <a:lnSpc>
                <a:spcPct val="100000"/>
              </a:lnSpc>
            </a:pPr>
            <a:r>
              <a:rPr lang="en-US" dirty="0">
                <a:latin typeface="Calibri" panose="020F0502020204030204" pitchFamily="34" charset="0"/>
                <a:cs typeface="Calibri" panose="020F0502020204030204" pitchFamily="34" charset="0"/>
              </a:rPr>
              <a:t>reeds</a:t>
            </a:r>
          </a:p>
          <a:p>
            <a:pPr lvl="1" algn="just">
              <a:lnSpc>
                <a:spcPct val="100000"/>
              </a:lnSpc>
            </a:pPr>
            <a:r>
              <a:rPr lang="en-US" dirty="0" err="1">
                <a:latin typeface="Calibri" panose="020F0502020204030204" pitchFamily="34" charset="0"/>
                <a:cs typeface="Calibri" panose="020F0502020204030204" pitchFamily="34" charset="0"/>
              </a:rPr>
              <a:t>activityDueToReeds</a:t>
            </a:r>
            <a:endParaRPr lang="en-US" dirty="0">
              <a:latin typeface="Calibri" panose="020F0502020204030204" pitchFamily="34" charset="0"/>
              <a:cs typeface="Calibri" panose="020F0502020204030204" pitchFamily="34" charset="0"/>
            </a:endParaRPr>
          </a:p>
          <a:p>
            <a:pPr lvl="1" algn="just">
              <a:lnSpc>
                <a:spcPct val="100000"/>
              </a:lnSpc>
            </a:pPr>
            <a:r>
              <a:rPr lang="en-US" dirty="0" err="1">
                <a:latin typeface="Calibri" panose="020F0502020204030204" pitchFamily="34" charset="0"/>
                <a:cs typeface="Calibri" panose="020F0502020204030204" pitchFamily="34" charset="0"/>
              </a:rPr>
              <a:t>reedRatioAComm</a:t>
            </a:r>
            <a:endParaRPr lang="en-US" dirty="0">
              <a:latin typeface="Calibri" panose="020F0502020204030204" pitchFamily="34" charset="0"/>
              <a:cs typeface="Calibri" panose="020F0502020204030204" pitchFamily="34" charset="0"/>
            </a:endParaRPr>
          </a:p>
          <a:p>
            <a:pPr lvl="1" algn="just">
              <a:lnSpc>
                <a:spcPct val="100000"/>
              </a:lnSpc>
            </a:pPr>
            <a:r>
              <a:rPr lang="en-US" dirty="0" err="1">
                <a:latin typeface="Calibri" panose="020F0502020204030204" pitchFamily="34" charset="0"/>
                <a:cs typeface="Calibri" panose="020F0502020204030204" pitchFamily="34" charset="0"/>
              </a:rPr>
              <a:t>reedRatioTComm</a:t>
            </a:r>
            <a:endParaRPr lang="en-US" dirty="0">
              <a:latin typeface="Calibri" panose="020F0502020204030204" pitchFamily="34" charset="0"/>
              <a:cs typeface="Calibri" panose="020F0502020204030204" pitchFamily="34" charset="0"/>
            </a:endParaRPr>
          </a:p>
          <a:p>
            <a:pPr lvl="1" algn="just">
              <a:lnSpc>
                <a:spcPct val="100000"/>
              </a:lnSpc>
            </a:pPr>
            <a:endParaRPr lang="en-US" b="1" dirty="0">
              <a:latin typeface="Calibri" panose="020F0502020204030204" pitchFamily="34" charset="0"/>
              <a:cs typeface="Calibri" panose="020F0502020204030204" pitchFamily="34" charset="0"/>
            </a:endParaRPr>
          </a:p>
          <a:p>
            <a:pPr lvl="1" algn="just">
              <a:lnSpc>
                <a:spcPct val="100000"/>
              </a:lnSpc>
            </a:pPr>
            <a:endParaRPr lang="en-US" b="1" dirty="0">
              <a:latin typeface="Calibri" panose="020F0502020204030204" pitchFamily="34" charset="0"/>
              <a:cs typeface="Calibri" panose="020F0502020204030204" pitchFamily="34" charset="0"/>
            </a:endParaRPr>
          </a:p>
          <a:p>
            <a:pPr lvl="1" algn="just">
              <a:lnSpc>
                <a:spcPct val="100000"/>
              </a:lnSpc>
            </a:pPr>
            <a:endParaRPr lang="en-US" b="1" dirty="0">
              <a:latin typeface="Calibri" panose="020F0502020204030204" pitchFamily="34" charset="0"/>
              <a:cs typeface="Calibri" panose="020F0502020204030204" pitchFamily="34" charset="0"/>
            </a:endParaRPr>
          </a:p>
        </p:txBody>
      </p:sp>
      <p:sp>
        <p:nvSpPr>
          <p:cNvPr id="5" name="Content Placeholder 2">
            <a:extLst>
              <a:ext uri="{FF2B5EF4-FFF2-40B4-BE49-F238E27FC236}">
                <a16:creationId xmlns:a16="http://schemas.microsoft.com/office/drawing/2014/main" id="{4904B831-D857-41FE-9974-B1CE9A0D66FD}"/>
              </a:ext>
            </a:extLst>
          </p:cNvPr>
          <p:cNvSpPr txBox="1">
            <a:spLocks/>
          </p:cNvSpPr>
          <p:nvPr/>
        </p:nvSpPr>
        <p:spPr>
          <a:xfrm>
            <a:off x="4644616" y="2129743"/>
            <a:ext cx="3411364" cy="4168816"/>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algn="just">
              <a:lnSpc>
                <a:spcPct val="100000"/>
              </a:lnSpc>
            </a:pPr>
            <a:r>
              <a:rPr lang="en-US" b="1" u="sng" dirty="0">
                <a:latin typeface="Calibri" panose="020F0502020204030204" pitchFamily="34" charset="0"/>
                <a:cs typeface="Calibri" panose="020F0502020204030204" pitchFamily="34" charset="0"/>
              </a:rPr>
              <a:t>Turf - measurements</a:t>
            </a:r>
          </a:p>
          <a:p>
            <a:pPr lvl="1" algn="just">
              <a:lnSpc>
                <a:spcPct val="100000"/>
              </a:lnSpc>
            </a:pPr>
            <a:endParaRPr lang="en-US" dirty="0">
              <a:latin typeface="Calibri" panose="020F0502020204030204" pitchFamily="34" charset="0"/>
              <a:cs typeface="Calibri" panose="020F0502020204030204" pitchFamily="34" charset="0"/>
            </a:endParaRPr>
          </a:p>
          <a:p>
            <a:pPr lvl="1" algn="just">
              <a:lnSpc>
                <a:spcPct val="100000"/>
              </a:lnSpc>
            </a:pPr>
            <a:r>
              <a:rPr lang="en-US" dirty="0">
                <a:latin typeface="Calibri" panose="020F0502020204030204" pitchFamily="34" charset="0"/>
                <a:cs typeface="Calibri" panose="020F0502020204030204" pitchFamily="34" charset="0"/>
              </a:rPr>
              <a:t>turfs</a:t>
            </a:r>
          </a:p>
          <a:p>
            <a:pPr lvl="1" algn="just">
              <a:lnSpc>
                <a:spcPct val="100000"/>
              </a:lnSpc>
            </a:pPr>
            <a:r>
              <a:rPr lang="en-US" dirty="0" err="1">
                <a:latin typeface="Calibri" panose="020F0502020204030204" pitchFamily="34" charset="0"/>
                <a:cs typeface="Calibri" panose="020F0502020204030204" pitchFamily="34" charset="0"/>
              </a:rPr>
              <a:t>activityDueToTurfs</a:t>
            </a:r>
            <a:endParaRPr lang="en-US" dirty="0">
              <a:latin typeface="Calibri" panose="020F0502020204030204" pitchFamily="34" charset="0"/>
              <a:cs typeface="Calibri" panose="020F0502020204030204" pitchFamily="34" charset="0"/>
            </a:endParaRPr>
          </a:p>
          <a:p>
            <a:pPr lvl="1" algn="just">
              <a:lnSpc>
                <a:spcPct val="100000"/>
              </a:lnSpc>
            </a:pPr>
            <a:r>
              <a:rPr lang="en-US" dirty="0" err="1">
                <a:latin typeface="Calibri" panose="020F0502020204030204" pitchFamily="34" charset="0"/>
                <a:cs typeface="Calibri" panose="020F0502020204030204" pitchFamily="34" charset="0"/>
              </a:rPr>
              <a:t>turfRatioAComm</a:t>
            </a:r>
            <a:endParaRPr lang="en-US" dirty="0">
              <a:latin typeface="Calibri" panose="020F0502020204030204" pitchFamily="34" charset="0"/>
              <a:cs typeface="Calibri" panose="020F0502020204030204" pitchFamily="34" charset="0"/>
            </a:endParaRPr>
          </a:p>
          <a:p>
            <a:pPr lvl="1" algn="just">
              <a:lnSpc>
                <a:spcPct val="100000"/>
              </a:lnSpc>
            </a:pPr>
            <a:r>
              <a:rPr lang="en-US" dirty="0" err="1">
                <a:latin typeface="Calibri" panose="020F0502020204030204" pitchFamily="34" charset="0"/>
                <a:cs typeface="Calibri" panose="020F0502020204030204" pitchFamily="34" charset="0"/>
              </a:rPr>
              <a:t>turfRatioTComm</a:t>
            </a:r>
            <a:endParaRPr lang="en-US" dirty="0">
              <a:latin typeface="Calibri" panose="020F0502020204030204" pitchFamily="34" charset="0"/>
              <a:cs typeface="Calibri" panose="020F0502020204030204" pitchFamily="34" charset="0"/>
            </a:endParaRPr>
          </a:p>
          <a:p>
            <a:pPr lvl="1" algn="just">
              <a:lnSpc>
                <a:spcPct val="100000"/>
              </a:lnSpc>
            </a:pPr>
            <a:endParaRPr lang="en-US" b="1" dirty="0">
              <a:latin typeface="Calibri" panose="020F0502020204030204" pitchFamily="34" charset="0"/>
              <a:cs typeface="Calibri" panose="020F0502020204030204" pitchFamily="34" charset="0"/>
            </a:endParaRPr>
          </a:p>
          <a:p>
            <a:pPr lvl="1" algn="just">
              <a:lnSpc>
                <a:spcPct val="100000"/>
              </a:lnSpc>
            </a:pPr>
            <a:endParaRPr lang="en-US" b="1" dirty="0">
              <a:latin typeface="Calibri" panose="020F0502020204030204" pitchFamily="34" charset="0"/>
              <a:cs typeface="Calibri" panose="020F0502020204030204" pitchFamily="34" charset="0"/>
            </a:endParaRPr>
          </a:p>
          <a:p>
            <a:pPr lvl="1" algn="just">
              <a:lnSpc>
                <a:spcPct val="100000"/>
              </a:lnSpc>
            </a:pPr>
            <a:endParaRPr lang="en-US" b="1" dirty="0">
              <a:latin typeface="Calibri" panose="020F0502020204030204" pitchFamily="34" charset="0"/>
              <a:cs typeface="Calibri" panose="020F0502020204030204" pitchFamily="34" charset="0"/>
            </a:endParaRPr>
          </a:p>
        </p:txBody>
      </p:sp>
      <p:sp>
        <p:nvSpPr>
          <p:cNvPr id="6" name="Content Placeholder 2">
            <a:extLst>
              <a:ext uri="{FF2B5EF4-FFF2-40B4-BE49-F238E27FC236}">
                <a16:creationId xmlns:a16="http://schemas.microsoft.com/office/drawing/2014/main" id="{025A7F88-B01D-4460-BF8A-53DDD1798607}"/>
              </a:ext>
            </a:extLst>
          </p:cNvPr>
          <p:cNvSpPr txBox="1">
            <a:spLocks/>
          </p:cNvSpPr>
          <p:nvPr/>
        </p:nvSpPr>
        <p:spPr>
          <a:xfrm>
            <a:off x="821802" y="2152891"/>
            <a:ext cx="3784922" cy="4145665"/>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algn="just">
              <a:lnSpc>
                <a:spcPct val="100000"/>
              </a:lnSpc>
            </a:pPr>
            <a:r>
              <a:rPr lang="en-US" b="1" u="sng" dirty="0">
                <a:latin typeface="Calibri" panose="020F0502020204030204" pitchFamily="34" charset="0"/>
                <a:cs typeface="Calibri" panose="020F0502020204030204" pitchFamily="34" charset="0"/>
              </a:rPr>
              <a:t>Active - measurements</a:t>
            </a:r>
          </a:p>
          <a:p>
            <a:pPr lvl="1" algn="just">
              <a:lnSpc>
                <a:spcPct val="100000"/>
              </a:lnSpc>
            </a:pPr>
            <a:endParaRPr lang="en-US" dirty="0">
              <a:latin typeface="Calibri" panose="020F0502020204030204" pitchFamily="34" charset="0"/>
              <a:cs typeface="Calibri" panose="020F0502020204030204" pitchFamily="34" charset="0"/>
            </a:endParaRPr>
          </a:p>
          <a:p>
            <a:pPr lvl="1" algn="just">
              <a:lnSpc>
                <a:spcPct val="100000"/>
              </a:lnSpc>
            </a:pPr>
            <a:r>
              <a:rPr lang="en-US" dirty="0" err="1">
                <a:latin typeface="Calibri" panose="020F0502020204030204" pitchFamily="34" charset="0"/>
                <a:cs typeface="Calibri" panose="020F0502020204030204" pitchFamily="34" charset="0"/>
              </a:rPr>
              <a:t>activeCommits</a:t>
            </a:r>
            <a:endParaRPr lang="en-US" dirty="0">
              <a:latin typeface="Calibri" panose="020F0502020204030204" pitchFamily="34" charset="0"/>
              <a:cs typeface="Calibri" panose="020F0502020204030204" pitchFamily="34" charset="0"/>
            </a:endParaRPr>
          </a:p>
          <a:p>
            <a:pPr lvl="1" algn="just">
              <a:lnSpc>
                <a:spcPct val="100000"/>
              </a:lnSpc>
            </a:pPr>
            <a:r>
              <a:rPr lang="en-US" dirty="0" err="1">
                <a:latin typeface="Calibri" panose="020F0502020204030204" pitchFamily="34" charset="0"/>
                <a:cs typeface="Calibri" panose="020F0502020204030204" pitchFamily="34" charset="0"/>
              </a:rPr>
              <a:t>activeCommitRatio</a:t>
            </a:r>
            <a:endParaRPr lang="en-US" dirty="0">
              <a:latin typeface="Calibri" panose="020F0502020204030204" pitchFamily="34" charset="0"/>
              <a:cs typeface="Calibri" panose="020F0502020204030204" pitchFamily="34" charset="0"/>
            </a:endParaRPr>
          </a:p>
          <a:p>
            <a:pPr lvl="1" algn="just">
              <a:lnSpc>
                <a:spcPct val="100000"/>
              </a:lnSpc>
            </a:pPr>
            <a:endParaRPr lang="en-US" b="1" dirty="0">
              <a:latin typeface="Calibri" panose="020F0502020204030204" pitchFamily="34" charset="0"/>
              <a:cs typeface="Calibri" panose="020F0502020204030204" pitchFamily="34" charset="0"/>
            </a:endParaRPr>
          </a:p>
          <a:p>
            <a:pPr lvl="1" algn="just">
              <a:lnSpc>
                <a:spcPct val="100000"/>
              </a:lnSpc>
            </a:pPr>
            <a:endParaRPr lang="en-US"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159052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duotone>
              <a:schemeClr val="bg2">
                <a:shade val="48000"/>
                <a:hueMod val="106000"/>
                <a:satMod val="140000"/>
                <a:lumMod val="42000"/>
              </a:schemeClr>
              <a:schemeClr val="bg2">
                <a:tint val="98000"/>
                <a:hueMod val="92000"/>
                <a:satMod val="220000"/>
                <a:lumMod val="90000"/>
              </a:schemeClr>
            </a:duotone>
            <a:extLst>
              <a:ext uri="{BEBA8EAE-BF5A-486C-A8C5-ECC9F3942E4B}">
                <a14:imgProps xmlns:a14="http://schemas.microsoft.com/office/drawing/2010/main">
                  <a14:imgLayer r:embed="rId4">
                    <a14:imgEffect>
                      <a14:sharpenSoften amount="50000"/>
                    </a14:imgEffect>
                    <a14:imgEffect>
                      <a14:brightnessContrast bright="-49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EECA6-BC6E-4430-BBA0-77B08274505D}"/>
              </a:ext>
            </a:extLst>
          </p:cNvPr>
          <p:cNvSpPr>
            <a:spLocks noGrp="1"/>
          </p:cNvSpPr>
          <p:nvPr>
            <p:ph type="title"/>
          </p:nvPr>
        </p:nvSpPr>
        <p:spPr>
          <a:xfrm>
            <a:off x="1170285" y="678426"/>
            <a:ext cx="10496994" cy="639096"/>
          </a:xfrm>
        </p:spPr>
        <p:txBody>
          <a:bodyPr>
            <a:normAutofit fontScale="90000"/>
          </a:bodyPr>
          <a:lstStyle/>
          <a:p>
            <a:pPr>
              <a:lnSpc>
                <a:spcPct val="100000"/>
              </a:lnSpc>
            </a:pPr>
            <a:r>
              <a:rPr lang="en-US" sz="3600" b="1" cap="none" dirty="0">
                <a:latin typeface="Tw Cen MT (Headings)"/>
                <a:cs typeface="Calibri" panose="020F0502020204030204" pitchFamily="34" charset="0"/>
              </a:rPr>
              <a:t>Summary Schema Attributes</a:t>
            </a:r>
          </a:p>
        </p:txBody>
      </p:sp>
      <p:sp>
        <p:nvSpPr>
          <p:cNvPr id="3" name="Content Placeholder 2">
            <a:extLst>
              <a:ext uri="{FF2B5EF4-FFF2-40B4-BE49-F238E27FC236}">
                <a16:creationId xmlns:a16="http://schemas.microsoft.com/office/drawing/2014/main" id="{BCFDCEB1-C17C-48CA-ACEB-4BCB1829B125}"/>
              </a:ext>
            </a:extLst>
          </p:cNvPr>
          <p:cNvSpPr>
            <a:spLocks noGrp="1"/>
          </p:cNvSpPr>
          <p:nvPr>
            <p:ph idx="1"/>
          </p:nvPr>
        </p:nvSpPr>
        <p:spPr>
          <a:xfrm>
            <a:off x="8103762" y="2083443"/>
            <a:ext cx="3971006" cy="4074289"/>
          </a:xfrm>
        </p:spPr>
        <p:txBody>
          <a:bodyPr>
            <a:normAutofit/>
          </a:bodyPr>
          <a:lstStyle/>
          <a:p>
            <a:pPr algn="just">
              <a:lnSpc>
                <a:spcPct val="100000"/>
              </a:lnSpc>
            </a:pPr>
            <a:r>
              <a:rPr lang="en-US" b="1" u="sng" dirty="0">
                <a:latin typeface="Calibri" panose="020F0502020204030204" pitchFamily="34" charset="0"/>
                <a:cs typeface="Calibri" panose="020F0502020204030204" pitchFamily="34" charset="0"/>
              </a:rPr>
              <a:t>Reed  - measurements</a:t>
            </a:r>
          </a:p>
          <a:p>
            <a:pPr lvl="1" algn="just">
              <a:lnSpc>
                <a:spcPct val="100000"/>
              </a:lnSpc>
            </a:pPr>
            <a:endParaRPr lang="en-US" dirty="0">
              <a:latin typeface="Calibri" panose="020F0502020204030204" pitchFamily="34" charset="0"/>
              <a:cs typeface="Calibri" panose="020F0502020204030204" pitchFamily="34" charset="0"/>
            </a:endParaRPr>
          </a:p>
          <a:p>
            <a:pPr lvl="1" algn="just">
              <a:lnSpc>
                <a:spcPct val="100000"/>
              </a:lnSpc>
            </a:pPr>
            <a:r>
              <a:rPr lang="en-US" dirty="0">
                <a:latin typeface="Calibri" panose="020F0502020204030204" pitchFamily="34" charset="0"/>
                <a:cs typeface="Calibri" panose="020F0502020204030204" pitchFamily="34" charset="0"/>
              </a:rPr>
              <a:t>reeds</a:t>
            </a:r>
          </a:p>
          <a:p>
            <a:pPr lvl="1" algn="just">
              <a:lnSpc>
                <a:spcPct val="100000"/>
              </a:lnSpc>
            </a:pPr>
            <a:r>
              <a:rPr lang="en-US" dirty="0">
                <a:latin typeface="Calibri" panose="020F0502020204030204" pitchFamily="34" charset="0"/>
                <a:cs typeface="Calibri" panose="020F0502020204030204" pitchFamily="34" charset="0"/>
              </a:rPr>
              <a:t>reedsPostV0</a:t>
            </a:r>
          </a:p>
          <a:p>
            <a:pPr lvl="1" algn="just">
              <a:lnSpc>
                <a:spcPct val="100000"/>
              </a:lnSpc>
            </a:pPr>
            <a:r>
              <a:rPr lang="en-US" dirty="0" err="1">
                <a:latin typeface="Calibri" panose="020F0502020204030204" pitchFamily="34" charset="0"/>
                <a:cs typeface="Calibri" panose="020F0502020204030204" pitchFamily="34" charset="0"/>
              </a:rPr>
              <a:t>activityDueToReeds</a:t>
            </a:r>
            <a:endParaRPr lang="en-US" dirty="0">
              <a:latin typeface="Calibri" panose="020F0502020204030204" pitchFamily="34" charset="0"/>
              <a:cs typeface="Calibri" panose="020F0502020204030204" pitchFamily="34" charset="0"/>
            </a:endParaRPr>
          </a:p>
          <a:p>
            <a:pPr lvl="1" algn="just">
              <a:lnSpc>
                <a:spcPct val="100000"/>
              </a:lnSpc>
            </a:pPr>
            <a:r>
              <a:rPr lang="en-US" dirty="0">
                <a:latin typeface="Calibri" panose="020F0502020204030204" pitchFamily="34" charset="0"/>
                <a:cs typeface="Calibri" panose="020F0502020204030204" pitchFamily="34" charset="0"/>
              </a:rPr>
              <a:t>activityDueToReedsPostV0</a:t>
            </a:r>
          </a:p>
          <a:p>
            <a:pPr lvl="1" algn="just">
              <a:lnSpc>
                <a:spcPct val="100000"/>
              </a:lnSpc>
            </a:pPr>
            <a:r>
              <a:rPr lang="en-US" dirty="0" err="1">
                <a:latin typeface="Calibri" panose="020F0502020204030204" pitchFamily="34" charset="0"/>
                <a:cs typeface="Calibri" panose="020F0502020204030204" pitchFamily="34" charset="0"/>
              </a:rPr>
              <a:t>reedRatioAComm</a:t>
            </a:r>
            <a:endParaRPr lang="en-US" dirty="0">
              <a:latin typeface="Calibri" panose="020F0502020204030204" pitchFamily="34" charset="0"/>
              <a:cs typeface="Calibri" panose="020F0502020204030204" pitchFamily="34" charset="0"/>
            </a:endParaRPr>
          </a:p>
          <a:p>
            <a:pPr lvl="1" algn="just">
              <a:lnSpc>
                <a:spcPct val="100000"/>
              </a:lnSpc>
            </a:pPr>
            <a:r>
              <a:rPr lang="en-US" dirty="0" err="1">
                <a:latin typeface="Calibri" panose="020F0502020204030204" pitchFamily="34" charset="0"/>
                <a:cs typeface="Calibri" panose="020F0502020204030204" pitchFamily="34" charset="0"/>
              </a:rPr>
              <a:t>reedRatioTComm</a:t>
            </a:r>
            <a:endParaRPr lang="en-US" dirty="0">
              <a:latin typeface="Calibri" panose="020F0502020204030204" pitchFamily="34" charset="0"/>
              <a:cs typeface="Calibri" panose="020F0502020204030204" pitchFamily="34" charset="0"/>
            </a:endParaRPr>
          </a:p>
          <a:p>
            <a:pPr lvl="1" algn="just">
              <a:lnSpc>
                <a:spcPct val="100000"/>
              </a:lnSpc>
            </a:pPr>
            <a:endParaRPr lang="en-US" b="1" dirty="0">
              <a:latin typeface="Calibri" panose="020F0502020204030204" pitchFamily="34" charset="0"/>
              <a:cs typeface="Calibri" panose="020F0502020204030204" pitchFamily="34" charset="0"/>
            </a:endParaRPr>
          </a:p>
          <a:p>
            <a:pPr lvl="1" algn="just">
              <a:lnSpc>
                <a:spcPct val="100000"/>
              </a:lnSpc>
            </a:pPr>
            <a:endParaRPr lang="en-US" b="1" dirty="0">
              <a:latin typeface="Calibri" panose="020F0502020204030204" pitchFamily="34" charset="0"/>
              <a:cs typeface="Calibri" panose="020F0502020204030204" pitchFamily="34" charset="0"/>
            </a:endParaRPr>
          </a:p>
        </p:txBody>
      </p:sp>
      <p:sp>
        <p:nvSpPr>
          <p:cNvPr id="5" name="Content Placeholder 2">
            <a:extLst>
              <a:ext uri="{FF2B5EF4-FFF2-40B4-BE49-F238E27FC236}">
                <a16:creationId xmlns:a16="http://schemas.microsoft.com/office/drawing/2014/main" id="{4904B831-D857-41FE-9974-B1CE9A0D66FD}"/>
              </a:ext>
            </a:extLst>
          </p:cNvPr>
          <p:cNvSpPr txBox="1">
            <a:spLocks/>
          </p:cNvSpPr>
          <p:nvPr/>
        </p:nvSpPr>
        <p:spPr>
          <a:xfrm>
            <a:off x="4517290" y="2083443"/>
            <a:ext cx="3665418" cy="4168816"/>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algn="just">
              <a:lnSpc>
                <a:spcPct val="100000"/>
              </a:lnSpc>
            </a:pPr>
            <a:r>
              <a:rPr lang="en-US" b="1" u="sng" dirty="0">
                <a:latin typeface="Calibri" panose="020F0502020204030204" pitchFamily="34" charset="0"/>
                <a:cs typeface="Calibri" panose="020F0502020204030204" pitchFamily="34" charset="0"/>
              </a:rPr>
              <a:t>Turf - measurements</a:t>
            </a:r>
          </a:p>
          <a:p>
            <a:pPr lvl="1" algn="just">
              <a:lnSpc>
                <a:spcPct val="100000"/>
              </a:lnSpc>
            </a:pPr>
            <a:endParaRPr lang="en-US" dirty="0">
              <a:latin typeface="Calibri" panose="020F0502020204030204" pitchFamily="34" charset="0"/>
              <a:cs typeface="Calibri" panose="020F0502020204030204" pitchFamily="34" charset="0"/>
            </a:endParaRPr>
          </a:p>
          <a:p>
            <a:pPr lvl="1" algn="just">
              <a:lnSpc>
                <a:spcPct val="100000"/>
              </a:lnSpc>
            </a:pPr>
            <a:r>
              <a:rPr lang="en-US" dirty="0">
                <a:latin typeface="Calibri" panose="020F0502020204030204" pitchFamily="34" charset="0"/>
                <a:cs typeface="Calibri" panose="020F0502020204030204" pitchFamily="34" charset="0"/>
              </a:rPr>
              <a:t>turfs</a:t>
            </a:r>
          </a:p>
          <a:p>
            <a:pPr lvl="1" algn="just">
              <a:lnSpc>
                <a:spcPct val="100000"/>
              </a:lnSpc>
            </a:pPr>
            <a:r>
              <a:rPr lang="en-US" dirty="0">
                <a:latin typeface="Calibri" panose="020F0502020204030204" pitchFamily="34" charset="0"/>
                <a:cs typeface="Calibri" panose="020F0502020204030204" pitchFamily="34" charset="0"/>
              </a:rPr>
              <a:t>turfsPostV0</a:t>
            </a:r>
          </a:p>
          <a:p>
            <a:pPr lvl="1" algn="just">
              <a:lnSpc>
                <a:spcPct val="100000"/>
              </a:lnSpc>
            </a:pPr>
            <a:r>
              <a:rPr lang="en-US" dirty="0" err="1">
                <a:latin typeface="Calibri" panose="020F0502020204030204" pitchFamily="34" charset="0"/>
                <a:cs typeface="Calibri" panose="020F0502020204030204" pitchFamily="34" charset="0"/>
              </a:rPr>
              <a:t>activityDueToTurf</a:t>
            </a:r>
            <a:endParaRPr lang="en-US" dirty="0">
              <a:latin typeface="Calibri" panose="020F0502020204030204" pitchFamily="34" charset="0"/>
              <a:cs typeface="Calibri" panose="020F0502020204030204" pitchFamily="34" charset="0"/>
            </a:endParaRPr>
          </a:p>
          <a:p>
            <a:pPr lvl="1" algn="just">
              <a:lnSpc>
                <a:spcPct val="100000"/>
              </a:lnSpc>
            </a:pPr>
            <a:r>
              <a:rPr lang="en-US" dirty="0">
                <a:latin typeface="Calibri" panose="020F0502020204030204" pitchFamily="34" charset="0"/>
                <a:cs typeface="Calibri" panose="020F0502020204030204" pitchFamily="34" charset="0"/>
              </a:rPr>
              <a:t>activityDueToTurfPostV0</a:t>
            </a:r>
          </a:p>
          <a:p>
            <a:pPr lvl="1" algn="just">
              <a:lnSpc>
                <a:spcPct val="100000"/>
              </a:lnSpc>
            </a:pPr>
            <a:r>
              <a:rPr lang="en-US" dirty="0" err="1">
                <a:latin typeface="Calibri" panose="020F0502020204030204" pitchFamily="34" charset="0"/>
                <a:cs typeface="Calibri" panose="020F0502020204030204" pitchFamily="34" charset="0"/>
              </a:rPr>
              <a:t>turfRatioAComm</a:t>
            </a:r>
            <a:endParaRPr lang="en-US" dirty="0">
              <a:latin typeface="Calibri" panose="020F0502020204030204" pitchFamily="34" charset="0"/>
              <a:cs typeface="Calibri" panose="020F0502020204030204" pitchFamily="34" charset="0"/>
            </a:endParaRPr>
          </a:p>
          <a:p>
            <a:pPr lvl="1" algn="just">
              <a:lnSpc>
                <a:spcPct val="100000"/>
              </a:lnSpc>
            </a:pPr>
            <a:r>
              <a:rPr lang="en-US" dirty="0" err="1">
                <a:latin typeface="Calibri" panose="020F0502020204030204" pitchFamily="34" charset="0"/>
                <a:cs typeface="Calibri" panose="020F0502020204030204" pitchFamily="34" charset="0"/>
              </a:rPr>
              <a:t>turfRatioTComm</a:t>
            </a:r>
            <a:endParaRPr lang="en-US" dirty="0">
              <a:latin typeface="Calibri" panose="020F0502020204030204" pitchFamily="34" charset="0"/>
              <a:cs typeface="Calibri" panose="020F0502020204030204" pitchFamily="34" charset="0"/>
            </a:endParaRPr>
          </a:p>
          <a:p>
            <a:pPr lvl="1" algn="just">
              <a:lnSpc>
                <a:spcPct val="100000"/>
              </a:lnSpc>
            </a:pPr>
            <a:endParaRPr lang="en-US" dirty="0">
              <a:latin typeface="Calibri" panose="020F0502020204030204" pitchFamily="34" charset="0"/>
              <a:cs typeface="Calibri" panose="020F0502020204030204" pitchFamily="34" charset="0"/>
            </a:endParaRPr>
          </a:p>
          <a:p>
            <a:pPr lvl="1" algn="just">
              <a:lnSpc>
                <a:spcPct val="100000"/>
              </a:lnSpc>
            </a:pPr>
            <a:endParaRPr lang="en-US" b="1" dirty="0">
              <a:latin typeface="Calibri" panose="020F0502020204030204" pitchFamily="34" charset="0"/>
              <a:cs typeface="Calibri" panose="020F0502020204030204" pitchFamily="34" charset="0"/>
            </a:endParaRPr>
          </a:p>
          <a:p>
            <a:pPr lvl="1" algn="just">
              <a:lnSpc>
                <a:spcPct val="100000"/>
              </a:lnSpc>
            </a:pPr>
            <a:endParaRPr lang="en-US" b="1" dirty="0">
              <a:latin typeface="Calibri" panose="020F0502020204030204" pitchFamily="34" charset="0"/>
              <a:cs typeface="Calibri" panose="020F0502020204030204" pitchFamily="34" charset="0"/>
            </a:endParaRPr>
          </a:p>
          <a:p>
            <a:pPr lvl="1" algn="just">
              <a:lnSpc>
                <a:spcPct val="100000"/>
              </a:lnSpc>
            </a:pPr>
            <a:endParaRPr lang="en-US" b="1" dirty="0">
              <a:latin typeface="Calibri" panose="020F0502020204030204" pitchFamily="34" charset="0"/>
              <a:cs typeface="Calibri" panose="020F0502020204030204" pitchFamily="34" charset="0"/>
            </a:endParaRPr>
          </a:p>
        </p:txBody>
      </p:sp>
      <p:sp>
        <p:nvSpPr>
          <p:cNvPr id="6" name="Content Placeholder 2">
            <a:extLst>
              <a:ext uri="{FF2B5EF4-FFF2-40B4-BE49-F238E27FC236}">
                <a16:creationId xmlns:a16="http://schemas.microsoft.com/office/drawing/2014/main" id="{025A7F88-B01D-4460-BF8A-53DDD1798607}"/>
              </a:ext>
            </a:extLst>
          </p:cNvPr>
          <p:cNvSpPr txBox="1">
            <a:spLocks/>
          </p:cNvSpPr>
          <p:nvPr/>
        </p:nvSpPr>
        <p:spPr>
          <a:xfrm>
            <a:off x="706052" y="2083441"/>
            <a:ext cx="3819646" cy="4145665"/>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algn="just">
              <a:lnSpc>
                <a:spcPct val="100000"/>
              </a:lnSpc>
            </a:pPr>
            <a:r>
              <a:rPr lang="en-US" b="1" u="sng" dirty="0">
                <a:latin typeface="Calibri" panose="020F0502020204030204" pitchFamily="34" charset="0"/>
                <a:cs typeface="Calibri" panose="020F0502020204030204" pitchFamily="34" charset="0"/>
              </a:rPr>
              <a:t>Active - measurements</a:t>
            </a:r>
          </a:p>
          <a:p>
            <a:pPr lvl="1" algn="just">
              <a:lnSpc>
                <a:spcPct val="100000"/>
              </a:lnSpc>
            </a:pPr>
            <a:endParaRPr lang="en-US" dirty="0">
              <a:latin typeface="Calibri" panose="020F0502020204030204" pitchFamily="34" charset="0"/>
              <a:cs typeface="Calibri" panose="020F0502020204030204" pitchFamily="34" charset="0"/>
            </a:endParaRPr>
          </a:p>
          <a:p>
            <a:pPr lvl="1" algn="just">
              <a:lnSpc>
                <a:spcPct val="100000"/>
              </a:lnSpc>
            </a:pPr>
            <a:r>
              <a:rPr lang="en-US" dirty="0" err="1">
                <a:latin typeface="Calibri" panose="020F0502020204030204" pitchFamily="34" charset="0"/>
                <a:cs typeface="Calibri" panose="020F0502020204030204" pitchFamily="34" charset="0"/>
              </a:rPr>
              <a:t>activeCommits</a:t>
            </a:r>
            <a:endParaRPr lang="en-US" dirty="0">
              <a:latin typeface="Calibri" panose="020F0502020204030204" pitchFamily="34" charset="0"/>
              <a:cs typeface="Calibri" panose="020F0502020204030204" pitchFamily="34" charset="0"/>
            </a:endParaRPr>
          </a:p>
          <a:p>
            <a:pPr lvl="1" algn="just">
              <a:lnSpc>
                <a:spcPct val="100000"/>
              </a:lnSpc>
            </a:pPr>
            <a:r>
              <a:rPr lang="en-US" dirty="0" err="1">
                <a:latin typeface="Calibri" panose="020F0502020204030204" pitchFamily="34" charset="0"/>
                <a:cs typeface="Calibri" panose="020F0502020204030204" pitchFamily="34" charset="0"/>
              </a:rPr>
              <a:t>activeCommitRatio</a:t>
            </a:r>
            <a:endParaRPr lang="en-US" dirty="0">
              <a:latin typeface="Calibri" panose="020F0502020204030204" pitchFamily="34" charset="0"/>
              <a:cs typeface="Calibri" panose="020F0502020204030204" pitchFamily="34" charset="0"/>
            </a:endParaRPr>
          </a:p>
          <a:p>
            <a:pPr lvl="1" algn="just">
              <a:lnSpc>
                <a:spcPct val="100000"/>
              </a:lnSpc>
            </a:pPr>
            <a:r>
              <a:rPr lang="en-US" dirty="0" err="1">
                <a:latin typeface="Calibri" panose="020F0502020204030204" pitchFamily="34" charset="0"/>
                <a:cs typeface="Calibri" panose="020F0502020204030204" pitchFamily="34" charset="0"/>
              </a:rPr>
              <a:t>activeCommitRatePerMonth</a:t>
            </a:r>
            <a:endParaRPr lang="en-US" dirty="0">
              <a:latin typeface="Calibri" panose="020F0502020204030204" pitchFamily="34" charset="0"/>
              <a:cs typeface="Calibri" panose="020F0502020204030204" pitchFamily="34" charset="0"/>
            </a:endParaRPr>
          </a:p>
          <a:p>
            <a:pPr marL="457200" lvl="1" indent="0" algn="just">
              <a:lnSpc>
                <a:spcPct val="100000"/>
              </a:lnSpc>
              <a:buNone/>
            </a:pPr>
            <a:endParaRPr lang="en-US" dirty="0">
              <a:latin typeface="Calibri" panose="020F0502020204030204" pitchFamily="34" charset="0"/>
              <a:cs typeface="Calibri" panose="020F0502020204030204" pitchFamily="34" charset="0"/>
            </a:endParaRPr>
          </a:p>
          <a:p>
            <a:pPr marL="457200" lvl="1" indent="0" algn="just">
              <a:lnSpc>
                <a:spcPct val="100000"/>
              </a:lnSpc>
              <a:buNone/>
            </a:pPr>
            <a:r>
              <a:rPr lang="en-US" dirty="0">
                <a:latin typeface="Calibri" panose="020F0502020204030204" pitchFamily="34" charset="0"/>
                <a:cs typeface="Calibri" panose="020F0502020204030204" pitchFamily="34" charset="0"/>
              </a:rPr>
              <a:t>+</a:t>
            </a:r>
          </a:p>
          <a:p>
            <a:pPr marL="457200" lvl="1" indent="0" algn="just">
              <a:lnSpc>
                <a:spcPct val="100000"/>
              </a:lnSpc>
              <a:buNone/>
            </a:pPr>
            <a:endParaRPr lang="en-US" dirty="0">
              <a:latin typeface="Calibri" panose="020F0502020204030204" pitchFamily="34" charset="0"/>
              <a:cs typeface="Calibri" panose="020F0502020204030204" pitchFamily="34" charset="0"/>
            </a:endParaRPr>
          </a:p>
          <a:p>
            <a:pPr lvl="1" algn="just">
              <a:lnSpc>
                <a:spcPct val="100000"/>
              </a:lnSpc>
            </a:pPr>
            <a:r>
              <a:rPr lang="en-US" dirty="0" err="1">
                <a:latin typeface="Calibri" panose="020F0502020204030204" pitchFamily="34" charset="0"/>
                <a:cs typeface="Calibri" panose="020F0502020204030204" pitchFamily="34" charset="0"/>
              </a:rPr>
              <a:t>commitRatePerMonth</a:t>
            </a:r>
            <a:endParaRPr lang="en-US" dirty="0">
              <a:latin typeface="Calibri" panose="020F0502020204030204" pitchFamily="34" charset="0"/>
              <a:cs typeface="Calibri" panose="020F0502020204030204" pitchFamily="34" charset="0"/>
            </a:endParaRPr>
          </a:p>
          <a:p>
            <a:pPr marL="457200" lvl="1" indent="0" algn="just">
              <a:lnSpc>
                <a:spcPct val="100000"/>
              </a:lnSpc>
              <a:buNone/>
            </a:pPr>
            <a:endParaRPr lang="en-US" dirty="0">
              <a:latin typeface="Calibri" panose="020F0502020204030204" pitchFamily="34" charset="0"/>
              <a:cs typeface="Calibri" panose="020F0502020204030204" pitchFamily="34" charset="0"/>
            </a:endParaRPr>
          </a:p>
          <a:p>
            <a:pPr lvl="1" algn="just">
              <a:lnSpc>
                <a:spcPct val="100000"/>
              </a:lnSpc>
            </a:pPr>
            <a:endParaRPr lang="en-US" b="1" dirty="0">
              <a:latin typeface="Calibri" panose="020F0502020204030204" pitchFamily="34" charset="0"/>
              <a:cs typeface="Calibri" panose="020F0502020204030204" pitchFamily="34" charset="0"/>
            </a:endParaRPr>
          </a:p>
          <a:p>
            <a:pPr lvl="1" algn="just">
              <a:lnSpc>
                <a:spcPct val="100000"/>
              </a:lnSpc>
            </a:pPr>
            <a:endParaRPr lang="en-US"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503196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duotone>
              <a:schemeClr val="bg2">
                <a:shade val="48000"/>
                <a:hueMod val="106000"/>
                <a:satMod val="140000"/>
                <a:lumMod val="42000"/>
              </a:schemeClr>
              <a:schemeClr val="bg2">
                <a:tint val="98000"/>
                <a:hueMod val="92000"/>
                <a:satMod val="220000"/>
                <a:lumMod val="90000"/>
              </a:schemeClr>
            </a:duotone>
            <a:extLst>
              <a:ext uri="{BEBA8EAE-BF5A-486C-A8C5-ECC9F3942E4B}">
                <a14:imgProps xmlns:a14="http://schemas.microsoft.com/office/drawing/2010/main">
                  <a14:imgLayer r:embed="rId4">
                    <a14:imgEffect>
                      <a14:sharpenSoften amount="50000"/>
                    </a14:imgEffect>
                    <a14:imgEffect>
                      <a14:brightnessContrast bright="-49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75AC0C2-8A41-4B96-8E4B-E490FABC4BE3}"/>
              </a:ext>
            </a:extLst>
          </p:cNvPr>
          <p:cNvSpPr>
            <a:spLocks noGrp="1"/>
          </p:cNvSpPr>
          <p:nvPr>
            <p:ph type="title"/>
          </p:nvPr>
        </p:nvSpPr>
        <p:spPr>
          <a:xfrm>
            <a:off x="1170285" y="678426"/>
            <a:ext cx="10496994" cy="639096"/>
          </a:xfrm>
        </p:spPr>
        <p:txBody>
          <a:bodyPr>
            <a:normAutofit fontScale="90000"/>
          </a:bodyPr>
          <a:lstStyle/>
          <a:p>
            <a:pPr algn="just">
              <a:lnSpc>
                <a:spcPct val="100000"/>
              </a:lnSpc>
            </a:pPr>
            <a:r>
              <a:rPr lang="en-US" sz="3600" b="1" cap="none" dirty="0">
                <a:latin typeface="Tw Cen MT (Headings)"/>
                <a:cs typeface="Calibri" panose="020F0502020204030204" pitchFamily="34" charset="0"/>
              </a:rPr>
              <a:t>Most Important attributes</a:t>
            </a:r>
          </a:p>
        </p:txBody>
      </p:sp>
      <p:pic>
        <p:nvPicPr>
          <p:cNvPr id="3" name="Picture 2" descr="Table&#10;&#10;Description automatically generated">
            <a:extLst>
              <a:ext uri="{FF2B5EF4-FFF2-40B4-BE49-F238E27FC236}">
                <a16:creationId xmlns:a16="http://schemas.microsoft.com/office/drawing/2014/main" id="{542F9E7D-D530-43B5-8E14-A4D96BAE8575}"/>
              </a:ext>
            </a:extLst>
          </p:cNvPr>
          <p:cNvPicPr>
            <a:picLocks noChangeAspect="1"/>
          </p:cNvPicPr>
          <p:nvPr/>
        </p:nvPicPr>
        <p:blipFill>
          <a:blip r:embed="rId5"/>
          <a:stretch>
            <a:fillRect/>
          </a:stretch>
        </p:blipFill>
        <p:spPr>
          <a:xfrm>
            <a:off x="1152403" y="1893233"/>
            <a:ext cx="10541689" cy="3998282"/>
          </a:xfrm>
          <a:prstGeom prst="rect">
            <a:avLst/>
          </a:prstGeom>
        </p:spPr>
      </p:pic>
    </p:spTree>
    <p:extLst>
      <p:ext uri="{BB962C8B-B14F-4D97-AF65-F5344CB8AC3E}">
        <p14:creationId xmlns:p14="http://schemas.microsoft.com/office/powerpoint/2010/main" val="29515883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bg2">
                <a:shade val="48000"/>
                <a:hueMod val="106000"/>
                <a:satMod val="140000"/>
                <a:lumMod val="42000"/>
              </a:schemeClr>
              <a:schemeClr val="bg2">
                <a:tint val="98000"/>
                <a:hueMod val="92000"/>
                <a:satMod val="220000"/>
                <a:lumMod val="90000"/>
              </a:schemeClr>
            </a:duotone>
            <a:extLst>
              <a:ext uri="{BEBA8EAE-BF5A-486C-A8C5-ECC9F3942E4B}">
                <a14:imgProps xmlns:a14="http://schemas.microsoft.com/office/drawing/2010/main">
                  <a14:imgLayer r:embed="rId3">
                    <a14:imgEffect>
                      <a14:brightnessContrast bright="-55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EECA6-BC6E-4430-BBA0-77B08274505D}"/>
              </a:ext>
            </a:extLst>
          </p:cNvPr>
          <p:cNvSpPr>
            <a:spLocks noGrp="1"/>
          </p:cNvSpPr>
          <p:nvPr>
            <p:ph type="title"/>
          </p:nvPr>
        </p:nvSpPr>
        <p:spPr>
          <a:xfrm>
            <a:off x="1178407" y="249478"/>
            <a:ext cx="9905998" cy="640011"/>
          </a:xfrm>
        </p:spPr>
        <p:txBody>
          <a:bodyPr/>
          <a:lstStyle/>
          <a:p>
            <a:r>
              <a:rPr lang="en-US" b="1" cap="none" dirty="0"/>
              <a:t>Outline of Presentation (1)</a:t>
            </a:r>
          </a:p>
        </p:txBody>
      </p:sp>
      <p:sp>
        <p:nvSpPr>
          <p:cNvPr id="3" name="Content Placeholder 2">
            <a:extLst>
              <a:ext uri="{FF2B5EF4-FFF2-40B4-BE49-F238E27FC236}">
                <a16:creationId xmlns:a16="http://schemas.microsoft.com/office/drawing/2014/main" id="{BCFDCEB1-C17C-48CA-ACEB-4BCB1829B125}"/>
              </a:ext>
            </a:extLst>
          </p:cNvPr>
          <p:cNvSpPr>
            <a:spLocks noGrp="1"/>
          </p:cNvSpPr>
          <p:nvPr>
            <p:ph idx="1"/>
          </p:nvPr>
        </p:nvSpPr>
        <p:spPr>
          <a:xfrm>
            <a:off x="1224672" y="895555"/>
            <a:ext cx="9905999" cy="5669368"/>
          </a:xfrm>
        </p:spPr>
        <p:txBody>
          <a:bodyPr>
            <a:normAutofit fontScale="85000" lnSpcReduction="20000"/>
          </a:bodyPr>
          <a:lstStyle/>
          <a:p>
            <a:pPr algn="just">
              <a:lnSpc>
                <a:spcPct val="150000"/>
              </a:lnSpc>
            </a:pPr>
            <a:r>
              <a:rPr lang="en-US" b="1" dirty="0">
                <a:latin typeface="Calibri" panose="020F0502020204030204" pitchFamily="34" charset="0"/>
                <a:cs typeface="Calibri" panose="020F0502020204030204" pitchFamily="34" charset="0"/>
              </a:rPr>
              <a:t>Introduction</a:t>
            </a:r>
          </a:p>
          <a:p>
            <a:pPr lvl="1" algn="just">
              <a:lnSpc>
                <a:spcPct val="150000"/>
              </a:lnSpc>
            </a:pPr>
            <a:r>
              <a:rPr lang="en-US" sz="2200" dirty="0">
                <a:latin typeface="Calibri" panose="020F0502020204030204" pitchFamily="34" charset="0"/>
                <a:cs typeface="Calibri" panose="020F0502020204030204" pitchFamily="34" charset="0"/>
              </a:rPr>
              <a:t>What is schema evolution?</a:t>
            </a:r>
          </a:p>
          <a:p>
            <a:pPr lvl="1" algn="just">
              <a:lnSpc>
                <a:spcPct val="150000"/>
              </a:lnSpc>
            </a:pPr>
            <a:r>
              <a:rPr lang="en-US" sz="2200" dirty="0">
                <a:latin typeface="Calibri" panose="020F0502020204030204" pitchFamily="34" charset="0"/>
                <a:cs typeface="Calibri" panose="020F0502020204030204" pitchFamily="34" charset="0"/>
              </a:rPr>
              <a:t>Related Work</a:t>
            </a:r>
          </a:p>
          <a:p>
            <a:pPr lvl="1" algn="just">
              <a:lnSpc>
                <a:spcPct val="150000"/>
              </a:lnSpc>
            </a:pPr>
            <a:r>
              <a:rPr lang="en-US" sz="2200" dirty="0">
                <a:latin typeface="Calibri" panose="020F0502020204030204" pitchFamily="34" charset="0"/>
                <a:cs typeface="Calibri" panose="020F0502020204030204" pitchFamily="34" charset="0"/>
              </a:rPr>
              <a:t>An overview of the taxa presented in [Vass21]</a:t>
            </a:r>
          </a:p>
          <a:p>
            <a:pPr lvl="1" algn="just">
              <a:lnSpc>
                <a:spcPct val="150000"/>
              </a:lnSpc>
            </a:pPr>
            <a:r>
              <a:rPr lang="en-US" sz="2200" dirty="0">
                <a:latin typeface="Calibri" panose="020F0502020204030204" pitchFamily="34" charset="0"/>
                <a:cs typeface="Calibri" panose="020F0502020204030204" pitchFamily="34" charset="0"/>
              </a:rPr>
              <a:t>Research questions of this study</a:t>
            </a:r>
          </a:p>
          <a:p>
            <a:pPr algn="just">
              <a:lnSpc>
                <a:spcPct val="150000"/>
              </a:lnSpc>
            </a:pPr>
            <a:r>
              <a:rPr lang="en-US" b="1" dirty="0">
                <a:latin typeface="Calibri" panose="020F0502020204030204" pitchFamily="34" charset="0"/>
                <a:cs typeface="Calibri" panose="020F0502020204030204" pitchFamily="34" charset="0"/>
              </a:rPr>
              <a:t>Profiling and evaluating of the existing taxonomy </a:t>
            </a:r>
          </a:p>
          <a:p>
            <a:pPr lvl="1" algn="just">
              <a:lnSpc>
                <a:spcPct val="150000"/>
              </a:lnSpc>
            </a:pPr>
            <a:r>
              <a:rPr lang="en-US" sz="2200" dirty="0">
                <a:latin typeface="Calibri" panose="020F0502020204030204" pitchFamily="34" charset="0"/>
                <a:cs typeface="Calibri" panose="020F0502020204030204" pitchFamily="34" charset="0"/>
              </a:rPr>
              <a:t>Data and Statistics extraction from “HeraclitusFire”</a:t>
            </a:r>
          </a:p>
          <a:p>
            <a:pPr lvl="1" algn="just">
              <a:lnSpc>
                <a:spcPct val="150000"/>
              </a:lnSpc>
            </a:pPr>
            <a:r>
              <a:rPr lang="en-US" sz="2200" dirty="0">
                <a:latin typeface="Calibri" panose="020F0502020204030204" pitchFamily="34" charset="0"/>
                <a:cs typeface="Calibri" panose="020F0502020204030204" pitchFamily="34" charset="0"/>
              </a:rPr>
              <a:t>Correlations of the attributes – Most important attributes</a:t>
            </a:r>
          </a:p>
          <a:p>
            <a:pPr lvl="1" algn="just">
              <a:lnSpc>
                <a:spcPct val="150000"/>
              </a:lnSpc>
            </a:pPr>
            <a:r>
              <a:rPr lang="en-US" sz="2200" dirty="0">
                <a:latin typeface="Calibri" panose="020F0502020204030204" pitchFamily="34" charset="0"/>
                <a:cs typeface="Calibri" panose="020F0502020204030204" pitchFamily="34" charset="0"/>
              </a:rPr>
              <a:t>Behaviors and patterns per taxon</a:t>
            </a:r>
          </a:p>
          <a:p>
            <a:pPr lvl="1" algn="just">
              <a:lnSpc>
                <a:spcPct val="150000"/>
              </a:lnSpc>
            </a:pPr>
            <a:r>
              <a:rPr lang="en-US" sz="2200" dirty="0">
                <a:latin typeface="Calibri" panose="020F0502020204030204" pitchFamily="34" charset="0"/>
                <a:cs typeface="Calibri" panose="020F0502020204030204" pitchFamily="34" charset="0"/>
              </a:rPr>
              <a:t>Centroids per taxon</a:t>
            </a:r>
          </a:p>
          <a:p>
            <a:pPr lvl="1" algn="just">
              <a:lnSpc>
                <a:spcPct val="150000"/>
              </a:lnSpc>
            </a:pPr>
            <a:r>
              <a:rPr lang="en-US" sz="2200" dirty="0">
                <a:latin typeface="Calibri" panose="020F0502020204030204" pitchFamily="34" charset="0"/>
                <a:cs typeface="Calibri" panose="020F0502020204030204" pitchFamily="34" charset="0"/>
              </a:rPr>
              <a:t>Assessment of the existing taxonomy by using validity metrics from the area of clustering</a:t>
            </a:r>
          </a:p>
          <a:p>
            <a:pPr lvl="1" algn="just">
              <a:lnSpc>
                <a:spcPct val="150000"/>
              </a:lnSpc>
            </a:pPr>
            <a:r>
              <a:rPr lang="en-US" sz="2200" dirty="0">
                <a:latin typeface="Calibri" panose="020F0502020204030204" pitchFamily="34" charset="0"/>
                <a:cs typeface="Calibri" panose="020F0502020204030204" pitchFamily="34" charset="0"/>
              </a:rPr>
              <a:t>Findings concerning the existing taxonomy </a:t>
            </a:r>
            <a:endParaRPr lang="en-US" sz="1600" dirty="0">
              <a:latin typeface="Calibri" panose="020F0502020204030204" pitchFamily="34" charset="0"/>
              <a:cs typeface="Calibri" panose="020F0502020204030204" pitchFamily="34" charset="0"/>
            </a:endParaRPr>
          </a:p>
          <a:p>
            <a:pPr lvl="1" algn="just">
              <a:lnSpc>
                <a:spcPct val="150000"/>
              </a:lnSpc>
            </a:pPr>
            <a:endParaRPr lang="en-US" sz="1600" dirty="0">
              <a:latin typeface="Calibri" panose="020F0502020204030204" pitchFamily="34" charset="0"/>
              <a:cs typeface="Calibri" panose="020F0502020204030204" pitchFamily="34" charset="0"/>
            </a:endParaRPr>
          </a:p>
          <a:p>
            <a:pPr lvl="1" algn="just">
              <a:lnSpc>
                <a:spcPct val="150000"/>
              </a:lnSpc>
            </a:pPr>
            <a:endParaRPr lang="en-US" dirty="0">
              <a:latin typeface="Calibri" panose="020F0502020204030204" pitchFamily="34" charset="0"/>
              <a:cs typeface="Calibri" panose="020F0502020204030204" pitchFamily="34" charset="0"/>
            </a:endParaRPr>
          </a:p>
          <a:p>
            <a:pPr algn="just">
              <a:lnSpc>
                <a:spcPct val="150000"/>
              </a:lnSpc>
            </a:pPr>
            <a:endParaRPr lang="en-US" dirty="0">
              <a:latin typeface="Calibri" panose="020F0502020204030204" pitchFamily="34" charset="0"/>
              <a:cs typeface="Calibri" panose="020F0502020204030204" pitchFamily="34" charset="0"/>
            </a:endParaRPr>
          </a:p>
          <a:p>
            <a:pPr algn="just">
              <a:lnSpc>
                <a:spcPct val="150000"/>
              </a:lnSpc>
            </a:pPr>
            <a:endParaRPr lang="en-US" dirty="0">
              <a:latin typeface="Calibri" panose="020F0502020204030204" pitchFamily="34" charset="0"/>
              <a:cs typeface="Calibri" panose="020F0502020204030204" pitchFamily="34" charset="0"/>
            </a:endParaRPr>
          </a:p>
          <a:p>
            <a:pPr algn="just">
              <a:lnSpc>
                <a:spcPct val="150000"/>
              </a:lnSpc>
            </a:pPr>
            <a:endParaRPr lang="en-US" dirty="0">
              <a:latin typeface="Calibri" panose="020F0502020204030204" pitchFamily="34" charset="0"/>
              <a:cs typeface="Calibri" panose="020F0502020204030204" pitchFamily="34" charset="0"/>
            </a:endParaRPr>
          </a:p>
          <a:p>
            <a:pPr algn="just">
              <a:lnSpc>
                <a:spcPct val="150000"/>
              </a:lnSpc>
            </a:pP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108936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EECA6-BC6E-4430-BBA0-77B08274505D}"/>
              </a:ext>
            </a:extLst>
          </p:cNvPr>
          <p:cNvSpPr>
            <a:spLocks noGrp="1"/>
          </p:cNvSpPr>
          <p:nvPr>
            <p:ph type="title"/>
          </p:nvPr>
        </p:nvSpPr>
        <p:spPr>
          <a:xfrm>
            <a:off x="0" y="2465408"/>
            <a:ext cx="12192000" cy="1050558"/>
          </a:xfrm>
        </p:spPr>
        <p:txBody>
          <a:bodyPr>
            <a:normAutofit/>
          </a:bodyPr>
          <a:lstStyle/>
          <a:p>
            <a:pPr algn="ctr"/>
            <a:r>
              <a:rPr lang="en-US" b="1" cap="none" dirty="0"/>
              <a:t>Behaviors and patterns per taxon</a:t>
            </a:r>
          </a:p>
        </p:txBody>
      </p:sp>
    </p:spTree>
    <p:extLst>
      <p:ext uri="{BB962C8B-B14F-4D97-AF65-F5344CB8AC3E}">
        <p14:creationId xmlns:p14="http://schemas.microsoft.com/office/powerpoint/2010/main" val="8141779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duotone>
              <a:schemeClr val="bg2">
                <a:shade val="48000"/>
                <a:hueMod val="106000"/>
                <a:satMod val="140000"/>
                <a:lumMod val="42000"/>
              </a:schemeClr>
              <a:schemeClr val="bg2">
                <a:tint val="98000"/>
                <a:hueMod val="92000"/>
                <a:satMod val="220000"/>
                <a:lumMod val="90000"/>
              </a:schemeClr>
            </a:duotone>
            <a:extLst>
              <a:ext uri="{BEBA8EAE-BF5A-486C-A8C5-ECC9F3942E4B}">
                <a14:imgProps xmlns:a14="http://schemas.microsoft.com/office/drawing/2010/main">
                  <a14:imgLayer r:embed="rId4">
                    <a14:imgEffect>
                      <a14:sharpenSoften amount="50000"/>
                    </a14:imgEffect>
                    <a14:imgEffect>
                      <a14:brightnessContrast bright="-49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75AC0C2-8A41-4B96-8E4B-E490FABC4BE3}"/>
              </a:ext>
            </a:extLst>
          </p:cNvPr>
          <p:cNvSpPr>
            <a:spLocks noGrp="1"/>
          </p:cNvSpPr>
          <p:nvPr>
            <p:ph type="title"/>
          </p:nvPr>
        </p:nvSpPr>
        <p:spPr>
          <a:xfrm>
            <a:off x="279332" y="174334"/>
            <a:ext cx="10496994" cy="639096"/>
          </a:xfrm>
        </p:spPr>
        <p:txBody>
          <a:bodyPr>
            <a:normAutofit fontScale="90000"/>
          </a:bodyPr>
          <a:lstStyle/>
          <a:p>
            <a:pPr algn="just">
              <a:lnSpc>
                <a:spcPct val="100000"/>
              </a:lnSpc>
            </a:pPr>
            <a:r>
              <a:rPr lang="en-US" sz="3600" b="1" cap="none" dirty="0">
                <a:latin typeface="Tw Cen MT (Headings)"/>
                <a:cs typeface="Calibri" panose="020F0502020204030204" pitchFamily="34" charset="0"/>
              </a:rPr>
              <a:t>Schema Line Update Period</a:t>
            </a:r>
          </a:p>
        </p:txBody>
      </p:sp>
      <p:sp>
        <p:nvSpPr>
          <p:cNvPr id="2" name="TextBox 1">
            <a:extLst>
              <a:ext uri="{FF2B5EF4-FFF2-40B4-BE49-F238E27FC236}">
                <a16:creationId xmlns:a16="http://schemas.microsoft.com/office/drawing/2014/main" id="{410805D8-F608-4D16-B9F7-F78A619F424E}"/>
              </a:ext>
            </a:extLst>
          </p:cNvPr>
          <p:cNvSpPr txBox="1"/>
          <p:nvPr/>
        </p:nvSpPr>
        <p:spPr>
          <a:xfrm>
            <a:off x="386862" y="4196862"/>
            <a:ext cx="9976338" cy="2506840"/>
          </a:xfrm>
          <a:prstGeom prst="rect">
            <a:avLst/>
          </a:prstGeom>
          <a:noFill/>
        </p:spPr>
        <p:txBody>
          <a:bodyPr wrap="square" rtlCol="0">
            <a:spAutoFit/>
          </a:bodyPr>
          <a:lstStyle/>
          <a:p>
            <a:endParaRPr lang="en-US" sz="2000" dirty="0">
              <a:latin typeface="Calibri" panose="020F0502020204030204" pitchFamily="34" charset="0"/>
              <a:cs typeface="Calibri" panose="020F0502020204030204" pitchFamily="34" charset="0"/>
            </a:endParaRPr>
          </a:p>
          <a:p>
            <a:r>
              <a:rPr lang="en-US" sz="2000" dirty="0">
                <a:latin typeface="Calibri" panose="020F0502020204030204" pitchFamily="34" charset="0"/>
                <a:cs typeface="Calibri" panose="020F0502020204030204" pitchFamily="34" charset="0"/>
              </a:rPr>
              <a:t>• 0_UpTo10Days: Projects with schema update period in the range [0 – 10] days. </a:t>
            </a:r>
          </a:p>
          <a:p>
            <a:pPr>
              <a:lnSpc>
                <a:spcPct val="150000"/>
              </a:lnSpc>
            </a:pPr>
            <a:r>
              <a:rPr lang="en-US" sz="2000" dirty="0">
                <a:latin typeface="Calibri" panose="020F0502020204030204" pitchFamily="34" charset="0"/>
                <a:cs typeface="Calibri" panose="020F0502020204030204" pitchFamily="34" charset="0"/>
              </a:rPr>
              <a:t>• 1_11To180D: Projects with schema update period in the range [11 – 180] days. </a:t>
            </a:r>
          </a:p>
          <a:p>
            <a:pPr>
              <a:lnSpc>
                <a:spcPct val="150000"/>
              </a:lnSpc>
            </a:pPr>
            <a:r>
              <a:rPr lang="en-US" sz="2000" dirty="0">
                <a:latin typeface="Calibri" panose="020F0502020204030204" pitchFamily="34" charset="0"/>
                <a:cs typeface="Calibri" panose="020F0502020204030204" pitchFamily="34" charset="0"/>
              </a:rPr>
              <a:t>• 2_06To12M: Projects with schema update period in the range [181 – 365] days. </a:t>
            </a:r>
          </a:p>
          <a:p>
            <a:pPr>
              <a:lnSpc>
                <a:spcPct val="150000"/>
              </a:lnSpc>
            </a:pPr>
            <a:r>
              <a:rPr lang="en-US" sz="2000" dirty="0">
                <a:latin typeface="Calibri" panose="020F0502020204030204" pitchFamily="34" charset="0"/>
                <a:cs typeface="Calibri" panose="020F0502020204030204" pitchFamily="34" charset="0"/>
              </a:rPr>
              <a:t>• 3_13To36M: Projects with schema update period in the range [366 – 1095] days. </a:t>
            </a:r>
          </a:p>
          <a:p>
            <a:pPr>
              <a:lnSpc>
                <a:spcPct val="150000"/>
              </a:lnSpc>
            </a:pPr>
            <a:r>
              <a:rPr lang="en-US" sz="2000" dirty="0">
                <a:latin typeface="Calibri" panose="020F0502020204030204" pitchFamily="34" charset="0"/>
                <a:cs typeface="Calibri" panose="020F0502020204030204" pitchFamily="34" charset="0"/>
              </a:rPr>
              <a:t>• 4_LONG: Projects with schema update period greater than 1095 days (3 years). </a:t>
            </a:r>
          </a:p>
        </p:txBody>
      </p:sp>
      <p:pic>
        <p:nvPicPr>
          <p:cNvPr id="7" name="Picture 6">
            <a:extLst>
              <a:ext uri="{FF2B5EF4-FFF2-40B4-BE49-F238E27FC236}">
                <a16:creationId xmlns:a16="http://schemas.microsoft.com/office/drawing/2014/main" id="{618FE3A7-1AA7-446B-B767-684AFE162BFF}"/>
              </a:ext>
            </a:extLst>
          </p:cNvPr>
          <p:cNvPicPr>
            <a:picLocks noChangeAspect="1"/>
          </p:cNvPicPr>
          <p:nvPr/>
        </p:nvPicPr>
        <p:blipFill>
          <a:blip r:embed="rId5"/>
          <a:stretch>
            <a:fillRect/>
          </a:stretch>
        </p:blipFill>
        <p:spPr>
          <a:xfrm>
            <a:off x="343633" y="938944"/>
            <a:ext cx="10496550" cy="3057525"/>
          </a:xfrm>
          <a:prstGeom prst="rect">
            <a:avLst/>
          </a:prstGeom>
        </p:spPr>
      </p:pic>
    </p:spTree>
    <p:extLst>
      <p:ext uri="{BB962C8B-B14F-4D97-AF65-F5344CB8AC3E}">
        <p14:creationId xmlns:p14="http://schemas.microsoft.com/office/powerpoint/2010/main" val="11952992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duotone>
              <a:schemeClr val="bg2">
                <a:shade val="48000"/>
                <a:hueMod val="106000"/>
                <a:satMod val="140000"/>
                <a:lumMod val="42000"/>
              </a:schemeClr>
              <a:schemeClr val="bg2">
                <a:tint val="98000"/>
                <a:hueMod val="92000"/>
                <a:satMod val="220000"/>
                <a:lumMod val="90000"/>
              </a:schemeClr>
            </a:duotone>
            <a:extLst>
              <a:ext uri="{BEBA8EAE-BF5A-486C-A8C5-ECC9F3942E4B}">
                <a14:imgProps xmlns:a14="http://schemas.microsoft.com/office/drawing/2010/main">
                  <a14:imgLayer r:embed="rId4">
                    <a14:imgEffect>
                      <a14:sharpenSoften amount="50000"/>
                    </a14:imgEffect>
                    <a14:imgEffect>
                      <a14:brightnessContrast bright="-49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75AC0C2-8A41-4B96-8E4B-E490FABC4BE3}"/>
              </a:ext>
            </a:extLst>
          </p:cNvPr>
          <p:cNvSpPr>
            <a:spLocks noGrp="1"/>
          </p:cNvSpPr>
          <p:nvPr>
            <p:ph type="title"/>
          </p:nvPr>
        </p:nvSpPr>
        <p:spPr>
          <a:xfrm>
            <a:off x="150378" y="149324"/>
            <a:ext cx="10496994" cy="639096"/>
          </a:xfrm>
        </p:spPr>
        <p:txBody>
          <a:bodyPr>
            <a:normAutofit fontScale="90000"/>
          </a:bodyPr>
          <a:lstStyle/>
          <a:p>
            <a:pPr algn="just">
              <a:lnSpc>
                <a:spcPct val="100000"/>
              </a:lnSpc>
            </a:pPr>
            <a:r>
              <a:rPr lang="en-US" sz="3600" b="1" cap="none" dirty="0">
                <a:latin typeface="Tw Cen MT (Headings)"/>
                <a:cs typeface="Calibri" panose="020F0502020204030204" pitchFamily="34" charset="0"/>
              </a:rPr>
              <a:t>Schema Update Period</a:t>
            </a:r>
          </a:p>
        </p:txBody>
      </p:sp>
      <p:pic>
        <p:nvPicPr>
          <p:cNvPr id="7" name="Picture 6" descr="Chart&#10;&#10;Description automatically generated">
            <a:extLst>
              <a:ext uri="{FF2B5EF4-FFF2-40B4-BE49-F238E27FC236}">
                <a16:creationId xmlns:a16="http://schemas.microsoft.com/office/drawing/2014/main" id="{F80BDDAA-AB80-494D-9D6E-CC4EC2F9B517}"/>
              </a:ext>
            </a:extLst>
          </p:cNvPr>
          <p:cNvPicPr>
            <a:picLocks noChangeAspect="1"/>
          </p:cNvPicPr>
          <p:nvPr/>
        </p:nvPicPr>
        <p:blipFill>
          <a:blip r:embed="rId5"/>
          <a:stretch>
            <a:fillRect/>
          </a:stretch>
        </p:blipFill>
        <p:spPr>
          <a:xfrm>
            <a:off x="245845" y="1111926"/>
            <a:ext cx="6436310" cy="4964526"/>
          </a:xfrm>
          <a:prstGeom prst="rect">
            <a:avLst/>
          </a:prstGeom>
        </p:spPr>
      </p:pic>
      <p:sp>
        <p:nvSpPr>
          <p:cNvPr id="2" name="TextBox 1">
            <a:extLst>
              <a:ext uri="{FF2B5EF4-FFF2-40B4-BE49-F238E27FC236}">
                <a16:creationId xmlns:a16="http://schemas.microsoft.com/office/drawing/2014/main" id="{EB5727D7-DA06-4D7B-A558-25885F39D038}"/>
              </a:ext>
            </a:extLst>
          </p:cNvPr>
          <p:cNvSpPr txBox="1"/>
          <p:nvPr/>
        </p:nvSpPr>
        <p:spPr>
          <a:xfrm>
            <a:off x="7022124" y="1418492"/>
            <a:ext cx="4548554" cy="4493538"/>
          </a:xfrm>
          <a:prstGeom prst="rect">
            <a:avLst/>
          </a:prstGeom>
          <a:noFill/>
        </p:spPr>
        <p:txBody>
          <a:bodyPr wrap="square" rtlCol="0">
            <a:spAutoFit/>
          </a:bodyPr>
          <a:lstStyle/>
          <a:p>
            <a:pPr marL="285750" indent="-285750">
              <a:buFont typeface="Arial" panose="020B0604020202020204" pitchFamily="34" charset="0"/>
              <a:buChar char="•"/>
            </a:pPr>
            <a:r>
              <a:rPr lang="en-US" sz="2200" dirty="0">
                <a:latin typeface="Calibri" panose="020F0502020204030204" pitchFamily="34" charset="0"/>
                <a:cs typeface="Calibri" panose="020F0502020204030204" pitchFamily="34" charset="0"/>
              </a:rPr>
              <a:t>Active taxon is biased towards longer Schema Update Periods.</a:t>
            </a:r>
          </a:p>
          <a:p>
            <a:pPr marL="285750" indent="-285750">
              <a:buFont typeface="Arial" panose="020B0604020202020204" pitchFamily="34" charset="0"/>
              <a:buChar char="•"/>
            </a:pPr>
            <a:endParaRPr lang="en-US" sz="22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200" dirty="0">
                <a:latin typeface="Calibri" panose="020F0502020204030204" pitchFamily="34" charset="0"/>
                <a:cs typeface="Calibri" panose="020F0502020204030204" pitchFamily="34" charset="0"/>
              </a:rPr>
              <a:t>Moderate and FS-Low are mostly biased towards medium SUP ranges. </a:t>
            </a:r>
          </a:p>
          <a:p>
            <a:pPr marL="285750" indent="-285750">
              <a:buFont typeface="Arial" panose="020B0604020202020204" pitchFamily="34" charset="0"/>
              <a:buChar char="•"/>
            </a:pPr>
            <a:endParaRPr lang="en-US" sz="22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200" dirty="0">
                <a:latin typeface="Calibri" panose="020F0502020204030204" pitchFamily="34" charset="0"/>
                <a:cs typeface="Calibri" panose="020F0502020204030204" pitchFamily="34" charset="0"/>
              </a:rPr>
              <a:t>The frozen land is mostly oriented to small SUP periods (with the prominent exception of some Al-most Frozen projects, that have almost frozen SUPs between 1 and 3 years.</a:t>
            </a:r>
          </a:p>
        </p:txBody>
      </p:sp>
    </p:spTree>
    <p:extLst>
      <p:ext uri="{BB962C8B-B14F-4D97-AF65-F5344CB8AC3E}">
        <p14:creationId xmlns:p14="http://schemas.microsoft.com/office/powerpoint/2010/main" val="7874422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duotone>
              <a:schemeClr val="bg2">
                <a:shade val="48000"/>
                <a:hueMod val="106000"/>
                <a:satMod val="140000"/>
                <a:lumMod val="42000"/>
              </a:schemeClr>
              <a:schemeClr val="bg2">
                <a:tint val="98000"/>
                <a:hueMod val="92000"/>
                <a:satMod val="220000"/>
                <a:lumMod val="90000"/>
              </a:schemeClr>
            </a:duotone>
            <a:extLst>
              <a:ext uri="{BEBA8EAE-BF5A-486C-A8C5-ECC9F3942E4B}">
                <a14:imgProps xmlns:a14="http://schemas.microsoft.com/office/drawing/2010/main">
                  <a14:imgLayer r:embed="rId4">
                    <a14:imgEffect>
                      <a14:sharpenSoften amount="50000"/>
                    </a14:imgEffect>
                    <a14:imgEffect>
                      <a14:brightnessContrast bright="-49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75AC0C2-8A41-4B96-8E4B-E490FABC4BE3}"/>
              </a:ext>
            </a:extLst>
          </p:cNvPr>
          <p:cNvSpPr>
            <a:spLocks noGrp="1"/>
          </p:cNvSpPr>
          <p:nvPr>
            <p:ph type="title"/>
          </p:nvPr>
        </p:nvSpPr>
        <p:spPr>
          <a:xfrm>
            <a:off x="255885" y="139165"/>
            <a:ext cx="10496994" cy="639096"/>
          </a:xfrm>
        </p:spPr>
        <p:txBody>
          <a:bodyPr>
            <a:normAutofit fontScale="90000"/>
          </a:bodyPr>
          <a:lstStyle/>
          <a:p>
            <a:pPr algn="just">
              <a:lnSpc>
                <a:spcPct val="100000"/>
              </a:lnSpc>
            </a:pPr>
            <a:r>
              <a:rPr lang="en-US" sz="3600" b="1" cap="none" dirty="0">
                <a:latin typeface="Tw Cen MT (Headings)"/>
                <a:cs typeface="Calibri" panose="020F0502020204030204" pitchFamily="34" charset="0"/>
              </a:rPr>
              <a:t>Schema Line Volume of Change</a:t>
            </a:r>
          </a:p>
        </p:txBody>
      </p:sp>
      <p:pic>
        <p:nvPicPr>
          <p:cNvPr id="3" name="Picture 2">
            <a:extLst>
              <a:ext uri="{FF2B5EF4-FFF2-40B4-BE49-F238E27FC236}">
                <a16:creationId xmlns:a16="http://schemas.microsoft.com/office/drawing/2014/main" id="{BE12F735-324B-4E12-BFDF-DD9ECEA2C922}"/>
              </a:ext>
            </a:extLst>
          </p:cNvPr>
          <p:cNvPicPr>
            <a:picLocks noChangeAspect="1"/>
          </p:cNvPicPr>
          <p:nvPr/>
        </p:nvPicPr>
        <p:blipFill>
          <a:blip r:embed="rId5"/>
          <a:stretch>
            <a:fillRect/>
          </a:stretch>
        </p:blipFill>
        <p:spPr>
          <a:xfrm>
            <a:off x="320187" y="871904"/>
            <a:ext cx="10191750" cy="2933700"/>
          </a:xfrm>
          <a:prstGeom prst="rect">
            <a:avLst/>
          </a:prstGeom>
        </p:spPr>
      </p:pic>
      <p:sp>
        <p:nvSpPr>
          <p:cNvPr id="5" name="TextBox 4">
            <a:extLst>
              <a:ext uri="{FF2B5EF4-FFF2-40B4-BE49-F238E27FC236}">
                <a16:creationId xmlns:a16="http://schemas.microsoft.com/office/drawing/2014/main" id="{6E9351F9-D796-4E1B-A094-2B2C0DA8B74A}"/>
              </a:ext>
            </a:extLst>
          </p:cNvPr>
          <p:cNvSpPr txBox="1"/>
          <p:nvPr/>
        </p:nvSpPr>
        <p:spPr>
          <a:xfrm>
            <a:off x="304800" y="3938954"/>
            <a:ext cx="10410092" cy="2805063"/>
          </a:xfrm>
          <a:prstGeom prst="rect">
            <a:avLst/>
          </a:prstGeom>
          <a:noFill/>
        </p:spPr>
        <p:txBody>
          <a:bodyPr wrap="square" rtlCol="0">
            <a:spAutoFit/>
          </a:bodyPr>
          <a:lstStyle/>
          <a:p>
            <a:pPr algn="ctr">
              <a:lnSpc>
                <a:spcPct val="150000"/>
              </a:lnSpc>
            </a:pPr>
            <a:r>
              <a:rPr lang="en-US" sz="2400" b="1" dirty="0">
                <a:latin typeface="Calibri" panose="020F0502020204030204" pitchFamily="34" charset="0"/>
                <a:cs typeface="Calibri" panose="020F0502020204030204" pitchFamily="34" charset="0"/>
              </a:rPr>
              <a:t>BD = </a:t>
            </a:r>
            <a:r>
              <a:rPr lang="en-US" sz="2400" b="1" dirty="0" err="1">
                <a:latin typeface="Calibri" panose="020F0502020204030204" pitchFamily="34" charset="0"/>
                <a:cs typeface="Calibri" panose="020F0502020204030204" pitchFamily="34" charset="0"/>
              </a:rPr>
              <a:t>tableInsertions</a:t>
            </a:r>
            <a:r>
              <a:rPr lang="en-US" sz="2400" b="1" dirty="0">
                <a:latin typeface="Calibri" panose="020F0502020204030204" pitchFamily="34" charset="0"/>
                <a:cs typeface="Calibri" panose="020F0502020204030204" pitchFamily="34" charset="0"/>
              </a:rPr>
              <a:t> + </a:t>
            </a:r>
            <a:r>
              <a:rPr lang="en-US" sz="2400" b="1" dirty="0" err="1">
                <a:latin typeface="Calibri" panose="020F0502020204030204" pitchFamily="34" charset="0"/>
                <a:cs typeface="Calibri" panose="020F0502020204030204" pitchFamily="34" charset="0"/>
              </a:rPr>
              <a:t>tableDeletions</a:t>
            </a:r>
            <a:endParaRPr lang="en-US" sz="2400" b="1" dirty="0">
              <a:latin typeface="Calibri" panose="020F0502020204030204" pitchFamily="34" charset="0"/>
              <a:cs typeface="Calibri" panose="020F0502020204030204" pitchFamily="34" charset="0"/>
            </a:endParaRPr>
          </a:p>
          <a:p>
            <a:pPr>
              <a:lnSpc>
                <a:spcPct val="150000"/>
              </a:lnSpc>
            </a:pPr>
            <a:r>
              <a:rPr lang="en-US" sz="2400" b="1" dirty="0">
                <a:latin typeface="Calibri" panose="020F0502020204030204" pitchFamily="34" charset="0"/>
                <a:cs typeface="Calibri" panose="020F0502020204030204" pitchFamily="34" charset="0"/>
              </a:rPr>
              <a:t>•	0_NONE: BD = 0</a:t>
            </a:r>
          </a:p>
          <a:p>
            <a:pPr>
              <a:lnSpc>
                <a:spcPct val="150000"/>
              </a:lnSpc>
            </a:pPr>
            <a:r>
              <a:rPr lang="en-US" sz="2400" b="1" dirty="0">
                <a:latin typeface="Calibri" panose="020F0502020204030204" pitchFamily="34" charset="0"/>
                <a:cs typeface="Calibri" panose="020F0502020204030204" pitchFamily="34" charset="0"/>
              </a:rPr>
              <a:t>•	1_SMALL: BD in the range [1 – 2]</a:t>
            </a:r>
          </a:p>
          <a:p>
            <a:pPr>
              <a:lnSpc>
                <a:spcPct val="150000"/>
              </a:lnSpc>
            </a:pPr>
            <a:r>
              <a:rPr lang="en-US" sz="2400" b="1" dirty="0">
                <a:latin typeface="Calibri" panose="020F0502020204030204" pitchFamily="34" charset="0"/>
                <a:cs typeface="Calibri" panose="020F0502020204030204" pitchFamily="34" charset="0"/>
              </a:rPr>
              <a:t>•	2_MODERATE: BD in the range [3 - 10]</a:t>
            </a:r>
          </a:p>
          <a:p>
            <a:pPr>
              <a:lnSpc>
                <a:spcPct val="150000"/>
              </a:lnSpc>
            </a:pPr>
            <a:r>
              <a:rPr lang="en-US" sz="2400" b="1" dirty="0">
                <a:latin typeface="Calibri" panose="020F0502020204030204" pitchFamily="34" charset="0"/>
                <a:cs typeface="Calibri" panose="020F0502020204030204" pitchFamily="34" charset="0"/>
              </a:rPr>
              <a:t>• 	3_HIGH: BD ≥ 11</a:t>
            </a:r>
          </a:p>
        </p:txBody>
      </p:sp>
    </p:spTree>
    <p:extLst>
      <p:ext uri="{BB962C8B-B14F-4D97-AF65-F5344CB8AC3E}">
        <p14:creationId xmlns:p14="http://schemas.microsoft.com/office/powerpoint/2010/main" val="42263718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duotone>
              <a:schemeClr val="bg2">
                <a:shade val="48000"/>
                <a:hueMod val="106000"/>
                <a:satMod val="140000"/>
                <a:lumMod val="42000"/>
              </a:schemeClr>
              <a:schemeClr val="bg2">
                <a:tint val="98000"/>
                <a:hueMod val="92000"/>
                <a:satMod val="220000"/>
                <a:lumMod val="90000"/>
              </a:schemeClr>
            </a:duotone>
            <a:extLst>
              <a:ext uri="{BEBA8EAE-BF5A-486C-A8C5-ECC9F3942E4B}">
                <a14:imgProps xmlns:a14="http://schemas.microsoft.com/office/drawing/2010/main">
                  <a14:imgLayer r:embed="rId4">
                    <a14:imgEffect>
                      <a14:sharpenSoften amount="50000"/>
                    </a14:imgEffect>
                    <a14:imgEffect>
                      <a14:brightnessContrast bright="-49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75AC0C2-8A41-4B96-8E4B-E490FABC4BE3}"/>
              </a:ext>
            </a:extLst>
          </p:cNvPr>
          <p:cNvSpPr>
            <a:spLocks noGrp="1"/>
          </p:cNvSpPr>
          <p:nvPr>
            <p:ph type="title"/>
          </p:nvPr>
        </p:nvSpPr>
        <p:spPr>
          <a:xfrm>
            <a:off x="373115" y="231386"/>
            <a:ext cx="10496994" cy="639096"/>
          </a:xfrm>
        </p:spPr>
        <p:txBody>
          <a:bodyPr>
            <a:normAutofit fontScale="90000"/>
          </a:bodyPr>
          <a:lstStyle/>
          <a:p>
            <a:pPr algn="just">
              <a:lnSpc>
                <a:spcPct val="100000"/>
              </a:lnSpc>
            </a:pPr>
            <a:r>
              <a:rPr lang="en-US" sz="3600" b="1" cap="none" dirty="0">
                <a:latin typeface="Tw Cen MT (Headings)"/>
                <a:cs typeface="Calibri" panose="020F0502020204030204" pitchFamily="34" charset="0"/>
              </a:rPr>
              <a:t>Active Commits - </a:t>
            </a:r>
            <a:r>
              <a:rPr lang="en-US" sz="3600" b="1" cap="none" dirty="0" err="1">
                <a:latin typeface="Tw Cen MT (Headings)"/>
                <a:cs typeface="Calibri" panose="020F0502020204030204" pitchFamily="34" charset="0"/>
              </a:rPr>
              <a:t>BoxPlot</a:t>
            </a:r>
            <a:endParaRPr lang="en-US" sz="3600" b="1" cap="none" dirty="0">
              <a:latin typeface="Tw Cen MT (Headings)"/>
              <a:cs typeface="Calibri" panose="020F0502020204030204" pitchFamily="34" charset="0"/>
            </a:endParaRPr>
          </a:p>
        </p:txBody>
      </p:sp>
      <p:pic>
        <p:nvPicPr>
          <p:cNvPr id="3" name="Picture 2" descr="Chart&#10;&#10;Description automatically generated with medium confidence">
            <a:extLst>
              <a:ext uri="{FF2B5EF4-FFF2-40B4-BE49-F238E27FC236}">
                <a16:creationId xmlns:a16="http://schemas.microsoft.com/office/drawing/2014/main" id="{4B2B7FCA-C99B-4E31-A1ED-87B3C01C8974}"/>
              </a:ext>
            </a:extLst>
          </p:cNvPr>
          <p:cNvPicPr>
            <a:picLocks noChangeAspect="1"/>
          </p:cNvPicPr>
          <p:nvPr/>
        </p:nvPicPr>
        <p:blipFill>
          <a:blip r:embed="rId5"/>
          <a:stretch>
            <a:fillRect/>
          </a:stretch>
        </p:blipFill>
        <p:spPr>
          <a:xfrm>
            <a:off x="475398" y="1245177"/>
            <a:ext cx="6247223" cy="4780484"/>
          </a:xfrm>
          <a:prstGeom prst="rect">
            <a:avLst/>
          </a:prstGeom>
        </p:spPr>
      </p:pic>
      <p:sp>
        <p:nvSpPr>
          <p:cNvPr id="4" name="TextBox 3">
            <a:extLst>
              <a:ext uri="{FF2B5EF4-FFF2-40B4-BE49-F238E27FC236}">
                <a16:creationId xmlns:a16="http://schemas.microsoft.com/office/drawing/2014/main" id="{C28D1D90-EC46-45DA-BB73-863D518F58E7}"/>
              </a:ext>
            </a:extLst>
          </p:cNvPr>
          <p:cNvSpPr txBox="1"/>
          <p:nvPr/>
        </p:nvSpPr>
        <p:spPr>
          <a:xfrm>
            <a:off x="6893170" y="1395043"/>
            <a:ext cx="4853354" cy="7109639"/>
          </a:xfrm>
          <a:prstGeom prst="rect">
            <a:avLst/>
          </a:prstGeom>
          <a:noFill/>
        </p:spPr>
        <p:txBody>
          <a:bodyPr wrap="square" rtlCol="0">
            <a:spAutoFit/>
          </a:bodyPr>
          <a:lstStyle/>
          <a:p>
            <a:pPr marL="285750" indent="-285750">
              <a:buFont typeface="Arial" panose="020B0604020202020204" pitchFamily="34" charset="0"/>
              <a:buChar char="•"/>
            </a:pPr>
            <a:r>
              <a:rPr lang="en-US" sz="2400" dirty="0"/>
              <a:t>The active commits separate well the taxa.</a:t>
            </a:r>
          </a:p>
          <a:p>
            <a:endParaRPr lang="en-US" sz="2400" dirty="0"/>
          </a:p>
          <a:p>
            <a:pPr marL="285750" indent="-285750">
              <a:buFont typeface="Arial" panose="020B0604020202020204" pitchFamily="34" charset="0"/>
              <a:buChar char="•"/>
            </a:pPr>
            <a:r>
              <a:rPr lang="en-US" sz="2400" dirty="0"/>
              <a:t>Exception: the medium activity classes that are not only separated by the active commits, but also by the amount and concentration of change.</a:t>
            </a:r>
          </a:p>
          <a:p>
            <a:endParaRPr lang="en-US" sz="2400" dirty="0"/>
          </a:p>
          <a:p>
            <a:pPr marL="285750" indent="-285750">
              <a:buFont typeface="Arial" panose="020B0604020202020204" pitchFamily="34" charset="0"/>
              <a:buChar char="•"/>
            </a:pPr>
            <a:r>
              <a:rPr lang="en-US" sz="2400" dirty="0"/>
              <a:t>The range of the active commits, increases, as we move from the frozen to the active class.</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p:txBody>
      </p:sp>
    </p:spTree>
    <p:extLst>
      <p:ext uri="{BB962C8B-B14F-4D97-AF65-F5344CB8AC3E}">
        <p14:creationId xmlns:p14="http://schemas.microsoft.com/office/powerpoint/2010/main" val="25818345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duotone>
              <a:schemeClr val="bg2">
                <a:shade val="48000"/>
                <a:hueMod val="106000"/>
                <a:satMod val="140000"/>
                <a:lumMod val="42000"/>
              </a:schemeClr>
              <a:schemeClr val="bg2">
                <a:tint val="98000"/>
                <a:hueMod val="92000"/>
                <a:satMod val="220000"/>
                <a:lumMod val="90000"/>
              </a:schemeClr>
            </a:duotone>
            <a:extLst>
              <a:ext uri="{BEBA8EAE-BF5A-486C-A8C5-ECC9F3942E4B}">
                <a14:imgProps xmlns:a14="http://schemas.microsoft.com/office/drawing/2010/main">
                  <a14:imgLayer r:embed="rId4">
                    <a14:imgEffect>
                      <a14:sharpenSoften amount="50000"/>
                    </a14:imgEffect>
                    <a14:imgEffect>
                      <a14:brightnessContrast bright="-49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75AC0C2-8A41-4B96-8E4B-E490FABC4BE3}"/>
              </a:ext>
            </a:extLst>
          </p:cNvPr>
          <p:cNvSpPr>
            <a:spLocks noGrp="1"/>
          </p:cNvSpPr>
          <p:nvPr>
            <p:ph type="title"/>
          </p:nvPr>
        </p:nvSpPr>
        <p:spPr>
          <a:xfrm>
            <a:off x="246185" y="398585"/>
            <a:ext cx="10496994" cy="639096"/>
          </a:xfrm>
        </p:spPr>
        <p:txBody>
          <a:bodyPr>
            <a:normAutofit fontScale="90000"/>
          </a:bodyPr>
          <a:lstStyle/>
          <a:p>
            <a:pPr algn="just">
              <a:lnSpc>
                <a:spcPct val="100000"/>
              </a:lnSpc>
            </a:pPr>
            <a:r>
              <a:rPr lang="en-US" sz="3600" b="1" cap="none" dirty="0">
                <a:latin typeface="Tw Cen MT (Headings)"/>
                <a:cs typeface="Calibri" panose="020F0502020204030204" pitchFamily="34" charset="0"/>
              </a:rPr>
              <a:t>Turfs – </a:t>
            </a:r>
            <a:r>
              <a:rPr lang="en-US" b="1" cap="none" dirty="0">
                <a:latin typeface="Tw Cen MT (Headings)"/>
                <a:cs typeface="Calibri" panose="020F0502020204030204" pitchFamily="34" charset="0"/>
              </a:rPr>
              <a:t>Total Activity </a:t>
            </a:r>
            <a:r>
              <a:rPr lang="en-US" sz="3600" b="1" cap="none" dirty="0">
                <a:latin typeface="Tw Cen MT (Headings)"/>
                <a:cs typeface="Calibri" panose="020F0502020204030204" pitchFamily="34" charset="0"/>
              </a:rPr>
              <a:t>(</a:t>
            </a:r>
            <a:r>
              <a:rPr lang="en-US" sz="3600" b="1" cap="none" dirty="0" err="1">
                <a:latin typeface="Tw Cen MT (Headings)"/>
                <a:cs typeface="Calibri" panose="020F0502020204030204" pitchFamily="34" charset="0"/>
              </a:rPr>
              <a:t>BoxPlots</a:t>
            </a:r>
            <a:r>
              <a:rPr lang="en-US" sz="3600" b="1" cap="none" dirty="0">
                <a:latin typeface="Tw Cen MT (Headings)"/>
                <a:cs typeface="Calibri" panose="020F0502020204030204" pitchFamily="34" charset="0"/>
              </a:rPr>
              <a:t>)</a:t>
            </a:r>
          </a:p>
        </p:txBody>
      </p:sp>
      <p:pic>
        <p:nvPicPr>
          <p:cNvPr id="4" name="Picture 3" descr="Chart&#10;&#10;Description automatically generated with medium confidence">
            <a:extLst>
              <a:ext uri="{FF2B5EF4-FFF2-40B4-BE49-F238E27FC236}">
                <a16:creationId xmlns:a16="http://schemas.microsoft.com/office/drawing/2014/main" id="{66FB77F6-EE69-4A28-8AFA-F3E6FA8A38E1}"/>
              </a:ext>
            </a:extLst>
          </p:cNvPr>
          <p:cNvPicPr>
            <a:picLocks noChangeAspect="1"/>
          </p:cNvPicPr>
          <p:nvPr/>
        </p:nvPicPr>
        <p:blipFill>
          <a:blip r:embed="rId5"/>
          <a:stretch>
            <a:fillRect/>
          </a:stretch>
        </p:blipFill>
        <p:spPr>
          <a:xfrm>
            <a:off x="6837457" y="136234"/>
            <a:ext cx="4586837" cy="3129480"/>
          </a:xfrm>
          <a:prstGeom prst="rect">
            <a:avLst/>
          </a:prstGeom>
        </p:spPr>
      </p:pic>
      <p:sp>
        <p:nvSpPr>
          <p:cNvPr id="2" name="TextBox 1">
            <a:extLst>
              <a:ext uri="{FF2B5EF4-FFF2-40B4-BE49-F238E27FC236}">
                <a16:creationId xmlns:a16="http://schemas.microsoft.com/office/drawing/2014/main" id="{ECA22030-7FD3-4A8B-896C-F79AD005E734}"/>
              </a:ext>
            </a:extLst>
          </p:cNvPr>
          <p:cNvSpPr txBox="1"/>
          <p:nvPr/>
        </p:nvSpPr>
        <p:spPr>
          <a:xfrm>
            <a:off x="363414" y="2168769"/>
            <a:ext cx="6131169" cy="2677656"/>
          </a:xfrm>
          <a:prstGeom prst="rect">
            <a:avLst/>
          </a:prstGeom>
          <a:noFill/>
        </p:spPr>
        <p:txBody>
          <a:bodyPr wrap="square" rtlCol="0">
            <a:spAutoFit/>
          </a:bodyPr>
          <a:lstStyle/>
          <a:p>
            <a:pPr marL="285750" indent="-285750">
              <a:buFont typeface="Arial" panose="020B0604020202020204" pitchFamily="34" charset="0"/>
              <a:buChar char="•"/>
            </a:pPr>
            <a:r>
              <a:rPr lang="en-US" sz="2400" dirty="0"/>
              <a:t>Both turfs and total activity are increasing while moving from the frozen towards the active class.</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The taxa are distinct to each other.</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p:txBody>
      </p:sp>
      <p:pic>
        <p:nvPicPr>
          <p:cNvPr id="5" name="Picture 4" descr="A picture containing timeline&#10;&#10;Description automatically generated">
            <a:extLst>
              <a:ext uri="{FF2B5EF4-FFF2-40B4-BE49-F238E27FC236}">
                <a16:creationId xmlns:a16="http://schemas.microsoft.com/office/drawing/2014/main" id="{4DE8BFB1-6C8C-4A8E-8CC4-F120E9D10FA6}"/>
              </a:ext>
            </a:extLst>
          </p:cNvPr>
          <p:cNvPicPr>
            <a:picLocks noChangeAspect="1"/>
          </p:cNvPicPr>
          <p:nvPr/>
        </p:nvPicPr>
        <p:blipFill>
          <a:blip r:embed="rId6"/>
          <a:stretch>
            <a:fillRect/>
          </a:stretch>
        </p:blipFill>
        <p:spPr>
          <a:xfrm>
            <a:off x="6830174" y="3357154"/>
            <a:ext cx="4611359" cy="3331029"/>
          </a:xfrm>
          <a:prstGeom prst="rect">
            <a:avLst/>
          </a:prstGeom>
        </p:spPr>
      </p:pic>
    </p:spTree>
    <p:extLst>
      <p:ext uri="{BB962C8B-B14F-4D97-AF65-F5344CB8AC3E}">
        <p14:creationId xmlns:p14="http://schemas.microsoft.com/office/powerpoint/2010/main" val="16117830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duotone>
              <a:schemeClr val="bg2">
                <a:shade val="48000"/>
                <a:hueMod val="106000"/>
                <a:satMod val="140000"/>
                <a:lumMod val="42000"/>
              </a:schemeClr>
              <a:schemeClr val="bg2">
                <a:tint val="98000"/>
                <a:hueMod val="92000"/>
                <a:satMod val="220000"/>
                <a:lumMod val="90000"/>
              </a:schemeClr>
            </a:duotone>
            <a:extLst>
              <a:ext uri="{BEBA8EAE-BF5A-486C-A8C5-ECC9F3942E4B}">
                <a14:imgProps xmlns:a14="http://schemas.microsoft.com/office/drawing/2010/main">
                  <a14:imgLayer r:embed="rId4">
                    <a14:imgEffect>
                      <a14:sharpenSoften amount="50000"/>
                    </a14:imgEffect>
                    <a14:imgEffect>
                      <a14:brightnessContrast bright="-49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75AC0C2-8A41-4B96-8E4B-E490FABC4BE3}"/>
              </a:ext>
            </a:extLst>
          </p:cNvPr>
          <p:cNvSpPr>
            <a:spLocks noGrp="1"/>
          </p:cNvSpPr>
          <p:nvPr>
            <p:ph type="title"/>
          </p:nvPr>
        </p:nvSpPr>
        <p:spPr>
          <a:xfrm>
            <a:off x="373116" y="137601"/>
            <a:ext cx="10496994" cy="639096"/>
          </a:xfrm>
        </p:spPr>
        <p:txBody>
          <a:bodyPr>
            <a:normAutofit fontScale="90000"/>
          </a:bodyPr>
          <a:lstStyle/>
          <a:p>
            <a:pPr algn="just">
              <a:lnSpc>
                <a:spcPct val="100000"/>
              </a:lnSpc>
            </a:pPr>
            <a:r>
              <a:rPr lang="en-US" sz="3600" b="1" cap="none" dirty="0">
                <a:latin typeface="Tw Cen MT (Headings)"/>
                <a:cs typeface="Calibri" panose="020F0502020204030204" pitchFamily="34" charset="0"/>
              </a:rPr>
              <a:t>Project Update Period – Months (</a:t>
            </a:r>
            <a:r>
              <a:rPr lang="en-US" sz="3600" b="1" cap="none" dirty="0" err="1">
                <a:latin typeface="Tw Cen MT (Headings)"/>
                <a:cs typeface="Calibri" panose="020F0502020204030204" pitchFamily="34" charset="0"/>
              </a:rPr>
              <a:t>BoxPlot</a:t>
            </a:r>
            <a:r>
              <a:rPr lang="en-US" sz="3600" b="1" cap="none" dirty="0">
                <a:latin typeface="Tw Cen MT (Headings)"/>
                <a:cs typeface="Calibri" panose="020F0502020204030204" pitchFamily="34" charset="0"/>
              </a:rPr>
              <a:t>)</a:t>
            </a:r>
          </a:p>
        </p:txBody>
      </p:sp>
      <p:pic>
        <p:nvPicPr>
          <p:cNvPr id="4" name="Picture 3" descr="Graphical user interface&#10;&#10;Description automatically generated with low confidence">
            <a:extLst>
              <a:ext uri="{FF2B5EF4-FFF2-40B4-BE49-F238E27FC236}">
                <a16:creationId xmlns:a16="http://schemas.microsoft.com/office/drawing/2014/main" id="{48DE5ABD-06A8-4C68-9BAD-FBEFE6A5CC5B}"/>
              </a:ext>
            </a:extLst>
          </p:cNvPr>
          <p:cNvPicPr>
            <a:picLocks noChangeAspect="1"/>
          </p:cNvPicPr>
          <p:nvPr/>
        </p:nvPicPr>
        <p:blipFill>
          <a:blip r:embed="rId5"/>
          <a:stretch>
            <a:fillRect/>
          </a:stretch>
        </p:blipFill>
        <p:spPr>
          <a:xfrm>
            <a:off x="530506" y="919090"/>
            <a:ext cx="7605310" cy="3079450"/>
          </a:xfrm>
          <a:prstGeom prst="rect">
            <a:avLst/>
          </a:prstGeom>
        </p:spPr>
      </p:pic>
      <p:sp>
        <p:nvSpPr>
          <p:cNvPr id="2" name="TextBox 1">
            <a:extLst>
              <a:ext uri="{FF2B5EF4-FFF2-40B4-BE49-F238E27FC236}">
                <a16:creationId xmlns:a16="http://schemas.microsoft.com/office/drawing/2014/main" id="{829499A7-4CAC-4CB1-83DD-DEB5BD19DFED}"/>
              </a:ext>
            </a:extLst>
          </p:cNvPr>
          <p:cNvSpPr txBox="1"/>
          <p:nvPr/>
        </p:nvSpPr>
        <p:spPr>
          <a:xfrm>
            <a:off x="515815" y="4044461"/>
            <a:ext cx="7854461" cy="2677656"/>
          </a:xfrm>
          <a:prstGeom prst="rect">
            <a:avLst/>
          </a:prstGeom>
          <a:noFill/>
        </p:spPr>
        <p:txBody>
          <a:bodyPr wrap="square" rtlCol="0">
            <a:spAutoFit/>
          </a:bodyPr>
          <a:lstStyle/>
          <a:p>
            <a:pPr marL="342900" indent="-342900">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The update periods of the projects of all families, except for the active class, seem to be big and very similar.</a:t>
            </a:r>
          </a:p>
          <a:p>
            <a:pPr marL="342900" indent="-342900">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None of the families of the projects is inactive. They simply just have different schema evolution profiles.</a:t>
            </a:r>
          </a:p>
          <a:p>
            <a:pPr marL="342900" indent="-342900">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034019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duotone>
              <a:schemeClr val="bg2">
                <a:shade val="48000"/>
                <a:hueMod val="106000"/>
                <a:satMod val="140000"/>
                <a:lumMod val="42000"/>
              </a:schemeClr>
              <a:schemeClr val="bg2">
                <a:tint val="98000"/>
                <a:hueMod val="92000"/>
                <a:satMod val="220000"/>
                <a:lumMod val="90000"/>
              </a:schemeClr>
            </a:duotone>
            <a:extLst>
              <a:ext uri="{BEBA8EAE-BF5A-486C-A8C5-ECC9F3942E4B}">
                <a14:imgProps xmlns:a14="http://schemas.microsoft.com/office/drawing/2010/main">
                  <a14:imgLayer r:embed="rId4">
                    <a14:imgEffect>
                      <a14:sharpenSoften amount="50000"/>
                    </a14:imgEffect>
                    <a14:imgEffect>
                      <a14:brightnessContrast bright="-49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75AC0C2-8A41-4B96-8E4B-E490FABC4BE3}"/>
              </a:ext>
            </a:extLst>
          </p:cNvPr>
          <p:cNvSpPr>
            <a:spLocks noGrp="1"/>
          </p:cNvSpPr>
          <p:nvPr>
            <p:ph type="title"/>
          </p:nvPr>
        </p:nvSpPr>
        <p:spPr>
          <a:xfrm>
            <a:off x="1170285" y="383787"/>
            <a:ext cx="10496994" cy="639096"/>
          </a:xfrm>
        </p:spPr>
        <p:txBody>
          <a:bodyPr>
            <a:normAutofit fontScale="90000"/>
          </a:bodyPr>
          <a:lstStyle/>
          <a:p>
            <a:pPr algn="just">
              <a:lnSpc>
                <a:spcPct val="100000"/>
              </a:lnSpc>
            </a:pPr>
            <a:r>
              <a:rPr lang="en-US" sz="3600" b="1" cap="none" dirty="0">
                <a:latin typeface="Tw Cen MT (Headings)"/>
                <a:cs typeface="Calibri" panose="020F0502020204030204" pitchFamily="34" charset="0"/>
              </a:rPr>
              <a:t>Patterns of Schema Evolution per taxon</a:t>
            </a:r>
          </a:p>
        </p:txBody>
      </p:sp>
      <p:pic>
        <p:nvPicPr>
          <p:cNvPr id="3" name="Picture 2">
            <a:extLst>
              <a:ext uri="{FF2B5EF4-FFF2-40B4-BE49-F238E27FC236}">
                <a16:creationId xmlns:a16="http://schemas.microsoft.com/office/drawing/2014/main" id="{BB5177AA-46AF-4C0B-AF2C-8D5E24F1DC02}"/>
              </a:ext>
            </a:extLst>
          </p:cNvPr>
          <p:cNvPicPr>
            <a:picLocks noChangeAspect="1"/>
          </p:cNvPicPr>
          <p:nvPr/>
        </p:nvPicPr>
        <p:blipFill>
          <a:blip r:embed="rId5"/>
          <a:stretch>
            <a:fillRect/>
          </a:stretch>
        </p:blipFill>
        <p:spPr>
          <a:xfrm>
            <a:off x="1295177" y="1296572"/>
            <a:ext cx="7407580" cy="2876843"/>
          </a:xfrm>
          <a:prstGeom prst="rect">
            <a:avLst/>
          </a:prstGeom>
        </p:spPr>
      </p:pic>
      <p:sp>
        <p:nvSpPr>
          <p:cNvPr id="2" name="TextBox 1">
            <a:extLst>
              <a:ext uri="{FF2B5EF4-FFF2-40B4-BE49-F238E27FC236}">
                <a16:creationId xmlns:a16="http://schemas.microsoft.com/office/drawing/2014/main" id="{EDAE0869-658C-4A6A-B967-62326CAB2D81}"/>
              </a:ext>
            </a:extLst>
          </p:cNvPr>
          <p:cNvSpPr txBox="1"/>
          <p:nvPr/>
        </p:nvSpPr>
        <p:spPr>
          <a:xfrm>
            <a:off x="1184030" y="4489939"/>
            <a:ext cx="9612923" cy="1785104"/>
          </a:xfrm>
          <a:prstGeom prst="rect">
            <a:avLst/>
          </a:prstGeom>
          <a:noFill/>
        </p:spPr>
        <p:txBody>
          <a:bodyPr wrap="square" rtlCol="0">
            <a:spAutoFit/>
          </a:bodyPr>
          <a:lstStyle/>
          <a:p>
            <a:r>
              <a:rPr lang="en-US" sz="2200" dirty="0">
                <a:latin typeface="Calibri" panose="020F0502020204030204" pitchFamily="34" charset="0"/>
                <a:cs typeface="Calibri" panose="020F0502020204030204" pitchFamily="34" charset="0"/>
              </a:rPr>
              <a:t>•	0_FLAT					: Zero schema evolution </a:t>
            </a:r>
          </a:p>
          <a:p>
            <a:r>
              <a:rPr lang="en-US" sz="2200" dirty="0">
                <a:latin typeface="Calibri" panose="020F0502020204030204" pitchFamily="34" charset="0"/>
                <a:cs typeface="Calibri" panose="020F0502020204030204" pitchFamily="34" charset="0"/>
              </a:rPr>
              <a:t>•	Single Rise				: A single step of evolution, upwards</a:t>
            </a:r>
          </a:p>
          <a:p>
            <a:r>
              <a:rPr lang="en-US" sz="2200" dirty="0">
                <a:latin typeface="Calibri" panose="020F0502020204030204" pitchFamily="34" charset="0"/>
                <a:cs typeface="Calibri" panose="020F0502020204030204" pitchFamily="34" charset="0"/>
              </a:rPr>
              <a:t>•	Multi-Step Rise			: Several upward steps, like a staircase</a:t>
            </a:r>
          </a:p>
          <a:p>
            <a:r>
              <a:rPr lang="en-US" sz="2200" dirty="0">
                <a:latin typeface="Calibri" panose="020F0502020204030204" pitchFamily="34" charset="0"/>
                <a:cs typeface="Calibri" panose="020F0502020204030204" pitchFamily="34" charset="0"/>
              </a:rPr>
              <a:t>•	Drop					: Drop of the number of tables over time.</a:t>
            </a:r>
          </a:p>
          <a:p>
            <a:r>
              <a:rPr lang="en-US" sz="2200" dirty="0">
                <a:latin typeface="Calibri" panose="020F0502020204030204" pitchFamily="34" charset="0"/>
                <a:cs typeface="Calibri" panose="020F0502020204030204" pitchFamily="34" charset="0"/>
              </a:rPr>
              <a:t>•	Turbulent &amp; </a:t>
            </a:r>
            <a:r>
              <a:rPr lang="en-US" sz="2200" dirty="0" err="1">
                <a:latin typeface="Calibri" panose="020F0502020204030204" pitchFamily="34" charset="0"/>
                <a:cs typeface="Calibri" panose="020F0502020204030204" pitchFamily="34" charset="0"/>
              </a:rPr>
              <a:t>DoUndo</a:t>
            </a:r>
            <a:r>
              <a:rPr lang="en-US" sz="2200" dirty="0">
                <a:latin typeface="Calibri" panose="020F0502020204030204" pitchFamily="34" charset="0"/>
                <a:cs typeface="Calibri" panose="020F0502020204030204" pitchFamily="34" charset="0"/>
              </a:rPr>
              <a:t>	: Mix of Up’s and Down’s and </a:t>
            </a:r>
            <a:r>
              <a:rPr lang="en-US" sz="2200" dirty="0" err="1">
                <a:latin typeface="Calibri" panose="020F0502020204030204" pitchFamily="34" charset="0"/>
                <a:cs typeface="Calibri" panose="020F0502020204030204" pitchFamily="34" charset="0"/>
              </a:rPr>
              <a:t>DoUndo</a:t>
            </a:r>
            <a:r>
              <a:rPr lang="en-US" sz="2200" dirty="0">
                <a:latin typeface="Calibri" panose="020F0502020204030204" pitchFamily="34" charset="0"/>
                <a:cs typeface="Calibri" panose="020F0502020204030204" pitchFamily="34" charset="0"/>
              </a:rPr>
              <a:t> commits</a:t>
            </a:r>
          </a:p>
        </p:txBody>
      </p:sp>
    </p:spTree>
    <p:extLst>
      <p:ext uri="{BB962C8B-B14F-4D97-AF65-F5344CB8AC3E}">
        <p14:creationId xmlns:p14="http://schemas.microsoft.com/office/powerpoint/2010/main" val="9362940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duotone>
              <a:schemeClr val="bg2">
                <a:shade val="48000"/>
                <a:hueMod val="106000"/>
                <a:satMod val="140000"/>
                <a:lumMod val="42000"/>
              </a:schemeClr>
              <a:schemeClr val="bg2">
                <a:tint val="98000"/>
                <a:hueMod val="92000"/>
                <a:satMod val="220000"/>
                <a:lumMod val="90000"/>
              </a:schemeClr>
            </a:duotone>
            <a:extLst>
              <a:ext uri="{BEBA8EAE-BF5A-486C-A8C5-ECC9F3942E4B}">
                <a14:imgProps xmlns:a14="http://schemas.microsoft.com/office/drawing/2010/main">
                  <a14:imgLayer r:embed="rId4">
                    <a14:imgEffect>
                      <a14:sharpenSoften amount="50000"/>
                    </a14:imgEffect>
                    <a14:imgEffect>
                      <a14:brightnessContrast bright="-49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75AC0C2-8A41-4B96-8E4B-E490FABC4BE3}"/>
              </a:ext>
            </a:extLst>
          </p:cNvPr>
          <p:cNvSpPr>
            <a:spLocks noGrp="1"/>
          </p:cNvSpPr>
          <p:nvPr>
            <p:ph type="title"/>
          </p:nvPr>
        </p:nvSpPr>
        <p:spPr>
          <a:xfrm>
            <a:off x="1170285" y="536186"/>
            <a:ext cx="10496994" cy="639096"/>
          </a:xfrm>
        </p:spPr>
        <p:txBody>
          <a:bodyPr>
            <a:normAutofit fontScale="90000"/>
          </a:bodyPr>
          <a:lstStyle/>
          <a:p>
            <a:pPr algn="just">
              <a:lnSpc>
                <a:spcPct val="100000"/>
              </a:lnSpc>
            </a:pPr>
            <a:r>
              <a:rPr lang="en-US" sz="3600" b="1" cap="none" dirty="0">
                <a:latin typeface="Tw Cen MT (Headings)"/>
                <a:cs typeface="Calibri" panose="020F0502020204030204" pitchFamily="34" charset="0"/>
              </a:rPr>
              <a:t>Decision Tree produced by Orange Software</a:t>
            </a:r>
          </a:p>
        </p:txBody>
      </p:sp>
      <p:pic>
        <p:nvPicPr>
          <p:cNvPr id="9" name="Picture 8" descr="Graphical user interface, application, Word&#10;&#10;Description automatically generated">
            <a:extLst>
              <a:ext uri="{FF2B5EF4-FFF2-40B4-BE49-F238E27FC236}">
                <a16:creationId xmlns:a16="http://schemas.microsoft.com/office/drawing/2014/main" id="{7027E7E9-CF57-4C9E-9FBA-2F318DA429B9}"/>
              </a:ext>
            </a:extLst>
          </p:cNvPr>
          <p:cNvPicPr>
            <a:picLocks noChangeAspect="1"/>
          </p:cNvPicPr>
          <p:nvPr/>
        </p:nvPicPr>
        <p:blipFill>
          <a:blip r:embed="rId5"/>
          <a:stretch>
            <a:fillRect/>
          </a:stretch>
        </p:blipFill>
        <p:spPr>
          <a:xfrm>
            <a:off x="1280160" y="1273856"/>
            <a:ext cx="9682480" cy="2099815"/>
          </a:xfrm>
          <a:prstGeom prst="rect">
            <a:avLst/>
          </a:prstGeom>
        </p:spPr>
      </p:pic>
      <p:pic>
        <p:nvPicPr>
          <p:cNvPr id="11" name="Picture 10">
            <a:extLst>
              <a:ext uri="{FF2B5EF4-FFF2-40B4-BE49-F238E27FC236}">
                <a16:creationId xmlns:a16="http://schemas.microsoft.com/office/drawing/2014/main" id="{457849B7-701B-4B5A-A440-FF5A01FADC88}"/>
              </a:ext>
            </a:extLst>
          </p:cNvPr>
          <p:cNvPicPr>
            <a:picLocks noChangeAspect="1"/>
          </p:cNvPicPr>
          <p:nvPr/>
        </p:nvPicPr>
        <p:blipFill>
          <a:blip r:embed="rId6"/>
          <a:stretch>
            <a:fillRect/>
          </a:stretch>
        </p:blipFill>
        <p:spPr>
          <a:xfrm>
            <a:off x="2296160" y="3791132"/>
            <a:ext cx="7384097" cy="2591570"/>
          </a:xfrm>
          <a:prstGeom prst="rect">
            <a:avLst/>
          </a:prstGeom>
        </p:spPr>
      </p:pic>
    </p:spTree>
    <p:extLst>
      <p:ext uri="{BB962C8B-B14F-4D97-AF65-F5344CB8AC3E}">
        <p14:creationId xmlns:p14="http://schemas.microsoft.com/office/powerpoint/2010/main" val="13260790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EECA6-BC6E-4430-BBA0-77B08274505D}"/>
              </a:ext>
            </a:extLst>
          </p:cNvPr>
          <p:cNvSpPr>
            <a:spLocks noGrp="1"/>
          </p:cNvSpPr>
          <p:nvPr>
            <p:ph type="title"/>
          </p:nvPr>
        </p:nvSpPr>
        <p:spPr>
          <a:xfrm>
            <a:off x="0" y="2465408"/>
            <a:ext cx="12192000" cy="1050558"/>
          </a:xfrm>
        </p:spPr>
        <p:txBody>
          <a:bodyPr>
            <a:normAutofit/>
          </a:bodyPr>
          <a:lstStyle/>
          <a:p>
            <a:pPr algn="ctr"/>
            <a:r>
              <a:rPr lang="en-US" b="1" cap="none" dirty="0"/>
              <a:t>Centroids per taxon</a:t>
            </a:r>
          </a:p>
        </p:txBody>
      </p:sp>
    </p:spTree>
    <p:extLst>
      <p:ext uri="{BB962C8B-B14F-4D97-AF65-F5344CB8AC3E}">
        <p14:creationId xmlns:p14="http://schemas.microsoft.com/office/powerpoint/2010/main" val="20271546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bg2">
                <a:shade val="48000"/>
                <a:hueMod val="106000"/>
                <a:satMod val="140000"/>
                <a:lumMod val="42000"/>
              </a:schemeClr>
              <a:schemeClr val="bg2">
                <a:tint val="98000"/>
                <a:hueMod val="92000"/>
                <a:satMod val="220000"/>
                <a:lumMod val="90000"/>
              </a:schemeClr>
            </a:duotone>
            <a:extLst>
              <a:ext uri="{BEBA8EAE-BF5A-486C-A8C5-ECC9F3942E4B}">
                <a14:imgProps xmlns:a14="http://schemas.microsoft.com/office/drawing/2010/main">
                  <a14:imgLayer r:embed="rId3">
                    <a14:imgEffect>
                      <a14:sharpenSoften amount="50000"/>
                    </a14:imgEffect>
                    <a14:imgEffect>
                      <a14:brightnessContrast bright="-49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EECA6-BC6E-4430-BBA0-77B08274505D}"/>
              </a:ext>
            </a:extLst>
          </p:cNvPr>
          <p:cNvSpPr>
            <a:spLocks noGrp="1"/>
          </p:cNvSpPr>
          <p:nvPr>
            <p:ph type="title"/>
          </p:nvPr>
        </p:nvSpPr>
        <p:spPr>
          <a:xfrm>
            <a:off x="1225299" y="624616"/>
            <a:ext cx="9905998" cy="640011"/>
          </a:xfrm>
        </p:spPr>
        <p:txBody>
          <a:bodyPr/>
          <a:lstStyle/>
          <a:p>
            <a:r>
              <a:rPr lang="en-US" b="1" cap="none" dirty="0"/>
              <a:t>Outline of Presentation (2)</a:t>
            </a:r>
          </a:p>
        </p:txBody>
      </p:sp>
      <p:sp>
        <p:nvSpPr>
          <p:cNvPr id="3" name="Content Placeholder 2">
            <a:extLst>
              <a:ext uri="{FF2B5EF4-FFF2-40B4-BE49-F238E27FC236}">
                <a16:creationId xmlns:a16="http://schemas.microsoft.com/office/drawing/2014/main" id="{BCFDCEB1-C17C-48CA-ACEB-4BCB1829B125}"/>
              </a:ext>
            </a:extLst>
          </p:cNvPr>
          <p:cNvSpPr>
            <a:spLocks noGrp="1"/>
          </p:cNvSpPr>
          <p:nvPr>
            <p:ph idx="1"/>
          </p:nvPr>
        </p:nvSpPr>
        <p:spPr>
          <a:xfrm>
            <a:off x="1259396" y="1551008"/>
            <a:ext cx="9905999" cy="5125095"/>
          </a:xfrm>
        </p:spPr>
        <p:txBody>
          <a:bodyPr>
            <a:normAutofit/>
          </a:bodyPr>
          <a:lstStyle/>
          <a:p>
            <a:pPr>
              <a:lnSpc>
                <a:spcPct val="100000"/>
              </a:lnSpc>
            </a:pPr>
            <a:r>
              <a:rPr lang="en-US" b="1" dirty="0">
                <a:latin typeface="Calibri" panose="020F0502020204030204" pitchFamily="34" charset="0"/>
                <a:cs typeface="Calibri" panose="020F0502020204030204" pitchFamily="34" charset="0"/>
              </a:rPr>
              <a:t>The possibility of deriving super taxa</a:t>
            </a:r>
          </a:p>
          <a:p>
            <a:pPr lvl="1">
              <a:lnSpc>
                <a:spcPct val="100000"/>
              </a:lnSpc>
            </a:pPr>
            <a:r>
              <a:rPr lang="en-US" dirty="0">
                <a:latin typeface="Calibri" panose="020F0502020204030204" pitchFamily="34" charset="0"/>
                <a:cs typeface="Calibri" panose="020F0502020204030204" pitchFamily="34" charset="0"/>
              </a:rPr>
              <a:t>Relationship between super taxa and schema measurements:</a:t>
            </a:r>
          </a:p>
          <a:p>
            <a:pPr lvl="2">
              <a:lnSpc>
                <a:spcPct val="100000"/>
              </a:lnSpc>
              <a:buFont typeface="Courier New" panose="02070309020205020404" pitchFamily="49" charset="0"/>
              <a:buChar char="o"/>
            </a:pPr>
            <a:r>
              <a:rPr lang="en-US" dirty="0">
                <a:latin typeface="Calibri" panose="020F0502020204030204" pitchFamily="34" charset="0"/>
                <a:cs typeface="Calibri" panose="020F0502020204030204" pitchFamily="34" charset="0"/>
              </a:rPr>
              <a:t> Heartbeat</a:t>
            </a:r>
          </a:p>
          <a:p>
            <a:pPr lvl="2">
              <a:lnSpc>
                <a:spcPct val="100000"/>
              </a:lnSpc>
              <a:buFont typeface="Courier New" panose="02070309020205020404" pitchFamily="49" charset="0"/>
              <a:buChar char="o"/>
            </a:pPr>
            <a:r>
              <a:rPr lang="en-US" dirty="0">
                <a:latin typeface="Calibri" panose="020F0502020204030204" pitchFamily="34" charset="0"/>
                <a:cs typeface="Calibri" panose="020F0502020204030204" pitchFamily="34" charset="0"/>
              </a:rPr>
              <a:t> Activity</a:t>
            </a:r>
          </a:p>
          <a:p>
            <a:pPr lvl="2">
              <a:lnSpc>
                <a:spcPct val="100000"/>
              </a:lnSpc>
              <a:buFont typeface="Courier New" panose="02070309020205020404" pitchFamily="49" charset="0"/>
              <a:buChar char="o"/>
            </a:pPr>
            <a:r>
              <a:rPr lang="en-US" dirty="0">
                <a:latin typeface="Calibri" panose="020F0502020204030204" pitchFamily="34" charset="0"/>
                <a:cs typeface="Calibri" panose="020F0502020204030204" pitchFamily="34" charset="0"/>
              </a:rPr>
              <a:t> Table-Level Activity</a:t>
            </a:r>
          </a:p>
          <a:p>
            <a:pPr lvl="2">
              <a:lnSpc>
                <a:spcPct val="100000"/>
              </a:lnSpc>
              <a:buFont typeface="Courier New" panose="02070309020205020404" pitchFamily="49" charset="0"/>
              <a:buChar char="o"/>
            </a:pPr>
            <a:r>
              <a:rPr lang="en-US" dirty="0">
                <a:latin typeface="Calibri" panose="020F0502020204030204" pitchFamily="34" charset="0"/>
                <a:cs typeface="Calibri" panose="020F0502020204030204" pitchFamily="34" charset="0"/>
              </a:rPr>
              <a:t> Duration</a:t>
            </a:r>
          </a:p>
          <a:p>
            <a:pPr lvl="1">
              <a:lnSpc>
                <a:spcPct val="150000"/>
              </a:lnSpc>
            </a:pPr>
            <a:r>
              <a:rPr lang="en-US" dirty="0">
                <a:latin typeface="Calibri" panose="020F0502020204030204" pitchFamily="34" charset="0"/>
                <a:cs typeface="Calibri" panose="020F0502020204030204" pitchFamily="34" charset="0"/>
              </a:rPr>
              <a:t>Centroid per super taxon</a:t>
            </a:r>
          </a:p>
          <a:p>
            <a:pPr lvl="1">
              <a:lnSpc>
                <a:spcPct val="150000"/>
              </a:lnSpc>
            </a:pPr>
            <a:r>
              <a:rPr lang="en-US" dirty="0">
                <a:latin typeface="Calibri" panose="020F0502020204030204" pitchFamily="34" charset="0"/>
                <a:cs typeface="Calibri" panose="020F0502020204030204" pitchFamily="34" charset="0"/>
              </a:rPr>
              <a:t>Findings regarding super taxa</a:t>
            </a:r>
          </a:p>
          <a:p>
            <a:pPr>
              <a:lnSpc>
                <a:spcPct val="150000"/>
              </a:lnSpc>
            </a:pPr>
            <a:r>
              <a:rPr lang="en-US" b="1" dirty="0">
                <a:latin typeface="Calibri" panose="020F0502020204030204" pitchFamily="34" charset="0"/>
                <a:cs typeface="Calibri" panose="020F0502020204030204" pitchFamily="34" charset="0"/>
              </a:rPr>
              <a:t>Future Work</a:t>
            </a:r>
          </a:p>
        </p:txBody>
      </p:sp>
    </p:spTree>
    <p:extLst>
      <p:ext uri="{BB962C8B-B14F-4D97-AF65-F5344CB8AC3E}">
        <p14:creationId xmlns:p14="http://schemas.microsoft.com/office/powerpoint/2010/main" val="37617199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duotone>
              <a:schemeClr val="bg2">
                <a:shade val="48000"/>
                <a:hueMod val="106000"/>
                <a:satMod val="140000"/>
                <a:lumMod val="42000"/>
              </a:schemeClr>
              <a:schemeClr val="bg2">
                <a:tint val="98000"/>
                <a:hueMod val="92000"/>
                <a:satMod val="220000"/>
                <a:lumMod val="90000"/>
              </a:schemeClr>
            </a:duotone>
            <a:extLst>
              <a:ext uri="{BEBA8EAE-BF5A-486C-A8C5-ECC9F3942E4B}">
                <a14:imgProps xmlns:a14="http://schemas.microsoft.com/office/drawing/2010/main">
                  <a14:imgLayer r:embed="rId4">
                    <a14:imgEffect>
                      <a14:sharpenSoften amount="50000"/>
                    </a14:imgEffect>
                    <a14:imgEffect>
                      <a14:brightnessContrast bright="-49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FDCEB1-C17C-48CA-ACEB-4BCB1829B125}"/>
              </a:ext>
            </a:extLst>
          </p:cNvPr>
          <p:cNvSpPr>
            <a:spLocks noGrp="1"/>
          </p:cNvSpPr>
          <p:nvPr>
            <p:ph idx="1"/>
          </p:nvPr>
        </p:nvSpPr>
        <p:spPr>
          <a:xfrm>
            <a:off x="1181858" y="1797811"/>
            <a:ext cx="9905999" cy="3954807"/>
          </a:xfrm>
        </p:spPr>
        <p:txBody>
          <a:bodyPr>
            <a:normAutofit/>
          </a:bodyPr>
          <a:lstStyle/>
          <a:p>
            <a:pPr algn="just">
              <a:lnSpc>
                <a:spcPct val="100000"/>
              </a:lnSpc>
            </a:pPr>
            <a:r>
              <a:rPr lang="en-US" b="1" dirty="0">
                <a:latin typeface="Calibri" panose="020F0502020204030204" pitchFamily="34" charset="0"/>
                <a:cs typeface="Calibri" panose="020F0502020204030204" pitchFamily="34" charset="0"/>
              </a:rPr>
              <a:t>For each taxon, we calculate the average value for all the measurements of interest.</a:t>
            </a:r>
          </a:p>
          <a:p>
            <a:pPr algn="just">
              <a:lnSpc>
                <a:spcPct val="100000"/>
              </a:lnSpc>
            </a:pPr>
            <a:r>
              <a:rPr lang="en-US" b="1" dirty="0">
                <a:latin typeface="Calibri" panose="020F0502020204030204" pitchFamily="34" charset="0"/>
                <a:cs typeface="Calibri" panose="020F0502020204030204" pitchFamily="34" charset="0"/>
              </a:rPr>
              <a:t>For each project we calculate the distances between every such measurement and its average.</a:t>
            </a:r>
          </a:p>
          <a:p>
            <a:pPr algn="just">
              <a:lnSpc>
                <a:spcPct val="100000"/>
              </a:lnSpc>
            </a:pPr>
            <a:r>
              <a:rPr lang="en-US" b="1" dirty="0">
                <a:latin typeface="Calibri" panose="020F0502020204030204" pitchFamily="34" charset="0"/>
                <a:cs typeface="Calibri" panose="020F0502020204030204" pitchFamily="34" charset="0"/>
              </a:rPr>
              <a:t>We sum up all the distances, that we calculated on the previous step, per project.</a:t>
            </a:r>
          </a:p>
          <a:p>
            <a:pPr algn="just">
              <a:lnSpc>
                <a:spcPct val="100000"/>
              </a:lnSpc>
            </a:pPr>
            <a:r>
              <a:rPr lang="en-US" b="1" dirty="0">
                <a:latin typeface="Calibri" panose="020F0502020204030204" pitchFamily="34" charset="0"/>
                <a:cs typeface="Calibri" panose="020F0502020204030204" pitchFamily="34" charset="0"/>
              </a:rPr>
              <a:t>Finally, we find the smallest of the sums of the previous step. The smallest sum represents the sum of the distances of the project, whose measures are closer to the average measures of the respective taxon.</a:t>
            </a:r>
          </a:p>
        </p:txBody>
      </p:sp>
      <p:sp>
        <p:nvSpPr>
          <p:cNvPr id="6" name="Title 1">
            <a:extLst>
              <a:ext uri="{FF2B5EF4-FFF2-40B4-BE49-F238E27FC236}">
                <a16:creationId xmlns:a16="http://schemas.microsoft.com/office/drawing/2014/main" id="{675AC0C2-8A41-4B96-8E4B-E490FABC4BE3}"/>
              </a:ext>
            </a:extLst>
          </p:cNvPr>
          <p:cNvSpPr>
            <a:spLocks noGrp="1"/>
          </p:cNvSpPr>
          <p:nvPr>
            <p:ph type="title"/>
          </p:nvPr>
        </p:nvSpPr>
        <p:spPr>
          <a:xfrm>
            <a:off x="1170285" y="678426"/>
            <a:ext cx="10496994" cy="639096"/>
          </a:xfrm>
        </p:spPr>
        <p:txBody>
          <a:bodyPr>
            <a:normAutofit fontScale="90000"/>
          </a:bodyPr>
          <a:lstStyle/>
          <a:p>
            <a:pPr algn="just">
              <a:lnSpc>
                <a:spcPct val="100000"/>
              </a:lnSpc>
            </a:pPr>
            <a:r>
              <a:rPr lang="en-US" sz="3600" b="1" cap="none" dirty="0">
                <a:latin typeface="Tw Cen MT (Headings)"/>
                <a:cs typeface="Calibri" panose="020F0502020204030204" pitchFamily="34" charset="0"/>
              </a:rPr>
              <a:t>How were centroids defined?</a:t>
            </a:r>
          </a:p>
        </p:txBody>
      </p:sp>
      <p:sp>
        <p:nvSpPr>
          <p:cNvPr id="2" name="TextBox 1">
            <a:extLst>
              <a:ext uri="{FF2B5EF4-FFF2-40B4-BE49-F238E27FC236}">
                <a16:creationId xmlns:a16="http://schemas.microsoft.com/office/drawing/2014/main" id="{FB1694DB-E5E6-421E-B75B-3551E6E7AF98}"/>
              </a:ext>
            </a:extLst>
          </p:cNvPr>
          <p:cNvSpPr txBox="1"/>
          <p:nvPr/>
        </p:nvSpPr>
        <p:spPr>
          <a:xfrm>
            <a:off x="0" y="6156960"/>
            <a:ext cx="12192000" cy="369332"/>
          </a:xfrm>
          <a:prstGeom prst="rect">
            <a:avLst/>
          </a:prstGeom>
          <a:noFill/>
        </p:spPr>
        <p:txBody>
          <a:bodyPr wrap="square" rtlCol="0">
            <a:spAutoFit/>
          </a:bodyPr>
          <a:lstStyle/>
          <a:p>
            <a:pPr algn="ctr"/>
            <a:r>
              <a:rPr lang="en-US" dirty="0">
                <a:solidFill>
                  <a:srgbClr val="FF0000"/>
                </a:solidFill>
              </a:rPr>
              <a:t>* We used the normalized values instead of the actual values*</a:t>
            </a:r>
          </a:p>
        </p:txBody>
      </p:sp>
    </p:spTree>
    <p:extLst>
      <p:ext uri="{BB962C8B-B14F-4D97-AF65-F5344CB8AC3E}">
        <p14:creationId xmlns:p14="http://schemas.microsoft.com/office/powerpoint/2010/main" val="27186616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duotone>
              <a:schemeClr val="bg2">
                <a:shade val="48000"/>
                <a:hueMod val="106000"/>
                <a:satMod val="140000"/>
                <a:lumMod val="42000"/>
              </a:schemeClr>
              <a:schemeClr val="bg2">
                <a:tint val="98000"/>
                <a:hueMod val="92000"/>
                <a:satMod val="220000"/>
                <a:lumMod val="90000"/>
              </a:schemeClr>
            </a:duotone>
            <a:extLst>
              <a:ext uri="{BEBA8EAE-BF5A-486C-A8C5-ECC9F3942E4B}">
                <a14:imgProps xmlns:a14="http://schemas.microsoft.com/office/drawing/2010/main">
                  <a14:imgLayer r:embed="rId4">
                    <a14:imgEffect>
                      <a14:sharpenSoften amount="50000"/>
                    </a14:imgEffect>
                    <a14:imgEffect>
                      <a14:brightnessContrast bright="-49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75AC0C2-8A41-4B96-8E4B-E490FABC4BE3}"/>
              </a:ext>
            </a:extLst>
          </p:cNvPr>
          <p:cNvSpPr>
            <a:spLocks noGrp="1"/>
          </p:cNvSpPr>
          <p:nvPr>
            <p:ph type="title"/>
          </p:nvPr>
        </p:nvSpPr>
        <p:spPr>
          <a:xfrm>
            <a:off x="1170285" y="678426"/>
            <a:ext cx="10496994" cy="639096"/>
          </a:xfrm>
        </p:spPr>
        <p:txBody>
          <a:bodyPr>
            <a:normAutofit fontScale="90000"/>
          </a:bodyPr>
          <a:lstStyle/>
          <a:p>
            <a:pPr algn="just">
              <a:lnSpc>
                <a:spcPct val="100000"/>
              </a:lnSpc>
            </a:pPr>
            <a:r>
              <a:rPr lang="en-US" sz="3600" b="1" cap="none" dirty="0">
                <a:latin typeface="Tw Cen MT (Headings)"/>
                <a:cs typeface="Calibri" panose="020F0502020204030204" pitchFamily="34" charset="0"/>
              </a:rPr>
              <a:t>Centroids per taxon with stats (1)</a:t>
            </a:r>
          </a:p>
        </p:txBody>
      </p:sp>
      <p:sp>
        <p:nvSpPr>
          <p:cNvPr id="9" name="Content Placeholder 2">
            <a:extLst>
              <a:ext uri="{FF2B5EF4-FFF2-40B4-BE49-F238E27FC236}">
                <a16:creationId xmlns:a16="http://schemas.microsoft.com/office/drawing/2014/main" id="{B68E89FD-9AF1-4677-A1ED-6CE5E95B3308}"/>
              </a:ext>
            </a:extLst>
          </p:cNvPr>
          <p:cNvSpPr>
            <a:spLocks noGrp="1"/>
          </p:cNvSpPr>
          <p:nvPr>
            <p:ph idx="1"/>
          </p:nvPr>
        </p:nvSpPr>
        <p:spPr>
          <a:xfrm>
            <a:off x="1181858" y="1797811"/>
            <a:ext cx="9905999" cy="3954807"/>
          </a:xfrm>
        </p:spPr>
        <p:txBody>
          <a:bodyPr>
            <a:normAutofit fontScale="77500" lnSpcReduction="20000"/>
          </a:bodyPr>
          <a:lstStyle/>
          <a:p>
            <a:pPr algn="just">
              <a:lnSpc>
                <a:spcPct val="100000"/>
              </a:lnSpc>
            </a:pPr>
            <a:r>
              <a:rPr lang="en-US" b="1" u="sng" dirty="0">
                <a:latin typeface="Calibri" panose="020F0502020204030204" pitchFamily="34" charset="0"/>
                <a:cs typeface="Calibri" panose="020F0502020204030204" pitchFamily="34" charset="0"/>
              </a:rPr>
              <a:t>Frozen Taxon Characteristics</a:t>
            </a:r>
            <a:r>
              <a:rPr lang="en-US" b="1" dirty="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(Centroid-Project: </a:t>
            </a:r>
            <a:r>
              <a:rPr lang="en-US" dirty="0" err="1">
                <a:solidFill>
                  <a:srgbClr val="FF0000"/>
                </a:solidFill>
                <a:latin typeface="Calibri" panose="020F0502020204030204" pitchFamily="34" charset="0"/>
                <a:cs typeface="Calibri" panose="020F0502020204030204" pitchFamily="34" charset="0"/>
              </a:rPr>
              <a:t>damnpoet</a:t>
            </a:r>
            <a:r>
              <a:rPr lang="en-US" dirty="0">
                <a:solidFill>
                  <a:srgbClr val="FF0000"/>
                </a:solidFill>
                <a:latin typeface="Calibri" panose="020F0502020204030204" pitchFamily="34" charset="0"/>
                <a:cs typeface="Calibri" panose="020F0502020204030204" pitchFamily="34" charset="0"/>
              </a:rPr>
              <a:t>__</a:t>
            </a:r>
            <a:r>
              <a:rPr lang="en-US" dirty="0" err="1">
                <a:solidFill>
                  <a:srgbClr val="FF0000"/>
                </a:solidFill>
                <a:latin typeface="Calibri" panose="020F0502020204030204" pitchFamily="34" charset="0"/>
                <a:cs typeface="Calibri" panose="020F0502020204030204" pitchFamily="34" charset="0"/>
              </a:rPr>
              <a:t>yiicart</a:t>
            </a:r>
            <a:r>
              <a:rPr lang="en-US" b="1" dirty="0">
                <a:latin typeface="Calibri" panose="020F0502020204030204" pitchFamily="34" charset="0"/>
                <a:cs typeface="Calibri" panose="020F0502020204030204" pitchFamily="34" charset="0"/>
              </a:rPr>
              <a:t>)</a:t>
            </a:r>
          </a:p>
          <a:p>
            <a:pPr marL="0" indent="0" algn="just">
              <a:lnSpc>
                <a:spcPct val="100000"/>
              </a:lnSpc>
              <a:buNone/>
            </a:pPr>
            <a:r>
              <a:rPr lang="en-US" b="1" dirty="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 Zero total activity</a:t>
            </a:r>
          </a:p>
          <a:p>
            <a:pPr marL="0" indent="0" algn="just">
              <a:lnSpc>
                <a:spcPct val="100000"/>
              </a:lnSpc>
              <a:buNone/>
            </a:pPr>
            <a:r>
              <a:rPr lang="en-US" dirty="0">
                <a:latin typeface="Calibri" panose="020F0502020204030204" pitchFamily="34" charset="0"/>
                <a:cs typeface="Calibri" panose="020F0502020204030204" pitchFamily="34" charset="0"/>
              </a:rPr>
              <a:t>	    	- </a:t>
            </a:r>
            <a:r>
              <a:rPr lang="en-US" dirty="0" err="1">
                <a:latin typeface="Calibri" panose="020F0502020204030204" pitchFamily="34" charset="0"/>
                <a:cs typeface="Calibri" panose="020F0502020204030204" pitchFamily="34" charset="0"/>
              </a:rPr>
              <a:t>totalActivity</a:t>
            </a:r>
            <a:r>
              <a:rPr lang="en-US" dirty="0">
                <a:latin typeface="Calibri" panose="020F0502020204030204" pitchFamily="34" charset="0"/>
                <a:cs typeface="Calibri" panose="020F0502020204030204" pitchFamily="34" charset="0"/>
              </a:rPr>
              <a:t>(</a:t>
            </a:r>
            <a:r>
              <a:rPr lang="en-US" dirty="0" err="1">
                <a:latin typeface="Calibri" panose="020F0502020204030204" pitchFamily="34" charset="0"/>
                <a:cs typeface="Calibri" panose="020F0502020204030204" pitchFamily="34" charset="0"/>
              </a:rPr>
              <a:t>damnpoet</a:t>
            </a:r>
            <a:r>
              <a:rPr lang="en-US" dirty="0">
                <a:latin typeface="Calibri" panose="020F0502020204030204" pitchFamily="34" charset="0"/>
                <a:cs typeface="Calibri" panose="020F0502020204030204" pitchFamily="34" charset="0"/>
              </a:rPr>
              <a:t>__</a:t>
            </a:r>
            <a:r>
              <a:rPr lang="en-US" dirty="0" err="1">
                <a:latin typeface="Calibri" panose="020F0502020204030204" pitchFamily="34" charset="0"/>
                <a:cs typeface="Calibri" panose="020F0502020204030204" pitchFamily="34" charset="0"/>
              </a:rPr>
              <a:t>yiicart</a:t>
            </a:r>
            <a:r>
              <a:rPr lang="en-US" dirty="0">
                <a:latin typeface="Calibri" panose="020F0502020204030204" pitchFamily="34" charset="0"/>
                <a:cs typeface="Calibri" panose="020F0502020204030204" pitchFamily="34" charset="0"/>
              </a:rPr>
              <a:t>) = 0</a:t>
            </a:r>
          </a:p>
          <a:p>
            <a:pPr marL="0" indent="0" algn="just">
              <a:lnSpc>
                <a:spcPct val="100000"/>
              </a:lnSpc>
              <a:buNone/>
            </a:pPr>
            <a:r>
              <a:rPr lang="en-US" dirty="0">
                <a:latin typeface="Calibri" panose="020F0502020204030204" pitchFamily="34" charset="0"/>
                <a:cs typeface="Calibri" panose="020F0502020204030204" pitchFamily="34" charset="0"/>
              </a:rPr>
              <a:t>	• Just one active commit (Either a reed or a turf)</a:t>
            </a:r>
          </a:p>
          <a:p>
            <a:pPr marL="0" indent="0" algn="just">
              <a:lnSpc>
                <a:spcPct val="100000"/>
              </a:lnSpc>
              <a:buNone/>
            </a:pPr>
            <a:r>
              <a:rPr lang="en-US" dirty="0">
                <a:latin typeface="Calibri" panose="020F0502020204030204" pitchFamily="34" charset="0"/>
                <a:cs typeface="Calibri" panose="020F0502020204030204" pitchFamily="34" charset="0"/>
              </a:rPr>
              <a:t>	   	- </a:t>
            </a:r>
            <a:r>
              <a:rPr lang="en-US" dirty="0" err="1">
                <a:latin typeface="Calibri" panose="020F0502020204030204" pitchFamily="34" charset="0"/>
                <a:cs typeface="Calibri" panose="020F0502020204030204" pitchFamily="34" charset="0"/>
              </a:rPr>
              <a:t>activeCommits</a:t>
            </a:r>
            <a:r>
              <a:rPr lang="en-US" dirty="0">
                <a:latin typeface="Calibri" panose="020F0502020204030204" pitchFamily="34" charset="0"/>
                <a:cs typeface="Calibri" panose="020F0502020204030204" pitchFamily="34" charset="0"/>
              </a:rPr>
              <a:t>(</a:t>
            </a:r>
            <a:r>
              <a:rPr lang="en-US" dirty="0" err="1">
                <a:latin typeface="Calibri" panose="020F0502020204030204" pitchFamily="34" charset="0"/>
                <a:cs typeface="Calibri" panose="020F0502020204030204" pitchFamily="34" charset="0"/>
              </a:rPr>
              <a:t>damnpoet</a:t>
            </a:r>
            <a:r>
              <a:rPr lang="en-US" dirty="0">
                <a:latin typeface="Calibri" panose="020F0502020204030204" pitchFamily="34" charset="0"/>
                <a:cs typeface="Calibri" panose="020F0502020204030204" pitchFamily="34" charset="0"/>
              </a:rPr>
              <a:t>__</a:t>
            </a:r>
            <a:r>
              <a:rPr lang="en-US" dirty="0" err="1">
                <a:latin typeface="Calibri" panose="020F0502020204030204" pitchFamily="34" charset="0"/>
                <a:cs typeface="Calibri" panose="020F0502020204030204" pitchFamily="34" charset="0"/>
              </a:rPr>
              <a:t>yiicart</a:t>
            </a:r>
            <a:r>
              <a:rPr lang="en-US" dirty="0">
                <a:latin typeface="Calibri" panose="020F0502020204030204" pitchFamily="34" charset="0"/>
                <a:cs typeface="Calibri" panose="020F0502020204030204" pitchFamily="34" charset="0"/>
              </a:rPr>
              <a:t>) = 1</a:t>
            </a:r>
          </a:p>
          <a:p>
            <a:pPr marL="0" indent="0" algn="just">
              <a:lnSpc>
                <a:spcPct val="100000"/>
              </a:lnSpc>
              <a:buNone/>
            </a:pPr>
            <a:endParaRPr lang="en-US" dirty="0">
              <a:latin typeface="Calibri" panose="020F0502020204030204" pitchFamily="34" charset="0"/>
              <a:cs typeface="Calibri" panose="020F0502020204030204" pitchFamily="34" charset="0"/>
            </a:endParaRPr>
          </a:p>
          <a:p>
            <a:pPr algn="just">
              <a:lnSpc>
                <a:spcPct val="100000"/>
              </a:lnSpc>
            </a:pPr>
            <a:r>
              <a:rPr lang="en-US" b="1" u="sng" dirty="0">
                <a:latin typeface="Calibri" panose="020F0502020204030204" pitchFamily="34" charset="0"/>
                <a:cs typeface="Calibri" panose="020F0502020204030204" pitchFamily="34" charset="0"/>
              </a:rPr>
              <a:t>Almost Frozen Taxon Characteristics</a:t>
            </a:r>
            <a:r>
              <a:rPr lang="en-US" b="1" dirty="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(Centroid-Project: </a:t>
            </a:r>
            <a:r>
              <a:rPr lang="en-US" dirty="0" err="1">
                <a:solidFill>
                  <a:srgbClr val="FF0000"/>
                </a:solidFill>
                <a:latin typeface="Calibri" panose="020F0502020204030204" pitchFamily="34" charset="0"/>
                <a:cs typeface="Calibri" panose="020F0502020204030204" pitchFamily="34" charset="0"/>
              </a:rPr>
              <a:t>RubyMoney</a:t>
            </a:r>
            <a:r>
              <a:rPr lang="en-US" dirty="0">
                <a:solidFill>
                  <a:srgbClr val="FF0000"/>
                </a:solidFill>
                <a:latin typeface="Calibri" panose="020F0502020204030204" pitchFamily="34" charset="0"/>
                <a:cs typeface="Calibri" panose="020F0502020204030204" pitchFamily="34" charset="0"/>
              </a:rPr>
              <a:t>__money-rails</a:t>
            </a:r>
            <a:r>
              <a:rPr lang="en-US" dirty="0">
                <a:latin typeface="Calibri" panose="020F0502020204030204" pitchFamily="34" charset="0"/>
                <a:cs typeface="Calibri" panose="020F0502020204030204" pitchFamily="34" charset="0"/>
              </a:rPr>
              <a:t>)</a:t>
            </a:r>
          </a:p>
          <a:p>
            <a:pPr marL="0" indent="0" algn="just">
              <a:lnSpc>
                <a:spcPct val="100000"/>
              </a:lnSpc>
              <a:buNone/>
            </a:pPr>
            <a:r>
              <a:rPr lang="en-US" b="1" dirty="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 Small total activity (less than 10 updated attributes)</a:t>
            </a:r>
          </a:p>
          <a:p>
            <a:pPr marL="0" indent="0" algn="just">
              <a:lnSpc>
                <a:spcPct val="100000"/>
              </a:lnSpc>
              <a:buNone/>
            </a:pPr>
            <a:r>
              <a:rPr lang="en-US" dirty="0">
                <a:latin typeface="Calibri" panose="020F0502020204030204" pitchFamily="34" charset="0"/>
                <a:cs typeface="Calibri" panose="020F0502020204030204" pitchFamily="34" charset="0"/>
              </a:rPr>
              <a:t>		- </a:t>
            </a:r>
            <a:r>
              <a:rPr lang="en-US" dirty="0" err="1">
                <a:latin typeface="Calibri" panose="020F0502020204030204" pitchFamily="34" charset="0"/>
                <a:cs typeface="Calibri" panose="020F0502020204030204" pitchFamily="34" charset="0"/>
              </a:rPr>
              <a:t>totalActivity</a:t>
            </a:r>
            <a:r>
              <a:rPr lang="en-US" dirty="0">
                <a:latin typeface="Calibri" panose="020F0502020204030204" pitchFamily="34" charset="0"/>
                <a:cs typeface="Calibri" panose="020F0502020204030204" pitchFamily="34" charset="0"/>
              </a:rPr>
              <a:t>(</a:t>
            </a:r>
            <a:r>
              <a:rPr lang="en-US" dirty="0" err="1">
                <a:latin typeface="Calibri" panose="020F0502020204030204" pitchFamily="34" charset="0"/>
                <a:cs typeface="Calibri" panose="020F0502020204030204" pitchFamily="34" charset="0"/>
              </a:rPr>
              <a:t>RubyMoney</a:t>
            </a:r>
            <a:r>
              <a:rPr lang="en-US" dirty="0">
                <a:latin typeface="Calibri" panose="020F0502020204030204" pitchFamily="34" charset="0"/>
                <a:cs typeface="Calibri" panose="020F0502020204030204" pitchFamily="34" charset="0"/>
              </a:rPr>
              <a:t>__money-rails) = 3</a:t>
            </a:r>
          </a:p>
          <a:p>
            <a:pPr marL="0" indent="0" algn="just">
              <a:lnSpc>
                <a:spcPct val="100000"/>
              </a:lnSpc>
              <a:buNone/>
            </a:pPr>
            <a:r>
              <a:rPr lang="en-US" dirty="0">
                <a:latin typeface="Calibri" panose="020F0502020204030204" pitchFamily="34" charset="0"/>
                <a:cs typeface="Calibri" panose="020F0502020204030204" pitchFamily="34" charset="0"/>
              </a:rPr>
              <a:t>	• At most 4 active commits (Mix of turfs and reeds)</a:t>
            </a:r>
          </a:p>
          <a:p>
            <a:pPr marL="0" indent="0" algn="just">
              <a:lnSpc>
                <a:spcPct val="100000"/>
              </a:lnSpc>
              <a:buNone/>
            </a:pPr>
            <a:r>
              <a:rPr lang="en-US" dirty="0">
                <a:latin typeface="Calibri" panose="020F0502020204030204" pitchFamily="34" charset="0"/>
                <a:cs typeface="Calibri" panose="020F0502020204030204" pitchFamily="34" charset="0"/>
              </a:rPr>
              <a:t>	   	- </a:t>
            </a:r>
            <a:r>
              <a:rPr lang="en-US" dirty="0" err="1">
                <a:latin typeface="Calibri" panose="020F0502020204030204" pitchFamily="34" charset="0"/>
                <a:cs typeface="Calibri" panose="020F0502020204030204" pitchFamily="34" charset="0"/>
              </a:rPr>
              <a:t>activeCommits</a:t>
            </a:r>
            <a:r>
              <a:rPr lang="en-US" dirty="0">
                <a:latin typeface="Calibri" panose="020F0502020204030204" pitchFamily="34" charset="0"/>
                <a:cs typeface="Calibri" panose="020F0502020204030204" pitchFamily="34" charset="0"/>
              </a:rPr>
              <a:t>(</a:t>
            </a:r>
            <a:r>
              <a:rPr lang="en-US" dirty="0" err="1">
                <a:latin typeface="Calibri" panose="020F0502020204030204" pitchFamily="34" charset="0"/>
                <a:cs typeface="Calibri" panose="020F0502020204030204" pitchFamily="34" charset="0"/>
              </a:rPr>
              <a:t>RubyMoney</a:t>
            </a:r>
            <a:r>
              <a:rPr lang="en-US" dirty="0">
                <a:latin typeface="Calibri" panose="020F0502020204030204" pitchFamily="34" charset="0"/>
                <a:cs typeface="Calibri" panose="020F0502020204030204" pitchFamily="34" charset="0"/>
              </a:rPr>
              <a:t>__money-rails) = 3</a:t>
            </a:r>
          </a:p>
          <a:p>
            <a:pPr marL="0" indent="0" algn="just">
              <a:lnSpc>
                <a:spcPct val="100000"/>
              </a:lnSpc>
              <a:buNone/>
            </a:pP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756116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duotone>
              <a:schemeClr val="bg2">
                <a:shade val="48000"/>
                <a:hueMod val="106000"/>
                <a:satMod val="140000"/>
                <a:lumMod val="42000"/>
              </a:schemeClr>
              <a:schemeClr val="bg2">
                <a:tint val="98000"/>
                <a:hueMod val="92000"/>
                <a:satMod val="220000"/>
                <a:lumMod val="90000"/>
              </a:schemeClr>
            </a:duotone>
            <a:extLst>
              <a:ext uri="{BEBA8EAE-BF5A-486C-A8C5-ECC9F3942E4B}">
                <a14:imgProps xmlns:a14="http://schemas.microsoft.com/office/drawing/2010/main">
                  <a14:imgLayer r:embed="rId4">
                    <a14:imgEffect>
                      <a14:sharpenSoften amount="50000"/>
                    </a14:imgEffect>
                    <a14:imgEffect>
                      <a14:brightnessContrast bright="-49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75AC0C2-8A41-4B96-8E4B-E490FABC4BE3}"/>
              </a:ext>
            </a:extLst>
          </p:cNvPr>
          <p:cNvSpPr>
            <a:spLocks noGrp="1"/>
          </p:cNvSpPr>
          <p:nvPr>
            <p:ph type="title"/>
          </p:nvPr>
        </p:nvSpPr>
        <p:spPr>
          <a:xfrm>
            <a:off x="1170285" y="678426"/>
            <a:ext cx="10496994" cy="639096"/>
          </a:xfrm>
        </p:spPr>
        <p:txBody>
          <a:bodyPr>
            <a:normAutofit fontScale="90000"/>
          </a:bodyPr>
          <a:lstStyle/>
          <a:p>
            <a:pPr algn="just">
              <a:lnSpc>
                <a:spcPct val="100000"/>
              </a:lnSpc>
            </a:pPr>
            <a:r>
              <a:rPr lang="en-US" sz="3600" b="1" cap="none" dirty="0">
                <a:latin typeface="Tw Cen MT (Headings)"/>
                <a:cs typeface="Calibri" panose="020F0502020204030204" pitchFamily="34" charset="0"/>
              </a:rPr>
              <a:t>Centroids per taxon with stats (2)</a:t>
            </a:r>
          </a:p>
        </p:txBody>
      </p:sp>
      <p:sp>
        <p:nvSpPr>
          <p:cNvPr id="9" name="Content Placeholder 2">
            <a:extLst>
              <a:ext uri="{FF2B5EF4-FFF2-40B4-BE49-F238E27FC236}">
                <a16:creationId xmlns:a16="http://schemas.microsoft.com/office/drawing/2014/main" id="{B68E89FD-9AF1-4677-A1ED-6CE5E95B3308}"/>
              </a:ext>
            </a:extLst>
          </p:cNvPr>
          <p:cNvSpPr>
            <a:spLocks noGrp="1"/>
          </p:cNvSpPr>
          <p:nvPr>
            <p:ph idx="1"/>
          </p:nvPr>
        </p:nvSpPr>
        <p:spPr>
          <a:xfrm>
            <a:off x="1171698" y="1778001"/>
            <a:ext cx="9905999" cy="4226559"/>
          </a:xfrm>
        </p:spPr>
        <p:txBody>
          <a:bodyPr>
            <a:normAutofit fontScale="77500" lnSpcReduction="20000"/>
          </a:bodyPr>
          <a:lstStyle/>
          <a:p>
            <a:pPr algn="just">
              <a:lnSpc>
                <a:spcPct val="100000"/>
              </a:lnSpc>
            </a:pPr>
            <a:r>
              <a:rPr lang="en-US" b="1" u="sng" dirty="0" err="1">
                <a:latin typeface="Calibri" panose="020F0502020204030204" pitchFamily="34" charset="0"/>
                <a:cs typeface="Calibri" panose="020F0502020204030204" pitchFamily="34" charset="0"/>
              </a:rPr>
              <a:t>FocusedShot_n_FROZEN</a:t>
            </a:r>
            <a:r>
              <a:rPr lang="en-US" b="1" u="sng" dirty="0">
                <a:latin typeface="Calibri" panose="020F0502020204030204" pitchFamily="34" charset="0"/>
                <a:cs typeface="Calibri" panose="020F0502020204030204" pitchFamily="34" charset="0"/>
              </a:rPr>
              <a:t> Taxon Characteristics </a:t>
            </a:r>
            <a:r>
              <a:rPr lang="en-US" dirty="0">
                <a:latin typeface="Calibri" panose="020F0502020204030204" pitchFamily="34" charset="0"/>
                <a:cs typeface="Calibri" panose="020F0502020204030204" pitchFamily="34" charset="0"/>
              </a:rPr>
              <a:t>(Centroid-Project: </a:t>
            </a:r>
            <a:r>
              <a:rPr lang="en-US" dirty="0" err="1">
                <a:solidFill>
                  <a:srgbClr val="FF0000"/>
                </a:solidFill>
                <a:latin typeface="Calibri" panose="020F0502020204030204" pitchFamily="34" charset="0"/>
                <a:cs typeface="Calibri" panose="020F0502020204030204" pitchFamily="34" charset="0"/>
              </a:rPr>
              <a:t>accgit</a:t>
            </a:r>
            <a:r>
              <a:rPr lang="en-US" dirty="0">
                <a:solidFill>
                  <a:srgbClr val="FF0000"/>
                </a:solidFill>
                <a:latin typeface="Calibri" panose="020F0502020204030204" pitchFamily="34" charset="0"/>
                <a:cs typeface="Calibri" panose="020F0502020204030204" pitchFamily="34" charset="0"/>
              </a:rPr>
              <a:t>__</a:t>
            </a:r>
            <a:r>
              <a:rPr lang="en-US" dirty="0" err="1">
                <a:solidFill>
                  <a:srgbClr val="FF0000"/>
                </a:solidFill>
                <a:latin typeface="Calibri" panose="020F0502020204030204" pitchFamily="34" charset="0"/>
                <a:cs typeface="Calibri" panose="020F0502020204030204" pitchFamily="34" charset="0"/>
              </a:rPr>
              <a:t>acl</a:t>
            </a:r>
            <a:r>
              <a:rPr lang="en-US" dirty="0">
                <a:latin typeface="Calibri" panose="020F0502020204030204" pitchFamily="34" charset="0"/>
                <a:cs typeface="Calibri" panose="020F0502020204030204" pitchFamily="34" charset="0"/>
              </a:rPr>
              <a:t>)</a:t>
            </a:r>
          </a:p>
          <a:p>
            <a:pPr marL="0" indent="0" algn="just">
              <a:lnSpc>
                <a:spcPct val="100000"/>
              </a:lnSpc>
              <a:buNone/>
            </a:pPr>
            <a:r>
              <a:rPr lang="en-US" dirty="0">
                <a:latin typeface="Calibri" panose="020F0502020204030204" pitchFamily="34" charset="0"/>
                <a:cs typeface="Calibri" panose="020F0502020204030204" pitchFamily="34" charset="0"/>
              </a:rPr>
              <a:t>	• Medium to high total activity (More than 10 updated attributes and less than 383 	   	    updated attributes)</a:t>
            </a:r>
          </a:p>
          <a:p>
            <a:pPr marL="0" indent="0" algn="just">
              <a:lnSpc>
                <a:spcPct val="100000"/>
              </a:lnSpc>
              <a:buNone/>
            </a:pPr>
            <a:r>
              <a:rPr lang="en-US" dirty="0">
                <a:latin typeface="Calibri" panose="020F0502020204030204" pitchFamily="34" charset="0"/>
                <a:cs typeface="Calibri" panose="020F0502020204030204" pitchFamily="34" charset="0"/>
              </a:rPr>
              <a:t>		- </a:t>
            </a:r>
            <a:r>
              <a:rPr lang="en-US" dirty="0" err="1">
                <a:latin typeface="Calibri" panose="020F0502020204030204" pitchFamily="34" charset="0"/>
                <a:cs typeface="Calibri" panose="020F0502020204030204" pitchFamily="34" charset="0"/>
              </a:rPr>
              <a:t>totalActivity</a:t>
            </a:r>
            <a:r>
              <a:rPr lang="en-US" dirty="0">
                <a:latin typeface="Calibri" panose="020F0502020204030204" pitchFamily="34" charset="0"/>
                <a:cs typeface="Calibri" panose="020F0502020204030204" pitchFamily="34" charset="0"/>
              </a:rPr>
              <a:t>(</a:t>
            </a:r>
            <a:r>
              <a:rPr lang="en-US" dirty="0" err="1">
                <a:latin typeface="Calibri" panose="020F0502020204030204" pitchFamily="34" charset="0"/>
                <a:cs typeface="Calibri" panose="020F0502020204030204" pitchFamily="34" charset="0"/>
              </a:rPr>
              <a:t>accgit</a:t>
            </a:r>
            <a:r>
              <a:rPr lang="en-US" dirty="0">
                <a:latin typeface="Calibri" panose="020F0502020204030204" pitchFamily="34" charset="0"/>
                <a:cs typeface="Calibri" panose="020F0502020204030204" pitchFamily="34" charset="0"/>
              </a:rPr>
              <a:t>__</a:t>
            </a:r>
            <a:r>
              <a:rPr lang="en-US" dirty="0" err="1">
                <a:latin typeface="Calibri" panose="020F0502020204030204" pitchFamily="34" charset="0"/>
                <a:cs typeface="Calibri" panose="020F0502020204030204" pitchFamily="34" charset="0"/>
              </a:rPr>
              <a:t>acl</a:t>
            </a:r>
            <a:r>
              <a:rPr lang="en-US" dirty="0">
                <a:latin typeface="Calibri" panose="020F0502020204030204" pitchFamily="34" charset="0"/>
                <a:cs typeface="Calibri" panose="020F0502020204030204" pitchFamily="34" charset="0"/>
              </a:rPr>
              <a:t>) = 31</a:t>
            </a:r>
          </a:p>
          <a:p>
            <a:pPr marL="0" indent="0" algn="just">
              <a:lnSpc>
                <a:spcPct val="100000"/>
              </a:lnSpc>
              <a:buNone/>
            </a:pPr>
            <a:r>
              <a:rPr lang="en-US" dirty="0">
                <a:latin typeface="Calibri" panose="020F0502020204030204" pitchFamily="34" charset="0"/>
                <a:cs typeface="Calibri" panose="020F0502020204030204" pitchFamily="34" charset="0"/>
              </a:rPr>
              <a:t>	• At most 4 active commits (Mix of turfs and reeds)</a:t>
            </a:r>
          </a:p>
          <a:p>
            <a:pPr marL="0" indent="0" algn="just">
              <a:lnSpc>
                <a:spcPct val="100000"/>
              </a:lnSpc>
              <a:buNone/>
            </a:pPr>
            <a:r>
              <a:rPr lang="en-US" dirty="0">
                <a:latin typeface="Calibri" panose="020F0502020204030204" pitchFamily="34" charset="0"/>
                <a:cs typeface="Calibri" panose="020F0502020204030204" pitchFamily="34" charset="0"/>
              </a:rPr>
              <a:t>		- </a:t>
            </a:r>
            <a:r>
              <a:rPr lang="en-US" dirty="0" err="1">
                <a:latin typeface="Calibri" panose="020F0502020204030204" pitchFamily="34" charset="0"/>
                <a:cs typeface="Calibri" panose="020F0502020204030204" pitchFamily="34" charset="0"/>
              </a:rPr>
              <a:t>activeCommits</a:t>
            </a:r>
            <a:r>
              <a:rPr lang="en-US" dirty="0">
                <a:latin typeface="Calibri" panose="020F0502020204030204" pitchFamily="34" charset="0"/>
                <a:cs typeface="Calibri" panose="020F0502020204030204" pitchFamily="34" charset="0"/>
              </a:rPr>
              <a:t>(</a:t>
            </a:r>
            <a:r>
              <a:rPr lang="en-US" dirty="0" err="1">
                <a:latin typeface="Calibri" panose="020F0502020204030204" pitchFamily="34" charset="0"/>
                <a:cs typeface="Calibri" panose="020F0502020204030204" pitchFamily="34" charset="0"/>
              </a:rPr>
              <a:t>accgit</a:t>
            </a:r>
            <a:r>
              <a:rPr lang="en-US" dirty="0">
                <a:latin typeface="Calibri" panose="020F0502020204030204" pitchFamily="34" charset="0"/>
                <a:cs typeface="Calibri" panose="020F0502020204030204" pitchFamily="34" charset="0"/>
              </a:rPr>
              <a:t>__</a:t>
            </a:r>
            <a:r>
              <a:rPr lang="en-US" dirty="0" err="1">
                <a:latin typeface="Calibri" panose="020F0502020204030204" pitchFamily="34" charset="0"/>
                <a:cs typeface="Calibri" panose="020F0502020204030204" pitchFamily="34" charset="0"/>
              </a:rPr>
              <a:t>acl</a:t>
            </a:r>
            <a:r>
              <a:rPr lang="en-US" dirty="0">
                <a:latin typeface="Calibri" panose="020F0502020204030204" pitchFamily="34" charset="0"/>
                <a:cs typeface="Calibri" panose="020F0502020204030204" pitchFamily="34" charset="0"/>
              </a:rPr>
              <a:t>) = 3</a:t>
            </a:r>
          </a:p>
          <a:p>
            <a:pPr marL="0" indent="0" algn="just">
              <a:lnSpc>
                <a:spcPct val="100000"/>
              </a:lnSpc>
              <a:buNone/>
            </a:pPr>
            <a:endParaRPr lang="en-US" dirty="0">
              <a:latin typeface="Calibri" panose="020F0502020204030204" pitchFamily="34" charset="0"/>
              <a:cs typeface="Calibri" panose="020F0502020204030204" pitchFamily="34" charset="0"/>
            </a:endParaRPr>
          </a:p>
          <a:p>
            <a:pPr algn="just">
              <a:lnSpc>
                <a:spcPct val="100000"/>
              </a:lnSpc>
            </a:pPr>
            <a:r>
              <a:rPr lang="en-US" b="1" u="sng" dirty="0">
                <a:latin typeface="Calibri" panose="020F0502020204030204" pitchFamily="34" charset="0"/>
                <a:cs typeface="Calibri" panose="020F0502020204030204" pitchFamily="34" charset="0"/>
              </a:rPr>
              <a:t>Moderate Taxon Characteristics</a:t>
            </a:r>
            <a:r>
              <a:rPr lang="en-US" dirty="0">
                <a:latin typeface="Calibri" panose="020F0502020204030204" pitchFamily="34" charset="0"/>
                <a:cs typeface="Calibri" panose="020F0502020204030204" pitchFamily="34" charset="0"/>
              </a:rPr>
              <a:t> (Centroid-Project: </a:t>
            </a:r>
            <a:r>
              <a:rPr lang="en-US" dirty="0" err="1">
                <a:solidFill>
                  <a:srgbClr val="FF0000"/>
                </a:solidFill>
                <a:latin typeface="Calibri" panose="020F0502020204030204" pitchFamily="34" charset="0"/>
                <a:cs typeface="Calibri" panose="020F0502020204030204" pitchFamily="34" charset="0"/>
              </a:rPr>
              <a:t>mapbox</a:t>
            </a:r>
            <a:r>
              <a:rPr lang="en-US" dirty="0">
                <a:solidFill>
                  <a:srgbClr val="FF0000"/>
                </a:solidFill>
                <a:latin typeface="Calibri" panose="020F0502020204030204" pitchFamily="34" charset="0"/>
                <a:cs typeface="Calibri" panose="020F0502020204030204" pitchFamily="34" charset="0"/>
              </a:rPr>
              <a:t>__</a:t>
            </a:r>
            <a:r>
              <a:rPr lang="en-US" dirty="0" err="1">
                <a:solidFill>
                  <a:srgbClr val="FF0000"/>
                </a:solidFill>
                <a:latin typeface="Calibri" panose="020F0502020204030204" pitchFamily="34" charset="0"/>
                <a:cs typeface="Calibri" panose="020F0502020204030204" pitchFamily="34" charset="0"/>
              </a:rPr>
              <a:t>osm</a:t>
            </a:r>
            <a:r>
              <a:rPr lang="en-US" dirty="0">
                <a:solidFill>
                  <a:srgbClr val="FF0000"/>
                </a:solidFill>
                <a:latin typeface="Calibri" panose="020F0502020204030204" pitchFamily="34" charset="0"/>
                <a:cs typeface="Calibri" panose="020F0502020204030204" pitchFamily="34" charset="0"/>
              </a:rPr>
              <a:t>-comments-parser</a:t>
            </a:r>
            <a:r>
              <a:rPr lang="en-US" dirty="0">
                <a:latin typeface="Calibri" panose="020F0502020204030204" pitchFamily="34" charset="0"/>
                <a:cs typeface="Calibri" panose="020F0502020204030204" pitchFamily="34" charset="0"/>
              </a:rPr>
              <a:t>)</a:t>
            </a:r>
          </a:p>
          <a:p>
            <a:pPr marL="0" indent="0" algn="just">
              <a:lnSpc>
                <a:spcPct val="100000"/>
              </a:lnSpc>
              <a:buNone/>
            </a:pPr>
            <a:r>
              <a:rPr lang="en-US" dirty="0">
                <a:latin typeface="Calibri" panose="020F0502020204030204" pitchFamily="34" charset="0"/>
                <a:cs typeface="Calibri" panose="020F0502020204030204" pitchFamily="34" charset="0"/>
              </a:rPr>
              <a:t>	• Medium total activity (More than 10 and less than 88 updated attributes)</a:t>
            </a:r>
          </a:p>
          <a:p>
            <a:pPr marL="0" indent="0" algn="just">
              <a:lnSpc>
                <a:spcPct val="100000"/>
              </a:lnSpc>
              <a:buNone/>
            </a:pPr>
            <a:r>
              <a:rPr lang="en-US" dirty="0">
                <a:latin typeface="Calibri" panose="020F0502020204030204" pitchFamily="34" charset="0"/>
                <a:cs typeface="Calibri" panose="020F0502020204030204" pitchFamily="34" charset="0"/>
              </a:rPr>
              <a:t>		- </a:t>
            </a:r>
            <a:r>
              <a:rPr lang="en-US" dirty="0" err="1">
                <a:latin typeface="Calibri" panose="020F0502020204030204" pitchFamily="34" charset="0"/>
                <a:cs typeface="Calibri" panose="020F0502020204030204" pitchFamily="34" charset="0"/>
              </a:rPr>
              <a:t>totalActivity</a:t>
            </a:r>
            <a:r>
              <a:rPr lang="en-US" dirty="0">
                <a:latin typeface="Calibri" panose="020F0502020204030204" pitchFamily="34" charset="0"/>
                <a:cs typeface="Calibri" panose="020F0502020204030204" pitchFamily="34" charset="0"/>
              </a:rPr>
              <a:t>(</a:t>
            </a:r>
            <a:r>
              <a:rPr lang="en-US" dirty="0" err="1">
                <a:latin typeface="Calibri" panose="020F0502020204030204" pitchFamily="34" charset="0"/>
                <a:cs typeface="Calibri" panose="020F0502020204030204" pitchFamily="34" charset="0"/>
              </a:rPr>
              <a:t>mapbox</a:t>
            </a:r>
            <a:r>
              <a:rPr lang="en-US" dirty="0">
                <a:latin typeface="Calibri" panose="020F0502020204030204" pitchFamily="34" charset="0"/>
                <a:cs typeface="Calibri" panose="020F0502020204030204" pitchFamily="34" charset="0"/>
              </a:rPr>
              <a:t>__</a:t>
            </a:r>
            <a:r>
              <a:rPr lang="en-US" dirty="0" err="1">
                <a:latin typeface="Calibri" panose="020F0502020204030204" pitchFamily="34" charset="0"/>
                <a:cs typeface="Calibri" panose="020F0502020204030204" pitchFamily="34" charset="0"/>
              </a:rPr>
              <a:t>osm</a:t>
            </a:r>
            <a:r>
              <a:rPr lang="en-US" dirty="0">
                <a:latin typeface="Calibri" panose="020F0502020204030204" pitchFamily="34" charset="0"/>
                <a:cs typeface="Calibri" panose="020F0502020204030204" pitchFamily="34" charset="0"/>
              </a:rPr>
              <a:t>-comments-parser) = 34</a:t>
            </a:r>
          </a:p>
          <a:p>
            <a:pPr marL="0" indent="0" algn="just">
              <a:lnSpc>
                <a:spcPct val="100000"/>
              </a:lnSpc>
              <a:buNone/>
            </a:pPr>
            <a:r>
              <a:rPr lang="en-US" dirty="0">
                <a:latin typeface="Calibri" panose="020F0502020204030204" pitchFamily="34" charset="0"/>
                <a:cs typeface="Calibri" panose="020F0502020204030204" pitchFamily="34" charset="0"/>
              </a:rPr>
              <a:t>	• More than 4 active commits (Mix of turfs and reeds)</a:t>
            </a:r>
          </a:p>
          <a:p>
            <a:pPr marL="0" indent="0" algn="just">
              <a:lnSpc>
                <a:spcPct val="100000"/>
              </a:lnSpc>
              <a:buNone/>
            </a:pPr>
            <a:r>
              <a:rPr lang="en-US" dirty="0">
                <a:latin typeface="Calibri" panose="020F0502020204030204" pitchFamily="34" charset="0"/>
                <a:cs typeface="Calibri" panose="020F0502020204030204" pitchFamily="34" charset="0"/>
              </a:rPr>
              <a:t>		- </a:t>
            </a:r>
            <a:r>
              <a:rPr lang="en-US" dirty="0" err="1">
                <a:latin typeface="Calibri" panose="020F0502020204030204" pitchFamily="34" charset="0"/>
                <a:cs typeface="Calibri" panose="020F0502020204030204" pitchFamily="34" charset="0"/>
              </a:rPr>
              <a:t>activeCommits</a:t>
            </a:r>
            <a:r>
              <a:rPr lang="en-US" dirty="0">
                <a:latin typeface="Calibri" panose="020F0502020204030204" pitchFamily="34" charset="0"/>
                <a:cs typeface="Calibri" panose="020F0502020204030204" pitchFamily="34" charset="0"/>
              </a:rPr>
              <a:t>(</a:t>
            </a:r>
            <a:r>
              <a:rPr lang="en-US" dirty="0" err="1">
                <a:latin typeface="Calibri" panose="020F0502020204030204" pitchFamily="34" charset="0"/>
                <a:cs typeface="Calibri" panose="020F0502020204030204" pitchFamily="34" charset="0"/>
              </a:rPr>
              <a:t>mapbox</a:t>
            </a:r>
            <a:r>
              <a:rPr lang="en-US" dirty="0">
                <a:latin typeface="Calibri" panose="020F0502020204030204" pitchFamily="34" charset="0"/>
                <a:cs typeface="Calibri" panose="020F0502020204030204" pitchFamily="34" charset="0"/>
              </a:rPr>
              <a:t>__</a:t>
            </a:r>
            <a:r>
              <a:rPr lang="en-US" dirty="0" err="1">
                <a:latin typeface="Calibri" panose="020F0502020204030204" pitchFamily="34" charset="0"/>
                <a:cs typeface="Calibri" panose="020F0502020204030204" pitchFamily="34" charset="0"/>
              </a:rPr>
              <a:t>osm</a:t>
            </a:r>
            <a:r>
              <a:rPr lang="en-US" dirty="0">
                <a:latin typeface="Calibri" panose="020F0502020204030204" pitchFamily="34" charset="0"/>
                <a:cs typeface="Calibri" panose="020F0502020204030204" pitchFamily="34" charset="0"/>
              </a:rPr>
              <a:t>-comments-parser) = 10</a:t>
            </a:r>
          </a:p>
          <a:p>
            <a:pPr marL="0" indent="0" algn="just">
              <a:lnSpc>
                <a:spcPct val="100000"/>
              </a:lnSpc>
              <a:buNone/>
            </a:pPr>
            <a:endParaRPr lang="en-US" dirty="0">
              <a:latin typeface="Calibri" panose="020F0502020204030204" pitchFamily="34" charset="0"/>
              <a:cs typeface="Calibri" panose="020F0502020204030204" pitchFamily="34" charset="0"/>
            </a:endParaRPr>
          </a:p>
          <a:p>
            <a:pPr marL="0" indent="0" algn="just">
              <a:lnSpc>
                <a:spcPct val="100000"/>
              </a:lnSpc>
              <a:buNone/>
            </a:pPr>
            <a:endParaRPr lang="en-US" dirty="0">
              <a:latin typeface="Calibri" panose="020F0502020204030204" pitchFamily="34" charset="0"/>
              <a:cs typeface="Calibri" panose="020F0502020204030204" pitchFamily="34" charset="0"/>
            </a:endParaRPr>
          </a:p>
          <a:p>
            <a:pPr marL="0" indent="0" algn="just">
              <a:lnSpc>
                <a:spcPct val="100000"/>
              </a:lnSpc>
              <a:buNone/>
            </a:pPr>
            <a:endParaRPr lang="en-US" dirty="0">
              <a:latin typeface="Calibri" panose="020F0502020204030204" pitchFamily="34" charset="0"/>
              <a:cs typeface="Calibri" panose="020F0502020204030204" pitchFamily="34" charset="0"/>
            </a:endParaRPr>
          </a:p>
          <a:p>
            <a:pPr marL="0" indent="0" algn="just">
              <a:lnSpc>
                <a:spcPct val="100000"/>
              </a:lnSpc>
              <a:buNone/>
            </a:pP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856083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duotone>
              <a:schemeClr val="bg2">
                <a:shade val="48000"/>
                <a:hueMod val="106000"/>
                <a:satMod val="140000"/>
                <a:lumMod val="42000"/>
              </a:schemeClr>
              <a:schemeClr val="bg2">
                <a:tint val="98000"/>
                <a:hueMod val="92000"/>
                <a:satMod val="220000"/>
                <a:lumMod val="90000"/>
              </a:schemeClr>
            </a:duotone>
            <a:extLst>
              <a:ext uri="{BEBA8EAE-BF5A-486C-A8C5-ECC9F3942E4B}">
                <a14:imgProps xmlns:a14="http://schemas.microsoft.com/office/drawing/2010/main">
                  <a14:imgLayer r:embed="rId4">
                    <a14:imgEffect>
                      <a14:sharpenSoften amount="50000"/>
                    </a14:imgEffect>
                    <a14:imgEffect>
                      <a14:brightnessContrast bright="-49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75AC0C2-8A41-4B96-8E4B-E490FABC4BE3}"/>
              </a:ext>
            </a:extLst>
          </p:cNvPr>
          <p:cNvSpPr>
            <a:spLocks noGrp="1"/>
          </p:cNvSpPr>
          <p:nvPr>
            <p:ph type="title"/>
          </p:nvPr>
        </p:nvSpPr>
        <p:spPr>
          <a:xfrm>
            <a:off x="1170285" y="678426"/>
            <a:ext cx="10496994" cy="639096"/>
          </a:xfrm>
        </p:spPr>
        <p:txBody>
          <a:bodyPr>
            <a:normAutofit fontScale="90000"/>
          </a:bodyPr>
          <a:lstStyle/>
          <a:p>
            <a:pPr algn="just">
              <a:lnSpc>
                <a:spcPct val="100000"/>
              </a:lnSpc>
            </a:pPr>
            <a:r>
              <a:rPr lang="en-US" sz="3600" b="1" cap="none" dirty="0">
                <a:latin typeface="Tw Cen MT (Headings)"/>
                <a:cs typeface="Calibri" panose="020F0502020204030204" pitchFamily="34" charset="0"/>
              </a:rPr>
              <a:t>Centroids per taxon with stats (3)</a:t>
            </a:r>
          </a:p>
        </p:txBody>
      </p:sp>
      <p:sp>
        <p:nvSpPr>
          <p:cNvPr id="9" name="Content Placeholder 2">
            <a:extLst>
              <a:ext uri="{FF2B5EF4-FFF2-40B4-BE49-F238E27FC236}">
                <a16:creationId xmlns:a16="http://schemas.microsoft.com/office/drawing/2014/main" id="{B68E89FD-9AF1-4677-A1ED-6CE5E95B3308}"/>
              </a:ext>
            </a:extLst>
          </p:cNvPr>
          <p:cNvSpPr>
            <a:spLocks noGrp="1"/>
          </p:cNvSpPr>
          <p:nvPr>
            <p:ph idx="1"/>
          </p:nvPr>
        </p:nvSpPr>
        <p:spPr>
          <a:xfrm>
            <a:off x="1171698" y="1778001"/>
            <a:ext cx="9905999" cy="4505568"/>
          </a:xfrm>
        </p:spPr>
        <p:txBody>
          <a:bodyPr>
            <a:normAutofit lnSpcReduction="10000"/>
          </a:bodyPr>
          <a:lstStyle/>
          <a:p>
            <a:pPr algn="just">
              <a:lnSpc>
                <a:spcPct val="100000"/>
              </a:lnSpc>
            </a:pPr>
            <a:r>
              <a:rPr lang="en-US" sz="1900" b="1" u="sng" dirty="0" err="1">
                <a:latin typeface="Calibri" panose="020F0502020204030204" pitchFamily="34" charset="0"/>
                <a:cs typeface="Calibri" panose="020F0502020204030204" pitchFamily="34" charset="0"/>
              </a:rPr>
              <a:t>FocusedShot_n_LOW</a:t>
            </a:r>
            <a:r>
              <a:rPr lang="en-US" sz="1900" b="1" u="sng" dirty="0">
                <a:latin typeface="Calibri" panose="020F0502020204030204" pitchFamily="34" charset="0"/>
                <a:cs typeface="Calibri" panose="020F0502020204030204" pitchFamily="34" charset="0"/>
              </a:rPr>
              <a:t> Taxon Characteristics </a:t>
            </a:r>
            <a:r>
              <a:rPr lang="en-US" sz="1900" dirty="0">
                <a:latin typeface="Calibri" panose="020F0502020204030204" pitchFamily="34" charset="0"/>
                <a:cs typeface="Calibri" panose="020F0502020204030204" pitchFamily="34" charset="0"/>
              </a:rPr>
              <a:t>(Centroid-Project: </a:t>
            </a:r>
            <a:r>
              <a:rPr lang="en-US" sz="1900" dirty="0" err="1">
                <a:solidFill>
                  <a:srgbClr val="FF0000"/>
                </a:solidFill>
                <a:latin typeface="Calibri" panose="020F0502020204030204" pitchFamily="34" charset="0"/>
                <a:cs typeface="Calibri" panose="020F0502020204030204" pitchFamily="34" charset="0"/>
              </a:rPr>
              <a:t>anchorcms</a:t>
            </a:r>
            <a:r>
              <a:rPr lang="en-US" sz="1900" dirty="0">
                <a:solidFill>
                  <a:srgbClr val="FF0000"/>
                </a:solidFill>
                <a:latin typeface="Calibri" panose="020F0502020204030204" pitchFamily="34" charset="0"/>
                <a:cs typeface="Calibri" panose="020F0502020204030204" pitchFamily="34" charset="0"/>
              </a:rPr>
              <a:t>__anchor-</a:t>
            </a:r>
            <a:r>
              <a:rPr lang="en-US" sz="1900" dirty="0" err="1">
                <a:solidFill>
                  <a:srgbClr val="FF0000"/>
                </a:solidFill>
                <a:latin typeface="Calibri" panose="020F0502020204030204" pitchFamily="34" charset="0"/>
                <a:cs typeface="Calibri" panose="020F0502020204030204" pitchFamily="34" charset="0"/>
              </a:rPr>
              <a:t>cms</a:t>
            </a:r>
            <a:r>
              <a:rPr lang="en-US" sz="1900" dirty="0">
                <a:latin typeface="Calibri" panose="020F0502020204030204" pitchFamily="34" charset="0"/>
                <a:cs typeface="Calibri" panose="020F0502020204030204" pitchFamily="34" charset="0"/>
              </a:rPr>
              <a:t>)</a:t>
            </a:r>
          </a:p>
          <a:p>
            <a:pPr marL="0" indent="0" algn="just">
              <a:lnSpc>
                <a:spcPct val="100000"/>
              </a:lnSpc>
              <a:buNone/>
            </a:pPr>
            <a:r>
              <a:rPr lang="en-US" sz="1900" dirty="0">
                <a:latin typeface="Calibri" panose="020F0502020204030204" pitchFamily="34" charset="0"/>
                <a:cs typeface="Calibri" panose="020F0502020204030204" pitchFamily="34" charset="0"/>
              </a:rPr>
              <a:t>	• High total activity (more than 27 and less than 315 updated attributes)</a:t>
            </a:r>
          </a:p>
          <a:p>
            <a:pPr marL="0" indent="0" algn="just">
              <a:lnSpc>
                <a:spcPct val="100000"/>
              </a:lnSpc>
              <a:buNone/>
            </a:pPr>
            <a:r>
              <a:rPr lang="en-US" sz="1900" dirty="0">
                <a:latin typeface="Calibri" panose="020F0502020204030204" pitchFamily="34" charset="0"/>
                <a:cs typeface="Calibri" panose="020F0502020204030204" pitchFamily="34" charset="0"/>
              </a:rPr>
              <a:t>		- </a:t>
            </a:r>
            <a:r>
              <a:rPr lang="en-US" sz="1900" dirty="0" err="1">
                <a:latin typeface="Calibri" panose="020F0502020204030204" pitchFamily="34" charset="0"/>
                <a:cs typeface="Calibri" panose="020F0502020204030204" pitchFamily="34" charset="0"/>
              </a:rPr>
              <a:t>totalActivity</a:t>
            </a:r>
            <a:r>
              <a:rPr lang="en-US" sz="1900" dirty="0">
                <a:latin typeface="Calibri" panose="020F0502020204030204" pitchFamily="34" charset="0"/>
                <a:cs typeface="Calibri" panose="020F0502020204030204" pitchFamily="34" charset="0"/>
              </a:rPr>
              <a:t>(</a:t>
            </a:r>
            <a:r>
              <a:rPr lang="en-US" sz="1900" dirty="0" err="1">
                <a:latin typeface="Calibri" panose="020F0502020204030204" pitchFamily="34" charset="0"/>
                <a:cs typeface="Calibri" panose="020F0502020204030204" pitchFamily="34" charset="0"/>
              </a:rPr>
              <a:t>anchorcms</a:t>
            </a:r>
            <a:r>
              <a:rPr lang="en-US" sz="1900" dirty="0">
                <a:latin typeface="Calibri" panose="020F0502020204030204" pitchFamily="34" charset="0"/>
                <a:cs typeface="Calibri" panose="020F0502020204030204" pitchFamily="34" charset="0"/>
              </a:rPr>
              <a:t>__anchor-</a:t>
            </a:r>
            <a:r>
              <a:rPr lang="en-US" sz="1900" dirty="0" err="1">
                <a:latin typeface="Calibri" panose="020F0502020204030204" pitchFamily="34" charset="0"/>
                <a:cs typeface="Calibri" panose="020F0502020204030204" pitchFamily="34" charset="0"/>
              </a:rPr>
              <a:t>cms</a:t>
            </a:r>
            <a:r>
              <a:rPr lang="en-US" sz="1900" dirty="0">
                <a:latin typeface="Calibri" panose="020F0502020204030204" pitchFamily="34" charset="0"/>
                <a:cs typeface="Calibri" panose="020F0502020204030204" pitchFamily="34" charset="0"/>
              </a:rPr>
              <a:t>) = 125</a:t>
            </a:r>
          </a:p>
          <a:p>
            <a:pPr marL="0" indent="0" algn="just">
              <a:lnSpc>
                <a:spcPct val="100000"/>
              </a:lnSpc>
              <a:buNone/>
            </a:pPr>
            <a:r>
              <a:rPr lang="en-US" sz="1900" dirty="0">
                <a:latin typeface="Calibri" panose="020F0502020204030204" pitchFamily="34" charset="0"/>
                <a:cs typeface="Calibri" panose="020F0502020204030204" pitchFamily="34" charset="0"/>
              </a:rPr>
              <a:t>	• More than 4 active commits (Mix of turfs and reeds)</a:t>
            </a:r>
          </a:p>
          <a:p>
            <a:pPr marL="0" indent="0" algn="just">
              <a:lnSpc>
                <a:spcPct val="100000"/>
              </a:lnSpc>
              <a:buNone/>
            </a:pPr>
            <a:r>
              <a:rPr lang="en-US" sz="1900" dirty="0">
                <a:latin typeface="Calibri" panose="020F0502020204030204" pitchFamily="34" charset="0"/>
                <a:cs typeface="Calibri" panose="020F0502020204030204" pitchFamily="34" charset="0"/>
              </a:rPr>
              <a:t>		- </a:t>
            </a:r>
            <a:r>
              <a:rPr lang="en-US" sz="1900" dirty="0" err="1">
                <a:latin typeface="Calibri" panose="020F0502020204030204" pitchFamily="34" charset="0"/>
                <a:cs typeface="Calibri" panose="020F0502020204030204" pitchFamily="34" charset="0"/>
              </a:rPr>
              <a:t>activeCommits</a:t>
            </a:r>
            <a:r>
              <a:rPr lang="en-US" sz="1900" dirty="0">
                <a:latin typeface="Calibri" panose="020F0502020204030204" pitchFamily="34" charset="0"/>
                <a:cs typeface="Calibri" panose="020F0502020204030204" pitchFamily="34" charset="0"/>
              </a:rPr>
              <a:t>(</a:t>
            </a:r>
            <a:r>
              <a:rPr lang="en-US" sz="1900" dirty="0" err="1">
                <a:latin typeface="Calibri" panose="020F0502020204030204" pitchFamily="34" charset="0"/>
                <a:cs typeface="Calibri" panose="020F0502020204030204" pitchFamily="34" charset="0"/>
              </a:rPr>
              <a:t>anchorcms</a:t>
            </a:r>
            <a:r>
              <a:rPr lang="en-US" sz="1900" dirty="0">
                <a:latin typeface="Calibri" panose="020F0502020204030204" pitchFamily="34" charset="0"/>
                <a:cs typeface="Calibri" panose="020F0502020204030204" pitchFamily="34" charset="0"/>
              </a:rPr>
              <a:t>__anchor-</a:t>
            </a:r>
            <a:r>
              <a:rPr lang="en-US" sz="1900" dirty="0" err="1">
                <a:latin typeface="Calibri" panose="020F0502020204030204" pitchFamily="34" charset="0"/>
                <a:cs typeface="Calibri" panose="020F0502020204030204" pitchFamily="34" charset="0"/>
              </a:rPr>
              <a:t>cms</a:t>
            </a:r>
            <a:r>
              <a:rPr lang="en-US" sz="1900" dirty="0">
                <a:latin typeface="Calibri" panose="020F0502020204030204" pitchFamily="34" charset="0"/>
                <a:cs typeface="Calibri" panose="020F0502020204030204" pitchFamily="34" charset="0"/>
              </a:rPr>
              <a:t>) = 8</a:t>
            </a:r>
          </a:p>
          <a:p>
            <a:pPr marL="0" indent="0" algn="just">
              <a:lnSpc>
                <a:spcPct val="100000"/>
              </a:lnSpc>
              <a:buNone/>
            </a:pPr>
            <a:endParaRPr lang="en-US" sz="1900" dirty="0">
              <a:latin typeface="Calibri" panose="020F0502020204030204" pitchFamily="34" charset="0"/>
              <a:cs typeface="Calibri" panose="020F0502020204030204" pitchFamily="34" charset="0"/>
            </a:endParaRPr>
          </a:p>
          <a:p>
            <a:pPr algn="just">
              <a:lnSpc>
                <a:spcPct val="100000"/>
              </a:lnSpc>
            </a:pPr>
            <a:r>
              <a:rPr lang="en-US" sz="1900" b="1" u="sng" dirty="0">
                <a:latin typeface="Calibri" panose="020F0502020204030204" pitchFamily="34" charset="0"/>
                <a:cs typeface="Calibri" panose="020F0502020204030204" pitchFamily="34" charset="0"/>
              </a:rPr>
              <a:t>Active Taxon Characteristics </a:t>
            </a:r>
            <a:r>
              <a:rPr lang="en-US" sz="1900" dirty="0">
                <a:latin typeface="Calibri" panose="020F0502020204030204" pitchFamily="34" charset="0"/>
                <a:cs typeface="Calibri" panose="020F0502020204030204" pitchFamily="34" charset="0"/>
              </a:rPr>
              <a:t>(Centroid-Project: </a:t>
            </a:r>
            <a:r>
              <a:rPr lang="en-US" sz="1900" dirty="0">
                <a:solidFill>
                  <a:srgbClr val="FF0000"/>
                </a:solidFill>
                <a:latin typeface="Calibri" panose="020F0502020204030204" pitchFamily="34" charset="0"/>
                <a:cs typeface="Calibri" panose="020F0502020204030204" pitchFamily="34" charset="0"/>
              </a:rPr>
              <a:t>pods-</a:t>
            </a:r>
            <a:r>
              <a:rPr lang="en-US" sz="1900" dirty="0" err="1">
                <a:solidFill>
                  <a:srgbClr val="FF0000"/>
                </a:solidFill>
                <a:latin typeface="Calibri" panose="020F0502020204030204" pitchFamily="34" charset="0"/>
                <a:cs typeface="Calibri" panose="020F0502020204030204" pitchFamily="34" charset="0"/>
              </a:rPr>
              <a:t>framework__pods</a:t>
            </a:r>
            <a:r>
              <a:rPr lang="en-US" sz="1900" dirty="0">
                <a:latin typeface="Calibri" panose="020F0502020204030204" pitchFamily="34" charset="0"/>
                <a:cs typeface="Calibri" panose="020F0502020204030204" pitchFamily="34" charset="0"/>
              </a:rPr>
              <a:t>)</a:t>
            </a:r>
          </a:p>
          <a:p>
            <a:pPr marL="0" indent="0" algn="just">
              <a:lnSpc>
                <a:spcPct val="100000"/>
              </a:lnSpc>
              <a:buNone/>
            </a:pPr>
            <a:r>
              <a:rPr lang="en-US" sz="1900" dirty="0">
                <a:latin typeface="Calibri" panose="020F0502020204030204" pitchFamily="34" charset="0"/>
                <a:cs typeface="Calibri" panose="020F0502020204030204" pitchFamily="34" charset="0"/>
              </a:rPr>
              <a:t>	• Very high total activity (more than 111 and less than 1268 updated attributes)</a:t>
            </a:r>
          </a:p>
          <a:p>
            <a:pPr marL="0" indent="0" algn="just">
              <a:lnSpc>
                <a:spcPct val="100000"/>
              </a:lnSpc>
              <a:buNone/>
            </a:pPr>
            <a:r>
              <a:rPr lang="en-US" sz="1900" dirty="0">
                <a:latin typeface="Calibri" panose="020F0502020204030204" pitchFamily="34" charset="0"/>
                <a:cs typeface="Calibri" panose="020F0502020204030204" pitchFamily="34" charset="0"/>
              </a:rPr>
              <a:t>		- </a:t>
            </a:r>
            <a:r>
              <a:rPr lang="en-US" sz="1900" dirty="0" err="1">
                <a:latin typeface="Calibri" panose="020F0502020204030204" pitchFamily="34" charset="0"/>
                <a:cs typeface="Calibri" panose="020F0502020204030204" pitchFamily="34" charset="0"/>
              </a:rPr>
              <a:t>totalActivity</a:t>
            </a:r>
            <a:r>
              <a:rPr lang="en-US" sz="1900" dirty="0">
                <a:latin typeface="Calibri" panose="020F0502020204030204" pitchFamily="34" charset="0"/>
                <a:cs typeface="Calibri" panose="020F0502020204030204" pitchFamily="34" charset="0"/>
              </a:rPr>
              <a:t>(pods-</a:t>
            </a:r>
            <a:r>
              <a:rPr lang="en-US" sz="1900" dirty="0" err="1">
                <a:latin typeface="Calibri" panose="020F0502020204030204" pitchFamily="34" charset="0"/>
                <a:cs typeface="Calibri" panose="020F0502020204030204" pitchFamily="34" charset="0"/>
              </a:rPr>
              <a:t>framework__pods</a:t>
            </a:r>
            <a:r>
              <a:rPr lang="en-US" sz="1900" dirty="0">
                <a:latin typeface="Calibri" panose="020F0502020204030204" pitchFamily="34" charset="0"/>
                <a:cs typeface="Calibri" panose="020F0502020204030204" pitchFamily="34" charset="0"/>
              </a:rPr>
              <a:t>) = 352</a:t>
            </a:r>
          </a:p>
          <a:p>
            <a:pPr marL="0" indent="0" algn="just">
              <a:lnSpc>
                <a:spcPct val="100000"/>
              </a:lnSpc>
              <a:buNone/>
            </a:pPr>
            <a:r>
              <a:rPr lang="en-US" sz="1900" dirty="0">
                <a:latin typeface="Calibri" panose="020F0502020204030204" pitchFamily="34" charset="0"/>
                <a:cs typeface="Calibri" panose="020F0502020204030204" pitchFamily="34" charset="0"/>
              </a:rPr>
              <a:t>	• More than 7 active commits (Mix of turfs and reeds)</a:t>
            </a:r>
          </a:p>
          <a:p>
            <a:pPr marL="0" indent="0" algn="just">
              <a:lnSpc>
                <a:spcPct val="100000"/>
              </a:lnSpc>
              <a:buNone/>
            </a:pPr>
            <a:r>
              <a:rPr lang="en-US" sz="1900" dirty="0">
                <a:latin typeface="Calibri" panose="020F0502020204030204" pitchFamily="34" charset="0"/>
                <a:cs typeface="Calibri" panose="020F0502020204030204" pitchFamily="34" charset="0"/>
              </a:rPr>
              <a:t>		- </a:t>
            </a:r>
            <a:r>
              <a:rPr lang="en-US" sz="1900" dirty="0" err="1">
                <a:latin typeface="Calibri" panose="020F0502020204030204" pitchFamily="34" charset="0"/>
                <a:cs typeface="Calibri" panose="020F0502020204030204" pitchFamily="34" charset="0"/>
              </a:rPr>
              <a:t>activeCommits</a:t>
            </a:r>
            <a:r>
              <a:rPr lang="en-US" sz="1900" dirty="0">
                <a:latin typeface="Calibri" panose="020F0502020204030204" pitchFamily="34" charset="0"/>
                <a:cs typeface="Calibri" panose="020F0502020204030204" pitchFamily="34" charset="0"/>
              </a:rPr>
              <a:t>(pods-</a:t>
            </a:r>
            <a:r>
              <a:rPr lang="en-US" sz="1900" dirty="0" err="1">
                <a:latin typeface="Calibri" panose="020F0502020204030204" pitchFamily="34" charset="0"/>
                <a:cs typeface="Calibri" panose="020F0502020204030204" pitchFamily="34" charset="0"/>
              </a:rPr>
              <a:t>framework__pods</a:t>
            </a:r>
            <a:r>
              <a:rPr lang="en-US" sz="1900" dirty="0">
                <a:latin typeface="Calibri" panose="020F0502020204030204" pitchFamily="34" charset="0"/>
                <a:cs typeface="Calibri" panose="020F0502020204030204" pitchFamily="34" charset="0"/>
              </a:rPr>
              <a:t>) = 30</a:t>
            </a:r>
          </a:p>
          <a:p>
            <a:pPr marL="0" indent="0" algn="just">
              <a:lnSpc>
                <a:spcPct val="100000"/>
              </a:lnSpc>
              <a:buNone/>
            </a:pPr>
            <a:endParaRPr lang="en-US" sz="1900" dirty="0">
              <a:latin typeface="Calibri" panose="020F0502020204030204" pitchFamily="34" charset="0"/>
              <a:cs typeface="Calibri" panose="020F0502020204030204" pitchFamily="34" charset="0"/>
            </a:endParaRPr>
          </a:p>
          <a:p>
            <a:pPr marL="0" indent="0" algn="just">
              <a:lnSpc>
                <a:spcPct val="100000"/>
              </a:lnSpc>
              <a:buNone/>
            </a:pPr>
            <a:endParaRPr lang="en-US" sz="1900" dirty="0">
              <a:latin typeface="Calibri" panose="020F0502020204030204" pitchFamily="34" charset="0"/>
              <a:cs typeface="Calibri" panose="020F0502020204030204" pitchFamily="34" charset="0"/>
            </a:endParaRPr>
          </a:p>
          <a:p>
            <a:pPr marL="0" indent="0" algn="just">
              <a:lnSpc>
                <a:spcPct val="100000"/>
              </a:lnSpc>
              <a:buNone/>
            </a:pPr>
            <a:endParaRPr lang="en-US" sz="1900" dirty="0">
              <a:latin typeface="Calibri" panose="020F0502020204030204" pitchFamily="34" charset="0"/>
              <a:cs typeface="Calibri" panose="020F0502020204030204" pitchFamily="34" charset="0"/>
            </a:endParaRPr>
          </a:p>
          <a:p>
            <a:pPr marL="0" indent="0" algn="just">
              <a:lnSpc>
                <a:spcPct val="100000"/>
              </a:lnSpc>
              <a:buNone/>
            </a:pPr>
            <a:endParaRPr lang="en-US" sz="1900" dirty="0">
              <a:latin typeface="Calibri" panose="020F0502020204030204" pitchFamily="34" charset="0"/>
              <a:cs typeface="Calibri" panose="020F0502020204030204" pitchFamily="34" charset="0"/>
            </a:endParaRPr>
          </a:p>
          <a:p>
            <a:pPr marL="0" indent="0" algn="just">
              <a:lnSpc>
                <a:spcPct val="100000"/>
              </a:lnSpc>
              <a:buNone/>
            </a:pPr>
            <a:endParaRPr lang="en-US" sz="1900" dirty="0">
              <a:latin typeface="Calibri" panose="020F0502020204030204" pitchFamily="34" charset="0"/>
              <a:cs typeface="Calibri" panose="020F0502020204030204" pitchFamily="34" charset="0"/>
            </a:endParaRPr>
          </a:p>
          <a:p>
            <a:pPr marL="0" indent="0" algn="just">
              <a:lnSpc>
                <a:spcPct val="100000"/>
              </a:lnSpc>
              <a:buNone/>
            </a:pPr>
            <a:endParaRPr lang="en-US" sz="19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974342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EECA6-BC6E-4430-BBA0-77B08274505D}"/>
              </a:ext>
            </a:extLst>
          </p:cNvPr>
          <p:cNvSpPr>
            <a:spLocks noGrp="1"/>
          </p:cNvSpPr>
          <p:nvPr>
            <p:ph type="title"/>
          </p:nvPr>
        </p:nvSpPr>
        <p:spPr>
          <a:xfrm>
            <a:off x="0" y="2465408"/>
            <a:ext cx="12192000" cy="1050558"/>
          </a:xfrm>
        </p:spPr>
        <p:txBody>
          <a:bodyPr>
            <a:normAutofit/>
          </a:bodyPr>
          <a:lstStyle/>
          <a:p>
            <a:pPr algn="ctr"/>
            <a:r>
              <a:rPr lang="en-US" b="1" cap="none" dirty="0"/>
              <a:t>Assessment of the existing taxonomy via validity metrics</a:t>
            </a:r>
          </a:p>
        </p:txBody>
      </p:sp>
    </p:spTree>
    <p:extLst>
      <p:ext uri="{BB962C8B-B14F-4D97-AF65-F5344CB8AC3E}">
        <p14:creationId xmlns:p14="http://schemas.microsoft.com/office/powerpoint/2010/main" val="12508774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duotone>
              <a:schemeClr val="bg2">
                <a:shade val="48000"/>
                <a:hueMod val="106000"/>
                <a:satMod val="140000"/>
                <a:lumMod val="42000"/>
              </a:schemeClr>
              <a:schemeClr val="bg2">
                <a:tint val="98000"/>
                <a:hueMod val="92000"/>
                <a:satMod val="220000"/>
                <a:lumMod val="90000"/>
              </a:schemeClr>
            </a:duotone>
            <a:extLst>
              <a:ext uri="{BEBA8EAE-BF5A-486C-A8C5-ECC9F3942E4B}">
                <a14:imgProps xmlns:a14="http://schemas.microsoft.com/office/drawing/2010/main">
                  <a14:imgLayer r:embed="rId4">
                    <a14:imgEffect>
                      <a14:sharpenSoften amount="50000"/>
                    </a14:imgEffect>
                    <a14:imgEffect>
                      <a14:brightnessContrast bright="-49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FDCEB1-C17C-48CA-ACEB-4BCB1829B125}"/>
              </a:ext>
            </a:extLst>
          </p:cNvPr>
          <p:cNvSpPr>
            <a:spLocks noGrp="1"/>
          </p:cNvSpPr>
          <p:nvPr>
            <p:ph idx="1"/>
          </p:nvPr>
        </p:nvSpPr>
        <p:spPr>
          <a:xfrm>
            <a:off x="1181858" y="1595119"/>
            <a:ext cx="9905999" cy="4693921"/>
          </a:xfrm>
        </p:spPr>
        <p:txBody>
          <a:bodyPr>
            <a:normAutofit/>
          </a:bodyPr>
          <a:lstStyle/>
          <a:p>
            <a:pPr algn="just">
              <a:lnSpc>
                <a:spcPct val="100000"/>
              </a:lnSpc>
            </a:pPr>
            <a:r>
              <a:rPr lang="en-US" sz="2000" b="1" dirty="0">
                <a:latin typeface="Calibri" panose="020F0502020204030204" pitchFamily="34" charset="0"/>
                <a:cs typeface="Calibri" panose="020F0502020204030204" pitchFamily="34" charset="0"/>
              </a:rPr>
              <a:t>It measures how closely related are the objects within the same cluster.</a:t>
            </a:r>
          </a:p>
          <a:p>
            <a:pPr algn="just">
              <a:lnSpc>
                <a:spcPct val="100000"/>
              </a:lnSpc>
            </a:pPr>
            <a:r>
              <a:rPr lang="en-US" sz="2000" b="1" dirty="0">
                <a:latin typeface="Calibri" panose="020F0502020204030204" pitchFamily="34" charset="0"/>
                <a:cs typeface="Calibri" panose="020F0502020204030204" pitchFamily="34" charset="0"/>
              </a:rPr>
              <a:t>A lower within-cluster variation is an indicator of good compactness, which means that the lower the cohesion is, the better the clustering is.</a:t>
            </a:r>
          </a:p>
          <a:p>
            <a:pPr algn="just">
              <a:lnSpc>
                <a:spcPct val="100000"/>
              </a:lnSpc>
            </a:pPr>
            <a:r>
              <a:rPr lang="en-US" sz="2000" b="1" dirty="0">
                <a:latin typeface="Calibri" panose="020F0502020204030204" pitchFamily="34" charset="0"/>
                <a:cs typeface="Calibri" panose="020F0502020204030204" pitchFamily="34" charset="0"/>
              </a:rPr>
              <a:t>Can be computed by the following formula:</a:t>
            </a:r>
          </a:p>
          <a:p>
            <a:pPr algn="just">
              <a:lnSpc>
                <a:spcPct val="100000"/>
              </a:lnSpc>
            </a:pPr>
            <a:endParaRPr lang="en-US" sz="2000" b="1" dirty="0">
              <a:latin typeface="Calibri" panose="020F0502020204030204" pitchFamily="34" charset="0"/>
              <a:cs typeface="Calibri" panose="020F0502020204030204" pitchFamily="34" charset="0"/>
            </a:endParaRPr>
          </a:p>
          <a:p>
            <a:pPr algn="just">
              <a:lnSpc>
                <a:spcPct val="100000"/>
              </a:lnSpc>
            </a:pPr>
            <a:endParaRPr lang="en-US" sz="2000" b="1" dirty="0">
              <a:latin typeface="Calibri" panose="020F0502020204030204" pitchFamily="34" charset="0"/>
              <a:cs typeface="Calibri" panose="020F0502020204030204" pitchFamily="34" charset="0"/>
            </a:endParaRPr>
          </a:p>
          <a:p>
            <a:pPr algn="just">
              <a:lnSpc>
                <a:spcPct val="100000"/>
              </a:lnSpc>
            </a:pPr>
            <a:endParaRPr lang="en-US" sz="2000" b="1" dirty="0">
              <a:latin typeface="Calibri" panose="020F0502020204030204" pitchFamily="34" charset="0"/>
              <a:cs typeface="Calibri" panose="020F0502020204030204" pitchFamily="34" charset="0"/>
            </a:endParaRPr>
          </a:p>
          <a:p>
            <a:pPr marL="1828800" lvl="4" indent="0" algn="just">
              <a:lnSpc>
                <a:spcPct val="100000"/>
              </a:lnSpc>
              <a:buNone/>
            </a:pPr>
            <a:endParaRPr lang="en-US" sz="1200" b="1" dirty="0">
              <a:latin typeface="Calibri" panose="020F0502020204030204" pitchFamily="34" charset="0"/>
              <a:cs typeface="Calibri" panose="020F0502020204030204" pitchFamily="34" charset="0"/>
            </a:endParaRPr>
          </a:p>
          <a:p>
            <a:pPr marL="1828800" lvl="4" indent="0" algn="just">
              <a:lnSpc>
                <a:spcPct val="100000"/>
              </a:lnSpc>
              <a:buNone/>
            </a:pPr>
            <a:r>
              <a:rPr lang="en-US" sz="1800" b="1" dirty="0">
                <a:latin typeface="Calibri" panose="020F0502020204030204" pitchFamily="34" charset="0"/>
                <a:cs typeface="Calibri" panose="020F0502020204030204" pitchFamily="34" charset="0"/>
              </a:rPr>
              <a:t>where:</a:t>
            </a:r>
          </a:p>
          <a:p>
            <a:pPr marL="1828800" lvl="4" indent="0" algn="just">
              <a:lnSpc>
                <a:spcPct val="100000"/>
              </a:lnSpc>
              <a:buNone/>
            </a:pPr>
            <a:r>
              <a:rPr lang="en-US" sz="1800" b="1" dirty="0">
                <a:latin typeface="Calibri" panose="020F0502020204030204" pitchFamily="34" charset="0"/>
                <a:cs typeface="Calibri" panose="020F0502020204030204" pitchFamily="34" charset="0"/>
              </a:rPr>
              <a:t>	     </a:t>
            </a:r>
            <a:r>
              <a:rPr lang="en-US" sz="2000" b="1" dirty="0">
                <a:latin typeface="Calibri" panose="020F0502020204030204" pitchFamily="34" charset="0"/>
                <a:cs typeface="Calibri" panose="020F0502020204030204" pitchFamily="34" charset="0"/>
              </a:rPr>
              <a:t>x∈ 𝐶𝑖 : Every element in 𝐶𝑖 cluster.</a:t>
            </a:r>
          </a:p>
          <a:p>
            <a:pPr marL="1828800" lvl="4" indent="0" algn="just">
              <a:lnSpc>
                <a:spcPct val="100000"/>
              </a:lnSpc>
              <a:buNone/>
            </a:pPr>
            <a:r>
              <a:rPr lang="en-US" sz="2000" b="1" dirty="0">
                <a:latin typeface="Calibri" panose="020F0502020204030204" pitchFamily="34" charset="0"/>
                <a:cs typeface="Calibri" panose="020F0502020204030204" pitchFamily="34" charset="0"/>
              </a:rPr>
              <a:t>		𝑚𝑖 : Centroid of </a:t>
            </a:r>
            <a:r>
              <a:rPr lang="en-US" sz="2000" b="1" dirty="0" err="1">
                <a:latin typeface="Calibri" panose="020F0502020204030204" pitchFamily="34" charset="0"/>
                <a:cs typeface="Calibri" panose="020F0502020204030204" pitchFamily="34" charset="0"/>
              </a:rPr>
              <a:t>i</a:t>
            </a:r>
            <a:r>
              <a:rPr lang="en-US" sz="2000" b="1" dirty="0">
                <a:latin typeface="Calibri" panose="020F0502020204030204" pitchFamily="34" charset="0"/>
                <a:cs typeface="Calibri" panose="020F0502020204030204" pitchFamily="34" charset="0"/>
              </a:rPr>
              <a:t> cluster.</a:t>
            </a:r>
          </a:p>
          <a:p>
            <a:pPr algn="just">
              <a:lnSpc>
                <a:spcPct val="100000"/>
              </a:lnSpc>
            </a:pPr>
            <a:endParaRPr lang="en-US" sz="2000" b="1" dirty="0">
              <a:latin typeface="Calibri" panose="020F0502020204030204" pitchFamily="34" charset="0"/>
              <a:cs typeface="Calibri" panose="020F0502020204030204" pitchFamily="34" charset="0"/>
            </a:endParaRPr>
          </a:p>
        </p:txBody>
      </p:sp>
      <p:sp>
        <p:nvSpPr>
          <p:cNvPr id="6" name="Title 1">
            <a:extLst>
              <a:ext uri="{FF2B5EF4-FFF2-40B4-BE49-F238E27FC236}">
                <a16:creationId xmlns:a16="http://schemas.microsoft.com/office/drawing/2014/main" id="{675AC0C2-8A41-4B96-8E4B-E490FABC4BE3}"/>
              </a:ext>
            </a:extLst>
          </p:cNvPr>
          <p:cNvSpPr>
            <a:spLocks noGrp="1"/>
          </p:cNvSpPr>
          <p:nvPr>
            <p:ph type="title"/>
          </p:nvPr>
        </p:nvSpPr>
        <p:spPr>
          <a:xfrm>
            <a:off x="1170285" y="678426"/>
            <a:ext cx="10496994" cy="639096"/>
          </a:xfrm>
        </p:spPr>
        <p:txBody>
          <a:bodyPr>
            <a:normAutofit fontScale="90000"/>
          </a:bodyPr>
          <a:lstStyle/>
          <a:p>
            <a:pPr algn="just">
              <a:lnSpc>
                <a:spcPct val="100000"/>
              </a:lnSpc>
            </a:pPr>
            <a:r>
              <a:rPr lang="en-US" sz="3600" b="1" cap="none" dirty="0">
                <a:latin typeface="Tw Cen MT (Headings)"/>
                <a:cs typeface="Calibri" panose="020F0502020204030204" pitchFamily="34" charset="0"/>
              </a:rPr>
              <a:t>Cohesion (SSE)</a:t>
            </a:r>
          </a:p>
        </p:txBody>
      </p:sp>
      <p:pic>
        <p:nvPicPr>
          <p:cNvPr id="8" name="Picture 7">
            <a:extLst>
              <a:ext uri="{FF2B5EF4-FFF2-40B4-BE49-F238E27FC236}">
                <a16:creationId xmlns:a16="http://schemas.microsoft.com/office/drawing/2014/main" id="{FB1C0E40-89D2-4A67-A409-2E66D3015378}"/>
              </a:ext>
            </a:extLst>
          </p:cNvPr>
          <p:cNvPicPr>
            <a:picLocks noChangeAspect="1"/>
          </p:cNvPicPr>
          <p:nvPr/>
        </p:nvPicPr>
        <p:blipFill>
          <a:blip r:embed="rId5"/>
          <a:stretch>
            <a:fillRect/>
          </a:stretch>
        </p:blipFill>
        <p:spPr>
          <a:xfrm>
            <a:off x="4226560" y="3353435"/>
            <a:ext cx="3667760" cy="1038721"/>
          </a:xfrm>
          <a:prstGeom prst="rect">
            <a:avLst/>
          </a:prstGeom>
        </p:spPr>
      </p:pic>
    </p:spTree>
    <p:extLst>
      <p:ext uri="{BB962C8B-B14F-4D97-AF65-F5344CB8AC3E}">
        <p14:creationId xmlns:p14="http://schemas.microsoft.com/office/powerpoint/2010/main" val="18632626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duotone>
              <a:schemeClr val="bg2">
                <a:shade val="48000"/>
                <a:hueMod val="106000"/>
                <a:satMod val="140000"/>
                <a:lumMod val="42000"/>
              </a:schemeClr>
              <a:schemeClr val="bg2">
                <a:tint val="98000"/>
                <a:hueMod val="92000"/>
                <a:satMod val="220000"/>
                <a:lumMod val="90000"/>
              </a:schemeClr>
            </a:duotone>
            <a:extLst>
              <a:ext uri="{BEBA8EAE-BF5A-486C-A8C5-ECC9F3942E4B}">
                <a14:imgProps xmlns:a14="http://schemas.microsoft.com/office/drawing/2010/main">
                  <a14:imgLayer r:embed="rId4">
                    <a14:imgEffect>
                      <a14:sharpenSoften amount="50000"/>
                    </a14:imgEffect>
                    <a14:imgEffect>
                      <a14:brightnessContrast bright="-49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FDCEB1-C17C-48CA-ACEB-4BCB1829B125}"/>
              </a:ext>
            </a:extLst>
          </p:cNvPr>
          <p:cNvSpPr>
            <a:spLocks noGrp="1"/>
          </p:cNvSpPr>
          <p:nvPr>
            <p:ph idx="1"/>
          </p:nvPr>
        </p:nvSpPr>
        <p:spPr>
          <a:xfrm>
            <a:off x="1181858" y="1595119"/>
            <a:ext cx="9905999" cy="4693921"/>
          </a:xfrm>
        </p:spPr>
        <p:txBody>
          <a:bodyPr>
            <a:normAutofit/>
          </a:bodyPr>
          <a:lstStyle/>
          <a:p>
            <a:pPr algn="just">
              <a:lnSpc>
                <a:spcPct val="100000"/>
              </a:lnSpc>
            </a:pPr>
            <a:r>
              <a:rPr lang="en-US" sz="2000" b="1" dirty="0">
                <a:latin typeface="Calibri" panose="020F0502020204030204" pitchFamily="34" charset="0"/>
                <a:cs typeface="Calibri" panose="020F0502020204030204" pitchFamily="34" charset="0"/>
              </a:rPr>
              <a:t>It measures how distinct or well-separated a cluster is from other clusters.</a:t>
            </a:r>
          </a:p>
          <a:p>
            <a:pPr algn="just">
              <a:lnSpc>
                <a:spcPct val="100000"/>
              </a:lnSpc>
            </a:pPr>
            <a:r>
              <a:rPr lang="en-US" sz="2000" b="1" dirty="0">
                <a:latin typeface="Calibri" panose="020F0502020204030204" pitchFamily="34" charset="0"/>
                <a:cs typeface="Calibri" panose="020F0502020204030204" pitchFamily="34" charset="0"/>
              </a:rPr>
              <a:t>The bigger the separation is the better the clustering is, because it means that the clusters have fewer common characteristics.</a:t>
            </a:r>
          </a:p>
          <a:p>
            <a:pPr algn="just">
              <a:lnSpc>
                <a:spcPct val="100000"/>
              </a:lnSpc>
            </a:pPr>
            <a:r>
              <a:rPr lang="en-US" sz="2000" b="1" dirty="0">
                <a:latin typeface="Calibri" panose="020F0502020204030204" pitchFamily="34" charset="0"/>
                <a:cs typeface="Calibri" panose="020F0502020204030204" pitchFamily="34" charset="0"/>
              </a:rPr>
              <a:t>Can be computed by the following formula:</a:t>
            </a:r>
          </a:p>
          <a:p>
            <a:pPr algn="just">
              <a:lnSpc>
                <a:spcPct val="100000"/>
              </a:lnSpc>
            </a:pPr>
            <a:endParaRPr lang="en-US" sz="2000" b="1" dirty="0">
              <a:latin typeface="Calibri" panose="020F0502020204030204" pitchFamily="34" charset="0"/>
              <a:cs typeface="Calibri" panose="020F0502020204030204" pitchFamily="34" charset="0"/>
            </a:endParaRPr>
          </a:p>
          <a:p>
            <a:pPr algn="just">
              <a:lnSpc>
                <a:spcPct val="100000"/>
              </a:lnSpc>
            </a:pPr>
            <a:endParaRPr lang="en-US" sz="2000" b="1" dirty="0">
              <a:latin typeface="Calibri" panose="020F0502020204030204" pitchFamily="34" charset="0"/>
              <a:cs typeface="Calibri" panose="020F0502020204030204" pitchFamily="34" charset="0"/>
            </a:endParaRPr>
          </a:p>
          <a:p>
            <a:pPr algn="just">
              <a:lnSpc>
                <a:spcPct val="100000"/>
              </a:lnSpc>
            </a:pPr>
            <a:endParaRPr lang="en-US" sz="2000" b="1" dirty="0">
              <a:latin typeface="Calibri" panose="020F0502020204030204" pitchFamily="34" charset="0"/>
              <a:cs typeface="Calibri" panose="020F0502020204030204" pitchFamily="34" charset="0"/>
            </a:endParaRPr>
          </a:p>
          <a:p>
            <a:pPr marL="1828800" lvl="4" indent="0" algn="just">
              <a:lnSpc>
                <a:spcPct val="100000"/>
              </a:lnSpc>
              <a:buNone/>
            </a:pPr>
            <a:endParaRPr lang="en-US" sz="1200" b="1" dirty="0">
              <a:latin typeface="Calibri" panose="020F0502020204030204" pitchFamily="34" charset="0"/>
              <a:cs typeface="Calibri" panose="020F0502020204030204" pitchFamily="34" charset="0"/>
            </a:endParaRPr>
          </a:p>
          <a:p>
            <a:pPr marL="1828800" lvl="4" indent="0" algn="just">
              <a:lnSpc>
                <a:spcPct val="100000"/>
              </a:lnSpc>
              <a:buNone/>
            </a:pPr>
            <a:r>
              <a:rPr lang="en-US" sz="1800" b="1" dirty="0">
                <a:latin typeface="Calibri" panose="020F0502020204030204" pitchFamily="34" charset="0"/>
                <a:cs typeface="Calibri" panose="020F0502020204030204" pitchFamily="34" charset="0"/>
              </a:rPr>
              <a:t>where:</a:t>
            </a:r>
          </a:p>
          <a:p>
            <a:pPr marL="1828800" lvl="4" indent="0" algn="just">
              <a:lnSpc>
                <a:spcPct val="100000"/>
              </a:lnSpc>
              <a:buNone/>
            </a:pPr>
            <a:r>
              <a:rPr lang="en-US" sz="2000" b="1" dirty="0">
                <a:latin typeface="Calibri" panose="020F0502020204030204" pitchFamily="34" charset="0"/>
                <a:cs typeface="Calibri" panose="020F0502020204030204" pitchFamily="34" charset="0"/>
              </a:rPr>
              <a:t>	  𝐶𝑖 : Number of elements of </a:t>
            </a:r>
            <a:r>
              <a:rPr lang="en-US" sz="2000" b="1" dirty="0" err="1">
                <a:latin typeface="Calibri" panose="020F0502020204030204" pitchFamily="34" charset="0"/>
                <a:cs typeface="Calibri" panose="020F0502020204030204" pitchFamily="34" charset="0"/>
              </a:rPr>
              <a:t>i</a:t>
            </a:r>
            <a:r>
              <a:rPr lang="en-US" sz="2000" b="1" dirty="0">
                <a:latin typeface="Calibri" panose="020F0502020204030204" pitchFamily="34" charset="0"/>
                <a:cs typeface="Calibri" panose="020F0502020204030204" pitchFamily="34" charset="0"/>
              </a:rPr>
              <a:t> cluster.</a:t>
            </a:r>
          </a:p>
          <a:p>
            <a:pPr marL="1828800" lvl="4" indent="0" algn="just">
              <a:lnSpc>
                <a:spcPct val="100000"/>
              </a:lnSpc>
              <a:buNone/>
            </a:pPr>
            <a:r>
              <a:rPr lang="en-US" sz="2000" b="1" dirty="0">
                <a:latin typeface="Calibri" panose="020F0502020204030204" pitchFamily="34" charset="0"/>
                <a:cs typeface="Calibri" panose="020F0502020204030204" pitchFamily="34" charset="0"/>
              </a:rPr>
              <a:t>	  m : Mean value of the whole dataset.</a:t>
            </a:r>
          </a:p>
          <a:p>
            <a:pPr marL="1828800" lvl="4" indent="0" algn="just">
              <a:lnSpc>
                <a:spcPct val="100000"/>
              </a:lnSpc>
              <a:buNone/>
            </a:pPr>
            <a:r>
              <a:rPr lang="en-US" sz="2000" b="1" dirty="0">
                <a:latin typeface="Calibri" panose="020F0502020204030204" pitchFamily="34" charset="0"/>
                <a:cs typeface="Calibri" panose="020F0502020204030204" pitchFamily="34" charset="0"/>
              </a:rPr>
              <a:t>	  𝑚𝑖 : Mean value of </a:t>
            </a:r>
            <a:r>
              <a:rPr lang="en-US" sz="2000" b="1" dirty="0" err="1">
                <a:latin typeface="Calibri" panose="020F0502020204030204" pitchFamily="34" charset="0"/>
                <a:cs typeface="Calibri" panose="020F0502020204030204" pitchFamily="34" charset="0"/>
              </a:rPr>
              <a:t>i</a:t>
            </a:r>
            <a:r>
              <a:rPr lang="en-US" sz="2000" b="1" dirty="0">
                <a:latin typeface="Calibri" panose="020F0502020204030204" pitchFamily="34" charset="0"/>
                <a:cs typeface="Calibri" panose="020F0502020204030204" pitchFamily="34" charset="0"/>
              </a:rPr>
              <a:t> cluster.</a:t>
            </a:r>
          </a:p>
        </p:txBody>
      </p:sp>
      <p:sp>
        <p:nvSpPr>
          <p:cNvPr id="6" name="Title 1">
            <a:extLst>
              <a:ext uri="{FF2B5EF4-FFF2-40B4-BE49-F238E27FC236}">
                <a16:creationId xmlns:a16="http://schemas.microsoft.com/office/drawing/2014/main" id="{675AC0C2-8A41-4B96-8E4B-E490FABC4BE3}"/>
              </a:ext>
            </a:extLst>
          </p:cNvPr>
          <p:cNvSpPr>
            <a:spLocks noGrp="1"/>
          </p:cNvSpPr>
          <p:nvPr>
            <p:ph type="title"/>
          </p:nvPr>
        </p:nvSpPr>
        <p:spPr>
          <a:xfrm>
            <a:off x="1170285" y="678426"/>
            <a:ext cx="10496994" cy="639096"/>
          </a:xfrm>
        </p:spPr>
        <p:txBody>
          <a:bodyPr>
            <a:normAutofit fontScale="90000"/>
          </a:bodyPr>
          <a:lstStyle/>
          <a:p>
            <a:pPr algn="just">
              <a:lnSpc>
                <a:spcPct val="100000"/>
              </a:lnSpc>
            </a:pPr>
            <a:r>
              <a:rPr lang="en-US" sz="3600" b="1" cap="none" dirty="0">
                <a:latin typeface="Tw Cen MT (Headings)"/>
                <a:cs typeface="Calibri" panose="020F0502020204030204" pitchFamily="34" charset="0"/>
              </a:rPr>
              <a:t>Separation (BSS)</a:t>
            </a:r>
          </a:p>
        </p:txBody>
      </p:sp>
      <p:pic>
        <p:nvPicPr>
          <p:cNvPr id="4" name="Picture 3">
            <a:extLst>
              <a:ext uri="{FF2B5EF4-FFF2-40B4-BE49-F238E27FC236}">
                <a16:creationId xmlns:a16="http://schemas.microsoft.com/office/drawing/2014/main" id="{2781B448-BCF0-4947-9D85-471FAF32DD64}"/>
              </a:ext>
            </a:extLst>
          </p:cNvPr>
          <p:cNvPicPr>
            <a:picLocks noChangeAspect="1"/>
          </p:cNvPicPr>
          <p:nvPr/>
        </p:nvPicPr>
        <p:blipFill>
          <a:blip r:embed="rId5"/>
          <a:stretch>
            <a:fillRect/>
          </a:stretch>
        </p:blipFill>
        <p:spPr>
          <a:xfrm>
            <a:off x="4246880" y="3366184"/>
            <a:ext cx="3548380" cy="1041985"/>
          </a:xfrm>
          <a:prstGeom prst="rect">
            <a:avLst/>
          </a:prstGeom>
        </p:spPr>
      </p:pic>
    </p:spTree>
    <p:extLst>
      <p:ext uri="{BB962C8B-B14F-4D97-AF65-F5344CB8AC3E}">
        <p14:creationId xmlns:p14="http://schemas.microsoft.com/office/powerpoint/2010/main" val="9650082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duotone>
              <a:schemeClr val="bg2">
                <a:shade val="48000"/>
                <a:hueMod val="106000"/>
                <a:satMod val="140000"/>
                <a:lumMod val="42000"/>
              </a:schemeClr>
              <a:schemeClr val="bg2">
                <a:tint val="98000"/>
                <a:hueMod val="92000"/>
                <a:satMod val="220000"/>
                <a:lumMod val="90000"/>
              </a:schemeClr>
            </a:duotone>
            <a:extLst>
              <a:ext uri="{BEBA8EAE-BF5A-486C-A8C5-ECC9F3942E4B}">
                <a14:imgProps xmlns:a14="http://schemas.microsoft.com/office/drawing/2010/main">
                  <a14:imgLayer r:embed="rId4">
                    <a14:imgEffect>
                      <a14:sharpenSoften amount="50000"/>
                    </a14:imgEffect>
                    <a14:imgEffect>
                      <a14:brightnessContrast bright="-49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FDCEB1-C17C-48CA-ACEB-4BCB1829B125}"/>
              </a:ext>
            </a:extLst>
          </p:cNvPr>
          <p:cNvSpPr>
            <a:spLocks noGrp="1"/>
          </p:cNvSpPr>
          <p:nvPr>
            <p:ph idx="1"/>
          </p:nvPr>
        </p:nvSpPr>
        <p:spPr>
          <a:xfrm>
            <a:off x="968499" y="1767839"/>
            <a:ext cx="3674621" cy="3759201"/>
          </a:xfrm>
        </p:spPr>
        <p:txBody>
          <a:bodyPr>
            <a:normAutofit fontScale="92500" lnSpcReduction="10000"/>
          </a:bodyPr>
          <a:lstStyle/>
          <a:p>
            <a:pPr marL="0" indent="0" algn="ctr">
              <a:lnSpc>
                <a:spcPct val="100000"/>
              </a:lnSpc>
              <a:buNone/>
            </a:pPr>
            <a:r>
              <a:rPr lang="en-US" sz="2000" b="1" i="1" u="sng" dirty="0">
                <a:latin typeface="Calibri" panose="020F0502020204030204" pitchFamily="34" charset="0"/>
                <a:cs typeface="Calibri" panose="020F0502020204030204" pitchFamily="34" charset="0"/>
              </a:rPr>
              <a:t>Compared Groups</a:t>
            </a:r>
          </a:p>
          <a:p>
            <a:pPr marL="0" indent="0" algn="ctr">
              <a:lnSpc>
                <a:spcPct val="100000"/>
              </a:lnSpc>
              <a:buNone/>
            </a:pPr>
            <a:r>
              <a:rPr lang="en-US" sz="2000" b="1" i="1" u="sng" dirty="0">
                <a:latin typeface="Calibri" panose="020F0502020204030204" pitchFamily="34" charset="0"/>
                <a:cs typeface="Calibri" panose="020F0502020204030204" pitchFamily="34" charset="0"/>
              </a:rPr>
              <a:t> </a:t>
            </a:r>
          </a:p>
          <a:p>
            <a:pPr>
              <a:lnSpc>
                <a:spcPct val="100000"/>
              </a:lnSpc>
            </a:pPr>
            <a:r>
              <a:rPr lang="en-US" sz="2000" b="1" u="sng" dirty="0">
                <a:latin typeface="Calibri" panose="020F0502020204030204" pitchFamily="34" charset="0"/>
                <a:cs typeface="Calibri" panose="020F0502020204030204" pitchFamily="34" charset="0"/>
              </a:rPr>
              <a:t>Group A</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TotalTotalAttrActivity</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ResizingRatio</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DurationInMonths</a:t>
            </a:r>
            <a:r>
              <a:rPr lang="en-US" sz="2000" dirty="0">
                <a:latin typeface="Calibri" panose="020F0502020204030204" pitchFamily="34" charset="0"/>
                <a:cs typeface="Calibri" panose="020F0502020204030204" pitchFamily="34" charset="0"/>
              </a:rPr>
              <a:t>.</a:t>
            </a:r>
          </a:p>
          <a:p>
            <a:pPr>
              <a:lnSpc>
                <a:spcPct val="100000"/>
              </a:lnSpc>
            </a:pPr>
            <a:r>
              <a:rPr lang="en-US" sz="2000" b="1" u="sng" dirty="0">
                <a:latin typeface="Calibri" panose="020F0502020204030204" pitchFamily="34" charset="0"/>
                <a:cs typeface="Calibri" panose="020F0502020204030204" pitchFamily="34" charset="0"/>
              </a:rPr>
              <a:t>Group B</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TotalTotalAttrActivity</a:t>
            </a:r>
            <a:r>
              <a:rPr lang="en-US" sz="2000" dirty="0">
                <a:latin typeface="Calibri" panose="020F0502020204030204" pitchFamily="34" charset="0"/>
                <a:cs typeface="Calibri" panose="020F0502020204030204" pitchFamily="34" charset="0"/>
              </a:rPr>
              <a:t>, Turfs, </a:t>
            </a:r>
            <a:r>
              <a:rPr lang="en-US" sz="2000" dirty="0" err="1">
                <a:latin typeface="Calibri" panose="020F0502020204030204" pitchFamily="34" charset="0"/>
                <a:cs typeface="Calibri" panose="020F0502020204030204" pitchFamily="34" charset="0"/>
              </a:rPr>
              <a:t>ActivityDueToReeds</a:t>
            </a:r>
            <a:r>
              <a:rPr lang="en-US" sz="2000" dirty="0">
                <a:latin typeface="Calibri" panose="020F0502020204030204" pitchFamily="34" charset="0"/>
                <a:cs typeface="Calibri" panose="020F0502020204030204" pitchFamily="34" charset="0"/>
              </a:rPr>
              <a:t>.</a:t>
            </a:r>
          </a:p>
          <a:p>
            <a:pPr>
              <a:lnSpc>
                <a:spcPct val="100000"/>
              </a:lnSpc>
            </a:pPr>
            <a:r>
              <a:rPr lang="en-US" sz="2000" b="1" u="sng" dirty="0">
                <a:latin typeface="Calibri" panose="020F0502020204030204" pitchFamily="34" charset="0"/>
                <a:cs typeface="Calibri" panose="020F0502020204030204" pitchFamily="34" charset="0"/>
              </a:rPr>
              <a:t>Group C</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TotalTotalAttrActivity</a:t>
            </a:r>
            <a:r>
              <a:rPr lang="en-US" sz="2000" dirty="0">
                <a:latin typeface="Calibri" panose="020F0502020204030204" pitchFamily="34" charset="0"/>
                <a:cs typeface="Calibri" panose="020F0502020204030204" pitchFamily="34" charset="0"/>
              </a:rPr>
              <a:t>, Turfs.</a:t>
            </a:r>
          </a:p>
          <a:p>
            <a:pPr>
              <a:lnSpc>
                <a:spcPct val="100000"/>
              </a:lnSpc>
            </a:pPr>
            <a:r>
              <a:rPr lang="en-US" sz="2000" b="1" u="sng" dirty="0">
                <a:latin typeface="Calibri" panose="020F0502020204030204" pitchFamily="34" charset="0"/>
                <a:cs typeface="Calibri" panose="020F0502020204030204" pitchFamily="34" charset="0"/>
              </a:rPr>
              <a:t>Group D</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TotalTotalAttrActivity</a:t>
            </a:r>
            <a:r>
              <a:rPr lang="en-US" sz="2000" dirty="0">
                <a:latin typeface="Calibri" panose="020F0502020204030204" pitchFamily="34" charset="0"/>
                <a:cs typeface="Calibri" panose="020F0502020204030204" pitchFamily="34" charset="0"/>
              </a:rPr>
              <a:t>, Turfs, </a:t>
            </a:r>
            <a:r>
              <a:rPr lang="en-US" sz="2000" dirty="0" err="1">
                <a:latin typeface="Calibri" panose="020F0502020204030204" pitchFamily="34" charset="0"/>
                <a:cs typeface="Calibri" panose="020F0502020204030204" pitchFamily="34" charset="0"/>
              </a:rPr>
              <a:t>ActiveCommits</a:t>
            </a:r>
            <a:r>
              <a:rPr lang="en-US" sz="2000" dirty="0">
                <a:latin typeface="Calibri" panose="020F0502020204030204" pitchFamily="34" charset="0"/>
                <a:cs typeface="Calibri" panose="020F0502020204030204" pitchFamily="34" charset="0"/>
              </a:rPr>
              <a:t>.</a:t>
            </a:r>
          </a:p>
        </p:txBody>
      </p:sp>
      <p:sp>
        <p:nvSpPr>
          <p:cNvPr id="6" name="Title 1">
            <a:extLst>
              <a:ext uri="{FF2B5EF4-FFF2-40B4-BE49-F238E27FC236}">
                <a16:creationId xmlns:a16="http://schemas.microsoft.com/office/drawing/2014/main" id="{675AC0C2-8A41-4B96-8E4B-E490FABC4BE3}"/>
              </a:ext>
            </a:extLst>
          </p:cNvPr>
          <p:cNvSpPr>
            <a:spLocks noGrp="1"/>
          </p:cNvSpPr>
          <p:nvPr>
            <p:ph type="title"/>
          </p:nvPr>
        </p:nvSpPr>
        <p:spPr>
          <a:xfrm>
            <a:off x="1170285" y="678426"/>
            <a:ext cx="10496994" cy="639096"/>
          </a:xfrm>
        </p:spPr>
        <p:txBody>
          <a:bodyPr>
            <a:normAutofit fontScale="90000"/>
          </a:bodyPr>
          <a:lstStyle/>
          <a:p>
            <a:pPr algn="just">
              <a:lnSpc>
                <a:spcPct val="100000"/>
              </a:lnSpc>
            </a:pPr>
            <a:r>
              <a:rPr lang="en-US" sz="3600" b="1" cap="none" dirty="0">
                <a:latin typeface="Tw Cen MT (Headings)"/>
                <a:cs typeface="Calibri" panose="020F0502020204030204" pitchFamily="34" charset="0"/>
              </a:rPr>
              <a:t>Groups of attributes - Results </a:t>
            </a:r>
          </a:p>
        </p:txBody>
      </p:sp>
      <p:sp>
        <p:nvSpPr>
          <p:cNvPr id="5" name="TextBox 4">
            <a:extLst>
              <a:ext uri="{FF2B5EF4-FFF2-40B4-BE49-F238E27FC236}">
                <a16:creationId xmlns:a16="http://schemas.microsoft.com/office/drawing/2014/main" id="{E479D1C4-1C7E-4556-92AF-1A4B5D584939}"/>
              </a:ext>
            </a:extLst>
          </p:cNvPr>
          <p:cNvSpPr txBox="1"/>
          <p:nvPr/>
        </p:nvSpPr>
        <p:spPr>
          <a:xfrm>
            <a:off x="5466080" y="1729543"/>
            <a:ext cx="5344160" cy="4247317"/>
          </a:xfrm>
          <a:prstGeom prst="rect">
            <a:avLst/>
          </a:prstGeom>
          <a:noFill/>
        </p:spPr>
        <p:txBody>
          <a:bodyPr wrap="square" rtlCol="0">
            <a:spAutoFit/>
          </a:bodyPr>
          <a:lstStyle/>
          <a:p>
            <a:pPr algn="ctr"/>
            <a:r>
              <a:rPr lang="en-US" b="1" u="sng" dirty="0"/>
              <a:t>Observations and Results</a:t>
            </a:r>
          </a:p>
          <a:p>
            <a:pPr algn="ctr"/>
            <a:endParaRPr lang="en-US" b="1" u="sng" dirty="0"/>
          </a:p>
          <a:p>
            <a:pPr marL="285750" indent="-285750">
              <a:buFont typeface="Arial" panose="020B0604020202020204" pitchFamily="34" charset="0"/>
              <a:buChar char="•"/>
            </a:pPr>
            <a:r>
              <a:rPr lang="en-US" dirty="0"/>
              <a:t>Resizing ratio                     </a:t>
            </a:r>
          </a:p>
          <a:p>
            <a:pPr marL="285750" indent="-285750">
              <a:buFont typeface="Arial" panose="020B0604020202020204" pitchFamily="34" charset="0"/>
              <a:buChar char="•"/>
            </a:pPr>
            <a:r>
              <a:rPr lang="en-US" dirty="0"/>
              <a:t>Duration in months         </a:t>
            </a:r>
          </a:p>
          <a:p>
            <a:pPr marL="285750" indent="-285750">
              <a:buFont typeface="Arial" panose="020B0604020202020204" pitchFamily="34" charset="0"/>
              <a:buChar char="•"/>
            </a:pPr>
            <a:r>
              <a:rPr lang="en-US" dirty="0"/>
              <a:t>Activity due to reeds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Total Activity</a:t>
            </a:r>
          </a:p>
          <a:p>
            <a:pPr marL="285750" indent="-285750">
              <a:buFont typeface="Arial" panose="020B0604020202020204" pitchFamily="34" charset="0"/>
              <a:buChar char="•"/>
            </a:pPr>
            <a:r>
              <a:rPr lang="en-US" dirty="0"/>
              <a:t>Active Commits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 SSE in the “4_ACTIVE” class seems to remain high in all groups.</a:t>
            </a:r>
          </a:p>
          <a:p>
            <a:pPr algn="just"/>
            <a:endParaRPr lang="en-US" b="1" u="sng" dirty="0"/>
          </a:p>
          <a:p>
            <a:pPr marL="285750" indent="-285750">
              <a:buFont typeface="Arial" panose="020B0604020202020204" pitchFamily="34" charset="0"/>
              <a:buChar char="•"/>
            </a:pPr>
            <a:r>
              <a:rPr lang="en-US" dirty="0"/>
              <a:t>In all groups, the values of the metric separation are not that high.</a:t>
            </a:r>
            <a:endParaRPr lang="en-US" b="1" u="sng" dirty="0"/>
          </a:p>
          <a:p>
            <a:endParaRPr lang="en-US" dirty="0"/>
          </a:p>
        </p:txBody>
      </p:sp>
      <p:cxnSp>
        <p:nvCxnSpPr>
          <p:cNvPr id="8" name="Straight Connector 7">
            <a:extLst>
              <a:ext uri="{FF2B5EF4-FFF2-40B4-BE49-F238E27FC236}">
                <a16:creationId xmlns:a16="http://schemas.microsoft.com/office/drawing/2014/main" id="{D6B721D2-8F10-4369-8AB0-94340C4676BD}"/>
              </a:ext>
            </a:extLst>
          </p:cNvPr>
          <p:cNvCxnSpPr/>
          <p:nvPr/>
        </p:nvCxnSpPr>
        <p:spPr>
          <a:xfrm>
            <a:off x="7934960" y="2237543"/>
            <a:ext cx="0" cy="93472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006E0A35-143E-48BF-89E2-65F42F6CE8C8}"/>
              </a:ext>
            </a:extLst>
          </p:cNvPr>
          <p:cNvCxnSpPr/>
          <p:nvPr/>
        </p:nvCxnSpPr>
        <p:spPr>
          <a:xfrm>
            <a:off x="7995920" y="2704903"/>
            <a:ext cx="23368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0C8E5C28-2997-4A44-AAC9-D05ECE8E25E0}"/>
              </a:ext>
            </a:extLst>
          </p:cNvPr>
          <p:cNvSpPr txBox="1"/>
          <p:nvPr/>
        </p:nvSpPr>
        <p:spPr>
          <a:xfrm>
            <a:off x="8473440" y="2450903"/>
            <a:ext cx="2428240" cy="646331"/>
          </a:xfrm>
          <a:prstGeom prst="rect">
            <a:avLst/>
          </a:prstGeom>
          <a:noFill/>
        </p:spPr>
        <p:txBody>
          <a:bodyPr wrap="square" rtlCol="0">
            <a:spAutoFit/>
          </a:bodyPr>
          <a:lstStyle/>
          <a:p>
            <a:r>
              <a:rPr lang="en-US" dirty="0">
                <a:solidFill>
                  <a:srgbClr val="FF0000"/>
                </a:solidFill>
              </a:rPr>
              <a:t>Increase</a:t>
            </a:r>
            <a:r>
              <a:rPr lang="en-US" dirty="0"/>
              <a:t> sum of squared errors.</a:t>
            </a:r>
          </a:p>
        </p:txBody>
      </p:sp>
      <p:cxnSp>
        <p:nvCxnSpPr>
          <p:cNvPr id="12" name="Straight Connector 11">
            <a:extLst>
              <a:ext uri="{FF2B5EF4-FFF2-40B4-BE49-F238E27FC236}">
                <a16:creationId xmlns:a16="http://schemas.microsoft.com/office/drawing/2014/main" id="{539C6452-B046-47B9-945D-317FFA307C5A}"/>
              </a:ext>
            </a:extLst>
          </p:cNvPr>
          <p:cNvCxnSpPr>
            <a:cxnSpLocks/>
          </p:cNvCxnSpPr>
          <p:nvPr/>
        </p:nvCxnSpPr>
        <p:spPr>
          <a:xfrm>
            <a:off x="7934960" y="3434860"/>
            <a:ext cx="0" cy="511126"/>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14" name="Straight Arrow Connector 13">
            <a:extLst>
              <a:ext uri="{FF2B5EF4-FFF2-40B4-BE49-F238E27FC236}">
                <a16:creationId xmlns:a16="http://schemas.microsoft.com/office/drawing/2014/main" id="{72E146DE-5994-473C-8BD5-08BCAF62BE31}"/>
              </a:ext>
            </a:extLst>
          </p:cNvPr>
          <p:cNvCxnSpPr/>
          <p:nvPr/>
        </p:nvCxnSpPr>
        <p:spPr>
          <a:xfrm>
            <a:off x="7984197" y="3713088"/>
            <a:ext cx="23368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67ADD5E7-A7F5-49D3-A738-DDB41E7E9A11}"/>
              </a:ext>
            </a:extLst>
          </p:cNvPr>
          <p:cNvSpPr txBox="1"/>
          <p:nvPr/>
        </p:nvSpPr>
        <p:spPr>
          <a:xfrm>
            <a:off x="8461717" y="3341857"/>
            <a:ext cx="2428240" cy="646331"/>
          </a:xfrm>
          <a:prstGeom prst="rect">
            <a:avLst/>
          </a:prstGeom>
          <a:noFill/>
        </p:spPr>
        <p:txBody>
          <a:bodyPr wrap="square" rtlCol="0">
            <a:spAutoFit/>
          </a:bodyPr>
          <a:lstStyle/>
          <a:p>
            <a:r>
              <a:rPr lang="en-US" dirty="0">
                <a:solidFill>
                  <a:schemeClr val="accent6">
                    <a:lumMod val="60000"/>
                    <a:lumOff val="40000"/>
                  </a:schemeClr>
                </a:solidFill>
              </a:rPr>
              <a:t>Decrease</a:t>
            </a:r>
            <a:r>
              <a:rPr lang="en-US" dirty="0"/>
              <a:t> sum of squared errors.</a:t>
            </a:r>
          </a:p>
        </p:txBody>
      </p:sp>
    </p:spTree>
    <p:extLst>
      <p:ext uri="{BB962C8B-B14F-4D97-AF65-F5344CB8AC3E}">
        <p14:creationId xmlns:p14="http://schemas.microsoft.com/office/powerpoint/2010/main" val="22612363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duotone>
              <a:schemeClr val="bg2">
                <a:shade val="48000"/>
                <a:hueMod val="106000"/>
                <a:satMod val="140000"/>
                <a:lumMod val="42000"/>
              </a:schemeClr>
              <a:schemeClr val="bg2">
                <a:tint val="98000"/>
                <a:hueMod val="92000"/>
                <a:satMod val="220000"/>
                <a:lumMod val="90000"/>
              </a:schemeClr>
            </a:duotone>
            <a:extLst>
              <a:ext uri="{BEBA8EAE-BF5A-486C-A8C5-ECC9F3942E4B}">
                <a14:imgProps xmlns:a14="http://schemas.microsoft.com/office/drawing/2010/main">
                  <a14:imgLayer r:embed="rId4">
                    <a14:imgEffect>
                      <a14:sharpenSoften amount="50000"/>
                    </a14:imgEffect>
                    <a14:imgEffect>
                      <a14:brightnessContrast bright="-49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75AC0C2-8A41-4B96-8E4B-E490FABC4BE3}"/>
              </a:ext>
            </a:extLst>
          </p:cNvPr>
          <p:cNvSpPr>
            <a:spLocks noGrp="1"/>
          </p:cNvSpPr>
          <p:nvPr>
            <p:ph type="title"/>
          </p:nvPr>
        </p:nvSpPr>
        <p:spPr>
          <a:xfrm>
            <a:off x="1135115" y="92272"/>
            <a:ext cx="10496994" cy="639096"/>
          </a:xfrm>
        </p:spPr>
        <p:txBody>
          <a:bodyPr>
            <a:normAutofit fontScale="90000"/>
          </a:bodyPr>
          <a:lstStyle/>
          <a:p>
            <a:pPr algn="just">
              <a:lnSpc>
                <a:spcPct val="100000"/>
              </a:lnSpc>
            </a:pPr>
            <a:r>
              <a:rPr lang="en-US" sz="3600" b="1" cap="none" dirty="0" err="1">
                <a:latin typeface="Tw Cen MT (Headings)"/>
                <a:cs typeface="Calibri" panose="020F0502020204030204" pitchFamily="34" charset="0"/>
              </a:rPr>
              <a:t>ScatterPlot</a:t>
            </a:r>
            <a:r>
              <a:rPr lang="en-US" sz="3600" b="1" cap="none" dirty="0">
                <a:latin typeface="Tw Cen MT (Headings)"/>
                <a:cs typeface="Calibri" panose="020F0502020204030204" pitchFamily="34" charset="0"/>
              </a:rPr>
              <a:t>: </a:t>
            </a:r>
            <a:r>
              <a:rPr lang="en-US" sz="3600" b="1" cap="none" dirty="0" err="1">
                <a:latin typeface="Tw Cen MT (Headings)"/>
                <a:cs typeface="Calibri" panose="020F0502020204030204" pitchFamily="34" charset="0"/>
              </a:rPr>
              <a:t>TotalTotalActivity</a:t>
            </a:r>
            <a:r>
              <a:rPr lang="en-US" sz="3600" b="1" cap="none" dirty="0">
                <a:latin typeface="Tw Cen MT (Headings)"/>
                <a:cs typeface="Calibri" panose="020F0502020204030204" pitchFamily="34" charset="0"/>
              </a:rPr>
              <a:t> - </a:t>
            </a:r>
            <a:r>
              <a:rPr lang="en-US" sz="3600" b="1" cap="none" dirty="0" err="1">
                <a:latin typeface="Tw Cen MT (Headings)"/>
                <a:cs typeface="Calibri" panose="020F0502020204030204" pitchFamily="34" charset="0"/>
              </a:rPr>
              <a:t>ActiveCommits</a:t>
            </a:r>
            <a:endParaRPr lang="en-US" sz="3600" b="1" cap="none" dirty="0">
              <a:latin typeface="Tw Cen MT (Headings)"/>
              <a:cs typeface="Calibri" panose="020F0502020204030204" pitchFamily="34" charset="0"/>
            </a:endParaRPr>
          </a:p>
        </p:txBody>
      </p:sp>
      <p:pic>
        <p:nvPicPr>
          <p:cNvPr id="16" name="Picture 15">
            <a:extLst>
              <a:ext uri="{FF2B5EF4-FFF2-40B4-BE49-F238E27FC236}">
                <a16:creationId xmlns:a16="http://schemas.microsoft.com/office/drawing/2014/main" id="{35D15741-3E1F-408F-8C7E-8BE20EB65C86}"/>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42646" y="796517"/>
            <a:ext cx="10187353" cy="5958385"/>
          </a:xfrm>
          <a:prstGeom prst="rect">
            <a:avLst/>
          </a:prstGeom>
          <a:noFill/>
          <a:ln>
            <a:noFill/>
          </a:ln>
        </p:spPr>
      </p:pic>
    </p:spTree>
    <p:extLst>
      <p:ext uri="{BB962C8B-B14F-4D97-AF65-F5344CB8AC3E}">
        <p14:creationId xmlns:p14="http://schemas.microsoft.com/office/powerpoint/2010/main" val="27098320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duotone>
              <a:schemeClr val="bg2">
                <a:shade val="48000"/>
                <a:hueMod val="106000"/>
                <a:satMod val="140000"/>
                <a:lumMod val="42000"/>
              </a:schemeClr>
              <a:schemeClr val="bg2">
                <a:tint val="98000"/>
                <a:hueMod val="92000"/>
                <a:satMod val="220000"/>
                <a:lumMod val="90000"/>
              </a:schemeClr>
            </a:duotone>
            <a:extLst>
              <a:ext uri="{BEBA8EAE-BF5A-486C-A8C5-ECC9F3942E4B}">
                <a14:imgProps xmlns:a14="http://schemas.microsoft.com/office/drawing/2010/main">
                  <a14:imgLayer r:embed="rId4">
                    <a14:imgEffect>
                      <a14:sharpenSoften amount="50000"/>
                    </a14:imgEffect>
                    <a14:imgEffect>
                      <a14:brightnessContrast bright="-49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FDCEB1-C17C-48CA-ACEB-4BCB1829B125}"/>
              </a:ext>
            </a:extLst>
          </p:cNvPr>
          <p:cNvSpPr>
            <a:spLocks noGrp="1"/>
          </p:cNvSpPr>
          <p:nvPr>
            <p:ph idx="1"/>
          </p:nvPr>
        </p:nvSpPr>
        <p:spPr>
          <a:xfrm>
            <a:off x="1181858" y="1595119"/>
            <a:ext cx="9905999" cy="4922912"/>
          </a:xfrm>
        </p:spPr>
        <p:txBody>
          <a:bodyPr>
            <a:normAutofit/>
          </a:bodyPr>
          <a:lstStyle/>
          <a:p>
            <a:pPr algn="just">
              <a:lnSpc>
                <a:spcPct val="100000"/>
              </a:lnSpc>
            </a:pPr>
            <a:r>
              <a:rPr lang="en-US" sz="2000" b="1" dirty="0">
                <a:latin typeface="Calibri" panose="020F0502020204030204" pitchFamily="34" charset="0"/>
                <a:cs typeface="Calibri" panose="020F0502020204030204" pitchFamily="34" charset="0"/>
              </a:rPr>
              <a:t>It is a measure of how similar an object is to its cluster (cohesion) compared to other clusters (separation).</a:t>
            </a:r>
          </a:p>
          <a:p>
            <a:pPr algn="just">
              <a:lnSpc>
                <a:spcPct val="100000"/>
              </a:lnSpc>
            </a:pPr>
            <a:r>
              <a:rPr lang="en-US" sz="2000" b="1" dirty="0">
                <a:latin typeface="Calibri" panose="020F0502020204030204" pitchFamily="34" charset="0"/>
                <a:cs typeface="Calibri" panose="020F0502020204030204" pitchFamily="34" charset="0"/>
              </a:rPr>
              <a:t>The silhouette ranges from −1 to +1, where a high value indicates that the object is well matched to its cluster and poorly matched to neighboring clusters. </a:t>
            </a:r>
          </a:p>
          <a:p>
            <a:pPr algn="just">
              <a:lnSpc>
                <a:spcPct val="100000"/>
              </a:lnSpc>
            </a:pPr>
            <a:r>
              <a:rPr lang="en-US" sz="2000" b="1" dirty="0">
                <a:latin typeface="Calibri" panose="020F0502020204030204" pitchFamily="34" charset="0"/>
                <a:cs typeface="Calibri" panose="020F0502020204030204" pitchFamily="34" charset="0"/>
              </a:rPr>
              <a:t>Can be computed by the following formula:</a:t>
            </a:r>
          </a:p>
          <a:p>
            <a:pPr marL="1371600" lvl="3" indent="0">
              <a:lnSpc>
                <a:spcPct val="100000"/>
              </a:lnSpc>
              <a:buNone/>
            </a:pPr>
            <a:endParaRPr lang="en-US" sz="1800" b="1" dirty="0">
              <a:latin typeface="Calibri" panose="020F0502020204030204" pitchFamily="34" charset="0"/>
              <a:cs typeface="Calibri" panose="020F0502020204030204" pitchFamily="34" charset="0"/>
            </a:endParaRPr>
          </a:p>
          <a:p>
            <a:pPr marL="1371600" lvl="3" indent="0">
              <a:lnSpc>
                <a:spcPct val="100000"/>
              </a:lnSpc>
              <a:buNone/>
            </a:pPr>
            <a:endParaRPr lang="en-US" sz="1800" b="1" dirty="0">
              <a:latin typeface="Calibri" panose="020F0502020204030204" pitchFamily="34" charset="0"/>
              <a:cs typeface="Calibri" panose="020F0502020204030204" pitchFamily="34" charset="0"/>
            </a:endParaRPr>
          </a:p>
          <a:p>
            <a:pPr marL="1371600" lvl="3" indent="0">
              <a:lnSpc>
                <a:spcPct val="100000"/>
              </a:lnSpc>
              <a:buNone/>
            </a:pPr>
            <a:endParaRPr lang="en-US" sz="1800" b="1" dirty="0">
              <a:latin typeface="Calibri" panose="020F0502020204030204" pitchFamily="34" charset="0"/>
              <a:cs typeface="Calibri" panose="020F0502020204030204" pitchFamily="34" charset="0"/>
            </a:endParaRPr>
          </a:p>
          <a:p>
            <a:pPr marL="1371600" lvl="3" indent="0">
              <a:lnSpc>
                <a:spcPct val="100000"/>
              </a:lnSpc>
              <a:buNone/>
            </a:pPr>
            <a:endParaRPr lang="en-US" sz="1800" b="1" dirty="0">
              <a:latin typeface="Calibri" panose="020F0502020204030204" pitchFamily="34" charset="0"/>
              <a:cs typeface="Calibri" panose="020F0502020204030204" pitchFamily="34" charset="0"/>
            </a:endParaRPr>
          </a:p>
          <a:p>
            <a:pPr marL="1371600" lvl="3" indent="0">
              <a:lnSpc>
                <a:spcPct val="150000"/>
              </a:lnSpc>
              <a:buNone/>
            </a:pPr>
            <a:r>
              <a:rPr lang="en-US" sz="1800" b="1" dirty="0">
                <a:latin typeface="Calibri" panose="020F0502020204030204" pitchFamily="34" charset="0"/>
                <a:cs typeface="Calibri" panose="020F0502020204030204" pitchFamily="34" charset="0"/>
              </a:rPr>
              <a:t>where:</a:t>
            </a:r>
          </a:p>
          <a:p>
            <a:pPr marL="1828800" lvl="4" indent="0" algn="just">
              <a:lnSpc>
                <a:spcPct val="100000"/>
              </a:lnSpc>
              <a:buNone/>
            </a:pPr>
            <a:r>
              <a:rPr lang="en-US" sz="2000" b="1" dirty="0">
                <a:latin typeface="Calibri" panose="020F0502020204030204" pitchFamily="34" charset="0"/>
                <a:cs typeface="Calibri" panose="020F0502020204030204" pitchFamily="34" charset="0"/>
              </a:rPr>
              <a:t>a : The average distance between each point within a cluster.</a:t>
            </a:r>
          </a:p>
          <a:p>
            <a:pPr marL="1828800" lvl="4" indent="0" algn="just">
              <a:lnSpc>
                <a:spcPct val="100000"/>
              </a:lnSpc>
              <a:buNone/>
            </a:pPr>
            <a:r>
              <a:rPr lang="en-US" sz="2000" b="1" dirty="0">
                <a:latin typeface="Calibri" panose="020F0502020204030204" pitchFamily="34" charset="0"/>
                <a:cs typeface="Calibri" panose="020F0502020204030204" pitchFamily="34" charset="0"/>
              </a:rPr>
              <a:t>b : The average distance between all clusters.</a:t>
            </a:r>
          </a:p>
        </p:txBody>
      </p:sp>
      <p:sp>
        <p:nvSpPr>
          <p:cNvPr id="6" name="Title 1">
            <a:extLst>
              <a:ext uri="{FF2B5EF4-FFF2-40B4-BE49-F238E27FC236}">
                <a16:creationId xmlns:a16="http://schemas.microsoft.com/office/drawing/2014/main" id="{675AC0C2-8A41-4B96-8E4B-E490FABC4BE3}"/>
              </a:ext>
            </a:extLst>
          </p:cNvPr>
          <p:cNvSpPr>
            <a:spLocks noGrp="1"/>
          </p:cNvSpPr>
          <p:nvPr>
            <p:ph type="title"/>
          </p:nvPr>
        </p:nvSpPr>
        <p:spPr>
          <a:xfrm>
            <a:off x="1170285" y="678426"/>
            <a:ext cx="10496994" cy="639096"/>
          </a:xfrm>
        </p:spPr>
        <p:txBody>
          <a:bodyPr>
            <a:normAutofit fontScale="90000"/>
          </a:bodyPr>
          <a:lstStyle/>
          <a:p>
            <a:pPr algn="just">
              <a:lnSpc>
                <a:spcPct val="100000"/>
              </a:lnSpc>
            </a:pPr>
            <a:r>
              <a:rPr lang="en-US" sz="3600" b="1" cap="none" dirty="0">
                <a:latin typeface="Tw Cen MT (Headings)"/>
                <a:cs typeface="Calibri" panose="020F0502020204030204" pitchFamily="34" charset="0"/>
              </a:rPr>
              <a:t>Silhouette Coefficient</a:t>
            </a:r>
          </a:p>
        </p:txBody>
      </p:sp>
      <p:pic>
        <p:nvPicPr>
          <p:cNvPr id="4" name="Picture 3">
            <a:extLst>
              <a:ext uri="{FF2B5EF4-FFF2-40B4-BE49-F238E27FC236}">
                <a16:creationId xmlns:a16="http://schemas.microsoft.com/office/drawing/2014/main" id="{94625D9C-7450-43D5-A6D5-601603698AFC}"/>
              </a:ext>
            </a:extLst>
          </p:cNvPr>
          <p:cNvPicPr>
            <a:picLocks noChangeAspect="1"/>
          </p:cNvPicPr>
          <p:nvPr/>
        </p:nvPicPr>
        <p:blipFill>
          <a:blip r:embed="rId5"/>
          <a:stretch>
            <a:fillRect/>
          </a:stretch>
        </p:blipFill>
        <p:spPr>
          <a:xfrm>
            <a:off x="4333874" y="3700828"/>
            <a:ext cx="3829050" cy="933450"/>
          </a:xfrm>
          <a:prstGeom prst="rect">
            <a:avLst/>
          </a:prstGeom>
        </p:spPr>
      </p:pic>
    </p:spTree>
    <p:extLst>
      <p:ext uri="{BB962C8B-B14F-4D97-AF65-F5344CB8AC3E}">
        <p14:creationId xmlns:p14="http://schemas.microsoft.com/office/powerpoint/2010/main" val="36904691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bg2">
                <a:shade val="48000"/>
                <a:hueMod val="106000"/>
                <a:satMod val="140000"/>
                <a:lumMod val="42000"/>
              </a:schemeClr>
              <a:schemeClr val="bg2">
                <a:tint val="98000"/>
                <a:hueMod val="92000"/>
                <a:satMod val="220000"/>
                <a:lumMod val="90000"/>
              </a:schemeClr>
            </a:duotone>
            <a:extLst>
              <a:ext uri="{BEBA8EAE-BF5A-486C-A8C5-ECC9F3942E4B}">
                <a14:imgProps xmlns:a14="http://schemas.microsoft.com/office/drawing/2010/main">
                  <a14:imgLayer r:embed="rId3">
                    <a14:imgEffect>
                      <a14:sharpenSoften amount="50000"/>
                    </a14:imgEffect>
                    <a14:imgEffect>
                      <a14:brightnessContrast bright="-49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EECA6-BC6E-4430-BBA0-77B08274505D}"/>
              </a:ext>
            </a:extLst>
          </p:cNvPr>
          <p:cNvSpPr>
            <a:spLocks noGrp="1"/>
          </p:cNvSpPr>
          <p:nvPr>
            <p:ph type="title"/>
          </p:nvPr>
        </p:nvSpPr>
        <p:spPr>
          <a:xfrm>
            <a:off x="0" y="2959351"/>
            <a:ext cx="12192000" cy="640011"/>
          </a:xfrm>
        </p:spPr>
        <p:txBody>
          <a:bodyPr/>
          <a:lstStyle/>
          <a:p>
            <a:pPr algn="ctr"/>
            <a:r>
              <a:rPr lang="en-US" b="1" cap="none" dirty="0"/>
              <a:t>Introduction</a:t>
            </a:r>
          </a:p>
        </p:txBody>
      </p:sp>
    </p:spTree>
    <p:extLst>
      <p:ext uri="{BB962C8B-B14F-4D97-AF65-F5344CB8AC3E}">
        <p14:creationId xmlns:p14="http://schemas.microsoft.com/office/powerpoint/2010/main" val="39792457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duotone>
              <a:schemeClr val="bg2">
                <a:shade val="48000"/>
                <a:hueMod val="106000"/>
                <a:satMod val="140000"/>
                <a:lumMod val="42000"/>
              </a:schemeClr>
              <a:schemeClr val="bg2">
                <a:tint val="98000"/>
                <a:hueMod val="92000"/>
                <a:satMod val="220000"/>
                <a:lumMod val="90000"/>
              </a:schemeClr>
            </a:duotone>
            <a:extLst>
              <a:ext uri="{BEBA8EAE-BF5A-486C-A8C5-ECC9F3942E4B}">
                <a14:imgProps xmlns:a14="http://schemas.microsoft.com/office/drawing/2010/main">
                  <a14:imgLayer r:embed="rId4">
                    <a14:imgEffect>
                      <a14:sharpenSoften amount="50000"/>
                    </a14:imgEffect>
                    <a14:imgEffect>
                      <a14:brightnessContrast bright="-49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75AC0C2-8A41-4B96-8E4B-E490FABC4BE3}"/>
              </a:ext>
            </a:extLst>
          </p:cNvPr>
          <p:cNvSpPr>
            <a:spLocks noGrp="1"/>
          </p:cNvSpPr>
          <p:nvPr>
            <p:ph type="title"/>
          </p:nvPr>
        </p:nvSpPr>
        <p:spPr>
          <a:xfrm>
            <a:off x="1170285" y="678426"/>
            <a:ext cx="10496994" cy="639096"/>
          </a:xfrm>
        </p:spPr>
        <p:txBody>
          <a:bodyPr>
            <a:normAutofit fontScale="90000"/>
          </a:bodyPr>
          <a:lstStyle/>
          <a:p>
            <a:pPr algn="just">
              <a:lnSpc>
                <a:spcPct val="100000"/>
              </a:lnSpc>
            </a:pPr>
            <a:r>
              <a:rPr lang="en-US" sz="3600" b="1" cap="none" dirty="0">
                <a:latin typeface="Tw Cen MT (Headings)"/>
                <a:cs typeface="Calibri" panose="020F0502020204030204" pitchFamily="34" charset="0"/>
              </a:rPr>
              <a:t>Silhouette Plots per Group</a:t>
            </a:r>
          </a:p>
        </p:txBody>
      </p:sp>
      <p:pic>
        <p:nvPicPr>
          <p:cNvPr id="5" name="Picture 4" descr="Chart&#10;&#10;Description automatically generated with medium confidence">
            <a:extLst>
              <a:ext uri="{FF2B5EF4-FFF2-40B4-BE49-F238E27FC236}">
                <a16:creationId xmlns:a16="http://schemas.microsoft.com/office/drawing/2014/main" id="{35900752-2407-462F-B2ED-B7064189AF6C}"/>
              </a:ext>
            </a:extLst>
          </p:cNvPr>
          <p:cNvPicPr>
            <a:picLocks noChangeAspect="1"/>
          </p:cNvPicPr>
          <p:nvPr/>
        </p:nvPicPr>
        <p:blipFill>
          <a:blip r:embed="rId5"/>
          <a:stretch>
            <a:fillRect/>
          </a:stretch>
        </p:blipFill>
        <p:spPr>
          <a:xfrm>
            <a:off x="1770445" y="1453662"/>
            <a:ext cx="1494687" cy="4349262"/>
          </a:xfrm>
          <a:prstGeom prst="rect">
            <a:avLst/>
          </a:prstGeom>
        </p:spPr>
      </p:pic>
      <p:sp>
        <p:nvSpPr>
          <p:cNvPr id="7" name="TextBox 6">
            <a:extLst>
              <a:ext uri="{FF2B5EF4-FFF2-40B4-BE49-F238E27FC236}">
                <a16:creationId xmlns:a16="http://schemas.microsoft.com/office/drawing/2014/main" id="{4714274E-F0A9-4DFF-BD3C-5888B4C62C3E}"/>
              </a:ext>
            </a:extLst>
          </p:cNvPr>
          <p:cNvSpPr txBox="1"/>
          <p:nvPr/>
        </p:nvSpPr>
        <p:spPr>
          <a:xfrm>
            <a:off x="2028093" y="5955323"/>
            <a:ext cx="1019908" cy="381055"/>
          </a:xfrm>
          <a:prstGeom prst="rect">
            <a:avLst/>
          </a:prstGeom>
          <a:noFill/>
        </p:spPr>
        <p:txBody>
          <a:bodyPr wrap="square" rtlCol="0">
            <a:spAutoFit/>
          </a:bodyPr>
          <a:lstStyle/>
          <a:p>
            <a:r>
              <a:rPr lang="en-US" b="1" dirty="0"/>
              <a:t>Group A</a:t>
            </a:r>
          </a:p>
        </p:txBody>
      </p:sp>
      <p:pic>
        <p:nvPicPr>
          <p:cNvPr id="9" name="Picture 8" descr="Chart&#10;&#10;Description automatically generated">
            <a:extLst>
              <a:ext uri="{FF2B5EF4-FFF2-40B4-BE49-F238E27FC236}">
                <a16:creationId xmlns:a16="http://schemas.microsoft.com/office/drawing/2014/main" id="{6909FE89-9AA1-4994-971F-1FF20C9F545C}"/>
              </a:ext>
            </a:extLst>
          </p:cNvPr>
          <p:cNvPicPr>
            <a:picLocks noChangeAspect="1"/>
          </p:cNvPicPr>
          <p:nvPr/>
        </p:nvPicPr>
        <p:blipFill>
          <a:blip r:embed="rId6"/>
          <a:stretch>
            <a:fillRect/>
          </a:stretch>
        </p:blipFill>
        <p:spPr>
          <a:xfrm>
            <a:off x="4103702" y="1453661"/>
            <a:ext cx="1499929" cy="4364513"/>
          </a:xfrm>
          <a:prstGeom prst="rect">
            <a:avLst/>
          </a:prstGeom>
        </p:spPr>
      </p:pic>
      <p:sp>
        <p:nvSpPr>
          <p:cNvPr id="10" name="TextBox 9">
            <a:extLst>
              <a:ext uri="{FF2B5EF4-FFF2-40B4-BE49-F238E27FC236}">
                <a16:creationId xmlns:a16="http://schemas.microsoft.com/office/drawing/2014/main" id="{A7A66F3F-C8FD-4189-A10D-C24B018707F7}"/>
              </a:ext>
            </a:extLst>
          </p:cNvPr>
          <p:cNvSpPr txBox="1"/>
          <p:nvPr/>
        </p:nvSpPr>
        <p:spPr>
          <a:xfrm>
            <a:off x="4325816" y="5955323"/>
            <a:ext cx="1019908" cy="381055"/>
          </a:xfrm>
          <a:prstGeom prst="rect">
            <a:avLst/>
          </a:prstGeom>
          <a:noFill/>
        </p:spPr>
        <p:txBody>
          <a:bodyPr wrap="square" rtlCol="0">
            <a:spAutoFit/>
          </a:bodyPr>
          <a:lstStyle/>
          <a:p>
            <a:r>
              <a:rPr lang="en-US" b="1" dirty="0"/>
              <a:t>Group B</a:t>
            </a:r>
          </a:p>
        </p:txBody>
      </p:sp>
      <p:pic>
        <p:nvPicPr>
          <p:cNvPr id="12" name="Picture 11" descr="Chart&#10;&#10;Description automatically generated">
            <a:extLst>
              <a:ext uri="{FF2B5EF4-FFF2-40B4-BE49-F238E27FC236}">
                <a16:creationId xmlns:a16="http://schemas.microsoft.com/office/drawing/2014/main" id="{D377DEE8-2241-41E9-929A-E43D155A3199}"/>
              </a:ext>
            </a:extLst>
          </p:cNvPr>
          <p:cNvPicPr>
            <a:picLocks noChangeAspect="1"/>
          </p:cNvPicPr>
          <p:nvPr/>
        </p:nvPicPr>
        <p:blipFill>
          <a:blip r:embed="rId7"/>
          <a:stretch>
            <a:fillRect/>
          </a:stretch>
        </p:blipFill>
        <p:spPr>
          <a:xfrm>
            <a:off x="6377354" y="1443296"/>
            <a:ext cx="1518394" cy="4418242"/>
          </a:xfrm>
          <a:prstGeom prst="rect">
            <a:avLst/>
          </a:prstGeom>
        </p:spPr>
      </p:pic>
      <p:sp>
        <p:nvSpPr>
          <p:cNvPr id="13" name="TextBox 12">
            <a:extLst>
              <a:ext uri="{FF2B5EF4-FFF2-40B4-BE49-F238E27FC236}">
                <a16:creationId xmlns:a16="http://schemas.microsoft.com/office/drawing/2014/main" id="{1956E174-FBEC-4BDB-8B0E-08E842C1C238}"/>
              </a:ext>
            </a:extLst>
          </p:cNvPr>
          <p:cNvSpPr txBox="1"/>
          <p:nvPr/>
        </p:nvSpPr>
        <p:spPr>
          <a:xfrm>
            <a:off x="6623539" y="5967046"/>
            <a:ext cx="1019908" cy="381055"/>
          </a:xfrm>
          <a:prstGeom prst="rect">
            <a:avLst/>
          </a:prstGeom>
          <a:noFill/>
        </p:spPr>
        <p:txBody>
          <a:bodyPr wrap="square" rtlCol="0">
            <a:spAutoFit/>
          </a:bodyPr>
          <a:lstStyle/>
          <a:p>
            <a:r>
              <a:rPr lang="en-US" b="1" dirty="0"/>
              <a:t>Group C</a:t>
            </a:r>
          </a:p>
        </p:txBody>
      </p:sp>
      <p:pic>
        <p:nvPicPr>
          <p:cNvPr id="15" name="Picture 14" descr="Chart&#10;&#10;Description automatically generated with low confidence">
            <a:extLst>
              <a:ext uri="{FF2B5EF4-FFF2-40B4-BE49-F238E27FC236}">
                <a16:creationId xmlns:a16="http://schemas.microsoft.com/office/drawing/2014/main" id="{FAEA760D-1D80-4DFA-A296-06221E6A0235}"/>
              </a:ext>
            </a:extLst>
          </p:cNvPr>
          <p:cNvPicPr>
            <a:picLocks noChangeAspect="1"/>
          </p:cNvPicPr>
          <p:nvPr/>
        </p:nvPicPr>
        <p:blipFill>
          <a:blip r:embed="rId8"/>
          <a:stretch>
            <a:fillRect/>
          </a:stretch>
        </p:blipFill>
        <p:spPr>
          <a:xfrm>
            <a:off x="8839201" y="1430215"/>
            <a:ext cx="1522890" cy="4431324"/>
          </a:xfrm>
          <a:prstGeom prst="rect">
            <a:avLst/>
          </a:prstGeom>
        </p:spPr>
      </p:pic>
      <p:sp>
        <p:nvSpPr>
          <p:cNvPr id="16" name="TextBox 15">
            <a:extLst>
              <a:ext uri="{FF2B5EF4-FFF2-40B4-BE49-F238E27FC236}">
                <a16:creationId xmlns:a16="http://schemas.microsoft.com/office/drawing/2014/main" id="{94D3F087-6816-41E3-9EC7-388E466AF814}"/>
              </a:ext>
            </a:extLst>
          </p:cNvPr>
          <p:cNvSpPr txBox="1"/>
          <p:nvPr/>
        </p:nvSpPr>
        <p:spPr>
          <a:xfrm>
            <a:off x="9120554" y="5955323"/>
            <a:ext cx="1019908" cy="381055"/>
          </a:xfrm>
          <a:prstGeom prst="rect">
            <a:avLst/>
          </a:prstGeom>
          <a:noFill/>
        </p:spPr>
        <p:txBody>
          <a:bodyPr wrap="square" rtlCol="0">
            <a:spAutoFit/>
          </a:bodyPr>
          <a:lstStyle/>
          <a:p>
            <a:r>
              <a:rPr lang="en-US" b="1" dirty="0"/>
              <a:t>Group D</a:t>
            </a:r>
          </a:p>
        </p:txBody>
      </p:sp>
    </p:spTree>
    <p:extLst>
      <p:ext uri="{BB962C8B-B14F-4D97-AF65-F5344CB8AC3E}">
        <p14:creationId xmlns:p14="http://schemas.microsoft.com/office/powerpoint/2010/main" val="17710783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duotone>
              <a:schemeClr val="bg2">
                <a:shade val="48000"/>
                <a:hueMod val="106000"/>
                <a:satMod val="140000"/>
                <a:lumMod val="42000"/>
              </a:schemeClr>
              <a:schemeClr val="bg2">
                <a:tint val="98000"/>
                <a:hueMod val="92000"/>
                <a:satMod val="220000"/>
                <a:lumMod val="90000"/>
              </a:schemeClr>
            </a:duotone>
            <a:extLst>
              <a:ext uri="{BEBA8EAE-BF5A-486C-A8C5-ECC9F3942E4B}">
                <a14:imgProps xmlns:a14="http://schemas.microsoft.com/office/drawing/2010/main">
                  <a14:imgLayer r:embed="rId4">
                    <a14:imgEffect>
                      <a14:sharpenSoften amount="50000"/>
                    </a14:imgEffect>
                    <a14:imgEffect>
                      <a14:brightnessContrast bright="-49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FDCEB1-C17C-48CA-ACEB-4BCB1829B125}"/>
              </a:ext>
            </a:extLst>
          </p:cNvPr>
          <p:cNvSpPr>
            <a:spLocks noGrp="1"/>
          </p:cNvSpPr>
          <p:nvPr>
            <p:ph idx="1"/>
          </p:nvPr>
        </p:nvSpPr>
        <p:spPr>
          <a:xfrm>
            <a:off x="1181858" y="1595119"/>
            <a:ext cx="9905999" cy="4922912"/>
          </a:xfrm>
        </p:spPr>
        <p:txBody>
          <a:bodyPr>
            <a:normAutofit/>
          </a:bodyPr>
          <a:lstStyle/>
          <a:p>
            <a:pPr algn="just">
              <a:lnSpc>
                <a:spcPct val="100000"/>
              </a:lnSpc>
            </a:pPr>
            <a:r>
              <a:rPr lang="en-US" sz="2200" i="1" dirty="0">
                <a:latin typeface="Calibri" panose="020F0502020204030204" pitchFamily="34" charset="0"/>
                <a:cs typeface="Calibri" panose="020F0502020204030204" pitchFamily="34" charset="0"/>
              </a:rPr>
              <a:t>Regarding the schema update period, every taxon seems to have projects with both short and big periods of updates.</a:t>
            </a:r>
          </a:p>
          <a:p>
            <a:pPr algn="just">
              <a:lnSpc>
                <a:spcPct val="100000"/>
              </a:lnSpc>
            </a:pPr>
            <a:endParaRPr lang="en-US" sz="2200" i="1" dirty="0">
              <a:latin typeface="Calibri" panose="020F0502020204030204" pitchFamily="34" charset="0"/>
              <a:cs typeface="Calibri" panose="020F0502020204030204" pitchFamily="34" charset="0"/>
            </a:endParaRPr>
          </a:p>
          <a:p>
            <a:pPr algn="just">
              <a:lnSpc>
                <a:spcPct val="100000"/>
              </a:lnSpc>
            </a:pPr>
            <a:r>
              <a:rPr lang="en-US" sz="2200" i="1" dirty="0">
                <a:latin typeface="Calibri" panose="020F0502020204030204" pitchFamily="34" charset="0"/>
                <a:cs typeface="Calibri" panose="020F0502020204030204" pitchFamily="34" charset="0"/>
              </a:rPr>
              <a:t>The more active a taxon is, the bigger the percentage of the high volume of changes in the schema line and the smaller the percentage of the low volume of changes is.</a:t>
            </a:r>
          </a:p>
          <a:p>
            <a:pPr algn="just">
              <a:lnSpc>
                <a:spcPct val="100000"/>
              </a:lnSpc>
            </a:pPr>
            <a:endParaRPr lang="en-US" sz="2200" i="1" dirty="0">
              <a:latin typeface="Calibri" panose="020F0502020204030204" pitchFamily="34" charset="0"/>
              <a:cs typeface="Calibri" panose="020F0502020204030204" pitchFamily="34" charset="0"/>
            </a:endParaRPr>
          </a:p>
          <a:p>
            <a:pPr algn="just">
              <a:lnSpc>
                <a:spcPct val="100000"/>
              </a:lnSpc>
            </a:pPr>
            <a:r>
              <a:rPr lang="en-US" sz="2200" i="1" dirty="0">
                <a:latin typeface="Calibri" panose="020F0502020204030204" pitchFamily="34" charset="0"/>
                <a:cs typeface="Calibri" panose="020F0502020204030204" pitchFamily="34" charset="0"/>
              </a:rPr>
              <a:t>The active commits separate well the taxa, except for the medium activity classes that are not only separated by the active commits, but also by the amount and concentration of change.</a:t>
            </a:r>
          </a:p>
          <a:p>
            <a:pPr marL="0" indent="0" algn="just">
              <a:lnSpc>
                <a:spcPct val="100000"/>
              </a:lnSpc>
              <a:buNone/>
            </a:pPr>
            <a:endParaRPr lang="en-US" sz="2200" i="1" dirty="0">
              <a:latin typeface="Calibri" panose="020F0502020204030204" pitchFamily="34" charset="0"/>
              <a:cs typeface="Calibri" panose="020F0502020204030204" pitchFamily="34" charset="0"/>
            </a:endParaRPr>
          </a:p>
          <a:p>
            <a:pPr algn="just">
              <a:lnSpc>
                <a:spcPct val="100000"/>
              </a:lnSpc>
            </a:pPr>
            <a:r>
              <a:rPr lang="en-US" sz="2200" i="1" dirty="0">
                <a:latin typeface="Calibri" panose="020F0502020204030204" pitchFamily="34" charset="0"/>
                <a:cs typeface="Calibri" panose="020F0502020204030204" pitchFamily="34" charset="0"/>
              </a:rPr>
              <a:t>Turfs and total activity are good taxon discriminators and proportional to the active-ness of the taxon.</a:t>
            </a:r>
          </a:p>
        </p:txBody>
      </p:sp>
      <p:sp>
        <p:nvSpPr>
          <p:cNvPr id="6" name="Title 1">
            <a:extLst>
              <a:ext uri="{FF2B5EF4-FFF2-40B4-BE49-F238E27FC236}">
                <a16:creationId xmlns:a16="http://schemas.microsoft.com/office/drawing/2014/main" id="{675AC0C2-8A41-4B96-8E4B-E490FABC4BE3}"/>
              </a:ext>
            </a:extLst>
          </p:cNvPr>
          <p:cNvSpPr>
            <a:spLocks noGrp="1"/>
          </p:cNvSpPr>
          <p:nvPr>
            <p:ph type="title"/>
          </p:nvPr>
        </p:nvSpPr>
        <p:spPr>
          <a:xfrm>
            <a:off x="1170285" y="678426"/>
            <a:ext cx="10496994" cy="639096"/>
          </a:xfrm>
        </p:spPr>
        <p:txBody>
          <a:bodyPr>
            <a:normAutofit fontScale="90000"/>
          </a:bodyPr>
          <a:lstStyle/>
          <a:p>
            <a:pPr algn="just">
              <a:lnSpc>
                <a:spcPct val="100000"/>
              </a:lnSpc>
            </a:pPr>
            <a:r>
              <a:rPr lang="en-US" sz="3600" b="1" cap="none" dirty="0">
                <a:latin typeface="Tw Cen MT (Headings)"/>
                <a:cs typeface="Calibri" panose="020F0502020204030204" pitchFamily="34" charset="0"/>
              </a:rPr>
              <a:t>Findings concerning the existing taxonomy (1)</a:t>
            </a:r>
          </a:p>
        </p:txBody>
      </p:sp>
    </p:spTree>
    <p:extLst>
      <p:ext uri="{BB962C8B-B14F-4D97-AF65-F5344CB8AC3E}">
        <p14:creationId xmlns:p14="http://schemas.microsoft.com/office/powerpoint/2010/main" val="32593799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duotone>
              <a:schemeClr val="bg2">
                <a:shade val="48000"/>
                <a:hueMod val="106000"/>
                <a:satMod val="140000"/>
                <a:lumMod val="42000"/>
              </a:schemeClr>
              <a:schemeClr val="bg2">
                <a:tint val="98000"/>
                <a:hueMod val="92000"/>
                <a:satMod val="220000"/>
                <a:lumMod val="90000"/>
              </a:schemeClr>
            </a:duotone>
            <a:extLst>
              <a:ext uri="{BEBA8EAE-BF5A-486C-A8C5-ECC9F3942E4B}">
                <a14:imgProps xmlns:a14="http://schemas.microsoft.com/office/drawing/2010/main">
                  <a14:imgLayer r:embed="rId4">
                    <a14:imgEffect>
                      <a14:sharpenSoften amount="50000"/>
                    </a14:imgEffect>
                    <a14:imgEffect>
                      <a14:brightnessContrast bright="-49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FDCEB1-C17C-48CA-ACEB-4BCB1829B125}"/>
              </a:ext>
            </a:extLst>
          </p:cNvPr>
          <p:cNvSpPr>
            <a:spLocks noGrp="1"/>
          </p:cNvSpPr>
          <p:nvPr>
            <p:ph idx="1"/>
          </p:nvPr>
        </p:nvSpPr>
        <p:spPr>
          <a:xfrm>
            <a:off x="982566" y="2052321"/>
            <a:ext cx="9905999" cy="3316850"/>
          </a:xfrm>
        </p:spPr>
        <p:txBody>
          <a:bodyPr>
            <a:normAutofit/>
          </a:bodyPr>
          <a:lstStyle/>
          <a:p>
            <a:pPr algn="just">
              <a:lnSpc>
                <a:spcPct val="100000"/>
              </a:lnSpc>
            </a:pPr>
            <a:r>
              <a:rPr lang="en-US" sz="2200" i="1" dirty="0">
                <a:latin typeface="Calibri" panose="020F0502020204030204" pitchFamily="34" charset="0"/>
                <a:cs typeface="Calibri" panose="020F0502020204030204" pitchFamily="34" charset="0"/>
              </a:rPr>
              <a:t>The update periods of the projects of all families, except for the active class, seem to be big and very similar.</a:t>
            </a:r>
          </a:p>
          <a:p>
            <a:pPr marL="0" indent="0" algn="just">
              <a:lnSpc>
                <a:spcPct val="100000"/>
              </a:lnSpc>
              <a:buNone/>
            </a:pPr>
            <a:endParaRPr lang="en-US" sz="2200" i="1" dirty="0">
              <a:latin typeface="Calibri" panose="020F0502020204030204" pitchFamily="34" charset="0"/>
              <a:cs typeface="Calibri" panose="020F0502020204030204" pitchFamily="34" charset="0"/>
            </a:endParaRPr>
          </a:p>
          <a:p>
            <a:pPr algn="just">
              <a:lnSpc>
                <a:spcPct val="100000"/>
              </a:lnSpc>
            </a:pPr>
            <a:r>
              <a:rPr lang="en-US" sz="2200" i="1" dirty="0">
                <a:latin typeface="Calibri" panose="020F0502020204030204" pitchFamily="34" charset="0"/>
                <a:cs typeface="Calibri" panose="020F0502020204030204" pitchFamily="34" charset="0"/>
              </a:rPr>
              <a:t>Considering the values of the centroid-projects and especially the total activity and the active commits, the taxa are distinguished from one another.</a:t>
            </a:r>
          </a:p>
          <a:p>
            <a:pPr marL="0" indent="0" algn="just">
              <a:lnSpc>
                <a:spcPct val="100000"/>
              </a:lnSpc>
              <a:buNone/>
            </a:pPr>
            <a:endParaRPr lang="en-US" sz="2200" i="1" dirty="0">
              <a:latin typeface="Calibri" panose="020F0502020204030204" pitchFamily="34" charset="0"/>
              <a:cs typeface="Calibri" panose="020F0502020204030204" pitchFamily="34" charset="0"/>
            </a:endParaRPr>
          </a:p>
          <a:p>
            <a:pPr algn="just">
              <a:lnSpc>
                <a:spcPct val="100000"/>
              </a:lnSpc>
            </a:pPr>
            <a:r>
              <a:rPr lang="en-US" sz="2200" i="1" dirty="0">
                <a:latin typeface="Calibri" panose="020F0502020204030204" pitchFamily="34" charset="0"/>
                <a:cs typeface="Calibri" panose="020F0502020204030204" pitchFamily="34" charset="0"/>
              </a:rPr>
              <a:t>The validity metrics were better for groups consisting of attributes related to the heartbeat and the activity of the projects.</a:t>
            </a:r>
          </a:p>
        </p:txBody>
      </p:sp>
      <p:sp>
        <p:nvSpPr>
          <p:cNvPr id="6" name="Title 1">
            <a:extLst>
              <a:ext uri="{FF2B5EF4-FFF2-40B4-BE49-F238E27FC236}">
                <a16:creationId xmlns:a16="http://schemas.microsoft.com/office/drawing/2014/main" id="{675AC0C2-8A41-4B96-8E4B-E490FABC4BE3}"/>
              </a:ext>
            </a:extLst>
          </p:cNvPr>
          <p:cNvSpPr>
            <a:spLocks noGrp="1"/>
          </p:cNvSpPr>
          <p:nvPr>
            <p:ph type="title"/>
          </p:nvPr>
        </p:nvSpPr>
        <p:spPr>
          <a:xfrm>
            <a:off x="1170285" y="678426"/>
            <a:ext cx="10496994" cy="639096"/>
          </a:xfrm>
        </p:spPr>
        <p:txBody>
          <a:bodyPr>
            <a:normAutofit fontScale="90000"/>
          </a:bodyPr>
          <a:lstStyle/>
          <a:p>
            <a:pPr algn="just">
              <a:lnSpc>
                <a:spcPct val="100000"/>
              </a:lnSpc>
            </a:pPr>
            <a:r>
              <a:rPr lang="en-US" sz="3600" b="1" cap="none" dirty="0">
                <a:latin typeface="Tw Cen MT (Headings)"/>
                <a:cs typeface="Calibri" panose="020F0502020204030204" pitchFamily="34" charset="0"/>
              </a:rPr>
              <a:t>Findings concerning the existing taxonomy (2)</a:t>
            </a:r>
          </a:p>
        </p:txBody>
      </p:sp>
    </p:spTree>
    <p:extLst>
      <p:ext uri="{BB962C8B-B14F-4D97-AF65-F5344CB8AC3E}">
        <p14:creationId xmlns:p14="http://schemas.microsoft.com/office/powerpoint/2010/main" val="1614411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EECA6-BC6E-4430-BBA0-77B08274505D}"/>
              </a:ext>
            </a:extLst>
          </p:cNvPr>
          <p:cNvSpPr>
            <a:spLocks noGrp="1"/>
          </p:cNvSpPr>
          <p:nvPr>
            <p:ph type="title"/>
          </p:nvPr>
        </p:nvSpPr>
        <p:spPr>
          <a:xfrm>
            <a:off x="0" y="2465408"/>
            <a:ext cx="12192000" cy="1050558"/>
          </a:xfrm>
        </p:spPr>
        <p:txBody>
          <a:bodyPr>
            <a:normAutofit/>
          </a:bodyPr>
          <a:lstStyle/>
          <a:p>
            <a:pPr algn="ctr"/>
            <a:r>
              <a:rPr lang="en-US" b="1" cap="none" dirty="0"/>
              <a:t>The possibility of deriving super taxa</a:t>
            </a:r>
          </a:p>
        </p:txBody>
      </p:sp>
    </p:spTree>
    <p:extLst>
      <p:ext uri="{BB962C8B-B14F-4D97-AF65-F5344CB8AC3E}">
        <p14:creationId xmlns:p14="http://schemas.microsoft.com/office/powerpoint/2010/main" val="21881604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191E25"/>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75AC0C2-8A41-4B96-8E4B-E490FABC4BE3}"/>
              </a:ext>
            </a:extLst>
          </p:cNvPr>
          <p:cNvSpPr>
            <a:spLocks noGrp="1"/>
          </p:cNvSpPr>
          <p:nvPr>
            <p:ph type="title"/>
          </p:nvPr>
        </p:nvSpPr>
        <p:spPr>
          <a:xfrm>
            <a:off x="1170285" y="678426"/>
            <a:ext cx="10496994" cy="639096"/>
          </a:xfrm>
        </p:spPr>
        <p:txBody>
          <a:bodyPr>
            <a:normAutofit fontScale="90000"/>
          </a:bodyPr>
          <a:lstStyle/>
          <a:p>
            <a:pPr algn="just">
              <a:lnSpc>
                <a:spcPct val="100000"/>
              </a:lnSpc>
            </a:pPr>
            <a:r>
              <a:rPr lang="en-US" sz="3600" b="1" cap="none">
                <a:latin typeface="Tw Cen MT (Headings)"/>
                <a:cs typeface="Calibri" panose="020F0502020204030204" pitchFamily="34" charset="0"/>
              </a:rPr>
              <a:t>Super taxa</a:t>
            </a:r>
            <a:endParaRPr lang="en-US" sz="3600" b="1" cap="none" dirty="0">
              <a:latin typeface="Tw Cen MT (Headings)"/>
              <a:cs typeface="Calibri" panose="020F0502020204030204" pitchFamily="34" charset="0"/>
            </a:endParaRPr>
          </a:p>
        </p:txBody>
      </p:sp>
      <p:graphicFrame>
        <p:nvGraphicFramePr>
          <p:cNvPr id="4" name="Table 3">
            <a:extLst>
              <a:ext uri="{FF2B5EF4-FFF2-40B4-BE49-F238E27FC236}">
                <a16:creationId xmlns:a16="http://schemas.microsoft.com/office/drawing/2014/main" id="{EB29410D-19C8-4CA9-9786-9EB50CAE17B8}"/>
              </a:ext>
            </a:extLst>
          </p:cNvPr>
          <p:cNvGraphicFramePr>
            <a:graphicFrameLocks noGrp="1"/>
          </p:cNvGraphicFramePr>
          <p:nvPr>
            <p:extLst>
              <p:ext uri="{D42A27DB-BD31-4B8C-83A1-F6EECF244321}">
                <p14:modId xmlns:p14="http://schemas.microsoft.com/office/powerpoint/2010/main" val="1055255897"/>
              </p:ext>
            </p:extLst>
          </p:nvPr>
        </p:nvGraphicFramePr>
        <p:xfrm>
          <a:off x="1620961" y="1629507"/>
          <a:ext cx="8539663" cy="4982447"/>
        </p:xfrm>
        <a:graphic>
          <a:graphicData uri="http://schemas.openxmlformats.org/drawingml/2006/table">
            <a:tbl>
              <a:tblPr firstRow="1" firstCol="1" bandRow="1">
                <a:tableStyleId>{5C22544A-7EE6-4342-B048-85BDC9FD1C3A}</a:tableStyleId>
              </a:tblPr>
              <a:tblGrid>
                <a:gridCol w="907887">
                  <a:extLst>
                    <a:ext uri="{9D8B030D-6E8A-4147-A177-3AD203B41FA5}">
                      <a16:colId xmlns:a16="http://schemas.microsoft.com/office/drawing/2014/main" val="73730320"/>
                    </a:ext>
                  </a:extLst>
                </a:gridCol>
                <a:gridCol w="4230658">
                  <a:extLst>
                    <a:ext uri="{9D8B030D-6E8A-4147-A177-3AD203B41FA5}">
                      <a16:colId xmlns:a16="http://schemas.microsoft.com/office/drawing/2014/main" val="2072084255"/>
                    </a:ext>
                  </a:extLst>
                </a:gridCol>
                <a:gridCol w="3401118">
                  <a:extLst>
                    <a:ext uri="{9D8B030D-6E8A-4147-A177-3AD203B41FA5}">
                      <a16:colId xmlns:a16="http://schemas.microsoft.com/office/drawing/2014/main" val="746542206"/>
                    </a:ext>
                  </a:extLst>
                </a:gridCol>
              </a:tblGrid>
              <a:tr h="710271">
                <a:tc>
                  <a:txBody>
                    <a:bodyPr/>
                    <a:lstStyle/>
                    <a:p>
                      <a:pPr marL="0" marR="0" algn="ctr">
                        <a:lnSpc>
                          <a:spcPct val="140000"/>
                        </a:lnSpc>
                        <a:spcBef>
                          <a:spcPts val="0"/>
                        </a:spcBef>
                        <a:spcAft>
                          <a:spcPts val="0"/>
                        </a:spcAft>
                      </a:pPr>
                      <a:r>
                        <a:rPr lang="el-GR" sz="1700" dirty="0">
                          <a:effectLst/>
                        </a:rPr>
                        <a:t>Super-</a:t>
                      </a:r>
                      <a:r>
                        <a:rPr lang="el-GR" sz="1700" dirty="0" err="1">
                          <a:effectLst/>
                        </a:rPr>
                        <a:t>taxon</a:t>
                      </a:r>
                      <a:endParaRPr lang="en-US" sz="1700" dirty="0">
                        <a:effectLst/>
                        <a:latin typeface="GFS Didot" panose="02000500000000020003" pitchFamily="2" charset="0"/>
                        <a:cs typeface="Times New Roman" panose="02020603050405020304" pitchFamily="18" charset="0"/>
                      </a:endParaRPr>
                    </a:p>
                    <a:p>
                      <a:pPr marL="0" marR="0" algn="ctr">
                        <a:lnSpc>
                          <a:spcPct val="140000"/>
                        </a:lnSpc>
                        <a:spcBef>
                          <a:spcPts val="0"/>
                        </a:spcBef>
                        <a:spcAft>
                          <a:spcPts val="0"/>
                        </a:spcAft>
                      </a:pPr>
                      <a:endParaRPr lang="en-US" sz="1700" dirty="0">
                        <a:effectLst/>
                      </a:endParaRPr>
                    </a:p>
                  </a:txBody>
                  <a:tcPr marL="99545" marR="99545" marT="0" marB="0" anchor="ctr">
                    <a:solidFill>
                      <a:srgbClr val="20262D"/>
                    </a:solidFill>
                  </a:tcPr>
                </a:tc>
                <a:tc>
                  <a:txBody>
                    <a:bodyPr/>
                    <a:lstStyle/>
                    <a:p>
                      <a:pPr marL="0" marR="0" algn="ctr">
                        <a:lnSpc>
                          <a:spcPct val="140000"/>
                        </a:lnSpc>
                        <a:spcBef>
                          <a:spcPts val="0"/>
                        </a:spcBef>
                        <a:spcAft>
                          <a:spcPts val="0"/>
                        </a:spcAft>
                      </a:pPr>
                      <a:r>
                        <a:rPr lang="el-GR" sz="1700" dirty="0" err="1">
                          <a:effectLst/>
                        </a:rPr>
                        <a:t>Taxa</a:t>
                      </a:r>
                      <a:endParaRPr lang="en-US" sz="1700" dirty="0">
                        <a:effectLst/>
                        <a:latin typeface="GFS Didot" panose="02000500000000020003" pitchFamily="2" charset="0"/>
                        <a:ea typeface="Times New Roman" panose="02020603050405020304" pitchFamily="18" charset="0"/>
                        <a:cs typeface="Times New Roman" panose="02020603050405020304" pitchFamily="18" charset="0"/>
                      </a:endParaRPr>
                    </a:p>
                  </a:txBody>
                  <a:tcPr marL="99545" marR="99545" marT="0" marB="0" anchor="ctr">
                    <a:solidFill>
                      <a:srgbClr val="20262D"/>
                    </a:solidFill>
                  </a:tcPr>
                </a:tc>
                <a:tc>
                  <a:txBody>
                    <a:bodyPr/>
                    <a:lstStyle/>
                    <a:p>
                      <a:pPr marL="0" marR="0" algn="ctr">
                        <a:lnSpc>
                          <a:spcPct val="140000"/>
                        </a:lnSpc>
                        <a:spcBef>
                          <a:spcPts val="0"/>
                        </a:spcBef>
                        <a:spcAft>
                          <a:spcPts val="0"/>
                        </a:spcAft>
                      </a:pPr>
                      <a:r>
                        <a:rPr lang="el-GR" sz="1700" dirty="0">
                          <a:effectLst/>
                        </a:rPr>
                        <a:t>Super-</a:t>
                      </a:r>
                      <a:r>
                        <a:rPr lang="el-GR" sz="1700" dirty="0" err="1">
                          <a:effectLst/>
                        </a:rPr>
                        <a:t>Taxon</a:t>
                      </a:r>
                      <a:r>
                        <a:rPr lang="el-GR" sz="1700" dirty="0">
                          <a:effectLst/>
                        </a:rPr>
                        <a:t> </a:t>
                      </a:r>
                      <a:r>
                        <a:rPr lang="en-US" sz="1700" dirty="0">
                          <a:effectLst/>
                        </a:rPr>
                        <a:t>Characteristics</a:t>
                      </a:r>
                      <a:endParaRPr lang="en-US" sz="1700" dirty="0">
                        <a:effectLst/>
                        <a:latin typeface="GFS Didot" panose="02000500000000020003" pitchFamily="2" charset="0"/>
                        <a:ea typeface="Times New Roman" panose="02020603050405020304" pitchFamily="18" charset="0"/>
                        <a:cs typeface="Times New Roman" panose="02020603050405020304" pitchFamily="18" charset="0"/>
                      </a:endParaRPr>
                    </a:p>
                  </a:txBody>
                  <a:tcPr marL="99545" marR="99545" marT="0" marB="0" anchor="ctr">
                    <a:solidFill>
                      <a:srgbClr val="20262D"/>
                    </a:solidFill>
                  </a:tcPr>
                </a:tc>
                <a:extLst>
                  <a:ext uri="{0D108BD9-81ED-4DB2-BD59-A6C34878D82A}">
                    <a16:rowId xmlns:a16="http://schemas.microsoft.com/office/drawing/2014/main" val="1878020040"/>
                  </a:ext>
                </a:extLst>
              </a:tr>
              <a:tr h="1081261">
                <a:tc>
                  <a:txBody>
                    <a:bodyPr/>
                    <a:lstStyle/>
                    <a:p>
                      <a:pPr marL="0" marR="0" algn="ctr">
                        <a:lnSpc>
                          <a:spcPct val="140000"/>
                        </a:lnSpc>
                        <a:spcBef>
                          <a:spcPts val="0"/>
                        </a:spcBef>
                        <a:spcAft>
                          <a:spcPts val="0"/>
                        </a:spcAft>
                      </a:pPr>
                      <a:r>
                        <a:rPr lang="en-US" sz="1700">
                          <a:effectLst/>
                        </a:rPr>
                        <a:t>Cold</a:t>
                      </a:r>
                      <a:endParaRPr lang="en-US" sz="1700">
                        <a:effectLst/>
                        <a:latin typeface="GFS Didot" panose="02000500000000020003" pitchFamily="2" charset="0"/>
                        <a:ea typeface="Times New Roman" panose="02020603050405020304" pitchFamily="18" charset="0"/>
                        <a:cs typeface="Times New Roman" panose="02020603050405020304" pitchFamily="18" charset="0"/>
                      </a:endParaRPr>
                    </a:p>
                  </a:txBody>
                  <a:tcPr marL="99545" marR="99545" marT="0" marB="0" anchor="ctr">
                    <a:solidFill>
                      <a:srgbClr val="20262D"/>
                    </a:solidFill>
                  </a:tcPr>
                </a:tc>
                <a:tc>
                  <a:txBody>
                    <a:bodyPr/>
                    <a:lstStyle/>
                    <a:p>
                      <a:pPr marL="342900" marR="0" lvl="0" indent="-342900" algn="just">
                        <a:lnSpc>
                          <a:spcPct val="140000"/>
                        </a:lnSpc>
                        <a:spcBef>
                          <a:spcPts val="0"/>
                        </a:spcBef>
                        <a:spcAft>
                          <a:spcPts val="0"/>
                        </a:spcAft>
                        <a:buFont typeface="Symbol" panose="05050102010706020507" pitchFamily="18" charset="2"/>
                        <a:buChar char=""/>
                      </a:pPr>
                      <a:r>
                        <a:rPr lang="en-US" sz="1700" dirty="0">
                          <a:solidFill>
                            <a:schemeClr val="tx1"/>
                          </a:solidFill>
                          <a:effectLst/>
                        </a:rPr>
                        <a:t>0_FROZEN</a:t>
                      </a:r>
                    </a:p>
                    <a:p>
                      <a:pPr marL="342900" marR="0" lvl="0" indent="-342900" algn="just">
                        <a:lnSpc>
                          <a:spcPct val="140000"/>
                        </a:lnSpc>
                        <a:spcBef>
                          <a:spcPts val="0"/>
                        </a:spcBef>
                        <a:spcAft>
                          <a:spcPts val="0"/>
                        </a:spcAft>
                        <a:buFont typeface="Symbol" panose="05050102010706020507" pitchFamily="18" charset="2"/>
                        <a:buChar char=""/>
                      </a:pPr>
                      <a:r>
                        <a:rPr lang="en-US" sz="1700" dirty="0">
                          <a:solidFill>
                            <a:schemeClr val="tx1"/>
                          </a:solidFill>
                          <a:effectLst/>
                        </a:rPr>
                        <a:t>1_ALMOST_FROZEN</a:t>
                      </a:r>
                    </a:p>
                    <a:p>
                      <a:pPr marL="342900" marR="0" lvl="0" indent="-342900" algn="just">
                        <a:lnSpc>
                          <a:spcPct val="140000"/>
                        </a:lnSpc>
                        <a:spcBef>
                          <a:spcPts val="0"/>
                        </a:spcBef>
                        <a:spcAft>
                          <a:spcPts val="0"/>
                        </a:spcAft>
                        <a:buFont typeface="Symbol" panose="05050102010706020507" pitchFamily="18" charset="2"/>
                        <a:buChar char=""/>
                      </a:pPr>
                      <a:r>
                        <a:rPr lang="en-US" sz="1700" dirty="0">
                          <a:solidFill>
                            <a:schemeClr val="tx1"/>
                          </a:solidFill>
                          <a:effectLst/>
                        </a:rPr>
                        <a:t>1_FocusedShot_n_FROZEN</a:t>
                      </a:r>
                    </a:p>
                    <a:p>
                      <a:pPr marL="0" marR="0" lvl="0" indent="0" algn="just">
                        <a:lnSpc>
                          <a:spcPct val="140000"/>
                        </a:lnSpc>
                        <a:spcBef>
                          <a:spcPts val="0"/>
                        </a:spcBef>
                        <a:spcAft>
                          <a:spcPts val="0"/>
                        </a:spcAft>
                        <a:buFont typeface="Symbol" panose="05050102010706020507" pitchFamily="18" charset="2"/>
                        <a:buNone/>
                      </a:pPr>
                      <a:endParaRPr lang="en-US" sz="1700" dirty="0">
                        <a:solidFill>
                          <a:schemeClr val="tx1"/>
                        </a:solidFill>
                        <a:effectLst/>
                        <a:latin typeface="GFS Didot" panose="02000500000000020003" pitchFamily="2" charset="0"/>
                        <a:ea typeface="Times New Roman" panose="02020603050405020304" pitchFamily="18" charset="0"/>
                        <a:cs typeface="Times New Roman" panose="02020603050405020304" pitchFamily="18" charset="0"/>
                      </a:endParaRPr>
                    </a:p>
                  </a:txBody>
                  <a:tcPr marL="99545" marR="99545" marT="0" marB="0" anchor="ctr">
                    <a:solidFill>
                      <a:srgbClr val="20262D"/>
                    </a:solidFill>
                  </a:tcPr>
                </a:tc>
                <a:tc>
                  <a:txBody>
                    <a:bodyPr/>
                    <a:lstStyle/>
                    <a:p>
                      <a:pPr marL="342900" marR="0" lvl="0" indent="-342900" algn="just">
                        <a:lnSpc>
                          <a:spcPct val="140000"/>
                        </a:lnSpc>
                        <a:spcBef>
                          <a:spcPts val="0"/>
                        </a:spcBef>
                        <a:spcAft>
                          <a:spcPts val="0"/>
                        </a:spcAft>
                        <a:buFont typeface="Symbol" panose="05050102010706020507" pitchFamily="18" charset="2"/>
                        <a:buChar char=""/>
                      </a:pPr>
                      <a:r>
                        <a:rPr lang="en-US" sz="1700">
                          <a:solidFill>
                            <a:schemeClr val="tx1"/>
                          </a:solidFill>
                          <a:effectLst/>
                        </a:rPr>
                        <a:t>Low total activity in average.</a:t>
                      </a:r>
                    </a:p>
                    <a:p>
                      <a:pPr marL="342900" marR="0" lvl="0" indent="-342900" algn="just">
                        <a:lnSpc>
                          <a:spcPct val="140000"/>
                        </a:lnSpc>
                        <a:spcBef>
                          <a:spcPts val="0"/>
                        </a:spcBef>
                        <a:spcAft>
                          <a:spcPts val="0"/>
                        </a:spcAft>
                        <a:buFont typeface="Symbol" panose="05050102010706020507" pitchFamily="18" charset="2"/>
                        <a:buChar char=""/>
                      </a:pPr>
                      <a:r>
                        <a:rPr lang="en-US" sz="1700">
                          <a:solidFill>
                            <a:schemeClr val="tx1"/>
                          </a:solidFill>
                          <a:effectLst/>
                        </a:rPr>
                        <a:t>At most 4 active commits.</a:t>
                      </a:r>
                      <a:endParaRPr lang="en-US" sz="1700">
                        <a:solidFill>
                          <a:schemeClr val="tx1"/>
                        </a:solidFill>
                        <a:effectLst/>
                        <a:latin typeface="GFS Didot" panose="02000500000000020003" pitchFamily="2" charset="0"/>
                        <a:ea typeface="Times New Roman" panose="02020603050405020304" pitchFamily="18" charset="0"/>
                        <a:cs typeface="Times New Roman" panose="02020603050405020304" pitchFamily="18" charset="0"/>
                      </a:endParaRPr>
                    </a:p>
                  </a:txBody>
                  <a:tcPr marL="99545" marR="99545" marT="0" marB="0" anchor="ctr">
                    <a:solidFill>
                      <a:srgbClr val="20262D"/>
                    </a:solidFill>
                  </a:tcPr>
                </a:tc>
                <a:extLst>
                  <a:ext uri="{0D108BD9-81ED-4DB2-BD59-A6C34878D82A}">
                    <a16:rowId xmlns:a16="http://schemas.microsoft.com/office/drawing/2014/main" val="2051873946"/>
                  </a:ext>
                </a:extLst>
              </a:tr>
              <a:tr h="1081261">
                <a:tc>
                  <a:txBody>
                    <a:bodyPr/>
                    <a:lstStyle/>
                    <a:p>
                      <a:pPr marL="0" marR="0" algn="ctr">
                        <a:lnSpc>
                          <a:spcPct val="140000"/>
                        </a:lnSpc>
                        <a:spcBef>
                          <a:spcPts val="0"/>
                        </a:spcBef>
                        <a:spcAft>
                          <a:spcPts val="0"/>
                        </a:spcAft>
                      </a:pPr>
                      <a:r>
                        <a:rPr lang="en-US" sz="1700">
                          <a:effectLst/>
                        </a:rPr>
                        <a:t>Mild</a:t>
                      </a:r>
                      <a:endParaRPr lang="en-US" sz="1700">
                        <a:effectLst/>
                        <a:latin typeface="GFS Didot" panose="02000500000000020003" pitchFamily="2" charset="0"/>
                        <a:ea typeface="Times New Roman" panose="02020603050405020304" pitchFamily="18" charset="0"/>
                        <a:cs typeface="Times New Roman" panose="02020603050405020304" pitchFamily="18" charset="0"/>
                      </a:endParaRPr>
                    </a:p>
                  </a:txBody>
                  <a:tcPr marL="99545" marR="99545" marT="0" marB="0" anchor="ctr">
                    <a:solidFill>
                      <a:srgbClr val="20262D"/>
                    </a:solidFill>
                  </a:tcPr>
                </a:tc>
                <a:tc>
                  <a:txBody>
                    <a:bodyPr/>
                    <a:lstStyle/>
                    <a:p>
                      <a:pPr marL="342900" marR="0" lvl="0" indent="-342900" algn="just">
                        <a:lnSpc>
                          <a:spcPct val="140000"/>
                        </a:lnSpc>
                        <a:spcBef>
                          <a:spcPts val="0"/>
                        </a:spcBef>
                        <a:spcAft>
                          <a:spcPts val="0"/>
                        </a:spcAft>
                        <a:buFont typeface="Symbol" panose="05050102010706020507" pitchFamily="18" charset="2"/>
                        <a:buChar char=""/>
                      </a:pPr>
                      <a:r>
                        <a:rPr lang="en-US" sz="1700" dirty="0">
                          <a:solidFill>
                            <a:schemeClr val="tx1"/>
                          </a:solidFill>
                          <a:effectLst/>
                        </a:rPr>
                        <a:t>2_MODERATE</a:t>
                      </a:r>
                    </a:p>
                    <a:p>
                      <a:pPr marL="342900" marR="0" lvl="0" indent="-342900" algn="just">
                        <a:lnSpc>
                          <a:spcPct val="140000"/>
                        </a:lnSpc>
                        <a:spcBef>
                          <a:spcPts val="0"/>
                        </a:spcBef>
                        <a:spcAft>
                          <a:spcPts val="0"/>
                        </a:spcAft>
                        <a:buFont typeface="Symbol" panose="05050102010706020507" pitchFamily="18" charset="2"/>
                        <a:buChar char=""/>
                      </a:pPr>
                      <a:r>
                        <a:rPr lang="en-US" sz="1700" dirty="0">
                          <a:solidFill>
                            <a:schemeClr val="tx1"/>
                          </a:solidFill>
                          <a:effectLst/>
                        </a:rPr>
                        <a:t>3_FocusedShot_n_LOW</a:t>
                      </a:r>
                      <a:endParaRPr lang="en-US" sz="1700" dirty="0">
                        <a:solidFill>
                          <a:schemeClr val="tx1"/>
                        </a:solidFill>
                        <a:effectLst/>
                        <a:latin typeface="GFS Didot" panose="02000500000000020003" pitchFamily="2" charset="0"/>
                        <a:ea typeface="Times New Roman" panose="02020603050405020304" pitchFamily="18" charset="0"/>
                        <a:cs typeface="Times New Roman" panose="02020603050405020304" pitchFamily="18" charset="0"/>
                      </a:endParaRPr>
                    </a:p>
                  </a:txBody>
                  <a:tcPr marL="99545" marR="99545" marT="0" marB="0" anchor="ctr">
                    <a:solidFill>
                      <a:srgbClr val="20262D"/>
                    </a:solidFill>
                  </a:tcPr>
                </a:tc>
                <a:tc>
                  <a:txBody>
                    <a:bodyPr/>
                    <a:lstStyle/>
                    <a:p>
                      <a:pPr marL="342900" marR="0" lvl="0" indent="-342900" algn="just">
                        <a:lnSpc>
                          <a:spcPct val="140000"/>
                        </a:lnSpc>
                        <a:spcBef>
                          <a:spcPts val="0"/>
                        </a:spcBef>
                        <a:spcAft>
                          <a:spcPts val="0"/>
                        </a:spcAft>
                        <a:buFont typeface="Symbol" panose="05050102010706020507" pitchFamily="18" charset="2"/>
                        <a:buChar char=""/>
                      </a:pPr>
                      <a:r>
                        <a:rPr lang="en-US" sz="1700" dirty="0">
                          <a:solidFill>
                            <a:schemeClr val="tx1"/>
                          </a:solidFill>
                          <a:effectLst/>
                        </a:rPr>
                        <a:t>More than 4 active commits.</a:t>
                      </a:r>
                    </a:p>
                    <a:p>
                      <a:pPr marL="342900" marR="0" lvl="0" indent="-342900" algn="just">
                        <a:lnSpc>
                          <a:spcPct val="140000"/>
                        </a:lnSpc>
                        <a:spcBef>
                          <a:spcPts val="0"/>
                        </a:spcBef>
                        <a:spcAft>
                          <a:spcPts val="0"/>
                        </a:spcAft>
                        <a:buFont typeface="Symbol" panose="05050102010706020507" pitchFamily="18" charset="2"/>
                        <a:buChar char=""/>
                      </a:pPr>
                      <a:r>
                        <a:rPr lang="en-US" sz="1700" dirty="0">
                          <a:solidFill>
                            <a:schemeClr val="tx1"/>
                          </a:solidFill>
                          <a:effectLst/>
                        </a:rPr>
                        <a:t>The majority of projects have less or equal than 3 reeds.</a:t>
                      </a:r>
                      <a:endParaRPr lang="en-US" sz="1700" dirty="0">
                        <a:solidFill>
                          <a:schemeClr val="tx1"/>
                        </a:solidFill>
                        <a:effectLst/>
                        <a:latin typeface="GFS Didot" panose="02000500000000020003" pitchFamily="2" charset="0"/>
                        <a:ea typeface="Times New Roman" panose="02020603050405020304" pitchFamily="18" charset="0"/>
                        <a:cs typeface="Times New Roman" panose="02020603050405020304" pitchFamily="18" charset="0"/>
                      </a:endParaRPr>
                    </a:p>
                  </a:txBody>
                  <a:tcPr marL="99545" marR="99545" marT="0" marB="0" anchor="ctr">
                    <a:solidFill>
                      <a:srgbClr val="20262D"/>
                    </a:solidFill>
                  </a:tcPr>
                </a:tc>
                <a:extLst>
                  <a:ext uri="{0D108BD9-81ED-4DB2-BD59-A6C34878D82A}">
                    <a16:rowId xmlns:a16="http://schemas.microsoft.com/office/drawing/2014/main" val="3421547932"/>
                  </a:ext>
                </a:extLst>
              </a:tr>
              <a:tr h="1429575">
                <a:tc>
                  <a:txBody>
                    <a:bodyPr/>
                    <a:lstStyle/>
                    <a:p>
                      <a:pPr marL="0" marR="0" algn="ctr">
                        <a:lnSpc>
                          <a:spcPct val="140000"/>
                        </a:lnSpc>
                        <a:spcBef>
                          <a:spcPts val="0"/>
                        </a:spcBef>
                        <a:spcAft>
                          <a:spcPts val="0"/>
                        </a:spcAft>
                      </a:pPr>
                      <a:r>
                        <a:rPr lang="en-US" sz="1700">
                          <a:effectLst/>
                        </a:rPr>
                        <a:t>Hot</a:t>
                      </a:r>
                      <a:endParaRPr lang="en-US" sz="1700">
                        <a:effectLst/>
                        <a:latin typeface="GFS Didot" panose="02000500000000020003" pitchFamily="2" charset="0"/>
                        <a:ea typeface="Times New Roman" panose="02020603050405020304" pitchFamily="18" charset="0"/>
                        <a:cs typeface="Times New Roman" panose="02020603050405020304" pitchFamily="18" charset="0"/>
                      </a:endParaRPr>
                    </a:p>
                  </a:txBody>
                  <a:tcPr marL="99545" marR="99545" marT="0" marB="0" anchor="ctr">
                    <a:solidFill>
                      <a:srgbClr val="20262D"/>
                    </a:solidFill>
                  </a:tcPr>
                </a:tc>
                <a:tc>
                  <a:txBody>
                    <a:bodyPr/>
                    <a:lstStyle/>
                    <a:p>
                      <a:pPr marL="342900" marR="0" lvl="0" indent="-342900" algn="just">
                        <a:lnSpc>
                          <a:spcPct val="140000"/>
                        </a:lnSpc>
                        <a:spcBef>
                          <a:spcPts val="0"/>
                        </a:spcBef>
                        <a:spcAft>
                          <a:spcPts val="0"/>
                        </a:spcAft>
                        <a:buFont typeface="Symbol" panose="05050102010706020507" pitchFamily="18" charset="2"/>
                        <a:buChar char=""/>
                      </a:pPr>
                      <a:r>
                        <a:rPr lang="en-US" sz="1700" dirty="0">
                          <a:solidFill>
                            <a:schemeClr val="tx1"/>
                          </a:solidFill>
                          <a:effectLst/>
                        </a:rPr>
                        <a:t>4_ACTIVE</a:t>
                      </a:r>
                      <a:endParaRPr lang="en-US" sz="1700" dirty="0">
                        <a:solidFill>
                          <a:schemeClr val="tx1"/>
                        </a:solidFill>
                        <a:effectLst/>
                        <a:latin typeface="GFS Didot" panose="02000500000000020003" pitchFamily="2" charset="0"/>
                        <a:ea typeface="Times New Roman" panose="02020603050405020304" pitchFamily="18" charset="0"/>
                        <a:cs typeface="Times New Roman" panose="02020603050405020304" pitchFamily="18" charset="0"/>
                      </a:endParaRPr>
                    </a:p>
                  </a:txBody>
                  <a:tcPr marL="99545" marR="99545" marT="0" marB="0" anchor="ctr">
                    <a:solidFill>
                      <a:srgbClr val="20262D"/>
                    </a:solidFill>
                  </a:tcPr>
                </a:tc>
                <a:tc>
                  <a:txBody>
                    <a:bodyPr/>
                    <a:lstStyle/>
                    <a:p>
                      <a:pPr marL="342900" marR="0" lvl="0" indent="-342900" algn="just">
                        <a:lnSpc>
                          <a:spcPct val="140000"/>
                        </a:lnSpc>
                        <a:spcBef>
                          <a:spcPts val="0"/>
                        </a:spcBef>
                        <a:spcAft>
                          <a:spcPts val="0"/>
                        </a:spcAft>
                        <a:buFont typeface="Symbol" panose="05050102010706020507" pitchFamily="18" charset="2"/>
                        <a:buChar char=""/>
                      </a:pPr>
                      <a:r>
                        <a:rPr lang="en-US" sz="1700" dirty="0">
                          <a:solidFill>
                            <a:schemeClr val="tx1"/>
                          </a:solidFill>
                          <a:effectLst/>
                        </a:rPr>
                        <a:t>More than 4 active commits.</a:t>
                      </a:r>
                    </a:p>
                    <a:p>
                      <a:pPr marL="342900" marR="0" lvl="0" indent="-342900" algn="just">
                        <a:lnSpc>
                          <a:spcPct val="140000"/>
                        </a:lnSpc>
                        <a:spcBef>
                          <a:spcPts val="0"/>
                        </a:spcBef>
                        <a:spcAft>
                          <a:spcPts val="0"/>
                        </a:spcAft>
                        <a:buFont typeface="Symbol" panose="05050102010706020507" pitchFamily="18" charset="2"/>
                        <a:buChar char=""/>
                      </a:pPr>
                      <a:r>
                        <a:rPr lang="en-US" sz="1700" dirty="0">
                          <a:solidFill>
                            <a:schemeClr val="tx1"/>
                          </a:solidFill>
                          <a:effectLst/>
                        </a:rPr>
                        <a:t>Most of the projects have more than 3 reeds.</a:t>
                      </a:r>
                      <a:endParaRPr lang="en-US" sz="1700" dirty="0">
                        <a:solidFill>
                          <a:schemeClr val="tx1"/>
                        </a:solidFill>
                        <a:effectLst/>
                        <a:latin typeface="GFS Didot" panose="02000500000000020003" pitchFamily="2" charset="0"/>
                        <a:ea typeface="Times New Roman" panose="02020603050405020304" pitchFamily="18" charset="0"/>
                        <a:cs typeface="Times New Roman" panose="02020603050405020304" pitchFamily="18" charset="0"/>
                      </a:endParaRPr>
                    </a:p>
                  </a:txBody>
                  <a:tcPr marL="99545" marR="99545" marT="0" marB="0" anchor="ctr">
                    <a:solidFill>
                      <a:srgbClr val="20262D"/>
                    </a:solidFill>
                  </a:tcPr>
                </a:tc>
                <a:extLst>
                  <a:ext uri="{0D108BD9-81ED-4DB2-BD59-A6C34878D82A}">
                    <a16:rowId xmlns:a16="http://schemas.microsoft.com/office/drawing/2014/main" val="1082015375"/>
                  </a:ext>
                </a:extLst>
              </a:tr>
            </a:tbl>
          </a:graphicData>
        </a:graphic>
      </p:graphicFrame>
    </p:spTree>
    <p:extLst>
      <p:ext uri="{BB962C8B-B14F-4D97-AF65-F5344CB8AC3E}">
        <p14:creationId xmlns:p14="http://schemas.microsoft.com/office/powerpoint/2010/main" val="10646396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EECA6-BC6E-4430-BBA0-77B08274505D}"/>
              </a:ext>
            </a:extLst>
          </p:cNvPr>
          <p:cNvSpPr>
            <a:spLocks noGrp="1"/>
          </p:cNvSpPr>
          <p:nvPr>
            <p:ph type="title"/>
          </p:nvPr>
        </p:nvSpPr>
        <p:spPr>
          <a:xfrm>
            <a:off x="0" y="2910885"/>
            <a:ext cx="12192000" cy="1050558"/>
          </a:xfrm>
        </p:spPr>
        <p:txBody>
          <a:bodyPr>
            <a:normAutofit/>
          </a:bodyPr>
          <a:lstStyle/>
          <a:p>
            <a:pPr algn="ctr"/>
            <a:r>
              <a:rPr lang="en-US" b="1" cap="none" dirty="0">
                <a:latin typeface="Tw Cen MT (Headings)"/>
                <a:cs typeface="Calibri" panose="020F0502020204030204" pitchFamily="34" charset="0"/>
              </a:rPr>
              <a:t>Super taxa - </a:t>
            </a:r>
            <a:r>
              <a:rPr lang="en-US" b="1" cap="none" dirty="0">
                <a:solidFill>
                  <a:srgbClr val="FF0000"/>
                </a:solidFill>
                <a:latin typeface="Tw Cen MT (Headings)"/>
                <a:cs typeface="Calibri" panose="020F0502020204030204" pitchFamily="34" charset="0"/>
              </a:rPr>
              <a:t>Heartbeat</a:t>
            </a:r>
            <a:endParaRPr lang="en-US" b="1" u="sng" cap="none" dirty="0">
              <a:solidFill>
                <a:srgbClr val="FF0000"/>
              </a:solidFill>
            </a:endParaRPr>
          </a:p>
        </p:txBody>
      </p:sp>
    </p:spTree>
    <p:extLst>
      <p:ext uri="{BB962C8B-B14F-4D97-AF65-F5344CB8AC3E}">
        <p14:creationId xmlns:p14="http://schemas.microsoft.com/office/powerpoint/2010/main" val="20314119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3">
            <a:duotone>
              <a:schemeClr val="bg2">
                <a:shade val="48000"/>
                <a:hueMod val="106000"/>
                <a:satMod val="140000"/>
                <a:lumMod val="42000"/>
              </a:schemeClr>
              <a:schemeClr val="bg2">
                <a:tint val="98000"/>
                <a:hueMod val="92000"/>
                <a:satMod val="220000"/>
                <a:lumMod val="90000"/>
              </a:schemeClr>
            </a:duotone>
            <a:extLst>
              <a:ext uri="{BEBA8EAE-BF5A-486C-A8C5-ECC9F3942E4B}">
                <a14:imgProps xmlns:a14="http://schemas.microsoft.com/office/drawing/2010/main">
                  <a14:imgLayer r:embed="rId4">
                    <a14:imgEffect>
                      <a14:sharpenSoften amount="50000"/>
                    </a14:imgEffect>
                    <a14:imgEffect>
                      <a14:brightnessContrast bright="-49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75AC0C2-8A41-4B96-8E4B-E490FABC4BE3}"/>
              </a:ext>
            </a:extLst>
          </p:cNvPr>
          <p:cNvSpPr>
            <a:spLocks noGrp="1"/>
          </p:cNvSpPr>
          <p:nvPr>
            <p:ph type="title"/>
          </p:nvPr>
        </p:nvSpPr>
        <p:spPr>
          <a:xfrm>
            <a:off x="1170285" y="678426"/>
            <a:ext cx="10496994" cy="639096"/>
          </a:xfrm>
        </p:spPr>
        <p:txBody>
          <a:bodyPr>
            <a:normAutofit fontScale="90000"/>
          </a:bodyPr>
          <a:lstStyle/>
          <a:p>
            <a:pPr algn="just">
              <a:lnSpc>
                <a:spcPct val="100000"/>
              </a:lnSpc>
            </a:pPr>
            <a:r>
              <a:rPr lang="en-US" sz="3600" b="1" cap="none" dirty="0">
                <a:latin typeface="Tw Cen MT (Headings)"/>
                <a:cs typeface="Calibri" panose="020F0502020204030204" pitchFamily="34" charset="0"/>
              </a:rPr>
              <a:t>Turfs – Reeds  </a:t>
            </a:r>
          </a:p>
        </p:txBody>
      </p:sp>
      <p:pic>
        <p:nvPicPr>
          <p:cNvPr id="9" name="Content Placeholder 8" descr="A picture containing text&#10;&#10;Description automatically generated">
            <a:extLst>
              <a:ext uri="{FF2B5EF4-FFF2-40B4-BE49-F238E27FC236}">
                <a16:creationId xmlns:a16="http://schemas.microsoft.com/office/drawing/2014/main" id="{F00C129F-7597-4288-BA02-43404C95239D}"/>
              </a:ext>
            </a:extLst>
          </p:cNvPr>
          <p:cNvPicPr>
            <a:picLocks noGrp="1" noChangeAspect="1"/>
          </p:cNvPicPr>
          <p:nvPr>
            <p:ph idx="1"/>
          </p:nvPr>
        </p:nvPicPr>
        <p:blipFill>
          <a:blip r:embed="rId5"/>
          <a:stretch>
            <a:fillRect/>
          </a:stretch>
        </p:blipFill>
        <p:spPr>
          <a:xfrm>
            <a:off x="1276487" y="1361214"/>
            <a:ext cx="8578019" cy="5016139"/>
          </a:xfrm>
        </p:spPr>
      </p:pic>
    </p:spTree>
    <p:extLst>
      <p:ext uri="{BB962C8B-B14F-4D97-AF65-F5344CB8AC3E}">
        <p14:creationId xmlns:p14="http://schemas.microsoft.com/office/powerpoint/2010/main" val="37632080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duotone>
              <a:schemeClr val="bg2">
                <a:shade val="48000"/>
                <a:hueMod val="106000"/>
                <a:satMod val="140000"/>
                <a:lumMod val="42000"/>
              </a:schemeClr>
              <a:schemeClr val="bg2">
                <a:tint val="98000"/>
                <a:hueMod val="92000"/>
                <a:satMod val="220000"/>
                <a:lumMod val="90000"/>
              </a:schemeClr>
            </a:duotone>
            <a:extLst>
              <a:ext uri="{BEBA8EAE-BF5A-486C-A8C5-ECC9F3942E4B}">
                <a14:imgProps xmlns:a14="http://schemas.microsoft.com/office/drawing/2010/main">
                  <a14:imgLayer r:embed="rId4">
                    <a14:imgEffect>
                      <a14:sharpenSoften amount="50000"/>
                    </a14:imgEffect>
                    <a14:imgEffect>
                      <a14:brightnessContrast bright="-49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75AC0C2-8A41-4B96-8E4B-E490FABC4BE3}"/>
              </a:ext>
            </a:extLst>
          </p:cNvPr>
          <p:cNvSpPr>
            <a:spLocks noGrp="1"/>
          </p:cNvSpPr>
          <p:nvPr>
            <p:ph type="title"/>
          </p:nvPr>
        </p:nvSpPr>
        <p:spPr>
          <a:xfrm>
            <a:off x="1170285" y="678426"/>
            <a:ext cx="10496994" cy="639096"/>
          </a:xfrm>
        </p:spPr>
        <p:txBody>
          <a:bodyPr>
            <a:normAutofit fontScale="90000"/>
          </a:bodyPr>
          <a:lstStyle/>
          <a:p>
            <a:pPr algn="just">
              <a:lnSpc>
                <a:spcPct val="100000"/>
              </a:lnSpc>
            </a:pPr>
            <a:r>
              <a:rPr lang="en-US" sz="3600" b="1" cap="none" dirty="0">
                <a:latin typeface="Tw Cen MT (Headings)"/>
                <a:cs typeface="Calibri" panose="020F0502020204030204" pitchFamily="34" charset="0"/>
              </a:rPr>
              <a:t>Active Commits</a:t>
            </a:r>
          </a:p>
        </p:txBody>
      </p:sp>
      <p:sp>
        <p:nvSpPr>
          <p:cNvPr id="7" name="TextBox 6">
            <a:extLst>
              <a:ext uri="{FF2B5EF4-FFF2-40B4-BE49-F238E27FC236}">
                <a16:creationId xmlns:a16="http://schemas.microsoft.com/office/drawing/2014/main" id="{2C4EF9B7-BA15-45D9-BB5F-1C0742B6C51A}"/>
              </a:ext>
            </a:extLst>
          </p:cNvPr>
          <p:cNvSpPr txBox="1"/>
          <p:nvPr/>
        </p:nvSpPr>
        <p:spPr>
          <a:xfrm>
            <a:off x="1242646" y="4806462"/>
            <a:ext cx="10175631" cy="1877437"/>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Calibri" panose="020F0502020204030204" pitchFamily="34" charset="0"/>
                <a:cs typeface="Calibri" panose="020F0502020204030204" pitchFamily="34" charset="0"/>
              </a:rPr>
              <a:t>The number of active commits increases while moving from the 0_COLD class to the 2_HOT class, as expected.</a:t>
            </a:r>
          </a:p>
          <a:p>
            <a:endParaRPr lang="en-US" sz="20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000" dirty="0">
                <a:latin typeface="Calibri" panose="020F0502020204030204" pitchFamily="34" charset="0"/>
                <a:cs typeface="Calibri" panose="020F0502020204030204" pitchFamily="34" charset="0"/>
              </a:rPr>
              <a:t>Concerning the </a:t>
            </a:r>
            <a:r>
              <a:rPr lang="en-US" sz="2000" b="1" dirty="0">
                <a:latin typeface="Calibri" panose="020F0502020204030204" pitchFamily="34" charset="0"/>
                <a:cs typeface="Calibri" panose="020F0502020204030204" pitchFamily="34" charset="0"/>
              </a:rPr>
              <a:t>active commits</a:t>
            </a:r>
            <a:r>
              <a:rPr lang="en-US" sz="2000" dirty="0">
                <a:latin typeface="Calibri" panose="020F0502020204030204" pitchFamily="34" charset="0"/>
                <a:cs typeface="Calibri" panose="020F0502020204030204" pitchFamily="34" charset="0"/>
              </a:rPr>
              <a:t>, </a:t>
            </a:r>
            <a:r>
              <a:rPr lang="en-US" sz="2000" u="sng" dirty="0">
                <a:latin typeface="Calibri" panose="020F0502020204030204" pitchFamily="34" charset="0"/>
                <a:cs typeface="Calibri" panose="020F0502020204030204" pitchFamily="34" charset="0"/>
              </a:rPr>
              <a:t>the super taxa are well separated</a:t>
            </a:r>
            <a:r>
              <a:rPr lang="en-US" sz="2000" dirty="0">
                <a:latin typeface="Calibri" panose="020F0502020204030204" pitchFamily="34" charset="0"/>
                <a:cs typeface="Calibri" panose="020F0502020204030204" pitchFamily="34" charset="0"/>
              </a:rPr>
              <a:t>.</a:t>
            </a:r>
          </a:p>
          <a:p>
            <a:pPr marL="285750" indent="-285750">
              <a:buFont typeface="Arial" panose="020B0604020202020204" pitchFamily="34" charset="0"/>
              <a:buChar char="•"/>
            </a:pPr>
            <a:endParaRPr lang="en-US"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US" dirty="0">
              <a:latin typeface="Calibri" panose="020F0502020204030204" pitchFamily="34" charset="0"/>
              <a:cs typeface="Calibri" panose="020F0502020204030204" pitchFamily="34" charset="0"/>
            </a:endParaRPr>
          </a:p>
        </p:txBody>
      </p:sp>
      <p:pic>
        <p:nvPicPr>
          <p:cNvPr id="12" name="Picture 11" descr="A picture containing graphical user interface&#10;&#10;Description automatically generated">
            <a:extLst>
              <a:ext uri="{FF2B5EF4-FFF2-40B4-BE49-F238E27FC236}">
                <a16:creationId xmlns:a16="http://schemas.microsoft.com/office/drawing/2014/main" id="{1CB7C81F-48BE-447C-B5BA-0FC50AE686DF}"/>
              </a:ext>
            </a:extLst>
          </p:cNvPr>
          <p:cNvPicPr>
            <a:picLocks noChangeAspect="1"/>
          </p:cNvPicPr>
          <p:nvPr/>
        </p:nvPicPr>
        <p:blipFill>
          <a:blip r:embed="rId5"/>
          <a:stretch>
            <a:fillRect/>
          </a:stretch>
        </p:blipFill>
        <p:spPr>
          <a:xfrm>
            <a:off x="1284150" y="1768903"/>
            <a:ext cx="9365792" cy="2499577"/>
          </a:xfrm>
          <a:prstGeom prst="rect">
            <a:avLst/>
          </a:prstGeom>
        </p:spPr>
      </p:pic>
    </p:spTree>
    <p:extLst>
      <p:ext uri="{BB962C8B-B14F-4D97-AF65-F5344CB8AC3E}">
        <p14:creationId xmlns:p14="http://schemas.microsoft.com/office/powerpoint/2010/main" val="410433400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duotone>
              <a:schemeClr val="bg2">
                <a:shade val="48000"/>
                <a:hueMod val="106000"/>
                <a:satMod val="140000"/>
                <a:lumMod val="42000"/>
              </a:schemeClr>
              <a:schemeClr val="bg2">
                <a:tint val="98000"/>
                <a:hueMod val="92000"/>
                <a:satMod val="220000"/>
                <a:lumMod val="90000"/>
              </a:schemeClr>
            </a:duotone>
            <a:extLst>
              <a:ext uri="{BEBA8EAE-BF5A-486C-A8C5-ECC9F3942E4B}">
                <a14:imgProps xmlns:a14="http://schemas.microsoft.com/office/drawing/2010/main">
                  <a14:imgLayer r:embed="rId4">
                    <a14:imgEffect>
                      <a14:sharpenSoften amount="50000"/>
                    </a14:imgEffect>
                    <a14:imgEffect>
                      <a14:brightnessContrast bright="-49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75AC0C2-8A41-4B96-8E4B-E490FABC4BE3}"/>
              </a:ext>
            </a:extLst>
          </p:cNvPr>
          <p:cNvSpPr>
            <a:spLocks noGrp="1"/>
          </p:cNvSpPr>
          <p:nvPr>
            <p:ph type="title"/>
          </p:nvPr>
        </p:nvSpPr>
        <p:spPr>
          <a:xfrm>
            <a:off x="373117" y="361904"/>
            <a:ext cx="10496994" cy="639096"/>
          </a:xfrm>
        </p:spPr>
        <p:txBody>
          <a:bodyPr>
            <a:normAutofit fontScale="90000"/>
          </a:bodyPr>
          <a:lstStyle/>
          <a:p>
            <a:pPr algn="just">
              <a:lnSpc>
                <a:spcPct val="100000"/>
              </a:lnSpc>
            </a:pPr>
            <a:r>
              <a:rPr lang="en-US" sz="3600" b="1" cap="none" dirty="0">
                <a:latin typeface="Tw Cen MT (Headings)"/>
                <a:cs typeface="Calibri" panose="020F0502020204030204" pitchFamily="34" charset="0"/>
              </a:rPr>
              <a:t>Reed – Turf (Ratios)</a:t>
            </a:r>
          </a:p>
        </p:txBody>
      </p:sp>
      <p:pic>
        <p:nvPicPr>
          <p:cNvPr id="8" name="Picture 7" descr="Graphical user interface, application&#10;&#10;Description automatically generated with medium confidence">
            <a:extLst>
              <a:ext uri="{FF2B5EF4-FFF2-40B4-BE49-F238E27FC236}">
                <a16:creationId xmlns:a16="http://schemas.microsoft.com/office/drawing/2014/main" id="{70449FF8-7CA3-406E-9990-CBEE70F60651}"/>
              </a:ext>
            </a:extLst>
          </p:cNvPr>
          <p:cNvPicPr>
            <a:picLocks noChangeAspect="1"/>
          </p:cNvPicPr>
          <p:nvPr/>
        </p:nvPicPr>
        <p:blipFill>
          <a:blip r:embed="rId5"/>
          <a:stretch>
            <a:fillRect/>
          </a:stretch>
        </p:blipFill>
        <p:spPr>
          <a:xfrm>
            <a:off x="115083" y="2074869"/>
            <a:ext cx="5787590" cy="1664789"/>
          </a:xfrm>
          <a:prstGeom prst="rect">
            <a:avLst/>
          </a:prstGeom>
        </p:spPr>
      </p:pic>
      <p:pic>
        <p:nvPicPr>
          <p:cNvPr id="10" name="Picture 9" descr="Graphical user interface&#10;&#10;Description automatically generated with medium confidence">
            <a:extLst>
              <a:ext uri="{FF2B5EF4-FFF2-40B4-BE49-F238E27FC236}">
                <a16:creationId xmlns:a16="http://schemas.microsoft.com/office/drawing/2014/main" id="{7E395D61-3B59-4122-B649-0B7EB90BD901}"/>
              </a:ext>
            </a:extLst>
          </p:cNvPr>
          <p:cNvPicPr>
            <a:picLocks noChangeAspect="1"/>
          </p:cNvPicPr>
          <p:nvPr/>
        </p:nvPicPr>
        <p:blipFill>
          <a:blip r:embed="rId6"/>
          <a:stretch>
            <a:fillRect/>
          </a:stretch>
        </p:blipFill>
        <p:spPr>
          <a:xfrm>
            <a:off x="6096000" y="2061686"/>
            <a:ext cx="5972451" cy="1677976"/>
          </a:xfrm>
          <a:prstGeom prst="rect">
            <a:avLst/>
          </a:prstGeom>
        </p:spPr>
      </p:pic>
      <p:sp>
        <p:nvSpPr>
          <p:cNvPr id="11" name="TextBox 10">
            <a:extLst>
              <a:ext uri="{FF2B5EF4-FFF2-40B4-BE49-F238E27FC236}">
                <a16:creationId xmlns:a16="http://schemas.microsoft.com/office/drawing/2014/main" id="{D3C6B75C-1CD5-46F8-856D-47236F81AFFA}"/>
              </a:ext>
            </a:extLst>
          </p:cNvPr>
          <p:cNvSpPr txBox="1"/>
          <p:nvPr/>
        </p:nvSpPr>
        <p:spPr>
          <a:xfrm>
            <a:off x="445477" y="1641231"/>
            <a:ext cx="4724400" cy="369332"/>
          </a:xfrm>
          <a:prstGeom prst="rect">
            <a:avLst/>
          </a:prstGeom>
          <a:noFill/>
        </p:spPr>
        <p:txBody>
          <a:bodyPr wrap="square" rtlCol="0">
            <a:spAutoFit/>
          </a:bodyPr>
          <a:lstStyle/>
          <a:p>
            <a:pPr algn="ctr"/>
            <a:r>
              <a:rPr lang="en-US" b="1" dirty="0" err="1"/>
              <a:t>ReedRatioAComm</a:t>
            </a:r>
            <a:endParaRPr lang="en-US" b="1" dirty="0"/>
          </a:p>
        </p:txBody>
      </p:sp>
      <p:sp>
        <p:nvSpPr>
          <p:cNvPr id="72" name="TextBox 71">
            <a:extLst>
              <a:ext uri="{FF2B5EF4-FFF2-40B4-BE49-F238E27FC236}">
                <a16:creationId xmlns:a16="http://schemas.microsoft.com/office/drawing/2014/main" id="{E45B2F6F-32E3-4792-B483-4DF5FC43C742}"/>
              </a:ext>
            </a:extLst>
          </p:cNvPr>
          <p:cNvSpPr txBox="1"/>
          <p:nvPr/>
        </p:nvSpPr>
        <p:spPr>
          <a:xfrm>
            <a:off x="6178062" y="1652954"/>
            <a:ext cx="5920153" cy="381055"/>
          </a:xfrm>
          <a:prstGeom prst="rect">
            <a:avLst/>
          </a:prstGeom>
          <a:noFill/>
        </p:spPr>
        <p:txBody>
          <a:bodyPr wrap="square" rtlCol="0">
            <a:spAutoFit/>
          </a:bodyPr>
          <a:lstStyle/>
          <a:p>
            <a:pPr algn="ctr"/>
            <a:r>
              <a:rPr lang="en-US" b="1" dirty="0" err="1"/>
              <a:t>TurfRatioAComm</a:t>
            </a:r>
            <a:endParaRPr lang="en-US" b="1" dirty="0"/>
          </a:p>
        </p:txBody>
      </p:sp>
      <p:cxnSp>
        <p:nvCxnSpPr>
          <p:cNvPr id="13" name="Connector: Elbow 12">
            <a:extLst>
              <a:ext uri="{FF2B5EF4-FFF2-40B4-BE49-F238E27FC236}">
                <a16:creationId xmlns:a16="http://schemas.microsoft.com/office/drawing/2014/main" id="{C64178A7-9B87-4D45-873C-18BF141A24F6}"/>
              </a:ext>
            </a:extLst>
          </p:cNvPr>
          <p:cNvCxnSpPr>
            <a:cxnSpLocks/>
          </p:cNvCxnSpPr>
          <p:nvPr/>
        </p:nvCxnSpPr>
        <p:spPr>
          <a:xfrm>
            <a:off x="6002216" y="1981200"/>
            <a:ext cx="6166338" cy="1863969"/>
          </a:xfrm>
          <a:prstGeom prst="bentConnector3">
            <a:avLst>
              <a:gd name="adj1" fmla="val 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C2B8823F-2F3A-4D7E-B10E-D3022F3F84B3}"/>
              </a:ext>
            </a:extLst>
          </p:cNvPr>
          <p:cNvCxnSpPr>
            <a:cxnSpLocks/>
          </p:cNvCxnSpPr>
          <p:nvPr/>
        </p:nvCxnSpPr>
        <p:spPr>
          <a:xfrm flipH="1">
            <a:off x="1" y="3845169"/>
            <a:ext cx="60256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24947723-61E7-462D-9544-4D80304309A7}"/>
              </a:ext>
            </a:extLst>
          </p:cNvPr>
          <p:cNvCxnSpPr>
            <a:cxnSpLocks/>
          </p:cNvCxnSpPr>
          <p:nvPr/>
        </p:nvCxnSpPr>
        <p:spPr>
          <a:xfrm>
            <a:off x="6002215" y="3833446"/>
            <a:ext cx="0" cy="30245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4" name="TextBox 83">
            <a:extLst>
              <a:ext uri="{FF2B5EF4-FFF2-40B4-BE49-F238E27FC236}">
                <a16:creationId xmlns:a16="http://schemas.microsoft.com/office/drawing/2014/main" id="{F7520FDC-0468-4C48-BC7B-E47DC8AE8280}"/>
              </a:ext>
            </a:extLst>
          </p:cNvPr>
          <p:cNvSpPr txBox="1"/>
          <p:nvPr/>
        </p:nvSpPr>
        <p:spPr>
          <a:xfrm>
            <a:off x="93785" y="3997569"/>
            <a:ext cx="5685692" cy="1938992"/>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Calibri" panose="020F0502020204030204" pitchFamily="34" charset="0"/>
                <a:cs typeface="Calibri" panose="020F0502020204030204" pitchFamily="34" charset="0"/>
              </a:rPr>
              <a:t>We surprisingly observe that the 0_COLD taxon has the biggest ratio of reeds to active commits. </a:t>
            </a:r>
          </a:p>
          <a:p>
            <a:endParaRPr lang="en-US" sz="20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000" dirty="0">
                <a:latin typeface="Calibri" panose="020F0502020204030204" pitchFamily="34" charset="0"/>
                <a:cs typeface="Calibri" panose="020F0502020204030204" pitchFamily="34" charset="0"/>
              </a:rPr>
              <a:t>This can be explained by the small number of active commits that the 0_COLD taxon has, which makes its reeds ratio seem high.</a:t>
            </a:r>
          </a:p>
        </p:txBody>
      </p:sp>
      <p:sp>
        <p:nvSpPr>
          <p:cNvPr id="85" name="TextBox 84">
            <a:extLst>
              <a:ext uri="{FF2B5EF4-FFF2-40B4-BE49-F238E27FC236}">
                <a16:creationId xmlns:a16="http://schemas.microsoft.com/office/drawing/2014/main" id="{5BAD4B15-7E07-4B90-B967-7FFB52943867}"/>
              </a:ext>
            </a:extLst>
          </p:cNvPr>
          <p:cNvSpPr txBox="1"/>
          <p:nvPr/>
        </p:nvSpPr>
        <p:spPr>
          <a:xfrm>
            <a:off x="6154616" y="4009293"/>
            <a:ext cx="5767754" cy="1015663"/>
          </a:xfrm>
          <a:prstGeom prst="rect">
            <a:avLst/>
          </a:prstGeom>
          <a:noFill/>
        </p:spPr>
        <p:txBody>
          <a:bodyPr wrap="square" rtlCol="0">
            <a:spAutoFit/>
          </a:bodyPr>
          <a:lstStyle/>
          <a:p>
            <a:pPr marL="342900" indent="-342900">
              <a:buFont typeface="Arial" panose="020B0604020202020204" pitchFamily="34" charset="0"/>
              <a:buChar char="•"/>
            </a:pPr>
            <a:r>
              <a:rPr lang="en-US" sz="2000" dirty="0"/>
              <a:t>Regarding the ratio of turfs to active commits, the 1_MILD taxon has the highest ratio of turfs to active commits.</a:t>
            </a:r>
          </a:p>
        </p:txBody>
      </p:sp>
    </p:spTree>
    <p:extLst>
      <p:ext uri="{BB962C8B-B14F-4D97-AF65-F5344CB8AC3E}">
        <p14:creationId xmlns:p14="http://schemas.microsoft.com/office/powerpoint/2010/main" val="26862496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3">
            <a:duotone>
              <a:schemeClr val="bg2">
                <a:shade val="48000"/>
                <a:hueMod val="106000"/>
                <a:satMod val="140000"/>
                <a:lumMod val="42000"/>
              </a:schemeClr>
              <a:schemeClr val="bg2">
                <a:tint val="98000"/>
                <a:hueMod val="92000"/>
                <a:satMod val="220000"/>
                <a:lumMod val="90000"/>
              </a:schemeClr>
            </a:duotone>
            <a:extLst>
              <a:ext uri="{BEBA8EAE-BF5A-486C-A8C5-ECC9F3942E4B}">
                <a14:imgProps xmlns:a14="http://schemas.microsoft.com/office/drawing/2010/main">
                  <a14:imgLayer r:embed="rId4">
                    <a14:imgEffect>
                      <a14:sharpenSoften amount="50000"/>
                    </a14:imgEffect>
                    <a14:imgEffect>
                      <a14:brightnessContrast bright="-49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75AC0C2-8A41-4B96-8E4B-E490FABC4BE3}"/>
              </a:ext>
            </a:extLst>
          </p:cNvPr>
          <p:cNvSpPr>
            <a:spLocks noGrp="1"/>
          </p:cNvSpPr>
          <p:nvPr>
            <p:ph type="title"/>
          </p:nvPr>
        </p:nvSpPr>
        <p:spPr>
          <a:xfrm>
            <a:off x="1170285" y="678426"/>
            <a:ext cx="10496994" cy="639096"/>
          </a:xfrm>
        </p:spPr>
        <p:txBody>
          <a:bodyPr>
            <a:normAutofit fontScale="90000"/>
          </a:bodyPr>
          <a:lstStyle/>
          <a:p>
            <a:pPr algn="just">
              <a:lnSpc>
                <a:spcPct val="100000"/>
              </a:lnSpc>
            </a:pPr>
            <a:r>
              <a:rPr lang="en-US" sz="3600" b="1" cap="none" dirty="0">
                <a:latin typeface="Tw Cen MT (Headings)"/>
                <a:cs typeface="Calibri" panose="020F0502020204030204" pitchFamily="34" charset="0"/>
              </a:rPr>
              <a:t>Decision Tree – </a:t>
            </a:r>
            <a:r>
              <a:rPr lang="en-US" sz="3600" b="1" cap="none" dirty="0">
                <a:solidFill>
                  <a:srgbClr val="FF0000"/>
                </a:solidFill>
                <a:latin typeface="Tw Cen MT (Headings)"/>
                <a:cs typeface="Calibri" panose="020F0502020204030204" pitchFamily="34" charset="0"/>
              </a:rPr>
              <a:t>Heartbeat</a:t>
            </a:r>
          </a:p>
        </p:txBody>
      </p:sp>
      <p:pic>
        <p:nvPicPr>
          <p:cNvPr id="3" name="Picture 2" descr="A picture containing diagram&#10;&#10;Description automatically generated">
            <a:extLst>
              <a:ext uri="{FF2B5EF4-FFF2-40B4-BE49-F238E27FC236}">
                <a16:creationId xmlns:a16="http://schemas.microsoft.com/office/drawing/2014/main" id="{2A61602B-D286-4ED6-B4F2-092928A4F01C}"/>
              </a:ext>
            </a:extLst>
          </p:cNvPr>
          <p:cNvPicPr>
            <a:picLocks noChangeAspect="1"/>
          </p:cNvPicPr>
          <p:nvPr/>
        </p:nvPicPr>
        <p:blipFill>
          <a:blip r:embed="rId5"/>
          <a:stretch>
            <a:fillRect/>
          </a:stretch>
        </p:blipFill>
        <p:spPr>
          <a:xfrm>
            <a:off x="1326712" y="1798504"/>
            <a:ext cx="5335352" cy="3329504"/>
          </a:xfrm>
          <a:prstGeom prst="rect">
            <a:avLst/>
          </a:prstGeom>
        </p:spPr>
      </p:pic>
      <p:sp>
        <p:nvSpPr>
          <p:cNvPr id="4" name="TextBox 3">
            <a:extLst>
              <a:ext uri="{FF2B5EF4-FFF2-40B4-BE49-F238E27FC236}">
                <a16:creationId xmlns:a16="http://schemas.microsoft.com/office/drawing/2014/main" id="{536E2543-81C0-43B3-9D3C-674D0FF3033E}"/>
              </a:ext>
            </a:extLst>
          </p:cNvPr>
          <p:cNvSpPr txBox="1"/>
          <p:nvPr/>
        </p:nvSpPr>
        <p:spPr>
          <a:xfrm>
            <a:off x="7479324" y="2133600"/>
            <a:ext cx="4067908" cy="4093428"/>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Calibri" panose="020F0502020204030204" pitchFamily="34" charset="0"/>
                <a:cs typeface="Calibri" panose="020F0502020204030204" pitchFamily="34" charset="0"/>
              </a:rPr>
              <a:t>We can clearly conclude that the super taxa are highly related to the heartbeat of the projects.</a:t>
            </a:r>
          </a:p>
          <a:p>
            <a:endParaRPr lang="en-US" sz="20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000" dirty="0">
                <a:latin typeface="Calibri" panose="020F0502020204030204" pitchFamily="34" charset="0"/>
                <a:cs typeface="Calibri" panose="020F0502020204030204" pitchFamily="34" charset="0"/>
              </a:rPr>
              <a:t>4 misclassified projects out of 193, meaning 2%.</a:t>
            </a:r>
          </a:p>
          <a:p>
            <a:pPr marL="285750" indent="-285750">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259130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duotone>
              <a:schemeClr val="bg2">
                <a:shade val="48000"/>
                <a:hueMod val="106000"/>
                <a:satMod val="140000"/>
                <a:lumMod val="42000"/>
              </a:schemeClr>
              <a:schemeClr val="bg2">
                <a:tint val="98000"/>
                <a:hueMod val="92000"/>
                <a:satMod val="220000"/>
                <a:lumMod val="90000"/>
              </a:schemeClr>
            </a:duotone>
            <a:extLst>
              <a:ext uri="{BEBA8EAE-BF5A-486C-A8C5-ECC9F3942E4B}">
                <a14:imgProps xmlns:a14="http://schemas.microsoft.com/office/drawing/2010/main">
                  <a14:imgLayer r:embed="rId4">
                    <a14:imgEffect>
                      <a14:sharpenSoften amount="50000"/>
                    </a14:imgEffect>
                    <a14:imgEffect>
                      <a14:brightnessContrast bright="-49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EECA6-BC6E-4430-BBA0-77B08274505D}"/>
              </a:ext>
            </a:extLst>
          </p:cNvPr>
          <p:cNvSpPr>
            <a:spLocks noGrp="1"/>
          </p:cNvSpPr>
          <p:nvPr>
            <p:ph type="title"/>
          </p:nvPr>
        </p:nvSpPr>
        <p:spPr>
          <a:xfrm>
            <a:off x="1249567" y="687343"/>
            <a:ext cx="9905998" cy="640011"/>
          </a:xfrm>
        </p:spPr>
        <p:txBody>
          <a:bodyPr/>
          <a:lstStyle/>
          <a:p>
            <a:r>
              <a:rPr lang="en-US" b="1" cap="none" dirty="0"/>
              <a:t>What is schema evolution?</a:t>
            </a:r>
          </a:p>
        </p:txBody>
      </p:sp>
      <p:sp>
        <p:nvSpPr>
          <p:cNvPr id="3" name="Content Placeholder 2">
            <a:extLst>
              <a:ext uri="{FF2B5EF4-FFF2-40B4-BE49-F238E27FC236}">
                <a16:creationId xmlns:a16="http://schemas.microsoft.com/office/drawing/2014/main" id="{BCFDCEB1-C17C-48CA-ACEB-4BCB1829B125}"/>
              </a:ext>
            </a:extLst>
          </p:cNvPr>
          <p:cNvSpPr>
            <a:spLocks noGrp="1"/>
          </p:cNvSpPr>
          <p:nvPr>
            <p:ph idx="1"/>
          </p:nvPr>
        </p:nvSpPr>
        <p:spPr>
          <a:xfrm>
            <a:off x="1259396" y="1576873"/>
            <a:ext cx="9905999" cy="4587952"/>
          </a:xfrm>
        </p:spPr>
        <p:txBody>
          <a:bodyPr>
            <a:normAutofit lnSpcReduction="10000"/>
          </a:bodyPr>
          <a:lstStyle/>
          <a:p>
            <a:pPr algn="just">
              <a:lnSpc>
                <a:spcPct val="100000"/>
              </a:lnSpc>
            </a:pPr>
            <a:r>
              <a:rPr lang="en-US" dirty="0">
                <a:latin typeface="Calibri" panose="020F0502020204030204" pitchFamily="34" charset="0"/>
                <a:cs typeface="Calibri" panose="020F0502020204030204" pitchFamily="34" charset="0"/>
              </a:rPr>
              <a:t>Schema evolution refers to the change of the internal structure of the database.</a:t>
            </a:r>
          </a:p>
          <a:p>
            <a:pPr lvl="1" algn="just">
              <a:lnSpc>
                <a:spcPct val="100000"/>
              </a:lnSpc>
            </a:pPr>
            <a:r>
              <a:rPr lang="en-US" dirty="0">
                <a:latin typeface="Calibri" panose="020F0502020204030204" pitchFamily="34" charset="0"/>
                <a:cs typeface="Calibri" panose="020F0502020204030204" pitchFamily="34" charset="0"/>
              </a:rPr>
              <a:t>Table additions/removals</a:t>
            </a:r>
          </a:p>
          <a:p>
            <a:pPr lvl="1" algn="just">
              <a:lnSpc>
                <a:spcPct val="100000"/>
              </a:lnSpc>
            </a:pPr>
            <a:r>
              <a:rPr lang="en-US" dirty="0">
                <a:latin typeface="Calibri" panose="020F0502020204030204" pitchFamily="34" charset="0"/>
                <a:cs typeface="Calibri" panose="020F0502020204030204" pitchFamily="34" charset="0"/>
              </a:rPr>
              <a:t>Foreign key additions/removals</a:t>
            </a:r>
          </a:p>
          <a:p>
            <a:pPr lvl="1" algn="just">
              <a:lnSpc>
                <a:spcPct val="100000"/>
              </a:lnSpc>
            </a:pPr>
            <a:r>
              <a:rPr lang="en-US" dirty="0">
                <a:latin typeface="Calibri" panose="020F0502020204030204" pitchFamily="34" charset="0"/>
                <a:cs typeface="Calibri" panose="020F0502020204030204" pitchFamily="34" charset="0"/>
              </a:rPr>
              <a:t>Attribute additions/removals/updates</a:t>
            </a:r>
          </a:p>
          <a:p>
            <a:pPr algn="just">
              <a:lnSpc>
                <a:spcPct val="100000"/>
              </a:lnSpc>
            </a:pPr>
            <a:endParaRPr lang="en-US" dirty="0">
              <a:latin typeface="Calibri" panose="020F0502020204030204" pitchFamily="34" charset="0"/>
              <a:cs typeface="Calibri" panose="020F0502020204030204" pitchFamily="34" charset="0"/>
            </a:endParaRPr>
          </a:p>
          <a:p>
            <a:pPr algn="just">
              <a:lnSpc>
                <a:spcPct val="100000"/>
              </a:lnSpc>
            </a:pPr>
            <a:r>
              <a:rPr lang="en-US" dirty="0">
                <a:latin typeface="Calibri" panose="020F0502020204030204" pitchFamily="34" charset="0"/>
                <a:cs typeface="Calibri" panose="020F0502020204030204" pitchFamily="34" charset="0"/>
              </a:rPr>
              <a:t>When schema evolves, the software must adapt to the changes of the schema, so that it continues to be viable.</a:t>
            </a:r>
          </a:p>
          <a:p>
            <a:pPr algn="just">
              <a:lnSpc>
                <a:spcPct val="100000"/>
              </a:lnSpc>
            </a:pPr>
            <a:endParaRPr lang="en-US" dirty="0">
              <a:latin typeface="Calibri" panose="020F0502020204030204" pitchFamily="34" charset="0"/>
              <a:cs typeface="Calibri" panose="020F0502020204030204" pitchFamily="34" charset="0"/>
            </a:endParaRPr>
          </a:p>
          <a:p>
            <a:pPr algn="just">
              <a:lnSpc>
                <a:spcPct val="100000"/>
              </a:lnSpc>
            </a:pPr>
            <a:r>
              <a:rPr lang="en-US" dirty="0">
                <a:latin typeface="Calibri" panose="020F0502020204030204" pitchFamily="34" charset="0"/>
                <a:cs typeface="Calibri" panose="020F0502020204030204" pitchFamily="34" charset="0"/>
              </a:rPr>
              <a:t>For this reason, it is important to examine how schemata evolve over time, as well as which are the patterns that accompany this evolution.</a:t>
            </a:r>
          </a:p>
        </p:txBody>
      </p:sp>
    </p:spTree>
    <p:extLst>
      <p:ext uri="{BB962C8B-B14F-4D97-AF65-F5344CB8AC3E}">
        <p14:creationId xmlns:p14="http://schemas.microsoft.com/office/powerpoint/2010/main" val="293987777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EECA6-BC6E-4430-BBA0-77B08274505D}"/>
              </a:ext>
            </a:extLst>
          </p:cNvPr>
          <p:cNvSpPr>
            <a:spLocks noGrp="1"/>
          </p:cNvSpPr>
          <p:nvPr>
            <p:ph type="title"/>
          </p:nvPr>
        </p:nvSpPr>
        <p:spPr>
          <a:xfrm>
            <a:off x="0" y="2910885"/>
            <a:ext cx="12192000" cy="1050558"/>
          </a:xfrm>
        </p:spPr>
        <p:txBody>
          <a:bodyPr>
            <a:normAutofit/>
          </a:bodyPr>
          <a:lstStyle/>
          <a:p>
            <a:pPr algn="ctr"/>
            <a:r>
              <a:rPr lang="en-US" b="1" cap="none" dirty="0">
                <a:latin typeface="Tw Cen MT (Headings)"/>
                <a:cs typeface="Calibri" panose="020F0502020204030204" pitchFamily="34" charset="0"/>
              </a:rPr>
              <a:t>Super taxa - </a:t>
            </a:r>
            <a:r>
              <a:rPr lang="en-US" b="1" cap="none" dirty="0">
                <a:solidFill>
                  <a:srgbClr val="FFC000"/>
                </a:solidFill>
                <a:latin typeface="Tw Cen MT (Headings)"/>
                <a:cs typeface="Calibri" panose="020F0502020204030204" pitchFamily="34" charset="0"/>
              </a:rPr>
              <a:t>Activity</a:t>
            </a:r>
            <a:endParaRPr lang="en-US" b="1" u="sng" cap="none" dirty="0">
              <a:solidFill>
                <a:srgbClr val="FFC000"/>
              </a:solidFill>
            </a:endParaRPr>
          </a:p>
        </p:txBody>
      </p:sp>
    </p:spTree>
    <p:extLst>
      <p:ext uri="{BB962C8B-B14F-4D97-AF65-F5344CB8AC3E}">
        <p14:creationId xmlns:p14="http://schemas.microsoft.com/office/powerpoint/2010/main" val="159108033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3">
            <a:duotone>
              <a:schemeClr val="bg2">
                <a:shade val="48000"/>
                <a:hueMod val="106000"/>
                <a:satMod val="140000"/>
                <a:lumMod val="42000"/>
              </a:schemeClr>
              <a:schemeClr val="bg2">
                <a:tint val="98000"/>
                <a:hueMod val="92000"/>
                <a:satMod val="220000"/>
                <a:lumMod val="90000"/>
              </a:schemeClr>
            </a:duotone>
            <a:extLst>
              <a:ext uri="{BEBA8EAE-BF5A-486C-A8C5-ECC9F3942E4B}">
                <a14:imgProps xmlns:a14="http://schemas.microsoft.com/office/drawing/2010/main">
                  <a14:imgLayer r:embed="rId4">
                    <a14:imgEffect>
                      <a14:sharpenSoften amount="50000"/>
                    </a14:imgEffect>
                    <a14:imgEffect>
                      <a14:brightnessContrast bright="-49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75AC0C2-8A41-4B96-8E4B-E490FABC4BE3}"/>
              </a:ext>
            </a:extLst>
          </p:cNvPr>
          <p:cNvSpPr>
            <a:spLocks noGrp="1"/>
          </p:cNvSpPr>
          <p:nvPr>
            <p:ph type="title"/>
          </p:nvPr>
        </p:nvSpPr>
        <p:spPr>
          <a:xfrm>
            <a:off x="1182008" y="244673"/>
            <a:ext cx="10496994" cy="639096"/>
          </a:xfrm>
        </p:spPr>
        <p:txBody>
          <a:bodyPr>
            <a:normAutofit fontScale="90000"/>
          </a:bodyPr>
          <a:lstStyle/>
          <a:p>
            <a:pPr algn="just">
              <a:lnSpc>
                <a:spcPct val="100000"/>
              </a:lnSpc>
            </a:pPr>
            <a:r>
              <a:rPr lang="en-US" sz="3600" b="1" cap="none" dirty="0">
                <a:latin typeface="Tw Cen MT (Headings)"/>
                <a:cs typeface="Calibri" panose="020F0502020204030204" pitchFamily="34" charset="0"/>
              </a:rPr>
              <a:t>Total Activity</a:t>
            </a:r>
          </a:p>
        </p:txBody>
      </p:sp>
      <p:sp>
        <p:nvSpPr>
          <p:cNvPr id="7" name="TextBox 6">
            <a:extLst>
              <a:ext uri="{FF2B5EF4-FFF2-40B4-BE49-F238E27FC236}">
                <a16:creationId xmlns:a16="http://schemas.microsoft.com/office/drawing/2014/main" id="{2C4EF9B7-BA15-45D9-BB5F-1C0742B6C51A}"/>
              </a:ext>
            </a:extLst>
          </p:cNvPr>
          <p:cNvSpPr txBox="1"/>
          <p:nvPr/>
        </p:nvSpPr>
        <p:spPr>
          <a:xfrm>
            <a:off x="1078523" y="4161693"/>
            <a:ext cx="10175631" cy="2554545"/>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Calibri" panose="020F0502020204030204" pitchFamily="34" charset="0"/>
                <a:cs typeface="Calibri" panose="020F0502020204030204" pitchFamily="34" charset="0"/>
              </a:rPr>
              <a:t>The concentration of the values at each taxon shows that, moving from the 0_COLD to the 2_HOT class the total activity increases.</a:t>
            </a:r>
          </a:p>
          <a:p>
            <a:pPr marL="285750" indent="-285750">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000" dirty="0">
                <a:latin typeface="Calibri" panose="020F0502020204030204" pitchFamily="34" charset="0"/>
                <a:cs typeface="Calibri" panose="020F0502020204030204" pitchFamily="34" charset="0"/>
              </a:rPr>
              <a:t>However, there are a few outliers at the 0_COLD class with high total activity.</a:t>
            </a:r>
          </a:p>
          <a:p>
            <a:endParaRPr lang="en-US" sz="20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000" dirty="0">
                <a:latin typeface="Calibri" panose="020F0502020204030204" pitchFamily="34" charset="0"/>
                <a:cs typeface="Calibri" panose="020F0502020204030204" pitchFamily="34" charset="0"/>
              </a:rPr>
              <a:t>These outliers in the original taxonomy belonged to the 1_FocusedShot_n_FROZEN taxon,       which contained projects with a small number of active commits (less than 4) and total activity greater than 10.</a:t>
            </a:r>
          </a:p>
        </p:txBody>
      </p:sp>
      <p:pic>
        <p:nvPicPr>
          <p:cNvPr id="3" name="Picture 2" descr="A picture containing graphical user interface&#10;&#10;Description automatically generated">
            <a:extLst>
              <a:ext uri="{FF2B5EF4-FFF2-40B4-BE49-F238E27FC236}">
                <a16:creationId xmlns:a16="http://schemas.microsoft.com/office/drawing/2014/main" id="{81D14D7B-534B-4D23-A737-52182067E414}"/>
              </a:ext>
            </a:extLst>
          </p:cNvPr>
          <p:cNvPicPr>
            <a:picLocks noChangeAspect="1"/>
          </p:cNvPicPr>
          <p:nvPr/>
        </p:nvPicPr>
        <p:blipFill>
          <a:blip r:embed="rId5"/>
          <a:stretch>
            <a:fillRect/>
          </a:stretch>
        </p:blipFill>
        <p:spPr>
          <a:xfrm>
            <a:off x="1265952" y="972346"/>
            <a:ext cx="8010505" cy="3073689"/>
          </a:xfrm>
          <a:prstGeom prst="rect">
            <a:avLst/>
          </a:prstGeom>
        </p:spPr>
      </p:pic>
    </p:spTree>
    <p:extLst>
      <p:ext uri="{BB962C8B-B14F-4D97-AF65-F5344CB8AC3E}">
        <p14:creationId xmlns:p14="http://schemas.microsoft.com/office/powerpoint/2010/main" val="411351132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duotone>
              <a:schemeClr val="bg2">
                <a:shade val="48000"/>
                <a:hueMod val="106000"/>
                <a:satMod val="140000"/>
                <a:lumMod val="42000"/>
              </a:schemeClr>
              <a:schemeClr val="bg2">
                <a:tint val="98000"/>
                <a:hueMod val="92000"/>
                <a:satMod val="220000"/>
                <a:lumMod val="90000"/>
              </a:schemeClr>
            </a:duotone>
            <a:extLst>
              <a:ext uri="{BEBA8EAE-BF5A-486C-A8C5-ECC9F3942E4B}">
                <a14:imgProps xmlns:a14="http://schemas.microsoft.com/office/drawing/2010/main">
                  <a14:imgLayer r:embed="rId4">
                    <a14:imgEffect>
                      <a14:sharpenSoften amount="50000"/>
                    </a14:imgEffect>
                    <a14:imgEffect>
                      <a14:brightnessContrast bright="-49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75AC0C2-8A41-4B96-8E4B-E490FABC4BE3}"/>
              </a:ext>
            </a:extLst>
          </p:cNvPr>
          <p:cNvSpPr>
            <a:spLocks noGrp="1"/>
          </p:cNvSpPr>
          <p:nvPr>
            <p:ph type="title"/>
          </p:nvPr>
        </p:nvSpPr>
        <p:spPr>
          <a:xfrm>
            <a:off x="373117" y="361904"/>
            <a:ext cx="10496994" cy="639096"/>
          </a:xfrm>
        </p:spPr>
        <p:txBody>
          <a:bodyPr>
            <a:normAutofit fontScale="90000"/>
          </a:bodyPr>
          <a:lstStyle/>
          <a:p>
            <a:pPr algn="just">
              <a:lnSpc>
                <a:spcPct val="100000"/>
              </a:lnSpc>
            </a:pPr>
            <a:r>
              <a:rPr lang="en-US" sz="3600" b="1" cap="none" dirty="0">
                <a:latin typeface="Tw Cen MT (Headings)"/>
                <a:cs typeface="Calibri" panose="020F0502020204030204" pitchFamily="34" charset="0"/>
              </a:rPr>
              <a:t>Total Maintenance – Total Expansion</a:t>
            </a:r>
          </a:p>
        </p:txBody>
      </p:sp>
      <p:sp>
        <p:nvSpPr>
          <p:cNvPr id="11" name="TextBox 10">
            <a:extLst>
              <a:ext uri="{FF2B5EF4-FFF2-40B4-BE49-F238E27FC236}">
                <a16:creationId xmlns:a16="http://schemas.microsoft.com/office/drawing/2014/main" id="{D3C6B75C-1CD5-46F8-856D-47236F81AFFA}"/>
              </a:ext>
            </a:extLst>
          </p:cNvPr>
          <p:cNvSpPr txBox="1"/>
          <p:nvPr/>
        </p:nvSpPr>
        <p:spPr>
          <a:xfrm>
            <a:off x="445477" y="1500554"/>
            <a:ext cx="4724400" cy="369332"/>
          </a:xfrm>
          <a:prstGeom prst="rect">
            <a:avLst/>
          </a:prstGeom>
          <a:noFill/>
        </p:spPr>
        <p:txBody>
          <a:bodyPr wrap="square" rtlCol="0">
            <a:spAutoFit/>
          </a:bodyPr>
          <a:lstStyle/>
          <a:p>
            <a:pPr algn="ctr"/>
            <a:r>
              <a:rPr lang="en-US" b="1" dirty="0"/>
              <a:t>Total Maintenance </a:t>
            </a:r>
          </a:p>
        </p:txBody>
      </p:sp>
      <p:sp>
        <p:nvSpPr>
          <p:cNvPr id="72" name="TextBox 71">
            <a:extLst>
              <a:ext uri="{FF2B5EF4-FFF2-40B4-BE49-F238E27FC236}">
                <a16:creationId xmlns:a16="http://schemas.microsoft.com/office/drawing/2014/main" id="{E45B2F6F-32E3-4792-B483-4DF5FC43C742}"/>
              </a:ext>
            </a:extLst>
          </p:cNvPr>
          <p:cNvSpPr txBox="1"/>
          <p:nvPr/>
        </p:nvSpPr>
        <p:spPr>
          <a:xfrm>
            <a:off x="6271847" y="1465385"/>
            <a:ext cx="5920153" cy="381055"/>
          </a:xfrm>
          <a:prstGeom prst="rect">
            <a:avLst/>
          </a:prstGeom>
          <a:noFill/>
        </p:spPr>
        <p:txBody>
          <a:bodyPr wrap="square" rtlCol="0">
            <a:spAutoFit/>
          </a:bodyPr>
          <a:lstStyle/>
          <a:p>
            <a:pPr algn="ctr"/>
            <a:r>
              <a:rPr lang="en-US" b="1"/>
              <a:t>Total Expansion</a:t>
            </a:r>
            <a:endParaRPr lang="en-US" b="1" dirty="0"/>
          </a:p>
        </p:txBody>
      </p:sp>
      <p:cxnSp>
        <p:nvCxnSpPr>
          <p:cNvPr id="13" name="Connector: Elbow 12">
            <a:extLst>
              <a:ext uri="{FF2B5EF4-FFF2-40B4-BE49-F238E27FC236}">
                <a16:creationId xmlns:a16="http://schemas.microsoft.com/office/drawing/2014/main" id="{C64178A7-9B87-4D45-873C-18BF141A24F6}"/>
              </a:ext>
            </a:extLst>
          </p:cNvPr>
          <p:cNvCxnSpPr>
            <a:cxnSpLocks/>
          </p:cNvCxnSpPr>
          <p:nvPr/>
        </p:nvCxnSpPr>
        <p:spPr>
          <a:xfrm>
            <a:off x="6002216" y="1981200"/>
            <a:ext cx="6166338" cy="1863969"/>
          </a:xfrm>
          <a:prstGeom prst="bentConnector3">
            <a:avLst>
              <a:gd name="adj1" fmla="val 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C2B8823F-2F3A-4D7E-B10E-D3022F3F84B3}"/>
              </a:ext>
            </a:extLst>
          </p:cNvPr>
          <p:cNvCxnSpPr>
            <a:cxnSpLocks/>
          </p:cNvCxnSpPr>
          <p:nvPr/>
        </p:nvCxnSpPr>
        <p:spPr>
          <a:xfrm flipH="1">
            <a:off x="1" y="3845169"/>
            <a:ext cx="60256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24947723-61E7-462D-9544-4D80304309A7}"/>
              </a:ext>
            </a:extLst>
          </p:cNvPr>
          <p:cNvCxnSpPr>
            <a:cxnSpLocks/>
          </p:cNvCxnSpPr>
          <p:nvPr/>
        </p:nvCxnSpPr>
        <p:spPr>
          <a:xfrm>
            <a:off x="6002215" y="3833446"/>
            <a:ext cx="0" cy="30245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4" name="TextBox 83">
            <a:extLst>
              <a:ext uri="{FF2B5EF4-FFF2-40B4-BE49-F238E27FC236}">
                <a16:creationId xmlns:a16="http://schemas.microsoft.com/office/drawing/2014/main" id="{F7520FDC-0468-4C48-BC7B-E47DC8AE8280}"/>
              </a:ext>
            </a:extLst>
          </p:cNvPr>
          <p:cNvSpPr txBox="1"/>
          <p:nvPr/>
        </p:nvSpPr>
        <p:spPr>
          <a:xfrm>
            <a:off x="93785" y="4501658"/>
            <a:ext cx="5685692" cy="1015663"/>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Calibri" panose="020F0502020204030204" pitchFamily="34" charset="0"/>
                <a:cs typeface="Calibri" panose="020F0502020204030204" pitchFamily="34" charset="0"/>
              </a:rPr>
              <a:t>Observe that the more active the class is, the more maintenance it goes through.</a:t>
            </a:r>
          </a:p>
          <a:p>
            <a:endParaRPr lang="en-US" sz="2000" dirty="0">
              <a:latin typeface="Calibri" panose="020F0502020204030204" pitchFamily="34" charset="0"/>
              <a:cs typeface="Calibri" panose="020F0502020204030204" pitchFamily="34" charset="0"/>
            </a:endParaRPr>
          </a:p>
        </p:txBody>
      </p:sp>
      <p:sp>
        <p:nvSpPr>
          <p:cNvPr id="85" name="TextBox 84">
            <a:extLst>
              <a:ext uri="{FF2B5EF4-FFF2-40B4-BE49-F238E27FC236}">
                <a16:creationId xmlns:a16="http://schemas.microsoft.com/office/drawing/2014/main" id="{5BAD4B15-7E07-4B90-B967-7FFB52943867}"/>
              </a:ext>
            </a:extLst>
          </p:cNvPr>
          <p:cNvSpPr txBox="1"/>
          <p:nvPr/>
        </p:nvSpPr>
        <p:spPr>
          <a:xfrm>
            <a:off x="6154616" y="4501659"/>
            <a:ext cx="5767754" cy="1015663"/>
          </a:xfrm>
          <a:prstGeom prst="rect">
            <a:avLst/>
          </a:prstGeom>
          <a:noFill/>
        </p:spPr>
        <p:txBody>
          <a:bodyPr wrap="square" rtlCol="0">
            <a:spAutoFit/>
          </a:bodyPr>
          <a:lstStyle/>
          <a:p>
            <a:pPr marL="342900" indent="-342900">
              <a:buFont typeface="Arial" panose="020B0604020202020204" pitchFamily="34" charset="0"/>
              <a:buChar char="•"/>
            </a:pPr>
            <a:r>
              <a:rPr lang="en-US" sz="2000" dirty="0"/>
              <a:t>Super taxa are very distinct to each other.</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Good super taxon discriminator</a:t>
            </a:r>
          </a:p>
        </p:txBody>
      </p:sp>
      <p:pic>
        <p:nvPicPr>
          <p:cNvPr id="3" name="Picture 2" descr="A picture containing chart&#10;&#10;Description automatically generated">
            <a:extLst>
              <a:ext uri="{FF2B5EF4-FFF2-40B4-BE49-F238E27FC236}">
                <a16:creationId xmlns:a16="http://schemas.microsoft.com/office/drawing/2014/main" id="{50D533C5-3135-4350-9B18-8CFD594BD6BE}"/>
              </a:ext>
            </a:extLst>
          </p:cNvPr>
          <p:cNvPicPr>
            <a:picLocks noChangeAspect="1"/>
          </p:cNvPicPr>
          <p:nvPr/>
        </p:nvPicPr>
        <p:blipFill>
          <a:blip r:embed="rId5"/>
          <a:stretch>
            <a:fillRect/>
          </a:stretch>
        </p:blipFill>
        <p:spPr>
          <a:xfrm>
            <a:off x="281352" y="2006490"/>
            <a:ext cx="5443326" cy="1733172"/>
          </a:xfrm>
          <a:prstGeom prst="rect">
            <a:avLst/>
          </a:prstGeom>
        </p:spPr>
      </p:pic>
      <p:pic>
        <p:nvPicPr>
          <p:cNvPr id="4" name="Picture 3" descr="Timeline&#10;&#10;Description automatically generated">
            <a:extLst>
              <a:ext uri="{FF2B5EF4-FFF2-40B4-BE49-F238E27FC236}">
                <a16:creationId xmlns:a16="http://schemas.microsoft.com/office/drawing/2014/main" id="{9F9D5EB4-4127-47B6-A23B-3C35C9355D63}"/>
              </a:ext>
            </a:extLst>
          </p:cNvPr>
          <p:cNvPicPr>
            <a:picLocks noChangeAspect="1"/>
          </p:cNvPicPr>
          <p:nvPr/>
        </p:nvPicPr>
        <p:blipFill>
          <a:blip r:embed="rId6"/>
          <a:stretch>
            <a:fillRect/>
          </a:stretch>
        </p:blipFill>
        <p:spPr>
          <a:xfrm>
            <a:off x="6368170" y="1957753"/>
            <a:ext cx="5601092" cy="1794911"/>
          </a:xfrm>
          <a:prstGeom prst="rect">
            <a:avLst/>
          </a:prstGeom>
        </p:spPr>
      </p:pic>
    </p:spTree>
    <p:extLst>
      <p:ext uri="{BB962C8B-B14F-4D97-AF65-F5344CB8AC3E}">
        <p14:creationId xmlns:p14="http://schemas.microsoft.com/office/powerpoint/2010/main" val="421073931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duotone>
              <a:schemeClr val="bg2">
                <a:shade val="48000"/>
                <a:hueMod val="106000"/>
                <a:satMod val="140000"/>
                <a:lumMod val="42000"/>
              </a:schemeClr>
              <a:schemeClr val="bg2">
                <a:tint val="98000"/>
                <a:hueMod val="92000"/>
                <a:satMod val="220000"/>
                <a:lumMod val="90000"/>
              </a:schemeClr>
            </a:duotone>
            <a:extLst>
              <a:ext uri="{BEBA8EAE-BF5A-486C-A8C5-ECC9F3942E4B}">
                <a14:imgProps xmlns:a14="http://schemas.microsoft.com/office/drawing/2010/main">
                  <a14:imgLayer r:embed="rId4">
                    <a14:imgEffect>
                      <a14:sharpenSoften amount="50000"/>
                    </a14:imgEffect>
                    <a14:imgEffect>
                      <a14:brightnessContrast bright="-49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75AC0C2-8A41-4B96-8E4B-E490FABC4BE3}"/>
              </a:ext>
            </a:extLst>
          </p:cNvPr>
          <p:cNvSpPr>
            <a:spLocks noGrp="1"/>
          </p:cNvSpPr>
          <p:nvPr>
            <p:ph type="title"/>
          </p:nvPr>
        </p:nvSpPr>
        <p:spPr>
          <a:xfrm>
            <a:off x="373117" y="361904"/>
            <a:ext cx="10496994" cy="639096"/>
          </a:xfrm>
        </p:spPr>
        <p:txBody>
          <a:bodyPr>
            <a:normAutofit fontScale="90000"/>
          </a:bodyPr>
          <a:lstStyle/>
          <a:p>
            <a:pPr algn="just">
              <a:lnSpc>
                <a:spcPct val="100000"/>
              </a:lnSpc>
            </a:pPr>
            <a:r>
              <a:rPr lang="en-US" sz="3600" b="1" cap="none" dirty="0" err="1">
                <a:latin typeface="Tw Cen MT (Headings)"/>
                <a:cs typeface="Calibri" panose="020F0502020204030204" pitchFamily="34" charset="0"/>
              </a:rPr>
              <a:t>TotalAttrInjected</a:t>
            </a:r>
            <a:r>
              <a:rPr lang="en-US" sz="3600" b="1" cap="none" dirty="0">
                <a:latin typeface="Tw Cen MT (Headings)"/>
                <a:cs typeface="Calibri" panose="020F0502020204030204" pitchFamily="34" charset="0"/>
              </a:rPr>
              <a:t> – </a:t>
            </a:r>
            <a:r>
              <a:rPr lang="en-US" sz="3600" b="1" cap="none" dirty="0" err="1">
                <a:latin typeface="Tw Cen MT (Headings)"/>
                <a:cs typeface="Calibri" panose="020F0502020204030204" pitchFamily="34" charset="0"/>
              </a:rPr>
              <a:t>TotalAttrEjected</a:t>
            </a:r>
            <a:endParaRPr lang="en-US" sz="3600" b="1" cap="none" dirty="0">
              <a:latin typeface="Tw Cen MT (Headings)"/>
              <a:cs typeface="Calibri" panose="020F0502020204030204" pitchFamily="34" charset="0"/>
            </a:endParaRPr>
          </a:p>
        </p:txBody>
      </p:sp>
      <p:sp>
        <p:nvSpPr>
          <p:cNvPr id="11" name="TextBox 10">
            <a:extLst>
              <a:ext uri="{FF2B5EF4-FFF2-40B4-BE49-F238E27FC236}">
                <a16:creationId xmlns:a16="http://schemas.microsoft.com/office/drawing/2014/main" id="{D3C6B75C-1CD5-46F8-856D-47236F81AFFA}"/>
              </a:ext>
            </a:extLst>
          </p:cNvPr>
          <p:cNvSpPr txBox="1"/>
          <p:nvPr/>
        </p:nvSpPr>
        <p:spPr>
          <a:xfrm>
            <a:off x="445477" y="1500554"/>
            <a:ext cx="4724400" cy="369332"/>
          </a:xfrm>
          <a:prstGeom prst="rect">
            <a:avLst/>
          </a:prstGeom>
          <a:noFill/>
        </p:spPr>
        <p:txBody>
          <a:bodyPr wrap="square" rtlCol="0">
            <a:spAutoFit/>
          </a:bodyPr>
          <a:lstStyle/>
          <a:p>
            <a:pPr algn="ctr"/>
            <a:r>
              <a:rPr lang="en-US" b="1" dirty="0" err="1"/>
              <a:t>TotalAttrInjected</a:t>
            </a:r>
            <a:endParaRPr lang="en-US" b="1" dirty="0"/>
          </a:p>
        </p:txBody>
      </p:sp>
      <p:sp>
        <p:nvSpPr>
          <p:cNvPr id="72" name="TextBox 71">
            <a:extLst>
              <a:ext uri="{FF2B5EF4-FFF2-40B4-BE49-F238E27FC236}">
                <a16:creationId xmlns:a16="http://schemas.microsoft.com/office/drawing/2014/main" id="{E45B2F6F-32E3-4792-B483-4DF5FC43C742}"/>
              </a:ext>
            </a:extLst>
          </p:cNvPr>
          <p:cNvSpPr txBox="1"/>
          <p:nvPr/>
        </p:nvSpPr>
        <p:spPr>
          <a:xfrm>
            <a:off x="6271847" y="1465385"/>
            <a:ext cx="5920153" cy="381055"/>
          </a:xfrm>
          <a:prstGeom prst="rect">
            <a:avLst/>
          </a:prstGeom>
          <a:noFill/>
        </p:spPr>
        <p:txBody>
          <a:bodyPr wrap="square" rtlCol="0">
            <a:spAutoFit/>
          </a:bodyPr>
          <a:lstStyle/>
          <a:p>
            <a:pPr algn="ctr"/>
            <a:r>
              <a:rPr lang="en-US" b="1" dirty="0" err="1"/>
              <a:t>TotalAttrEjected</a:t>
            </a:r>
            <a:endParaRPr lang="en-US" b="1" dirty="0"/>
          </a:p>
        </p:txBody>
      </p:sp>
      <p:cxnSp>
        <p:nvCxnSpPr>
          <p:cNvPr id="13" name="Connector: Elbow 12">
            <a:extLst>
              <a:ext uri="{FF2B5EF4-FFF2-40B4-BE49-F238E27FC236}">
                <a16:creationId xmlns:a16="http://schemas.microsoft.com/office/drawing/2014/main" id="{C64178A7-9B87-4D45-873C-18BF141A24F6}"/>
              </a:ext>
            </a:extLst>
          </p:cNvPr>
          <p:cNvCxnSpPr>
            <a:cxnSpLocks/>
          </p:cNvCxnSpPr>
          <p:nvPr/>
        </p:nvCxnSpPr>
        <p:spPr>
          <a:xfrm>
            <a:off x="6002216" y="1981200"/>
            <a:ext cx="6166338" cy="1863969"/>
          </a:xfrm>
          <a:prstGeom prst="bentConnector3">
            <a:avLst>
              <a:gd name="adj1" fmla="val 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C2B8823F-2F3A-4D7E-B10E-D3022F3F84B3}"/>
              </a:ext>
            </a:extLst>
          </p:cNvPr>
          <p:cNvCxnSpPr>
            <a:cxnSpLocks/>
          </p:cNvCxnSpPr>
          <p:nvPr/>
        </p:nvCxnSpPr>
        <p:spPr>
          <a:xfrm flipH="1">
            <a:off x="1" y="3845169"/>
            <a:ext cx="60256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24947723-61E7-462D-9544-4D80304309A7}"/>
              </a:ext>
            </a:extLst>
          </p:cNvPr>
          <p:cNvCxnSpPr>
            <a:cxnSpLocks/>
          </p:cNvCxnSpPr>
          <p:nvPr/>
        </p:nvCxnSpPr>
        <p:spPr>
          <a:xfrm>
            <a:off x="6002215" y="3833446"/>
            <a:ext cx="0" cy="30245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4" name="TextBox 83">
            <a:extLst>
              <a:ext uri="{FF2B5EF4-FFF2-40B4-BE49-F238E27FC236}">
                <a16:creationId xmlns:a16="http://schemas.microsoft.com/office/drawing/2014/main" id="{F7520FDC-0468-4C48-BC7B-E47DC8AE8280}"/>
              </a:ext>
            </a:extLst>
          </p:cNvPr>
          <p:cNvSpPr txBox="1"/>
          <p:nvPr/>
        </p:nvSpPr>
        <p:spPr>
          <a:xfrm>
            <a:off x="93785" y="3997569"/>
            <a:ext cx="5685692" cy="1938992"/>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Calibri" panose="020F0502020204030204" pitchFamily="34" charset="0"/>
                <a:cs typeface="Calibri" panose="020F0502020204030204" pitchFamily="34" charset="0"/>
              </a:rPr>
              <a:t>The number of injections is increasing while moving from the 0_COLD to the 2_HOT taxon.</a:t>
            </a:r>
          </a:p>
          <a:p>
            <a:pPr marL="285750" indent="-285750">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000" dirty="0">
                <a:latin typeface="Calibri" panose="020F0502020204030204" pitchFamily="34" charset="0"/>
                <a:cs typeface="Calibri" panose="020F0502020204030204" pitchFamily="34" charset="0"/>
              </a:rPr>
              <a:t>Proportional to the activeness of the taxon.</a:t>
            </a:r>
          </a:p>
          <a:p>
            <a:pPr marL="285750" indent="-285750">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000" dirty="0">
                <a:latin typeface="Calibri" panose="020F0502020204030204" pitchFamily="34" charset="0"/>
                <a:cs typeface="Calibri" panose="020F0502020204030204" pitchFamily="34" charset="0"/>
              </a:rPr>
              <a:t>The super taxa are distinct to each other.</a:t>
            </a:r>
          </a:p>
        </p:txBody>
      </p:sp>
      <p:sp>
        <p:nvSpPr>
          <p:cNvPr id="85" name="TextBox 84">
            <a:extLst>
              <a:ext uri="{FF2B5EF4-FFF2-40B4-BE49-F238E27FC236}">
                <a16:creationId xmlns:a16="http://schemas.microsoft.com/office/drawing/2014/main" id="{5BAD4B15-7E07-4B90-B967-7FFB52943867}"/>
              </a:ext>
            </a:extLst>
          </p:cNvPr>
          <p:cNvSpPr txBox="1"/>
          <p:nvPr/>
        </p:nvSpPr>
        <p:spPr>
          <a:xfrm>
            <a:off x="6154616" y="4009293"/>
            <a:ext cx="5767754" cy="1631216"/>
          </a:xfrm>
          <a:prstGeom prst="rect">
            <a:avLst/>
          </a:prstGeom>
          <a:noFill/>
        </p:spPr>
        <p:txBody>
          <a:bodyPr wrap="square" rtlCol="0">
            <a:spAutoFit/>
          </a:bodyPr>
          <a:lstStyle/>
          <a:p>
            <a:pPr marL="342900" indent="-342900">
              <a:buFont typeface="Arial" panose="020B0604020202020204" pitchFamily="34" charset="0"/>
              <a:buChar char="•"/>
            </a:pPr>
            <a:r>
              <a:rPr lang="en-US" sz="2000" dirty="0"/>
              <a:t>The number of ejections is increasing while moving from the 0_COLD to the 2_HOT taxon.</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The super taxa are less distinct to each other than in the injections case.</a:t>
            </a:r>
          </a:p>
        </p:txBody>
      </p:sp>
      <p:pic>
        <p:nvPicPr>
          <p:cNvPr id="5" name="Picture 4" descr="A picture containing graphical user interface&#10;&#10;Description automatically generated">
            <a:extLst>
              <a:ext uri="{FF2B5EF4-FFF2-40B4-BE49-F238E27FC236}">
                <a16:creationId xmlns:a16="http://schemas.microsoft.com/office/drawing/2014/main" id="{0FF5F117-4BE8-4019-9CC6-F690A986057D}"/>
              </a:ext>
            </a:extLst>
          </p:cNvPr>
          <p:cNvPicPr>
            <a:picLocks noChangeAspect="1"/>
          </p:cNvPicPr>
          <p:nvPr/>
        </p:nvPicPr>
        <p:blipFill>
          <a:blip r:embed="rId5"/>
          <a:stretch>
            <a:fillRect/>
          </a:stretch>
        </p:blipFill>
        <p:spPr>
          <a:xfrm>
            <a:off x="339968" y="2061818"/>
            <a:ext cx="5384197" cy="1558082"/>
          </a:xfrm>
          <a:prstGeom prst="rect">
            <a:avLst/>
          </a:prstGeom>
        </p:spPr>
      </p:pic>
      <p:pic>
        <p:nvPicPr>
          <p:cNvPr id="8" name="Picture 7" descr="Graphical user interface, application&#10;&#10;Description automatically generated with medium confidence">
            <a:extLst>
              <a:ext uri="{FF2B5EF4-FFF2-40B4-BE49-F238E27FC236}">
                <a16:creationId xmlns:a16="http://schemas.microsoft.com/office/drawing/2014/main" id="{D7823EF9-4B65-4FB9-9991-A68A8A67D348}"/>
              </a:ext>
            </a:extLst>
          </p:cNvPr>
          <p:cNvPicPr>
            <a:picLocks noChangeAspect="1"/>
          </p:cNvPicPr>
          <p:nvPr/>
        </p:nvPicPr>
        <p:blipFill>
          <a:blip r:embed="rId6"/>
          <a:stretch>
            <a:fillRect/>
          </a:stretch>
        </p:blipFill>
        <p:spPr>
          <a:xfrm>
            <a:off x="6482861" y="2089204"/>
            <a:ext cx="5263662" cy="1530403"/>
          </a:xfrm>
          <a:prstGeom prst="rect">
            <a:avLst/>
          </a:prstGeom>
        </p:spPr>
      </p:pic>
    </p:spTree>
    <p:extLst>
      <p:ext uri="{BB962C8B-B14F-4D97-AF65-F5344CB8AC3E}">
        <p14:creationId xmlns:p14="http://schemas.microsoft.com/office/powerpoint/2010/main" val="413460572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duotone>
              <a:schemeClr val="bg2">
                <a:shade val="48000"/>
                <a:hueMod val="106000"/>
                <a:satMod val="140000"/>
                <a:lumMod val="42000"/>
              </a:schemeClr>
              <a:schemeClr val="bg2">
                <a:tint val="98000"/>
                <a:hueMod val="92000"/>
                <a:satMod val="220000"/>
                <a:lumMod val="90000"/>
              </a:schemeClr>
            </a:duotone>
            <a:extLst>
              <a:ext uri="{BEBA8EAE-BF5A-486C-A8C5-ECC9F3942E4B}">
                <a14:imgProps xmlns:a14="http://schemas.microsoft.com/office/drawing/2010/main">
                  <a14:imgLayer r:embed="rId4">
                    <a14:imgEffect>
                      <a14:sharpenSoften amount="50000"/>
                    </a14:imgEffect>
                    <a14:imgEffect>
                      <a14:brightnessContrast bright="-49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75AC0C2-8A41-4B96-8E4B-E490FABC4BE3}"/>
              </a:ext>
            </a:extLst>
          </p:cNvPr>
          <p:cNvSpPr>
            <a:spLocks noGrp="1"/>
          </p:cNvSpPr>
          <p:nvPr>
            <p:ph type="title"/>
          </p:nvPr>
        </p:nvSpPr>
        <p:spPr>
          <a:xfrm>
            <a:off x="882902" y="208163"/>
            <a:ext cx="10496994" cy="639096"/>
          </a:xfrm>
        </p:spPr>
        <p:txBody>
          <a:bodyPr>
            <a:normAutofit fontScale="90000"/>
          </a:bodyPr>
          <a:lstStyle/>
          <a:p>
            <a:pPr algn="just">
              <a:lnSpc>
                <a:spcPct val="100000"/>
              </a:lnSpc>
            </a:pPr>
            <a:r>
              <a:rPr lang="en-US" sz="3600" b="1" cap="none" dirty="0">
                <a:latin typeface="Tw Cen MT (Headings)"/>
                <a:cs typeface="Calibri" panose="020F0502020204030204" pitchFamily="34" charset="0"/>
              </a:rPr>
              <a:t>Decision Tree – </a:t>
            </a:r>
            <a:r>
              <a:rPr lang="en-US" sz="3600" b="1" cap="none" dirty="0">
                <a:solidFill>
                  <a:srgbClr val="FFC000"/>
                </a:solidFill>
                <a:latin typeface="Tw Cen MT (Headings)"/>
                <a:cs typeface="Calibri" panose="020F0502020204030204" pitchFamily="34" charset="0"/>
              </a:rPr>
              <a:t>Activity</a:t>
            </a:r>
          </a:p>
        </p:txBody>
      </p:sp>
      <p:pic>
        <p:nvPicPr>
          <p:cNvPr id="5" name="Picture 4" descr="A picture containing diagram&#10;&#10;Description automatically generated">
            <a:extLst>
              <a:ext uri="{FF2B5EF4-FFF2-40B4-BE49-F238E27FC236}">
                <a16:creationId xmlns:a16="http://schemas.microsoft.com/office/drawing/2014/main" id="{CF628891-9696-4918-82FD-A0C594639673}"/>
              </a:ext>
            </a:extLst>
          </p:cNvPr>
          <p:cNvPicPr>
            <a:picLocks noChangeAspect="1"/>
          </p:cNvPicPr>
          <p:nvPr/>
        </p:nvPicPr>
        <p:blipFill>
          <a:blip r:embed="rId5"/>
          <a:stretch>
            <a:fillRect/>
          </a:stretch>
        </p:blipFill>
        <p:spPr>
          <a:xfrm>
            <a:off x="570746" y="1018763"/>
            <a:ext cx="11144088" cy="3071919"/>
          </a:xfrm>
          <a:prstGeom prst="rect">
            <a:avLst/>
          </a:prstGeom>
        </p:spPr>
      </p:pic>
      <p:sp>
        <p:nvSpPr>
          <p:cNvPr id="7" name="TextBox 6">
            <a:extLst>
              <a:ext uri="{FF2B5EF4-FFF2-40B4-BE49-F238E27FC236}">
                <a16:creationId xmlns:a16="http://schemas.microsoft.com/office/drawing/2014/main" id="{5437F90A-449C-4935-BE64-40A1AFC1C5AB}"/>
              </a:ext>
            </a:extLst>
          </p:cNvPr>
          <p:cNvSpPr txBox="1"/>
          <p:nvPr/>
        </p:nvSpPr>
        <p:spPr>
          <a:xfrm>
            <a:off x="539262" y="4607169"/>
            <a:ext cx="11172092" cy="2462213"/>
          </a:xfrm>
          <a:prstGeom prst="rect">
            <a:avLst/>
          </a:prstGeom>
          <a:noFill/>
        </p:spPr>
        <p:txBody>
          <a:bodyPr wrap="square" rtlCol="0">
            <a:spAutoFit/>
          </a:bodyPr>
          <a:lstStyle/>
          <a:p>
            <a:pPr marL="285750" indent="-285750">
              <a:buFont typeface="Arial" panose="020B0604020202020204" pitchFamily="34" charset="0"/>
              <a:buChar char="•"/>
            </a:pPr>
            <a:r>
              <a:rPr lang="en-US" sz="2200" dirty="0">
                <a:latin typeface="Calibri" panose="020F0502020204030204" pitchFamily="34" charset="0"/>
                <a:cs typeface="Calibri" panose="020F0502020204030204" pitchFamily="34" charset="0"/>
              </a:rPr>
              <a:t>20 misclassified projects out of 193, meaning 10%.</a:t>
            </a:r>
          </a:p>
          <a:p>
            <a:pPr marL="285750" indent="-285750">
              <a:buFont typeface="Arial" panose="020B0604020202020204" pitchFamily="34" charset="0"/>
              <a:buChar char="•"/>
            </a:pPr>
            <a:endParaRPr lang="en-US" sz="22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200" dirty="0">
                <a:latin typeface="Calibri" panose="020F0502020204030204" pitchFamily="34" charset="0"/>
                <a:cs typeface="Calibri" panose="020F0502020204030204" pitchFamily="34" charset="0"/>
              </a:rPr>
              <a:t>Most of the misclassified, meaning 7%, are projects that belong to the 1_MILD class and have been misclassified either to the 0_COLD class or to the 2_HOT class).</a:t>
            </a:r>
          </a:p>
          <a:p>
            <a:endParaRPr lang="en-US" sz="2200" dirty="0">
              <a:latin typeface="Calibri" panose="020F0502020204030204" pitchFamily="34" charset="0"/>
              <a:cs typeface="Calibri" panose="020F0502020204030204" pitchFamily="34" charset="0"/>
            </a:endParaRPr>
          </a:p>
          <a:p>
            <a:endParaRPr lang="en-US" sz="2200" dirty="0">
              <a:latin typeface="Calibri" panose="020F0502020204030204" pitchFamily="34" charset="0"/>
              <a:cs typeface="Calibri" panose="020F0502020204030204" pitchFamily="34" charset="0"/>
            </a:endParaRPr>
          </a:p>
          <a:p>
            <a:endParaRPr lang="en-US" sz="2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7219140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EECA6-BC6E-4430-BBA0-77B08274505D}"/>
              </a:ext>
            </a:extLst>
          </p:cNvPr>
          <p:cNvSpPr>
            <a:spLocks noGrp="1"/>
          </p:cNvSpPr>
          <p:nvPr>
            <p:ph type="title"/>
          </p:nvPr>
        </p:nvSpPr>
        <p:spPr>
          <a:xfrm>
            <a:off x="0" y="2910885"/>
            <a:ext cx="12192000" cy="1050558"/>
          </a:xfrm>
        </p:spPr>
        <p:txBody>
          <a:bodyPr>
            <a:normAutofit/>
          </a:bodyPr>
          <a:lstStyle/>
          <a:p>
            <a:pPr algn="ctr"/>
            <a:r>
              <a:rPr lang="en-US" b="1" cap="none" dirty="0">
                <a:latin typeface="Tw Cen MT (Headings)"/>
                <a:cs typeface="Calibri" panose="020F0502020204030204" pitchFamily="34" charset="0"/>
              </a:rPr>
              <a:t>Super taxa - </a:t>
            </a:r>
            <a:r>
              <a:rPr lang="en-US" b="1" cap="none" dirty="0">
                <a:solidFill>
                  <a:srgbClr val="FFFF00"/>
                </a:solidFill>
                <a:latin typeface="Tw Cen MT (Headings)"/>
                <a:cs typeface="Calibri" panose="020F0502020204030204" pitchFamily="34" charset="0"/>
              </a:rPr>
              <a:t>Table-Level Activity</a:t>
            </a:r>
            <a:endParaRPr lang="en-US" b="1" u="sng" cap="none" dirty="0">
              <a:solidFill>
                <a:srgbClr val="FFFF00"/>
              </a:solidFill>
            </a:endParaRPr>
          </a:p>
        </p:txBody>
      </p:sp>
    </p:spTree>
    <p:extLst>
      <p:ext uri="{BB962C8B-B14F-4D97-AF65-F5344CB8AC3E}">
        <p14:creationId xmlns:p14="http://schemas.microsoft.com/office/powerpoint/2010/main" val="169904034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duotone>
              <a:schemeClr val="bg2">
                <a:shade val="48000"/>
                <a:hueMod val="106000"/>
                <a:satMod val="140000"/>
                <a:lumMod val="42000"/>
              </a:schemeClr>
              <a:schemeClr val="bg2">
                <a:tint val="98000"/>
                <a:hueMod val="92000"/>
                <a:satMod val="220000"/>
                <a:lumMod val="90000"/>
              </a:schemeClr>
            </a:duotone>
            <a:extLst>
              <a:ext uri="{BEBA8EAE-BF5A-486C-A8C5-ECC9F3942E4B}">
                <a14:imgProps xmlns:a14="http://schemas.microsoft.com/office/drawing/2010/main">
                  <a14:imgLayer r:embed="rId4">
                    <a14:imgEffect>
                      <a14:sharpenSoften amount="50000"/>
                    </a14:imgEffect>
                    <a14:imgEffect>
                      <a14:brightnessContrast bright="-49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75AC0C2-8A41-4B96-8E4B-E490FABC4BE3}"/>
              </a:ext>
            </a:extLst>
          </p:cNvPr>
          <p:cNvSpPr>
            <a:spLocks noGrp="1"/>
          </p:cNvSpPr>
          <p:nvPr>
            <p:ph type="title"/>
          </p:nvPr>
        </p:nvSpPr>
        <p:spPr>
          <a:xfrm>
            <a:off x="373117" y="361904"/>
            <a:ext cx="10496994" cy="639096"/>
          </a:xfrm>
        </p:spPr>
        <p:txBody>
          <a:bodyPr>
            <a:normAutofit fontScale="90000"/>
          </a:bodyPr>
          <a:lstStyle/>
          <a:p>
            <a:pPr algn="just">
              <a:lnSpc>
                <a:spcPct val="100000"/>
              </a:lnSpc>
            </a:pPr>
            <a:r>
              <a:rPr lang="en-US" sz="3600" b="1" cap="none" dirty="0" err="1">
                <a:latin typeface="Tw Cen MT (Headings)"/>
                <a:cs typeface="Calibri" panose="020F0502020204030204" pitchFamily="34" charset="0"/>
              </a:rPr>
              <a:t>Tables@Start</a:t>
            </a:r>
            <a:r>
              <a:rPr lang="en-US" sz="3600" b="1" cap="none" dirty="0">
                <a:latin typeface="Tw Cen MT (Headings)"/>
                <a:cs typeface="Calibri" panose="020F0502020204030204" pitchFamily="34" charset="0"/>
              </a:rPr>
              <a:t> – </a:t>
            </a:r>
            <a:r>
              <a:rPr lang="en-US" sz="3600" b="1" cap="none" dirty="0" err="1">
                <a:latin typeface="Tw Cen MT (Headings)"/>
                <a:cs typeface="Calibri" panose="020F0502020204030204" pitchFamily="34" charset="0"/>
              </a:rPr>
              <a:t>Tables@End</a:t>
            </a:r>
            <a:endParaRPr lang="en-US" sz="3600" b="1" cap="none" dirty="0">
              <a:latin typeface="Tw Cen MT (Headings)"/>
              <a:cs typeface="Calibri" panose="020F0502020204030204" pitchFamily="34" charset="0"/>
            </a:endParaRPr>
          </a:p>
        </p:txBody>
      </p:sp>
      <p:sp>
        <p:nvSpPr>
          <p:cNvPr id="11" name="TextBox 10">
            <a:extLst>
              <a:ext uri="{FF2B5EF4-FFF2-40B4-BE49-F238E27FC236}">
                <a16:creationId xmlns:a16="http://schemas.microsoft.com/office/drawing/2014/main" id="{D3C6B75C-1CD5-46F8-856D-47236F81AFFA}"/>
              </a:ext>
            </a:extLst>
          </p:cNvPr>
          <p:cNvSpPr txBox="1"/>
          <p:nvPr/>
        </p:nvSpPr>
        <p:spPr>
          <a:xfrm>
            <a:off x="668216" y="1477108"/>
            <a:ext cx="4724400" cy="369332"/>
          </a:xfrm>
          <a:prstGeom prst="rect">
            <a:avLst/>
          </a:prstGeom>
          <a:noFill/>
        </p:spPr>
        <p:txBody>
          <a:bodyPr wrap="square" rtlCol="0">
            <a:spAutoFit/>
          </a:bodyPr>
          <a:lstStyle/>
          <a:p>
            <a:pPr algn="ctr"/>
            <a:r>
              <a:rPr lang="en-US" b="1" dirty="0" err="1"/>
              <a:t>Tables@Start</a:t>
            </a:r>
            <a:r>
              <a:rPr lang="en-US" b="1" dirty="0"/>
              <a:t> </a:t>
            </a:r>
          </a:p>
        </p:txBody>
      </p:sp>
      <p:sp>
        <p:nvSpPr>
          <p:cNvPr id="72" name="TextBox 71">
            <a:extLst>
              <a:ext uri="{FF2B5EF4-FFF2-40B4-BE49-F238E27FC236}">
                <a16:creationId xmlns:a16="http://schemas.microsoft.com/office/drawing/2014/main" id="{E45B2F6F-32E3-4792-B483-4DF5FC43C742}"/>
              </a:ext>
            </a:extLst>
          </p:cNvPr>
          <p:cNvSpPr txBox="1"/>
          <p:nvPr/>
        </p:nvSpPr>
        <p:spPr>
          <a:xfrm>
            <a:off x="6142894" y="1477108"/>
            <a:ext cx="5920153" cy="381055"/>
          </a:xfrm>
          <a:prstGeom prst="rect">
            <a:avLst/>
          </a:prstGeom>
          <a:noFill/>
        </p:spPr>
        <p:txBody>
          <a:bodyPr wrap="square" rtlCol="0">
            <a:spAutoFit/>
          </a:bodyPr>
          <a:lstStyle/>
          <a:p>
            <a:pPr algn="ctr"/>
            <a:r>
              <a:rPr lang="en-US" b="1" dirty="0" err="1"/>
              <a:t>Tables@End</a:t>
            </a:r>
            <a:endParaRPr lang="en-US" b="1" dirty="0"/>
          </a:p>
        </p:txBody>
      </p:sp>
      <p:cxnSp>
        <p:nvCxnSpPr>
          <p:cNvPr id="13" name="Connector: Elbow 12">
            <a:extLst>
              <a:ext uri="{FF2B5EF4-FFF2-40B4-BE49-F238E27FC236}">
                <a16:creationId xmlns:a16="http://schemas.microsoft.com/office/drawing/2014/main" id="{C64178A7-9B87-4D45-873C-18BF141A24F6}"/>
              </a:ext>
            </a:extLst>
          </p:cNvPr>
          <p:cNvCxnSpPr>
            <a:cxnSpLocks/>
          </p:cNvCxnSpPr>
          <p:nvPr/>
        </p:nvCxnSpPr>
        <p:spPr>
          <a:xfrm>
            <a:off x="6002216" y="1981200"/>
            <a:ext cx="6166338" cy="1863969"/>
          </a:xfrm>
          <a:prstGeom prst="bentConnector3">
            <a:avLst>
              <a:gd name="adj1" fmla="val 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C2B8823F-2F3A-4D7E-B10E-D3022F3F84B3}"/>
              </a:ext>
            </a:extLst>
          </p:cNvPr>
          <p:cNvCxnSpPr>
            <a:cxnSpLocks/>
          </p:cNvCxnSpPr>
          <p:nvPr/>
        </p:nvCxnSpPr>
        <p:spPr>
          <a:xfrm flipH="1">
            <a:off x="1" y="3845169"/>
            <a:ext cx="60256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4" name="TextBox 83">
            <a:extLst>
              <a:ext uri="{FF2B5EF4-FFF2-40B4-BE49-F238E27FC236}">
                <a16:creationId xmlns:a16="http://schemas.microsoft.com/office/drawing/2014/main" id="{F7520FDC-0468-4C48-BC7B-E47DC8AE8280}"/>
              </a:ext>
            </a:extLst>
          </p:cNvPr>
          <p:cNvSpPr txBox="1"/>
          <p:nvPr/>
        </p:nvSpPr>
        <p:spPr>
          <a:xfrm>
            <a:off x="3247291" y="4536831"/>
            <a:ext cx="5685692" cy="1938992"/>
          </a:xfrm>
          <a:prstGeom prst="rect">
            <a:avLst/>
          </a:prstGeom>
          <a:noFill/>
        </p:spPr>
        <p:txBody>
          <a:bodyPr wrap="square" rtlCol="0">
            <a:spAutoFit/>
          </a:bodyPr>
          <a:lstStyle/>
          <a:p>
            <a:pPr marL="285750" indent="-285750">
              <a:buFont typeface="Arial" panose="020B0604020202020204" pitchFamily="34" charset="0"/>
              <a:buChar char="•"/>
            </a:pPr>
            <a:r>
              <a:rPr lang="en-US" sz="2000" dirty="0" err="1">
                <a:latin typeface="Calibri" panose="020F0502020204030204" pitchFamily="34" charset="0"/>
                <a:cs typeface="Calibri" panose="020F0502020204030204" pitchFamily="34" charset="0"/>
              </a:rPr>
              <a:t>Tables@Start</a:t>
            </a:r>
            <a:r>
              <a:rPr lang="en-US" sz="2000" dirty="0">
                <a:latin typeface="Calibri" panose="020F0502020204030204" pitchFamily="34" charset="0"/>
                <a:cs typeface="Calibri" panose="020F0502020204030204" pitchFamily="34" charset="0"/>
              </a:rPr>
              <a:t> and </a:t>
            </a:r>
            <a:r>
              <a:rPr lang="en-US" sz="2000" dirty="0" err="1">
                <a:latin typeface="Calibri" panose="020F0502020204030204" pitchFamily="34" charset="0"/>
                <a:cs typeface="Calibri" panose="020F0502020204030204" pitchFamily="34" charset="0"/>
              </a:rPr>
              <a:t>Tables@End</a:t>
            </a:r>
            <a:r>
              <a:rPr lang="en-US" sz="2000" dirty="0">
                <a:latin typeface="Calibri" panose="020F0502020204030204" pitchFamily="34" charset="0"/>
                <a:cs typeface="Calibri" panose="020F0502020204030204" pitchFamily="34" charset="0"/>
              </a:rPr>
              <a:t> are </a:t>
            </a:r>
            <a:r>
              <a:rPr lang="en-US" sz="2000" b="1" dirty="0">
                <a:latin typeface="Calibri" panose="020F0502020204030204" pitchFamily="34" charset="0"/>
                <a:cs typeface="Calibri" panose="020F0502020204030204" pitchFamily="34" charset="0"/>
              </a:rPr>
              <a:t>not necessarily proportional</a:t>
            </a:r>
            <a:r>
              <a:rPr lang="en-US" sz="2000" dirty="0">
                <a:latin typeface="Calibri" panose="020F0502020204030204" pitchFamily="34" charset="0"/>
                <a:cs typeface="Calibri" panose="020F0502020204030204" pitchFamily="34" charset="0"/>
              </a:rPr>
              <a:t> to the activeness of the taxon. </a:t>
            </a:r>
          </a:p>
          <a:p>
            <a:pPr marL="285750" indent="-285750">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000" dirty="0">
                <a:latin typeface="Calibri" panose="020F0502020204030204" pitchFamily="34" charset="0"/>
                <a:cs typeface="Calibri" panose="020F0502020204030204" pitchFamily="34" charset="0"/>
              </a:rPr>
              <a:t>The super taxa are kind of distinct, but these metrics </a:t>
            </a:r>
            <a:r>
              <a:rPr lang="en-US" sz="2000" b="1" dirty="0">
                <a:latin typeface="Calibri" panose="020F0502020204030204" pitchFamily="34" charset="0"/>
                <a:cs typeface="Calibri" panose="020F0502020204030204" pitchFamily="34" charset="0"/>
              </a:rPr>
              <a:t>cannot discriminate the super taxa, alone.</a:t>
            </a:r>
          </a:p>
        </p:txBody>
      </p:sp>
      <p:pic>
        <p:nvPicPr>
          <p:cNvPr id="3" name="Picture 2" descr="Chart&#10;&#10;Description automatically generated with low confidence">
            <a:extLst>
              <a:ext uri="{FF2B5EF4-FFF2-40B4-BE49-F238E27FC236}">
                <a16:creationId xmlns:a16="http://schemas.microsoft.com/office/drawing/2014/main" id="{572D14F8-B1E8-4512-B2DF-AA3CD73C6504}"/>
              </a:ext>
            </a:extLst>
          </p:cNvPr>
          <p:cNvPicPr>
            <a:picLocks noChangeAspect="1"/>
          </p:cNvPicPr>
          <p:nvPr/>
        </p:nvPicPr>
        <p:blipFill>
          <a:blip r:embed="rId5"/>
          <a:stretch>
            <a:fillRect/>
          </a:stretch>
        </p:blipFill>
        <p:spPr>
          <a:xfrm>
            <a:off x="657966" y="1932735"/>
            <a:ext cx="4828433" cy="1828952"/>
          </a:xfrm>
          <a:prstGeom prst="rect">
            <a:avLst/>
          </a:prstGeom>
        </p:spPr>
      </p:pic>
      <p:pic>
        <p:nvPicPr>
          <p:cNvPr id="7" name="Picture 6" descr="Chart&#10;&#10;Description automatically generated with medium confidence">
            <a:extLst>
              <a:ext uri="{FF2B5EF4-FFF2-40B4-BE49-F238E27FC236}">
                <a16:creationId xmlns:a16="http://schemas.microsoft.com/office/drawing/2014/main" id="{A28A3A87-350F-4F30-B0D9-DDFF98176625}"/>
              </a:ext>
            </a:extLst>
          </p:cNvPr>
          <p:cNvPicPr>
            <a:picLocks noChangeAspect="1"/>
          </p:cNvPicPr>
          <p:nvPr/>
        </p:nvPicPr>
        <p:blipFill>
          <a:blip r:embed="rId6"/>
          <a:stretch>
            <a:fillRect/>
          </a:stretch>
        </p:blipFill>
        <p:spPr>
          <a:xfrm>
            <a:off x="6656957" y="1889945"/>
            <a:ext cx="4986012" cy="1884886"/>
          </a:xfrm>
          <a:prstGeom prst="rect">
            <a:avLst/>
          </a:prstGeom>
        </p:spPr>
      </p:pic>
    </p:spTree>
    <p:extLst>
      <p:ext uri="{BB962C8B-B14F-4D97-AF65-F5344CB8AC3E}">
        <p14:creationId xmlns:p14="http://schemas.microsoft.com/office/powerpoint/2010/main" val="265825353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3">
            <a:duotone>
              <a:schemeClr val="bg2">
                <a:shade val="48000"/>
                <a:hueMod val="106000"/>
                <a:satMod val="140000"/>
                <a:lumMod val="42000"/>
              </a:schemeClr>
              <a:schemeClr val="bg2">
                <a:tint val="98000"/>
                <a:hueMod val="92000"/>
                <a:satMod val="220000"/>
                <a:lumMod val="90000"/>
              </a:schemeClr>
            </a:duotone>
            <a:extLst>
              <a:ext uri="{BEBA8EAE-BF5A-486C-A8C5-ECC9F3942E4B}">
                <a14:imgProps xmlns:a14="http://schemas.microsoft.com/office/drawing/2010/main">
                  <a14:imgLayer r:embed="rId4">
                    <a14:imgEffect>
                      <a14:sharpenSoften amount="50000"/>
                    </a14:imgEffect>
                    <a14:imgEffect>
                      <a14:brightnessContrast bright="-49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75AC0C2-8A41-4B96-8E4B-E490FABC4BE3}"/>
              </a:ext>
            </a:extLst>
          </p:cNvPr>
          <p:cNvSpPr>
            <a:spLocks noGrp="1"/>
          </p:cNvSpPr>
          <p:nvPr>
            <p:ph type="title"/>
          </p:nvPr>
        </p:nvSpPr>
        <p:spPr>
          <a:xfrm>
            <a:off x="1182008" y="244673"/>
            <a:ext cx="10496994" cy="639096"/>
          </a:xfrm>
        </p:spPr>
        <p:txBody>
          <a:bodyPr>
            <a:normAutofit fontScale="90000"/>
          </a:bodyPr>
          <a:lstStyle/>
          <a:p>
            <a:pPr algn="just">
              <a:lnSpc>
                <a:spcPct val="100000"/>
              </a:lnSpc>
            </a:pPr>
            <a:r>
              <a:rPr lang="en-US" sz="3600" b="1" cap="none" dirty="0">
                <a:latin typeface="Tw Cen MT (Headings)"/>
                <a:cs typeface="Calibri" panose="020F0502020204030204" pitchFamily="34" charset="0"/>
              </a:rPr>
              <a:t>Resizin</a:t>
            </a:r>
            <a:r>
              <a:rPr lang="en-US" b="1" cap="none" dirty="0">
                <a:latin typeface="Tw Cen MT (Headings)"/>
                <a:cs typeface="Calibri" panose="020F0502020204030204" pitchFamily="34" charset="0"/>
              </a:rPr>
              <a:t>g Ratio</a:t>
            </a:r>
            <a:endParaRPr lang="en-US" sz="3600" b="1" cap="none" dirty="0">
              <a:latin typeface="Tw Cen MT (Headings)"/>
              <a:cs typeface="Calibri" panose="020F0502020204030204" pitchFamily="34" charset="0"/>
            </a:endParaRPr>
          </a:p>
        </p:txBody>
      </p:sp>
      <p:sp>
        <p:nvSpPr>
          <p:cNvPr id="7" name="TextBox 6">
            <a:extLst>
              <a:ext uri="{FF2B5EF4-FFF2-40B4-BE49-F238E27FC236}">
                <a16:creationId xmlns:a16="http://schemas.microsoft.com/office/drawing/2014/main" id="{2C4EF9B7-BA15-45D9-BB5F-1C0742B6C51A}"/>
              </a:ext>
            </a:extLst>
          </p:cNvPr>
          <p:cNvSpPr txBox="1"/>
          <p:nvPr/>
        </p:nvSpPr>
        <p:spPr>
          <a:xfrm>
            <a:off x="961292" y="4806462"/>
            <a:ext cx="10175631" cy="707886"/>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Calibri" panose="020F0502020204030204" pitchFamily="34" charset="0"/>
                <a:cs typeface="Calibri" panose="020F0502020204030204" pitchFamily="34" charset="0"/>
              </a:rPr>
              <a:t>The resizing ratio of the projects neither discretizes the super taxa nor is much related to the evolution of the projects.</a:t>
            </a:r>
          </a:p>
        </p:txBody>
      </p:sp>
      <p:pic>
        <p:nvPicPr>
          <p:cNvPr id="4" name="Picture 3" descr="Graphical user interface&#10;&#10;Description automatically generated with low confidence">
            <a:extLst>
              <a:ext uri="{FF2B5EF4-FFF2-40B4-BE49-F238E27FC236}">
                <a16:creationId xmlns:a16="http://schemas.microsoft.com/office/drawing/2014/main" id="{BB22050F-5631-42D3-A839-B432CCFAAC30}"/>
              </a:ext>
            </a:extLst>
          </p:cNvPr>
          <p:cNvPicPr>
            <a:picLocks noChangeAspect="1"/>
          </p:cNvPicPr>
          <p:nvPr/>
        </p:nvPicPr>
        <p:blipFill>
          <a:blip r:embed="rId5"/>
          <a:stretch>
            <a:fillRect/>
          </a:stretch>
        </p:blipFill>
        <p:spPr>
          <a:xfrm>
            <a:off x="1270664" y="1085742"/>
            <a:ext cx="9584570" cy="2803358"/>
          </a:xfrm>
          <a:prstGeom prst="rect">
            <a:avLst/>
          </a:prstGeom>
        </p:spPr>
      </p:pic>
    </p:spTree>
    <p:extLst>
      <p:ext uri="{BB962C8B-B14F-4D97-AF65-F5344CB8AC3E}">
        <p14:creationId xmlns:p14="http://schemas.microsoft.com/office/powerpoint/2010/main" val="125604127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3">
            <a:duotone>
              <a:schemeClr val="bg2">
                <a:shade val="48000"/>
                <a:hueMod val="106000"/>
                <a:satMod val="140000"/>
                <a:lumMod val="42000"/>
              </a:schemeClr>
              <a:schemeClr val="bg2">
                <a:tint val="98000"/>
                <a:hueMod val="92000"/>
                <a:satMod val="220000"/>
                <a:lumMod val="90000"/>
              </a:schemeClr>
            </a:duotone>
            <a:extLst>
              <a:ext uri="{BEBA8EAE-BF5A-486C-A8C5-ECC9F3942E4B}">
                <a14:imgProps xmlns:a14="http://schemas.microsoft.com/office/drawing/2010/main">
                  <a14:imgLayer r:embed="rId4">
                    <a14:imgEffect>
                      <a14:sharpenSoften amount="50000"/>
                    </a14:imgEffect>
                    <a14:imgEffect>
                      <a14:brightnessContrast bright="-49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75AC0C2-8A41-4B96-8E4B-E490FABC4BE3}"/>
              </a:ext>
            </a:extLst>
          </p:cNvPr>
          <p:cNvSpPr>
            <a:spLocks noGrp="1"/>
          </p:cNvSpPr>
          <p:nvPr>
            <p:ph type="title"/>
          </p:nvPr>
        </p:nvSpPr>
        <p:spPr>
          <a:xfrm>
            <a:off x="1182008" y="244673"/>
            <a:ext cx="10496994" cy="639096"/>
          </a:xfrm>
        </p:spPr>
        <p:txBody>
          <a:bodyPr>
            <a:normAutofit fontScale="90000"/>
          </a:bodyPr>
          <a:lstStyle/>
          <a:p>
            <a:pPr algn="just">
              <a:lnSpc>
                <a:spcPct val="100000"/>
              </a:lnSpc>
            </a:pPr>
            <a:r>
              <a:rPr lang="en-US" b="1" cap="none" dirty="0">
                <a:latin typeface="Tw Cen MT (Headings)"/>
                <a:cs typeface="Calibri" panose="020F0502020204030204" pitchFamily="34" charset="0"/>
              </a:rPr>
              <a:t>BD = </a:t>
            </a:r>
            <a:r>
              <a:rPr lang="en-US" b="1" cap="none" dirty="0" err="1">
                <a:latin typeface="Tw Cen MT (Headings)"/>
                <a:cs typeface="Calibri" panose="020F0502020204030204" pitchFamily="34" charset="0"/>
              </a:rPr>
              <a:t>TotalTableInsertions</a:t>
            </a:r>
            <a:r>
              <a:rPr lang="en-US" b="1" cap="none" dirty="0">
                <a:latin typeface="Tw Cen MT (Headings)"/>
                <a:cs typeface="Calibri" panose="020F0502020204030204" pitchFamily="34" charset="0"/>
              </a:rPr>
              <a:t> + </a:t>
            </a:r>
            <a:r>
              <a:rPr lang="en-US" b="1" cap="none" dirty="0" err="1">
                <a:latin typeface="Tw Cen MT (Headings)"/>
                <a:cs typeface="Calibri" panose="020F0502020204030204" pitchFamily="34" charset="0"/>
              </a:rPr>
              <a:t>TotalTableDeletions</a:t>
            </a:r>
            <a:endParaRPr lang="en-US" sz="3600" b="1" cap="none" dirty="0">
              <a:latin typeface="Tw Cen MT (Headings)"/>
              <a:cs typeface="Calibri" panose="020F0502020204030204" pitchFamily="34" charset="0"/>
            </a:endParaRPr>
          </a:p>
        </p:txBody>
      </p:sp>
      <p:sp>
        <p:nvSpPr>
          <p:cNvPr id="7" name="TextBox 6">
            <a:extLst>
              <a:ext uri="{FF2B5EF4-FFF2-40B4-BE49-F238E27FC236}">
                <a16:creationId xmlns:a16="http://schemas.microsoft.com/office/drawing/2014/main" id="{2C4EF9B7-BA15-45D9-BB5F-1C0742B6C51A}"/>
              </a:ext>
            </a:extLst>
          </p:cNvPr>
          <p:cNvSpPr txBox="1"/>
          <p:nvPr/>
        </p:nvSpPr>
        <p:spPr>
          <a:xfrm>
            <a:off x="832338" y="3399692"/>
            <a:ext cx="10175631" cy="1323439"/>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Calibri" panose="020F0502020204030204" pitchFamily="34" charset="0"/>
                <a:cs typeface="Calibri" panose="020F0502020204030204" pitchFamily="34" charset="0"/>
              </a:rPr>
              <a:t>0_NONE: BD = 0</a:t>
            </a:r>
          </a:p>
          <a:p>
            <a:pPr marL="285750" indent="-285750">
              <a:buFont typeface="Arial" panose="020B0604020202020204" pitchFamily="34" charset="0"/>
              <a:buChar char="•"/>
            </a:pPr>
            <a:r>
              <a:rPr lang="en-US" sz="2000" dirty="0">
                <a:latin typeface="Calibri" panose="020F0502020204030204" pitchFamily="34" charset="0"/>
                <a:cs typeface="Calibri" panose="020F0502020204030204" pitchFamily="34" charset="0"/>
              </a:rPr>
              <a:t>1_SMALL: BD in the range [1 – 2]</a:t>
            </a:r>
          </a:p>
          <a:p>
            <a:pPr marL="285750" indent="-285750">
              <a:buFont typeface="Arial" panose="020B0604020202020204" pitchFamily="34" charset="0"/>
              <a:buChar char="•"/>
            </a:pPr>
            <a:r>
              <a:rPr lang="en-US" sz="2000" dirty="0">
                <a:latin typeface="Calibri" panose="020F0502020204030204" pitchFamily="34" charset="0"/>
                <a:cs typeface="Calibri" panose="020F0502020204030204" pitchFamily="34" charset="0"/>
              </a:rPr>
              <a:t>2_MODERATE: BD in the range [3 - 10]</a:t>
            </a:r>
          </a:p>
          <a:p>
            <a:pPr marL="285750" indent="-285750">
              <a:buFont typeface="Arial" panose="020B0604020202020204" pitchFamily="34" charset="0"/>
              <a:buChar char="•"/>
            </a:pPr>
            <a:r>
              <a:rPr lang="en-US" sz="2000" dirty="0">
                <a:latin typeface="Calibri" panose="020F0502020204030204" pitchFamily="34" charset="0"/>
                <a:cs typeface="Calibri" panose="020F0502020204030204" pitchFamily="34" charset="0"/>
              </a:rPr>
              <a:t>3_HIGH: BD ≥ 11</a:t>
            </a:r>
          </a:p>
        </p:txBody>
      </p:sp>
      <p:pic>
        <p:nvPicPr>
          <p:cNvPr id="3" name="Picture 2" descr="Chart&#10;&#10;Description automatically generated with medium confidence">
            <a:extLst>
              <a:ext uri="{FF2B5EF4-FFF2-40B4-BE49-F238E27FC236}">
                <a16:creationId xmlns:a16="http://schemas.microsoft.com/office/drawing/2014/main" id="{DFDF2A6E-3099-465D-BAEB-3B4A69F6EB8E}"/>
              </a:ext>
            </a:extLst>
          </p:cNvPr>
          <p:cNvPicPr>
            <a:picLocks noChangeAspect="1"/>
          </p:cNvPicPr>
          <p:nvPr/>
        </p:nvPicPr>
        <p:blipFill>
          <a:blip r:embed="rId5"/>
          <a:stretch>
            <a:fillRect/>
          </a:stretch>
        </p:blipFill>
        <p:spPr>
          <a:xfrm>
            <a:off x="888273" y="1592026"/>
            <a:ext cx="10479951" cy="1543060"/>
          </a:xfrm>
          <a:prstGeom prst="rect">
            <a:avLst/>
          </a:prstGeom>
        </p:spPr>
      </p:pic>
      <p:sp>
        <p:nvSpPr>
          <p:cNvPr id="5" name="TextBox 4">
            <a:extLst>
              <a:ext uri="{FF2B5EF4-FFF2-40B4-BE49-F238E27FC236}">
                <a16:creationId xmlns:a16="http://schemas.microsoft.com/office/drawing/2014/main" id="{4179B7AB-3A1A-495E-B725-48D4946C4661}"/>
              </a:ext>
            </a:extLst>
          </p:cNvPr>
          <p:cNvSpPr txBox="1"/>
          <p:nvPr/>
        </p:nvSpPr>
        <p:spPr>
          <a:xfrm>
            <a:off x="855784" y="5380891"/>
            <a:ext cx="10562493" cy="646331"/>
          </a:xfrm>
          <a:prstGeom prst="rect">
            <a:avLst/>
          </a:prstGeom>
          <a:noFill/>
        </p:spPr>
        <p:txBody>
          <a:bodyPr wrap="square" rtlCol="0">
            <a:spAutoFit/>
          </a:bodyPr>
          <a:lstStyle/>
          <a:p>
            <a:pPr algn="ctr"/>
            <a:r>
              <a:rPr lang="en-US" b="1" dirty="0">
                <a:latin typeface="Calibri" panose="020F0502020204030204" pitchFamily="34" charset="0"/>
                <a:cs typeface="Calibri" panose="020F0502020204030204" pitchFamily="34" charset="0"/>
              </a:rPr>
              <a:t>The more active a taxon is, the bigger the percentage of the high volume of changes and the smaller the percentage of the low volume of changes, is.</a:t>
            </a:r>
          </a:p>
        </p:txBody>
      </p:sp>
    </p:spTree>
    <p:extLst>
      <p:ext uri="{BB962C8B-B14F-4D97-AF65-F5344CB8AC3E}">
        <p14:creationId xmlns:p14="http://schemas.microsoft.com/office/powerpoint/2010/main" val="149358936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duotone>
              <a:schemeClr val="bg2">
                <a:shade val="48000"/>
                <a:hueMod val="106000"/>
                <a:satMod val="140000"/>
                <a:lumMod val="42000"/>
              </a:schemeClr>
              <a:schemeClr val="bg2">
                <a:tint val="98000"/>
                <a:hueMod val="92000"/>
                <a:satMod val="220000"/>
                <a:lumMod val="90000"/>
              </a:schemeClr>
            </a:duotone>
            <a:extLst>
              <a:ext uri="{BEBA8EAE-BF5A-486C-A8C5-ECC9F3942E4B}">
                <a14:imgProps xmlns:a14="http://schemas.microsoft.com/office/drawing/2010/main">
                  <a14:imgLayer r:embed="rId4">
                    <a14:imgEffect>
                      <a14:sharpenSoften amount="50000"/>
                    </a14:imgEffect>
                    <a14:imgEffect>
                      <a14:brightnessContrast bright="-49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75AC0C2-8A41-4B96-8E4B-E490FABC4BE3}"/>
              </a:ext>
            </a:extLst>
          </p:cNvPr>
          <p:cNvSpPr>
            <a:spLocks noGrp="1"/>
          </p:cNvSpPr>
          <p:nvPr>
            <p:ph type="title"/>
          </p:nvPr>
        </p:nvSpPr>
        <p:spPr>
          <a:xfrm>
            <a:off x="506982" y="198003"/>
            <a:ext cx="10496994" cy="639096"/>
          </a:xfrm>
        </p:spPr>
        <p:txBody>
          <a:bodyPr>
            <a:normAutofit fontScale="90000"/>
          </a:bodyPr>
          <a:lstStyle/>
          <a:p>
            <a:pPr algn="just">
              <a:lnSpc>
                <a:spcPct val="100000"/>
              </a:lnSpc>
            </a:pPr>
            <a:r>
              <a:rPr lang="en-US" sz="3600" b="1" cap="none" dirty="0">
                <a:latin typeface="Tw Cen MT (Headings)"/>
                <a:cs typeface="Calibri" panose="020F0502020204030204" pitchFamily="34" charset="0"/>
              </a:rPr>
              <a:t>Decision Tree – </a:t>
            </a:r>
            <a:r>
              <a:rPr lang="en-US" sz="3600" b="1" cap="none" dirty="0">
                <a:solidFill>
                  <a:srgbClr val="FFFF00"/>
                </a:solidFill>
                <a:latin typeface="Tw Cen MT (Headings)"/>
                <a:cs typeface="Calibri" panose="020F0502020204030204" pitchFamily="34" charset="0"/>
              </a:rPr>
              <a:t>Table-Level Activity</a:t>
            </a:r>
          </a:p>
        </p:txBody>
      </p:sp>
      <p:sp>
        <p:nvSpPr>
          <p:cNvPr id="7" name="TextBox 6">
            <a:extLst>
              <a:ext uri="{FF2B5EF4-FFF2-40B4-BE49-F238E27FC236}">
                <a16:creationId xmlns:a16="http://schemas.microsoft.com/office/drawing/2014/main" id="{5437F90A-449C-4935-BE64-40A1AFC1C5AB}"/>
              </a:ext>
            </a:extLst>
          </p:cNvPr>
          <p:cNvSpPr txBox="1"/>
          <p:nvPr/>
        </p:nvSpPr>
        <p:spPr>
          <a:xfrm>
            <a:off x="539262" y="4607169"/>
            <a:ext cx="11172092" cy="2123658"/>
          </a:xfrm>
          <a:prstGeom prst="rect">
            <a:avLst/>
          </a:prstGeom>
          <a:noFill/>
        </p:spPr>
        <p:txBody>
          <a:bodyPr wrap="square" rtlCol="0">
            <a:spAutoFit/>
          </a:bodyPr>
          <a:lstStyle/>
          <a:p>
            <a:pPr marL="285750" indent="-285750">
              <a:buFont typeface="Arial" panose="020B0604020202020204" pitchFamily="34" charset="0"/>
              <a:buChar char="•"/>
            </a:pPr>
            <a:r>
              <a:rPr lang="en-US" sz="2200" dirty="0">
                <a:latin typeface="Calibri" panose="020F0502020204030204" pitchFamily="34" charset="0"/>
                <a:cs typeface="Calibri" panose="020F0502020204030204" pitchFamily="34" charset="0"/>
              </a:rPr>
              <a:t>44 misclassified projects out of 193, meaning 22%.</a:t>
            </a:r>
          </a:p>
          <a:p>
            <a:endParaRPr lang="en-US" sz="22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200" dirty="0">
                <a:latin typeface="Calibri" panose="020F0502020204030204" pitchFamily="34" charset="0"/>
                <a:cs typeface="Calibri" panose="020F0502020204030204" pitchFamily="34" charset="0"/>
              </a:rPr>
              <a:t>Most of the misclassified, meaning 18%, are projects that belong to the 1_MILD class and have been misclassified either to the 0_COLD class or to the 2_HOT class.</a:t>
            </a:r>
          </a:p>
          <a:p>
            <a:endParaRPr lang="en-US" sz="2200" dirty="0">
              <a:latin typeface="Calibri" panose="020F0502020204030204" pitchFamily="34" charset="0"/>
              <a:cs typeface="Calibri" panose="020F0502020204030204" pitchFamily="34" charset="0"/>
            </a:endParaRPr>
          </a:p>
          <a:p>
            <a:endParaRPr lang="en-US" sz="2200" dirty="0">
              <a:latin typeface="Calibri" panose="020F0502020204030204" pitchFamily="34" charset="0"/>
              <a:cs typeface="Calibri" panose="020F0502020204030204" pitchFamily="34" charset="0"/>
            </a:endParaRPr>
          </a:p>
        </p:txBody>
      </p:sp>
      <p:pic>
        <p:nvPicPr>
          <p:cNvPr id="3" name="Picture 2" descr="Diagram&#10;&#10;Description automatically generated">
            <a:extLst>
              <a:ext uri="{FF2B5EF4-FFF2-40B4-BE49-F238E27FC236}">
                <a16:creationId xmlns:a16="http://schemas.microsoft.com/office/drawing/2014/main" id="{C180FCC5-FA07-4860-BF70-2FFBF79214FB}"/>
              </a:ext>
            </a:extLst>
          </p:cNvPr>
          <p:cNvPicPr>
            <a:picLocks noChangeAspect="1"/>
          </p:cNvPicPr>
          <p:nvPr/>
        </p:nvPicPr>
        <p:blipFill>
          <a:blip r:embed="rId5"/>
          <a:stretch>
            <a:fillRect/>
          </a:stretch>
        </p:blipFill>
        <p:spPr>
          <a:xfrm>
            <a:off x="605285" y="1011975"/>
            <a:ext cx="7664955" cy="3273522"/>
          </a:xfrm>
          <a:prstGeom prst="rect">
            <a:avLst/>
          </a:prstGeom>
        </p:spPr>
      </p:pic>
    </p:spTree>
    <p:extLst>
      <p:ext uri="{BB962C8B-B14F-4D97-AF65-F5344CB8AC3E}">
        <p14:creationId xmlns:p14="http://schemas.microsoft.com/office/powerpoint/2010/main" val="1615994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duotone>
              <a:schemeClr val="bg2">
                <a:shade val="48000"/>
                <a:hueMod val="106000"/>
                <a:satMod val="140000"/>
                <a:lumMod val="42000"/>
              </a:schemeClr>
              <a:schemeClr val="bg2">
                <a:tint val="98000"/>
                <a:hueMod val="92000"/>
                <a:satMod val="220000"/>
                <a:lumMod val="90000"/>
              </a:schemeClr>
            </a:duotone>
            <a:extLst>
              <a:ext uri="{BEBA8EAE-BF5A-486C-A8C5-ECC9F3942E4B}">
                <a14:imgProps xmlns:a14="http://schemas.microsoft.com/office/drawing/2010/main">
                  <a14:imgLayer r:embed="rId4">
                    <a14:imgEffect>
                      <a14:sharpenSoften amount="50000"/>
                    </a14:imgEffect>
                    <a14:imgEffect>
                      <a14:brightnessContrast bright="-49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EECA6-BC6E-4430-BBA0-77B08274505D}"/>
              </a:ext>
            </a:extLst>
          </p:cNvPr>
          <p:cNvSpPr>
            <a:spLocks noGrp="1"/>
          </p:cNvSpPr>
          <p:nvPr>
            <p:ph type="title"/>
          </p:nvPr>
        </p:nvSpPr>
        <p:spPr>
          <a:xfrm>
            <a:off x="1262884" y="261733"/>
            <a:ext cx="9905998" cy="639096"/>
          </a:xfrm>
        </p:spPr>
        <p:txBody>
          <a:bodyPr/>
          <a:lstStyle/>
          <a:p>
            <a:r>
              <a:rPr lang="en-US" b="1" cap="none" dirty="0"/>
              <a:t>Related Work</a:t>
            </a:r>
          </a:p>
        </p:txBody>
      </p:sp>
      <p:cxnSp>
        <p:nvCxnSpPr>
          <p:cNvPr id="10" name="Straight Connector 9">
            <a:extLst>
              <a:ext uri="{FF2B5EF4-FFF2-40B4-BE49-F238E27FC236}">
                <a16:creationId xmlns:a16="http://schemas.microsoft.com/office/drawing/2014/main" id="{5E729738-69D3-4E7F-BF8A-53A770ECFCD6}"/>
              </a:ext>
            </a:extLst>
          </p:cNvPr>
          <p:cNvCxnSpPr>
            <a:cxnSpLocks/>
          </p:cNvCxnSpPr>
          <p:nvPr/>
        </p:nvCxnSpPr>
        <p:spPr>
          <a:xfrm>
            <a:off x="1137135" y="5533288"/>
            <a:ext cx="127781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BDDA6A2-5EE7-46A4-A03B-8D31A5E69057}"/>
              </a:ext>
            </a:extLst>
          </p:cNvPr>
          <p:cNvCxnSpPr/>
          <p:nvPr/>
        </p:nvCxnSpPr>
        <p:spPr>
          <a:xfrm>
            <a:off x="1805350" y="5263657"/>
            <a:ext cx="0" cy="5978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1D4C3A0C-7AC5-47E1-9A7F-755292FB1F02}"/>
              </a:ext>
            </a:extLst>
          </p:cNvPr>
          <p:cNvSpPr txBox="1"/>
          <p:nvPr/>
        </p:nvSpPr>
        <p:spPr>
          <a:xfrm>
            <a:off x="1406765" y="4607165"/>
            <a:ext cx="890955" cy="738664"/>
          </a:xfrm>
          <a:prstGeom prst="rect">
            <a:avLst/>
          </a:prstGeom>
          <a:noFill/>
        </p:spPr>
        <p:txBody>
          <a:bodyPr wrap="square" rtlCol="0">
            <a:spAutoFit/>
          </a:bodyPr>
          <a:lstStyle/>
          <a:p>
            <a:r>
              <a:rPr lang="en-US" sz="1400" dirty="0">
                <a:latin typeface="Calibri" panose="020F0502020204030204" pitchFamily="34" charset="0"/>
                <a:cs typeface="Calibri" panose="020F0502020204030204" pitchFamily="34" charset="0"/>
              </a:rPr>
              <a:t>Sjoberg</a:t>
            </a:r>
          </a:p>
          <a:p>
            <a:r>
              <a:rPr lang="en-US" sz="1400" dirty="0">
                <a:latin typeface="Calibri" panose="020F0502020204030204" pitchFamily="34" charset="0"/>
                <a:cs typeface="Calibri" panose="020F0502020204030204" pitchFamily="34" charset="0"/>
              </a:rPr>
              <a:t>IST 93’</a:t>
            </a:r>
          </a:p>
          <a:p>
            <a:endParaRPr lang="en-US" sz="1400" dirty="0">
              <a:latin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6B244ADE-F186-4AE4-B65A-836481A25AD4}"/>
              </a:ext>
            </a:extLst>
          </p:cNvPr>
          <p:cNvSpPr txBox="1"/>
          <p:nvPr/>
        </p:nvSpPr>
        <p:spPr>
          <a:xfrm>
            <a:off x="1477103" y="5943595"/>
            <a:ext cx="703383" cy="369332"/>
          </a:xfrm>
          <a:prstGeom prst="rect">
            <a:avLst/>
          </a:prstGeom>
          <a:noFill/>
        </p:spPr>
        <p:txBody>
          <a:bodyPr wrap="square" rtlCol="0">
            <a:spAutoFit/>
          </a:bodyPr>
          <a:lstStyle/>
          <a:p>
            <a:r>
              <a:rPr lang="en-US" dirty="0"/>
              <a:t>1993</a:t>
            </a:r>
          </a:p>
        </p:txBody>
      </p:sp>
      <p:sp>
        <p:nvSpPr>
          <p:cNvPr id="18" name="TextBox 17">
            <a:extLst>
              <a:ext uri="{FF2B5EF4-FFF2-40B4-BE49-F238E27FC236}">
                <a16:creationId xmlns:a16="http://schemas.microsoft.com/office/drawing/2014/main" id="{8F170924-8279-44AF-B5A0-E7CA25C92D44}"/>
              </a:ext>
            </a:extLst>
          </p:cNvPr>
          <p:cNvSpPr txBox="1"/>
          <p:nvPr/>
        </p:nvSpPr>
        <p:spPr>
          <a:xfrm>
            <a:off x="2497011" y="5357441"/>
            <a:ext cx="832339" cy="369332"/>
          </a:xfrm>
          <a:prstGeom prst="rect">
            <a:avLst/>
          </a:prstGeom>
          <a:noFill/>
        </p:spPr>
        <p:txBody>
          <a:bodyPr wrap="square" rtlCol="0">
            <a:spAutoFit/>
          </a:bodyPr>
          <a:lstStyle/>
          <a:p>
            <a:r>
              <a:rPr lang="en-US" dirty="0"/>
              <a:t>~…~</a:t>
            </a:r>
          </a:p>
        </p:txBody>
      </p:sp>
      <p:cxnSp>
        <p:nvCxnSpPr>
          <p:cNvPr id="19" name="Straight Connector 18">
            <a:extLst>
              <a:ext uri="{FF2B5EF4-FFF2-40B4-BE49-F238E27FC236}">
                <a16:creationId xmlns:a16="http://schemas.microsoft.com/office/drawing/2014/main" id="{503DB5B3-0E46-4D2F-BFA8-340C6783744B}"/>
              </a:ext>
            </a:extLst>
          </p:cNvPr>
          <p:cNvCxnSpPr>
            <a:cxnSpLocks/>
          </p:cNvCxnSpPr>
          <p:nvPr/>
        </p:nvCxnSpPr>
        <p:spPr>
          <a:xfrm>
            <a:off x="3247289" y="5533288"/>
            <a:ext cx="623667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52D72-53BD-4487-B803-770BD4092F11}"/>
              </a:ext>
            </a:extLst>
          </p:cNvPr>
          <p:cNvCxnSpPr/>
          <p:nvPr/>
        </p:nvCxnSpPr>
        <p:spPr>
          <a:xfrm>
            <a:off x="3622426" y="5216765"/>
            <a:ext cx="0" cy="5978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32C30AA-4BC1-4FBD-8AEF-054BB0C9B79B}"/>
              </a:ext>
            </a:extLst>
          </p:cNvPr>
          <p:cNvCxnSpPr/>
          <p:nvPr/>
        </p:nvCxnSpPr>
        <p:spPr>
          <a:xfrm>
            <a:off x="4314087" y="5228488"/>
            <a:ext cx="0" cy="5978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DD1EE85-0559-43CD-AED1-DDAD19B2E30A}"/>
              </a:ext>
            </a:extLst>
          </p:cNvPr>
          <p:cNvCxnSpPr/>
          <p:nvPr/>
        </p:nvCxnSpPr>
        <p:spPr>
          <a:xfrm>
            <a:off x="7397252" y="5228488"/>
            <a:ext cx="0" cy="5978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B28CC1B6-6F1F-4E53-AFBF-8F386BA41350}"/>
              </a:ext>
            </a:extLst>
          </p:cNvPr>
          <p:cNvCxnSpPr/>
          <p:nvPr/>
        </p:nvCxnSpPr>
        <p:spPr>
          <a:xfrm>
            <a:off x="5205039" y="5228489"/>
            <a:ext cx="0" cy="5978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C9FC303-E802-4A1C-BEC0-5E7EA59A45DA}"/>
              </a:ext>
            </a:extLst>
          </p:cNvPr>
          <p:cNvCxnSpPr/>
          <p:nvPr/>
        </p:nvCxnSpPr>
        <p:spPr>
          <a:xfrm>
            <a:off x="6060818" y="5240212"/>
            <a:ext cx="0" cy="5978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9C24F28-4CF6-4489-A27C-419D0A656CCF}"/>
              </a:ext>
            </a:extLst>
          </p:cNvPr>
          <p:cNvCxnSpPr/>
          <p:nvPr/>
        </p:nvCxnSpPr>
        <p:spPr>
          <a:xfrm>
            <a:off x="10550756" y="5251934"/>
            <a:ext cx="0" cy="5978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2CE652F-3B86-43BE-9231-C33CF62C7525}"/>
              </a:ext>
            </a:extLst>
          </p:cNvPr>
          <p:cNvCxnSpPr/>
          <p:nvPr/>
        </p:nvCxnSpPr>
        <p:spPr>
          <a:xfrm>
            <a:off x="6658701" y="5240211"/>
            <a:ext cx="0" cy="5978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6581FB8-05C3-45BD-A673-CB6726AB3C7E}"/>
              </a:ext>
            </a:extLst>
          </p:cNvPr>
          <p:cNvCxnSpPr/>
          <p:nvPr/>
        </p:nvCxnSpPr>
        <p:spPr>
          <a:xfrm>
            <a:off x="8616453" y="5240211"/>
            <a:ext cx="0" cy="5978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9A8CFA3F-4DBB-4B43-9D6D-546A643281A7}"/>
              </a:ext>
            </a:extLst>
          </p:cNvPr>
          <p:cNvSpPr txBox="1"/>
          <p:nvPr/>
        </p:nvSpPr>
        <p:spPr>
          <a:xfrm>
            <a:off x="3176950" y="4607165"/>
            <a:ext cx="996461" cy="738664"/>
          </a:xfrm>
          <a:prstGeom prst="rect">
            <a:avLst/>
          </a:prstGeom>
          <a:noFill/>
        </p:spPr>
        <p:txBody>
          <a:bodyPr wrap="square" rtlCol="0">
            <a:spAutoFit/>
          </a:bodyPr>
          <a:lstStyle/>
          <a:p>
            <a:r>
              <a:rPr lang="en-US" sz="1400" dirty="0" err="1">
                <a:latin typeface="Calibri" panose="020F0502020204030204" pitchFamily="34" charset="0"/>
                <a:cs typeface="Calibri" panose="020F0502020204030204" pitchFamily="34" charset="0"/>
              </a:rPr>
              <a:t>Curino</a:t>
            </a:r>
            <a:r>
              <a:rPr lang="en-US" sz="1400" dirty="0">
                <a:latin typeface="Calibri" panose="020F0502020204030204" pitchFamily="34" charset="0"/>
                <a:cs typeface="Calibri" panose="020F0502020204030204" pitchFamily="34" charset="0"/>
              </a:rPr>
              <a:t> +</a:t>
            </a:r>
          </a:p>
          <a:p>
            <a:r>
              <a:rPr lang="en-US" sz="1400" dirty="0">
                <a:latin typeface="Calibri" panose="020F0502020204030204" pitchFamily="34" charset="0"/>
                <a:cs typeface="Calibri" panose="020F0502020204030204" pitchFamily="34" charset="0"/>
              </a:rPr>
              <a:t>ICEIS 08’</a:t>
            </a:r>
          </a:p>
          <a:p>
            <a:endParaRPr lang="en-US" sz="1400" dirty="0">
              <a:latin typeface="Calibri" panose="020F0502020204030204" pitchFamily="34" charset="0"/>
              <a:cs typeface="Calibri" panose="020F0502020204030204" pitchFamily="34" charset="0"/>
            </a:endParaRPr>
          </a:p>
        </p:txBody>
      </p:sp>
      <p:sp>
        <p:nvSpPr>
          <p:cNvPr id="35" name="TextBox 34">
            <a:extLst>
              <a:ext uri="{FF2B5EF4-FFF2-40B4-BE49-F238E27FC236}">
                <a16:creationId xmlns:a16="http://schemas.microsoft.com/office/drawing/2014/main" id="{EB6DBE30-FC05-40D5-94D9-BCF3E4767373}"/>
              </a:ext>
            </a:extLst>
          </p:cNvPr>
          <p:cNvSpPr txBox="1"/>
          <p:nvPr/>
        </p:nvSpPr>
        <p:spPr>
          <a:xfrm>
            <a:off x="3235564" y="5955318"/>
            <a:ext cx="703383" cy="369332"/>
          </a:xfrm>
          <a:prstGeom prst="rect">
            <a:avLst/>
          </a:prstGeom>
          <a:noFill/>
        </p:spPr>
        <p:txBody>
          <a:bodyPr wrap="square" rtlCol="0">
            <a:spAutoFit/>
          </a:bodyPr>
          <a:lstStyle/>
          <a:p>
            <a:r>
              <a:rPr lang="en-US" dirty="0"/>
              <a:t>2008</a:t>
            </a:r>
          </a:p>
        </p:txBody>
      </p:sp>
      <p:sp>
        <p:nvSpPr>
          <p:cNvPr id="36" name="TextBox 35">
            <a:extLst>
              <a:ext uri="{FF2B5EF4-FFF2-40B4-BE49-F238E27FC236}">
                <a16:creationId xmlns:a16="http://schemas.microsoft.com/office/drawing/2014/main" id="{29FBF8DF-A03E-4D1E-8155-5398CF847934}"/>
              </a:ext>
            </a:extLst>
          </p:cNvPr>
          <p:cNvSpPr txBox="1"/>
          <p:nvPr/>
        </p:nvSpPr>
        <p:spPr>
          <a:xfrm>
            <a:off x="4267196" y="4618887"/>
            <a:ext cx="1055077" cy="954107"/>
          </a:xfrm>
          <a:prstGeom prst="rect">
            <a:avLst/>
          </a:prstGeom>
          <a:noFill/>
        </p:spPr>
        <p:txBody>
          <a:bodyPr wrap="square" rtlCol="0">
            <a:spAutoFit/>
          </a:bodyPr>
          <a:lstStyle/>
          <a:p>
            <a:r>
              <a:rPr lang="en-US" sz="1400" dirty="0" err="1">
                <a:latin typeface="Calibri" panose="020F0502020204030204" pitchFamily="34" charset="0"/>
                <a:cs typeface="Calibri" panose="020F0502020204030204" pitchFamily="34" charset="0"/>
              </a:rPr>
              <a:t>Neamtiu</a:t>
            </a:r>
            <a:r>
              <a:rPr lang="en-US" sz="1400" dirty="0">
                <a:latin typeface="Calibri" panose="020F0502020204030204" pitchFamily="34" charset="0"/>
                <a:cs typeface="Calibri" panose="020F0502020204030204" pitchFamily="34" charset="0"/>
              </a:rPr>
              <a:t> +</a:t>
            </a:r>
          </a:p>
          <a:p>
            <a:r>
              <a:rPr lang="en-US" sz="1400" dirty="0">
                <a:latin typeface="Calibri" panose="020F0502020204030204" pitchFamily="34" charset="0"/>
                <a:cs typeface="Calibri" panose="020F0502020204030204" pitchFamily="34" charset="0"/>
              </a:rPr>
              <a:t>IWPSE 09’</a:t>
            </a:r>
          </a:p>
          <a:p>
            <a:r>
              <a:rPr lang="en-US" sz="1400" dirty="0">
                <a:latin typeface="Calibri" panose="020F0502020204030204" pitchFamily="34" charset="0"/>
                <a:cs typeface="Calibri" panose="020F0502020204030204" pitchFamily="34" charset="0"/>
              </a:rPr>
              <a:t>ICDEW 11’</a:t>
            </a:r>
          </a:p>
          <a:p>
            <a:endParaRPr lang="en-US" sz="1400" dirty="0">
              <a:latin typeface="Calibri" panose="020F0502020204030204" pitchFamily="34" charset="0"/>
              <a:cs typeface="Calibri" panose="020F0502020204030204" pitchFamily="34" charset="0"/>
            </a:endParaRPr>
          </a:p>
        </p:txBody>
      </p:sp>
      <p:sp>
        <p:nvSpPr>
          <p:cNvPr id="37" name="TextBox 36">
            <a:extLst>
              <a:ext uri="{FF2B5EF4-FFF2-40B4-BE49-F238E27FC236}">
                <a16:creationId xmlns:a16="http://schemas.microsoft.com/office/drawing/2014/main" id="{18650E10-D428-4757-884D-D1613C1EC72E}"/>
              </a:ext>
            </a:extLst>
          </p:cNvPr>
          <p:cNvSpPr txBox="1"/>
          <p:nvPr/>
        </p:nvSpPr>
        <p:spPr>
          <a:xfrm>
            <a:off x="3962395" y="5955318"/>
            <a:ext cx="703383" cy="369332"/>
          </a:xfrm>
          <a:prstGeom prst="rect">
            <a:avLst/>
          </a:prstGeom>
          <a:noFill/>
        </p:spPr>
        <p:txBody>
          <a:bodyPr wrap="square" rtlCol="0">
            <a:spAutoFit/>
          </a:bodyPr>
          <a:lstStyle/>
          <a:p>
            <a:r>
              <a:rPr lang="en-US" dirty="0"/>
              <a:t>2009</a:t>
            </a:r>
          </a:p>
        </p:txBody>
      </p:sp>
      <p:sp>
        <p:nvSpPr>
          <p:cNvPr id="38" name="TextBox 37">
            <a:extLst>
              <a:ext uri="{FF2B5EF4-FFF2-40B4-BE49-F238E27FC236}">
                <a16:creationId xmlns:a16="http://schemas.microsoft.com/office/drawing/2014/main" id="{7E1FDF24-AFF8-469A-9740-8AA83B81278C}"/>
              </a:ext>
            </a:extLst>
          </p:cNvPr>
          <p:cNvSpPr txBox="1"/>
          <p:nvPr/>
        </p:nvSpPr>
        <p:spPr>
          <a:xfrm>
            <a:off x="4865072" y="5955318"/>
            <a:ext cx="703383" cy="369332"/>
          </a:xfrm>
          <a:prstGeom prst="rect">
            <a:avLst/>
          </a:prstGeom>
          <a:noFill/>
        </p:spPr>
        <p:txBody>
          <a:bodyPr wrap="square" rtlCol="0">
            <a:spAutoFit/>
          </a:bodyPr>
          <a:lstStyle/>
          <a:p>
            <a:r>
              <a:rPr lang="en-US" dirty="0"/>
              <a:t>2011</a:t>
            </a:r>
          </a:p>
        </p:txBody>
      </p:sp>
      <p:sp>
        <p:nvSpPr>
          <p:cNvPr id="39" name="TextBox 38">
            <a:extLst>
              <a:ext uri="{FF2B5EF4-FFF2-40B4-BE49-F238E27FC236}">
                <a16:creationId xmlns:a16="http://schemas.microsoft.com/office/drawing/2014/main" id="{B8B79C88-A84C-4C09-9A08-9245B4719A0D}"/>
              </a:ext>
            </a:extLst>
          </p:cNvPr>
          <p:cNvSpPr txBox="1"/>
          <p:nvPr/>
        </p:nvSpPr>
        <p:spPr>
          <a:xfrm>
            <a:off x="5720856" y="5943595"/>
            <a:ext cx="703383" cy="369332"/>
          </a:xfrm>
          <a:prstGeom prst="rect">
            <a:avLst/>
          </a:prstGeom>
          <a:noFill/>
        </p:spPr>
        <p:txBody>
          <a:bodyPr wrap="square" rtlCol="0">
            <a:spAutoFit/>
          </a:bodyPr>
          <a:lstStyle/>
          <a:p>
            <a:r>
              <a:rPr lang="en-US" dirty="0"/>
              <a:t>2013</a:t>
            </a:r>
          </a:p>
        </p:txBody>
      </p:sp>
      <p:sp>
        <p:nvSpPr>
          <p:cNvPr id="40" name="TextBox 39">
            <a:extLst>
              <a:ext uri="{FF2B5EF4-FFF2-40B4-BE49-F238E27FC236}">
                <a16:creationId xmlns:a16="http://schemas.microsoft.com/office/drawing/2014/main" id="{DF7CA4B2-1AC2-46AD-A56F-DB5F11C79924}"/>
              </a:ext>
            </a:extLst>
          </p:cNvPr>
          <p:cNvSpPr txBox="1"/>
          <p:nvPr/>
        </p:nvSpPr>
        <p:spPr>
          <a:xfrm>
            <a:off x="5650518" y="4618887"/>
            <a:ext cx="1055077" cy="738664"/>
          </a:xfrm>
          <a:prstGeom prst="rect">
            <a:avLst/>
          </a:prstGeom>
          <a:noFill/>
        </p:spPr>
        <p:txBody>
          <a:bodyPr wrap="square" rtlCol="0">
            <a:spAutoFit/>
          </a:bodyPr>
          <a:lstStyle/>
          <a:p>
            <a:r>
              <a:rPr lang="en-US" sz="1400" dirty="0">
                <a:latin typeface="Calibri" panose="020F0502020204030204" pitchFamily="34" charset="0"/>
                <a:cs typeface="Calibri" panose="020F0502020204030204" pitchFamily="34" charset="0"/>
              </a:rPr>
              <a:t>Qu, Li, </a:t>
            </a:r>
            <a:r>
              <a:rPr lang="en-US" sz="1400" dirty="0" err="1">
                <a:latin typeface="Calibri" panose="020F0502020204030204" pitchFamily="34" charset="0"/>
                <a:cs typeface="Calibri" panose="020F0502020204030204" pitchFamily="34" charset="0"/>
              </a:rPr>
              <a:t>Su</a:t>
            </a:r>
            <a:endParaRPr lang="en-US" sz="1400" dirty="0">
              <a:latin typeface="Calibri" panose="020F0502020204030204" pitchFamily="34" charset="0"/>
              <a:cs typeface="Calibri" panose="020F0502020204030204" pitchFamily="34" charset="0"/>
            </a:endParaRPr>
          </a:p>
          <a:p>
            <a:r>
              <a:rPr lang="en-US" sz="1400" dirty="0">
                <a:latin typeface="Calibri" panose="020F0502020204030204" pitchFamily="34" charset="0"/>
                <a:cs typeface="Calibri" panose="020F0502020204030204" pitchFamily="34" charset="0"/>
              </a:rPr>
              <a:t>FSE 13’</a:t>
            </a:r>
          </a:p>
          <a:p>
            <a:endParaRPr lang="en-US" sz="1400" dirty="0">
              <a:latin typeface="Calibri" panose="020F0502020204030204" pitchFamily="34" charset="0"/>
              <a:cs typeface="Calibri" panose="020F0502020204030204" pitchFamily="34" charset="0"/>
            </a:endParaRPr>
          </a:p>
        </p:txBody>
      </p:sp>
      <p:sp>
        <p:nvSpPr>
          <p:cNvPr id="41" name="TextBox 40">
            <a:extLst>
              <a:ext uri="{FF2B5EF4-FFF2-40B4-BE49-F238E27FC236}">
                <a16:creationId xmlns:a16="http://schemas.microsoft.com/office/drawing/2014/main" id="{CD2A5377-D3A0-43BA-9B15-B5902864F42F}"/>
              </a:ext>
            </a:extLst>
          </p:cNvPr>
          <p:cNvSpPr txBox="1"/>
          <p:nvPr/>
        </p:nvSpPr>
        <p:spPr>
          <a:xfrm>
            <a:off x="6588364" y="4618888"/>
            <a:ext cx="1453664" cy="1061829"/>
          </a:xfrm>
          <a:prstGeom prst="rect">
            <a:avLst/>
          </a:prstGeom>
          <a:noFill/>
        </p:spPr>
        <p:txBody>
          <a:bodyPr wrap="square" rtlCol="0">
            <a:spAutoFit/>
          </a:bodyPr>
          <a:lstStyle/>
          <a:p>
            <a:r>
              <a:rPr lang="en-US" sz="1400" dirty="0">
                <a:latin typeface="Calibri" panose="020F0502020204030204" pitchFamily="34" charset="0"/>
                <a:cs typeface="Calibri" panose="020F0502020204030204" pitchFamily="34" charset="0"/>
              </a:rPr>
              <a:t>Un. Ioannina</a:t>
            </a:r>
          </a:p>
          <a:p>
            <a:r>
              <a:rPr lang="en-US" sz="1400" dirty="0" err="1">
                <a:latin typeface="Calibri" panose="020F0502020204030204" pitchFamily="34" charset="0"/>
                <a:cs typeface="Calibri" panose="020F0502020204030204" pitchFamily="34" charset="0"/>
              </a:rPr>
              <a:t>CAiSE</a:t>
            </a:r>
            <a:r>
              <a:rPr lang="en-US" sz="1400" dirty="0">
                <a:latin typeface="Calibri" panose="020F0502020204030204" pitchFamily="34" charset="0"/>
                <a:cs typeface="Calibri" panose="020F0502020204030204" pitchFamily="34" charset="0"/>
              </a:rPr>
              <a:t> 14’</a:t>
            </a:r>
          </a:p>
          <a:p>
            <a:pPr>
              <a:lnSpc>
                <a:spcPct val="150000"/>
              </a:lnSpc>
            </a:pPr>
            <a:r>
              <a:rPr lang="en-US" sz="1400" dirty="0">
                <a:latin typeface="Calibri" panose="020F0502020204030204" pitchFamily="34" charset="0"/>
                <a:cs typeface="Calibri" panose="020F0502020204030204" pitchFamily="34" charset="0"/>
              </a:rPr>
              <a:t>      ER 15’</a:t>
            </a:r>
          </a:p>
          <a:p>
            <a:endParaRPr lang="en-US" sz="1400" dirty="0">
              <a:latin typeface="Calibri" panose="020F0502020204030204" pitchFamily="34" charset="0"/>
              <a:cs typeface="Calibri" panose="020F0502020204030204" pitchFamily="34" charset="0"/>
            </a:endParaRPr>
          </a:p>
        </p:txBody>
      </p:sp>
      <p:sp>
        <p:nvSpPr>
          <p:cNvPr id="42" name="TextBox 41">
            <a:extLst>
              <a:ext uri="{FF2B5EF4-FFF2-40B4-BE49-F238E27FC236}">
                <a16:creationId xmlns:a16="http://schemas.microsoft.com/office/drawing/2014/main" id="{3292E4A0-85E9-4B88-AA4E-9EB0FE8AF965}"/>
              </a:ext>
            </a:extLst>
          </p:cNvPr>
          <p:cNvSpPr txBox="1"/>
          <p:nvPr/>
        </p:nvSpPr>
        <p:spPr>
          <a:xfrm>
            <a:off x="6353902" y="5943595"/>
            <a:ext cx="703383" cy="369332"/>
          </a:xfrm>
          <a:prstGeom prst="rect">
            <a:avLst/>
          </a:prstGeom>
          <a:noFill/>
        </p:spPr>
        <p:txBody>
          <a:bodyPr wrap="square" rtlCol="0">
            <a:spAutoFit/>
          </a:bodyPr>
          <a:lstStyle/>
          <a:p>
            <a:r>
              <a:rPr lang="en-US" dirty="0"/>
              <a:t>2014</a:t>
            </a:r>
          </a:p>
        </p:txBody>
      </p:sp>
      <p:sp>
        <p:nvSpPr>
          <p:cNvPr id="43" name="TextBox 42">
            <a:extLst>
              <a:ext uri="{FF2B5EF4-FFF2-40B4-BE49-F238E27FC236}">
                <a16:creationId xmlns:a16="http://schemas.microsoft.com/office/drawing/2014/main" id="{ACDA90DA-BD7C-42B8-A9A4-E7236F6FC13A}"/>
              </a:ext>
            </a:extLst>
          </p:cNvPr>
          <p:cNvSpPr txBox="1"/>
          <p:nvPr/>
        </p:nvSpPr>
        <p:spPr>
          <a:xfrm>
            <a:off x="7057286" y="5943595"/>
            <a:ext cx="703383" cy="369332"/>
          </a:xfrm>
          <a:prstGeom prst="rect">
            <a:avLst/>
          </a:prstGeom>
          <a:noFill/>
        </p:spPr>
        <p:txBody>
          <a:bodyPr wrap="square" rtlCol="0">
            <a:spAutoFit/>
          </a:bodyPr>
          <a:lstStyle/>
          <a:p>
            <a:r>
              <a:rPr lang="en-US" dirty="0"/>
              <a:t>2015</a:t>
            </a:r>
          </a:p>
        </p:txBody>
      </p:sp>
      <p:sp>
        <p:nvSpPr>
          <p:cNvPr id="44" name="TextBox 43">
            <a:extLst>
              <a:ext uri="{FF2B5EF4-FFF2-40B4-BE49-F238E27FC236}">
                <a16:creationId xmlns:a16="http://schemas.microsoft.com/office/drawing/2014/main" id="{BD3DF796-C24A-4A47-A1D3-F75BC93CB138}"/>
              </a:ext>
            </a:extLst>
          </p:cNvPr>
          <p:cNvSpPr txBox="1"/>
          <p:nvPr/>
        </p:nvSpPr>
        <p:spPr>
          <a:xfrm>
            <a:off x="8276483" y="5920149"/>
            <a:ext cx="703383" cy="369332"/>
          </a:xfrm>
          <a:prstGeom prst="rect">
            <a:avLst/>
          </a:prstGeom>
          <a:noFill/>
        </p:spPr>
        <p:txBody>
          <a:bodyPr wrap="square" rtlCol="0">
            <a:spAutoFit/>
          </a:bodyPr>
          <a:lstStyle/>
          <a:p>
            <a:r>
              <a:rPr lang="en-US" dirty="0"/>
              <a:t>2017</a:t>
            </a:r>
          </a:p>
        </p:txBody>
      </p:sp>
      <p:sp>
        <p:nvSpPr>
          <p:cNvPr id="45" name="TextBox 44">
            <a:extLst>
              <a:ext uri="{FF2B5EF4-FFF2-40B4-BE49-F238E27FC236}">
                <a16:creationId xmlns:a16="http://schemas.microsoft.com/office/drawing/2014/main" id="{15356537-C315-4BC4-A96B-EF6D8294021A}"/>
              </a:ext>
            </a:extLst>
          </p:cNvPr>
          <p:cNvSpPr txBox="1"/>
          <p:nvPr/>
        </p:nvSpPr>
        <p:spPr>
          <a:xfrm>
            <a:off x="10210792" y="5908426"/>
            <a:ext cx="703383" cy="369332"/>
          </a:xfrm>
          <a:prstGeom prst="rect">
            <a:avLst/>
          </a:prstGeom>
          <a:noFill/>
        </p:spPr>
        <p:txBody>
          <a:bodyPr wrap="square" rtlCol="0">
            <a:spAutoFit/>
          </a:bodyPr>
          <a:lstStyle/>
          <a:p>
            <a:r>
              <a:rPr lang="en-US" dirty="0"/>
              <a:t>2021</a:t>
            </a:r>
          </a:p>
        </p:txBody>
      </p:sp>
      <p:sp>
        <p:nvSpPr>
          <p:cNvPr id="46" name="TextBox 45">
            <a:extLst>
              <a:ext uri="{FF2B5EF4-FFF2-40B4-BE49-F238E27FC236}">
                <a16:creationId xmlns:a16="http://schemas.microsoft.com/office/drawing/2014/main" id="{B9641EBA-E39B-4ACF-AA81-781C7180AC85}"/>
              </a:ext>
            </a:extLst>
          </p:cNvPr>
          <p:cNvSpPr txBox="1"/>
          <p:nvPr/>
        </p:nvSpPr>
        <p:spPr>
          <a:xfrm>
            <a:off x="7596549" y="4595441"/>
            <a:ext cx="773724" cy="523220"/>
          </a:xfrm>
          <a:prstGeom prst="rect">
            <a:avLst/>
          </a:prstGeom>
          <a:noFill/>
        </p:spPr>
        <p:txBody>
          <a:bodyPr wrap="square" rtlCol="0">
            <a:spAutoFit/>
          </a:bodyPr>
          <a:lstStyle/>
          <a:p>
            <a:r>
              <a:rPr lang="en-US" sz="1400" dirty="0">
                <a:latin typeface="Calibri" panose="020F0502020204030204" pitchFamily="34" charset="0"/>
                <a:cs typeface="Calibri" panose="020F0502020204030204" pitchFamily="34" charset="0"/>
              </a:rPr>
              <a:t>Cleve+</a:t>
            </a:r>
          </a:p>
          <a:p>
            <a:r>
              <a:rPr lang="en-US" sz="1400" dirty="0">
                <a:latin typeface="Calibri" panose="020F0502020204030204" pitchFamily="34" charset="0"/>
                <a:cs typeface="Calibri" panose="020F0502020204030204" pitchFamily="34" charset="0"/>
              </a:rPr>
              <a:t>SCP 15’</a:t>
            </a:r>
          </a:p>
        </p:txBody>
      </p:sp>
      <p:sp>
        <p:nvSpPr>
          <p:cNvPr id="48" name="TextBox 47">
            <a:extLst>
              <a:ext uri="{FF2B5EF4-FFF2-40B4-BE49-F238E27FC236}">
                <a16:creationId xmlns:a16="http://schemas.microsoft.com/office/drawing/2014/main" id="{BB1CF84A-23FB-4F5C-B407-2950FFFE36AF}"/>
              </a:ext>
            </a:extLst>
          </p:cNvPr>
          <p:cNvSpPr txBox="1"/>
          <p:nvPr/>
        </p:nvSpPr>
        <p:spPr>
          <a:xfrm>
            <a:off x="8358548" y="4595442"/>
            <a:ext cx="1453664" cy="1061829"/>
          </a:xfrm>
          <a:prstGeom prst="rect">
            <a:avLst/>
          </a:prstGeom>
          <a:noFill/>
        </p:spPr>
        <p:txBody>
          <a:bodyPr wrap="square" rtlCol="0">
            <a:spAutoFit/>
          </a:bodyPr>
          <a:lstStyle/>
          <a:p>
            <a:r>
              <a:rPr lang="en-US" sz="1400" dirty="0">
                <a:latin typeface="Calibri" panose="020F0502020204030204" pitchFamily="34" charset="0"/>
                <a:cs typeface="Calibri" panose="020F0502020204030204" pitchFamily="34" charset="0"/>
              </a:rPr>
              <a:t>Un. Ioannina</a:t>
            </a:r>
          </a:p>
          <a:p>
            <a:r>
              <a:rPr lang="en-US" sz="1400" dirty="0" err="1">
                <a:latin typeface="Calibri" panose="020F0502020204030204" pitchFamily="34" charset="0"/>
                <a:cs typeface="Calibri" panose="020F0502020204030204" pitchFamily="34" charset="0"/>
              </a:rPr>
              <a:t>CAiSE</a:t>
            </a:r>
            <a:r>
              <a:rPr lang="en-US" sz="1400" dirty="0">
                <a:latin typeface="Calibri" panose="020F0502020204030204" pitchFamily="34" charset="0"/>
                <a:cs typeface="Calibri" panose="020F0502020204030204" pitchFamily="34" charset="0"/>
              </a:rPr>
              <a:t> 17’</a:t>
            </a:r>
          </a:p>
          <a:p>
            <a:pPr>
              <a:lnSpc>
                <a:spcPct val="150000"/>
              </a:lnSpc>
            </a:pPr>
            <a:r>
              <a:rPr lang="en-US" sz="1400" dirty="0">
                <a:latin typeface="Calibri" panose="020F0502020204030204" pitchFamily="34" charset="0"/>
                <a:cs typeface="Calibri" panose="020F0502020204030204" pitchFamily="34" charset="0"/>
              </a:rPr>
              <a:t>      ER 17’</a:t>
            </a:r>
          </a:p>
          <a:p>
            <a:endParaRPr lang="en-US" sz="1400" dirty="0">
              <a:latin typeface="Calibri" panose="020F0502020204030204" pitchFamily="34" charset="0"/>
              <a:cs typeface="Calibri" panose="020F0502020204030204" pitchFamily="34" charset="0"/>
            </a:endParaRPr>
          </a:p>
        </p:txBody>
      </p:sp>
      <p:cxnSp>
        <p:nvCxnSpPr>
          <p:cNvPr id="59" name="Straight Connector 58">
            <a:extLst>
              <a:ext uri="{FF2B5EF4-FFF2-40B4-BE49-F238E27FC236}">
                <a16:creationId xmlns:a16="http://schemas.microsoft.com/office/drawing/2014/main" id="{3875739A-2B50-4136-BEAE-4A136E3324D3}"/>
              </a:ext>
            </a:extLst>
          </p:cNvPr>
          <p:cNvCxnSpPr>
            <a:cxnSpLocks/>
          </p:cNvCxnSpPr>
          <p:nvPr/>
        </p:nvCxnSpPr>
        <p:spPr>
          <a:xfrm>
            <a:off x="9988058" y="5533288"/>
            <a:ext cx="127781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F5958F4C-9BA1-404F-9746-44B85023DB14}"/>
              </a:ext>
            </a:extLst>
          </p:cNvPr>
          <p:cNvSpPr txBox="1"/>
          <p:nvPr/>
        </p:nvSpPr>
        <p:spPr>
          <a:xfrm>
            <a:off x="9507410" y="5310549"/>
            <a:ext cx="832339" cy="369332"/>
          </a:xfrm>
          <a:prstGeom prst="rect">
            <a:avLst/>
          </a:prstGeom>
          <a:noFill/>
        </p:spPr>
        <p:txBody>
          <a:bodyPr wrap="square" rtlCol="0">
            <a:spAutoFit/>
          </a:bodyPr>
          <a:lstStyle/>
          <a:p>
            <a:r>
              <a:rPr lang="en-US" dirty="0"/>
              <a:t>…</a:t>
            </a:r>
          </a:p>
        </p:txBody>
      </p:sp>
      <p:sp>
        <p:nvSpPr>
          <p:cNvPr id="61" name="TextBox 60">
            <a:extLst>
              <a:ext uri="{FF2B5EF4-FFF2-40B4-BE49-F238E27FC236}">
                <a16:creationId xmlns:a16="http://schemas.microsoft.com/office/drawing/2014/main" id="{F9677DCB-EF22-4E5A-8B30-07E4F64CC649}"/>
              </a:ext>
            </a:extLst>
          </p:cNvPr>
          <p:cNvSpPr txBox="1"/>
          <p:nvPr/>
        </p:nvSpPr>
        <p:spPr>
          <a:xfrm>
            <a:off x="10105288" y="4630610"/>
            <a:ext cx="1078524" cy="523220"/>
          </a:xfrm>
          <a:prstGeom prst="rect">
            <a:avLst/>
          </a:prstGeom>
          <a:noFill/>
        </p:spPr>
        <p:txBody>
          <a:bodyPr wrap="square" rtlCol="0">
            <a:spAutoFit/>
          </a:bodyPr>
          <a:lstStyle/>
          <a:p>
            <a:r>
              <a:rPr lang="en-US" sz="1400" dirty="0">
                <a:solidFill>
                  <a:srgbClr val="FF0000"/>
                </a:solidFill>
                <a:latin typeface="Calibri" panose="020F0502020204030204" pitchFamily="34" charset="0"/>
                <a:cs typeface="Calibri" panose="020F0502020204030204" pitchFamily="34" charset="0"/>
              </a:rPr>
              <a:t>P. Vassiliadis</a:t>
            </a:r>
          </a:p>
          <a:p>
            <a:r>
              <a:rPr lang="en-US" sz="1400" dirty="0">
                <a:solidFill>
                  <a:srgbClr val="FF0000"/>
                </a:solidFill>
                <a:latin typeface="Calibri" panose="020F0502020204030204" pitchFamily="34" charset="0"/>
                <a:cs typeface="Calibri" panose="020F0502020204030204" pitchFamily="34" charset="0"/>
              </a:rPr>
              <a:t>ICDE 21’</a:t>
            </a:r>
          </a:p>
        </p:txBody>
      </p:sp>
      <p:sp>
        <p:nvSpPr>
          <p:cNvPr id="62" name="TextBox 61">
            <a:extLst>
              <a:ext uri="{FF2B5EF4-FFF2-40B4-BE49-F238E27FC236}">
                <a16:creationId xmlns:a16="http://schemas.microsoft.com/office/drawing/2014/main" id="{78A04358-36DC-440C-92BA-45EF01E7EF59}"/>
              </a:ext>
            </a:extLst>
          </p:cNvPr>
          <p:cNvSpPr txBox="1"/>
          <p:nvPr/>
        </p:nvSpPr>
        <p:spPr>
          <a:xfrm>
            <a:off x="1125415" y="1312982"/>
            <a:ext cx="10081847" cy="2987485"/>
          </a:xfrm>
          <a:prstGeom prst="rect">
            <a:avLst/>
          </a:prstGeom>
          <a:noFill/>
        </p:spPr>
        <p:txBody>
          <a:bodyPr wrap="square" rtlCol="0">
            <a:spAutoFit/>
          </a:bodyPr>
          <a:lstStyle/>
          <a:p>
            <a:pPr marL="285750" indent="-285750">
              <a:buFont typeface="Arial" panose="020B0604020202020204" pitchFamily="34" charset="0"/>
              <a:buChar char="•"/>
            </a:pPr>
            <a:r>
              <a:rPr lang="en-US" sz="2400" dirty="0"/>
              <a:t>Gap between 1993 and 2008 due to the absence of datasets.</a:t>
            </a:r>
          </a:p>
          <a:p>
            <a:pPr marL="285750" indent="-285750">
              <a:lnSpc>
                <a:spcPct val="250000"/>
              </a:lnSpc>
              <a:buFont typeface="Arial" panose="020B0604020202020204" pitchFamily="34" charset="0"/>
              <a:buChar char="•"/>
            </a:pPr>
            <a:r>
              <a:rPr lang="en-US" sz="2400" dirty="0"/>
              <a:t>The availability of open-source projects allowed researchers to:</a:t>
            </a:r>
          </a:p>
          <a:p>
            <a:pPr marL="742950" lvl="1" indent="-285750">
              <a:lnSpc>
                <a:spcPct val="150000"/>
              </a:lnSpc>
              <a:buFont typeface="Arial" panose="020B0604020202020204" pitchFamily="34" charset="0"/>
              <a:buChar char="•"/>
            </a:pPr>
            <a:r>
              <a:rPr lang="en-US" sz="2400" dirty="0"/>
              <a:t>Study more extensively how schemata evolve</a:t>
            </a:r>
          </a:p>
          <a:p>
            <a:pPr marL="742950" lvl="1" indent="-285750">
              <a:lnSpc>
                <a:spcPct val="150000"/>
              </a:lnSpc>
              <a:buFont typeface="Arial" panose="020B0604020202020204" pitchFamily="34" charset="0"/>
              <a:buChar char="•"/>
            </a:pPr>
            <a:r>
              <a:rPr lang="en-US" sz="2400" dirty="0"/>
              <a:t>Suggest ways to avoid software and system failures</a:t>
            </a:r>
          </a:p>
          <a:p>
            <a:pPr marL="742950" lvl="1" indent="-285750">
              <a:lnSpc>
                <a:spcPct val="150000"/>
              </a:lnSpc>
              <a:buFont typeface="Arial" panose="020B0604020202020204" pitchFamily="34" charset="0"/>
              <a:buChar char="•"/>
            </a:pPr>
            <a:r>
              <a:rPr lang="en-US" sz="2400" dirty="0"/>
              <a:t>Observe patterns of evolution</a:t>
            </a:r>
          </a:p>
        </p:txBody>
      </p:sp>
    </p:spTree>
    <p:extLst>
      <p:ext uri="{BB962C8B-B14F-4D97-AF65-F5344CB8AC3E}">
        <p14:creationId xmlns:p14="http://schemas.microsoft.com/office/powerpoint/2010/main" val="12024135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EECA6-BC6E-4430-BBA0-77B08274505D}"/>
              </a:ext>
            </a:extLst>
          </p:cNvPr>
          <p:cNvSpPr>
            <a:spLocks noGrp="1"/>
          </p:cNvSpPr>
          <p:nvPr>
            <p:ph type="title"/>
          </p:nvPr>
        </p:nvSpPr>
        <p:spPr>
          <a:xfrm>
            <a:off x="0" y="2555285"/>
            <a:ext cx="12192000" cy="1050558"/>
          </a:xfrm>
        </p:spPr>
        <p:txBody>
          <a:bodyPr>
            <a:normAutofit/>
          </a:bodyPr>
          <a:lstStyle/>
          <a:p>
            <a:pPr algn="ctr"/>
            <a:r>
              <a:rPr lang="en-US" b="1" cap="none" dirty="0">
                <a:latin typeface="Tw Cen MT (Headings)"/>
                <a:cs typeface="Calibri" panose="020F0502020204030204" pitchFamily="34" charset="0"/>
              </a:rPr>
              <a:t>Super taxa - </a:t>
            </a:r>
            <a:r>
              <a:rPr lang="en-US" b="1" cap="none" dirty="0">
                <a:solidFill>
                  <a:srgbClr val="00B0F0"/>
                </a:solidFill>
                <a:latin typeface="Tw Cen MT (Headings)"/>
                <a:cs typeface="Calibri" panose="020F0502020204030204" pitchFamily="34" charset="0"/>
              </a:rPr>
              <a:t>Durations</a:t>
            </a:r>
            <a:endParaRPr lang="en-US" b="1" u="sng" cap="none" dirty="0">
              <a:solidFill>
                <a:srgbClr val="00B0F0"/>
              </a:solidFill>
            </a:endParaRPr>
          </a:p>
        </p:txBody>
      </p:sp>
    </p:spTree>
    <p:extLst>
      <p:ext uri="{BB962C8B-B14F-4D97-AF65-F5344CB8AC3E}">
        <p14:creationId xmlns:p14="http://schemas.microsoft.com/office/powerpoint/2010/main" val="259877440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duotone>
              <a:schemeClr val="bg2">
                <a:shade val="48000"/>
                <a:hueMod val="106000"/>
                <a:satMod val="140000"/>
                <a:lumMod val="42000"/>
              </a:schemeClr>
              <a:schemeClr val="bg2">
                <a:tint val="98000"/>
                <a:hueMod val="92000"/>
                <a:satMod val="220000"/>
                <a:lumMod val="90000"/>
              </a:schemeClr>
            </a:duotone>
            <a:extLst>
              <a:ext uri="{BEBA8EAE-BF5A-486C-A8C5-ECC9F3942E4B}">
                <a14:imgProps xmlns:a14="http://schemas.microsoft.com/office/drawing/2010/main">
                  <a14:imgLayer r:embed="rId4">
                    <a14:imgEffect>
                      <a14:sharpenSoften amount="50000"/>
                    </a14:imgEffect>
                    <a14:imgEffect>
                      <a14:brightnessContrast bright="-49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75AC0C2-8A41-4B96-8E4B-E490FABC4BE3}"/>
              </a:ext>
            </a:extLst>
          </p:cNvPr>
          <p:cNvSpPr>
            <a:spLocks noGrp="1"/>
          </p:cNvSpPr>
          <p:nvPr>
            <p:ph type="title"/>
          </p:nvPr>
        </p:nvSpPr>
        <p:spPr>
          <a:xfrm>
            <a:off x="373117" y="361904"/>
            <a:ext cx="10496994" cy="639096"/>
          </a:xfrm>
        </p:spPr>
        <p:txBody>
          <a:bodyPr>
            <a:normAutofit fontScale="90000"/>
          </a:bodyPr>
          <a:lstStyle/>
          <a:p>
            <a:pPr algn="just">
              <a:lnSpc>
                <a:spcPct val="100000"/>
              </a:lnSpc>
            </a:pPr>
            <a:r>
              <a:rPr lang="en-US" sz="3600" b="1" cap="none" dirty="0">
                <a:latin typeface="Tw Cen MT (Headings)"/>
                <a:cs typeface="Calibri" panose="020F0502020204030204" pitchFamily="34" charset="0"/>
              </a:rPr>
              <a:t>SUP - PUP</a:t>
            </a:r>
          </a:p>
        </p:txBody>
      </p:sp>
      <p:sp>
        <p:nvSpPr>
          <p:cNvPr id="11" name="TextBox 10">
            <a:extLst>
              <a:ext uri="{FF2B5EF4-FFF2-40B4-BE49-F238E27FC236}">
                <a16:creationId xmlns:a16="http://schemas.microsoft.com/office/drawing/2014/main" id="{D3C6B75C-1CD5-46F8-856D-47236F81AFFA}"/>
              </a:ext>
            </a:extLst>
          </p:cNvPr>
          <p:cNvSpPr txBox="1"/>
          <p:nvPr/>
        </p:nvSpPr>
        <p:spPr>
          <a:xfrm>
            <a:off x="574432" y="1477108"/>
            <a:ext cx="4724400" cy="369332"/>
          </a:xfrm>
          <a:prstGeom prst="rect">
            <a:avLst/>
          </a:prstGeom>
          <a:noFill/>
        </p:spPr>
        <p:txBody>
          <a:bodyPr wrap="square" rtlCol="0">
            <a:spAutoFit/>
          </a:bodyPr>
          <a:lstStyle/>
          <a:p>
            <a:pPr algn="ctr"/>
            <a:r>
              <a:rPr lang="en-US" b="1" dirty="0"/>
              <a:t>Schema Update Period</a:t>
            </a:r>
          </a:p>
        </p:txBody>
      </p:sp>
      <p:sp>
        <p:nvSpPr>
          <p:cNvPr id="72" name="TextBox 71">
            <a:extLst>
              <a:ext uri="{FF2B5EF4-FFF2-40B4-BE49-F238E27FC236}">
                <a16:creationId xmlns:a16="http://schemas.microsoft.com/office/drawing/2014/main" id="{E45B2F6F-32E3-4792-B483-4DF5FC43C742}"/>
              </a:ext>
            </a:extLst>
          </p:cNvPr>
          <p:cNvSpPr txBox="1"/>
          <p:nvPr/>
        </p:nvSpPr>
        <p:spPr>
          <a:xfrm>
            <a:off x="6084278" y="1465385"/>
            <a:ext cx="5920153" cy="381055"/>
          </a:xfrm>
          <a:prstGeom prst="rect">
            <a:avLst/>
          </a:prstGeom>
          <a:noFill/>
        </p:spPr>
        <p:txBody>
          <a:bodyPr wrap="square" rtlCol="0">
            <a:spAutoFit/>
          </a:bodyPr>
          <a:lstStyle/>
          <a:p>
            <a:pPr algn="ctr"/>
            <a:r>
              <a:rPr lang="en-US" b="1" dirty="0"/>
              <a:t>Project Update Period</a:t>
            </a:r>
          </a:p>
        </p:txBody>
      </p:sp>
      <p:cxnSp>
        <p:nvCxnSpPr>
          <p:cNvPr id="13" name="Connector: Elbow 12">
            <a:extLst>
              <a:ext uri="{FF2B5EF4-FFF2-40B4-BE49-F238E27FC236}">
                <a16:creationId xmlns:a16="http://schemas.microsoft.com/office/drawing/2014/main" id="{C64178A7-9B87-4D45-873C-18BF141A24F6}"/>
              </a:ext>
            </a:extLst>
          </p:cNvPr>
          <p:cNvCxnSpPr>
            <a:cxnSpLocks/>
          </p:cNvCxnSpPr>
          <p:nvPr/>
        </p:nvCxnSpPr>
        <p:spPr>
          <a:xfrm>
            <a:off x="6002216" y="1981200"/>
            <a:ext cx="6166338" cy="1863969"/>
          </a:xfrm>
          <a:prstGeom prst="bentConnector3">
            <a:avLst>
              <a:gd name="adj1" fmla="val 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C2B8823F-2F3A-4D7E-B10E-D3022F3F84B3}"/>
              </a:ext>
            </a:extLst>
          </p:cNvPr>
          <p:cNvCxnSpPr>
            <a:cxnSpLocks/>
          </p:cNvCxnSpPr>
          <p:nvPr/>
        </p:nvCxnSpPr>
        <p:spPr>
          <a:xfrm flipH="1">
            <a:off x="1" y="3845169"/>
            <a:ext cx="60256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4" name="TextBox 83">
            <a:extLst>
              <a:ext uri="{FF2B5EF4-FFF2-40B4-BE49-F238E27FC236}">
                <a16:creationId xmlns:a16="http://schemas.microsoft.com/office/drawing/2014/main" id="{F7520FDC-0468-4C48-BC7B-E47DC8AE8280}"/>
              </a:ext>
            </a:extLst>
          </p:cNvPr>
          <p:cNvSpPr txBox="1"/>
          <p:nvPr/>
        </p:nvSpPr>
        <p:spPr>
          <a:xfrm>
            <a:off x="175845" y="4290646"/>
            <a:ext cx="5685692" cy="1938992"/>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Calibri" panose="020F0502020204030204" pitchFamily="34" charset="0"/>
                <a:cs typeface="Calibri" panose="020F0502020204030204" pitchFamily="34" charset="0"/>
              </a:rPr>
              <a:t>The concentration of the values is similar for all the super taxa.</a:t>
            </a:r>
          </a:p>
          <a:p>
            <a:endParaRPr lang="en-US" sz="20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000" dirty="0">
                <a:latin typeface="Calibri" panose="020F0502020204030204" pitchFamily="34" charset="0"/>
                <a:cs typeface="Calibri" panose="020F0502020204030204" pitchFamily="34" charset="0"/>
              </a:rPr>
              <a:t>The 1_MILD class overlaps both the 0_COLD and the 2_HOT class, which shows that the activity is due to the nature of the project.</a:t>
            </a:r>
          </a:p>
        </p:txBody>
      </p:sp>
      <p:pic>
        <p:nvPicPr>
          <p:cNvPr id="4" name="Picture 3" descr="A screenshot of a computer&#10;&#10;Description automatically generated with medium confidence">
            <a:extLst>
              <a:ext uri="{FF2B5EF4-FFF2-40B4-BE49-F238E27FC236}">
                <a16:creationId xmlns:a16="http://schemas.microsoft.com/office/drawing/2014/main" id="{61E43C96-1C63-4401-B92D-4533F47075EB}"/>
              </a:ext>
            </a:extLst>
          </p:cNvPr>
          <p:cNvPicPr>
            <a:picLocks noChangeAspect="1"/>
          </p:cNvPicPr>
          <p:nvPr/>
        </p:nvPicPr>
        <p:blipFill>
          <a:blip r:embed="rId5"/>
          <a:stretch>
            <a:fillRect/>
          </a:stretch>
        </p:blipFill>
        <p:spPr>
          <a:xfrm>
            <a:off x="222738" y="2095093"/>
            <a:ext cx="5556738" cy="1571466"/>
          </a:xfrm>
          <a:prstGeom prst="rect">
            <a:avLst/>
          </a:prstGeom>
        </p:spPr>
      </p:pic>
      <p:pic>
        <p:nvPicPr>
          <p:cNvPr id="8" name="Picture 7" descr="A picture containing graphical user interface&#10;&#10;Description automatically generated">
            <a:extLst>
              <a:ext uri="{FF2B5EF4-FFF2-40B4-BE49-F238E27FC236}">
                <a16:creationId xmlns:a16="http://schemas.microsoft.com/office/drawing/2014/main" id="{670E1AD7-9ED5-41B8-9A7F-8E94F2D150FB}"/>
              </a:ext>
            </a:extLst>
          </p:cNvPr>
          <p:cNvPicPr>
            <a:picLocks noChangeAspect="1"/>
          </p:cNvPicPr>
          <p:nvPr/>
        </p:nvPicPr>
        <p:blipFill>
          <a:blip r:embed="rId6"/>
          <a:stretch>
            <a:fillRect/>
          </a:stretch>
        </p:blipFill>
        <p:spPr>
          <a:xfrm>
            <a:off x="6159490" y="2098430"/>
            <a:ext cx="5815330" cy="1575983"/>
          </a:xfrm>
          <a:prstGeom prst="rect">
            <a:avLst/>
          </a:prstGeom>
        </p:spPr>
      </p:pic>
      <p:cxnSp>
        <p:nvCxnSpPr>
          <p:cNvPr id="10" name="Straight Connector 9">
            <a:extLst>
              <a:ext uri="{FF2B5EF4-FFF2-40B4-BE49-F238E27FC236}">
                <a16:creationId xmlns:a16="http://schemas.microsoft.com/office/drawing/2014/main" id="{AF403FC1-06D1-4684-9C4C-D4DF918A3584}"/>
              </a:ext>
            </a:extLst>
          </p:cNvPr>
          <p:cNvCxnSpPr/>
          <p:nvPr/>
        </p:nvCxnSpPr>
        <p:spPr>
          <a:xfrm>
            <a:off x="6013938" y="3821723"/>
            <a:ext cx="0" cy="30362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00E438EF-FE6A-48DC-B1EF-0F8A8E31BA4D}"/>
              </a:ext>
            </a:extLst>
          </p:cNvPr>
          <p:cNvSpPr txBox="1"/>
          <p:nvPr/>
        </p:nvSpPr>
        <p:spPr>
          <a:xfrm>
            <a:off x="6224953" y="4302369"/>
            <a:ext cx="5685692" cy="1631216"/>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Calibri" panose="020F0502020204030204" pitchFamily="34" charset="0"/>
                <a:cs typeface="Calibri" panose="020F0502020204030204" pitchFamily="34" charset="0"/>
              </a:rPr>
              <a:t>The project update period is not necessarily proportional to the activity of the projects. </a:t>
            </a:r>
          </a:p>
          <a:p>
            <a:pPr marL="285750" indent="-285750">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000" dirty="0">
                <a:latin typeface="Calibri" panose="020F0502020204030204" pitchFamily="34" charset="0"/>
                <a:cs typeface="Calibri" panose="020F0502020204030204" pitchFamily="34" charset="0"/>
              </a:rPr>
              <a:t>All classes seem to have similar project update periods.</a:t>
            </a:r>
          </a:p>
        </p:txBody>
      </p:sp>
    </p:spTree>
    <p:extLst>
      <p:ext uri="{BB962C8B-B14F-4D97-AF65-F5344CB8AC3E}">
        <p14:creationId xmlns:p14="http://schemas.microsoft.com/office/powerpoint/2010/main" val="120622813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duotone>
              <a:schemeClr val="bg2">
                <a:shade val="48000"/>
                <a:hueMod val="106000"/>
                <a:satMod val="140000"/>
                <a:lumMod val="42000"/>
              </a:schemeClr>
              <a:schemeClr val="bg2">
                <a:tint val="98000"/>
                <a:hueMod val="92000"/>
                <a:satMod val="220000"/>
                <a:lumMod val="90000"/>
              </a:schemeClr>
            </a:duotone>
            <a:extLst>
              <a:ext uri="{BEBA8EAE-BF5A-486C-A8C5-ECC9F3942E4B}">
                <a14:imgProps xmlns:a14="http://schemas.microsoft.com/office/drawing/2010/main">
                  <a14:imgLayer r:embed="rId4">
                    <a14:imgEffect>
                      <a14:sharpenSoften amount="50000"/>
                    </a14:imgEffect>
                    <a14:imgEffect>
                      <a14:brightnessContrast bright="-49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75AC0C2-8A41-4B96-8E4B-E490FABC4BE3}"/>
              </a:ext>
            </a:extLst>
          </p:cNvPr>
          <p:cNvSpPr>
            <a:spLocks noGrp="1"/>
          </p:cNvSpPr>
          <p:nvPr>
            <p:ph type="title"/>
          </p:nvPr>
        </p:nvSpPr>
        <p:spPr>
          <a:xfrm>
            <a:off x="373117" y="361904"/>
            <a:ext cx="10496994" cy="639096"/>
          </a:xfrm>
        </p:spPr>
        <p:txBody>
          <a:bodyPr>
            <a:normAutofit fontScale="90000"/>
          </a:bodyPr>
          <a:lstStyle/>
          <a:p>
            <a:pPr algn="just">
              <a:lnSpc>
                <a:spcPct val="100000"/>
              </a:lnSpc>
            </a:pPr>
            <a:r>
              <a:rPr lang="en-US" sz="3600" b="1" cap="none">
                <a:latin typeface="Tw Cen MT (Headings)"/>
                <a:cs typeface="Calibri" panose="020F0502020204030204" pitchFamily="34" charset="0"/>
              </a:rPr>
              <a:t>Centroid per super taxon</a:t>
            </a:r>
            <a:endParaRPr lang="en-US" sz="3600" b="1" cap="none" dirty="0">
              <a:latin typeface="Tw Cen MT (Headings)"/>
              <a:cs typeface="Calibri" panose="020F0502020204030204" pitchFamily="34" charset="0"/>
            </a:endParaRPr>
          </a:p>
        </p:txBody>
      </p:sp>
      <p:graphicFrame>
        <p:nvGraphicFramePr>
          <p:cNvPr id="5" name="Table 4">
            <a:extLst>
              <a:ext uri="{FF2B5EF4-FFF2-40B4-BE49-F238E27FC236}">
                <a16:creationId xmlns:a16="http://schemas.microsoft.com/office/drawing/2014/main" id="{153CE2AF-904B-4FCB-95C1-A48296A4C7A4}"/>
              </a:ext>
            </a:extLst>
          </p:cNvPr>
          <p:cNvGraphicFramePr>
            <a:graphicFrameLocks noGrp="1"/>
          </p:cNvGraphicFramePr>
          <p:nvPr>
            <p:extLst>
              <p:ext uri="{D42A27DB-BD31-4B8C-83A1-F6EECF244321}">
                <p14:modId xmlns:p14="http://schemas.microsoft.com/office/powerpoint/2010/main" val="1715160096"/>
              </p:ext>
            </p:extLst>
          </p:nvPr>
        </p:nvGraphicFramePr>
        <p:xfrm>
          <a:off x="1816991" y="1676400"/>
          <a:ext cx="8169362" cy="3368911"/>
        </p:xfrm>
        <a:graphic>
          <a:graphicData uri="http://schemas.openxmlformats.org/drawingml/2006/table">
            <a:tbl>
              <a:tblPr firstRow="1" firstCol="1" bandRow="1"/>
              <a:tblGrid>
                <a:gridCol w="1338210">
                  <a:extLst>
                    <a:ext uri="{9D8B030D-6E8A-4147-A177-3AD203B41FA5}">
                      <a16:colId xmlns:a16="http://schemas.microsoft.com/office/drawing/2014/main" val="4073570142"/>
                    </a:ext>
                  </a:extLst>
                </a:gridCol>
                <a:gridCol w="1961420">
                  <a:extLst>
                    <a:ext uri="{9D8B030D-6E8A-4147-A177-3AD203B41FA5}">
                      <a16:colId xmlns:a16="http://schemas.microsoft.com/office/drawing/2014/main" val="137529497"/>
                    </a:ext>
                  </a:extLst>
                </a:gridCol>
                <a:gridCol w="1043514">
                  <a:extLst>
                    <a:ext uri="{9D8B030D-6E8A-4147-A177-3AD203B41FA5}">
                      <a16:colId xmlns:a16="http://schemas.microsoft.com/office/drawing/2014/main" val="1108172426"/>
                    </a:ext>
                  </a:extLst>
                </a:gridCol>
                <a:gridCol w="1065737">
                  <a:extLst>
                    <a:ext uri="{9D8B030D-6E8A-4147-A177-3AD203B41FA5}">
                      <a16:colId xmlns:a16="http://schemas.microsoft.com/office/drawing/2014/main" val="2209976847"/>
                    </a:ext>
                  </a:extLst>
                </a:gridCol>
                <a:gridCol w="1021291">
                  <a:extLst>
                    <a:ext uri="{9D8B030D-6E8A-4147-A177-3AD203B41FA5}">
                      <a16:colId xmlns:a16="http://schemas.microsoft.com/office/drawing/2014/main" val="778204790"/>
                    </a:ext>
                  </a:extLst>
                </a:gridCol>
                <a:gridCol w="1739190">
                  <a:extLst>
                    <a:ext uri="{9D8B030D-6E8A-4147-A177-3AD203B41FA5}">
                      <a16:colId xmlns:a16="http://schemas.microsoft.com/office/drawing/2014/main" val="3381866390"/>
                    </a:ext>
                  </a:extLst>
                </a:gridCol>
              </a:tblGrid>
              <a:tr h="745340">
                <a:tc>
                  <a:txBody>
                    <a:bodyPr/>
                    <a:lstStyle/>
                    <a:p>
                      <a:pPr marL="0" marR="0" algn="ctr">
                        <a:lnSpc>
                          <a:spcPct val="140000"/>
                        </a:lnSpc>
                        <a:spcBef>
                          <a:spcPts val="0"/>
                        </a:spcBef>
                        <a:spcAft>
                          <a:spcPts val="0"/>
                        </a:spcAft>
                      </a:pPr>
                      <a:r>
                        <a:rPr lang="en-US" sz="1800" b="1">
                          <a:effectLst/>
                          <a:latin typeface="GFS Didot" panose="02000500000000020003" pitchFamily="2" charset="0"/>
                          <a:ea typeface="Times New Roman" panose="02020603050405020304" pitchFamily="18" charset="0"/>
                          <a:cs typeface="Times New Roman" panose="02020603050405020304" pitchFamily="18" charset="0"/>
                        </a:rPr>
                        <a:t>Taxon</a:t>
                      </a:r>
                      <a:endParaRPr lang="en-US" sz="1800">
                        <a:effectLst/>
                        <a:latin typeface="GFS Didot" panose="02000500000000020003" pitchFamily="2" charset="0"/>
                        <a:ea typeface="Times New Roman" panose="02020603050405020304" pitchFamily="18" charset="0"/>
                        <a:cs typeface="Times New Roman" panose="02020603050405020304" pitchFamily="18" charset="0"/>
                      </a:endParaRPr>
                    </a:p>
                  </a:txBody>
                  <a:tcPr marL="104351" marR="104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lumOff val="25000"/>
                      </a:schemeClr>
                    </a:solidFill>
                  </a:tcPr>
                </a:tc>
                <a:tc>
                  <a:txBody>
                    <a:bodyPr/>
                    <a:lstStyle/>
                    <a:p>
                      <a:pPr marL="0" marR="0" algn="just">
                        <a:lnSpc>
                          <a:spcPct val="140000"/>
                        </a:lnSpc>
                        <a:spcBef>
                          <a:spcPts val="0"/>
                        </a:spcBef>
                        <a:spcAft>
                          <a:spcPts val="0"/>
                        </a:spcAft>
                      </a:pPr>
                      <a:r>
                        <a:rPr lang="en-US" sz="1800" b="1">
                          <a:effectLst/>
                          <a:latin typeface="GFS Didot" panose="02000500000000020003" pitchFamily="2" charset="0"/>
                          <a:ea typeface="Times New Roman" panose="02020603050405020304" pitchFamily="18" charset="0"/>
                          <a:cs typeface="Times New Roman" panose="02020603050405020304" pitchFamily="18" charset="0"/>
                        </a:rPr>
                        <a:t>Centroid- </a:t>
                      </a:r>
                      <a:endParaRPr lang="en-US" sz="1800">
                        <a:effectLst/>
                        <a:latin typeface="GFS Didot" panose="02000500000000020003" pitchFamily="2" charset="0"/>
                        <a:ea typeface="Times New Roman" panose="02020603050405020304" pitchFamily="18" charset="0"/>
                        <a:cs typeface="Times New Roman" panose="02020603050405020304" pitchFamily="18" charset="0"/>
                      </a:endParaRPr>
                    </a:p>
                    <a:p>
                      <a:pPr marL="0" marR="0" algn="just">
                        <a:lnSpc>
                          <a:spcPct val="140000"/>
                        </a:lnSpc>
                        <a:spcBef>
                          <a:spcPts val="0"/>
                        </a:spcBef>
                        <a:spcAft>
                          <a:spcPts val="0"/>
                        </a:spcAft>
                      </a:pPr>
                      <a:r>
                        <a:rPr lang="en-US" sz="1800" b="1">
                          <a:effectLst/>
                          <a:latin typeface="GFS Didot" panose="02000500000000020003" pitchFamily="2" charset="0"/>
                          <a:ea typeface="Times New Roman" panose="02020603050405020304" pitchFamily="18" charset="0"/>
                          <a:cs typeface="Times New Roman" panose="02020603050405020304" pitchFamily="18" charset="0"/>
                        </a:rPr>
                        <a:t>Project</a:t>
                      </a:r>
                      <a:endParaRPr lang="en-US" sz="1800">
                        <a:effectLst/>
                        <a:latin typeface="GFS Didot" panose="02000500000000020003" pitchFamily="2" charset="0"/>
                        <a:ea typeface="Times New Roman" panose="02020603050405020304" pitchFamily="18" charset="0"/>
                        <a:cs typeface="Times New Roman" panose="02020603050405020304" pitchFamily="18" charset="0"/>
                      </a:endParaRPr>
                    </a:p>
                  </a:txBody>
                  <a:tcPr marL="104351" marR="104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lumOff val="25000"/>
                      </a:schemeClr>
                    </a:solidFill>
                  </a:tcPr>
                </a:tc>
                <a:tc>
                  <a:txBody>
                    <a:bodyPr/>
                    <a:lstStyle/>
                    <a:p>
                      <a:pPr marL="0" marR="0" algn="just">
                        <a:lnSpc>
                          <a:spcPct val="140000"/>
                        </a:lnSpc>
                        <a:spcBef>
                          <a:spcPts val="0"/>
                        </a:spcBef>
                        <a:spcAft>
                          <a:spcPts val="0"/>
                        </a:spcAft>
                      </a:pPr>
                      <a:r>
                        <a:rPr lang="en-US" sz="1800">
                          <a:effectLst/>
                          <a:latin typeface="GFS Didot" panose="02000500000000020003" pitchFamily="2" charset="0"/>
                          <a:ea typeface="Times New Roman" panose="02020603050405020304" pitchFamily="18" charset="0"/>
                          <a:cs typeface="Times New Roman" panose="02020603050405020304" pitchFamily="18" charset="0"/>
                        </a:rPr>
                        <a:t>Total Activity</a:t>
                      </a:r>
                    </a:p>
                  </a:txBody>
                  <a:tcPr marL="104351" marR="104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lumOff val="25000"/>
                      </a:schemeClr>
                    </a:solidFill>
                  </a:tcPr>
                </a:tc>
                <a:tc>
                  <a:txBody>
                    <a:bodyPr/>
                    <a:lstStyle/>
                    <a:p>
                      <a:pPr marL="0" marR="0" algn="just">
                        <a:lnSpc>
                          <a:spcPct val="140000"/>
                        </a:lnSpc>
                        <a:spcBef>
                          <a:spcPts val="0"/>
                        </a:spcBef>
                        <a:spcAft>
                          <a:spcPts val="0"/>
                        </a:spcAft>
                      </a:pPr>
                      <a:r>
                        <a:rPr lang="en-US" sz="1800">
                          <a:effectLst/>
                          <a:latin typeface="GFS Didot" panose="02000500000000020003" pitchFamily="2" charset="0"/>
                          <a:ea typeface="Times New Roman" panose="02020603050405020304" pitchFamily="18" charset="0"/>
                          <a:cs typeface="Times New Roman" panose="02020603050405020304" pitchFamily="18" charset="0"/>
                        </a:rPr>
                        <a:t>Reeds</a:t>
                      </a:r>
                    </a:p>
                  </a:txBody>
                  <a:tcPr marL="104351" marR="104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lumOff val="25000"/>
                      </a:schemeClr>
                    </a:solidFill>
                  </a:tcPr>
                </a:tc>
                <a:tc>
                  <a:txBody>
                    <a:bodyPr/>
                    <a:lstStyle/>
                    <a:p>
                      <a:pPr marL="0" marR="0" algn="just">
                        <a:lnSpc>
                          <a:spcPct val="140000"/>
                        </a:lnSpc>
                        <a:spcBef>
                          <a:spcPts val="0"/>
                        </a:spcBef>
                        <a:spcAft>
                          <a:spcPts val="0"/>
                        </a:spcAft>
                      </a:pPr>
                      <a:r>
                        <a:rPr lang="en-US" sz="1800">
                          <a:effectLst/>
                          <a:latin typeface="GFS Didot" panose="02000500000000020003" pitchFamily="2" charset="0"/>
                          <a:ea typeface="Times New Roman" panose="02020603050405020304" pitchFamily="18" charset="0"/>
                          <a:cs typeface="Times New Roman" panose="02020603050405020304" pitchFamily="18" charset="0"/>
                        </a:rPr>
                        <a:t>Turfs</a:t>
                      </a:r>
                    </a:p>
                  </a:txBody>
                  <a:tcPr marL="104351" marR="104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lumOff val="25000"/>
                      </a:schemeClr>
                    </a:solidFill>
                  </a:tcPr>
                </a:tc>
                <a:tc>
                  <a:txBody>
                    <a:bodyPr/>
                    <a:lstStyle/>
                    <a:p>
                      <a:pPr marL="0" marR="0" algn="just">
                        <a:lnSpc>
                          <a:spcPct val="140000"/>
                        </a:lnSpc>
                        <a:spcBef>
                          <a:spcPts val="0"/>
                        </a:spcBef>
                        <a:spcAft>
                          <a:spcPts val="0"/>
                        </a:spcAft>
                      </a:pPr>
                      <a:r>
                        <a:rPr lang="en-US" sz="1800">
                          <a:effectLst/>
                          <a:latin typeface="GFS Didot" panose="02000500000000020003" pitchFamily="2" charset="0"/>
                          <a:ea typeface="Times New Roman" panose="02020603050405020304" pitchFamily="18" charset="0"/>
                          <a:cs typeface="Times New Roman" panose="02020603050405020304" pitchFamily="18" charset="0"/>
                        </a:rPr>
                        <a:t>Active </a:t>
                      </a:r>
                    </a:p>
                    <a:p>
                      <a:pPr marL="0" marR="0" algn="just">
                        <a:lnSpc>
                          <a:spcPct val="140000"/>
                        </a:lnSpc>
                        <a:spcBef>
                          <a:spcPts val="0"/>
                        </a:spcBef>
                        <a:spcAft>
                          <a:spcPts val="0"/>
                        </a:spcAft>
                      </a:pPr>
                      <a:r>
                        <a:rPr lang="en-US" sz="1800">
                          <a:effectLst/>
                          <a:latin typeface="GFS Didot" panose="02000500000000020003" pitchFamily="2" charset="0"/>
                          <a:ea typeface="Times New Roman" panose="02020603050405020304" pitchFamily="18" charset="0"/>
                          <a:cs typeface="Times New Roman" panose="02020603050405020304" pitchFamily="18" charset="0"/>
                        </a:rPr>
                        <a:t>Commits</a:t>
                      </a:r>
                    </a:p>
                  </a:txBody>
                  <a:tcPr marL="104351" marR="104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lumOff val="25000"/>
                      </a:schemeClr>
                    </a:solidFill>
                  </a:tcPr>
                </a:tc>
                <a:extLst>
                  <a:ext uri="{0D108BD9-81ED-4DB2-BD59-A6C34878D82A}">
                    <a16:rowId xmlns:a16="http://schemas.microsoft.com/office/drawing/2014/main" val="2192126988"/>
                  </a:ext>
                </a:extLst>
              </a:tr>
              <a:tr h="744664">
                <a:tc>
                  <a:txBody>
                    <a:bodyPr/>
                    <a:lstStyle/>
                    <a:p>
                      <a:pPr marL="0" marR="0" algn="ctr">
                        <a:lnSpc>
                          <a:spcPct val="140000"/>
                        </a:lnSpc>
                        <a:spcBef>
                          <a:spcPts val="0"/>
                        </a:spcBef>
                        <a:spcAft>
                          <a:spcPts val="0"/>
                        </a:spcAft>
                      </a:pPr>
                      <a:r>
                        <a:rPr lang="en-US" sz="1800">
                          <a:effectLst/>
                          <a:latin typeface="GFS Didot" panose="02000500000000020003" pitchFamily="2" charset="0"/>
                          <a:ea typeface="Times New Roman" panose="02020603050405020304" pitchFamily="18" charset="0"/>
                          <a:cs typeface="Times New Roman" panose="02020603050405020304" pitchFamily="18" charset="0"/>
                        </a:rPr>
                        <a:t>Cold</a:t>
                      </a:r>
                    </a:p>
                  </a:txBody>
                  <a:tcPr marL="104351" marR="104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lumOff val="25000"/>
                      </a:schemeClr>
                    </a:solidFill>
                  </a:tcPr>
                </a:tc>
                <a:tc>
                  <a:txBody>
                    <a:bodyPr/>
                    <a:lstStyle/>
                    <a:p>
                      <a:pPr marL="0" marR="0" algn="just">
                        <a:lnSpc>
                          <a:spcPct val="140000"/>
                        </a:lnSpc>
                        <a:spcBef>
                          <a:spcPts val="0"/>
                        </a:spcBef>
                        <a:spcAft>
                          <a:spcPts val="0"/>
                        </a:spcAft>
                      </a:pPr>
                      <a:r>
                        <a:rPr lang="en-US" sz="1800">
                          <a:effectLst/>
                          <a:latin typeface="GFS Didot" panose="02000500000000020003" pitchFamily="2" charset="0"/>
                          <a:ea typeface="Times New Roman" panose="02020603050405020304" pitchFamily="18" charset="0"/>
                          <a:cs typeface="Times New Roman" panose="02020603050405020304" pitchFamily="18" charset="0"/>
                        </a:rPr>
                        <a:t>yiier__forum</a:t>
                      </a:r>
                    </a:p>
                  </a:txBody>
                  <a:tcPr marL="104351" marR="104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lumOff val="25000"/>
                      </a:schemeClr>
                    </a:solidFill>
                  </a:tcPr>
                </a:tc>
                <a:tc>
                  <a:txBody>
                    <a:bodyPr/>
                    <a:lstStyle/>
                    <a:p>
                      <a:pPr marL="0" marR="0" algn="ctr">
                        <a:lnSpc>
                          <a:spcPct val="140000"/>
                        </a:lnSpc>
                        <a:spcBef>
                          <a:spcPts val="0"/>
                        </a:spcBef>
                        <a:spcAft>
                          <a:spcPts val="0"/>
                        </a:spcAft>
                      </a:pPr>
                      <a:r>
                        <a:rPr lang="en-US" sz="1800">
                          <a:effectLst/>
                          <a:latin typeface="GFS Didot" panose="02000500000000020003" pitchFamily="2" charset="0"/>
                          <a:ea typeface="Times New Roman" panose="02020603050405020304" pitchFamily="18" charset="0"/>
                          <a:cs typeface="Times New Roman" panose="02020603050405020304" pitchFamily="18" charset="0"/>
                        </a:rPr>
                        <a:t>7</a:t>
                      </a:r>
                    </a:p>
                    <a:p>
                      <a:pPr marL="0" marR="0" algn="ctr">
                        <a:lnSpc>
                          <a:spcPct val="140000"/>
                        </a:lnSpc>
                        <a:spcBef>
                          <a:spcPts val="0"/>
                        </a:spcBef>
                        <a:spcAft>
                          <a:spcPts val="0"/>
                        </a:spcAft>
                      </a:pPr>
                      <a:r>
                        <a:rPr lang="en-US" sz="1800">
                          <a:effectLst/>
                          <a:latin typeface="GFS Didot" panose="02000500000000020003" pitchFamily="2" charset="0"/>
                          <a:ea typeface="Times New Roman" panose="02020603050405020304" pitchFamily="18" charset="0"/>
                          <a:cs typeface="Times New Roman" panose="02020603050405020304" pitchFamily="18" charset="0"/>
                        </a:rPr>
                        <a:t>(-0.37)</a:t>
                      </a:r>
                    </a:p>
                  </a:txBody>
                  <a:tcPr marL="104351" marR="104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lumOff val="25000"/>
                      </a:schemeClr>
                    </a:solidFill>
                  </a:tcPr>
                </a:tc>
                <a:tc>
                  <a:txBody>
                    <a:bodyPr/>
                    <a:lstStyle/>
                    <a:p>
                      <a:pPr marL="0" marR="0" algn="ctr">
                        <a:lnSpc>
                          <a:spcPct val="140000"/>
                        </a:lnSpc>
                        <a:spcBef>
                          <a:spcPts val="0"/>
                        </a:spcBef>
                        <a:spcAft>
                          <a:spcPts val="0"/>
                        </a:spcAft>
                      </a:pPr>
                      <a:r>
                        <a:rPr lang="en-US" sz="1800">
                          <a:effectLst/>
                          <a:latin typeface="GFS Didot" panose="02000500000000020003" pitchFamily="2" charset="0"/>
                          <a:ea typeface="Times New Roman" panose="02020603050405020304" pitchFamily="18" charset="0"/>
                          <a:cs typeface="Times New Roman" panose="02020603050405020304" pitchFamily="18" charset="0"/>
                        </a:rPr>
                        <a:t>1</a:t>
                      </a:r>
                    </a:p>
                    <a:p>
                      <a:pPr marL="0" marR="0" algn="ctr">
                        <a:lnSpc>
                          <a:spcPct val="140000"/>
                        </a:lnSpc>
                        <a:spcBef>
                          <a:spcPts val="0"/>
                        </a:spcBef>
                        <a:spcAft>
                          <a:spcPts val="0"/>
                        </a:spcAft>
                      </a:pPr>
                      <a:r>
                        <a:rPr lang="en-US" sz="1800">
                          <a:effectLst/>
                          <a:latin typeface="GFS Didot" panose="02000500000000020003" pitchFamily="2" charset="0"/>
                          <a:ea typeface="Times New Roman" panose="02020603050405020304" pitchFamily="18" charset="0"/>
                          <a:cs typeface="Times New Roman" panose="02020603050405020304" pitchFamily="18" charset="0"/>
                        </a:rPr>
                        <a:t>(-0.25)</a:t>
                      </a:r>
                    </a:p>
                  </a:txBody>
                  <a:tcPr marL="104351" marR="104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lumOff val="25000"/>
                      </a:schemeClr>
                    </a:solidFill>
                  </a:tcPr>
                </a:tc>
                <a:tc>
                  <a:txBody>
                    <a:bodyPr/>
                    <a:lstStyle/>
                    <a:p>
                      <a:pPr marL="0" marR="0" algn="ctr">
                        <a:lnSpc>
                          <a:spcPct val="140000"/>
                        </a:lnSpc>
                        <a:spcBef>
                          <a:spcPts val="0"/>
                        </a:spcBef>
                        <a:spcAft>
                          <a:spcPts val="0"/>
                        </a:spcAft>
                      </a:pPr>
                      <a:r>
                        <a:rPr lang="en-US" sz="1800">
                          <a:effectLst/>
                          <a:latin typeface="GFS Didot" panose="02000500000000020003" pitchFamily="2" charset="0"/>
                          <a:ea typeface="Times New Roman" panose="02020603050405020304" pitchFamily="18" charset="0"/>
                          <a:cs typeface="Times New Roman" panose="02020603050405020304" pitchFamily="18" charset="0"/>
                        </a:rPr>
                        <a:t>1</a:t>
                      </a:r>
                    </a:p>
                    <a:p>
                      <a:pPr marL="0" marR="0" algn="ctr">
                        <a:lnSpc>
                          <a:spcPct val="140000"/>
                        </a:lnSpc>
                        <a:spcBef>
                          <a:spcPts val="0"/>
                        </a:spcBef>
                        <a:spcAft>
                          <a:spcPts val="0"/>
                        </a:spcAft>
                      </a:pPr>
                      <a:r>
                        <a:rPr lang="en-US" sz="1800">
                          <a:effectLst/>
                          <a:latin typeface="GFS Didot" panose="02000500000000020003" pitchFamily="2" charset="0"/>
                          <a:ea typeface="Times New Roman" panose="02020603050405020304" pitchFamily="18" charset="0"/>
                          <a:cs typeface="Times New Roman" panose="02020603050405020304" pitchFamily="18" charset="0"/>
                        </a:rPr>
                        <a:t>(-0.46)</a:t>
                      </a:r>
                    </a:p>
                  </a:txBody>
                  <a:tcPr marL="104351" marR="104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lumOff val="25000"/>
                      </a:schemeClr>
                    </a:solidFill>
                  </a:tcPr>
                </a:tc>
                <a:tc>
                  <a:txBody>
                    <a:bodyPr/>
                    <a:lstStyle/>
                    <a:p>
                      <a:pPr marL="0" marR="0" algn="ctr">
                        <a:lnSpc>
                          <a:spcPct val="140000"/>
                        </a:lnSpc>
                        <a:spcBef>
                          <a:spcPts val="0"/>
                        </a:spcBef>
                        <a:spcAft>
                          <a:spcPts val="0"/>
                        </a:spcAft>
                      </a:pPr>
                      <a:r>
                        <a:rPr lang="en-US" sz="1800">
                          <a:effectLst/>
                          <a:latin typeface="GFS Didot" panose="02000500000000020003" pitchFamily="2" charset="0"/>
                          <a:ea typeface="Times New Roman" panose="02020603050405020304" pitchFamily="18" charset="0"/>
                          <a:cs typeface="Times New Roman" panose="02020603050405020304" pitchFamily="18" charset="0"/>
                        </a:rPr>
                        <a:t>2</a:t>
                      </a:r>
                    </a:p>
                    <a:p>
                      <a:pPr marL="0" marR="0" algn="ctr">
                        <a:lnSpc>
                          <a:spcPct val="140000"/>
                        </a:lnSpc>
                        <a:spcBef>
                          <a:spcPts val="0"/>
                        </a:spcBef>
                        <a:spcAft>
                          <a:spcPts val="0"/>
                        </a:spcAft>
                      </a:pPr>
                      <a:r>
                        <a:rPr lang="en-US" sz="1800">
                          <a:effectLst/>
                          <a:latin typeface="GFS Didot" panose="02000500000000020003" pitchFamily="2" charset="0"/>
                          <a:ea typeface="Times New Roman" panose="02020603050405020304" pitchFamily="18" charset="0"/>
                          <a:cs typeface="Times New Roman" panose="02020603050405020304" pitchFamily="18" charset="0"/>
                        </a:rPr>
                        <a:t>(-0.45)</a:t>
                      </a:r>
                    </a:p>
                  </a:txBody>
                  <a:tcPr marL="104351" marR="104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lumOff val="25000"/>
                      </a:schemeClr>
                    </a:solidFill>
                  </a:tcPr>
                </a:tc>
                <a:extLst>
                  <a:ext uri="{0D108BD9-81ED-4DB2-BD59-A6C34878D82A}">
                    <a16:rowId xmlns:a16="http://schemas.microsoft.com/office/drawing/2014/main" val="1851653556"/>
                  </a:ext>
                </a:extLst>
              </a:tr>
              <a:tr h="744664">
                <a:tc>
                  <a:txBody>
                    <a:bodyPr/>
                    <a:lstStyle/>
                    <a:p>
                      <a:pPr marL="0" marR="0" algn="ctr">
                        <a:lnSpc>
                          <a:spcPct val="140000"/>
                        </a:lnSpc>
                        <a:spcBef>
                          <a:spcPts val="0"/>
                        </a:spcBef>
                        <a:spcAft>
                          <a:spcPts val="0"/>
                        </a:spcAft>
                      </a:pPr>
                      <a:r>
                        <a:rPr lang="en-US" sz="1800">
                          <a:effectLst/>
                          <a:latin typeface="GFS Didot" panose="02000500000000020003" pitchFamily="2" charset="0"/>
                          <a:ea typeface="Times New Roman" panose="02020603050405020304" pitchFamily="18" charset="0"/>
                          <a:cs typeface="Times New Roman" panose="02020603050405020304" pitchFamily="18" charset="0"/>
                        </a:rPr>
                        <a:t>Mild</a:t>
                      </a:r>
                    </a:p>
                  </a:txBody>
                  <a:tcPr marL="104351" marR="104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lumOff val="25000"/>
                      </a:schemeClr>
                    </a:solidFill>
                  </a:tcPr>
                </a:tc>
                <a:tc>
                  <a:txBody>
                    <a:bodyPr/>
                    <a:lstStyle/>
                    <a:p>
                      <a:pPr marL="0" marR="0" algn="just">
                        <a:lnSpc>
                          <a:spcPct val="140000"/>
                        </a:lnSpc>
                        <a:spcBef>
                          <a:spcPts val="0"/>
                        </a:spcBef>
                        <a:spcAft>
                          <a:spcPts val="0"/>
                        </a:spcAft>
                      </a:pPr>
                      <a:r>
                        <a:rPr lang="en-US" sz="1800" dirty="0" err="1">
                          <a:effectLst/>
                          <a:latin typeface="GFS Didot" panose="02000500000000020003" pitchFamily="2" charset="0"/>
                          <a:ea typeface="Times New Roman" panose="02020603050405020304" pitchFamily="18" charset="0"/>
                          <a:cs typeface="Times New Roman" panose="02020603050405020304" pitchFamily="18" charset="0"/>
                        </a:rPr>
                        <a:t>jasdel</a:t>
                      </a:r>
                      <a:r>
                        <a:rPr lang="en-US" sz="1800" dirty="0">
                          <a:effectLst/>
                          <a:latin typeface="GFS Didot" panose="02000500000000020003" pitchFamily="2" charset="0"/>
                          <a:ea typeface="Times New Roman" panose="02020603050405020304" pitchFamily="18" charset="0"/>
                          <a:cs typeface="Times New Roman" panose="02020603050405020304" pitchFamily="18" charset="0"/>
                        </a:rPr>
                        <a:t>__harvester</a:t>
                      </a:r>
                    </a:p>
                  </a:txBody>
                  <a:tcPr marL="104351" marR="104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lumOff val="25000"/>
                      </a:schemeClr>
                    </a:solidFill>
                  </a:tcPr>
                </a:tc>
                <a:tc>
                  <a:txBody>
                    <a:bodyPr/>
                    <a:lstStyle/>
                    <a:p>
                      <a:pPr marL="0" marR="0" algn="ctr">
                        <a:lnSpc>
                          <a:spcPct val="140000"/>
                        </a:lnSpc>
                        <a:spcBef>
                          <a:spcPts val="0"/>
                        </a:spcBef>
                        <a:spcAft>
                          <a:spcPts val="0"/>
                        </a:spcAft>
                      </a:pPr>
                      <a:r>
                        <a:rPr lang="en-US" sz="1800">
                          <a:effectLst/>
                          <a:latin typeface="GFS Didot" panose="02000500000000020003" pitchFamily="2" charset="0"/>
                          <a:ea typeface="Times New Roman" panose="02020603050405020304" pitchFamily="18" charset="0"/>
                          <a:cs typeface="Times New Roman" panose="02020603050405020304" pitchFamily="18" charset="0"/>
                        </a:rPr>
                        <a:t>55</a:t>
                      </a:r>
                    </a:p>
                    <a:p>
                      <a:pPr marL="0" marR="0" algn="ctr">
                        <a:lnSpc>
                          <a:spcPct val="140000"/>
                        </a:lnSpc>
                        <a:spcBef>
                          <a:spcPts val="0"/>
                        </a:spcBef>
                        <a:spcAft>
                          <a:spcPts val="0"/>
                        </a:spcAft>
                      </a:pPr>
                      <a:r>
                        <a:rPr lang="en-US" sz="1800">
                          <a:effectLst/>
                          <a:latin typeface="GFS Didot" panose="02000500000000020003" pitchFamily="2" charset="0"/>
                          <a:ea typeface="Times New Roman" panose="02020603050405020304" pitchFamily="18" charset="0"/>
                          <a:cs typeface="Times New Roman" panose="02020603050405020304" pitchFamily="18" charset="0"/>
                        </a:rPr>
                        <a:t>(-0.02)</a:t>
                      </a:r>
                    </a:p>
                  </a:txBody>
                  <a:tcPr marL="104351" marR="104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lumOff val="25000"/>
                      </a:schemeClr>
                    </a:solidFill>
                  </a:tcPr>
                </a:tc>
                <a:tc>
                  <a:txBody>
                    <a:bodyPr/>
                    <a:lstStyle/>
                    <a:p>
                      <a:pPr marL="0" marR="0" algn="ctr">
                        <a:lnSpc>
                          <a:spcPct val="140000"/>
                        </a:lnSpc>
                        <a:spcBef>
                          <a:spcPts val="0"/>
                        </a:spcBef>
                        <a:spcAft>
                          <a:spcPts val="0"/>
                        </a:spcAft>
                      </a:pPr>
                      <a:r>
                        <a:rPr lang="en-US" sz="1800">
                          <a:effectLst/>
                          <a:latin typeface="GFS Didot" panose="02000500000000020003" pitchFamily="2" charset="0"/>
                          <a:ea typeface="Times New Roman" panose="02020603050405020304" pitchFamily="18" charset="0"/>
                          <a:cs typeface="Times New Roman" panose="02020603050405020304" pitchFamily="18" charset="0"/>
                        </a:rPr>
                        <a:t>2</a:t>
                      </a:r>
                    </a:p>
                    <a:p>
                      <a:pPr marL="0" marR="0" algn="ctr">
                        <a:lnSpc>
                          <a:spcPct val="140000"/>
                        </a:lnSpc>
                        <a:spcBef>
                          <a:spcPts val="0"/>
                        </a:spcBef>
                        <a:spcAft>
                          <a:spcPts val="0"/>
                        </a:spcAft>
                      </a:pPr>
                      <a:r>
                        <a:rPr lang="en-US" sz="1800">
                          <a:effectLst/>
                          <a:latin typeface="GFS Didot" panose="02000500000000020003" pitchFamily="2" charset="0"/>
                          <a:ea typeface="Times New Roman" panose="02020603050405020304" pitchFamily="18" charset="0"/>
                          <a:cs typeface="Times New Roman" panose="02020603050405020304" pitchFamily="18" charset="0"/>
                        </a:rPr>
                        <a:t>(0.22)</a:t>
                      </a:r>
                    </a:p>
                  </a:txBody>
                  <a:tcPr marL="104351" marR="104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lumOff val="25000"/>
                      </a:schemeClr>
                    </a:solidFill>
                  </a:tcPr>
                </a:tc>
                <a:tc>
                  <a:txBody>
                    <a:bodyPr/>
                    <a:lstStyle/>
                    <a:p>
                      <a:pPr marL="0" marR="0" algn="ctr">
                        <a:lnSpc>
                          <a:spcPct val="140000"/>
                        </a:lnSpc>
                        <a:spcBef>
                          <a:spcPts val="0"/>
                        </a:spcBef>
                        <a:spcAft>
                          <a:spcPts val="0"/>
                        </a:spcAft>
                      </a:pPr>
                      <a:r>
                        <a:rPr lang="en-US" sz="1800" dirty="0">
                          <a:effectLst/>
                          <a:latin typeface="GFS Didot" panose="02000500000000020003" pitchFamily="2" charset="0"/>
                          <a:ea typeface="Times New Roman" panose="02020603050405020304" pitchFamily="18" charset="0"/>
                          <a:cs typeface="Times New Roman" panose="02020603050405020304" pitchFamily="18" charset="0"/>
                        </a:rPr>
                        <a:t>6</a:t>
                      </a:r>
                    </a:p>
                    <a:p>
                      <a:pPr marL="0" marR="0" algn="ctr">
                        <a:lnSpc>
                          <a:spcPct val="140000"/>
                        </a:lnSpc>
                        <a:spcBef>
                          <a:spcPts val="0"/>
                        </a:spcBef>
                        <a:spcAft>
                          <a:spcPts val="0"/>
                        </a:spcAft>
                      </a:pPr>
                      <a:r>
                        <a:rPr lang="en-US" sz="1800" dirty="0">
                          <a:effectLst/>
                          <a:latin typeface="GFS Didot" panose="02000500000000020003" pitchFamily="2" charset="0"/>
                          <a:ea typeface="Times New Roman" panose="02020603050405020304" pitchFamily="18" charset="0"/>
                          <a:cs typeface="Times New Roman" panose="02020603050405020304" pitchFamily="18" charset="0"/>
                        </a:rPr>
                        <a:t>(0.11)</a:t>
                      </a:r>
                    </a:p>
                  </a:txBody>
                  <a:tcPr marL="104351" marR="104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lumOff val="25000"/>
                      </a:schemeClr>
                    </a:solidFill>
                  </a:tcPr>
                </a:tc>
                <a:tc>
                  <a:txBody>
                    <a:bodyPr/>
                    <a:lstStyle/>
                    <a:p>
                      <a:pPr marL="0" marR="0" algn="ctr">
                        <a:lnSpc>
                          <a:spcPct val="140000"/>
                        </a:lnSpc>
                        <a:spcBef>
                          <a:spcPts val="0"/>
                        </a:spcBef>
                        <a:spcAft>
                          <a:spcPts val="0"/>
                        </a:spcAft>
                      </a:pPr>
                      <a:r>
                        <a:rPr lang="en-US" sz="1800">
                          <a:effectLst/>
                          <a:latin typeface="GFS Didot" panose="02000500000000020003" pitchFamily="2" charset="0"/>
                          <a:ea typeface="Times New Roman" panose="02020603050405020304" pitchFamily="18" charset="0"/>
                          <a:cs typeface="Times New Roman" panose="02020603050405020304" pitchFamily="18" charset="0"/>
                        </a:rPr>
                        <a:t>8</a:t>
                      </a:r>
                    </a:p>
                    <a:p>
                      <a:pPr marL="0" marR="0" algn="ctr">
                        <a:lnSpc>
                          <a:spcPct val="140000"/>
                        </a:lnSpc>
                        <a:spcBef>
                          <a:spcPts val="0"/>
                        </a:spcBef>
                        <a:spcAft>
                          <a:spcPts val="0"/>
                        </a:spcAft>
                      </a:pPr>
                      <a:r>
                        <a:rPr lang="en-US" sz="1800">
                          <a:effectLst/>
                          <a:latin typeface="GFS Didot" panose="02000500000000020003" pitchFamily="2" charset="0"/>
                          <a:ea typeface="Times New Roman" panose="02020603050405020304" pitchFamily="18" charset="0"/>
                          <a:cs typeface="Times New Roman" panose="02020603050405020304" pitchFamily="18" charset="0"/>
                        </a:rPr>
                        <a:t>(0.14)</a:t>
                      </a:r>
                    </a:p>
                  </a:txBody>
                  <a:tcPr marL="104351" marR="104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lumOff val="25000"/>
                      </a:schemeClr>
                    </a:solidFill>
                  </a:tcPr>
                </a:tc>
                <a:extLst>
                  <a:ext uri="{0D108BD9-81ED-4DB2-BD59-A6C34878D82A}">
                    <a16:rowId xmlns:a16="http://schemas.microsoft.com/office/drawing/2014/main" val="2945114254"/>
                  </a:ext>
                </a:extLst>
              </a:tr>
              <a:tr h="1134243">
                <a:tc>
                  <a:txBody>
                    <a:bodyPr/>
                    <a:lstStyle/>
                    <a:p>
                      <a:pPr marL="0" marR="0" algn="ctr">
                        <a:lnSpc>
                          <a:spcPct val="140000"/>
                        </a:lnSpc>
                        <a:spcBef>
                          <a:spcPts val="0"/>
                        </a:spcBef>
                        <a:spcAft>
                          <a:spcPts val="0"/>
                        </a:spcAft>
                      </a:pPr>
                      <a:r>
                        <a:rPr lang="en-US" sz="1800">
                          <a:effectLst/>
                          <a:latin typeface="GFS Didot" panose="02000500000000020003" pitchFamily="2" charset="0"/>
                          <a:ea typeface="Times New Roman" panose="02020603050405020304" pitchFamily="18" charset="0"/>
                          <a:cs typeface="Times New Roman" panose="02020603050405020304" pitchFamily="18" charset="0"/>
                        </a:rPr>
                        <a:t>Hot</a:t>
                      </a:r>
                    </a:p>
                  </a:txBody>
                  <a:tcPr marL="104351" marR="104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lumOff val="25000"/>
                      </a:schemeClr>
                    </a:solidFill>
                  </a:tcPr>
                </a:tc>
                <a:tc>
                  <a:txBody>
                    <a:bodyPr/>
                    <a:lstStyle/>
                    <a:p>
                      <a:pPr marL="0" marR="0" algn="just">
                        <a:lnSpc>
                          <a:spcPct val="140000"/>
                        </a:lnSpc>
                        <a:spcBef>
                          <a:spcPts val="0"/>
                        </a:spcBef>
                        <a:spcAft>
                          <a:spcPts val="0"/>
                        </a:spcAft>
                      </a:pPr>
                      <a:r>
                        <a:rPr lang="en-US" sz="1800">
                          <a:effectLst/>
                          <a:latin typeface="GFS Didot" panose="02000500000000020003" pitchFamily="2" charset="0"/>
                          <a:ea typeface="Times New Roman" panose="02020603050405020304" pitchFamily="18" charset="0"/>
                          <a:cs typeface="Times New Roman" panose="02020603050405020304" pitchFamily="18" charset="0"/>
                        </a:rPr>
                        <a:t>pods-framework__pods</a:t>
                      </a:r>
                    </a:p>
                  </a:txBody>
                  <a:tcPr marL="104351" marR="104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lumOff val="25000"/>
                      </a:schemeClr>
                    </a:solidFill>
                  </a:tcPr>
                </a:tc>
                <a:tc>
                  <a:txBody>
                    <a:bodyPr/>
                    <a:lstStyle/>
                    <a:p>
                      <a:pPr marL="0" marR="0" algn="ctr">
                        <a:lnSpc>
                          <a:spcPct val="140000"/>
                        </a:lnSpc>
                        <a:spcBef>
                          <a:spcPts val="0"/>
                        </a:spcBef>
                        <a:spcAft>
                          <a:spcPts val="0"/>
                        </a:spcAft>
                      </a:pPr>
                      <a:r>
                        <a:rPr lang="en-US" sz="1800">
                          <a:effectLst/>
                          <a:latin typeface="GFS Didot" panose="02000500000000020003" pitchFamily="2" charset="0"/>
                          <a:ea typeface="Times New Roman" panose="02020603050405020304" pitchFamily="18" charset="0"/>
                          <a:cs typeface="Times New Roman" panose="02020603050405020304" pitchFamily="18" charset="0"/>
                        </a:rPr>
                        <a:t>352</a:t>
                      </a:r>
                    </a:p>
                    <a:p>
                      <a:pPr marL="0" marR="0" algn="ctr">
                        <a:lnSpc>
                          <a:spcPct val="140000"/>
                        </a:lnSpc>
                        <a:spcBef>
                          <a:spcPts val="0"/>
                        </a:spcBef>
                        <a:spcAft>
                          <a:spcPts val="0"/>
                        </a:spcAft>
                      </a:pPr>
                      <a:r>
                        <a:rPr lang="en-US" sz="1800">
                          <a:effectLst/>
                          <a:latin typeface="GFS Didot" panose="02000500000000020003" pitchFamily="2" charset="0"/>
                          <a:ea typeface="Times New Roman" panose="02020603050405020304" pitchFamily="18" charset="0"/>
                          <a:cs typeface="Times New Roman" panose="02020603050405020304" pitchFamily="18" charset="0"/>
                        </a:rPr>
                        <a:t>(2.14)</a:t>
                      </a:r>
                    </a:p>
                  </a:txBody>
                  <a:tcPr marL="104351" marR="104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lumOff val="25000"/>
                      </a:schemeClr>
                    </a:solidFill>
                  </a:tcPr>
                </a:tc>
                <a:tc>
                  <a:txBody>
                    <a:bodyPr/>
                    <a:lstStyle/>
                    <a:p>
                      <a:pPr marL="0" marR="0" algn="ctr">
                        <a:lnSpc>
                          <a:spcPct val="140000"/>
                        </a:lnSpc>
                        <a:spcBef>
                          <a:spcPts val="0"/>
                        </a:spcBef>
                        <a:spcAft>
                          <a:spcPts val="0"/>
                        </a:spcAft>
                      </a:pPr>
                      <a:r>
                        <a:rPr lang="en-US" sz="1800">
                          <a:effectLst/>
                          <a:latin typeface="GFS Didot" panose="02000500000000020003" pitchFamily="2" charset="0"/>
                          <a:ea typeface="Times New Roman" panose="02020603050405020304" pitchFamily="18" charset="0"/>
                          <a:cs typeface="Times New Roman" panose="02020603050405020304" pitchFamily="18" charset="0"/>
                        </a:rPr>
                        <a:t>9</a:t>
                      </a:r>
                    </a:p>
                    <a:p>
                      <a:pPr marL="0" marR="0" algn="ctr">
                        <a:lnSpc>
                          <a:spcPct val="140000"/>
                        </a:lnSpc>
                        <a:spcBef>
                          <a:spcPts val="0"/>
                        </a:spcBef>
                        <a:spcAft>
                          <a:spcPts val="0"/>
                        </a:spcAft>
                      </a:pPr>
                      <a:r>
                        <a:rPr lang="en-US" sz="1800">
                          <a:effectLst/>
                          <a:latin typeface="GFS Didot" panose="02000500000000020003" pitchFamily="2" charset="0"/>
                          <a:ea typeface="Times New Roman" panose="02020603050405020304" pitchFamily="18" charset="0"/>
                          <a:cs typeface="Times New Roman" panose="02020603050405020304" pitchFamily="18" charset="0"/>
                        </a:rPr>
                        <a:t>(3.54)</a:t>
                      </a:r>
                    </a:p>
                  </a:txBody>
                  <a:tcPr marL="104351" marR="104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lumOff val="25000"/>
                      </a:schemeClr>
                    </a:solidFill>
                  </a:tcPr>
                </a:tc>
                <a:tc>
                  <a:txBody>
                    <a:bodyPr/>
                    <a:lstStyle/>
                    <a:p>
                      <a:pPr marL="0" marR="0" algn="ctr">
                        <a:lnSpc>
                          <a:spcPct val="140000"/>
                        </a:lnSpc>
                        <a:spcBef>
                          <a:spcPts val="0"/>
                        </a:spcBef>
                        <a:spcAft>
                          <a:spcPts val="0"/>
                        </a:spcAft>
                      </a:pPr>
                      <a:r>
                        <a:rPr lang="en-US" sz="1800">
                          <a:effectLst/>
                          <a:latin typeface="GFS Didot" panose="02000500000000020003" pitchFamily="2" charset="0"/>
                          <a:ea typeface="Times New Roman" panose="02020603050405020304" pitchFamily="18" charset="0"/>
                          <a:cs typeface="Times New Roman" panose="02020603050405020304" pitchFamily="18" charset="0"/>
                        </a:rPr>
                        <a:t>21</a:t>
                      </a:r>
                    </a:p>
                    <a:p>
                      <a:pPr marL="0" marR="0" algn="ctr">
                        <a:lnSpc>
                          <a:spcPct val="140000"/>
                        </a:lnSpc>
                        <a:spcBef>
                          <a:spcPts val="0"/>
                        </a:spcBef>
                        <a:spcAft>
                          <a:spcPts val="0"/>
                        </a:spcAft>
                      </a:pPr>
                      <a:r>
                        <a:rPr lang="en-US" sz="1800">
                          <a:effectLst/>
                          <a:latin typeface="GFS Didot" panose="02000500000000020003" pitchFamily="2" charset="0"/>
                          <a:ea typeface="Times New Roman" panose="02020603050405020304" pitchFamily="18" charset="0"/>
                          <a:cs typeface="Times New Roman" panose="02020603050405020304" pitchFamily="18" charset="0"/>
                        </a:rPr>
                        <a:t>(1.80)</a:t>
                      </a:r>
                    </a:p>
                  </a:txBody>
                  <a:tcPr marL="104351" marR="104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lumOff val="25000"/>
                      </a:schemeClr>
                    </a:solidFill>
                  </a:tcPr>
                </a:tc>
                <a:tc>
                  <a:txBody>
                    <a:bodyPr/>
                    <a:lstStyle/>
                    <a:p>
                      <a:pPr marL="0" marR="0" algn="ctr">
                        <a:lnSpc>
                          <a:spcPct val="140000"/>
                        </a:lnSpc>
                        <a:spcBef>
                          <a:spcPts val="0"/>
                        </a:spcBef>
                        <a:spcAft>
                          <a:spcPts val="0"/>
                        </a:spcAft>
                      </a:pPr>
                      <a:r>
                        <a:rPr lang="en-US" sz="1800" dirty="0">
                          <a:effectLst/>
                          <a:latin typeface="GFS Didot" panose="02000500000000020003" pitchFamily="2" charset="0"/>
                          <a:ea typeface="Times New Roman" panose="02020603050405020304" pitchFamily="18" charset="0"/>
                          <a:cs typeface="Times New Roman" panose="02020603050405020304" pitchFamily="18" charset="0"/>
                        </a:rPr>
                        <a:t>30</a:t>
                      </a:r>
                    </a:p>
                    <a:p>
                      <a:pPr marL="0" marR="0" algn="ctr">
                        <a:lnSpc>
                          <a:spcPct val="140000"/>
                        </a:lnSpc>
                        <a:spcBef>
                          <a:spcPts val="0"/>
                        </a:spcBef>
                        <a:spcAft>
                          <a:spcPts val="0"/>
                        </a:spcAft>
                      </a:pPr>
                      <a:r>
                        <a:rPr lang="en-US" sz="1800" dirty="0">
                          <a:effectLst/>
                          <a:latin typeface="GFS Didot" panose="02000500000000020003" pitchFamily="2" charset="0"/>
                          <a:ea typeface="Times New Roman" panose="02020603050405020304" pitchFamily="18" charset="0"/>
                          <a:cs typeface="Times New Roman" panose="02020603050405020304" pitchFamily="18" charset="0"/>
                        </a:rPr>
                        <a:t>(2.29)</a:t>
                      </a:r>
                    </a:p>
                  </a:txBody>
                  <a:tcPr marL="104351" marR="104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lumOff val="25000"/>
                      </a:schemeClr>
                    </a:solidFill>
                  </a:tcPr>
                </a:tc>
                <a:extLst>
                  <a:ext uri="{0D108BD9-81ED-4DB2-BD59-A6C34878D82A}">
                    <a16:rowId xmlns:a16="http://schemas.microsoft.com/office/drawing/2014/main" val="2660463354"/>
                  </a:ext>
                </a:extLst>
              </a:tr>
            </a:tbl>
          </a:graphicData>
        </a:graphic>
      </p:graphicFrame>
      <p:sp>
        <p:nvSpPr>
          <p:cNvPr id="2" name="TextBox 1">
            <a:extLst>
              <a:ext uri="{FF2B5EF4-FFF2-40B4-BE49-F238E27FC236}">
                <a16:creationId xmlns:a16="http://schemas.microsoft.com/office/drawing/2014/main" id="{4C14F721-9029-4878-BAD1-C2CDFB80A29D}"/>
              </a:ext>
            </a:extLst>
          </p:cNvPr>
          <p:cNvSpPr txBox="1"/>
          <p:nvPr/>
        </p:nvSpPr>
        <p:spPr>
          <a:xfrm>
            <a:off x="984739" y="5627078"/>
            <a:ext cx="10492154" cy="923330"/>
          </a:xfrm>
          <a:prstGeom prst="rect">
            <a:avLst/>
          </a:prstGeom>
          <a:noFill/>
        </p:spPr>
        <p:txBody>
          <a:bodyPr wrap="square" rtlCol="0">
            <a:spAutoFit/>
          </a:bodyPr>
          <a:lstStyle/>
          <a:p>
            <a:pPr algn="just"/>
            <a:r>
              <a:rPr lang="en-US" b="1" dirty="0">
                <a:latin typeface="Calibri" panose="020F0502020204030204" pitchFamily="34" charset="0"/>
                <a:cs typeface="Calibri" panose="020F0502020204030204" pitchFamily="34" charset="0"/>
              </a:rPr>
              <a:t>Considering the values of the centroid-projects the super taxa are clearly distinguished from each other. Moving from the cold to the hot taxon, both the total activity and the number of active commits noteworthy increase. </a:t>
            </a:r>
          </a:p>
        </p:txBody>
      </p:sp>
    </p:spTree>
    <p:extLst>
      <p:ext uri="{BB962C8B-B14F-4D97-AF65-F5344CB8AC3E}">
        <p14:creationId xmlns:p14="http://schemas.microsoft.com/office/powerpoint/2010/main" val="30253113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3">
            <a:duotone>
              <a:schemeClr val="bg2">
                <a:shade val="48000"/>
                <a:hueMod val="106000"/>
                <a:satMod val="140000"/>
                <a:lumMod val="42000"/>
              </a:schemeClr>
              <a:schemeClr val="bg2">
                <a:tint val="98000"/>
                <a:hueMod val="92000"/>
                <a:satMod val="220000"/>
                <a:lumMod val="90000"/>
              </a:schemeClr>
            </a:duotone>
            <a:extLst>
              <a:ext uri="{BEBA8EAE-BF5A-486C-A8C5-ECC9F3942E4B}">
                <a14:imgProps xmlns:a14="http://schemas.microsoft.com/office/drawing/2010/main">
                  <a14:imgLayer r:embed="rId4">
                    <a14:imgEffect>
                      <a14:sharpenSoften amount="50000"/>
                    </a14:imgEffect>
                    <a14:imgEffect>
                      <a14:brightnessContrast bright="-49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FDCEB1-C17C-48CA-ACEB-4BCB1829B125}"/>
              </a:ext>
            </a:extLst>
          </p:cNvPr>
          <p:cNvSpPr>
            <a:spLocks noGrp="1"/>
          </p:cNvSpPr>
          <p:nvPr>
            <p:ph idx="1"/>
          </p:nvPr>
        </p:nvSpPr>
        <p:spPr>
          <a:xfrm>
            <a:off x="1052904" y="1712352"/>
            <a:ext cx="9905999" cy="4641556"/>
          </a:xfrm>
        </p:spPr>
        <p:txBody>
          <a:bodyPr>
            <a:normAutofit/>
          </a:bodyPr>
          <a:lstStyle/>
          <a:p>
            <a:pPr algn="just">
              <a:lnSpc>
                <a:spcPct val="100000"/>
              </a:lnSpc>
            </a:pPr>
            <a:r>
              <a:rPr lang="en-US" sz="2200" i="1" dirty="0">
                <a:latin typeface="Calibri" panose="020F0502020204030204" pitchFamily="34" charset="0"/>
                <a:cs typeface="Calibri" panose="020F0502020204030204" pitchFamily="34" charset="0"/>
              </a:rPr>
              <a:t>Reeds, Turfs, and Active Commits distinguish the super taxa well.</a:t>
            </a:r>
          </a:p>
          <a:p>
            <a:pPr algn="just">
              <a:lnSpc>
                <a:spcPct val="100000"/>
              </a:lnSpc>
            </a:pPr>
            <a:endParaRPr lang="en-US" sz="2200" i="1" dirty="0">
              <a:latin typeface="Calibri" panose="020F0502020204030204" pitchFamily="34" charset="0"/>
              <a:cs typeface="Calibri" panose="020F0502020204030204" pitchFamily="34" charset="0"/>
            </a:endParaRPr>
          </a:p>
          <a:p>
            <a:pPr algn="just">
              <a:lnSpc>
                <a:spcPct val="100000"/>
              </a:lnSpc>
            </a:pPr>
            <a:r>
              <a:rPr lang="en-US" sz="2200" i="1" dirty="0">
                <a:latin typeface="Calibri" panose="020F0502020204030204" pitchFamily="34" charset="0"/>
                <a:cs typeface="Calibri" panose="020F0502020204030204" pitchFamily="34" charset="0"/>
              </a:rPr>
              <a:t>The super taxa can be discriminated easily on grounds of a decision tree which is defined only by using the attributes Active Commits and Reeds.</a:t>
            </a:r>
          </a:p>
          <a:p>
            <a:pPr algn="just">
              <a:lnSpc>
                <a:spcPct val="100000"/>
              </a:lnSpc>
            </a:pPr>
            <a:endParaRPr lang="en-US" sz="2200" i="1" dirty="0">
              <a:latin typeface="Calibri" panose="020F0502020204030204" pitchFamily="34" charset="0"/>
              <a:cs typeface="Calibri" panose="020F0502020204030204" pitchFamily="34" charset="0"/>
            </a:endParaRPr>
          </a:p>
          <a:p>
            <a:pPr algn="just">
              <a:lnSpc>
                <a:spcPct val="100000"/>
              </a:lnSpc>
            </a:pPr>
            <a:r>
              <a:rPr lang="en-US" sz="2200" i="1" dirty="0">
                <a:latin typeface="Calibri" panose="020F0502020204030204" pitchFamily="34" charset="0"/>
                <a:cs typeface="Calibri" panose="020F0502020204030204" pitchFamily="34" charset="0"/>
              </a:rPr>
              <a:t>The more active a super taxon is, the bigger the number of the active commits, reeds and turfs it has. On the other hand, all ratios seem to be close for the different super taxa.</a:t>
            </a:r>
          </a:p>
          <a:p>
            <a:pPr algn="just">
              <a:lnSpc>
                <a:spcPct val="100000"/>
              </a:lnSpc>
            </a:pPr>
            <a:endParaRPr lang="en-US" sz="2200" i="1" dirty="0">
              <a:latin typeface="Calibri" panose="020F0502020204030204" pitchFamily="34" charset="0"/>
              <a:cs typeface="Calibri" panose="020F0502020204030204" pitchFamily="34" charset="0"/>
            </a:endParaRPr>
          </a:p>
          <a:p>
            <a:pPr algn="just">
              <a:lnSpc>
                <a:spcPct val="100000"/>
              </a:lnSpc>
            </a:pPr>
            <a:r>
              <a:rPr lang="en-US" sz="2200" i="1" dirty="0">
                <a:latin typeface="Calibri" panose="020F0502020204030204" pitchFamily="34" charset="0"/>
                <a:cs typeface="Calibri" panose="020F0502020204030204" pitchFamily="34" charset="0"/>
              </a:rPr>
              <a:t>All the activity measures and especially </a:t>
            </a:r>
            <a:r>
              <a:rPr lang="en-US" sz="2200" i="1" dirty="0" err="1">
                <a:latin typeface="Calibri" panose="020F0502020204030204" pitchFamily="34" charset="0"/>
                <a:cs typeface="Calibri" panose="020F0502020204030204" pitchFamily="34" charset="0"/>
              </a:rPr>
              <a:t>totalActivity</a:t>
            </a:r>
            <a:r>
              <a:rPr lang="en-US" sz="2200" i="1" dirty="0">
                <a:latin typeface="Calibri" panose="020F0502020204030204" pitchFamily="34" charset="0"/>
                <a:cs typeface="Calibri" panose="020F0502020204030204" pitchFamily="34" charset="0"/>
              </a:rPr>
              <a:t>, </a:t>
            </a:r>
            <a:r>
              <a:rPr lang="en-US" sz="2200" i="1" dirty="0" err="1">
                <a:latin typeface="Calibri" panose="020F0502020204030204" pitchFamily="34" charset="0"/>
                <a:cs typeface="Calibri" panose="020F0502020204030204" pitchFamily="34" charset="0"/>
              </a:rPr>
              <a:t>totalExpansion</a:t>
            </a:r>
            <a:r>
              <a:rPr lang="en-US" sz="2200" i="1" dirty="0">
                <a:latin typeface="Calibri" panose="020F0502020204030204" pitchFamily="34" charset="0"/>
                <a:cs typeface="Calibri" panose="020F0502020204030204" pitchFamily="34" charset="0"/>
              </a:rPr>
              <a:t>, and </a:t>
            </a:r>
            <a:r>
              <a:rPr lang="en-US" sz="2200" i="1" dirty="0" err="1">
                <a:latin typeface="Calibri" panose="020F0502020204030204" pitchFamily="34" charset="0"/>
                <a:cs typeface="Calibri" panose="020F0502020204030204" pitchFamily="34" charset="0"/>
              </a:rPr>
              <a:t>totalAt-trsInjected</a:t>
            </a:r>
            <a:r>
              <a:rPr lang="en-US" sz="2200" i="1" dirty="0">
                <a:latin typeface="Calibri" panose="020F0502020204030204" pitchFamily="34" charset="0"/>
                <a:cs typeface="Calibri" panose="020F0502020204030204" pitchFamily="34" charset="0"/>
              </a:rPr>
              <a:t> are good super taxon discriminators.</a:t>
            </a:r>
          </a:p>
        </p:txBody>
      </p:sp>
      <p:sp>
        <p:nvSpPr>
          <p:cNvPr id="6" name="Title 1">
            <a:extLst>
              <a:ext uri="{FF2B5EF4-FFF2-40B4-BE49-F238E27FC236}">
                <a16:creationId xmlns:a16="http://schemas.microsoft.com/office/drawing/2014/main" id="{675AC0C2-8A41-4B96-8E4B-E490FABC4BE3}"/>
              </a:ext>
            </a:extLst>
          </p:cNvPr>
          <p:cNvSpPr>
            <a:spLocks noGrp="1"/>
          </p:cNvSpPr>
          <p:nvPr>
            <p:ph type="title"/>
          </p:nvPr>
        </p:nvSpPr>
        <p:spPr>
          <a:xfrm>
            <a:off x="1170285" y="678426"/>
            <a:ext cx="10496994" cy="639096"/>
          </a:xfrm>
        </p:spPr>
        <p:txBody>
          <a:bodyPr>
            <a:normAutofit fontScale="90000"/>
          </a:bodyPr>
          <a:lstStyle/>
          <a:p>
            <a:pPr algn="just">
              <a:lnSpc>
                <a:spcPct val="100000"/>
              </a:lnSpc>
            </a:pPr>
            <a:r>
              <a:rPr lang="en-US" sz="3600" b="1" cap="none" dirty="0">
                <a:latin typeface="Tw Cen MT (Headings)"/>
                <a:cs typeface="Calibri" panose="020F0502020204030204" pitchFamily="34" charset="0"/>
              </a:rPr>
              <a:t>Findings regarding super taxa (1)</a:t>
            </a:r>
          </a:p>
        </p:txBody>
      </p:sp>
    </p:spTree>
    <p:extLst>
      <p:ext uri="{BB962C8B-B14F-4D97-AF65-F5344CB8AC3E}">
        <p14:creationId xmlns:p14="http://schemas.microsoft.com/office/powerpoint/2010/main" val="286236331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3">
            <a:duotone>
              <a:schemeClr val="bg2">
                <a:shade val="48000"/>
                <a:hueMod val="106000"/>
                <a:satMod val="140000"/>
                <a:lumMod val="42000"/>
              </a:schemeClr>
              <a:schemeClr val="bg2">
                <a:tint val="98000"/>
                <a:hueMod val="92000"/>
                <a:satMod val="220000"/>
                <a:lumMod val="90000"/>
              </a:schemeClr>
            </a:duotone>
            <a:extLst>
              <a:ext uri="{BEBA8EAE-BF5A-486C-A8C5-ECC9F3942E4B}">
                <a14:imgProps xmlns:a14="http://schemas.microsoft.com/office/drawing/2010/main">
                  <a14:imgLayer r:embed="rId4">
                    <a14:imgEffect>
                      <a14:sharpenSoften amount="50000"/>
                    </a14:imgEffect>
                    <a14:imgEffect>
                      <a14:brightnessContrast bright="-49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FDCEB1-C17C-48CA-ACEB-4BCB1829B125}"/>
              </a:ext>
            </a:extLst>
          </p:cNvPr>
          <p:cNvSpPr>
            <a:spLocks noGrp="1"/>
          </p:cNvSpPr>
          <p:nvPr>
            <p:ph idx="1"/>
          </p:nvPr>
        </p:nvSpPr>
        <p:spPr>
          <a:xfrm>
            <a:off x="982566" y="2052321"/>
            <a:ext cx="9905999" cy="4641556"/>
          </a:xfrm>
        </p:spPr>
        <p:txBody>
          <a:bodyPr>
            <a:normAutofit/>
          </a:bodyPr>
          <a:lstStyle/>
          <a:p>
            <a:pPr algn="just">
              <a:lnSpc>
                <a:spcPct val="100000"/>
              </a:lnSpc>
            </a:pPr>
            <a:r>
              <a:rPr lang="en-US" sz="2200" i="1" dirty="0">
                <a:latin typeface="Calibri" panose="020F0502020204030204" pitchFamily="34" charset="0"/>
                <a:cs typeface="Calibri" panose="020F0502020204030204" pitchFamily="34" charset="0"/>
              </a:rPr>
              <a:t>In the decision tree that was produced by activity measurements, the areas of each super taxon are distinct.</a:t>
            </a:r>
          </a:p>
          <a:p>
            <a:pPr marL="0" indent="0" algn="just">
              <a:lnSpc>
                <a:spcPct val="100000"/>
              </a:lnSpc>
              <a:buNone/>
            </a:pPr>
            <a:endParaRPr lang="en-US" sz="2200" i="1" dirty="0">
              <a:latin typeface="Calibri" panose="020F0502020204030204" pitchFamily="34" charset="0"/>
              <a:cs typeface="Calibri" panose="020F0502020204030204" pitchFamily="34" charset="0"/>
            </a:endParaRPr>
          </a:p>
          <a:p>
            <a:pPr algn="just">
              <a:lnSpc>
                <a:spcPct val="100000"/>
              </a:lnSpc>
            </a:pPr>
            <a:r>
              <a:rPr lang="en-US" sz="2200" i="1" dirty="0">
                <a:latin typeface="Calibri" panose="020F0502020204030204" pitchFamily="34" charset="0"/>
                <a:cs typeface="Calibri" panose="020F0502020204030204" pitchFamily="34" charset="0"/>
              </a:rPr>
              <a:t>The resizing ratio is not an indicator of how active a taxon is.</a:t>
            </a:r>
          </a:p>
          <a:p>
            <a:pPr marL="0" indent="0" algn="just">
              <a:lnSpc>
                <a:spcPct val="100000"/>
              </a:lnSpc>
              <a:buNone/>
            </a:pPr>
            <a:endParaRPr lang="en-US" sz="2200" i="1" dirty="0">
              <a:latin typeface="Calibri" panose="020F0502020204030204" pitchFamily="34" charset="0"/>
              <a:cs typeface="Calibri" panose="020F0502020204030204" pitchFamily="34" charset="0"/>
            </a:endParaRPr>
          </a:p>
          <a:p>
            <a:pPr algn="just">
              <a:lnSpc>
                <a:spcPct val="100000"/>
              </a:lnSpc>
            </a:pPr>
            <a:r>
              <a:rPr lang="en-US" sz="2200" i="1" dirty="0">
                <a:latin typeface="Calibri" panose="020F0502020204030204" pitchFamily="34" charset="0"/>
                <a:cs typeface="Calibri" panose="020F0502020204030204" pitchFamily="34" charset="0"/>
              </a:rPr>
              <a:t>Regarding the schema update period, the activity is due to the nature of the projects.</a:t>
            </a:r>
          </a:p>
          <a:p>
            <a:pPr marL="0" indent="0" algn="just">
              <a:lnSpc>
                <a:spcPct val="100000"/>
              </a:lnSpc>
              <a:buNone/>
            </a:pPr>
            <a:endParaRPr lang="en-US" sz="2200" i="1" dirty="0">
              <a:latin typeface="Calibri" panose="020F0502020204030204" pitchFamily="34" charset="0"/>
              <a:cs typeface="Calibri" panose="020F0502020204030204" pitchFamily="34" charset="0"/>
            </a:endParaRPr>
          </a:p>
          <a:p>
            <a:pPr algn="just">
              <a:lnSpc>
                <a:spcPct val="100000"/>
              </a:lnSpc>
            </a:pPr>
            <a:r>
              <a:rPr lang="en-US" sz="2200" i="1" dirty="0">
                <a:latin typeface="Calibri" panose="020F0502020204030204" pitchFamily="34" charset="0"/>
                <a:cs typeface="Calibri" panose="020F0502020204030204" pitchFamily="34" charset="0"/>
              </a:rPr>
              <a:t>Project update period is not related to the activity.</a:t>
            </a:r>
          </a:p>
        </p:txBody>
      </p:sp>
      <p:sp>
        <p:nvSpPr>
          <p:cNvPr id="6" name="Title 1">
            <a:extLst>
              <a:ext uri="{FF2B5EF4-FFF2-40B4-BE49-F238E27FC236}">
                <a16:creationId xmlns:a16="http://schemas.microsoft.com/office/drawing/2014/main" id="{675AC0C2-8A41-4B96-8E4B-E490FABC4BE3}"/>
              </a:ext>
            </a:extLst>
          </p:cNvPr>
          <p:cNvSpPr>
            <a:spLocks noGrp="1"/>
          </p:cNvSpPr>
          <p:nvPr>
            <p:ph type="title"/>
          </p:nvPr>
        </p:nvSpPr>
        <p:spPr>
          <a:xfrm>
            <a:off x="1170285" y="678426"/>
            <a:ext cx="10496994" cy="639096"/>
          </a:xfrm>
        </p:spPr>
        <p:txBody>
          <a:bodyPr>
            <a:normAutofit fontScale="90000"/>
          </a:bodyPr>
          <a:lstStyle/>
          <a:p>
            <a:pPr algn="just">
              <a:lnSpc>
                <a:spcPct val="100000"/>
              </a:lnSpc>
            </a:pPr>
            <a:r>
              <a:rPr lang="en-US" sz="3600" b="1" cap="none" dirty="0">
                <a:latin typeface="Tw Cen MT (Headings)"/>
                <a:cs typeface="Calibri" panose="020F0502020204030204" pitchFamily="34" charset="0"/>
              </a:rPr>
              <a:t>Findings regarding super taxa (2)</a:t>
            </a:r>
          </a:p>
        </p:txBody>
      </p:sp>
    </p:spTree>
    <p:extLst>
      <p:ext uri="{BB962C8B-B14F-4D97-AF65-F5344CB8AC3E}">
        <p14:creationId xmlns:p14="http://schemas.microsoft.com/office/powerpoint/2010/main" val="183249913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3">
            <a:duotone>
              <a:schemeClr val="bg2">
                <a:shade val="48000"/>
                <a:hueMod val="106000"/>
                <a:satMod val="140000"/>
                <a:lumMod val="42000"/>
              </a:schemeClr>
              <a:schemeClr val="bg2">
                <a:tint val="98000"/>
                <a:hueMod val="92000"/>
                <a:satMod val="220000"/>
                <a:lumMod val="90000"/>
              </a:schemeClr>
            </a:duotone>
            <a:extLst>
              <a:ext uri="{BEBA8EAE-BF5A-486C-A8C5-ECC9F3942E4B}">
                <a14:imgProps xmlns:a14="http://schemas.microsoft.com/office/drawing/2010/main">
                  <a14:imgLayer r:embed="rId4">
                    <a14:imgEffect>
                      <a14:sharpenSoften amount="50000"/>
                    </a14:imgEffect>
                    <a14:imgEffect>
                      <a14:brightnessContrast bright="-49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FDCEB1-C17C-48CA-ACEB-4BCB1829B125}"/>
              </a:ext>
            </a:extLst>
          </p:cNvPr>
          <p:cNvSpPr>
            <a:spLocks noGrp="1"/>
          </p:cNvSpPr>
          <p:nvPr>
            <p:ph idx="1"/>
          </p:nvPr>
        </p:nvSpPr>
        <p:spPr>
          <a:xfrm>
            <a:off x="982566" y="2052321"/>
            <a:ext cx="9905999" cy="3316850"/>
          </a:xfrm>
        </p:spPr>
        <p:txBody>
          <a:bodyPr>
            <a:normAutofit lnSpcReduction="10000"/>
          </a:bodyPr>
          <a:lstStyle/>
          <a:p>
            <a:pPr algn="just">
              <a:lnSpc>
                <a:spcPct val="100000"/>
              </a:lnSpc>
            </a:pPr>
            <a:r>
              <a:rPr lang="en-US" sz="2200" i="1" dirty="0">
                <a:latin typeface="Calibri" panose="020F0502020204030204" pitchFamily="34" charset="0"/>
                <a:cs typeface="Calibri" panose="020F0502020204030204" pitchFamily="34" charset="0"/>
              </a:rPr>
              <a:t>It is possible to explore which percentage of the projects per taxon abides by patterns like progressive reduction of activity, intense spikes of activity, commits of massive maintenance, commits of zero maintenance, </a:t>
            </a:r>
            <a:r>
              <a:rPr lang="en-US" sz="2200" i="1" dirty="0" err="1">
                <a:latin typeface="Calibri" panose="020F0502020204030204" pitchFamily="34" charset="0"/>
                <a:cs typeface="Calibri" panose="020F0502020204030204" pitchFamily="34" charset="0"/>
              </a:rPr>
              <a:t>etc</a:t>
            </a:r>
            <a:r>
              <a:rPr lang="en-US" sz="2200" i="1" dirty="0">
                <a:latin typeface="Calibri" panose="020F0502020204030204" pitchFamily="34" charset="0"/>
                <a:cs typeface="Calibri" panose="020F0502020204030204" pitchFamily="34" charset="0"/>
              </a:rPr>
              <a:t>, and see if the taxa can predict the patterns.</a:t>
            </a:r>
          </a:p>
          <a:p>
            <a:pPr algn="just">
              <a:lnSpc>
                <a:spcPct val="100000"/>
              </a:lnSpc>
            </a:pPr>
            <a:endParaRPr lang="en-US" sz="2200" i="1" dirty="0">
              <a:latin typeface="Calibri" panose="020F0502020204030204" pitchFamily="34" charset="0"/>
              <a:cs typeface="Calibri" panose="020F0502020204030204" pitchFamily="34" charset="0"/>
            </a:endParaRPr>
          </a:p>
          <a:p>
            <a:pPr algn="just">
              <a:lnSpc>
                <a:spcPct val="100000"/>
              </a:lnSpc>
            </a:pPr>
            <a:r>
              <a:rPr lang="en-US" sz="2200" i="1" dirty="0">
                <a:latin typeface="Calibri" panose="020F0502020204030204" pitchFamily="34" charset="0"/>
                <a:cs typeface="Calibri" panose="020F0502020204030204" pitchFamily="34" charset="0"/>
              </a:rPr>
              <a:t>Also, one could define for each pattern, the property values that each project needs to fulfill, and then could check if intersections of these properties can be used as discriminators to create taxa and observe which taxa are created after applying them.</a:t>
            </a:r>
          </a:p>
        </p:txBody>
      </p:sp>
      <p:sp>
        <p:nvSpPr>
          <p:cNvPr id="6" name="Title 1">
            <a:extLst>
              <a:ext uri="{FF2B5EF4-FFF2-40B4-BE49-F238E27FC236}">
                <a16:creationId xmlns:a16="http://schemas.microsoft.com/office/drawing/2014/main" id="{675AC0C2-8A41-4B96-8E4B-E490FABC4BE3}"/>
              </a:ext>
            </a:extLst>
          </p:cNvPr>
          <p:cNvSpPr>
            <a:spLocks noGrp="1"/>
          </p:cNvSpPr>
          <p:nvPr>
            <p:ph type="title"/>
          </p:nvPr>
        </p:nvSpPr>
        <p:spPr>
          <a:xfrm>
            <a:off x="1170285" y="678426"/>
            <a:ext cx="10496994" cy="639096"/>
          </a:xfrm>
        </p:spPr>
        <p:txBody>
          <a:bodyPr>
            <a:normAutofit fontScale="90000"/>
          </a:bodyPr>
          <a:lstStyle/>
          <a:p>
            <a:pPr algn="just">
              <a:lnSpc>
                <a:spcPct val="100000"/>
              </a:lnSpc>
            </a:pPr>
            <a:r>
              <a:rPr lang="en-US" sz="3600" b="1" cap="none" dirty="0">
                <a:latin typeface="Tw Cen MT (Headings)"/>
                <a:cs typeface="Calibri" panose="020F0502020204030204" pitchFamily="34" charset="0"/>
              </a:rPr>
              <a:t>Future Work</a:t>
            </a:r>
          </a:p>
        </p:txBody>
      </p:sp>
    </p:spTree>
    <p:extLst>
      <p:ext uri="{BB962C8B-B14F-4D97-AF65-F5344CB8AC3E}">
        <p14:creationId xmlns:p14="http://schemas.microsoft.com/office/powerpoint/2010/main" val="216902813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EECA6-BC6E-4430-BBA0-77B08274505D}"/>
              </a:ext>
            </a:extLst>
          </p:cNvPr>
          <p:cNvSpPr>
            <a:spLocks noGrp="1"/>
          </p:cNvSpPr>
          <p:nvPr>
            <p:ph type="title"/>
          </p:nvPr>
        </p:nvSpPr>
        <p:spPr>
          <a:xfrm>
            <a:off x="0" y="2910885"/>
            <a:ext cx="12192000" cy="1050558"/>
          </a:xfrm>
        </p:spPr>
        <p:txBody>
          <a:bodyPr>
            <a:normAutofit/>
          </a:bodyPr>
          <a:lstStyle/>
          <a:p>
            <a:pPr algn="ctr"/>
            <a:r>
              <a:rPr lang="en-US" b="1" cap="none" dirty="0">
                <a:latin typeface="Calibri" panose="020F0502020204030204" pitchFamily="34" charset="0"/>
                <a:cs typeface="Calibri" panose="020F0502020204030204" pitchFamily="34" charset="0"/>
              </a:rPr>
              <a:t>Thank you for your attention !!!</a:t>
            </a:r>
            <a:endParaRPr lang="en-US" b="1" u="sng" cap="none" dirty="0">
              <a:solidFill>
                <a:srgbClr val="FFC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101366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duotone>
              <a:schemeClr val="bg2">
                <a:shade val="48000"/>
                <a:hueMod val="106000"/>
                <a:satMod val="140000"/>
                <a:lumMod val="42000"/>
              </a:schemeClr>
              <a:schemeClr val="bg2">
                <a:tint val="98000"/>
                <a:hueMod val="92000"/>
                <a:satMod val="220000"/>
                <a:lumMod val="90000"/>
              </a:schemeClr>
            </a:duotone>
            <a:extLst>
              <a:ext uri="{BEBA8EAE-BF5A-486C-A8C5-ECC9F3942E4B}">
                <a14:imgProps xmlns:a14="http://schemas.microsoft.com/office/drawing/2010/main">
                  <a14:imgLayer r:embed="rId4">
                    <a14:imgEffect>
                      <a14:sharpenSoften amount="50000"/>
                    </a14:imgEffect>
                    <a14:imgEffect>
                      <a14:brightnessContrast bright="-49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EECA6-BC6E-4430-BBA0-77B08274505D}"/>
              </a:ext>
            </a:extLst>
          </p:cNvPr>
          <p:cNvSpPr>
            <a:spLocks noGrp="1"/>
          </p:cNvSpPr>
          <p:nvPr>
            <p:ph type="title"/>
          </p:nvPr>
        </p:nvSpPr>
        <p:spPr>
          <a:xfrm>
            <a:off x="1262884" y="261732"/>
            <a:ext cx="9905998" cy="1086421"/>
          </a:xfrm>
        </p:spPr>
        <p:txBody>
          <a:bodyPr>
            <a:normAutofit/>
          </a:bodyPr>
          <a:lstStyle/>
          <a:p>
            <a:r>
              <a:rPr lang="en-US" b="1" cap="none" dirty="0"/>
              <a:t>Research questions of (P. Vassiliadis – ICDE 21’) </a:t>
            </a:r>
          </a:p>
        </p:txBody>
      </p:sp>
      <p:sp>
        <p:nvSpPr>
          <p:cNvPr id="47" name="Content Placeholder 2">
            <a:extLst>
              <a:ext uri="{FF2B5EF4-FFF2-40B4-BE49-F238E27FC236}">
                <a16:creationId xmlns:a16="http://schemas.microsoft.com/office/drawing/2014/main" id="{2F2C159B-9D6E-4097-82F1-92163EA9AACA}"/>
              </a:ext>
            </a:extLst>
          </p:cNvPr>
          <p:cNvSpPr>
            <a:spLocks noGrp="1"/>
          </p:cNvSpPr>
          <p:nvPr>
            <p:ph idx="1"/>
          </p:nvPr>
        </p:nvSpPr>
        <p:spPr>
          <a:xfrm>
            <a:off x="1181858" y="1922585"/>
            <a:ext cx="9905999" cy="4200423"/>
          </a:xfrm>
        </p:spPr>
        <p:txBody>
          <a:bodyPr>
            <a:normAutofit/>
          </a:bodyPr>
          <a:lstStyle/>
          <a:p>
            <a:pPr algn="just">
              <a:lnSpc>
                <a:spcPct val="100000"/>
              </a:lnSpc>
            </a:pPr>
            <a:r>
              <a:rPr lang="en-US" sz="2800" dirty="0">
                <a:latin typeface="Calibri" panose="020F0502020204030204" pitchFamily="34" charset="0"/>
                <a:cs typeface="Calibri" panose="020F0502020204030204" pitchFamily="34" charset="0"/>
              </a:rPr>
              <a:t>Is schema evolution extensively present?</a:t>
            </a:r>
          </a:p>
          <a:p>
            <a:pPr algn="just">
              <a:lnSpc>
                <a:spcPct val="100000"/>
              </a:lnSpc>
            </a:pPr>
            <a:endParaRPr lang="en-US" sz="2800" dirty="0">
              <a:latin typeface="Calibri" panose="020F0502020204030204" pitchFamily="34" charset="0"/>
              <a:cs typeface="Calibri" panose="020F0502020204030204" pitchFamily="34" charset="0"/>
            </a:endParaRPr>
          </a:p>
          <a:p>
            <a:pPr algn="just">
              <a:lnSpc>
                <a:spcPct val="100000"/>
              </a:lnSpc>
            </a:pPr>
            <a:r>
              <a:rPr lang="en-US" sz="2800" dirty="0">
                <a:latin typeface="Calibri" panose="020F0502020204030204" pitchFamily="34" charset="0"/>
                <a:cs typeface="Calibri" panose="020F0502020204030204" pitchFamily="34" charset="0"/>
              </a:rPr>
              <a:t>Can we extract families, (“taxa” as in biology) of schemata, with respect to the way they evolve over time?</a:t>
            </a:r>
          </a:p>
          <a:p>
            <a:pPr algn="just">
              <a:lnSpc>
                <a:spcPct val="100000"/>
              </a:lnSpc>
            </a:pPr>
            <a:endParaRPr lang="en-US" sz="2800" dirty="0">
              <a:latin typeface="Calibri" panose="020F0502020204030204" pitchFamily="34" charset="0"/>
              <a:cs typeface="Calibri" panose="020F0502020204030204" pitchFamily="34" charset="0"/>
            </a:endParaRPr>
          </a:p>
          <a:p>
            <a:pPr algn="just">
              <a:lnSpc>
                <a:spcPct val="100000"/>
              </a:lnSpc>
            </a:pPr>
            <a:r>
              <a:rPr lang="en-US" sz="2800" dirty="0">
                <a:latin typeface="Calibri" panose="020F0502020204030204" pitchFamily="34" charset="0"/>
                <a:cs typeface="Calibri" panose="020F0502020204030204" pitchFamily="34" charset="0"/>
              </a:rPr>
              <a:t>What are the quantitative characteristics of schema evolution and how do they perform for different taxa?</a:t>
            </a:r>
          </a:p>
        </p:txBody>
      </p:sp>
    </p:spTree>
    <p:extLst>
      <p:ext uri="{BB962C8B-B14F-4D97-AF65-F5344CB8AC3E}">
        <p14:creationId xmlns:p14="http://schemas.microsoft.com/office/powerpoint/2010/main" val="32683933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duotone>
              <a:schemeClr val="bg2">
                <a:shade val="48000"/>
                <a:hueMod val="106000"/>
                <a:satMod val="140000"/>
                <a:lumMod val="42000"/>
              </a:schemeClr>
              <a:schemeClr val="bg2">
                <a:tint val="98000"/>
                <a:hueMod val="92000"/>
                <a:satMod val="220000"/>
                <a:lumMod val="90000"/>
              </a:schemeClr>
            </a:duotone>
            <a:extLst>
              <a:ext uri="{BEBA8EAE-BF5A-486C-A8C5-ECC9F3942E4B}">
                <a14:imgProps xmlns:a14="http://schemas.microsoft.com/office/drawing/2010/main">
                  <a14:imgLayer r:embed="rId4">
                    <a14:imgEffect>
                      <a14:sharpenSoften amount="50000"/>
                    </a14:imgEffect>
                    <a14:imgEffect>
                      <a14:brightnessContrast bright="-49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EECA6-BC6E-4430-BBA0-77B08274505D}"/>
              </a:ext>
            </a:extLst>
          </p:cNvPr>
          <p:cNvSpPr>
            <a:spLocks noGrp="1"/>
          </p:cNvSpPr>
          <p:nvPr>
            <p:ph type="title"/>
          </p:nvPr>
        </p:nvSpPr>
        <p:spPr>
          <a:xfrm>
            <a:off x="489458" y="279841"/>
            <a:ext cx="9905998" cy="639096"/>
          </a:xfrm>
        </p:spPr>
        <p:txBody>
          <a:bodyPr/>
          <a:lstStyle/>
          <a:p>
            <a:r>
              <a:rPr lang="en-US" b="1" cap="none" dirty="0"/>
              <a:t>Frozen Taxon</a:t>
            </a:r>
          </a:p>
        </p:txBody>
      </p:sp>
      <p:sp>
        <p:nvSpPr>
          <p:cNvPr id="3" name="Content Placeholder 2">
            <a:extLst>
              <a:ext uri="{FF2B5EF4-FFF2-40B4-BE49-F238E27FC236}">
                <a16:creationId xmlns:a16="http://schemas.microsoft.com/office/drawing/2014/main" id="{BCFDCEB1-C17C-48CA-ACEB-4BCB1829B125}"/>
              </a:ext>
            </a:extLst>
          </p:cNvPr>
          <p:cNvSpPr>
            <a:spLocks noGrp="1"/>
          </p:cNvSpPr>
          <p:nvPr>
            <p:ph idx="1"/>
          </p:nvPr>
        </p:nvSpPr>
        <p:spPr>
          <a:xfrm>
            <a:off x="6897188" y="1191066"/>
            <a:ext cx="3880338" cy="4774854"/>
          </a:xfrm>
        </p:spPr>
        <p:txBody>
          <a:bodyPr>
            <a:normAutofit lnSpcReduction="10000"/>
          </a:bodyPr>
          <a:lstStyle/>
          <a:p>
            <a:pPr algn="just">
              <a:lnSpc>
                <a:spcPct val="100000"/>
              </a:lnSpc>
            </a:pPr>
            <a:r>
              <a:rPr lang="en-US" dirty="0">
                <a:latin typeface="Calibri" panose="020F0502020204030204" pitchFamily="34" charset="0"/>
                <a:cs typeface="Calibri" panose="020F0502020204030204" pitchFamily="34" charset="0"/>
              </a:rPr>
              <a:t>Projects with completely frozen schema histories and with zero change at the logical level. (</a:t>
            </a:r>
            <a:r>
              <a:rPr lang="en-US" dirty="0" err="1">
                <a:latin typeface="Calibri" panose="020F0502020204030204" pitchFamily="34" charset="0"/>
                <a:cs typeface="Calibri" panose="020F0502020204030204" pitchFamily="34" charset="0"/>
              </a:rPr>
              <a:t>totalActivity</a:t>
            </a:r>
            <a:r>
              <a:rPr lang="en-US" dirty="0">
                <a:latin typeface="Calibri" panose="020F0502020204030204" pitchFamily="34" charset="0"/>
                <a:cs typeface="Calibri" panose="020F0502020204030204" pitchFamily="34" charset="0"/>
              </a:rPr>
              <a:t> = 0)</a:t>
            </a:r>
          </a:p>
          <a:p>
            <a:pPr algn="just">
              <a:lnSpc>
                <a:spcPct val="100000"/>
              </a:lnSpc>
            </a:pPr>
            <a:endParaRPr lang="en-US" dirty="0">
              <a:latin typeface="Calibri" panose="020F0502020204030204" pitchFamily="34" charset="0"/>
              <a:cs typeface="Calibri" panose="020F0502020204030204" pitchFamily="34" charset="0"/>
            </a:endParaRPr>
          </a:p>
          <a:p>
            <a:pPr algn="just">
              <a:lnSpc>
                <a:spcPct val="100000"/>
              </a:lnSpc>
            </a:pPr>
            <a:r>
              <a:rPr lang="en-US" dirty="0">
                <a:latin typeface="Calibri" panose="020F0502020204030204" pitchFamily="34" charset="0"/>
                <a:cs typeface="Calibri" panose="020F0502020204030204" pitchFamily="34" charset="0"/>
              </a:rPr>
              <a:t>34 projects out of 195 belong to the Frozen taxon.</a:t>
            </a:r>
          </a:p>
          <a:p>
            <a:pPr algn="just">
              <a:lnSpc>
                <a:spcPct val="100000"/>
              </a:lnSpc>
            </a:pPr>
            <a:endParaRPr lang="en-US" dirty="0">
              <a:latin typeface="Calibri" panose="020F0502020204030204" pitchFamily="34" charset="0"/>
              <a:cs typeface="Calibri" panose="020F0502020204030204" pitchFamily="34" charset="0"/>
            </a:endParaRPr>
          </a:p>
          <a:p>
            <a:pPr algn="just">
              <a:lnSpc>
                <a:spcPct val="100000"/>
              </a:lnSpc>
            </a:pPr>
            <a:r>
              <a:rPr lang="en-US" dirty="0">
                <a:latin typeface="Calibri" panose="020F0502020204030204" pitchFamily="34" charset="0"/>
                <a:cs typeface="Calibri" panose="020F0502020204030204" pitchFamily="34" charset="0"/>
              </a:rPr>
              <a:t>These projects have project updates but just zero evolution to their schema</a:t>
            </a:r>
          </a:p>
          <a:p>
            <a:pPr algn="just">
              <a:lnSpc>
                <a:spcPct val="100000"/>
              </a:lnSpc>
            </a:pPr>
            <a:endParaRPr lang="en-US" dirty="0">
              <a:latin typeface="Calibri" panose="020F0502020204030204" pitchFamily="34" charset="0"/>
              <a:cs typeface="Calibri" panose="020F0502020204030204" pitchFamily="34" charset="0"/>
            </a:endParaRPr>
          </a:p>
          <a:p>
            <a:pPr marL="0" indent="0" algn="just">
              <a:lnSpc>
                <a:spcPct val="100000"/>
              </a:lnSpc>
              <a:buNone/>
            </a:pPr>
            <a:endParaRPr lang="en-US" dirty="0">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050BCEFD-C67B-402D-A260-B81D3DF1474E}"/>
              </a:ext>
            </a:extLst>
          </p:cNvPr>
          <p:cNvPicPr>
            <a:picLocks noChangeAspect="1"/>
          </p:cNvPicPr>
          <p:nvPr/>
        </p:nvPicPr>
        <p:blipFill>
          <a:blip r:embed="rId5"/>
          <a:stretch>
            <a:fillRect/>
          </a:stretch>
        </p:blipFill>
        <p:spPr>
          <a:xfrm>
            <a:off x="1116139" y="1015234"/>
            <a:ext cx="4311646" cy="2589284"/>
          </a:xfrm>
          <a:prstGeom prst="rect">
            <a:avLst/>
          </a:prstGeom>
        </p:spPr>
      </p:pic>
      <p:pic>
        <p:nvPicPr>
          <p:cNvPr id="6" name="Picture 5">
            <a:extLst>
              <a:ext uri="{FF2B5EF4-FFF2-40B4-BE49-F238E27FC236}">
                <a16:creationId xmlns:a16="http://schemas.microsoft.com/office/drawing/2014/main" id="{DE25A7DB-E552-483B-9109-2C2B7127B42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72174" y="3821722"/>
            <a:ext cx="2922565" cy="2922565"/>
          </a:xfrm>
          <a:prstGeom prst="rect">
            <a:avLst/>
          </a:prstGeom>
        </p:spPr>
      </p:pic>
      <p:sp>
        <p:nvSpPr>
          <p:cNvPr id="8" name="TextBox 7">
            <a:extLst>
              <a:ext uri="{FF2B5EF4-FFF2-40B4-BE49-F238E27FC236}">
                <a16:creationId xmlns:a16="http://schemas.microsoft.com/office/drawing/2014/main" id="{AF2AC642-41C0-466F-8347-B0C878C25C42}"/>
              </a:ext>
            </a:extLst>
          </p:cNvPr>
          <p:cNvSpPr txBox="1"/>
          <p:nvPr/>
        </p:nvSpPr>
        <p:spPr>
          <a:xfrm>
            <a:off x="5357447" y="6013829"/>
            <a:ext cx="6705600" cy="738664"/>
          </a:xfrm>
          <a:prstGeom prst="rect">
            <a:avLst/>
          </a:prstGeom>
          <a:solidFill>
            <a:schemeClr val="tx2"/>
          </a:solidFill>
        </p:spPr>
        <p:txBody>
          <a:bodyPr wrap="square" rtlCol="0">
            <a:spAutoFit/>
          </a:bodyPr>
          <a:lstStyle/>
          <a:p>
            <a:r>
              <a:rPr lang="en-US" sz="1400" dirty="0"/>
              <a:t>Panos Vassiliadis. Profiles of Schema Evolution in Free Open Source Software Projects.37th IEEE International Conference on Data Engineering (ICDE '21), Chania, Crete, Greece, 19-22 April 2021.</a:t>
            </a:r>
          </a:p>
        </p:txBody>
      </p:sp>
    </p:spTree>
    <p:extLst>
      <p:ext uri="{BB962C8B-B14F-4D97-AF65-F5344CB8AC3E}">
        <p14:creationId xmlns:p14="http://schemas.microsoft.com/office/powerpoint/2010/main" val="41147912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duotone>
              <a:schemeClr val="bg2">
                <a:shade val="48000"/>
                <a:hueMod val="106000"/>
                <a:satMod val="140000"/>
                <a:lumMod val="42000"/>
              </a:schemeClr>
              <a:schemeClr val="bg2">
                <a:tint val="98000"/>
                <a:hueMod val="92000"/>
                <a:satMod val="220000"/>
                <a:lumMod val="90000"/>
              </a:schemeClr>
            </a:duotone>
            <a:extLst>
              <a:ext uri="{BEBA8EAE-BF5A-486C-A8C5-ECC9F3942E4B}">
                <a14:imgProps xmlns:a14="http://schemas.microsoft.com/office/drawing/2010/main">
                  <a14:imgLayer r:embed="rId4">
                    <a14:imgEffect>
                      <a14:sharpenSoften amount="50000"/>
                    </a14:imgEffect>
                    <a14:imgEffect>
                      <a14:brightnessContrast bright="-49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EECA6-BC6E-4430-BBA0-77B08274505D}"/>
              </a:ext>
            </a:extLst>
          </p:cNvPr>
          <p:cNvSpPr>
            <a:spLocks noGrp="1"/>
          </p:cNvSpPr>
          <p:nvPr>
            <p:ph type="title"/>
          </p:nvPr>
        </p:nvSpPr>
        <p:spPr>
          <a:xfrm>
            <a:off x="489458" y="279841"/>
            <a:ext cx="9905998" cy="639096"/>
          </a:xfrm>
        </p:spPr>
        <p:txBody>
          <a:bodyPr/>
          <a:lstStyle/>
          <a:p>
            <a:r>
              <a:rPr lang="en-US" b="1" cap="none" dirty="0"/>
              <a:t>Almost Frozen Taxon</a:t>
            </a:r>
          </a:p>
        </p:txBody>
      </p:sp>
      <p:sp>
        <p:nvSpPr>
          <p:cNvPr id="3" name="Content Placeholder 2">
            <a:extLst>
              <a:ext uri="{FF2B5EF4-FFF2-40B4-BE49-F238E27FC236}">
                <a16:creationId xmlns:a16="http://schemas.microsoft.com/office/drawing/2014/main" id="{BCFDCEB1-C17C-48CA-ACEB-4BCB1829B125}"/>
              </a:ext>
            </a:extLst>
          </p:cNvPr>
          <p:cNvSpPr>
            <a:spLocks noGrp="1"/>
          </p:cNvSpPr>
          <p:nvPr>
            <p:ph idx="1"/>
          </p:nvPr>
        </p:nvSpPr>
        <p:spPr>
          <a:xfrm>
            <a:off x="6021978" y="1018903"/>
            <a:ext cx="5660571" cy="4046014"/>
          </a:xfrm>
        </p:spPr>
        <p:txBody>
          <a:bodyPr>
            <a:normAutofit/>
          </a:bodyPr>
          <a:lstStyle/>
          <a:p>
            <a:pPr algn="just">
              <a:lnSpc>
                <a:spcPct val="100000"/>
              </a:lnSpc>
            </a:pPr>
            <a:r>
              <a:rPr lang="en-US" dirty="0">
                <a:latin typeface="Calibri" panose="020F0502020204030204" pitchFamily="34" charset="0"/>
                <a:cs typeface="Calibri" panose="020F0502020204030204" pitchFamily="34" charset="0"/>
              </a:rPr>
              <a:t>Projects with histories of very small change, typically with few intra-table attribute modifications. (At most </a:t>
            </a:r>
            <a:r>
              <a:rPr lang="el-GR" dirty="0">
                <a:latin typeface="Calibri" panose="020F0502020204030204" pitchFamily="34" charset="0"/>
                <a:cs typeface="Calibri" panose="020F0502020204030204" pitchFamily="34" charset="0"/>
              </a:rPr>
              <a:t>4</a:t>
            </a:r>
            <a:r>
              <a:rPr lang="en-US" dirty="0">
                <a:latin typeface="Calibri" panose="020F0502020204030204" pitchFamily="34" charset="0"/>
                <a:cs typeface="Calibri" panose="020F0502020204030204" pitchFamily="34" charset="0"/>
              </a:rPr>
              <a:t> active commits, </a:t>
            </a:r>
            <a:r>
              <a:rPr lang="en-US" dirty="0" err="1">
                <a:latin typeface="Calibri" panose="020F0502020204030204" pitchFamily="34" charset="0"/>
                <a:cs typeface="Calibri" panose="020F0502020204030204" pitchFamily="34" charset="0"/>
              </a:rPr>
              <a:t>totalActivity</a:t>
            </a:r>
            <a:r>
              <a:rPr lang="en-US" dirty="0">
                <a:latin typeface="Calibri" panose="020F0502020204030204" pitchFamily="34" charset="0"/>
                <a:cs typeface="Calibri" panose="020F0502020204030204" pitchFamily="34" charset="0"/>
              </a:rPr>
              <a:t> &lt;= 10 updated attributes).</a:t>
            </a:r>
          </a:p>
          <a:p>
            <a:pPr algn="just">
              <a:lnSpc>
                <a:spcPct val="100000"/>
              </a:lnSpc>
            </a:pPr>
            <a:endParaRPr lang="en-US" dirty="0">
              <a:latin typeface="Calibri" panose="020F0502020204030204" pitchFamily="34" charset="0"/>
              <a:cs typeface="Calibri" panose="020F0502020204030204" pitchFamily="34" charset="0"/>
            </a:endParaRPr>
          </a:p>
          <a:p>
            <a:pPr algn="just">
              <a:lnSpc>
                <a:spcPct val="100000"/>
              </a:lnSpc>
            </a:pPr>
            <a:endParaRPr lang="en-US" dirty="0">
              <a:latin typeface="Calibri" panose="020F0502020204030204" pitchFamily="34" charset="0"/>
              <a:cs typeface="Calibri" panose="020F0502020204030204" pitchFamily="34" charset="0"/>
            </a:endParaRPr>
          </a:p>
          <a:p>
            <a:pPr algn="just">
              <a:lnSpc>
                <a:spcPct val="100000"/>
              </a:lnSpc>
            </a:pPr>
            <a:r>
              <a:rPr lang="en-US" dirty="0">
                <a:latin typeface="Calibri" panose="020F0502020204030204" pitchFamily="34" charset="0"/>
                <a:cs typeface="Calibri" panose="020F0502020204030204" pitchFamily="34" charset="0"/>
              </a:rPr>
              <a:t>65 projects out of 195 belong to the Almost Frozen taxon.</a:t>
            </a:r>
          </a:p>
          <a:p>
            <a:pPr algn="just">
              <a:lnSpc>
                <a:spcPct val="100000"/>
              </a:lnSpc>
            </a:pPr>
            <a:endParaRPr lang="en-US" dirty="0">
              <a:latin typeface="Calibri" panose="020F0502020204030204" pitchFamily="34" charset="0"/>
              <a:cs typeface="Calibri" panose="020F0502020204030204" pitchFamily="34" charset="0"/>
            </a:endParaRPr>
          </a:p>
          <a:p>
            <a:pPr marL="0" indent="0" algn="just">
              <a:lnSpc>
                <a:spcPct val="100000"/>
              </a:lnSpc>
              <a:buNone/>
            </a:pPr>
            <a:endParaRPr lang="en-US" dirty="0">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5A67E968-C7EA-45BE-AD68-FA05B91AE585}"/>
              </a:ext>
            </a:extLst>
          </p:cNvPr>
          <p:cNvPicPr>
            <a:picLocks noChangeAspect="1"/>
          </p:cNvPicPr>
          <p:nvPr/>
        </p:nvPicPr>
        <p:blipFill>
          <a:blip r:embed="rId5"/>
          <a:stretch>
            <a:fillRect/>
          </a:stretch>
        </p:blipFill>
        <p:spPr>
          <a:xfrm>
            <a:off x="596340" y="1048393"/>
            <a:ext cx="4354484" cy="2618496"/>
          </a:xfrm>
          <a:prstGeom prst="rect">
            <a:avLst/>
          </a:prstGeom>
        </p:spPr>
      </p:pic>
      <p:pic>
        <p:nvPicPr>
          <p:cNvPr id="8" name="Picture 7">
            <a:extLst>
              <a:ext uri="{FF2B5EF4-FFF2-40B4-BE49-F238E27FC236}">
                <a16:creationId xmlns:a16="http://schemas.microsoft.com/office/drawing/2014/main" id="{C005A2D9-6AF9-4F2B-B9F5-627D16D73FDB}"/>
              </a:ext>
            </a:extLst>
          </p:cNvPr>
          <p:cNvPicPr>
            <a:picLocks noChangeAspect="1"/>
          </p:cNvPicPr>
          <p:nvPr/>
        </p:nvPicPr>
        <p:blipFill>
          <a:blip r:embed="rId6"/>
          <a:stretch>
            <a:fillRect/>
          </a:stretch>
        </p:blipFill>
        <p:spPr>
          <a:xfrm>
            <a:off x="571854" y="3888727"/>
            <a:ext cx="4378969" cy="2629713"/>
          </a:xfrm>
          <a:prstGeom prst="rect">
            <a:avLst/>
          </a:prstGeom>
        </p:spPr>
      </p:pic>
      <p:sp>
        <p:nvSpPr>
          <p:cNvPr id="9" name="TextBox 8">
            <a:extLst>
              <a:ext uri="{FF2B5EF4-FFF2-40B4-BE49-F238E27FC236}">
                <a16:creationId xmlns:a16="http://schemas.microsoft.com/office/drawing/2014/main" id="{0EB5E4A5-1459-458C-9604-463E56CC319A}"/>
              </a:ext>
            </a:extLst>
          </p:cNvPr>
          <p:cNvSpPr txBox="1"/>
          <p:nvPr/>
        </p:nvSpPr>
        <p:spPr>
          <a:xfrm>
            <a:off x="5357447" y="6013829"/>
            <a:ext cx="6705600" cy="738664"/>
          </a:xfrm>
          <a:prstGeom prst="rect">
            <a:avLst/>
          </a:prstGeom>
          <a:solidFill>
            <a:schemeClr val="tx2"/>
          </a:solidFill>
        </p:spPr>
        <p:txBody>
          <a:bodyPr wrap="square" rtlCol="0">
            <a:spAutoFit/>
          </a:bodyPr>
          <a:lstStyle/>
          <a:p>
            <a:r>
              <a:rPr lang="en-US" sz="1400" dirty="0"/>
              <a:t>Panos Vassiliadis. Profiles of Schema Evolution in Free Open Source Software Projects.37th IEEE International Conference on Data Engineering (ICDE '21), Chania, Crete, Greece, 19-22 April 2021.</a:t>
            </a:r>
          </a:p>
        </p:txBody>
      </p:sp>
    </p:spTree>
    <p:extLst>
      <p:ext uri="{BB962C8B-B14F-4D97-AF65-F5344CB8AC3E}">
        <p14:creationId xmlns:p14="http://schemas.microsoft.com/office/powerpoint/2010/main" val="161603499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252C36"/>
      </a:dk2>
      <a:lt2>
        <a:srgbClr val="7C96A3"/>
      </a:lt2>
      <a:accent1>
        <a:srgbClr val="4FD093"/>
      </a:accent1>
      <a:accent2>
        <a:srgbClr val="54BCDF"/>
      </a:accent2>
      <a:accent3>
        <a:srgbClr val="A262D0"/>
      </a:accent3>
      <a:accent4>
        <a:srgbClr val="D7537B"/>
      </a:accent4>
      <a:accent5>
        <a:srgbClr val="E78045"/>
      </a:accent5>
      <a:accent6>
        <a:srgbClr val="84C350"/>
      </a:accent6>
      <a:hlink>
        <a:srgbClr val="22FFFF"/>
      </a:hlink>
      <a:folHlink>
        <a:srgbClr val="9BF3FD"/>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40000"/>
              </a:schemeClr>
            </a:gs>
            <a:gs pos="100000">
              <a:schemeClr val="phClr">
                <a:shade val="92000"/>
                <a:hueMod val="104000"/>
                <a:satMod val="140000"/>
                <a:lumMod val="48000"/>
              </a:schemeClr>
            </a:gs>
          </a:gsLst>
          <a:lin ang="5040000" scaled="0"/>
        </a:gradFill>
        <a:blipFill>
          <a:blip xmlns:r="http://schemas.openxmlformats.org/officeDocument/2006/relationships" r:embed="rId1">
            <a:duotone>
              <a:schemeClr val="phClr">
                <a:shade val="48000"/>
                <a:hueMod val="106000"/>
                <a:satMod val="140000"/>
                <a:lumMod val="42000"/>
              </a:schemeClr>
              <a:schemeClr val="phClr">
                <a:tint val="98000"/>
                <a:hueMod val="92000"/>
                <a:satMod val="220000"/>
                <a:lumMod val="9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2578CA-DEC9-49C3-80AF-C113973CC9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1631</TotalTime>
  <Words>3815</Words>
  <Application>Microsoft Office PowerPoint</Application>
  <PresentationFormat>Widescreen</PresentationFormat>
  <Paragraphs>579</Paragraphs>
  <Slides>66</Slides>
  <Notes>59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66</vt:i4>
      </vt:variant>
    </vt:vector>
  </HeadingPairs>
  <TitlesOfParts>
    <vt:vector size="75" baseType="lpstr">
      <vt:lpstr>Arial</vt:lpstr>
      <vt:lpstr>Calibri</vt:lpstr>
      <vt:lpstr>Courier New</vt:lpstr>
      <vt:lpstr>GFS Didot</vt:lpstr>
      <vt:lpstr>Helvetica</vt:lpstr>
      <vt:lpstr>Symbol</vt:lpstr>
      <vt:lpstr>Tw Cen MT</vt:lpstr>
      <vt:lpstr>Tw Cen MT (Headings)</vt:lpstr>
      <vt:lpstr>Circuit</vt:lpstr>
      <vt:lpstr>Master Thesis Defense</vt:lpstr>
      <vt:lpstr>Outline of Presentation (1)</vt:lpstr>
      <vt:lpstr>Outline of Presentation (2)</vt:lpstr>
      <vt:lpstr>Introduction</vt:lpstr>
      <vt:lpstr>What is schema evolution?</vt:lpstr>
      <vt:lpstr>Related Work</vt:lpstr>
      <vt:lpstr>Research questions of (P. Vassiliadis – ICDE 21’) </vt:lpstr>
      <vt:lpstr>Frozen Taxon</vt:lpstr>
      <vt:lpstr>Almost Frozen Taxon</vt:lpstr>
      <vt:lpstr>FocusedShot_n_FROZEN Taxon</vt:lpstr>
      <vt:lpstr>MODERATE Taxon</vt:lpstr>
      <vt:lpstr>FocusedShot_n_LOW Taxon</vt:lpstr>
      <vt:lpstr>ACTIVE Taxon</vt:lpstr>
      <vt:lpstr>Research questions of this study</vt:lpstr>
      <vt:lpstr>Profiling and evaluating of the  existing taxonomy</vt:lpstr>
      <vt:lpstr>Atomic Schema Attributes</vt:lpstr>
      <vt:lpstr>Monthly Schema Attributes</vt:lpstr>
      <vt:lpstr>Summary Schema Attributes</vt:lpstr>
      <vt:lpstr>Most Important attributes</vt:lpstr>
      <vt:lpstr>Behaviors and patterns per taxon</vt:lpstr>
      <vt:lpstr>Schema Line Update Period</vt:lpstr>
      <vt:lpstr>Schema Update Period</vt:lpstr>
      <vt:lpstr>Schema Line Volume of Change</vt:lpstr>
      <vt:lpstr>Active Commits - BoxPlot</vt:lpstr>
      <vt:lpstr>Turfs – Total Activity (BoxPlots)</vt:lpstr>
      <vt:lpstr>Project Update Period – Months (BoxPlot)</vt:lpstr>
      <vt:lpstr>Patterns of Schema Evolution per taxon</vt:lpstr>
      <vt:lpstr>Decision Tree produced by Orange Software</vt:lpstr>
      <vt:lpstr>Centroids per taxon</vt:lpstr>
      <vt:lpstr>How were centroids defined?</vt:lpstr>
      <vt:lpstr>Centroids per taxon with stats (1)</vt:lpstr>
      <vt:lpstr>Centroids per taxon with stats (2)</vt:lpstr>
      <vt:lpstr>Centroids per taxon with stats (3)</vt:lpstr>
      <vt:lpstr>Assessment of the existing taxonomy via validity metrics</vt:lpstr>
      <vt:lpstr>Cohesion (SSE)</vt:lpstr>
      <vt:lpstr>Separation (BSS)</vt:lpstr>
      <vt:lpstr>Groups of attributes - Results </vt:lpstr>
      <vt:lpstr>ScatterPlot: TotalTotalActivity - ActiveCommits</vt:lpstr>
      <vt:lpstr>Silhouette Coefficient</vt:lpstr>
      <vt:lpstr>Silhouette Plots per Group</vt:lpstr>
      <vt:lpstr>Findings concerning the existing taxonomy (1)</vt:lpstr>
      <vt:lpstr>Findings concerning the existing taxonomy (2)</vt:lpstr>
      <vt:lpstr>The possibility of deriving super taxa</vt:lpstr>
      <vt:lpstr>Super taxa</vt:lpstr>
      <vt:lpstr>Super taxa - Heartbeat</vt:lpstr>
      <vt:lpstr>Turfs – Reeds  </vt:lpstr>
      <vt:lpstr>Active Commits</vt:lpstr>
      <vt:lpstr>Reed – Turf (Ratios)</vt:lpstr>
      <vt:lpstr>Decision Tree – Heartbeat</vt:lpstr>
      <vt:lpstr>Super taxa - Activity</vt:lpstr>
      <vt:lpstr>Total Activity</vt:lpstr>
      <vt:lpstr>Total Maintenance – Total Expansion</vt:lpstr>
      <vt:lpstr>TotalAttrInjected – TotalAttrEjected</vt:lpstr>
      <vt:lpstr>Decision Tree – Activity</vt:lpstr>
      <vt:lpstr>Super taxa - Table-Level Activity</vt:lpstr>
      <vt:lpstr>Tables@Start – Tables@End</vt:lpstr>
      <vt:lpstr>Resizing Ratio</vt:lpstr>
      <vt:lpstr>BD = TotalTableInsertions + TotalTableDeletions</vt:lpstr>
      <vt:lpstr>Decision Tree – Table-Level Activity</vt:lpstr>
      <vt:lpstr>Super taxa - Durations</vt:lpstr>
      <vt:lpstr>SUP - PUP</vt:lpstr>
      <vt:lpstr>Centroid per super taxon</vt:lpstr>
      <vt:lpstr>Findings regarding super taxa (1)</vt:lpstr>
      <vt:lpstr>Findings regarding super taxa (2)</vt:lpstr>
      <vt:lpstr>Future Work</vt:lpstr>
      <vt:lpstr>Thank you for your attention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Master Thesis Defense</dc:title>
  <dc:creator>George Kalampokis</dc:creator>
  <cp:lastModifiedBy>George Kalampokis</cp:lastModifiedBy>
  <cp:revision>926</cp:revision>
  <dcterms:created xsi:type="dcterms:W3CDTF">2021-07-16T15:47:49Z</dcterms:created>
  <dcterms:modified xsi:type="dcterms:W3CDTF">2021-07-19T12:27:42Z</dcterms:modified>
</cp:coreProperties>
</file>