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2"/>
  </p:sldMasterIdLst>
  <p:notesMasterIdLst>
    <p:notesMasterId r:id="rId82"/>
  </p:notesMasterIdLst>
  <p:handoutMasterIdLst>
    <p:handoutMasterId r:id="rId83"/>
  </p:handoutMasterIdLst>
  <p:sldIdLst>
    <p:sldId id="256" r:id="rId3"/>
    <p:sldId id="257" r:id="rId4"/>
    <p:sldId id="345" r:id="rId5"/>
    <p:sldId id="269" r:id="rId6"/>
    <p:sldId id="270" r:id="rId7"/>
    <p:sldId id="271" r:id="rId8"/>
    <p:sldId id="274" r:id="rId9"/>
    <p:sldId id="275" r:id="rId10"/>
    <p:sldId id="272" r:id="rId11"/>
    <p:sldId id="277" r:id="rId12"/>
    <p:sldId id="280" r:id="rId13"/>
    <p:sldId id="283" r:id="rId14"/>
    <p:sldId id="284" r:id="rId15"/>
    <p:sldId id="346" r:id="rId16"/>
    <p:sldId id="285" r:id="rId17"/>
    <p:sldId id="287" r:id="rId18"/>
    <p:sldId id="288" r:id="rId19"/>
    <p:sldId id="289" r:id="rId20"/>
    <p:sldId id="347" r:id="rId21"/>
    <p:sldId id="291" r:id="rId22"/>
    <p:sldId id="292" r:id="rId23"/>
    <p:sldId id="293" r:id="rId24"/>
    <p:sldId id="294" r:id="rId25"/>
    <p:sldId id="295" r:id="rId26"/>
    <p:sldId id="296" r:id="rId27"/>
    <p:sldId id="348" r:id="rId28"/>
    <p:sldId id="299" r:id="rId29"/>
    <p:sldId id="351" r:id="rId30"/>
    <p:sldId id="306" r:id="rId31"/>
    <p:sldId id="307" r:id="rId32"/>
    <p:sldId id="308" r:id="rId33"/>
    <p:sldId id="310" r:id="rId34"/>
    <p:sldId id="311" r:id="rId35"/>
    <p:sldId id="312" r:id="rId36"/>
    <p:sldId id="313" r:id="rId37"/>
    <p:sldId id="314" r:id="rId38"/>
    <p:sldId id="315" r:id="rId39"/>
    <p:sldId id="317" r:id="rId40"/>
    <p:sldId id="320" r:id="rId41"/>
    <p:sldId id="321" r:id="rId42"/>
    <p:sldId id="362" r:id="rId43"/>
    <p:sldId id="368" r:id="rId44"/>
    <p:sldId id="335" r:id="rId45"/>
    <p:sldId id="336" r:id="rId46"/>
    <p:sldId id="338" r:id="rId47"/>
    <p:sldId id="369" r:id="rId48"/>
    <p:sldId id="370" r:id="rId49"/>
    <p:sldId id="371" r:id="rId50"/>
    <p:sldId id="372" r:id="rId51"/>
    <p:sldId id="373" r:id="rId52"/>
    <p:sldId id="374" r:id="rId53"/>
    <p:sldId id="377" r:id="rId54"/>
    <p:sldId id="378" r:id="rId55"/>
    <p:sldId id="342" r:id="rId56"/>
    <p:sldId id="379" r:id="rId57"/>
    <p:sldId id="343" r:id="rId58"/>
    <p:sldId id="359" r:id="rId59"/>
    <p:sldId id="349" r:id="rId60"/>
    <p:sldId id="350" r:id="rId61"/>
    <p:sldId id="352" r:id="rId62"/>
    <p:sldId id="353" r:id="rId63"/>
    <p:sldId id="354" r:id="rId64"/>
    <p:sldId id="355" r:id="rId65"/>
    <p:sldId id="356" r:id="rId66"/>
    <p:sldId id="357" r:id="rId67"/>
    <p:sldId id="358" r:id="rId68"/>
    <p:sldId id="360" r:id="rId69"/>
    <p:sldId id="361" r:id="rId70"/>
    <p:sldId id="363" r:id="rId71"/>
    <p:sldId id="364" r:id="rId72"/>
    <p:sldId id="365" r:id="rId73"/>
    <p:sldId id="366" r:id="rId74"/>
    <p:sldId id="380" r:id="rId75"/>
    <p:sldId id="384" r:id="rId76"/>
    <p:sldId id="381" r:id="rId77"/>
    <p:sldId id="382" r:id="rId78"/>
    <p:sldId id="385" r:id="rId79"/>
    <p:sldId id="386" r:id="rId80"/>
    <p:sldId id="383"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82" autoAdjust="0"/>
    <p:restoredTop sz="96305" autoAdjust="0"/>
  </p:normalViewPr>
  <p:slideViewPr>
    <p:cSldViewPr snapToGrid="0" showGuides="1">
      <p:cViewPr varScale="1">
        <p:scale>
          <a:sx n="104" d="100"/>
          <a:sy n="104" d="100"/>
        </p:scale>
        <p:origin x="84" y="27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1" d="100"/>
          <a:sy n="51" d="100"/>
        </p:scale>
        <p:origin x="2352" y="5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pPr/>
              <a:t>14/10/2015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p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pPr/>
              <a:t>14/10/2015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p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1</a:t>
            </a:fld>
            <a:endParaRPr lang="en-US"/>
          </a:p>
        </p:txBody>
      </p:sp>
    </p:spTree>
    <p:extLst>
      <p:ext uri="{BB962C8B-B14F-4D97-AF65-F5344CB8AC3E}">
        <p14:creationId xmlns:p14="http://schemas.microsoft.com/office/powerpoint/2010/main" val="865114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25</a:t>
            </a:fld>
            <a:endParaRPr lang="en-US"/>
          </a:p>
        </p:txBody>
      </p:sp>
    </p:spTree>
    <p:extLst>
      <p:ext uri="{BB962C8B-B14F-4D97-AF65-F5344CB8AC3E}">
        <p14:creationId xmlns:p14="http://schemas.microsoft.com/office/powerpoint/2010/main" val="121727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58</a:t>
            </a:fld>
            <a:endParaRPr lang="en-US"/>
          </a:p>
        </p:txBody>
      </p:sp>
    </p:spTree>
    <p:extLst>
      <p:ext uri="{BB962C8B-B14F-4D97-AF65-F5344CB8AC3E}">
        <p14:creationId xmlns:p14="http://schemas.microsoft.com/office/powerpoint/2010/main" val="513074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59</a:t>
            </a:fld>
            <a:endParaRPr lang="en-US"/>
          </a:p>
        </p:txBody>
      </p:sp>
    </p:spTree>
    <p:extLst>
      <p:ext uri="{BB962C8B-B14F-4D97-AF65-F5344CB8AC3E}">
        <p14:creationId xmlns:p14="http://schemas.microsoft.com/office/powerpoint/2010/main" val="192664387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3" name="Picture Placeholder 2"/>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smtClean="0"/>
              <a:t>Click icon to add picture</a:t>
            </a:r>
            <a:endParaRPr/>
          </a:p>
        </p:txBody>
      </p:sp>
      <p:sp>
        <p:nvSpPr>
          <p:cNvPr id="19"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a:latin typeface="Arial" pitchFamily="34" charset="0"/>
                <a:cs typeface="Arial" pitchFamily="34" charset="0"/>
              </a:rPr>
              <a:t>NOTE:</a:t>
            </a:r>
          </a:p>
          <a:p>
            <a:r>
              <a:rPr sz="1200" i="1">
                <a:latin typeface="Arial" pitchFamily="34" charset="0"/>
                <a:cs typeface="Arial" pitchFamily="34" charset="0"/>
              </a:rPr>
              <a:t>To change the  image on this slide, select the picture and delete it. Then click the Pictures icon in the placeholder to insert your own image.</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endParaRPr/>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60000"/>
                    <a:lumOff val="40000"/>
                  </a:schemeClr>
                </a:solidFill>
              </a:defRPr>
            </a:lvl1pPr>
          </a:lstStyle>
          <a:p>
            <a:endParaRPr/>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60000"/>
                    <a:lumOff val="40000"/>
                  </a:schemeClr>
                </a:solidFill>
              </a:defRPr>
            </a:lvl1pPr>
          </a:lstStyle>
          <a:p>
            <a:fld id="{0FF54DE5-C571-48E8-A5BC-B369434E2F44}" type="slidenum">
              <a:rPr/>
              <a:pPr/>
              <a:t>‹#›</a:t>
            </a:fld>
            <a:endParaRPr/>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slides/_rels/slide5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github.com/daintiness-group/hecate" TargetMode="External"/><Relationship Id="rId2" Type="http://schemas.openxmlformats.org/officeDocument/2006/relationships/hyperlink" Target="https://eclipse.org/downloads/" TargetMode="External"/><Relationship Id="rId1" Type="http://schemas.openxmlformats.org/officeDocument/2006/relationships/slideLayout" Target="../slideLayouts/slideLayout2.xml"/><Relationship Id="rId4" Type="http://schemas.openxmlformats.org/officeDocument/2006/relationships/hyperlink" Target="https://github.com/DAINTINESS-Group/Plutarch_Parallel_Liv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normAutofit/>
          </a:bodyPr>
          <a:lstStyle/>
          <a:p>
            <a:r>
              <a:rPr lang="en-US" sz="3600" dirty="0" smtClean="0"/>
              <a:t>Biography synopses for evolving relational database schemata</a:t>
            </a:r>
            <a:endParaRPr lang="en-US" sz="3600" dirty="0"/>
          </a:p>
        </p:txBody>
      </p:sp>
      <p:sp>
        <p:nvSpPr>
          <p:cNvPr id="7" name="Subtitle 6"/>
          <p:cNvSpPr>
            <a:spLocks noGrp="1"/>
          </p:cNvSpPr>
          <p:nvPr>
            <p:ph type="subTitle" idx="1"/>
          </p:nvPr>
        </p:nvSpPr>
        <p:spPr/>
        <p:txBody>
          <a:bodyPr/>
          <a:lstStyle/>
          <a:p>
            <a:r>
              <a:rPr lang="en-US" dirty="0" err="1" smtClean="0"/>
              <a:t>Theofanis</a:t>
            </a:r>
            <a:r>
              <a:rPr lang="en-US" dirty="0" smtClean="0"/>
              <a:t> </a:t>
            </a:r>
            <a:r>
              <a:rPr lang="en-US" dirty="0" err="1" smtClean="0"/>
              <a:t>Giachos</a:t>
            </a:r>
            <a:endParaRPr lang="en-US" dirty="0" smtClean="0"/>
          </a:p>
          <a:p>
            <a:r>
              <a:rPr lang="en-US" dirty="0" smtClean="0"/>
              <a:t>Supervisor: </a:t>
            </a:r>
            <a:r>
              <a:rPr lang="en-US" dirty="0" err="1"/>
              <a:t>Panos</a:t>
            </a:r>
            <a:r>
              <a:rPr lang="en-US" dirty="0"/>
              <a:t> </a:t>
            </a:r>
            <a:r>
              <a:rPr lang="en-US" dirty="0" err="1"/>
              <a:t>Vassiliadis</a:t>
            </a:r>
            <a:endParaRPr lang="en-US" dirty="0"/>
          </a:p>
          <a:p>
            <a:endParaRPr lang="en-US" dirty="0"/>
          </a:p>
        </p:txBody>
      </p:sp>
      <p:pic>
        <p:nvPicPr>
          <p:cNvPr id="4" name="Picture Placeholder 3"/>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6981063" y="1658403"/>
            <a:ext cx="5210937" cy="3513111"/>
          </a:xfr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r>
              <a:rPr lang="en-US" b="1" dirty="0" smtClean="0"/>
              <a:t> </a:t>
            </a:r>
            <a:r>
              <a:rPr lang="en-US" dirty="0" smtClean="0"/>
              <a:t>(2/2)</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F</a:t>
            </a:r>
            <a:r>
              <a:rPr lang="en-US" dirty="0" smtClean="0"/>
              <a:t>or </a:t>
            </a:r>
            <a:r>
              <a:rPr lang="en-US" dirty="0"/>
              <a:t>each transition, f</a:t>
            </a:r>
            <a:r>
              <a:rPr lang="en-US" dirty="0" smtClean="0"/>
              <a:t>or </a:t>
            </a:r>
            <a:r>
              <a:rPr lang="en-US" dirty="0"/>
              <a:t>each relation, we can identify the following data</a:t>
            </a:r>
            <a:r>
              <a:rPr lang="en-US" dirty="0" smtClean="0"/>
              <a:t>:</a:t>
            </a:r>
          </a:p>
          <a:p>
            <a:r>
              <a:rPr lang="en-US" b="1" dirty="0"/>
              <a:t>Old Attributes</a:t>
            </a:r>
            <a:r>
              <a:rPr lang="en-US" dirty="0"/>
              <a:t>: The set of attributes of the relation at the source, old version of the </a:t>
            </a:r>
            <a:r>
              <a:rPr lang="en-US" dirty="0" smtClean="0"/>
              <a:t>transition</a:t>
            </a:r>
          </a:p>
          <a:p>
            <a:r>
              <a:rPr lang="en-US" b="1" dirty="0"/>
              <a:t>New Attributes</a:t>
            </a:r>
            <a:r>
              <a:rPr lang="en-US" dirty="0"/>
              <a:t>: The set of attributes of the relation at the target, new version of the </a:t>
            </a:r>
            <a:r>
              <a:rPr lang="en-US" dirty="0" smtClean="0"/>
              <a:t>transition</a:t>
            </a:r>
          </a:p>
          <a:p>
            <a:r>
              <a:rPr lang="en-US" b="1" dirty="0"/>
              <a:t>Attributes Inserted</a:t>
            </a:r>
            <a:r>
              <a:rPr lang="en-US" dirty="0"/>
              <a:t>: The set of attribute names inserted in the relation in the new version of the </a:t>
            </a:r>
            <a:r>
              <a:rPr lang="en-US" dirty="0" smtClean="0"/>
              <a:t>transition</a:t>
            </a:r>
          </a:p>
          <a:p>
            <a:r>
              <a:rPr lang="en-US" b="1" dirty="0"/>
              <a:t>Attributes Deleted</a:t>
            </a:r>
            <a:r>
              <a:rPr lang="en-US" dirty="0"/>
              <a:t>: The set of attribute names deleted from the relation during the transition from the old to the new </a:t>
            </a:r>
            <a:r>
              <a:rPr lang="en-US" dirty="0" smtClean="0"/>
              <a:t>version</a:t>
            </a:r>
          </a:p>
          <a:p>
            <a:r>
              <a:rPr lang="en-US" b="1" dirty="0"/>
              <a:t>Attributes with Type Alternations</a:t>
            </a:r>
            <a:r>
              <a:rPr lang="en-US" dirty="0"/>
              <a:t>: The set of attributes whose data type changed during a transition</a:t>
            </a:r>
            <a:r>
              <a:rPr lang="en-US" dirty="0" smtClean="0"/>
              <a:t>.</a:t>
            </a:r>
          </a:p>
          <a:p>
            <a:r>
              <a:rPr lang="en-US" b="1" dirty="0"/>
              <a:t>Attributes involved in Key Alternations</a:t>
            </a:r>
            <a:r>
              <a:rPr lang="en-US" dirty="0"/>
              <a:t>: The set of attributes that reversed their status concerning their participation to the primary key of the relation between the old and the new version of the </a:t>
            </a:r>
            <a:r>
              <a:rPr lang="en-US" dirty="0" smtClean="0"/>
              <a:t>transition</a:t>
            </a:r>
            <a:endParaRPr lang="en-US" dirty="0"/>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0FF54DE5-C571-48E8-A5BC-B369434E2F44}" type="slidenum">
              <a:rPr lang="el-GR" smtClean="0"/>
              <a:pPr/>
              <a:t>10</a:t>
            </a:fld>
            <a:endParaRPr lang="el-GR"/>
          </a:p>
        </p:txBody>
      </p:sp>
    </p:spTree>
    <p:extLst>
      <p:ext uri="{BB962C8B-B14F-4D97-AF65-F5344CB8AC3E}">
        <p14:creationId xmlns:p14="http://schemas.microsoft.com/office/powerpoint/2010/main" val="327953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representation of a </a:t>
            </a:r>
            <a:r>
              <a:rPr lang="en-US" dirty="0"/>
              <a:t>h</a:t>
            </a:r>
            <a:r>
              <a:rPr lang="en-US" dirty="0" smtClean="0"/>
              <a:t>istory of a database (1/3)</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Parallel </a:t>
            </a:r>
            <a:r>
              <a:rPr lang="en-US" b="1" dirty="0"/>
              <a:t>(Table) Lives Diagram of a database </a:t>
            </a:r>
            <a:r>
              <a:rPr lang="en-US" b="1" dirty="0" smtClean="0"/>
              <a:t>schema: </a:t>
            </a:r>
            <a:r>
              <a:rPr lang="en-US" dirty="0" smtClean="0"/>
              <a:t>a </a:t>
            </a:r>
            <a:r>
              <a:rPr lang="en-US" dirty="0"/>
              <a:t>two dimensional rectilinear grid having all the revisions of the schema’s history as columns and all the relations of the diachronic schema as its </a:t>
            </a:r>
            <a:r>
              <a:rPr lang="en-US" dirty="0" smtClean="0"/>
              <a:t>rows</a:t>
            </a:r>
          </a:p>
          <a:p>
            <a:pPr marL="0" indent="0">
              <a:buNone/>
            </a:pPr>
            <a:r>
              <a:rPr lang="en-US" dirty="0"/>
              <a:t>Each cell </a:t>
            </a:r>
            <a:r>
              <a:rPr lang="en-US" i="1" dirty="0"/>
              <a:t>PLD</a:t>
            </a:r>
            <a:r>
              <a:rPr lang="en-US" dirty="0"/>
              <a:t>[</a:t>
            </a:r>
            <a:r>
              <a:rPr lang="en-US" i="1" dirty="0" err="1"/>
              <a:t>i</a:t>
            </a:r>
            <a:r>
              <a:rPr lang="en-US" dirty="0" err="1"/>
              <a:t>,j</a:t>
            </a:r>
            <a:r>
              <a:rPr lang="en-US" dirty="0"/>
              <a:t>] represents the changes undergone and the status of the relation at row </a:t>
            </a:r>
            <a:r>
              <a:rPr lang="en-US" i="1" dirty="0" err="1"/>
              <a:t>i</a:t>
            </a:r>
            <a:r>
              <a:rPr lang="en-US" i="1" dirty="0"/>
              <a:t> </a:t>
            </a:r>
            <a:r>
              <a:rPr lang="en-US" dirty="0"/>
              <a:t>during the revision </a:t>
            </a:r>
            <a:r>
              <a:rPr lang="en-US" i="1" dirty="0"/>
              <a:t>j</a:t>
            </a:r>
            <a:r>
              <a:rPr lang="en-US" dirty="0"/>
              <a:t>.</a:t>
            </a: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0FF54DE5-C571-48E8-A5BC-B369434E2F44}" type="slidenum">
              <a:rPr lang="el-GR" smtClean="0"/>
              <a:pPr/>
              <a:t>11</a:t>
            </a:fld>
            <a:endParaRPr lang="el-GR"/>
          </a:p>
        </p:txBody>
      </p:sp>
    </p:spTree>
    <p:extLst>
      <p:ext uri="{BB962C8B-B14F-4D97-AF65-F5344CB8AC3E}">
        <p14:creationId xmlns:p14="http://schemas.microsoft.com/office/powerpoint/2010/main" val="229079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Visual </a:t>
            </a:r>
            <a:r>
              <a:rPr lang="en-US" dirty="0"/>
              <a:t>representation of a history of a database </a:t>
            </a:r>
            <a:r>
              <a:rPr lang="en-US" dirty="0" smtClean="0"/>
              <a:t>(2/3)</a:t>
            </a:r>
            <a:endParaRPr lang="en-US" dirty="0"/>
          </a:p>
        </p:txBody>
      </p:sp>
      <p:sp>
        <p:nvSpPr>
          <p:cNvPr id="5" name="Content Placeholder 4"/>
          <p:cNvSpPr>
            <a:spLocks noGrp="1"/>
          </p:cNvSpPr>
          <p:nvPr>
            <p:ph sz="half" idx="1"/>
          </p:nvPr>
        </p:nvSpPr>
        <p:spPr>
          <a:xfrm>
            <a:off x="1104901" y="1600200"/>
            <a:ext cx="3295650" cy="4571999"/>
          </a:xfrm>
        </p:spPr>
        <p:txBody>
          <a:bodyPr/>
          <a:lstStyle/>
          <a:p>
            <a:endParaRPr lang="en-US" dirty="0"/>
          </a:p>
          <a:p>
            <a:r>
              <a:rPr lang="en-US" dirty="0"/>
              <a:t>The blue cells </a:t>
            </a:r>
            <a:r>
              <a:rPr lang="en-US" dirty="0" smtClean="0"/>
              <a:t>correspond </a:t>
            </a:r>
            <a:r>
              <a:rPr lang="en-US" dirty="0"/>
              <a:t>to transitions where some form of change occurred to the respective table. </a:t>
            </a:r>
          </a:p>
          <a:p>
            <a:r>
              <a:rPr lang="en-US" dirty="0" smtClean="0"/>
              <a:t>Dark </a:t>
            </a:r>
            <a:r>
              <a:rPr lang="en-US" dirty="0"/>
              <a:t>cells denote that the table was not part of the database at that time. </a:t>
            </a:r>
          </a:p>
          <a:p>
            <a:r>
              <a:rPr lang="en-US" dirty="0" smtClean="0"/>
              <a:t>Green </a:t>
            </a:r>
            <a:r>
              <a:rPr lang="en-US" dirty="0"/>
              <a:t>solid cells </a:t>
            </a:r>
            <a:r>
              <a:rPr lang="en-US" dirty="0" smtClean="0"/>
              <a:t>denote </a:t>
            </a:r>
            <a:r>
              <a:rPr lang="en-US" dirty="0"/>
              <a:t>zero change. </a:t>
            </a:r>
          </a:p>
          <a:p>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00551" y="1600200"/>
            <a:ext cx="6686549" cy="4571999"/>
          </a:xfrm>
        </p:spPr>
      </p:pic>
      <p:sp>
        <p:nvSpPr>
          <p:cNvPr id="6" name="Slide Number Placeholder 5"/>
          <p:cNvSpPr>
            <a:spLocks noGrp="1"/>
          </p:cNvSpPr>
          <p:nvPr>
            <p:ph type="sldNum" sz="quarter" idx="12"/>
          </p:nvPr>
        </p:nvSpPr>
        <p:spPr/>
        <p:txBody>
          <a:bodyPr/>
          <a:lstStyle/>
          <a:p>
            <a:fld id="{0FF54DE5-C571-48E8-A5BC-B369434E2F44}" type="slidenum">
              <a:rPr lang="el-GR" smtClean="0"/>
              <a:pPr/>
              <a:t>12</a:t>
            </a:fld>
            <a:endParaRPr lang="el-GR"/>
          </a:p>
        </p:txBody>
      </p:sp>
    </p:spTree>
    <p:extLst>
      <p:ext uri="{BB962C8B-B14F-4D97-AF65-F5344CB8AC3E}">
        <p14:creationId xmlns:p14="http://schemas.microsoft.com/office/powerpoint/2010/main" val="226644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Visual </a:t>
            </a:r>
            <a:r>
              <a:rPr lang="en-US" dirty="0"/>
              <a:t>representation of a history of a database </a:t>
            </a:r>
            <a:r>
              <a:rPr lang="en-US" dirty="0" smtClean="0"/>
              <a:t>(3/3)</a:t>
            </a:r>
            <a:endParaRPr lang="en-US"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4900" y="1600200"/>
            <a:ext cx="9980682" cy="5048250"/>
          </a:xfrm>
        </p:spPr>
      </p:pic>
      <p:sp>
        <p:nvSpPr>
          <p:cNvPr id="5" name="Slide Number Placeholder 4"/>
          <p:cNvSpPr>
            <a:spLocks noGrp="1"/>
          </p:cNvSpPr>
          <p:nvPr>
            <p:ph type="sldNum" sz="quarter" idx="12"/>
          </p:nvPr>
        </p:nvSpPr>
        <p:spPr/>
        <p:txBody>
          <a:bodyPr/>
          <a:lstStyle/>
          <a:p>
            <a:fld id="{0FF54DE5-C571-48E8-A5BC-B369434E2F44}" type="slidenum">
              <a:rPr lang="el-GR" smtClean="0"/>
              <a:pPr/>
              <a:t>13</a:t>
            </a:fld>
            <a:endParaRPr lang="el-GR"/>
          </a:p>
        </p:txBody>
      </p:sp>
    </p:spTree>
    <p:extLst>
      <p:ext uri="{BB962C8B-B14F-4D97-AF65-F5344CB8AC3E}">
        <p14:creationId xmlns:p14="http://schemas.microsoft.com/office/powerpoint/2010/main" val="243774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Structure</a:t>
            </a:r>
            <a:endParaRPr lang="en-US" dirty="0"/>
          </a:p>
        </p:txBody>
      </p:sp>
      <p:sp>
        <p:nvSpPr>
          <p:cNvPr id="14" name="Content Placeholder 13"/>
          <p:cNvSpPr>
            <a:spLocks noGrp="1"/>
          </p:cNvSpPr>
          <p:nvPr>
            <p:ph idx="1"/>
          </p:nvPr>
        </p:nvSpPr>
        <p:spPr/>
        <p:txBody>
          <a:bodyPr/>
          <a:lstStyle/>
          <a:p>
            <a:r>
              <a:rPr lang="en-US" dirty="0" smtClean="0"/>
              <a:t>Introduction</a:t>
            </a:r>
          </a:p>
          <a:p>
            <a:r>
              <a:rPr lang="en-US" b="1" u="sng" dirty="0" smtClean="0"/>
              <a:t>Problem Specification</a:t>
            </a:r>
          </a:p>
          <a:p>
            <a:r>
              <a:rPr lang="en-US" dirty="0" smtClean="0"/>
              <a:t>Creating an overview of the history of a schema</a:t>
            </a:r>
          </a:p>
          <a:p>
            <a:r>
              <a:rPr lang="en-US" dirty="0"/>
              <a:t>Plutarch’s Parallel Lives </a:t>
            </a:r>
            <a:r>
              <a:rPr lang="en-US" dirty="0" smtClean="0"/>
              <a:t>Results</a:t>
            </a:r>
          </a:p>
          <a:p>
            <a:r>
              <a:rPr lang="en-US" dirty="0" smtClean="0"/>
              <a:t>Conclusions and Open Issues</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0FF54DE5-C571-48E8-A5BC-B369434E2F44}" type="slidenum">
              <a:rPr lang="el-GR" smtClean="0"/>
              <a:pPr/>
              <a:t>14</a:t>
            </a:fld>
            <a:endParaRPr lang="el-GR"/>
          </a:p>
        </p:txBody>
      </p:sp>
    </p:spTree>
    <p:extLst>
      <p:ext uri="{BB962C8B-B14F-4D97-AF65-F5344CB8AC3E}">
        <p14:creationId xmlns:p14="http://schemas.microsoft.com/office/powerpoint/2010/main" val="415307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Intuition on the problem</a:t>
            </a:r>
            <a:endParaRPr lang="en-US" dirty="0"/>
          </a:p>
        </p:txBody>
      </p:sp>
      <p:sp>
        <p:nvSpPr>
          <p:cNvPr id="3" name="Content Placeholder 2"/>
          <p:cNvSpPr>
            <a:spLocks noGrp="1"/>
          </p:cNvSpPr>
          <p:nvPr>
            <p:ph idx="1"/>
          </p:nvPr>
        </p:nvSpPr>
        <p:spPr/>
        <p:txBody>
          <a:bodyPr/>
          <a:lstStyle/>
          <a:p>
            <a:r>
              <a:rPr lang="en-US" dirty="0"/>
              <a:t>T</a:t>
            </a:r>
            <a:r>
              <a:rPr lang="en-US" dirty="0" smtClean="0"/>
              <a:t>he </a:t>
            </a:r>
            <a:r>
              <a:rPr lang="en-US" dirty="0"/>
              <a:t>idea came from the mantra that </a:t>
            </a:r>
            <a:r>
              <a:rPr lang="en-US" dirty="0" err="1"/>
              <a:t>Shneiderman</a:t>
            </a:r>
            <a:r>
              <a:rPr lang="en-US" dirty="0"/>
              <a:t> underlines in his article at 1996 [Shne96], which is </a:t>
            </a:r>
          </a:p>
          <a:p>
            <a:pPr marL="0" indent="0" algn="ctr">
              <a:buNone/>
            </a:pPr>
            <a:r>
              <a:rPr lang="en-US" sz="2800" b="1" i="1" u="sng" dirty="0" smtClean="0"/>
              <a:t>Overview </a:t>
            </a:r>
            <a:r>
              <a:rPr lang="en-US" sz="2800" b="1" i="1" u="sng" dirty="0"/>
              <a:t>first</a:t>
            </a:r>
            <a:r>
              <a:rPr lang="en-US" sz="2800" b="1" i="1" dirty="0"/>
              <a:t>, zoom and filter, details on demand. </a:t>
            </a:r>
            <a:endParaRPr lang="en-US" sz="2800" b="1" dirty="0"/>
          </a:p>
        </p:txBody>
      </p:sp>
      <p:sp>
        <p:nvSpPr>
          <p:cNvPr id="4" name="Slide Number Placeholder 3"/>
          <p:cNvSpPr>
            <a:spLocks noGrp="1"/>
          </p:cNvSpPr>
          <p:nvPr>
            <p:ph type="sldNum" sz="quarter" idx="12"/>
          </p:nvPr>
        </p:nvSpPr>
        <p:spPr/>
        <p:txBody>
          <a:bodyPr/>
          <a:lstStyle/>
          <a:p>
            <a:fld id="{0FF54DE5-C571-48E8-A5BC-B369434E2F44}" type="slidenum">
              <a:rPr lang="el-GR" smtClean="0"/>
              <a:pPr/>
              <a:t>15</a:t>
            </a:fld>
            <a:endParaRPr lang="el-GR"/>
          </a:p>
        </p:txBody>
      </p:sp>
      <p:pic>
        <p:nvPicPr>
          <p:cNvPr id="5"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51759" y="3018699"/>
            <a:ext cx="5932713" cy="1365522"/>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6027965" y="5109891"/>
            <a:ext cx="5932713" cy="1311775"/>
          </a:xfrm>
          <a:prstGeom prst="rect">
            <a:avLst/>
          </a:prstGeom>
        </p:spPr>
      </p:pic>
      <p:sp>
        <p:nvSpPr>
          <p:cNvPr id="7" name="TextBox 6"/>
          <p:cNvSpPr txBox="1"/>
          <p:nvPr/>
        </p:nvSpPr>
        <p:spPr>
          <a:xfrm>
            <a:off x="7813214" y="3037118"/>
            <a:ext cx="1502229" cy="1754326"/>
          </a:xfrm>
          <a:prstGeom prst="rect">
            <a:avLst/>
          </a:prstGeom>
          <a:noFill/>
        </p:spPr>
        <p:txBody>
          <a:bodyPr wrap="square" rtlCol="0">
            <a:spAutoFit/>
          </a:bodyPr>
          <a:lstStyle/>
          <a:p>
            <a:r>
              <a:rPr lang="en-US" dirty="0" smtClean="0"/>
              <a:t>Construct an overview</a:t>
            </a:r>
          </a:p>
          <a:p>
            <a:endParaRPr lang="en-US" dirty="0" smtClean="0"/>
          </a:p>
          <a:p>
            <a:r>
              <a:rPr lang="en-US" dirty="0" smtClean="0"/>
              <a:t>instead of a</a:t>
            </a:r>
          </a:p>
          <a:p>
            <a:r>
              <a:rPr lang="en-US" dirty="0" smtClean="0"/>
              <a:t>non-fitting diagram</a:t>
            </a:r>
            <a:endParaRPr lang="el-GR" dirty="0"/>
          </a:p>
        </p:txBody>
      </p:sp>
      <p:sp>
        <p:nvSpPr>
          <p:cNvPr id="8" name="Right Arrow 7"/>
          <p:cNvSpPr/>
          <p:nvPr/>
        </p:nvSpPr>
        <p:spPr>
          <a:xfrm rot="10800000">
            <a:off x="6939635" y="3192239"/>
            <a:ext cx="555171" cy="4735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Down Arrow 8"/>
          <p:cNvSpPr/>
          <p:nvPr/>
        </p:nvSpPr>
        <p:spPr>
          <a:xfrm>
            <a:off x="8809264" y="4596493"/>
            <a:ext cx="383722" cy="4245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14381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Segmentation of the history into phases</a:t>
            </a:r>
            <a:endParaRPr lang="en-US" dirty="0"/>
          </a:p>
        </p:txBody>
      </p:sp>
      <p:sp>
        <p:nvSpPr>
          <p:cNvPr id="3" name="Content Placeholder 2"/>
          <p:cNvSpPr>
            <a:spLocks noGrp="1"/>
          </p:cNvSpPr>
          <p:nvPr>
            <p:ph idx="1"/>
          </p:nvPr>
        </p:nvSpPr>
        <p:spPr/>
        <p:txBody>
          <a:bodyPr/>
          <a:lstStyle/>
          <a:p>
            <a:r>
              <a:rPr lang="en-US" dirty="0"/>
              <a:t>The idea is that we want to zoom-out on the time/version axis. </a:t>
            </a:r>
            <a:endParaRPr lang="en-US" dirty="0" smtClean="0"/>
          </a:p>
          <a:p>
            <a:r>
              <a:rPr lang="en-US" dirty="0"/>
              <a:t>W</a:t>
            </a:r>
            <a:r>
              <a:rPr lang="en-US" dirty="0" smtClean="0"/>
              <a:t>e </a:t>
            </a:r>
            <a:r>
              <a:rPr lang="en-US" dirty="0"/>
              <a:t>need to group transitions to </a:t>
            </a:r>
            <a:r>
              <a:rPr lang="en-US" i="1" dirty="0"/>
              <a:t>phases</a:t>
            </a:r>
            <a:r>
              <a:rPr lang="en-US" dirty="0"/>
              <a:t>, i.e., partition the set of transitions to disjoint groups of consecutive transitions, such that each phases is “homogeneous” internally </a:t>
            </a:r>
            <a:endParaRPr lang="en-US" dirty="0" smtClean="0"/>
          </a:p>
          <a:p>
            <a:r>
              <a:rPr lang="en-US" dirty="0" smtClean="0"/>
              <a:t>The </a:t>
            </a:r>
            <a:r>
              <a:rPr lang="en-US" dirty="0"/>
              <a:t>formulation of the problem is as follows: </a:t>
            </a:r>
          </a:p>
          <a:p>
            <a:pPr marL="0" indent="0">
              <a:buNone/>
            </a:pPr>
            <a:r>
              <a:rPr lang="en-US" dirty="0" smtClean="0"/>
              <a:t>	</a:t>
            </a:r>
            <a:r>
              <a:rPr lang="en-US" u="sng" dirty="0" smtClean="0"/>
              <a:t>Given</a:t>
            </a:r>
            <a:r>
              <a:rPr lang="en-US" dirty="0" smtClean="0"/>
              <a:t> </a:t>
            </a:r>
            <a:r>
              <a:rPr lang="en-US" dirty="0"/>
              <a:t>the evolution history of a database schema</a:t>
            </a:r>
            <a:r>
              <a:rPr lang="en-US" dirty="0" smtClean="0"/>
              <a:t>,</a:t>
            </a:r>
          </a:p>
          <a:p>
            <a:pPr marL="0" indent="0">
              <a:buNone/>
            </a:pPr>
            <a:r>
              <a:rPr lang="en-US" dirty="0" smtClean="0"/>
              <a:t>	</a:t>
            </a:r>
            <a:r>
              <a:rPr lang="en-US" u="sng" dirty="0" smtClean="0"/>
              <a:t>group</a:t>
            </a:r>
            <a:r>
              <a:rPr lang="en-US" dirty="0" smtClean="0"/>
              <a:t> </a:t>
            </a:r>
            <a:r>
              <a:rPr lang="en-US" dirty="0"/>
              <a:t>transitions into phases </a:t>
            </a:r>
          </a:p>
          <a:p>
            <a:pPr marL="0" indent="0">
              <a:buNone/>
            </a:pPr>
            <a:r>
              <a:rPr lang="en-US" dirty="0" smtClean="0"/>
              <a:t>	</a:t>
            </a:r>
            <a:r>
              <a:rPr lang="en-US" u="sng" dirty="0" smtClean="0"/>
              <a:t>such </a:t>
            </a:r>
            <a:r>
              <a:rPr lang="en-US" u="sng" dirty="0"/>
              <a:t>that</a:t>
            </a:r>
            <a:r>
              <a:rPr lang="en-US" dirty="0"/>
              <a:t> the transitions of each phase share similar </a:t>
            </a:r>
          </a:p>
        </p:txBody>
      </p:sp>
      <p:sp>
        <p:nvSpPr>
          <p:cNvPr id="4" name="Slide Number Placeholder 3"/>
          <p:cNvSpPr>
            <a:spLocks noGrp="1"/>
          </p:cNvSpPr>
          <p:nvPr>
            <p:ph type="sldNum" sz="quarter" idx="12"/>
          </p:nvPr>
        </p:nvSpPr>
        <p:spPr/>
        <p:txBody>
          <a:bodyPr/>
          <a:lstStyle/>
          <a:p>
            <a:fld id="{0FF54DE5-C571-48E8-A5BC-B369434E2F44}" type="slidenum">
              <a:rPr lang="el-GR" smtClean="0"/>
              <a:pPr/>
              <a:t>16</a:t>
            </a:fld>
            <a:endParaRPr lang="el-GR"/>
          </a:p>
        </p:txBody>
      </p:sp>
    </p:spTree>
    <p:extLst>
      <p:ext uri="{BB962C8B-B14F-4D97-AF65-F5344CB8AC3E}">
        <p14:creationId xmlns:p14="http://schemas.microsoft.com/office/powerpoint/2010/main" val="268764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Clustering of tables into groups</a:t>
            </a:r>
            <a:endParaRPr lang="en-US" dirty="0"/>
          </a:p>
        </p:txBody>
      </p:sp>
      <p:sp>
        <p:nvSpPr>
          <p:cNvPr id="3" name="Content Placeholder 2"/>
          <p:cNvSpPr>
            <a:spLocks noGrp="1"/>
          </p:cNvSpPr>
          <p:nvPr>
            <p:ph idx="1"/>
          </p:nvPr>
        </p:nvSpPr>
        <p:spPr/>
        <p:txBody>
          <a:bodyPr/>
          <a:lstStyle/>
          <a:p>
            <a:r>
              <a:rPr lang="en-US" dirty="0"/>
              <a:t>The idea is that we want to zoom-out on the vertical axis with the tables (in case the relations are too many). </a:t>
            </a:r>
            <a:endParaRPr lang="en-US" dirty="0" smtClean="0"/>
          </a:p>
          <a:p>
            <a:r>
              <a:rPr lang="en-US" dirty="0" smtClean="0"/>
              <a:t>We </a:t>
            </a:r>
            <a:r>
              <a:rPr lang="en-US" dirty="0"/>
              <a:t>partition the set of relations into disjoint subsets or else </a:t>
            </a:r>
            <a:r>
              <a:rPr lang="en-US" i="1" dirty="0"/>
              <a:t>clusters</a:t>
            </a:r>
            <a:r>
              <a:rPr lang="en-US" dirty="0"/>
              <a:t>. Each cluster has relations with similar lives i.e., lives with similar start, death and heartbeat of changes. </a:t>
            </a:r>
            <a:endParaRPr lang="en-US" dirty="0" smtClean="0"/>
          </a:p>
          <a:p>
            <a:r>
              <a:rPr lang="en-US" dirty="0" smtClean="0"/>
              <a:t>The </a:t>
            </a:r>
            <a:r>
              <a:rPr lang="en-US" dirty="0"/>
              <a:t>formulation of the problem is as follows: </a:t>
            </a:r>
          </a:p>
          <a:p>
            <a:pPr marL="0" indent="0">
              <a:buNone/>
            </a:pPr>
            <a:r>
              <a:rPr lang="en-US" dirty="0" smtClean="0"/>
              <a:t>	</a:t>
            </a:r>
            <a:r>
              <a:rPr lang="en-US" u="sng" dirty="0" smtClean="0"/>
              <a:t>Given</a:t>
            </a:r>
            <a:r>
              <a:rPr lang="en-US" dirty="0" smtClean="0"/>
              <a:t> the </a:t>
            </a:r>
            <a:r>
              <a:rPr lang="en-US" dirty="0"/>
              <a:t>evolution history of a database schema, </a:t>
            </a:r>
          </a:p>
          <a:p>
            <a:pPr marL="0" indent="0">
              <a:buNone/>
            </a:pPr>
            <a:r>
              <a:rPr lang="en-US" dirty="0" smtClean="0"/>
              <a:t>	</a:t>
            </a:r>
            <a:r>
              <a:rPr lang="en-US" u="sng" dirty="0" smtClean="0"/>
              <a:t>group</a:t>
            </a:r>
            <a:r>
              <a:rPr lang="en-US" dirty="0" smtClean="0"/>
              <a:t> </a:t>
            </a:r>
            <a:r>
              <a:rPr lang="en-US" dirty="0"/>
              <a:t>relations into groups of relations with similar lives </a:t>
            </a:r>
          </a:p>
          <a:p>
            <a:pPr marL="0" indent="0">
              <a:buNone/>
            </a:pPr>
            <a:r>
              <a:rPr lang="en-US" dirty="0" smtClean="0"/>
              <a:t>	</a:t>
            </a:r>
            <a:r>
              <a:rPr lang="en-US" u="sng" dirty="0" smtClean="0"/>
              <a:t>such </a:t>
            </a:r>
            <a:r>
              <a:rPr lang="en-US" u="sng" dirty="0"/>
              <a:t>that</a:t>
            </a:r>
            <a:r>
              <a:rPr lang="en-US" dirty="0"/>
              <a:t> the relations of each group share similar </a:t>
            </a:r>
          </a:p>
        </p:txBody>
      </p:sp>
      <p:sp>
        <p:nvSpPr>
          <p:cNvPr id="4" name="Slide Number Placeholder 3"/>
          <p:cNvSpPr>
            <a:spLocks noGrp="1"/>
          </p:cNvSpPr>
          <p:nvPr>
            <p:ph type="sldNum" sz="quarter" idx="12"/>
          </p:nvPr>
        </p:nvSpPr>
        <p:spPr/>
        <p:txBody>
          <a:bodyPr/>
          <a:lstStyle/>
          <a:p>
            <a:fld id="{0FF54DE5-C571-48E8-A5BC-B369434E2F44}" type="slidenum">
              <a:rPr lang="el-GR" smtClean="0"/>
              <a:pPr/>
              <a:t>17</a:t>
            </a:fld>
            <a:endParaRPr lang="el-GR"/>
          </a:p>
        </p:txBody>
      </p:sp>
    </p:spTree>
    <p:extLst>
      <p:ext uri="{BB962C8B-B14F-4D97-AF65-F5344CB8AC3E}">
        <p14:creationId xmlns:p14="http://schemas.microsoft.com/office/powerpoint/2010/main" val="159026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Zoom, filter and details on demand</a:t>
            </a:r>
            <a:endParaRPr lang="en-US" dirty="0"/>
          </a:p>
        </p:txBody>
      </p:sp>
      <p:sp>
        <p:nvSpPr>
          <p:cNvPr id="3" name="Content Placeholder 2"/>
          <p:cNvSpPr>
            <a:spLocks noGrp="1"/>
          </p:cNvSpPr>
          <p:nvPr>
            <p:ph idx="1"/>
          </p:nvPr>
        </p:nvSpPr>
        <p:spPr/>
        <p:txBody>
          <a:bodyPr/>
          <a:lstStyle/>
          <a:p>
            <a:r>
              <a:rPr lang="en-US" b="1" dirty="0"/>
              <a:t>Zoom into a specific point of the </a:t>
            </a:r>
            <a:r>
              <a:rPr lang="en-US" b="1" dirty="0" smtClean="0"/>
              <a:t>overview: </a:t>
            </a:r>
            <a:r>
              <a:rPr lang="en-US" dirty="0"/>
              <a:t>if we have a matrix in which the x-axis contains the phases </a:t>
            </a:r>
            <a:r>
              <a:rPr lang="en-US" dirty="0" smtClean="0"/>
              <a:t>and </a:t>
            </a:r>
            <a:r>
              <a:rPr lang="en-US" dirty="0"/>
              <a:t>the y-axis contains the tables of the database or the clusters </a:t>
            </a:r>
            <a:r>
              <a:rPr lang="en-US" dirty="0" smtClean="0"/>
              <a:t>how </a:t>
            </a:r>
            <a:r>
              <a:rPr lang="en-US" dirty="0"/>
              <a:t>we could zoom into a specific cell of this table? </a:t>
            </a:r>
            <a:endParaRPr lang="en-US" dirty="0" smtClean="0"/>
          </a:p>
          <a:p>
            <a:r>
              <a:rPr lang="en-US" b="1" dirty="0" smtClean="0"/>
              <a:t>Filter the overview: </a:t>
            </a:r>
            <a:r>
              <a:rPr lang="en-US" dirty="0" smtClean="0"/>
              <a:t>often there </a:t>
            </a:r>
            <a:r>
              <a:rPr lang="en-US" dirty="0"/>
              <a:t>is the desire to isolate a component of an overview including its elements to compare for example how similar are the elements from which it consists of</a:t>
            </a:r>
            <a:r>
              <a:rPr lang="en-US" dirty="0" smtClean="0"/>
              <a:t>.</a:t>
            </a:r>
          </a:p>
          <a:p>
            <a:r>
              <a:rPr lang="en-US" b="1" dirty="0" smtClean="0"/>
              <a:t>Details on demand: </a:t>
            </a:r>
            <a:r>
              <a:rPr lang="en-US" dirty="0"/>
              <a:t>if the PLD contains in its x-axis the phases </a:t>
            </a:r>
            <a:r>
              <a:rPr lang="en-US" dirty="0" smtClean="0"/>
              <a:t>and </a:t>
            </a:r>
            <a:r>
              <a:rPr lang="en-US" dirty="0"/>
              <a:t>the clusters </a:t>
            </a:r>
            <a:r>
              <a:rPr lang="en-US" dirty="0" smtClean="0"/>
              <a:t>in its y-axis what </a:t>
            </a:r>
            <a:r>
              <a:rPr lang="en-US" dirty="0"/>
              <a:t>details we could get about a cell of PLD</a:t>
            </a:r>
            <a:r>
              <a:rPr lang="en-US" dirty="0" smtClean="0"/>
              <a:t>?</a:t>
            </a:r>
            <a:endParaRPr lang="en-US" b="1" dirty="0"/>
          </a:p>
        </p:txBody>
      </p:sp>
      <p:sp>
        <p:nvSpPr>
          <p:cNvPr id="4" name="Slide Number Placeholder 3"/>
          <p:cNvSpPr>
            <a:spLocks noGrp="1"/>
          </p:cNvSpPr>
          <p:nvPr>
            <p:ph type="sldNum" sz="quarter" idx="12"/>
          </p:nvPr>
        </p:nvSpPr>
        <p:spPr/>
        <p:txBody>
          <a:bodyPr/>
          <a:lstStyle/>
          <a:p>
            <a:fld id="{0FF54DE5-C571-48E8-A5BC-B369434E2F44}" type="slidenum">
              <a:rPr lang="el-GR" smtClean="0"/>
              <a:pPr/>
              <a:t>18</a:t>
            </a:fld>
            <a:endParaRPr lang="el-GR"/>
          </a:p>
        </p:txBody>
      </p:sp>
    </p:spTree>
    <p:extLst>
      <p:ext uri="{BB962C8B-B14F-4D97-AF65-F5344CB8AC3E}">
        <p14:creationId xmlns:p14="http://schemas.microsoft.com/office/powerpoint/2010/main" val="224225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Structure</a:t>
            </a:r>
            <a:endParaRPr lang="en-US" dirty="0"/>
          </a:p>
        </p:txBody>
      </p:sp>
      <p:sp>
        <p:nvSpPr>
          <p:cNvPr id="14" name="Content Placeholder 13"/>
          <p:cNvSpPr>
            <a:spLocks noGrp="1"/>
          </p:cNvSpPr>
          <p:nvPr>
            <p:ph idx="1"/>
          </p:nvPr>
        </p:nvSpPr>
        <p:spPr/>
        <p:txBody>
          <a:bodyPr/>
          <a:lstStyle/>
          <a:p>
            <a:r>
              <a:rPr lang="en-US" dirty="0" smtClean="0"/>
              <a:t>Introduction</a:t>
            </a:r>
          </a:p>
          <a:p>
            <a:r>
              <a:rPr lang="en-US" dirty="0" smtClean="0"/>
              <a:t>Problem </a:t>
            </a:r>
            <a:r>
              <a:rPr lang="en-US" dirty="0" smtClean="0"/>
              <a:t>Specification</a:t>
            </a:r>
            <a:endParaRPr lang="en-US" dirty="0" smtClean="0"/>
          </a:p>
          <a:p>
            <a:r>
              <a:rPr lang="en-US" b="1" u="sng" dirty="0" smtClean="0"/>
              <a:t>Creating an overview of the history of a schema</a:t>
            </a:r>
          </a:p>
          <a:p>
            <a:r>
              <a:rPr lang="en-US" dirty="0"/>
              <a:t>Plutarch’s Parallel Lives </a:t>
            </a:r>
            <a:r>
              <a:rPr lang="en-US" dirty="0" smtClean="0"/>
              <a:t>Results</a:t>
            </a:r>
          </a:p>
          <a:p>
            <a:r>
              <a:rPr lang="en-US" dirty="0" smtClean="0"/>
              <a:t>Conclusions and Open Issues</a:t>
            </a:r>
          </a:p>
          <a:p>
            <a:pPr marL="0" indent="0">
              <a:buNone/>
            </a:pP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0FF54DE5-C571-48E8-A5BC-B369434E2F44}" type="slidenum">
              <a:rPr lang="el-GR" smtClean="0"/>
              <a:pPr/>
              <a:t>19</a:t>
            </a:fld>
            <a:endParaRPr lang="el-GR"/>
          </a:p>
        </p:txBody>
      </p:sp>
    </p:spTree>
    <p:extLst>
      <p:ext uri="{BB962C8B-B14F-4D97-AF65-F5344CB8AC3E}">
        <p14:creationId xmlns:p14="http://schemas.microsoft.com/office/powerpoint/2010/main" val="176522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Structure</a:t>
            </a:r>
            <a:endParaRPr lang="en-US" dirty="0"/>
          </a:p>
        </p:txBody>
      </p:sp>
      <p:sp>
        <p:nvSpPr>
          <p:cNvPr id="14" name="Content Placeholder 13"/>
          <p:cNvSpPr>
            <a:spLocks noGrp="1"/>
          </p:cNvSpPr>
          <p:nvPr>
            <p:ph idx="1"/>
          </p:nvPr>
        </p:nvSpPr>
        <p:spPr/>
        <p:txBody>
          <a:bodyPr/>
          <a:lstStyle/>
          <a:p>
            <a:r>
              <a:rPr lang="en-US" dirty="0" smtClean="0"/>
              <a:t>Introduction</a:t>
            </a:r>
          </a:p>
          <a:p>
            <a:r>
              <a:rPr lang="en-US" dirty="0" smtClean="0"/>
              <a:t>Problem Specification</a:t>
            </a:r>
          </a:p>
          <a:p>
            <a:r>
              <a:rPr lang="en-US" dirty="0" smtClean="0"/>
              <a:t>Creating an overview of the history of a schema</a:t>
            </a:r>
          </a:p>
          <a:p>
            <a:r>
              <a:rPr lang="en-US" dirty="0"/>
              <a:t>Plutarch’s Parallel Lives </a:t>
            </a:r>
            <a:r>
              <a:rPr lang="en-US" dirty="0" smtClean="0"/>
              <a:t>Results</a:t>
            </a:r>
          </a:p>
          <a:p>
            <a:r>
              <a:rPr lang="en-US" dirty="0" smtClean="0"/>
              <a:t>Conclusions and Open Issues</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0FF54DE5-C571-48E8-A5BC-B369434E2F44}" type="slidenum">
              <a:rPr lang="el-GR" smtClean="0"/>
              <a:pPr/>
              <a:t>2</a:t>
            </a:fld>
            <a:endParaRPr lang="el-G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overview of the history of the database</a:t>
            </a:r>
            <a:endParaRPr lang="en-US" dirty="0"/>
          </a:p>
        </p:txBody>
      </p:sp>
      <p:sp>
        <p:nvSpPr>
          <p:cNvPr id="3" name="Content Placeholder 2"/>
          <p:cNvSpPr>
            <a:spLocks noGrp="1"/>
          </p:cNvSpPr>
          <p:nvPr>
            <p:ph idx="1"/>
          </p:nvPr>
        </p:nvSpPr>
        <p:spPr/>
        <p:txBody>
          <a:bodyPr/>
          <a:lstStyle/>
          <a:p>
            <a:pPr marL="0" indent="0">
              <a:buNone/>
            </a:pPr>
            <a:r>
              <a:rPr lang="en-US" dirty="0" smtClean="0"/>
              <a:t>Creation of an overview of the history of the database consists of two parts:</a:t>
            </a:r>
          </a:p>
          <a:p>
            <a:r>
              <a:rPr lang="en-US" dirty="0"/>
              <a:t>Computing a segmentation of the history into </a:t>
            </a:r>
            <a:r>
              <a:rPr lang="en-US" b="1" dirty="0" smtClean="0"/>
              <a:t>phases</a:t>
            </a:r>
          </a:p>
          <a:p>
            <a:pPr lvl="1"/>
            <a:r>
              <a:rPr lang="en-US" dirty="0" smtClean="0"/>
              <a:t>Phase extraction algorithm (on the basis of a parameterized distance function)</a:t>
            </a:r>
          </a:p>
          <a:p>
            <a:pPr lvl="1"/>
            <a:r>
              <a:rPr lang="en-US" dirty="0" smtClean="0"/>
              <a:t>Assessment of the quality of result &amp; parameter tuning</a:t>
            </a:r>
          </a:p>
          <a:p>
            <a:r>
              <a:rPr lang="en-US" dirty="0"/>
              <a:t>Grouping tables into </a:t>
            </a:r>
            <a:r>
              <a:rPr lang="en-US" b="1" dirty="0" smtClean="0"/>
              <a:t>table clusters</a:t>
            </a:r>
          </a:p>
          <a:p>
            <a:pPr lvl="1"/>
            <a:r>
              <a:rPr lang="en-US" dirty="0" smtClean="0"/>
              <a:t>Table clustering algorithm (on the basis of a parameterized distance function)</a:t>
            </a:r>
          </a:p>
          <a:p>
            <a:pPr lvl="1"/>
            <a:r>
              <a:rPr lang="en-US" dirty="0" smtClean="0"/>
              <a:t>Assessment of the quality of result &amp; parameter tuning</a:t>
            </a:r>
          </a:p>
          <a:p>
            <a:endParaRPr lang="en-US" b="1" dirty="0" smtClean="0"/>
          </a:p>
        </p:txBody>
      </p:sp>
      <p:sp>
        <p:nvSpPr>
          <p:cNvPr id="4" name="Slide Number Placeholder 3"/>
          <p:cNvSpPr>
            <a:spLocks noGrp="1"/>
          </p:cNvSpPr>
          <p:nvPr>
            <p:ph type="sldNum" sz="quarter" idx="12"/>
          </p:nvPr>
        </p:nvSpPr>
        <p:spPr/>
        <p:txBody>
          <a:bodyPr/>
          <a:lstStyle/>
          <a:p>
            <a:fld id="{0FF54DE5-C571-48E8-A5BC-B369434E2F44}" type="slidenum">
              <a:rPr lang="el-GR" smtClean="0"/>
              <a:pPr/>
              <a:t>20</a:t>
            </a:fld>
            <a:endParaRPr lang="el-GR"/>
          </a:p>
        </p:txBody>
      </p:sp>
    </p:spTree>
    <p:extLst>
      <p:ext uri="{BB962C8B-B14F-4D97-AF65-F5344CB8AC3E}">
        <p14:creationId xmlns:p14="http://schemas.microsoft.com/office/powerpoint/2010/main" val="1186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a segmentation of the history into </a:t>
            </a:r>
            <a:r>
              <a:rPr lang="en-US" dirty="0" smtClean="0"/>
              <a:t>phases: The Algorithm</a:t>
            </a:r>
            <a:endParaRPr lang="en-US" dirty="0"/>
          </a:p>
        </p:txBody>
      </p:sp>
      <p:sp>
        <p:nvSpPr>
          <p:cNvPr id="6" name="Text Box 87"/>
          <p:cNvSpPr txBox="1">
            <a:spLocks noChangeArrowheads="1"/>
          </p:cNvSpPr>
          <p:nvPr/>
        </p:nvSpPr>
        <p:spPr bwMode="auto">
          <a:xfrm>
            <a:off x="2476501" y="1376363"/>
            <a:ext cx="7048500" cy="5410200"/>
          </a:xfrm>
          <a:prstGeom prst="rect">
            <a:avLst/>
          </a:prstGeom>
          <a:solidFill>
            <a:srgbClr val="FFFFFF"/>
          </a:solidFill>
          <a:ln w="9525">
            <a:solidFill>
              <a:srgbClr val="C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sz="1600" b="1" i="0" u="none" strike="noStrike" cap="none" normalizeH="0" baseline="0" dirty="0" smtClean="0">
                <a:ln>
                  <a:noFill/>
                </a:ln>
                <a:solidFill>
                  <a:schemeClr val="tx1"/>
                </a:solidFill>
                <a:effectLst/>
                <a:latin typeface="Cambria" panose="02040503050406030204" pitchFamily="18" charset="0"/>
              </a:rPr>
              <a:t>Algorithm</a:t>
            </a:r>
            <a:r>
              <a:rPr kumimoji="0" lang="en-US" sz="1600" b="0" i="0" u="none" strike="noStrike" cap="none" normalizeH="0" baseline="0" dirty="0" smtClean="0">
                <a:ln>
                  <a:noFill/>
                </a:ln>
                <a:solidFill>
                  <a:schemeClr val="tx1"/>
                </a:solidFill>
                <a:effectLst/>
                <a:latin typeface="Cambria" panose="02040503050406030204" pitchFamily="18" charset="0"/>
              </a:rPr>
              <a:t>: The Phasic Extractor algorithm</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sz="1600" b="1" i="0" u="none" strike="noStrike" cap="none" normalizeH="0" baseline="0" dirty="0" smtClean="0">
                <a:ln>
                  <a:noFill/>
                </a:ln>
                <a:solidFill>
                  <a:schemeClr val="tx1"/>
                </a:solidFill>
                <a:effectLst/>
                <a:latin typeface="Cambria" panose="02040503050406030204" pitchFamily="18" charset="0"/>
              </a:rPr>
              <a:t>Input</a:t>
            </a:r>
            <a:r>
              <a:rPr kumimoji="0" lang="en-US" sz="1600" b="0" i="0" u="none" strike="noStrike" cap="none" normalizeH="0" baseline="0" dirty="0" smtClean="0">
                <a:ln>
                  <a:noFill/>
                </a:ln>
                <a:solidFill>
                  <a:schemeClr val="tx1"/>
                </a:solidFill>
                <a:effectLst/>
                <a:latin typeface="Cambria" panose="02040503050406030204" pitchFamily="18" charset="0"/>
              </a:rPr>
              <a:t>: A list of schema transitions H = {</a:t>
            </a:r>
            <a:r>
              <a:rPr kumimoji="0" lang="en-US" sz="1600" b="0" i="1" u="none" strike="noStrike" cap="none" normalizeH="0" baseline="0" dirty="0" smtClean="0">
                <a:ln>
                  <a:noFill/>
                </a:ln>
                <a:solidFill>
                  <a:schemeClr val="tx1"/>
                </a:solidFill>
                <a:effectLst/>
                <a:latin typeface="Cambria" panose="02040503050406030204" pitchFamily="18" charset="0"/>
              </a:rPr>
              <a:t> </a:t>
            </a:r>
            <a:r>
              <a:rPr kumimoji="0" lang="en-US" sz="1600" b="0" i="1" u="none" strike="noStrike" cap="none" normalizeH="0" baseline="0" dirty="0" err="1" smtClean="0">
                <a:ln>
                  <a:noFill/>
                </a:ln>
                <a:solidFill>
                  <a:schemeClr val="tx1"/>
                </a:solidFill>
                <a:effectLst/>
                <a:latin typeface="Cambria" panose="02040503050406030204" pitchFamily="18" charset="0"/>
              </a:rPr>
              <a:t>t</a:t>
            </a:r>
            <a:r>
              <a:rPr kumimoji="0" lang="en-US" sz="1600" b="0" i="0" u="none" strike="noStrike" cap="none" normalizeH="0" baseline="-25000" dirty="0" err="1" smtClean="0">
                <a:ln>
                  <a:noFill/>
                </a:ln>
                <a:solidFill>
                  <a:schemeClr val="tx1"/>
                </a:solidFill>
                <a:effectLst/>
                <a:latin typeface="Cambria" panose="02040503050406030204" pitchFamily="18" charset="0"/>
              </a:rPr>
              <a:t>s</a:t>
            </a:r>
            <a:r>
              <a:rPr kumimoji="0" lang="en-US" sz="1600" b="0" i="0" u="none" strike="noStrike" cap="none" normalizeH="0" baseline="0" dirty="0" smtClean="0">
                <a:ln>
                  <a:noFill/>
                </a:ln>
                <a:solidFill>
                  <a:schemeClr val="tx1"/>
                </a:solidFill>
                <a:effectLst/>
                <a:latin typeface="Cambria" panose="02040503050406030204" pitchFamily="18" charset="0"/>
              </a:rPr>
              <a:t>, </a:t>
            </a:r>
            <a:r>
              <a:rPr kumimoji="0" lang="en-US" sz="1600" b="0" i="1" u="none" strike="noStrike" cap="none" normalizeH="0" baseline="0" dirty="0" smtClean="0">
                <a:ln>
                  <a:noFill/>
                </a:ln>
                <a:solidFill>
                  <a:schemeClr val="tx1"/>
                </a:solidFill>
                <a:effectLst/>
                <a:latin typeface="Cambria" panose="02040503050406030204" pitchFamily="18" charset="0"/>
              </a:rPr>
              <a:t>t</a:t>
            </a:r>
            <a:r>
              <a:rPr kumimoji="0" lang="en-US" sz="1600" b="0" i="0" u="none" strike="noStrike" cap="none" normalizeH="0" baseline="-25000" dirty="0" smtClean="0">
                <a:ln>
                  <a:noFill/>
                </a:ln>
                <a:solidFill>
                  <a:schemeClr val="tx1"/>
                </a:solidFill>
                <a:effectLst/>
                <a:latin typeface="Cambria" panose="02040503050406030204" pitchFamily="18" charset="0"/>
              </a:rPr>
              <a:t>s+1</a:t>
            </a:r>
            <a:r>
              <a:rPr kumimoji="0" lang="en-US" sz="1600" b="0" i="0" u="none" strike="noStrike" cap="none" normalizeH="0" baseline="0" dirty="0" smtClean="0">
                <a:ln>
                  <a:noFill/>
                </a:ln>
                <a:solidFill>
                  <a:schemeClr val="tx1"/>
                </a:solidFill>
                <a:effectLst/>
                <a:latin typeface="Cambria" panose="02040503050406030204" pitchFamily="18" charset="0"/>
              </a:rPr>
              <a:t>, …, </a:t>
            </a:r>
            <a:r>
              <a:rPr kumimoji="0" lang="en-US" sz="1600" b="0" i="1" u="none" strike="noStrike" cap="none" normalizeH="0" baseline="0" dirty="0" smtClean="0">
                <a:ln>
                  <a:noFill/>
                </a:ln>
                <a:solidFill>
                  <a:schemeClr val="tx1"/>
                </a:solidFill>
                <a:effectLst/>
                <a:latin typeface="Cambria" panose="02040503050406030204" pitchFamily="18" charset="0"/>
              </a:rPr>
              <a:t>t</a:t>
            </a:r>
            <a:r>
              <a:rPr kumimoji="0" lang="en-US" sz="1600" b="0" i="0" u="none" strike="noStrike" cap="none" normalizeH="0" baseline="-25000" dirty="0" smtClean="0">
                <a:ln>
                  <a:noFill/>
                </a:ln>
                <a:solidFill>
                  <a:schemeClr val="tx1"/>
                </a:solidFill>
                <a:effectLst/>
                <a:latin typeface="Cambria" panose="02040503050406030204" pitchFamily="18" charset="0"/>
              </a:rPr>
              <a:t>e-1</a:t>
            </a:r>
            <a:r>
              <a:rPr kumimoji="0" lang="en-US" sz="1600" b="0" i="0" u="none" strike="noStrike" cap="none" normalizeH="0" baseline="0" dirty="0" smtClean="0">
                <a:ln>
                  <a:noFill/>
                </a:ln>
                <a:solidFill>
                  <a:schemeClr val="tx1"/>
                </a:solidFill>
                <a:effectLst/>
                <a:latin typeface="Cambria" panose="02040503050406030204" pitchFamily="18" charset="0"/>
              </a:rPr>
              <a:t>, </a:t>
            </a:r>
            <a:r>
              <a:rPr kumimoji="0" lang="en-US" sz="1600" b="0" i="1" u="none" strike="noStrike" cap="none" normalizeH="0" baseline="0" dirty="0" err="1" smtClean="0">
                <a:ln>
                  <a:noFill/>
                </a:ln>
                <a:solidFill>
                  <a:schemeClr val="tx1"/>
                </a:solidFill>
                <a:effectLst/>
                <a:latin typeface="Cambria" panose="02040503050406030204" pitchFamily="18" charset="0"/>
              </a:rPr>
              <a:t>t</a:t>
            </a:r>
            <a:r>
              <a:rPr kumimoji="0" lang="en-US" sz="1600" b="0" i="0" u="none" strike="noStrike" cap="none" normalizeH="0" baseline="-25000" dirty="0" err="1" smtClean="0">
                <a:ln>
                  <a:noFill/>
                </a:ln>
                <a:solidFill>
                  <a:schemeClr val="tx1"/>
                </a:solidFill>
                <a:effectLst/>
                <a:latin typeface="Cambria" panose="02040503050406030204" pitchFamily="18" charset="0"/>
              </a:rPr>
              <a:t>e</a:t>
            </a:r>
            <a:r>
              <a:rPr kumimoji="0" lang="en-US" sz="1600" b="0" i="0" u="none" strike="noStrike" cap="none" normalizeH="0" baseline="0" dirty="0" smtClean="0">
                <a:ln>
                  <a:noFill/>
                </a:ln>
                <a:solidFill>
                  <a:schemeClr val="tx1"/>
                </a:solidFill>
                <a:effectLst/>
                <a:latin typeface="Cambria" panose="02040503050406030204" pitchFamily="18" charset="0"/>
              </a:rPr>
              <a:t>}, the desired number of phases </a:t>
            </a:r>
            <a:r>
              <a:rPr kumimoji="0" lang="en-US" sz="1600" b="0" i="1" u="none" strike="noStrike" cap="none" normalizeH="0" baseline="0" dirty="0" smtClean="0">
                <a:ln>
                  <a:noFill/>
                </a:ln>
                <a:solidFill>
                  <a:schemeClr val="tx1"/>
                </a:solidFill>
                <a:effectLst/>
                <a:latin typeface="Cambria" panose="02040503050406030204" pitchFamily="18" charset="0"/>
              </a:rPr>
              <a:t>k</a:t>
            </a:r>
            <a:r>
              <a:rPr kumimoji="0" lang="en-US" sz="1600" b="0" i="0" u="none" strike="noStrike" cap="none" normalizeH="0" baseline="0" dirty="0" smtClean="0">
                <a:ln>
                  <a:noFill/>
                </a:ln>
                <a:solidFill>
                  <a:schemeClr val="tx1"/>
                </a:solidFill>
                <a:effectLst/>
                <a:latin typeface="Cambria" panose="02040503050406030204" pitchFamily="18" charset="0"/>
              </a:rPr>
              <a:t>, the weight to assign to time </a:t>
            </a:r>
            <a:r>
              <a:rPr kumimoji="0" lang="en-US" sz="1600" b="0" i="1" u="none" strike="noStrike" cap="none" normalizeH="0" baseline="0" dirty="0" err="1" smtClean="0">
                <a:ln>
                  <a:noFill/>
                </a:ln>
                <a:solidFill>
                  <a:schemeClr val="tx1"/>
                </a:solidFill>
                <a:effectLst/>
                <a:latin typeface="Cambria" panose="02040503050406030204" pitchFamily="18" charset="0"/>
              </a:rPr>
              <a:t>w</a:t>
            </a:r>
            <a:r>
              <a:rPr kumimoji="0" lang="en-US" sz="1600" b="0" i="1" u="none" strike="noStrike" cap="none" normalizeH="0" baseline="-25000" dirty="0" err="1" smtClean="0">
                <a:ln>
                  <a:noFill/>
                </a:ln>
                <a:solidFill>
                  <a:schemeClr val="tx1"/>
                </a:solidFill>
                <a:effectLst/>
                <a:latin typeface="Cambria" panose="02040503050406030204" pitchFamily="18" charset="0"/>
              </a:rPr>
              <a:t>t</a:t>
            </a:r>
            <a:r>
              <a:rPr kumimoji="0" lang="en-US" sz="1600" b="0" i="0" u="none" strike="noStrike" cap="none" normalizeH="0" baseline="0" dirty="0" smtClean="0">
                <a:ln>
                  <a:noFill/>
                </a:ln>
                <a:solidFill>
                  <a:schemeClr val="tx1"/>
                </a:solidFill>
                <a:effectLst/>
                <a:latin typeface="Cambria" panose="02040503050406030204" pitchFamily="18" charset="0"/>
              </a:rPr>
              <a:t>, the desired weight to assign to changes </a:t>
            </a:r>
            <a:r>
              <a:rPr kumimoji="0" lang="en-US" sz="1600" b="0" i="1" u="none" strike="noStrike" cap="none" normalizeH="0" baseline="0" dirty="0" err="1" smtClean="0">
                <a:ln>
                  <a:noFill/>
                </a:ln>
                <a:solidFill>
                  <a:schemeClr val="tx1"/>
                </a:solidFill>
                <a:effectLst/>
                <a:latin typeface="Cambria" panose="02040503050406030204" pitchFamily="18" charset="0"/>
              </a:rPr>
              <a:t>w</a:t>
            </a:r>
            <a:r>
              <a:rPr kumimoji="0" lang="en-US" sz="1600" b="0" i="1" u="none" strike="noStrike" cap="none" normalizeH="0" baseline="-25000" dirty="0" err="1" smtClean="0">
                <a:ln>
                  <a:noFill/>
                </a:ln>
                <a:solidFill>
                  <a:schemeClr val="tx1"/>
                </a:solidFill>
                <a:effectLst/>
                <a:latin typeface="Cambria" panose="02040503050406030204" pitchFamily="18" charset="0"/>
              </a:rPr>
              <a:t>c</a:t>
            </a:r>
            <a:r>
              <a:rPr kumimoji="0" lang="en-US" sz="1600" b="0" i="0" u="none" strike="noStrike" cap="none" normalizeH="0" baseline="0" dirty="0" smtClean="0">
                <a:ln>
                  <a:noFill/>
                </a:ln>
                <a:solidFill>
                  <a:schemeClr val="tx1"/>
                </a:solidFill>
                <a:effectLst/>
                <a:latin typeface="Cambria" panose="02040503050406030204" pitchFamily="18" charset="0"/>
              </a:rPr>
              <a:t> , the choice if we want the data to be preprocessed according to the time </a:t>
            </a:r>
            <a:r>
              <a:rPr kumimoji="0" lang="en-US" sz="1600" b="0" i="1" u="none" strike="noStrike" cap="none" normalizeH="0" baseline="0" dirty="0" err="1" smtClean="0">
                <a:ln>
                  <a:noFill/>
                </a:ln>
                <a:solidFill>
                  <a:schemeClr val="tx1"/>
                </a:solidFill>
                <a:effectLst/>
                <a:latin typeface="Cambria" panose="02040503050406030204" pitchFamily="18" charset="0"/>
              </a:rPr>
              <a:t>preProcessingTime</a:t>
            </a:r>
            <a:r>
              <a:rPr kumimoji="0" lang="en-US" sz="1600" b="0" i="1" u="none" strike="noStrike" cap="none" normalizeH="0" baseline="0" dirty="0" smtClean="0">
                <a:ln>
                  <a:noFill/>
                </a:ln>
                <a:solidFill>
                  <a:schemeClr val="tx1"/>
                </a:solidFill>
                <a:effectLst/>
                <a:latin typeface="Cambria" panose="02040503050406030204" pitchFamily="18" charset="0"/>
              </a:rPr>
              <a:t>, </a:t>
            </a:r>
            <a:r>
              <a:rPr kumimoji="0" lang="en-US" sz="1600" b="0" i="0" u="none" strike="noStrike" cap="none" normalizeH="0" baseline="0" dirty="0" smtClean="0">
                <a:ln>
                  <a:noFill/>
                </a:ln>
                <a:solidFill>
                  <a:schemeClr val="tx1"/>
                </a:solidFill>
                <a:effectLst/>
                <a:latin typeface="Cambria" panose="02040503050406030204" pitchFamily="18" charset="0"/>
              </a:rPr>
              <a:t>the choice if we want the data to be preprocessed according to the changes </a:t>
            </a:r>
            <a:r>
              <a:rPr kumimoji="0" lang="en-US" sz="1600" b="0" i="1" u="none" strike="noStrike" cap="none" normalizeH="0" baseline="0" dirty="0" err="1" smtClean="0">
                <a:ln>
                  <a:noFill/>
                </a:ln>
                <a:solidFill>
                  <a:schemeClr val="tx1"/>
                </a:solidFill>
                <a:effectLst/>
                <a:latin typeface="Cambria" panose="02040503050406030204" pitchFamily="18" charset="0"/>
              </a:rPr>
              <a:t>preProcessingChanges</a:t>
            </a:r>
            <a:r>
              <a:rPr kumimoji="0" lang="en-US" sz="1600" b="0" i="0" u="none" strike="noStrike" cap="none" normalizeH="0" baseline="0" dirty="0" smtClean="0">
                <a:ln>
                  <a:noFill/>
                </a:ln>
                <a:solidFill>
                  <a:schemeClr val="tx1"/>
                </a:solidFill>
                <a:effectLst/>
                <a:latin typeface="Cambria" panose="02040503050406030204" pitchFamily="18" charset="0"/>
              </a:rPr>
              <a:t>.</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sz="1600" b="1" i="0" u="none" strike="noStrike" cap="none" normalizeH="0" baseline="0" dirty="0" smtClean="0">
                <a:ln>
                  <a:noFill/>
                </a:ln>
                <a:solidFill>
                  <a:schemeClr val="tx1"/>
                </a:solidFill>
                <a:effectLst/>
                <a:latin typeface="Cambria" panose="02040503050406030204" pitchFamily="18" charset="0"/>
              </a:rPr>
              <a:t>Output</a:t>
            </a:r>
            <a:r>
              <a:rPr kumimoji="0" lang="en-US" sz="1600" b="0" i="0" u="none" strike="noStrike" cap="none" normalizeH="0" baseline="0" dirty="0" smtClean="0">
                <a:ln>
                  <a:noFill/>
                </a:ln>
                <a:solidFill>
                  <a:schemeClr val="tx1"/>
                </a:solidFill>
                <a:effectLst/>
                <a:latin typeface="Cambria" panose="02040503050406030204" pitchFamily="18" charset="0"/>
              </a:rPr>
              <a:t>: A partition of H, P = {p</a:t>
            </a:r>
            <a:r>
              <a:rPr kumimoji="0" lang="en-US" sz="1600" b="0" i="0" u="none" strike="noStrike" cap="none" normalizeH="0" baseline="-25000" dirty="0" smtClean="0">
                <a:ln>
                  <a:noFill/>
                </a:ln>
                <a:solidFill>
                  <a:schemeClr val="tx1"/>
                </a:solidFill>
                <a:effectLst/>
                <a:latin typeface="Cambria" panose="02040503050406030204" pitchFamily="18" charset="0"/>
              </a:rPr>
              <a:t>1</a:t>
            </a:r>
            <a:r>
              <a:rPr kumimoji="0" lang="en-US" sz="1600" b="0" i="0" u="none" strike="noStrike" cap="none" normalizeH="0" baseline="0" dirty="0" smtClean="0">
                <a:ln>
                  <a:noFill/>
                </a:ln>
                <a:solidFill>
                  <a:schemeClr val="tx1"/>
                </a:solidFill>
                <a:effectLst/>
                <a:latin typeface="Cambria" panose="02040503050406030204" pitchFamily="18" charset="0"/>
              </a:rPr>
              <a:t>...</a:t>
            </a:r>
            <a:r>
              <a:rPr kumimoji="0" lang="en-US" sz="1600" b="0" i="0" u="none" strike="noStrike" cap="none" normalizeH="0" baseline="0" dirty="0" err="1" smtClean="0">
                <a:ln>
                  <a:noFill/>
                </a:ln>
                <a:solidFill>
                  <a:schemeClr val="tx1"/>
                </a:solidFill>
                <a:effectLst/>
                <a:latin typeface="Cambria" panose="02040503050406030204" pitchFamily="18" charset="0"/>
              </a:rPr>
              <a:t>p</a:t>
            </a:r>
            <a:r>
              <a:rPr kumimoji="0" lang="en-US" sz="1600" b="0" i="0" u="none" strike="noStrike" cap="none" normalizeH="0" baseline="-25000" dirty="0" err="1" smtClean="0">
                <a:ln>
                  <a:noFill/>
                </a:ln>
                <a:solidFill>
                  <a:schemeClr val="tx1"/>
                </a:solidFill>
                <a:effectLst/>
                <a:latin typeface="Cambria" panose="02040503050406030204" pitchFamily="18" charset="0"/>
              </a:rPr>
              <a:t>k</a:t>
            </a:r>
            <a:r>
              <a:rPr kumimoji="0" lang="en-US" sz="1600" b="0" i="0" u="none" strike="noStrike" cap="none" normalizeH="0" baseline="0" dirty="0" smtClean="0">
                <a:ln>
                  <a:noFill/>
                </a:ln>
                <a:solidFill>
                  <a:schemeClr val="tx1"/>
                </a:solidFill>
                <a:effectLst/>
                <a:latin typeface="Cambria" panose="02040503050406030204" pitchFamily="18" charset="0"/>
              </a:rPr>
              <a:t>}</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sz="1600" b="1" i="0" u="none" strike="noStrike" cap="none" normalizeH="0" baseline="0" dirty="0" smtClean="0">
                <a:ln>
                  <a:noFill/>
                </a:ln>
                <a:solidFill>
                  <a:schemeClr val="tx1"/>
                </a:solidFill>
                <a:effectLst/>
                <a:latin typeface="Cambria" panose="02040503050406030204" pitchFamily="18" charset="0"/>
              </a:rPr>
              <a:t>variable</a:t>
            </a:r>
            <a:r>
              <a:rPr kumimoji="0" lang="en-US" sz="1600" b="0" i="0" u="none" strike="noStrike" cap="none" normalizeH="0" baseline="0" dirty="0" smtClean="0">
                <a:ln>
                  <a:noFill/>
                </a:ln>
                <a:solidFill>
                  <a:schemeClr val="tx1"/>
                </a:solidFill>
                <a:effectLst/>
                <a:latin typeface="Cambria" panose="02040503050406030204" pitchFamily="18" charset="0"/>
              </a:rPr>
              <a:t> </a:t>
            </a:r>
            <a:r>
              <a:rPr kumimoji="0" lang="en-US" sz="1600" b="0" i="1" u="none" strike="noStrike" cap="none" normalizeH="0" baseline="0" dirty="0" err="1" smtClean="0">
                <a:ln>
                  <a:noFill/>
                </a:ln>
                <a:solidFill>
                  <a:schemeClr val="tx1"/>
                </a:solidFill>
                <a:effectLst/>
                <a:latin typeface="Cambria" panose="02040503050406030204" pitchFamily="18" charset="0"/>
              </a:rPr>
              <a:t>numPhases</a:t>
            </a:r>
            <a:r>
              <a:rPr kumimoji="0" lang="en-US" sz="1600" b="0" i="1" u="none" strike="noStrike" cap="none" normalizeH="0" baseline="0" dirty="0" smtClean="0">
                <a:ln>
                  <a:noFill/>
                </a:ln>
                <a:solidFill>
                  <a:schemeClr val="tx1"/>
                </a:solidFill>
                <a:effectLst/>
                <a:latin typeface="Cambria" panose="02040503050406030204" pitchFamily="18" charset="0"/>
              </a:rPr>
              <a:t>=e</a:t>
            </a:r>
            <a:r>
              <a:rPr kumimoji="0" lang="en-US" sz="1600" b="0" i="0" u="none" strike="noStrike" cap="none" normalizeH="0" baseline="0" dirty="0" smtClean="0">
                <a:ln>
                  <a:noFill/>
                </a:ln>
                <a:solidFill>
                  <a:schemeClr val="tx1"/>
                </a:solidFill>
                <a:effectLst/>
                <a:latin typeface="Cambria" panose="02040503050406030204" pitchFamily="18" charset="0"/>
              </a:rPr>
              <a:t>, counter of the number of phases.</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sz="1600" b="0" i="0" u="none" strike="noStrike" cap="none" normalizeH="0" baseline="0" dirty="0" smtClean="0">
                <a:ln>
                  <a:noFill/>
                </a:ln>
                <a:solidFill>
                  <a:schemeClr val="tx1"/>
                </a:solidFill>
                <a:effectLst/>
                <a:latin typeface="Cambria" panose="02040503050406030204" pitchFamily="18" charset="0"/>
              </a:rPr>
              <a:t>Begin</a:t>
            </a: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r>
              <a:rPr kumimoji="0" lang="en-US" sz="1600" b="0" i="0" u="none" strike="noStrike" cap="none" normalizeH="0" baseline="0" dirty="0" smtClean="0">
                <a:ln>
                  <a:noFill/>
                </a:ln>
                <a:solidFill>
                  <a:schemeClr val="tx1"/>
                </a:solidFill>
                <a:effectLst/>
                <a:latin typeface="Cambria" panose="02040503050406030204" pitchFamily="18" charset="0"/>
              </a:rPr>
              <a:t>P={p</a:t>
            </a:r>
            <a:r>
              <a:rPr kumimoji="0" lang="en-US" sz="1600" b="0" i="0" u="none" strike="noStrike" cap="none" normalizeH="0" baseline="-25000" dirty="0" smtClean="0">
                <a:ln>
                  <a:noFill/>
                </a:ln>
                <a:solidFill>
                  <a:schemeClr val="tx1"/>
                </a:solidFill>
                <a:effectLst/>
                <a:latin typeface="Cambria" panose="02040503050406030204" pitchFamily="18" charset="0"/>
              </a:rPr>
              <a:t>1</a:t>
            </a:r>
            <a:r>
              <a:rPr kumimoji="0" lang="en-US" sz="1600" b="0" i="0" u="none" strike="noStrike" cap="none" normalizeH="0" baseline="0" dirty="0" smtClean="0">
                <a:ln>
                  <a:noFill/>
                </a:ln>
                <a:solidFill>
                  <a:schemeClr val="tx1"/>
                </a:solidFill>
                <a:effectLst/>
                <a:latin typeface="Cambria" panose="02040503050406030204" pitchFamily="18" charset="0"/>
              </a:rPr>
              <a:t>,…</a:t>
            </a:r>
            <a:r>
              <a:rPr kumimoji="0" lang="en-US" sz="1600" b="0" i="0" u="none" strike="noStrike" cap="none" normalizeH="0" baseline="0" dirty="0" err="1" smtClean="0">
                <a:ln>
                  <a:noFill/>
                </a:ln>
                <a:solidFill>
                  <a:schemeClr val="tx1"/>
                </a:solidFill>
                <a:effectLst/>
                <a:latin typeface="Cambria" panose="02040503050406030204" pitchFamily="18" charset="0"/>
              </a:rPr>
              <a:t>p</a:t>
            </a:r>
            <a:r>
              <a:rPr kumimoji="0" lang="en-US" sz="1600" b="0" i="0" u="none" strike="noStrike" cap="none" normalizeH="0" baseline="-25000" dirty="0" err="1" smtClean="0">
                <a:ln>
                  <a:noFill/>
                </a:ln>
                <a:solidFill>
                  <a:schemeClr val="tx1"/>
                </a:solidFill>
                <a:effectLst/>
                <a:latin typeface="Cambria" panose="02040503050406030204" pitchFamily="18" charset="0"/>
              </a:rPr>
              <a:t>e</a:t>
            </a:r>
            <a:r>
              <a:rPr kumimoji="0" lang="en-US" sz="1600" b="0" i="0" u="none" strike="noStrike" cap="none" normalizeH="0" baseline="0" dirty="0" smtClean="0">
                <a:ln>
                  <a:noFill/>
                </a:ln>
                <a:solidFill>
                  <a:schemeClr val="tx1"/>
                </a:solidFill>
                <a:effectLst/>
                <a:latin typeface="Cambria" panose="02040503050406030204" pitchFamily="18" charset="0"/>
              </a:rPr>
              <a:t>} </a:t>
            </a:r>
            <a:r>
              <a:rPr kumimoji="0" lang="en-US" sz="1600" b="0" i="0" u="none" strike="noStrike" cap="none" normalizeH="0" baseline="0" dirty="0" err="1" smtClean="0">
                <a:ln>
                  <a:noFill/>
                </a:ln>
                <a:solidFill>
                  <a:schemeClr val="tx1"/>
                </a:solidFill>
                <a:effectLst/>
                <a:latin typeface="Cambria" panose="02040503050406030204" pitchFamily="18" charset="0"/>
              </a:rPr>
              <a:t>s.t.</a:t>
            </a:r>
            <a:r>
              <a:rPr kumimoji="0" lang="en-US" sz="1600" b="0" i="0" u="none" strike="noStrike" cap="none" normalizeH="0" baseline="0" dirty="0" smtClean="0">
                <a:ln>
                  <a:noFill/>
                </a:ln>
                <a:solidFill>
                  <a:schemeClr val="tx1"/>
                </a:solidFill>
                <a:effectLst/>
                <a:latin typeface="Cambria" panose="02040503050406030204" pitchFamily="18" charset="0"/>
              </a:rPr>
              <a:t> p</a:t>
            </a:r>
            <a:r>
              <a:rPr kumimoji="0" lang="en-US" sz="1600" b="0" i="0" u="none" strike="noStrike" cap="none" normalizeH="0" baseline="-25000" dirty="0" smtClean="0">
                <a:ln>
                  <a:noFill/>
                </a:ln>
                <a:solidFill>
                  <a:schemeClr val="tx1"/>
                </a:solidFill>
                <a:effectLst/>
                <a:latin typeface="Cambria" panose="02040503050406030204" pitchFamily="18" charset="0"/>
              </a:rPr>
              <a:t>i</a:t>
            </a:r>
            <a:r>
              <a:rPr kumimoji="0" lang="en-US" sz="1600" b="0" i="0" u="none" strike="noStrike" cap="none" normalizeH="0" baseline="0" dirty="0" smtClean="0">
                <a:ln>
                  <a:noFill/>
                </a:ln>
                <a:solidFill>
                  <a:schemeClr val="tx1"/>
                </a:solidFill>
                <a:effectLst/>
                <a:latin typeface="Cambria" panose="02040503050406030204" pitchFamily="18" charset="0"/>
              </a:rPr>
              <a:t>={</a:t>
            </a:r>
            <a:r>
              <a:rPr kumimoji="0" lang="en-US" sz="1600" b="0" i="0" u="none" strike="noStrike" cap="none" normalizeH="0" baseline="0" dirty="0" err="1" smtClean="0">
                <a:ln>
                  <a:noFill/>
                </a:ln>
                <a:solidFill>
                  <a:schemeClr val="tx1"/>
                </a:solidFill>
                <a:effectLst/>
                <a:latin typeface="Cambria" panose="02040503050406030204" pitchFamily="18" charset="0"/>
              </a:rPr>
              <a:t>t</a:t>
            </a:r>
            <a:r>
              <a:rPr kumimoji="0" lang="en-US" sz="1600" b="0" i="0" u="none" strike="noStrike" cap="none" normalizeH="0" baseline="-25000" dirty="0" err="1" smtClean="0">
                <a:ln>
                  <a:noFill/>
                </a:ln>
                <a:solidFill>
                  <a:schemeClr val="tx1"/>
                </a:solidFill>
                <a:effectLst/>
                <a:latin typeface="Cambria" panose="02040503050406030204" pitchFamily="18" charset="0"/>
              </a:rPr>
              <a:t>i</a:t>
            </a:r>
            <a:r>
              <a:rPr kumimoji="0" lang="en-US" sz="1600" b="0" i="0" u="none" strike="noStrike" cap="none" normalizeH="0" baseline="0" dirty="0" smtClean="0">
                <a:ln>
                  <a:noFill/>
                </a:ln>
                <a:solidFill>
                  <a:schemeClr val="tx1"/>
                </a:solidFill>
                <a:effectLst/>
                <a:latin typeface="Cambria" panose="02040503050406030204" pitchFamily="18" charset="0"/>
              </a:rPr>
              <a:t>}  </a:t>
            </a:r>
            <a:r>
              <a:rPr kumimoji="0" lang="en-US" sz="1600" b="0" i="0" u="none" strike="noStrike" cap="none" normalizeH="0" baseline="0" dirty="0" err="1" smtClean="0">
                <a:ln>
                  <a:noFill/>
                </a:ln>
                <a:solidFill>
                  <a:schemeClr val="tx1"/>
                </a:solidFill>
                <a:effectLst/>
                <a:latin typeface="Cambria" panose="02040503050406030204" pitchFamily="18" charset="0"/>
              </a:rPr>
              <a:t>i</a:t>
            </a:r>
            <a:r>
              <a:rPr kumimoji="0" lang="en-US" sz="1600" b="0" i="0" u="none" strike="noStrike" cap="none" normalizeH="0" baseline="0" dirty="0" smtClean="0">
                <a:ln>
                  <a:noFill/>
                </a:ln>
                <a:solidFill>
                  <a:schemeClr val="tx1"/>
                </a:solidFill>
                <a:effectLst/>
                <a:latin typeface="Cambria" panose="02040503050406030204" pitchFamily="18" charset="0"/>
              </a:rPr>
              <a:t>  s…e</a:t>
            </a: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r>
              <a:rPr kumimoji="0" lang="en-US" sz="1600" b="0" i="0" u="none" strike="noStrike" cap="none" normalizeH="0" baseline="0" dirty="0" smtClean="0">
                <a:ln>
                  <a:noFill/>
                </a:ln>
                <a:solidFill>
                  <a:schemeClr val="tx1"/>
                </a:solidFill>
                <a:effectLst/>
                <a:latin typeface="Cambria" panose="02040503050406030204" pitchFamily="18" charset="0"/>
              </a:rPr>
              <a:t>while(</a:t>
            </a:r>
            <a:r>
              <a:rPr kumimoji="0" lang="en-US" sz="1600" b="0" i="0" u="none" strike="noStrike" cap="none" normalizeH="0" baseline="0" dirty="0" err="1" smtClean="0">
                <a:ln>
                  <a:noFill/>
                </a:ln>
                <a:solidFill>
                  <a:schemeClr val="tx1"/>
                </a:solidFill>
                <a:effectLst/>
                <a:latin typeface="Cambria" panose="02040503050406030204" pitchFamily="18" charset="0"/>
              </a:rPr>
              <a:t>numPhases</a:t>
            </a:r>
            <a:r>
              <a:rPr kumimoji="0" lang="en-US" sz="1600" b="0" i="0" u="none" strike="noStrike" cap="none" normalizeH="0" baseline="0" dirty="0" smtClean="0">
                <a:ln>
                  <a:noFill/>
                </a:ln>
                <a:solidFill>
                  <a:schemeClr val="tx1"/>
                </a:solidFill>
                <a:effectLst/>
                <a:latin typeface="Cambria" panose="02040503050406030204" pitchFamily="18" charset="0"/>
              </a:rPr>
              <a:t>&gt;k){</a:t>
            </a:r>
          </a:p>
          <a:p>
            <a:pPr marL="685800" marR="0" lvl="1" indent="-228600" algn="just" defTabSz="914400" rtl="0" eaLnBrk="0" fontAlgn="base" latinLnBrk="0" hangingPunct="0">
              <a:lnSpc>
                <a:spcPct val="100000"/>
              </a:lnSpc>
              <a:spcBef>
                <a:spcPct val="0"/>
              </a:spcBef>
              <a:spcAft>
                <a:spcPct val="0"/>
              </a:spcAft>
              <a:buClrTx/>
              <a:buSzTx/>
              <a:buFont typeface="+mj-lt"/>
              <a:buAutoNum type="alphaLcPeriod"/>
              <a:tabLst/>
            </a:pPr>
            <a:r>
              <a:rPr kumimoji="0" lang="en-US" sz="1600" i="0" u="none" strike="noStrike" cap="none" normalizeH="0" baseline="0" dirty="0" smtClean="0">
                <a:ln>
                  <a:noFill/>
                </a:ln>
                <a:solidFill>
                  <a:schemeClr val="tx1"/>
                </a:solidFill>
                <a:effectLst/>
                <a:latin typeface="Cambria" panose="02040503050406030204" pitchFamily="18" charset="0"/>
              </a:rPr>
              <a:t>for</a:t>
            </a:r>
            <a:r>
              <a:rPr kumimoji="0" lang="en-US" sz="1600" b="0" i="0" u="none" strike="noStrike" cap="none" normalizeH="0" baseline="0" dirty="0" smtClean="0">
                <a:ln>
                  <a:noFill/>
                </a:ln>
                <a:solidFill>
                  <a:schemeClr val="tx1"/>
                </a:solidFill>
                <a:effectLst/>
                <a:latin typeface="Cambria" panose="02040503050406030204" pitchFamily="18" charset="0"/>
              </a:rPr>
              <a:t> each pair of phases ph</a:t>
            </a:r>
            <a:r>
              <a:rPr kumimoji="0" lang="en-US" sz="1600" b="0" i="0" u="none" strike="noStrike" cap="none" normalizeH="0" baseline="-25000" dirty="0" smtClean="0">
                <a:ln>
                  <a:noFill/>
                </a:ln>
                <a:solidFill>
                  <a:schemeClr val="tx1"/>
                </a:solidFill>
                <a:effectLst/>
                <a:latin typeface="Cambria" panose="02040503050406030204" pitchFamily="18" charset="0"/>
              </a:rPr>
              <a:t>i</a:t>
            </a:r>
            <a:r>
              <a:rPr kumimoji="0" lang="en-US" sz="1600" b="0" i="0" u="none" strike="noStrike" cap="none" normalizeH="0" baseline="0" dirty="0" smtClean="0">
                <a:ln>
                  <a:noFill/>
                </a:ln>
                <a:solidFill>
                  <a:schemeClr val="tx1"/>
                </a:solidFill>
                <a:effectLst/>
                <a:latin typeface="Cambria" panose="02040503050406030204" pitchFamily="18" charset="0"/>
              </a:rPr>
              <a:t>, ph</a:t>
            </a:r>
            <a:r>
              <a:rPr kumimoji="0" lang="en-US" sz="1600" b="0" i="0" u="none" strike="noStrike" cap="none" normalizeH="0" baseline="-25000" dirty="0" smtClean="0">
                <a:ln>
                  <a:noFill/>
                </a:ln>
                <a:solidFill>
                  <a:schemeClr val="tx1"/>
                </a:solidFill>
                <a:effectLst/>
                <a:latin typeface="Cambria" panose="02040503050406030204" pitchFamily="18" charset="0"/>
              </a:rPr>
              <a:t>i+1</a:t>
            </a:r>
            <a:r>
              <a:rPr kumimoji="0" lang="en-US" sz="1600" b="0" i="0" u="none" strike="noStrike" cap="none" normalizeH="0" baseline="0" dirty="0" smtClean="0">
                <a:ln>
                  <a:noFill/>
                </a:ln>
                <a:solidFill>
                  <a:schemeClr val="tx1"/>
                </a:solidFill>
                <a:effectLst/>
                <a:latin typeface="Cambria" panose="02040503050406030204" pitchFamily="18" charset="0"/>
              </a:rPr>
              <a:t>,   </a:t>
            </a:r>
          </a:p>
          <a:p>
            <a:pPr marL="1200150" marR="0" lvl="2" indent="-285750" algn="just" defTabSz="914400" rtl="0" eaLnBrk="0" fontAlgn="base" latinLnBrk="0" hangingPunct="0">
              <a:lnSpc>
                <a:spcPct val="100000"/>
              </a:lnSpc>
              <a:spcBef>
                <a:spcPct val="0"/>
              </a:spcBef>
              <a:spcAft>
                <a:spcPct val="0"/>
              </a:spcAft>
              <a:buClrTx/>
              <a:buSzTx/>
              <a:buFont typeface="+mj-lt"/>
              <a:buAutoNum type="romanLcPeriod"/>
              <a:tabLst/>
            </a:pPr>
            <a:r>
              <a:rPr kumimoji="0" lang="en-US" sz="1600" b="0" i="0" u="none" strike="noStrike" cap="none" normalizeH="0" baseline="0" dirty="0" smtClean="0">
                <a:ln>
                  <a:noFill/>
                </a:ln>
                <a:solidFill>
                  <a:schemeClr val="tx1"/>
                </a:solidFill>
                <a:effectLst/>
                <a:latin typeface="Cambria" panose="02040503050406030204" pitchFamily="18" charset="0"/>
              </a:rPr>
              <a:t>compute </a:t>
            </a:r>
            <a:r>
              <a:rPr kumimoji="0" lang="el-GR" sz="1600" b="0" i="0" u="none" strike="noStrike" cap="none" normalizeH="0" baseline="0" dirty="0" smtClean="0">
                <a:ln>
                  <a:noFill/>
                </a:ln>
                <a:solidFill>
                  <a:schemeClr val="tx1"/>
                </a:solidFill>
                <a:effectLst/>
                <a:latin typeface="Cambria" panose="02040503050406030204" pitchFamily="18" charset="0"/>
              </a:rPr>
              <a:t>δ</a:t>
            </a:r>
            <a:r>
              <a:rPr kumimoji="0" lang="en-US" sz="1600" b="0" i="0" u="none" strike="noStrike" cap="none" normalizeH="0" baseline="0" dirty="0" smtClean="0">
                <a:ln>
                  <a:noFill/>
                </a:ln>
                <a:solidFill>
                  <a:schemeClr val="tx1"/>
                </a:solidFill>
                <a:effectLst/>
                <a:latin typeface="Cambria" panose="02040503050406030204" pitchFamily="18" charset="0"/>
              </a:rPr>
              <a:t>(ph</a:t>
            </a:r>
            <a:r>
              <a:rPr kumimoji="0" lang="en-US" sz="1600" b="0" i="0" u="none" strike="noStrike" cap="none" normalizeH="0" baseline="-25000" dirty="0" smtClean="0">
                <a:ln>
                  <a:noFill/>
                </a:ln>
                <a:solidFill>
                  <a:schemeClr val="tx1"/>
                </a:solidFill>
                <a:effectLst/>
                <a:latin typeface="Cambria" panose="02040503050406030204" pitchFamily="18" charset="0"/>
              </a:rPr>
              <a:t>i</a:t>
            </a:r>
            <a:r>
              <a:rPr kumimoji="0" lang="en-US" sz="1600" b="0" i="0" u="none" strike="noStrike" cap="none" normalizeH="0" baseline="0" dirty="0" smtClean="0">
                <a:ln>
                  <a:noFill/>
                </a:ln>
                <a:solidFill>
                  <a:schemeClr val="tx1"/>
                </a:solidFill>
                <a:effectLst/>
                <a:latin typeface="Cambria" panose="02040503050406030204" pitchFamily="18" charset="0"/>
              </a:rPr>
              <a:t>, ph</a:t>
            </a:r>
            <a:r>
              <a:rPr kumimoji="0" lang="en-US" sz="1600" b="0" i="0" u="none" strike="noStrike" cap="none" normalizeH="0" baseline="-25000" dirty="0" smtClean="0">
                <a:ln>
                  <a:noFill/>
                </a:ln>
                <a:solidFill>
                  <a:schemeClr val="tx1"/>
                </a:solidFill>
                <a:effectLst/>
                <a:latin typeface="Cambria" panose="02040503050406030204" pitchFamily="18" charset="0"/>
              </a:rPr>
              <a:t>i+1</a:t>
            </a:r>
            <a:r>
              <a:rPr kumimoji="0" lang="en-US" sz="1600" b="0" i="0" u="none" strike="noStrike" cap="none" normalizeH="0" baseline="0" dirty="0" smtClean="0">
                <a:ln>
                  <a:noFill/>
                </a:ln>
                <a:solidFill>
                  <a:schemeClr val="tx1"/>
                </a:solidFill>
                <a:effectLst/>
                <a:latin typeface="Cambria" panose="02040503050406030204" pitchFamily="18" charset="0"/>
              </a:rPr>
              <a:t>)</a:t>
            </a:r>
          </a:p>
          <a:p>
            <a:pPr marL="685800" marR="0" lvl="1" indent="-228600" algn="just" defTabSz="914400" rtl="0" eaLnBrk="0" fontAlgn="base" latinLnBrk="0" hangingPunct="0">
              <a:lnSpc>
                <a:spcPct val="100000"/>
              </a:lnSpc>
              <a:spcBef>
                <a:spcPct val="0"/>
              </a:spcBef>
              <a:spcAft>
                <a:spcPct val="0"/>
              </a:spcAft>
              <a:buClrTx/>
              <a:buSzTx/>
              <a:buFont typeface="+mj-lt"/>
              <a:buAutoNum type="alphaLcPeriod"/>
              <a:tabLst/>
            </a:pPr>
            <a:r>
              <a:rPr kumimoji="0" lang="en-US" sz="1600" b="0" i="0" u="none" strike="noStrike" cap="none" normalizeH="0" baseline="0" dirty="0" smtClean="0">
                <a:ln>
                  <a:noFill/>
                </a:ln>
                <a:solidFill>
                  <a:schemeClr val="tx1"/>
                </a:solidFill>
                <a:effectLst/>
                <a:latin typeface="Cambria" panose="02040503050406030204" pitchFamily="18" charset="0"/>
              </a:rPr>
              <a:t>Merge the most similar phases, p</a:t>
            </a:r>
            <a:r>
              <a:rPr kumimoji="0" lang="en-US" sz="1600" b="0" i="0" u="none" strike="noStrike" cap="none" normalizeH="0" baseline="-25000" dirty="0" smtClean="0">
                <a:ln>
                  <a:noFill/>
                </a:ln>
                <a:solidFill>
                  <a:schemeClr val="tx1"/>
                </a:solidFill>
                <a:effectLst/>
                <a:latin typeface="Cambria" panose="02040503050406030204" pitchFamily="18" charset="0"/>
              </a:rPr>
              <a:t>a</a:t>
            </a:r>
            <a:r>
              <a:rPr kumimoji="0" lang="en-US" sz="1600" b="0" i="0" u="none" strike="noStrike" cap="none" normalizeH="0" baseline="0" dirty="0" smtClean="0">
                <a:ln>
                  <a:noFill/>
                </a:ln>
                <a:solidFill>
                  <a:schemeClr val="tx1"/>
                </a:solidFill>
                <a:effectLst/>
                <a:latin typeface="Cambria" panose="02040503050406030204" pitchFamily="18" charset="0"/>
              </a:rPr>
              <a:t> and p</a:t>
            </a:r>
            <a:r>
              <a:rPr kumimoji="0" lang="en-US" sz="1600" b="0" i="0" u="none" strike="noStrike" cap="none" normalizeH="0" baseline="-25000" dirty="0" smtClean="0">
                <a:ln>
                  <a:noFill/>
                </a:ln>
                <a:solidFill>
                  <a:schemeClr val="tx1"/>
                </a:solidFill>
                <a:effectLst/>
                <a:latin typeface="Cambria" panose="02040503050406030204" pitchFamily="18" charset="0"/>
              </a:rPr>
              <a:t>a+1</a:t>
            </a:r>
            <a:r>
              <a:rPr kumimoji="0" lang="en-US" sz="1600" b="0" i="0" u="none" strike="noStrike" cap="none" normalizeH="0" baseline="0" dirty="0" smtClean="0">
                <a:ln>
                  <a:noFill/>
                </a:ln>
                <a:solidFill>
                  <a:schemeClr val="tx1"/>
                </a:solidFill>
                <a:effectLst/>
                <a:latin typeface="Cambria" panose="02040503050406030204" pitchFamily="18" charset="0"/>
              </a:rPr>
              <a:t> into a new phase p’</a:t>
            </a:r>
          </a:p>
          <a:p>
            <a:pPr marL="685800" marR="0" lvl="1" indent="-228600" algn="just" defTabSz="914400" rtl="0" eaLnBrk="0" fontAlgn="base" latinLnBrk="0" hangingPunct="0">
              <a:lnSpc>
                <a:spcPct val="100000"/>
              </a:lnSpc>
              <a:spcBef>
                <a:spcPct val="0"/>
              </a:spcBef>
              <a:spcAft>
                <a:spcPct val="0"/>
              </a:spcAft>
              <a:buClrTx/>
              <a:buSzTx/>
              <a:buFont typeface="+mj-lt"/>
              <a:buAutoNum type="alphaLcPeriod"/>
              <a:tabLst/>
            </a:pPr>
            <a:r>
              <a:rPr kumimoji="0" lang="en-US" sz="1600" b="0" i="0" u="none" strike="noStrike" cap="none" normalizeH="0" baseline="0" dirty="0" smtClean="0">
                <a:ln>
                  <a:noFill/>
                </a:ln>
                <a:solidFill>
                  <a:schemeClr val="tx1"/>
                </a:solidFill>
                <a:effectLst/>
                <a:latin typeface="Cambria" panose="02040503050406030204" pitchFamily="18" charset="0"/>
              </a:rPr>
              <a:t>P = {p1,…, p</a:t>
            </a:r>
            <a:r>
              <a:rPr kumimoji="0" lang="en-US" sz="1600" b="0" i="0" u="none" strike="noStrike" cap="none" normalizeH="0" baseline="-25000" dirty="0" smtClean="0">
                <a:ln>
                  <a:noFill/>
                </a:ln>
                <a:solidFill>
                  <a:schemeClr val="tx1"/>
                </a:solidFill>
                <a:effectLst/>
                <a:latin typeface="Cambria" panose="02040503050406030204" pitchFamily="18" charset="0"/>
              </a:rPr>
              <a:t>a-1</a:t>
            </a:r>
            <a:r>
              <a:rPr kumimoji="0" lang="en-US" sz="1600" b="0" i="0" u="none" strike="noStrike" cap="none" normalizeH="0" baseline="0" dirty="0" smtClean="0">
                <a:ln>
                  <a:noFill/>
                </a:ln>
                <a:solidFill>
                  <a:schemeClr val="tx1"/>
                </a:solidFill>
                <a:effectLst/>
                <a:latin typeface="Cambria" panose="02040503050406030204" pitchFamily="18" charset="0"/>
              </a:rPr>
              <a:t>, p, p</a:t>
            </a:r>
            <a:r>
              <a:rPr kumimoji="0" lang="en-US" sz="1600" b="0" i="0" u="none" strike="noStrike" cap="none" normalizeH="0" baseline="-25000" dirty="0" smtClean="0">
                <a:ln>
                  <a:noFill/>
                </a:ln>
                <a:solidFill>
                  <a:schemeClr val="tx1"/>
                </a:solidFill>
                <a:effectLst/>
                <a:latin typeface="Cambria" panose="02040503050406030204" pitchFamily="18" charset="0"/>
              </a:rPr>
              <a:t>a+1</a:t>
            </a:r>
            <a:r>
              <a:rPr kumimoji="0" lang="en-US" sz="1600" b="0" i="0" u="none" strike="noStrike" cap="none" normalizeH="0" baseline="0" dirty="0" smtClean="0">
                <a:ln>
                  <a:noFill/>
                </a:ln>
                <a:solidFill>
                  <a:schemeClr val="tx1"/>
                </a:solidFill>
                <a:effectLst/>
                <a:latin typeface="Cambria" panose="02040503050406030204" pitchFamily="18" charset="0"/>
              </a:rPr>
              <a:t>, …, p</a:t>
            </a:r>
            <a:r>
              <a:rPr kumimoji="0" lang="en-US" sz="1600" b="0" i="0" u="none" strike="noStrike" cap="none" normalizeH="0" baseline="-25000" dirty="0" smtClean="0">
                <a:ln>
                  <a:noFill/>
                </a:ln>
                <a:solidFill>
                  <a:schemeClr val="tx1"/>
                </a:solidFill>
                <a:effectLst/>
                <a:latin typeface="Cambria" panose="02040503050406030204" pitchFamily="18" charset="0"/>
              </a:rPr>
              <a:t>m</a:t>
            </a:r>
            <a:r>
              <a:rPr kumimoji="0" lang="en-US" sz="1600" b="0" i="0" u="none" strike="noStrike" cap="none" normalizeH="0" baseline="0" dirty="0" smtClean="0">
                <a:ln>
                  <a:noFill/>
                </a:ln>
                <a:solidFill>
                  <a:schemeClr val="tx1"/>
                </a:solidFill>
                <a:effectLst/>
                <a:latin typeface="Cambria" panose="02040503050406030204" pitchFamily="18" charset="0"/>
              </a:rPr>
              <a:t>}</a:t>
            </a:r>
          </a:p>
          <a:p>
            <a:pPr marL="685800" marR="0" lvl="1" indent="-228600" algn="just" defTabSz="914400" rtl="0" eaLnBrk="0" fontAlgn="base" latinLnBrk="0" hangingPunct="0">
              <a:lnSpc>
                <a:spcPct val="100000"/>
              </a:lnSpc>
              <a:spcBef>
                <a:spcPct val="0"/>
              </a:spcBef>
              <a:spcAft>
                <a:spcPct val="0"/>
              </a:spcAft>
              <a:buClrTx/>
              <a:buSzTx/>
              <a:buFont typeface="+mj-lt"/>
              <a:buAutoNum type="alphaLcPeriod"/>
              <a:tabLst/>
            </a:pPr>
            <a:r>
              <a:rPr kumimoji="0" lang="en-US" sz="1600" b="0" i="0" u="none" strike="noStrike" cap="none" normalizeH="0" baseline="0" dirty="0" err="1" smtClean="0">
                <a:ln>
                  <a:noFill/>
                </a:ln>
                <a:solidFill>
                  <a:schemeClr val="tx1"/>
                </a:solidFill>
                <a:effectLst/>
                <a:latin typeface="Cambria" panose="02040503050406030204" pitchFamily="18" charset="0"/>
              </a:rPr>
              <a:t>numPhases</a:t>
            </a:r>
            <a:r>
              <a:rPr kumimoji="0" lang="en-US" sz="1600" b="0" i="0" u="none" strike="noStrike" cap="none" normalizeH="0" baseline="0" dirty="0" smtClean="0">
                <a:ln>
                  <a:noFill/>
                </a:ln>
                <a:solidFill>
                  <a:schemeClr val="tx1"/>
                </a:solidFill>
                <a:effectLst/>
                <a:latin typeface="Cambria" panose="02040503050406030204" pitchFamily="18" charset="0"/>
              </a:rPr>
              <a:t> --</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sz="1600" b="0" i="0" u="none" strike="noStrike" cap="none" normalizeH="0" baseline="0" dirty="0" smtClean="0">
                <a:ln>
                  <a:noFill/>
                </a:ln>
                <a:solidFill>
                  <a:schemeClr val="tx1"/>
                </a:solidFill>
                <a:effectLst/>
                <a:latin typeface="Cambria" panose="02040503050406030204" pitchFamily="18" charset="0"/>
              </a:rPr>
              <a:t>}</a:t>
            </a:r>
            <a:endParaRPr lang="en-US" sz="1600" dirty="0">
              <a:latin typeface="Cambria" panose="02040503050406030204" pitchFamily="18" charset="0"/>
            </a:endParaRPr>
          </a:p>
          <a:p>
            <a:pPr marL="228600" marR="0" lvl="0" indent="-228600" algn="l" defTabSz="914400" rtl="0" eaLnBrk="0" fontAlgn="base" latinLnBrk="0" hangingPunct="0">
              <a:lnSpc>
                <a:spcPct val="100000"/>
              </a:lnSpc>
              <a:spcBef>
                <a:spcPct val="0"/>
              </a:spcBef>
              <a:spcAft>
                <a:spcPts val="800"/>
              </a:spcAft>
              <a:buClrTx/>
              <a:buSzTx/>
              <a:buFont typeface="+mj-lt"/>
              <a:buAutoNum type="arabicPeriod" startAt="3"/>
              <a:tabLst/>
            </a:pPr>
            <a:r>
              <a:rPr kumimoji="0" lang="en-US" sz="1600" b="0" i="0" u="none" strike="noStrike" cap="none" normalizeH="0" baseline="0" dirty="0" smtClean="0">
                <a:ln>
                  <a:noFill/>
                </a:ln>
                <a:solidFill>
                  <a:schemeClr val="tx1"/>
                </a:solidFill>
                <a:effectLst/>
                <a:latin typeface="Cambria" panose="02040503050406030204" pitchFamily="18" charset="0"/>
              </a:rPr>
              <a:t>Return P;</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sz="1600" b="0" i="0" u="none" strike="noStrike" cap="none" normalizeH="0" baseline="0" dirty="0" smtClean="0">
                <a:ln>
                  <a:noFill/>
                </a:ln>
                <a:solidFill>
                  <a:schemeClr val="tx1"/>
                </a:solidFill>
                <a:effectLst/>
                <a:latin typeface="Cambria" panose="02040503050406030204" pitchFamily="18" charset="0"/>
              </a:rPr>
              <a:t>End</a:t>
            </a:r>
          </a:p>
        </p:txBody>
      </p:sp>
      <p:sp>
        <p:nvSpPr>
          <p:cNvPr id="4" name="Slide Number Placeholder 3"/>
          <p:cNvSpPr>
            <a:spLocks noGrp="1"/>
          </p:cNvSpPr>
          <p:nvPr>
            <p:ph type="sldNum" sz="quarter" idx="12"/>
          </p:nvPr>
        </p:nvSpPr>
        <p:spPr/>
        <p:txBody>
          <a:bodyPr/>
          <a:lstStyle/>
          <a:p>
            <a:fld id="{0FF54DE5-C571-48E8-A5BC-B369434E2F44}" type="slidenum">
              <a:rPr lang="el-GR" smtClean="0"/>
              <a:pPr/>
              <a:t>21</a:t>
            </a:fld>
            <a:endParaRPr lang="el-GR"/>
          </a:p>
        </p:txBody>
      </p:sp>
    </p:spTree>
    <p:extLst>
      <p:ext uri="{BB962C8B-B14F-4D97-AF65-F5344CB8AC3E}">
        <p14:creationId xmlns:p14="http://schemas.microsoft.com/office/powerpoint/2010/main" val="57886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a segmentation of the history into phases: </a:t>
            </a:r>
            <a:r>
              <a:rPr lang="en-US" dirty="0" smtClean="0"/>
              <a:t>Parameters</a:t>
            </a:r>
            <a:endParaRPr lang="en-US" dirty="0"/>
          </a:p>
        </p:txBody>
      </p:sp>
      <p:sp>
        <p:nvSpPr>
          <p:cNvPr id="3" name="Content Placeholder 2"/>
          <p:cNvSpPr>
            <a:spLocks noGrp="1"/>
          </p:cNvSpPr>
          <p:nvPr>
            <p:ph idx="1"/>
          </p:nvPr>
        </p:nvSpPr>
        <p:spPr/>
        <p:txBody>
          <a:bodyPr/>
          <a:lstStyle/>
          <a:p>
            <a:r>
              <a:rPr lang="en-US" b="1" dirty="0" smtClean="0"/>
              <a:t>Desired </a:t>
            </a:r>
            <a:r>
              <a:rPr lang="en-US" b="1" dirty="0"/>
              <a:t>number of segments (k)</a:t>
            </a:r>
            <a:r>
              <a:rPr lang="en-US" dirty="0"/>
              <a:t>: refers to the number of phases that we would like to be extracted. </a:t>
            </a:r>
          </a:p>
          <a:p>
            <a:r>
              <a:rPr lang="en-US" b="1" dirty="0" smtClean="0"/>
              <a:t>Pre-Processing </a:t>
            </a:r>
            <a:r>
              <a:rPr lang="en-US" b="1" dirty="0"/>
              <a:t>Changes (PPC)</a:t>
            </a:r>
            <a:r>
              <a:rPr lang="en-US" dirty="0"/>
              <a:t>: refers to the preprocessing of the data from the aspect of changes (ON if the data has been preprocessed, OFF otherwise). </a:t>
            </a:r>
          </a:p>
          <a:p>
            <a:r>
              <a:rPr lang="en-US" b="1" dirty="0" smtClean="0"/>
              <a:t>Pre-Processing </a:t>
            </a:r>
            <a:r>
              <a:rPr lang="en-US" b="1" dirty="0"/>
              <a:t>Time (PPT)</a:t>
            </a:r>
            <a:r>
              <a:rPr lang="en-US" dirty="0"/>
              <a:t>: refers to the preprocessing of the data from the aspect of time (ON if the data has been preprocessed, OFF otherwise). </a:t>
            </a:r>
          </a:p>
          <a:p>
            <a:r>
              <a:rPr lang="en-US" b="1" dirty="0" smtClean="0"/>
              <a:t>Weight </a:t>
            </a:r>
            <a:r>
              <a:rPr lang="en-US" b="1" dirty="0"/>
              <a:t>Change (WC)</a:t>
            </a:r>
            <a:r>
              <a:rPr lang="en-US" dirty="0"/>
              <a:t>: refers to the weight of changes (0.5 normal weight, 0 if changes is not taken into account). </a:t>
            </a:r>
          </a:p>
          <a:p>
            <a:r>
              <a:rPr lang="en-US" b="1" dirty="0" smtClean="0"/>
              <a:t>Weight </a:t>
            </a:r>
            <a:r>
              <a:rPr lang="en-US" b="1" dirty="0"/>
              <a:t>Time (WT)</a:t>
            </a:r>
            <a:r>
              <a:rPr lang="en-US" dirty="0"/>
              <a:t>: refers to the weight of time (0.5 normal weight, 0 if time is not taken into account). </a:t>
            </a:r>
          </a:p>
          <a:p>
            <a:pPr marL="0" indent="0">
              <a:buNone/>
            </a:pPr>
            <a:endParaRPr lang="en-US" dirty="0"/>
          </a:p>
        </p:txBody>
      </p:sp>
      <p:sp>
        <p:nvSpPr>
          <p:cNvPr id="4" name="Slide Number Placeholder 3"/>
          <p:cNvSpPr>
            <a:spLocks noGrp="1"/>
          </p:cNvSpPr>
          <p:nvPr>
            <p:ph type="sldNum" sz="quarter" idx="12"/>
          </p:nvPr>
        </p:nvSpPr>
        <p:spPr/>
        <p:txBody>
          <a:bodyPr/>
          <a:lstStyle/>
          <a:p>
            <a:fld id="{0FF54DE5-C571-48E8-A5BC-B369434E2F44}" type="slidenum">
              <a:rPr lang="el-GR" smtClean="0"/>
              <a:pPr/>
              <a:t>22</a:t>
            </a:fld>
            <a:endParaRPr lang="el-GR"/>
          </a:p>
        </p:txBody>
      </p:sp>
    </p:spTree>
    <p:extLst>
      <p:ext uri="{BB962C8B-B14F-4D97-AF65-F5344CB8AC3E}">
        <p14:creationId xmlns:p14="http://schemas.microsoft.com/office/powerpoint/2010/main" val="282455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a segmentation of the history into phases</a:t>
            </a:r>
            <a:r>
              <a:rPr lang="en-US" dirty="0" smtClean="0"/>
              <a:t>: Distance Function</a:t>
            </a:r>
            <a:endParaRPr lang="en-US" dirty="0"/>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p:txBody>
              <a:bodyPr>
                <a:normAutofit/>
              </a:bodyPr>
              <a:lstStyle/>
              <a:p>
                <a:pPr marL="0" indent="0">
                  <a:buNone/>
                </a:pPr>
                <a:endParaRPr lang="en-US" sz="2400" b="0" i="1" dirty="0" smtClean="0">
                  <a:latin typeface="Cambria Math" panose="02040503050406030204" pitchFamily="18" charset="0"/>
                </a:endParaRPr>
              </a:p>
              <a:p>
                <a:pPr marL="0" indent="0">
                  <a:buNone/>
                </a:pPr>
                <a:endParaRPr lang="en-US" sz="2400" b="0" i="1" dirty="0" smtClean="0">
                  <a:latin typeface="Cambria Math" panose="02040503050406030204" pitchFamily="18" charset="0"/>
                </a:endParaRPr>
              </a:p>
              <a:p>
                <a:pPr marL="0" indent="0">
                  <a:buNone/>
                </a:pPr>
                <a:endParaRPr lang="en-US" sz="2400" b="0" i="1" dirty="0" smtClean="0">
                  <a:latin typeface="Cambria Math" panose="02040503050406030204" pitchFamily="18" charset="0"/>
                </a:endParaRPr>
              </a:p>
              <a:p>
                <a:pPr marL="0" indent="0">
                  <a:buNone/>
                </a:pPr>
                <a:endParaRPr lang="en-US" sz="2400" i="1"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r>
                        <a:rPr lang="el-GR" sz="3200" b="0" i="1" smtClean="0">
                          <a:latin typeface="Cambria Math" panose="02040503050406030204" pitchFamily="18" charset="0"/>
                        </a:rPr>
                        <m:t>𝛿</m:t>
                      </m:r>
                      <m:d>
                        <m:dPr>
                          <m:ctrlPr>
                            <a:rPr lang="el-GR" sz="3200" b="0" i="1" smtClean="0">
                              <a:latin typeface="Cambria Math" panose="02040503050406030204" pitchFamily="18" charset="0"/>
                            </a:rPr>
                          </m:ctrlPr>
                        </m:dPr>
                        <m:e>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𝑝</m:t>
                              </m:r>
                            </m:e>
                            <m:sub>
                              <m:r>
                                <a:rPr lang="en-US" sz="3200" b="0" i="1" smtClean="0">
                                  <a:latin typeface="Cambria Math" panose="02040503050406030204" pitchFamily="18" charset="0"/>
                                </a:rPr>
                                <m:t>𝑖</m:t>
                              </m:r>
                            </m:sub>
                          </m:sSub>
                          <m:r>
                            <a:rPr lang="en-US" sz="3200" b="0" i="1" smtClean="0">
                              <a:latin typeface="Cambria Math" panose="02040503050406030204" pitchFamily="18" charset="0"/>
                            </a:rPr>
                            <m:t>, </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𝑝</m:t>
                              </m:r>
                            </m:e>
                            <m:sub>
                              <m:r>
                                <a:rPr lang="en-US" sz="3200" b="0" i="1" smtClean="0">
                                  <a:latin typeface="Cambria Math" panose="02040503050406030204" pitchFamily="18" charset="0"/>
                                </a:rPr>
                                <m:t>𝑖</m:t>
                              </m:r>
                              <m:r>
                                <a:rPr lang="en-US" sz="3200" b="0" i="1" smtClean="0">
                                  <a:latin typeface="Cambria Math" panose="02040503050406030204" pitchFamily="18" charset="0"/>
                                </a:rPr>
                                <m:t>+1</m:t>
                              </m:r>
                            </m:sub>
                          </m:sSub>
                        </m:e>
                      </m:d>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𝑤</m:t>
                          </m:r>
                        </m:e>
                        <m:sup>
                          <m:r>
                            <a:rPr lang="en-US" sz="3200" b="0" i="1" smtClean="0">
                              <a:latin typeface="Cambria Math" panose="02040503050406030204" pitchFamily="18" charset="0"/>
                            </a:rPr>
                            <m:t>𝑇</m:t>
                          </m:r>
                        </m:sup>
                      </m:sSup>
                      <m:r>
                        <a:rPr lang="en-US" sz="3200" b="0" i="1" smtClean="0">
                          <a:latin typeface="Cambria Math" panose="02040503050406030204" pitchFamily="18" charset="0"/>
                          <a:ea typeface="Cambria Math" panose="02040503050406030204" pitchFamily="18" charset="0"/>
                        </a:rPr>
                        <m:t>×</m:t>
                      </m:r>
                      <m:sSup>
                        <m:sSupPr>
                          <m:ctrlPr>
                            <a:rPr lang="el-GR" sz="3200" b="0" i="1" smtClean="0">
                              <a:latin typeface="Cambria Math" panose="02040503050406030204" pitchFamily="18" charset="0"/>
                              <a:ea typeface="Cambria Math" panose="02040503050406030204" pitchFamily="18" charset="0"/>
                            </a:rPr>
                          </m:ctrlPr>
                        </m:sSupPr>
                        <m:e>
                          <m:r>
                            <a:rPr lang="el-GR" sz="3200" b="0" i="1" smtClean="0">
                              <a:latin typeface="Cambria Math" panose="02040503050406030204" pitchFamily="18" charset="0"/>
                              <a:ea typeface="Cambria Math" panose="02040503050406030204" pitchFamily="18" charset="0"/>
                            </a:rPr>
                            <m:t>𝛿</m:t>
                          </m:r>
                        </m:e>
                        <m:sup>
                          <m:r>
                            <a:rPr lang="en-US" sz="3200" b="0" i="1" smtClean="0">
                              <a:latin typeface="Cambria Math" panose="02040503050406030204" pitchFamily="18" charset="0"/>
                              <a:ea typeface="Cambria Math" panose="02040503050406030204" pitchFamily="18" charset="0"/>
                            </a:rPr>
                            <m:t>𝑇</m:t>
                          </m:r>
                        </m:sup>
                      </m:sSup>
                      <m:d>
                        <m:dPr>
                          <m:ctrlPr>
                            <a:rPr lang="el-GR" sz="3200" b="0" i="1" smtClean="0">
                              <a:latin typeface="Cambria Math" panose="02040503050406030204" pitchFamily="18" charset="0"/>
                              <a:ea typeface="Cambria Math" panose="02040503050406030204" pitchFamily="18" charset="0"/>
                            </a:rPr>
                          </m:ctrlPr>
                        </m:dPr>
                        <m:e>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𝑝</m:t>
                              </m:r>
                            </m:e>
                            <m:sub>
                              <m:r>
                                <a:rPr lang="en-US" sz="3200" b="0" i="1" smtClean="0">
                                  <a:latin typeface="Cambria Math" panose="02040503050406030204" pitchFamily="18" charset="0"/>
                                  <a:ea typeface="Cambria Math" panose="02040503050406030204" pitchFamily="18" charset="0"/>
                                </a:rPr>
                                <m:t>𝑖</m:t>
                              </m:r>
                            </m:sub>
                          </m:sSub>
                          <m:r>
                            <a:rPr lang="en-US" sz="3200" b="0" i="1" smtClean="0">
                              <a:latin typeface="Cambria Math" panose="02040503050406030204" pitchFamily="18" charset="0"/>
                              <a:ea typeface="Cambria Math" panose="02040503050406030204" pitchFamily="18" charset="0"/>
                            </a:rPr>
                            <m:t>,</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𝑝</m:t>
                              </m:r>
                            </m:e>
                            <m:sub>
                              <m:r>
                                <a:rPr lang="en-US" sz="3200" b="0" i="1" smtClean="0">
                                  <a:latin typeface="Cambria Math" panose="02040503050406030204" pitchFamily="18" charset="0"/>
                                  <a:ea typeface="Cambria Math" panose="02040503050406030204" pitchFamily="18" charset="0"/>
                                </a:rPr>
                                <m:t>𝑖</m:t>
                              </m:r>
                              <m:r>
                                <a:rPr lang="en-US" sz="3200" b="0" i="1" smtClean="0">
                                  <a:latin typeface="Cambria Math" panose="02040503050406030204" pitchFamily="18" charset="0"/>
                                  <a:ea typeface="Cambria Math" panose="02040503050406030204" pitchFamily="18" charset="0"/>
                                </a:rPr>
                                <m:t>+1</m:t>
                              </m:r>
                            </m:sub>
                          </m:sSub>
                        </m:e>
                      </m:d>
                      <m:r>
                        <a:rPr lang="en-US" sz="3200" b="0" i="1" smtClean="0">
                          <a:latin typeface="Cambria Math" panose="02040503050406030204" pitchFamily="18" charset="0"/>
                          <a:ea typeface="Cambria Math" panose="02040503050406030204" pitchFamily="18" charset="0"/>
                        </a:rPr>
                        <m:t>+</m:t>
                      </m:r>
                      <m:sSup>
                        <m:sSupPr>
                          <m:ctrlPr>
                            <a:rPr lang="en-US" sz="3200" b="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𝑤</m:t>
                          </m:r>
                        </m:e>
                        <m:sup>
                          <m:r>
                            <a:rPr lang="en-US" sz="3200" b="0" i="1" smtClean="0">
                              <a:latin typeface="Cambria Math" panose="02040503050406030204" pitchFamily="18" charset="0"/>
                              <a:ea typeface="Cambria Math" panose="02040503050406030204" pitchFamily="18" charset="0"/>
                            </a:rPr>
                            <m:t>𝐶</m:t>
                          </m:r>
                        </m:sup>
                      </m:sSup>
                      <m:r>
                        <a:rPr lang="en-US" sz="3200" b="0" i="1" smtClean="0">
                          <a:latin typeface="Cambria Math" panose="02040503050406030204" pitchFamily="18" charset="0"/>
                          <a:ea typeface="Cambria Math" panose="02040503050406030204" pitchFamily="18" charset="0"/>
                        </a:rPr>
                        <m:t>×</m:t>
                      </m:r>
                      <m:sSup>
                        <m:sSupPr>
                          <m:ctrlPr>
                            <a:rPr lang="el-GR" sz="3200" b="0" i="1" smtClean="0">
                              <a:latin typeface="Cambria Math" panose="02040503050406030204" pitchFamily="18" charset="0"/>
                              <a:ea typeface="Cambria Math" panose="02040503050406030204" pitchFamily="18" charset="0"/>
                            </a:rPr>
                          </m:ctrlPr>
                        </m:sSupPr>
                        <m:e>
                          <m:r>
                            <a:rPr lang="el-GR" sz="3200" b="0" i="1" smtClean="0">
                              <a:latin typeface="Cambria Math" panose="02040503050406030204" pitchFamily="18" charset="0"/>
                              <a:ea typeface="Cambria Math" panose="02040503050406030204" pitchFamily="18" charset="0"/>
                            </a:rPr>
                            <m:t>𝛿</m:t>
                          </m:r>
                        </m:e>
                        <m:sup>
                          <m:r>
                            <a:rPr lang="en-US" sz="3200" b="0" i="1" smtClean="0">
                              <a:latin typeface="Cambria Math" panose="02040503050406030204" pitchFamily="18" charset="0"/>
                              <a:ea typeface="Cambria Math" panose="02040503050406030204" pitchFamily="18" charset="0"/>
                            </a:rPr>
                            <m:t>𝐶</m:t>
                          </m:r>
                        </m:sup>
                      </m:sSup>
                      <m:r>
                        <a:rPr lang="en-US" sz="3200" b="0" i="0" smtClean="0">
                          <a:latin typeface="Cambria Math" panose="02040503050406030204" pitchFamily="18" charset="0"/>
                          <a:ea typeface="Cambria Math" panose="02040503050406030204" pitchFamily="18" charset="0"/>
                        </a:rPr>
                        <m:t>(</m:t>
                      </m:r>
                      <m:sSub>
                        <m:sSubPr>
                          <m:ctrlPr>
                            <a:rPr lang="en-US" sz="3200" b="0" i="1" smtClean="0">
                              <a:latin typeface="Cambria Math" panose="02040503050406030204" pitchFamily="18" charset="0"/>
                              <a:ea typeface="Cambria Math" panose="02040503050406030204" pitchFamily="18" charset="0"/>
                            </a:rPr>
                          </m:ctrlPr>
                        </m:sSubPr>
                        <m:e>
                          <m:r>
                            <m:rPr>
                              <m:sty m:val="p"/>
                            </m:rPr>
                            <a:rPr lang="en-US" sz="3200" b="0" i="0" smtClean="0">
                              <a:latin typeface="Cambria Math" panose="02040503050406030204" pitchFamily="18" charset="0"/>
                              <a:ea typeface="Cambria Math" panose="02040503050406030204" pitchFamily="18" charset="0"/>
                            </a:rPr>
                            <m:t>p</m:t>
                          </m:r>
                        </m:e>
                        <m:sub>
                          <m:r>
                            <m:rPr>
                              <m:sty m:val="p"/>
                            </m:rPr>
                            <a:rPr lang="en-US" sz="3200" b="0" i="0" smtClean="0">
                              <a:latin typeface="Cambria Math" panose="02040503050406030204" pitchFamily="18" charset="0"/>
                              <a:ea typeface="Cambria Math" panose="02040503050406030204" pitchFamily="18" charset="0"/>
                            </a:rPr>
                            <m:t>i</m:t>
                          </m:r>
                        </m:sub>
                      </m:sSub>
                      <m:r>
                        <a:rPr lang="en-US" sz="3200" b="0" i="0" smtClean="0">
                          <a:latin typeface="Cambria Math" panose="02040503050406030204" pitchFamily="18" charset="0"/>
                          <a:ea typeface="Cambria Math" panose="02040503050406030204" pitchFamily="18" charset="0"/>
                        </a:rPr>
                        <m:t>, </m:t>
                      </m:r>
                      <m:sSub>
                        <m:sSubPr>
                          <m:ctrlPr>
                            <a:rPr lang="en-US" sz="3200" b="0" i="1" smtClean="0">
                              <a:latin typeface="Cambria Math" panose="02040503050406030204" pitchFamily="18" charset="0"/>
                              <a:ea typeface="Cambria Math" panose="02040503050406030204" pitchFamily="18" charset="0"/>
                            </a:rPr>
                          </m:ctrlPr>
                        </m:sSubPr>
                        <m:e>
                          <m:r>
                            <m:rPr>
                              <m:sty m:val="p"/>
                            </m:rPr>
                            <a:rPr lang="en-US" sz="3200" b="0" i="0" smtClean="0">
                              <a:latin typeface="Cambria Math" panose="02040503050406030204" pitchFamily="18" charset="0"/>
                              <a:ea typeface="Cambria Math" panose="02040503050406030204" pitchFamily="18" charset="0"/>
                            </a:rPr>
                            <m:t>p</m:t>
                          </m:r>
                        </m:e>
                        <m:sub>
                          <m:r>
                            <a:rPr lang="en-US" sz="3200" b="0" i="1" smtClean="0">
                              <a:latin typeface="Cambria Math" panose="02040503050406030204" pitchFamily="18" charset="0"/>
                              <a:ea typeface="Cambria Math" panose="02040503050406030204" pitchFamily="18" charset="0"/>
                            </a:rPr>
                            <m:t>𝑖</m:t>
                          </m:r>
                          <m:r>
                            <a:rPr lang="en-US" sz="3200" b="0" i="1" smtClean="0">
                              <a:latin typeface="Cambria Math" panose="02040503050406030204" pitchFamily="18" charset="0"/>
                              <a:ea typeface="Cambria Math" panose="02040503050406030204" pitchFamily="18" charset="0"/>
                            </a:rPr>
                            <m:t>+1</m:t>
                          </m:r>
                        </m:sub>
                      </m:sSub>
                      <m:r>
                        <a:rPr lang="en-US" sz="3200" b="0" i="1" smtClean="0">
                          <a:latin typeface="Cambria Math" panose="02040503050406030204" pitchFamily="18" charset="0"/>
                          <a:ea typeface="Cambria Math" panose="02040503050406030204" pitchFamily="18" charset="0"/>
                        </a:rPr>
                        <m:t>)</m:t>
                      </m:r>
                    </m:oMath>
                  </m:oMathPara>
                </a14:m>
                <a:endParaRPr lang="en-US" sz="3200" dirty="0"/>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blipFill rotWithShape="0">
                <a:blip r:embed="rId2" cstate="print"/>
                <a:stretch>
                  <a:fillRect/>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0FF54DE5-C571-48E8-A5BC-B369434E2F44}" type="slidenum">
              <a:rPr lang="el-GR" smtClean="0"/>
              <a:pPr/>
              <a:t>23</a:t>
            </a:fld>
            <a:endParaRPr lang="el-GR"/>
          </a:p>
        </p:txBody>
      </p:sp>
    </p:spTree>
    <p:extLst>
      <p:ext uri="{BB962C8B-B14F-4D97-AF65-F5344CB8AC3E}">
        <p14:creationId xmlns:p14="http://schemas.microsoft.com/office/powerpoint/2010/main" val="317606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Computing a segmentation of the history into </a:t>
            </a:r>
            <a:r>
              <a:rPr lang="en-US" dirty="0" smtClean="0"/>
              <a:t>phases: </a:t>
            </a:r>
            <a:r>
              <a:rPr lang="en-US" dirty="0"/>
              <a:t>Assessment via divergence from the </a:t>
            </a:r>
            <a:r>
              <a:rPr lang="en-US" dirty="0" smtClean="0"/>
              <a:t>mean (1/3)</a:t>
            </a:r>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lstStyle/>
              <a:p>
                <a:pPr marL="0" indent="0">
                  <a:buNone/>
                </a:pP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𝑝𝑛</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nary>
                                <m:naryPr>
                                  <m:chr m:val="∑"/>
                                  <m:supHide m:val="on"/>
                                  <m:ctrlPr>
                                    <a:rPr lang="en-US" b="0" i="1" smtClean="0">
                                      <a:latin typeface="Cambria Math" panose="02040503050406030204" pitchFamily="18" charset="0"/>
                                    </a:rPr>
                                  </m:ctrlPr>
                                </m:naryPr>
                                <m:sub>
                                  <m:r>
                                    <m:rPr>
                                      <m:brk m:alnAt="9"/>
                                    </m:rP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𝑝h𝑎𝑠𝑒</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𝑝</m:t>
                                  </m:r>
                                  <m:sSub>
                                    <m:sSubPr>
                                      <m:ctrlPr>
                                        <a:rPr lang="en-US" i="1">
                                          <a:latin typeface="Cambria Math" panose="02040503050406030204" pitchFamily="18" charset="0"/>
                                          <a:ea typeface="Cambria Math" panose="02040503050406030204" pitchFamily="18" charset="0"/>
                                        </a:rPr>
                                      </m:ctrlPr>
                                    </m:sSubPr>
                                    <m:e>
                                      <m:r>
                                        <m:rPr>
                                          <m:brk m:alnAt="9"/>
                                        </m:rPr>
                                        <a:rPr lang="en-US" i="1">
                                          <a:latin typeface="Cambria Math" panose="02040503050406030204" pitchFamily="18" charset="0"/>
                                          <a:ea typeface="Cambria Math" panose="02040503050406030204" pitchFamily="18" charset="0"/>
                                        </a:rPr>
                                        <m:t>h</m:t>
                                      </m:r>
                                    </m:e>
                                    <m:sub>
                                      <m:r>
                                        <m:rPr>
                                          <m:brk m:alnAt="9"/>
                                        </m:rPr>
                                        <a:rPr lang="en-US" i="1">
                                          <a:latin typeface="Cambria Math" panose="02040503050406030204" pitchFamily="18" charset="0"/>
                                          <a:ea typeface="Cambria Math" panose="02040503050406030204" pitchFamily="18" charset="0"/>
                                        </a:rPr>
                                        <m:t>𝑖</m:t>
                                      </m:r>
                                    </m:sub>
                                  </m:sSub>
                                </m:sub>
                                <m:sup/>
                                <m:e>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𝑒𝑣𝑒𝑛𝑡</m:t>
                                      </m:r>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m:rPr>
                                              <m:brk m:alnAt="7"/>
                                            </m:rPr>
                                            <a:rPr lang="en-US" i="1">
                                              <a:latin typeface="Cambria Math" panose="02040503050406030204" pitchFamily="18" charset="0"/>
                                              <a:ea typeface="Cambria Math" panose="02040503050406030204" pitchFamily="18" charset="0"/>
                                            </a:rPr>
                                            <m:t>𝑒</m:t>
                                          </m:r>
                                        </m:e>
                                        <m:sub>
                                          <m:r>
                                            <m:rPr>
                                              <m:brk m:alnAt="7"/>
                                            </m:rPr>
                                            <a:rPr lang="en-US" i="1">
                                              <a:latin typeface="Cambria Math" panose="02040503050406030204" pitchFamily="18" charset="0"/>
                                              <a:ea typeface="Cambria Math" panose="02040503050406030204" pitchFamily="18" charset="0"/>
                                            </a:rPr>
                                            <m:t>𝑗</m:t>
                                          </m:r>
                                        </m:sub>
                                      </m:sSub>
                                      <m:r>
                                        <m:rPr>
                                          <m:brk m:alnAt="7"/>
                                        </m:rP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𝑝</m:t>
                                      </m:r>
                                      <m:sSub>
                                        <m:sSubPr>
                                          <m:ctrlPr>
                                            <a:rPr lang="en-US" i="1">
                                              <a:latin typeface="Cambria Math" panose="02040503050406030204" pitchFamily="18" charset="0"/>
                                              <a:ea typeface="Cambria Math" panose="02040503050406030204" pitchFamily="18" charset="0"/>
                                            </a:rPr>
                                          </m:ctrlPr>
                                        </m:sSubPr>
                                        <m:e>
                                          <m:r>
                                            <m:rPr>
                                              <m:brk m:alnAt="7"/>
                                            </m:rPr>
                                            <a:rPr lang="en-US" i="1">
                                              <a:latin typeface="Cambria Math" panose="02040503050406030204" pitchFamily="18" charset="0"/>
                                              <a:ea typeface="Cambria Math" panose="02040503050406030204" pitchFamily="18" charset="0"/>
                                            </a:rPr>
                                            <m:t>h</m:t>
                                          </m:r>
                                        </m:e>
                                        <m:sub>
                                          <m:r>
                                            <m:rPr>
                                              <m:brk m:alnAt="7"/>
                                            </m:rPr>
                                            <a:rPr lang="en-US" i="1">
                                              <a:latin typeface="Cambria Math" panose="02040503050406030204" pitchFamily="18" charset="0"/>
                                              <a:ea typeface="Cambria Math" panose="02040503050406030204" pitchFamily="18" charset="0"/>
                                            </a:rPr>
                                            <m:t>𝑖</m:t>
                                          </m:r>
                                        </m:sub>
                                      </m:sSub>
                                    </m:sub>
                                    <m:sup/>
                                    <m:e>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l-GR" i="1">
                                                      <a:latin typeface="Cambria Math" panose="02040503050406030204" pitchFamily="18" charset="0"/>
                                                    </a:rPr>
                                                  </m:ctrlPr>
                                                </m:sSubPr>
                                                <m:e>
                                                  <m:r>
                                                    <a:rPr lang="el-GR" i="1">
                                                      <a:latin typeface="Cambria Math" panose="02040503050406030204" pitchFamily="18" charset="0"/>
                                                    </a:rPr>
                                                    <m:t>𝜇</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𝑗</m:t>
                                                  </m:r>
                                                </m:sub>
                                              </m:sSub>
                                            </m:e>
                                          </m:d>
                                        </m:e>
                                        <m:sup>
                                          <m:r>
                                            <a:rPr lang="en-US" i="1">
                                              <a:latin typeface="Cambria Math" panose="02040503050406030204" pitchFamily="18" charset="0"/>
                                            </a:rPr>
                                            <m:t>𝑝</m:t>
                                          </m:r>
                                        </m:sup>
                                      </m:sSup>
                                    </m:e>
                                  </m:nary>
                                </m:e>
                              </m:nary>
                            </m:e>
                          </m:d>
                        </m:e>
                        <m:sup>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𝑝</m:t>
                              </m:r>
                            </m:den>
                          </m:f>
                        </m:sup>
                      </m:sSup>
                    </m:oMath>
                  </m:oMathPara>
                </a14:m>
                <a:endParaRPr lang="en-US" dirty="0" smtClean="0"/>
              </a:p>
              <a:p>
                <a:pPr marL="0" indent="0">
                  <a:buNone/>
                </a:pPr>
                <a:endParaRPr lang="en-US" dirty="0" smtClean="0"/>
              </a:p>
              <a:p>
                <a:r>
                  <a:rPr lang="en-US" i="1" dirty="0">
                    <a:latin typeface="Cambria Math" panose="02040503050406030204" pitchFamily="18" charset="0"/>
                    <a:ea typeface="Cambria Math" panose="02040503050406030204" pitchFamily="18" charset="0"/>
                  </a:rPr>
                  <a:t>μ</a:t>
                </a:r>
                <a:r>
                  <a:rPr lang="en-US" i="1" baseline="-25000" dirty="0">
                    <a:latin typeface="Cambria Math" panose="02040503050406030204" pitchFamily="18" charset="0"/>
                    <a:ea typeface="Cambria Math" panose="02040503050406030204" pitchFamily="18" charset="0"/>
                  </a:rPr>
                  <a:t>i</a:t>
                </a:r>
                <a:r>
                  <a:rPr lang="en-US" i="1" dirty="0"/>
                  <a:t> </a:t>
                </a:r>
                <a:r>
                  <a:rPr lang="en-US" dirty="0"/>
                  <a:t>is the average number of changes of each </a:t>
                </a:r>
                <a:r>
                  <a:rPr lang="en-US" dirty="0" smtClean="0"/>
                  <a:t>phase</a:t>
                </a:r>
              </a:p>
              <a:p>
                <a:r>
                  <a:rPr lang="en-US" i="1" dirty="0">
                    <a:latin typeface="Cambria Math" panose="02040503050406030204" pitchFamily="18" charset="0"/>
                    <a:ea typeface="Cambria Math" panose="02040503050406030204" pitchFamily="18" charset="0"/>
                  </a:rPr>
                  <a:t>e</a:t>
                </a:r>
                <a:r>
                  <a:rPr lang="en-US" i="1" baseline="-25000" dirty="0">
                    <a:latin typeface="Cambria Math" panose="02040503050406030204" pitchFamily="18" charset="0"/>
                    <a:ea typeface="Cambria Math" panose="02040503050406030204" pitchFamily="18" charset="0"/>
                  </a:rPr>
                  <a:t>j</a:t>
                </a:r>
                <a:r>
                  <a:rPr lang="en-US" i="1" dirty="0"/>
                  <a:t> </a:t>
                </a:r>
                <a:r>
                  <a:rPr lang="en-US" dirty="0"/>
                  <a:t>is the number of changes of each phase’s </a:t>
                </a:r>
                <a:r>
                  <a:rPr lang="en-US" dirty="0" smtClean="0"/>
                  <a:t>event</a:t>
                </a:r>
              </a:p>
              <a:p>
                <a:r>
                  <a:rPr lang="en-US" dirty="0"/>
                  <a:t>Typically </a:t>
                </a:r>
                <a:r>
                  <a:rPr lang="en-US" i="1" dirty="0">
                    <a:latin typeface="Cambria Math" panose="02040503050406030204" pitchFamily="18" charset="0"/>
                    <a:ea typeface="Cambria Math" panose="02040503050406030204" pitchFamily="18" charset="0"/>
                  </a:rPr>
                  <a:t>p</a:t>
                </a:r>
                <a:r>
                  <a:rPr lang="en-US" i="1" dirty="0"/>
                  <a:t> </a:t>
                </a:r>
                <a:r>
                  <a:rPr lang="en-US" dirty="0"/>
                  <a:t>is equal to one or </a:t>
                </a:r>
                <a:r>
                  <a:rPr lang="en-US" dirty="0" smtClean="0"/>
                  <a:t>two</a:t>
                </a:r>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rotWithShape="0">
                <a:blip r:embed="rId2" cstate="print"/>
                <a:stretch>
                  <a:fillRect l="-146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FF54DE5-C571-48E8-A5BC-B369434E2F44}" type="slidenum">
              <a:rPr lang="el-GR" smtClean="0"/>
              <a:pPr/>
              <a:t>24</a:t>
            </a:fld>
            <a:endParaRPr lang="el-GR"/>
          </a:p>
        </p:txBody>
      </p:sp>
    </p:spTree>
    <p:extLst>
      <p:ext uri="{BB962C8B-B14F-4D97-AF65-F5344CB8AC3E}">
        <p14:creationId xmlns:p14="http://schemas.microsoft.com/office/powerpoint/2010/main" val="3357994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Computing a segmentation of the history into </a:t>
            </a:r>
            <a:r>
              <a:rPr lang="en-US" dirty="0" smtClean="0"/>
              <a:t>phases: </a:t>
            </a:r>
            <a:r>
              <a:rPr lang="en-US" dirty="0"/>
              <a:t>Assessment via divergence from the </a:t>
            </a:r>
            <a:r>
              <a:rPr lang="en-US" dirty="0" smtClean="0"/>
              <a:t>mean (2/3)</a:t>
            </a:r>
            <a:endParaRPr lang="en-US" dirty="0"/>
          </a:p>
        </p:txBody>
      </p:sp>
      <p:sp>
        <p:nvSpPr>
          <p:cNvPr id="6" name="Content Placeholder 5"/>
          <p:cNvSpPr>
            <a:spLocks noGrp="1"/>
          </p:cNvSpPr>
          <p:nvPr>
            <p:ph idx="1"/>
          </p:nvPr>
        </p:nvSpPr>
        <p:spPr/>
        <p:txBody>
          <a:bodyPr/>
          <a:lstStyle/>
          <a:p>
            <a:pPr marL="0" indent="0">
              <a:buNone/>
            </a:pPr>
            <a:r>
              <a:rPr lang="en-US" dirty="0" smtClean="0"/>
              <a:t>Datasets that </a:t>
            </a:r>
            <a:r>
              <a:rPr lang="en-US" dirty="0"/>
              <a:t>were used by Phasic Extractor </a:t>
            </a:r>
            <a:endParaRPr lang="en-US" dirty="0" smtClean="0"/>
          </a:p>
          <a:p>
            <a:r>
              <a:rPr lang="en-US" dirty="0" smtClean="0"/>
              <a:t>Atlas</a:t>
            </a:r>
          </a:p>
          <a:p>
            <a:r>
              <a:rPr lang="en-US" dirty="0" err="1" smtClean="0"/>
              <a:t>bioSQL</a:t>
            </a:r>
            <a:endParaRPr lang="en-US" dirty="0" smtClean="0"/>
          </a:p>
          <a:p>
            <a:r>
              <a:rPr lang="en-US" dirty="0" smtClean="0"/>
              <a:t>Coppermine</a:t>
            </a:r>
          </a:p>
          <a:p>
            <a:r>
              <a:rPr lang="en-US" dirty="0" err="1" smtClean="0"/>
              <a:t>Ensembl</a:t>
            </a:r>
            <a:endParaRPr lang="en-US" dirty="0" smtClean="0"/>
          </a:p>
          <a:p>
            <a:r>
              <a:rPr lang="en-US" dirty="0" err="1" smtClean="0"/>
              <a:t>mediaWiki</a:t>
            </a:r>
            <a:endParaRPr lang="en-US" dirty="0" smtClean="0"/>
          </a:p>
          <a:p>
            <a:r>
              <a:rPr lang="en-US" dirty="0" err="1" smtClean="0"/>
              <a:t>Opencart</a:t>
            </a:r>
            <a:endParaRPr lang="en-US" dirty="0"/>
          </a:p>
          <a:p>
            <a:r>
              <a:rPr lang="en-US" dirty="0" err="1" smtClean="0"/>
              <a:t>phpBB</a:t>
            </a:r>
            <a:endParaRPr lang="en-US" dirty="0"/>
          </a:p>
          <a:p>
            <a:r>
              <a:rPr lang="en-US" dirty="0" smtClean="0"/>
              <a:t>typo3</a:t>
            </a:r>
          </a:p>
          <a:p>
            <a:endParaRPr lang="en-US" dirty="0"/>
          </a:p>
        </p:txBody>
      </p:sp>
      <p:sp>
        <p:nvSpPr>
          <p:cNvPr id="4" name="Slide Number Placeholder 3"/>
          <p:cNvSpPr>
            <a:spLocks noGrp="1"/>
          </p:cNvSpPr>
          <p:nvPr>
            <p:ph type="sldNum" sz="quarter" idx="12"/>
          </p:nvPr>
        </p:nvSpPr>
        <p:spPr/>
        <p:txBody>
          <a:bodyPr/>
          <a:lstStyle/>
          <a:p>
            <a:fld id="{0FF54DE5-C571-48E8-A5BC-B369434E2F44}" type="slidenum">
              <a:rPr lang="el-GR" smtClean="0"/>
              <a:pPr/>
              <a:t>25</a:t>
            </a:fld>
            <a:endParaRPr lang="el-GR"/>
          </a:p>
        </p:txBody>
      </p:sp>
    </p:spTree>
    <p:extLst>
      <p:ext uri="{BB962C8B-B14F-4D97-AF65-F5344CB8AC3E}">
        <p14:creationId xmlns:p14="http://schemas.microsoft.com/office/powerpoint/2010/main" val="346365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a segmentation of the history into phases: Assessment via divergence from the mean </a:t>
            </a:r>
            <a:r>
              <a:rPr lang="en-US" dirty="0" smtClean="0"/>
              <a:t>(3/3)</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85182833"/>
              </p:ext>
            </p:extLst>
          </p:nvPr>
        </p:nvGraphicFramePr>
        <p:xfrm>
          <a:off x="1104900" y="1600200"/>
          <a:ext cx="9982200" cy="2560320"/>
        </p:xfrm>
        <a:graphic>
          <a:graphicData uri="http://schemas.openxmlformats.org/drawingml/2006/table">
            <a:tbl>
              <a:tblPr firstRow="1" bandRow="1">
                <a:tableStyleId>{5C22544A-7EE6-4342-B048-85BDC9FD1C3A}</a:tableStyleId>
              </a:tblPr>
              <a:tblGrid>
                <a:gridCol w="1674876"/>
                <a:gridCol w="2318004"/>
                <a:gridCol w="1996440"/>
                <a:gridCol w="1996440"/>
                <a:gridCol w="1996440"/>
              </a:tblGrid>
              <a:tr h="370840">
                <a:tc>
                  <a:txBody>
                    <a:bodyPr/>
                    <a:lstStyle/>
                    <a:p>
                      <a:endParaRPr lang="en-US" dirty="0"/>
                    </a:p>
                  </a:txBody>
                  <a:tcPr/>
                </a:tc>
                <a:tc>
                  <a:txBody>
                    <a:bodyPr/>
                    <a:lstStyle/>
                    <a:p>
                      <a:r>
                        <a:rPr lang="en-US" dirty="0" smtClean="0"/>
                        <a:t>PPC: OFF</a:t>
                      </a:r>
                      <a:br>
                        <a:rPr lang="en-US" dirty="0" smtClean="0"/>
                      </a:br>
                      <a:r>
                        <a:rPr lang="en-US" dirty="0" smtClean="0"/>
                        <a:t>PPT: OFF</a:t>
                      </a:r>
                      <a:endParaRPr lang="en-US" dirty="0"/>
                    </a:p>
                  </a:txBody>
                  <a:tcPr/>
                </a:tc>
                <a:tc>
                  <a:txBody>
                    <a:bodyPr/>
                    <a:lstStyle/>
                    <a:p>
                      <a:r>
                        <a:rPr lang="en-US" dirty="0" smtClean="0"/>
                        <a:t>PPC: ON</a:t>
                      </a:r>
                      <a:br>
                        <a:rPr lang="en-US" dirty="0" smtClean="0"/>
                      </a:br>
                      <a:r>
                        <a:rPr lang="en-US" dirty="0" smtClean="0"/>
                        <a:t>PPT: OFF</a:t>
                      </a:r>
                      <a:endParaRPr lang="en-US" dirty="0"/>
                    </a:p>
                  </a:txBody>
                  <a:tcPr/>
                </a:tc>
                <a:tc>
                  <a:txBody>
                    <a:bodyPr/>
                    <a:lstStyle/>
                    <a:p>
                      <a:r>
                        <a:rPr lang="en-US" dirty="0" smtClean="0"/>
                        <a:t>PPC: OFF</a:t>
                      </a:r>
                      <a:br>
                        <a:rPr lang="en-US" dirty="0" smtClean="0"/>
                      </a:br>
                      <a:r>
                        <a:rPr lang="en-US" dirty="0" smtClean="0"/>
                        <a:t>PPT: ON</a:t>
                      </a:r>
                      <a:endParaRPr lang="en-US" dirty="0"/>
                    </a:p>
                  </a:txBody>
                  <a:tcPr/>
                </a:tc>
                <a:tc>
                  <a:txBody>
                    <a:bodyPr/>
                    <a:lstStyle/>
                    <a:p>
                      <a:r>
                        <a:rPr lang="en-US" dirty="0" smtClean="0"/>
                        <a:t>PPC: ON</a:t>
                      </a:r>
                      <a:br>
                        <a:rPr lang="en-US" dirty="0" smtClean="0"/>
                      </a:br>
                      <a:r>
                        <a:rPr lang="en-US" dirty="0" smtClean="0"/>
                        <a:t>PPT: ON</a:t>
                      </a:r>
                      <a:endParaRPr lang="en-US" dirty="0"/>
                    </a:p>
                  </a:txBody>
                  <a:tcPr/>
                </a:tc>
              </a:tr>
              <a:tr h="370840">
                <a:tc>
                  <a:txBody>
                    <a:bodyPr/>
                    <a:lstStyle/>
                    <a:p>
                      <a:r>
                        <a:rPr lang="en-US" b="1" dirty="0" smtClean="0">
                          <a:solidFill>
                            <a:schemeClr val="bg1"/>
                          </a:solidFill>
                        </a:rPr>
                        <a:t>WC</a:t>
                      </a:r>
                      <a:r>
                        <a:rPr lang="en-US" b="1" baseline="0" dirty="0" smtClean="0">
                          <a:solidFill>
                            <a:schemeClr val="bg1"/>
                          </a:solidFill>
                        </a:rPr>
                        <a:t> = 0.0</a:t>
                      </a:r>
                      <a:br>
                        <a:rPr lang="en-US" b="1" baseline="0" dirty="0" smtClean="0">
                          <a:solidFill>
                            <a:schemeClr val="bg1"/>
                          </a:solidFill>
                        </a:rPr>
                      </a:br>
                      <a:r>
                        <a:rPr lang="en-US" b="1" baseline="0" dirty="0" smtClean="0">
                          <a:solidFill>
                            <a:schemeClr val="bg1"/>
                          </a:solidFill>
                        </a:rPr>
                        <a:t>WT = 1.0</a:t>
                      </a:r>
                      <a:endParaRPr lang="en-US" b="1" dirty="0">
                        <a:solidFill>
                          <a:schemeClr val="bg1"/>
                        </a:solidFill>
                      </a:endParaRPr>
                    </a:p>
                  </a:txBody>
                  <a:tcPr>
                    <a:solidFill>
                      <a:schemeClr val="accent1"/>
                    </a:solidFill>
                  </a:tcP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r>
              <a:tr h="370840">
                <a:tc>
                  <a:txBody>
                    <a:bodyPr/>
                    <a:lstStyle/>
                    <a:p>
                      <a:r>
                        <a:rPr lang="en-US" b="1" dirty="0" smtClean="0">
                          <a:solidFill>
                            <a:schemeClr val="bg1"/>
                          </a:solidFill>
                        </a:rPr>
                        <a:t>WC</a:t>
                      </a:r>
                      <a:r>
                        <a:rPr lang="en-US" b="1" baseline="0" dirty="0" smtClean="0">
                          <a:solidFill>
                            <a:schemeClr val="bg1"/>
                          </a:solidFill>
                        </a:rPr>
                        <a:t> = 0.5</a:t>
                      </a:r>
                      <a:br>
                        <a:rPr lang="en-US" b="1" baseline="0" dirty="0" smtClean="0">
                          <a:solidFill>
                            <a:schemeClr val="bg1"/>
                          </a:solidFill>
                        </a:rPr>
                      </a:br>
                      <a:r>
                        <a:rPr lang="en-US" b="1" baseline="0" dirty="0" smtClean="0">
                          <a:solidFill>
                            <a:schemeClr val="bg1"/>
                          </a:solidFill>
                        </a:rPr>
                        <a:t>WT = 0.5</a:t>
                      </a:r>
                      <a:endParaRPr lang="en-US" b="1" dirty="0">
                        <a:solidFill>
                          <a:schemeClr val="bg1"/>
                        </a:solidFill>
                      </a:endParaRPr>
                    </a:p>
                  </a:txBody>
                  <a:tcPr>
                    <a:solidFill>
                      <a:schemeClr val="accent1"/>
                    </a:solidFill>
                  </a:tcP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1</a:t>
                      </a:r>
                      <a:endParaRPr lang="en-US" dirty="0"/>
                    </a:p>
                  </a:txBody>
                  <a:tcPr anchor="ctr"/>
                </a:tc>
                <a:tc>
                  <a:txBody>
                    <a:bodyPr/>
                    <a:lstStyle/>
                    <a:p>
                      <a:pPr algn="ctr"/>
                      <a:r>
                        <a:rPr lang="en-US" dirty="0" smtClean="0"/>
                        <a:t>1</a:t>
                      </a:r>
                      <a:endParaRPr lang="en-US" dirty="0"/>
                    </a:p>
                  </a:txBody>
                  <a:tcPr anchor="ctr"/>
                </a:tc>
              </a:tr>
              <a:tr h="370840">
                <a:tc>
                  <a:txBody>
                    <a:bodyPr/>
                    <a:lstStyle/>
                    <a:p>
                      <a:r>
                        <a:rPr lang="en-US" b="1" dirty="0" smtClean="0">
                          <a:solidFill>
                            <a:schemeClr val="bg1"/>
                          </a:solidFill>
                        </a:rPr>
                        <a:t>WC</a:t>
                      </a:r>
                      <a:r>
                        <a:rPr lang="en-US" b="1" baseline="0" dirty="0" smtClean="0">
                          <a:solidFill>
                            <a:schemeClr val="bg1"/>
                          </a:solidFill>
                        </a:rPr>
                        <a:t> = 1.0</a:t>
                      </a:r>
                      <a:br>
                        <a:rPr lang="en-US" b="1" baseline="0" dirty="0" smtClean="0">
                          <a:solidFill>
                            <a:schemeClr val="bg1"/>
                          </a:solidFill>
                        </a:rPr>
                      </a:br>
                      <a:r>
                        <a:rPr lang="en-US" b="1" baseline="0" dirty="0" smtClean="0">
                          <a:solidFill>
                            <a:schemeClr val="bg1"/>
                          </a:solidFill>
                        </a:rPr>
                        <a:t>WT = 0.0</a:t>
                      </a:r>
                      <a:endParaRPr lang="en-US" b="1" dirty="0">
                        <a:solidFill>
                          <a:schemeClr val="bg1"/>
                        </a:solidFill>
                      </a:endParaRPr>
                    </a:p>
                  </a:txBody>
                  <a:tcPr>
                    <a:solidFill>
                      <a:schemeClr val="accent1"/>
                    </a:solidFill>
                  </a:tcPr>
                </a:tc>
                <a:tc>
                  <a:txBody>
                    <a:bodyPr/>
                    <a:lstStyle/>
                    <a:p>
                      <a:pPr algn="ctr"/>
                      <a:r>
                        <a:rPr lang="en-US" dirty="0" smtClean="0"/>
                        <a:t>5</a:t>
                      </a:r>
                      <a:endParaRPr lang="en-US" dirty="0"/>
                    </a:p>
                  </a:txBody>
                  <a:tcPr anchor="ctr"/>
                </a:tc>
                <a:tc>
                  <a:txBody>
                    <a:bodyPr/>
                    <a:lstStyle/>
                    <a:p>
                      <a:pPr algn="ctr"/>
                      <a:r>
                        <a:rPr lang="en-US" dirty="0" smtClean="0"/>
                        <a:t>3</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1</a:t>
                      </a:r>
                      <a:endParaRPr lang="en-US" dirty="0"/>
                    </a:p>
                  </a:txBody>
                  <a:tcPr anchor="ctr"/>
                </a:tc>
              </a:tr>
            </a:tbl>
          </a:graphicData>
        </a:graphic>
      </p:graphicFrame>
      <p:sp>
        <p:nvSpPr>
          <p:cNvPr id="4" name="Slide Number Placeholder 3"/>
          <p:cNvSpPr>
            <a:spLocks noGrp="1"/>
          </p:cNvSpPr>
          <p:nvPr>
            <p:ph type="sldNum" sz="quarter" idx="12"/>
          </p:nvPr>
        </p:nvSpPr>
        <p:spPr/>
        <p:txBody>
          <a:bodyPr/>
          <a:lstStyle/>
          <a:p>
            <a:fld id="{0FF54DE5-C571-48E8-A5BC-B369434E2F44}" type="slidenum">
              <a:rPr lang="en-US" smtClean="0"/>
              <a:pPr/>
              <a:t>26</a:t>
            </a:fld>
            <a:endParaRPr lang="en-US"/>
          </a:p>
        </p:txBody>
      </p:sp>
    </p:spTree>
    <p:extLst>
      <p:ext uri="{BB962C8B-B14F-4D97-AF65-F5344CB8AC3E}">
        <p14:creationId xmlns:p14="http://schemas.microsoft.com/office/powerpoint/2010/main" val="275662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Computing a segmentation of the history into phases: Assessment via spread in the time x change </a:t>
            </a:r>
            <a:r>
              <a:rPr lang="en-US" dirty="0" smtClean="0"/>
              <a:t>space (1/2)</a:t>
            </a:r>
            <a:endParaRPr lang="en-US" dirty="0"/>
          </a:p>
        </p:txBody>
      </p:sp>
      <p:sp>
        <p:nvSpPr>
          <p:cNvPr id="6" name="Content Placeholder 5"/>
          <p:cNvSpPr>
            <a:spLocks noGrp="1"/>
          </p:cNvSpPr>
          <p:nvPr>
            <p:ph idx="1"/>
          </p:nvPr>
        </p:nvSpPr>
        <p:spPr/>
        <p:txBody>
          <a:bodyPr/>
          <a:lstStyle/>
          <a:p>
            <a:pPr marL="0" indent="0">
              <a:buNone/>
            </a:pPr>
            <a:r>
              <a:rPr lang="en-US" dirty="0"/>
              <a:t>The second assessment method can be described as follows:</a:t>
            </a:r>
          </a:p>
          <a:p>
            <a:pPr marL="0" indent="0">
              <a:buNone/>
            </a:pPr>
            <a:r>
              <a:rPr lang="en-US" dirty="0" smtClean="0"/>
              <a:t>For each pair of phases ph</a:t>
            </a:r>
            <a:r>
              <a:rPr lang="en-US" baseline="-25000" dirty="0" smtClean="0"/>
              <a:t>i </a:t>
            </a:r>
            <a:r>
              <a:rPr lang="en-US" dirty="0" smtClean="0"/>
              <a:t>and ph</a:t>
            </a:r>
            <a:r>
              <a:rPr lang="en-US" baseline="-25000" dirty="0" smtClean="0"/>
              <a:t>i+1</a:t>
            </a:r>
            <a:r>
              <a:rPr lang="en-US" dirty="0" smtClean="0"/>
              <a:t> :</a:t>
            </a:r>
            <a:endParaRPr lang="en-US" baseline="-25000" dirty="0" smtClean="0"/>
          </a:p>
          <a:p>
            <a:r>
              <a:rPr lang="en-US" dirty="0" smtClean="0"/>
              <a:t>compute </a:t>
            </a:r>
            <a:r>
              <a:rPr lang="en-US" dirty="0"/>
              <a:t>the term </a:t>
            </a:r>
            <a:r>
              <a:rPr lang="el-GR" dirty="0"/>
              <a:t>δ</a:t>
            </a:r>
            <a:r>
              <a:rPr lang="en-US" baseline="30000" dirty="0" smtClean="0"/>
              <a:t>time</a:t>
            </a:r>
            <a:endParaRPr lang="en-US" dirty="0"/>
          </a:p>
          <a:p>
            <a:r>
              <a:rPr lang="en-US" dirty="0" smtClean="0"/>
              <a:t>compute </a:t>
            </a:r>
            <a:r>
              <a:rPr lang="en-US" dirty="0"/>
              <a:t>is the term </a:t>
            </a:r>
            <a:r>
              <a:rPr lang="el-GR" dirty="0"/>
              <a:t>δ</a:t>
            </a:r>
            <a:r>
              <a:rPr lang="en-US" baseline="-25000" dirty="0" smtClean="0"/>
              <a:t>change</a:t>
            </a:r>
            <a:r>
              <a:rPr lang="en-US" dirty="0" smtClean="0"/>
              <a:t> </a:t>
            </a:r>
          </a:p>
          <a:p>
            <a:r>
              <a:rPr lang="en-US" dirty="0" smtClean="0"/>
              <a:t>When </a:t>
            </a:r>
            <a:r>
              <a:rPr lang="en-US" dirty="0"/>
              <a:t>these two terms have been computed for the whole set of pairs we can represent our results with the scatter plot format</a:t>
            </a:r>
            <a:r>
              <a:rPr lang="en-US" dirty="0" smtClean="0"/>
              <a:t>.</a:t>
            </a:r>
            <a:endParaRPr lang="en-US" dirty="0"/>
          </a:p>
        </p:txBody>
      </p:sp>
      <p:sp>
        <p:nvSpPr>
          <p:cNvPr id="4" name="Slide Number Placeholder 3"/>
          <p:cNvSpPr>
            <a:spLocks noGrp="1"/>
          </p:cNvSpPr>
          <p:nvPr>
            <p:ph type="sldNum" sz="quarter" idx="12"/>
          </p:nvPr>
        </p:nvSpPr>
        <p:spPr/>
        <p:txBody>
          <a:bodyPr/>
          <a:lstStyle/>
          <a:p>
            <a:fld id="{0FF54DE5-C571-48E8-A5BC-B369434E2F44}" type="slidenum">
              <a:rPr lang="el-GR" smtClean="0"/>
              <a:pPr/>
              <a:t>27</a:t>
            </a:fld>
            <a:endParaRPr lang="el-GR"/>
          </a:p>
        </p:txBody>
      </p:sp>
    </p:spTree>
    <p:extLst>
      <p:ext uri="{BB962C8B-B14F-4D97-AF65-F5344CB8AC3E}">
        <p14:creationId xmlns:p14="http://schemas.microsoft.com/office/powerpoint/2010/main" val="292900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a segmentation of the history into phases: Assessment via spread in the time x change space </a:t>
            </a:r>
            <a:r>
              <a:rPr lang="en-US" dirty="0" smtClean="0"/>
              <a:t>(</a:t>
            </a:r>
            <a:r>
              <a:rPr lang="en-US" dirty="0"/>
              <a:t>2</a:t>
            </a:r>
            <a:r>
              <a:rPr lang="en-US" dirty="0" smtClean="0"/>
              <a:t>/2)</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a:xfrm>
            <a:off x="9330258" y="6356351"/>
            <a:ext cx="1828800" cy="365125"/>
          </a:xfrm>
        </p:spPr>
        <p:txBody>
          <a:bodyPr/>
          <a:lstStyle/>
          <a:p>
            <a:fld id="{0FF54DE5-C571-48E8-A5BC-B369434E2F44}" type="slidenum">
              <a:rPr lang="en-US" smtClean="0"/>
              <a:pPr/>
              <a:t>28</a:t>
            </a:fld>
            <a:endParaRPr lang="en-US"/>
          </a:p>
        </p:txBody>
      </p:sp>
      <p:pic>
        <p:nvPicPr>
          <p:cNvPr id="5" name="Content Placeholder 11"/>
          <p:cNvPicPr>
            <a:picLocks/>
          </p:cNvPicPr>
          <p:nvPr/>
        </p:nvPicPr>
        <p:blipFill>
          <a:blip r:embed="rId2" cstate="print">
            <a:extLst>
              <a:ext uri="{28A0092B-C50C-407E-A947-70E740481C1C}">
                <a14:useLocalDpi xmlns:a14="http://schemas.microsoft.com/office/drawing/2010/main" val="0"/>
              </a:ext>
            </a:extLst>
          </a:blip>
          <a:srcRect/>
          <a:stretch>
            <a:fillRect/>
          </a:stretch>
        </p:blipFill>
        <p:spPr>
          <a:xfrm>
            <a:off x="201538" y="1556116"/>
            <a:ext cx="2887448" cy="1717441"/>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3992" y="1557748"/>
            <a:ext cx="2887448" cy="1717441"/>
          </a:xfrm>
          <a:prstGeom prst="rect">
            <a:avLst/>
          </a:prstGeom>
          <a:noFill/>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4904" y="1557748"/>
            <a:ext cx="2889504" cy="1719072"/>
          </a:xfrm>
          <a:prstGeom prst="rect">
            <a:avLst/>
          </a:prstGeom>
          <a:noFill/>
        </p:spPr>
      </p:pic>
      <p:pic>
        <p:nvPicPr>
          <p:cNvPr id="8" name="Pictur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57224" y="1557748"/>
            <a:ext cx="2889504" cy="1719072"/>
          </a:xfrm>
          <a:prstGeom prst="rect">
            <a:avLst/>
          </a:prstGeom>
          <a:noFill/>
        </p:spPr>
      </p:pic>
      <p:pic>
        <p:nvPicPr>
          <p:cNvPr id="9" name="Picture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6912" y="3273557"/>
            <a:ext cx="2889504" cy="1719072"/>
          </a:xfrm>
          <a:prstGeom prst="rect">
            <a:avLst/>
          </a:prstGeom>
          <a:noFill/>
        </p:spPr>
      </p:pic>
      <p:pic>
        <p:nvPicPr>
          <p:cNvPr id="10" name="Picture 9"/>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17076" y="3280084"/>
            <a:ext cx="2889504" cy="1719072"/>
          </a:xfrm>
          <a:prstGeom prst="rect">
            <a:avLst/>
          </a:prstGeom>
          <a:noFill/>
          <a:ln>
            <a:solidFill>
              <a:srgbClr val="FF0000"/>
            </a:solidFill>
          </a:ln>
        </p:spPr>
      </p:pic>
      <p:pic>
        <p:nvPicPr>
          <p:cNvPr id="11" name="Picture 10"/>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34156" y="3280084"/>
            <a:ext cx="2889504" cy="1719072"/>
          </a:xfrm>
          <a:prstGeom prst="rect">
            <a:avLst/>
          </a:prstGeom>
          <a:noFill/>
        </p:spPr>
      </p:pic>
      <p:pic>
        <p:nvPicPr>
          <p:cNvPr id="12" name="Picture 1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55682" y="3280084"/>
            <a:ext cx="2889504" cy="1719072"/>
          </a:xfrm>
          <a:prstGeom prst="rect">
            <a:avLst/>
          </a:prstGeom>
          <a:noFill/>
        </p:spPr>
      </p:pic>
      <p:pic>
        <p:nvPicPr>
          <p:cNvPr id="13" name="Picture 12"/>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1538" y="5028554"/>
            <a:ext cx="2889504" cy="1645920"/>
          </a:xfrm>
          <a:prstGeom prst="rect">
            <a:avLst/>
          </a:prstGeom>
          <a:noFill/>
        </p:spPr>
      </p:pic>
      <p:pic>
        <p:nvPicPr>
          <p:cNvPr id="14" name="Picture 13"/>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16968" y="5020396"/>
            <a:ext cx="2889504" cy="1645920"/>
          </a:xfrm>
          <a:prstGeom prst="rect">
            <a:avLst/>
          </a:prstGeom>
          <a:noFill/>
        </p:spPr>
      </p:pic>
      <p:pic>
        <p:nvPicPr>
          <p:cNvPr id="15" name="Picture 14"/>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31072" y="5020396"/>
            <a:ext cx="2889504" cy="1645920"/>
          </a:xfrm>
          <a:prstGeom prst="rect">
            <a:avLst/>
          </a:prstGeom>
          <a:noFill/>
        </p:spPr>
      </p:pic>
      <p:pic>
        <p:nvPicPr>
          <p:cNvPr id="16" name="Picture 15"/>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952598" y="5020396"/>
            <a:ext cx="2889504" cy="1645920"/>
          </a:xfrm>
          <a:prstGeom prst="rect">
            <a:avLst/>
          </a:prstGeom>
          <a:noFill/>
        </p:spPr>
      </p:pic>
      <p:sp>
        <p:nvSpPr>
          <p:cNvPr id="17" name="Rectangle 16"/>
          <p:cNvSpPr/>
          <p:nvPr/>
        </p:nvSpPr>
        <p:spPr>
          <a:xfrm>
            <a:off x="2282929" y="1572383"/>
            <a:ext cx="797320" cy="769441"/>
          </a:xfrm>
          <a:prstGeom prst="rect">
            <a:avLst/>
          </a:prstGeom>
        </p:spPr>
        <p:txBody>
          <a:bodyPr wrap="square">
            <a:spAutoFit/>
          </a:bodyPr>
          <a:lstStyle/>
          <a:p>
            <a:pPr algn="ctr"/>
            <a:r>
              <a:rPr lang="en-US" sz="1100" dirty="0" smtClean="0">
                <a:latin typeface="Cambria" panose="02040503050406030204" pitchFamily="18" charset="0"/>
                <a:ea typeface="Times New Roman" panose="02020603050405020304" pitchFamily="18" charset="0"/>
                <a:cs typeface="Times New Roman" panose="02020603050405020304" pitchFamily="18" charset="0"/>
              </a:rPr>
              <a:t>WC:0.0 WT:1.0 PPC:OFF </a:t>
            </a:r>
            <a:r>
              <a:rPr lang="en-US" sz="1100" dirty="0">
                <a:latin typeface="Cambria" panose="02040503050406030204" pitchFamily="18" charset="0"/>
                <a:ea typeface="Times New Roman" panose="02020603050405020304" pitchFamily="18" charset="0"/>
                <a:cs typeface="Times New Roman" panose="02020603050405020304" pitchFamily="18" charset="0"/>
              </a:rPr>
              <a:t>PPT:OFF</a:t>
            </a:r>
            <a:endParaRPr lang="en-US" sz="1100" dirty="0"/>
          </a:p>
        </p:txBody>
      </p:sp>
      <p:sp>
        <p:nvSpPr>
          <p:cNvPr id="18" name="Text Placeholder 23"/>
          <p:cNvSpPr txBox="1">
            <a:spLocks/>
          </p:cNvSpPr>
          <p:nvPr/>
        </p:nvSpPr>
        <p:spPr>
          <a:xfrm>
            <a:off x="5258016" y="1568355"/>
            <a:ext cx="743424" cy="768096"/>
          </a:xfrm>
          <a:prstGeom prst="rect">
            <a:avLst/>
          </a:prstGeom>
        </p:spPr>
        <p:txBody>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ctr">
              <a:buNone/>
            </a:pPr>
            <a:r>
              <a:rPr lang="en-US" sz="1100" dirty="0" smtClean="0">
                <a:latin typeface="Cambria" panose="02040503050406030204" pitchFamily="18" charset="0"/>
                <a:ea typeface="Times New Roman" panose="02020603050405020304" pitchFamily="18" charset="0"/>
                <a:cs typeface="Times New Roman" panose="02020603050405020304" pitchFamily="18" charset="0"/>
              </a:rPr>
              <a:t>WC:0.0</a:t>
            </a:r>
            <a:br>
              <a:rPr lang="en-US" sz="1100" dirty="0" smtClean="0">
                <a:latin typeface="Cambria" panose="02040503050406030204" pitchFamily="18" charset="0"/>
                <a:ea typeface="Times New Roman" panose="02020603050405020304" pitchFamily="18" charset="0"/>
                <a:cs typeface="Times New Roman" panose="02020603050405020304" pitchFamily="18" charset="0"/>
              </a:rPr>
            </a:br>
            <a:r>
              <a:rPr lang="en-US" sz="1100" dirty="0" smtClean="0">
                <a:latin typeface="Cambria" panose="02040503050406030204" pitchFamily="18" charset="0"/>
                <a:ea typeface="Times New Roman" panose="02020603050405020304" pitchFamily="18" charset="0"/>
                <a:cs typeface="Times New Roman" panose="02020603050405020304" pitchFamily="18" charset="0"/>
              </a:rPr>
              <a:t>WT:1.0</a:t>
            </a:r>
            <a:br>
              <a:rPr lang="en-US" sz="1100" dirty="0" smtClean="0">
                <a:latin typeface="Cambria" panose="02040503050406030204" pitchFamily="18" charset="0"/>
                <a:ea typeface="Times New Roman" panose="02020603050405020304" pitchFamily="18" charset="0"/>
                <a:cs typeface="Times New Roman" panose="02020603050405020304" pitchFamily="18" charset="0"/>
              </a:rPr>
            </a:br>
            <a:r>
              <a:rPr lang="en-US" sz="1100" dirty="0" smtClean="0">
                <a:latin typeface="Cambria" panose="02040503050406030204" pitchFamily="18" charset="0"/>
                <a:ea typeface="Times New Roman" panose="02020603050405020304" pitchFamily="18" charset="0"/>
                <a:cs typeface="Times New Roman" panose="02020603050405020304" pitchFamily="18" charset="0"/>
              </a:rPr>
              <a:t>PPC:ON  PPT:OFF</a:t>
            </a:r>
            <a:endParaRPr lang="en-US" sz="1100" dirty="0"/>
          </a:p>
        </p:txBody>
      </p:sp>
      <p:sp>
        <p:nvSpPr>
          <p:cNvPr id="19" name="Text Placeholder 23"/>
          <p:cNvSpPr txBox="1">
            <a:spLocks/>
          </p:cNvSpPr>
          <p:nvPr/>
        </p:nvSpPr>
        <p:spPr>
          <a:xfrm>
            <a:off x="8163274" y="1568355"/>
            <a:ext cx="743424" cy="768096"/>
          </a:xfrm>
          <a:prstGeom prst="rect">
            <a:avLst/>
          </a:prstGeom>
        </p:spPr>
        <p:txBody>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ctr">
              <a:buNone/>
            </a:pPr>
            <a:r>
              <a:rPr lang="en-US" sz="1100" dirty="0" smtClean="0">
                <a:latin typeface="Cambria" panose="02040503050406030204" pitchFamily="18" charset="0"/>
                <a:ea typeface="Times New Roman" panose="02020603050405020304" pitchFamily="18" charset="0"/>
                <a:cs typeface="Times New Roman" panose="02020603050405020304" pitchFamily="18" charset="0"/>
              </a:rPr>
              <a:t>WC:0.0</a:t>
            </a:r>
            <a:br>
              <a:rPr lang="en-US" sz="1100" dirty="0" smtClean="0">
                <a:latin typeface="Cambria" panose="02040503050406030204" pitchFamily="18" charset="0"/>
                <a:ea typeface="Times New Roman" panose="02020603050405020304" pitchFamily="18" charset="0"/>
                <a:cs typeface="Times New Roman" panose="02020603050405020304" pitchFamily="18" charset="0"/>
              </a:rPr>
            </a:br>
            <a:r>
              <a:rPr lang="en-US" sz="1100" dirty="0" smtClean="0">
                <a:latin typeface="Cambria" panose="02040503050406030204" pitchFamily="18" charset="0"/>
                <a:ea typeface="Times New Roman" panose="02020603050405020304" pitchFamily="18" charset="0"/>
                <a:cs typeface="Times New Roman" panose="02020603050405020304" pitchFamily="18" charset="0"/>
              </a:rPr>
              <a:t>WT:1.0</a:t>
            </a:r>
            <a:br>
              <a:rPr lang="en-US" sz="1100" dirty="0" smtClean="0">
                <a:latin typeface="Cambria" panose="02040503050406030204" pitchFamily="18" charset="0"/>
                <a:ea typeface="Times New Roman" panose="02020603050405020304" pitchFamily="18" charset="0"/>
                <a:cs typeface="Times New Roman" panose="02020603050405020304" pitchFamily="18" charset="0"/>
              </a:rPr>
            </a:br>
            <a:r>
              <a:rPr lang="en-US" sz="1100" dirty="0" smtClean="0">
                <a:latin typeface="Cambria" panose="02040503050406030204" pitchFamily="18" charset="0"/>
                <a:ea typeface="Times New Roman" panose="02020603050405020304" pitchFamily="18" charset="0"/>
                <a:cs typeface="Times New Roman" panose="02020603050405020304" pitchFamily="18" charset="0"/>
              </a:rPr>
              <a:t>PPC:OFF  PPT:ON</a:t>
            </a:r>
            <a:endParaRPr lang="en-US" sz="1100" dirty="0"/>
          </a:p>
        </p:txBody>
      </p:sp>
      <p:sp>
        <p:nvSpPr>
          <p:cNvPr id="20" name="Text Placeholder 23"/>
          <p:cNvSpPr txBox="1">
            <a:spLocks/>
          </p:cNvSpPr>
          <p:nvPr/>
        </p:nvSpPr>
        <p:spPr>
          <a:xfrm>
            <a:off x="11109472" y="1568355"/>
            <a:ext cx="743424" cy="768096"/>
          </a:xfrm>
          <a:prstGeom prst="rect">
            <a:avLst/>
          </a:prstGeom>
        </p:spPr>
        <p:txBody>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ctr">
              <a:buNone/>
            </a:pPr>
            <a:r>
              <a:rPr lang="en-US" sz="1100" dirty="0" smtClean="0">
                <a:latin typeface="Cambria" panose="02040503050406030204" pitchFamily="18" charset="0"/>
                <a:ea typeface="Times New Roman" panose="02020603050405020304" pitchFamily="18" charset="0"/>
                <a:cs typeface="Times New Roman" panose="02020603050405020304" pitchFamily="18" charset="0"/>
              </a:rPr>
              <a:t>WC:0.0</a:t>
            </a:r>
            <a:br>
              <a:rPr lang="en-US" sz="1100" dirty="0" smtClean="0">
                <a:latin typeface="Cambria" panose="02040503050406030204" pitchFamily="18" charset="0"/>
                <a:ea typeface="Times New Roman" panose="02020603050405020304" pitchFamily="18" charset="0"/>
                <a:cs typeface="Times New Roman" panose="02020603050405020304" pitchFamily="18" charset="0"/>
              </a:rPr>
            </a:br>
            <a:r>
              <a:rPr lang="en-US" sz="1100" dirty="0" smtClean="0">
                <a:latin typeface="Cambria" panose="02040503050406030204" pitchFamily="18" charset="0"/>
                <a:ea typeface="Times New Roman" panose="02020603050405020304" pitchFamily="18" charset="0"/>
                <a:cs typeface="Times New Roman" panose="02020603050405020304" pitchFamily="18" charset="0"/>
              </a:rPr>
              <a:t>WT:1.0</a:t>
            </a:r>
            <a:br>
              <a:rPr lang="en-US" sz="1100" dirty="0" smtClean="0">
                <a:latin typeface="Cambria" panose="02040503050406030204" pitchFamily="18" charset="0"/>
                <a:ea typeface="Times New Roman" panose="02020603050405020304" pitchFamily="18" charset="0"/>
                <a:cs typeface="Times New Roman" panose="02020603050405020304" pitchFamily="18" charset="0"/>
              </a:rPr>
            </a:br>
            <a:r>
              <a:rPr lang="en-US" sz="1100" dirty="0" smtClean="0">
                <a:latin typeface="Cambria" panose="02040503050406030204" pitchFamily="18" charset="0"/>
                <a:ea typeface="Times New Roman" panose="02020603050405020304" pitchFamily="18" charset="0"/>
                <a:cs typeface="Times New Roman" panose="02020603050405020304" pitchFamily="18" charset="0"/>
              </a:rPr>
              <a:t>PPC:ON  PPT:ON</a:t>
            </a:r>
            <a:endParaRPr lang="en-US" sz="1100" dirty="0"/>
          </a:p>
        </p:txBody>
      </p:sp>
      <p:sp>
        <p:nvSpPr>
          <p:cNvPr id="21" name="Text Placeholder 23"/>
          <p:cNvSpPr txBox="1">
            <a:spLocks/>
          </p:cNvSpPr>
          <p:nvPr/>
        </p:nvSpPr>
        <p:spPr>
          <a:xfrm>
            <a:off x="2328165" y="3276707"/>
            <a:ext cx="743424" cy="660113"/>
          </a:xfrm>
          <a:prstGeom prst="rect">
            <a:avLst/>
          </a:prstGeom>
        </p:spPr>
        <p:txBody>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ctr">
              <a:buNone/>
            </a:pPr>
            <a:r>
              <a:rPr lang="en-US" sz="1100" dirty="0" smtClean="0">
                <a:latin typeface="Cambria" panose="02040503050406030204" pitchFamily="18" charset="0"/>
                <a:ea typeface="Times New Roman" panose="02020603050405020304" pitchFamily="18" charset="0"/>
                <a:cs typeface="Times New Roman" panose="02020603050405020304" pitchFamily="18" charset="0"/>
              </a:rPr>
              <a:t>WC:0.5</a:t>
            </a:r>
            <a:br>
              <a:rPr lang="en-US" sz="1100" dirty="0" smtClean="0">
                <a:latin typeface="Cambria" panose="02040503050406030204" pitchFamily="18" charset="0"/>
                <a:ea typeface="Times New Roman" panose="02020603050405020304" pitchFamily="18" charset="0"/>
                <a:cs typeface="Times New Roman" panose="02020603050405020304" pitchFamily="18" charset="0"/>
              </a:rPr>
            </a:br>
            <a:r>
              <a:rPr lang="en-US" sz="1100" dirty="0" smtClean="0">
                <a:latin typeface="Cambria" panose="02040503050406030204" pitchFamily="18" charset="0"/>
                <a:ea typeface="Times New Roman" panose="02020603050405020304" pitchFamily="18" charset="0"/>
                <a:cs typeface="Times New Roman" panose="02020603050405020304" pitchFamily="18" charset="0"/>
              </a:rPr>
              <a:t>WT:0.5</a:t>
            </a:r>
            <a:br>
              <a:rPr lang="en-US" sz="1100" dirty="0" smtClean="0">
                <a:latin typeface="Cambria" panose="02040503050406030204" pitchFamily="18" charset="0"/>
                <a:ea typeface="Times New Roman" panose="02020603050405020304" pitchFamily="18" charset="0"/>
                <a:cs typeface="Times New Roman" panose="02020603050405020304" pitchFamily="18" charset="0"/>
              </a:rPr>
            </a:br>
            <a:r>
              <a:rPr lang="en-US" sz="1100" dirty="0" smtClean="0">
                <a:latin typeface="Cambria" panose="02040503050406030204" pitchFamily="18" charset="0"/>
                <a:ea typeface="Times New Roman" panose="02020603050405020304" pitchFamily="18" charset="0"/>
                <a:cs typeface="Times New Roman" panose="02020603050405020304" pitchFamily="18" charset="0"/>
              </a:rPr>
              <a:t>PPC:OFF  PPT:OFF</a:t>
            </a:r>
            <a:endParaRPr lang="en-US" sz="1100" dirty="0"/>
          </a:p>
        </p:txBody>
      </p:sp>
      <p:sp>
        <p:nvSpPr>
          <p:cNvPr id="22" name="Text Placeholder 23"/>
          <p:cNvSpPr txBox="1">
            <a:spLocks/>
          </p:cNvSpPr>
          <p:nvPr/>
        </p:nvSpPr>
        <p:spPr>
          <a:xfrm>
            <a:off x="5266240" y="3280084"/>
            <a:ext cx="743424" cy="660113"/>
          </a:xfrm>
          <a:prstGeom prst="rect">
            <a:avLst/>
          </a:prstGeom>
        </p:spPr>
        <p:txBody>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ctr">
              <a:buNone/>
            </a:pPr>
            <a:r>
              <a:rPr lang="en-US" sz="1100" dirty="0" smtClean="0">
                <a:latin typeface="Cambria" panose="02040503050406030204" pitchFamily="18" charset="0"/>
                <a:ea typeface="Times New Roman" panose="02020603050405020304" pitchFamily="18" charset="0"/>
                <a:cs typeface="Times New Roman" panose="02020603050405020304" pitchFamily="18" charset="0"/>
              </a:rPr>
              <a:t>WC:0.5</a:t>
            </a:r>
            <a:br>
              <a:rPr lang="en-US" sz="1100" dirty="0" smtClean="0">
                <a:latin typeface="Cambria" panose="02040503050406030204" pitchFamily="18" charset="0"/>
                <a:ea typeface="Times New Roman" panose="02020603050405020304" pitchFamily="18" charset="0"/>
                <a:cs typeface="Times New Roman" panose="02020603050405020304" pitchFamily="18" charset="0"/>
              </a:rPr>
            </a:br>
            <a:r>
              <a:rPr lang="en-US" sz="1100" dirty="0" smtClean="0">
                <a:latin typeface="Cambria" panose="02040503050406030204" pitchFamily="18" charset="0"/>
                <a:ea typeface="Times New Roman" panose="02020603050405020304" pitchFamily="18" charset="0"/>
                <a:cs typeface="Times New Roman" panose="02020603050405020304" pitchFamily="18" charset="0"/>
              </a:rPr>
              <a:t>WT:0.5</a:t>
            </a:r>
            <a:br>
              <a:rPr lang="en-US" sz="1100" dirty="0" smtClean="0">
                <a:latin typeface="Cambria" panose="02040503050406030204" pitchFamily="18" charset="0"/>
                <a:ea typeface="Times New Roman" panose="02020603050405020304" pitchFamily="18" charset="0"/>
                <a:cs typeface="Times New Roman" panose="02020603050405020304" pitchFamily="18" charset="0"/>
              </a:rPr>
            </a:br>
            <a:r>
              <a:rPr lang="en-US" sz="1100" dirty="0" smtClean="0">
                <a:latin typeface="Cambria" panose="02040503050406030204" pitchFamily="18" charset="0"/>
                <a:ea typeface="Times New Roman" panose="02020603050405020304" pitchFamily="18" charset="0"/>
                <a:cs typeface="Times New Roman" panose="02020603050405020304" pitchFamily="18" charset="0"/>
              </a:rPr>
              <a:t>PPC:ON  PPT:OFF</a:t>
            </a:r>
            <a:endParaRPr lang="en-US" sz="1100" dirty="0"/>
          </a:p>
        </p:txBody>
      </p:sp>
      <p:sp>
        <p:nvSpPr>
          <p:cNvPr id="23" name="Text Placeholder 23"/>
          <p:cNvSpPr txBox="1">
            <a:spLocks/>
          </p:cNvSpPr>
          <p:nvPr/>
        </p:nvSpPr>
        <p:spPr>
          <a:xfrm>
            <a:off x="8160190" y="3280084"/>
            <a:ext cx="743424" cy="660113"/>
          </a:xfrm>
          <a:prstGeom prst="rect">
            <a:avLst/>
          </a:prstGeom>
        </p:spPr>
        <p:txBody>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ctr">
              <a:buNone/>
            </a:pPr>
            <a:r>
              <a:rPr lang="en-US" sz="1100" dirty="0" smtClean="0">
                <a:latin typeface="Cambria" panose="02040503050406030204" pitchFamily="18" charset="0"/>
                <a:ea typeface="Times New Roman" panose="02020603050405020304" pitchFamily="18" charset="0"/>
                <a:cs typeface="Times New Roman" panose="02020603050405020304" pitchFamily="18" charset="0"/>
              </a:rPr>
              <a:t>WC:0.5</a:t>
            </a:r>
            <a:br>
              <a:rPr lang="en-US" sz="1100" dirty="0" smtClean="0">
                <a:latin typeface="Cambria" panose="02040503050406030204" pitchFamily="18" charset="0"/>
                <a:ea typeface="Times New Roman" panose="02020603050405020304" pitchFamily="18" charset="0"/>
                <a:cs typeface="Times New Roman" panose="02020603050405020304" pitchFamily="18" charset="0"/>
              </a:rPr>
            </a:br>
            <a:r>
              <a:rPr lang="en-US" sz="1100" dirty="0" smtClean="0">
                <a:latin typeface="Cambria" panose="02040503050406030204" pitchFamily="18" charset="0"/>
                <a:ea typeface="Times New Roman" panose="02020603050405020304" pitchFamily="18" charset="0"/>
                <a:cs typeface="Times New Roman" panose="02020603050405020304" pitchFamily="18" charset="0"/>
              </a:rPr>
              <a:t>WT:0.5</a:t>
            </a:r>
            <a:br>
              <a:rPr lang="en-US" sz="1100" dirty="0" smtClean="0">
                <a:latin typeface="Cambria" panose="02040503050406030204" pitchFamily="18" charset="0"/>
                <a:ea typeface="Times New Roman" panose="02020603050405020304" pitchFamily="18" charset="0"/>
                <a:cs typeface="Times New Roman" panose="02020603050405020304" pitchFamily="18" charset="0"/>
              </a:rPr>
            </a:br>
            <a:r>
              <a:rPr lang="en-US" sz="1100" dirty="0" smtClean="0">
                <a:latin typeface="Cambria" panose="02040503050406030204" pitchFamily="18" charset="0"/>
                <a:ea typeface="Times New Roman" panose="02020603050405020304" pitchFamily="18" charset="0"/>
                <a:cs typeface="Times New Roman" panose="02020603050405020304" pitchFamily="18" charset="0"/>
              </a:rPr>
              <a:t>PPC:OFF  PPT:ON</a:t>
            </a:r>
            <a:endParaRPr lang="en-US" sz="1100" dirty="0"/>
          </a:p>
        </p:txBody>
      </p:sp>
      <p:sp>
        <p:nvSpPr>
          <p:cNvPr id="24" name="Text Placeholder 23"/>
          <p:cNvSpPr txBox="1">
            <a:spLocks/>
          </p:cNvSpPr>
          <p:nvPr/>
        </p:nvSpPr>
        <p:spPr>
          <a:xfrm>
            <a:off x="11088735" y="3273557"/>
            <a:ext cx="743424" cy="660113"/>
          </a:xfrm>
          <a:prstGeom prst="rect">
            <a:avLst/>
          </a:prstGeom>
        </p:spPr>
        <p:txBody>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ctr">
              <a:buNone/>
            </a:pPr>
            <a:r>
              <a:rPr lang="en-US" sz="1100" dirty="0" smtClean="0">
                <a:latin typeface="Cambria" panose="02040503050406030204" pitchFamily="18" charset="0"/>
                <a:ea typeface="Times New Roman" panose="02020603050405020304" pitchFamily="18" charset="0"/>
                <a:cs typeface="Times New Roman" panose="02020603050405020304" pitchFamily="18" charset="0"/>
              </a:rPr>
              <a:t>WC:0.5</a:t>
            </a:r>
            <a:br>
              <a:rPr lang="en-US" sz="1100" dirty="0" smtClean="0">
                <a:latin typeface="Cambria" panose="02040503050406030204" pitchFamily="18" charset="0"/>
                <a:ea typeface="Times New Roman" panose="02020603050405020304" pitchFamily="18" charset="0"/>
                <a:cs typeface="Times New Roman" panose="02020603050405020304" pitchFamily="18" charset="0"/>
              </a:rPr>
            </a:br>
            <a:r>
              <a:rPr lang="en-US" sz="1100" dirty="0" smtClean="0">
                <a:latin typeface="Cambria" panose="02040503050406030204" pitchFamily="18" charset="0"/>
                <a:ea typeface="Times New Roman" panose="02020603050405020304" pitchFamily="18" charset="0"/>
                <a:cs typeface="Times New Roman" panose="02020603050405020304" pitchFamily="18" charset="0"/>
              </a:rPr>
              <a:t>WT:0.5</a:t>
            </a:r>
            <a:br>
              <a:rPr lang="en-US" sz="1100" dirty="0" smtClean="0">
                <a:latin typeface="Cambria" panose="02040503050406030204" pitchFamily="18" charset="0"/>
                <a:ea typeface="Times New Roman" panose="02020603050405020304" pitchFamily="18" charset="0"/>
                <a:cs typeface="Times New Roman" panose="02020603050405020304" pitchFamily="18" charset="0"/>
              </a:rPr>
            </a:br>
            <a:r>
              <a:rPr lang="en-US" sz="1100" dirty="0" smtClean="0">
                <a:latin typeface="Cambria" panose="02040503050406030204" pitchFamily="18" charset="0"/>
                <a:ea typeface="Times New Roman" panose="02020603050405020304" pitchFamily="18" charset="0"/>
                <a:cs typeface="Times New Roman" panose="02020603050405020304" pitchFamily="18" charset="0"/>
              </a:rPr>
              <a:t>PPC:ON  PPT:ON</a:t>
            </a:r>
            <a:endParaRPr lang="en-US" sz="1100" dirty="0"/>
          </a:p>
        </p:txBody>
      </p:sp>
      <p:sp>
        <p:nvSpPr>
          <p:cNvPr id="26" name="Text Placeholder 23"/>
          <p:cNvSpPr txBox="1">
            <a:spLocks/>
          </p:cNvSpPr>
          <p:nvPr/>
        </p:nvSpPr>
        <p:spPr>
          <a:xfrm>
            <a:off x="2352840" y="5018764"/>
            <a:ext cx="743424" cy="660113"/>
          </a:xfrm>
          <a:prstGeom prst="rect">
            <a:avLst/>
          </a:prstGeom>
        </p:spPr>
        <p:txBody>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ctr">
              <a:buNone/>
            </a:pPr>
            <a:r>
              <a:rPr lang="en-US" sz="1100" dirty="0" smtClean="0">
                <a:latin typeface="Cambria" panose="02040503050406030204" pitchFamily="18" charset="0"/>
                <a:ea typeface="Times New Roman" panose="02020603050405020304" pitchFamily="18" charset="0"/>
                <a:cs typeface="Times New Roman" panose="02020603050405020304" pitchFamily="18" charset="0"/>
              </a:rPr>
              <a:t>WC:1.0</a:t>
            </a:r>
            <a:br>
              <a:rPr lang="en-US" sz="1100" dirty="0" smtClean="0">
                <a:latin typeface="Cambria" panose="02040503050406030204" pitchFamily="18" charset="0"/>
                <a:ea typeface="Times New Roman" panose="02020603050405020304" pitchFamily="18" charset="0"/>
                <a:cs typeface="Times New Roman" panose="02020603050405020304" pitchFamily="18" charset="0"/>
              </a:rPr>
            </a:br>
            <a:r>
              <a:rPr lang="en-US" sz="1100" dirty="0" smtClean="0">
                <a:latin typeface="Cambria" panose="02040503050406030204" pitchFamily="18" charset="0"/>
                <a:ea typeface="Times New Roman" panose="02020603050405020304" pitchFamily="18" charset="0"/>
                <a:cs typeface="Times New Roman" panose="02020603050405020304" pitchFamily="18" charset="0"/>
              </a:rPr>
              <a:t>WT:0.0</a:t>
            </a:r>
            <a:br>
              <a:rPr lang="en-US" sz="1100" dirty="0" smtClean="0">
                <a:latin typeface="Cambria" panose="02040503050406030204" pitchFamily="18" charset="0"/>
                <a:ea typeface="Times New Roman" panose="02020603050405020304" pitchFamily="18" charset="0"/>
                <a:cs typeface="Times New Roman" panose="02020603050405020304" pitchFamily="18" charset="0"/>
              </a:rPr>
            </a:br>
            <a:r>
              <a:rPr lang="en-US" sz="1100" dirty="0" smtClean="0">
                <a:latin typeface="Cambria" panose="02040503050406030204" pitchFamily="18" charset="0"/>
                <a:ea typeface="Times New Roman" panose="02020603050405020304" pitchFamily="18" charset="0"/>
                <a:cs typeface="Times New Roman" panose="02020603050405020304" pitchFamily="18" charset="0"/>
              </a:rPr>
              <a:t>PPC:OFF  PPT:OFF</a:t>
            </a:r>
            <a:endParaRPr lang="en-US" sz="1100" dirty="0"/>
          </a:p>
        </p:txBody>
      </p:sp>
      <p:sp>
        <p:nvSpPr>
          <p:cNvPr id="27" name="Text Placeholder 23"/>
          <p:cNvSpPr txBox="1">
            <a:spLocks/>
          </p:cNvSpPr>
          <p:nvPr/>
        </p:nvSpPr>
        <p:spPr>
          <a:xfrm>
            <a:off x="5256988" y="5028554"/>
            <a:ext cx="743424" cy="660113"/>
          </a:xfrm>
          <a:prstGeom prst="rect">
            <a:avLst/>
          </a:prstGeom>
        </p:spPr>
        <p:txBody>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ctr">
              <a:buNone/>
            </a:pPr>
            <a:r>
              <a:rPr lang="en-US" sz="1100" dirty="0" smtClean="0">
                <a:latin typeface="Cambria" panose="02040503050406030204" pitchFamily="18" charset="0"/>
                <a:ea typeface="Times New Roman" panose="02020603050405020304" pitchFamily="18" charset="0"/>
                <a:cs typeface="Times New Roman" panose="02020603050405020304" pitchFamily="18" charset="0"/>
              </a:rPr>
              <a:t>WC:1.0</a:t>
            </a:r>
            <a:br>
              <a:rPr lang="en-US" sz="1100" dirty="0" smtClean="0">
                <a:latin typeface="Cambria" panose="02040503050406030204" pitchFamily="18" charset="0"/>
                <a:ea typeface="Times New Roman" panose="02020603050405020304" pitchFamily="18" charset="0"/>
                <a:cs typeface="Times New Roman" panose="02020603050405020304" pitchFamily="18" charset="0"/>
              </a:rPr>
            </a:br>
            <a:r>
              <a:rPr lang="en-US" sz="1100" dirty="0" smtClean="0">
                <a:latin typeface="Cambria" panose="02040503050406030204" pitchFamily="18" charset="0"/>
                <a:ea typeface="Times New Roman" panose="02020603050405020304" pitchFamily="18" charset="0"/>
                <a:cs typeface="Times New Roman" panose="02020603050405020304" pitchFamily="18" charset="0"/>
              </a:rPr>
              <a:t>WT:0.0</a:t>
            </a:r>
            <a:br>
              <a:rPr lang="en-US" sz="1100" dirty="0" smtClean="0">
                <a:latin typeface="Cambria" panose="02040503050406030204" pitchFamily="18" charset="0"/>
                <a:ea typeface="Times New Roman" panose="02020603050405020304" pitchFamily="18" charset="0"/>
                <a:cs typeface="Times New Roman" panose="02020603050405020304" pitchFamily="18" charset="0"/>
              </a:rPr>
            </a:br>
            <a:r>
              <a:rPr lang="en-US" sz="1100" dirty="0" smtClean="0">
                <a:latin typeface="Cambria" panose="02040503050406030204" pitchFamily="18" charset="0"/>
                <a:ea typeface="Times New Roman" panose="02020603050405020304" pitchFamily="18" charset="0"/>
                <a:cs typeface="Times New Roman" panose="02020603050405020304" pitchFamily="18" charset="0"/>
              </a:rPr>
              <a:t>PPC:ON  PPT:OFF</a:t>
            </a:r>
            <a:endParaRPr lang="en-US" sz="1100" dirty="0"/>
          </a:p>
        </p:txBody>
      </p:sp>
      <p:sp>
        <p:nvSpPr>
          <p:cNvPr id="28" name="Text Placeholder 23"/>
          <p:cNvSpPr txBox="1">
            <a:spLocks/>
          </p:cNvSpPr>
          <p:nvPr/>
        </p:nvSpPr>
        <p:spPr>
          <a:xfrm>
            <a:off x="8167196" y="5039976"/>
            <a:ext cx="743424" cy="660113"/>
          </a:xfrm>
          <a:prstGeom prst="rect">
            <a:avLst/>
          </a:prstGeom>
        </p:spPr>
        <p:txBody>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ctr">
              <a:buNone/>
            </a:pPr>
            <a:r>
              <a:rPr lang="en-US" sz="1100" dirty="0" smtClean="0">
                <a:latin typeface="Cambria" panose="02040503050406030204" pitchFamily="18" charset="0"/>
                <a:ea typeface="Times New Roman" panose="02020603050405020304" pitchFamily="18" charset="0"/>
                <a:cs typeface="Times New Roman" panose="02020603050405020304" pitchFamily="18" charset="0"/>
              </a:rPr>
              <a:t>WC:1.0</a:t>
            </a:r>
            <a:br>
              <a:rPr lang="en-US" sz="1100" dirty="0" smtClean="0">
                <a:latin typeface="Cambria" panose="02040503050406030204" pitchFamily="18" charset="0"/>
                <a:ea typeface="Times New Roman" panose="02020603050405020304" pitchFamily="18" charset="0"/>
                <a:cs typeface="Times New Roman" panose="02020603050405020304" pitchFamily="18" charset="0"/>
              </a:rPr>
            </a:br>
            <a:r>
              <a:rPr lang="en-US" sz="1100" dirty="0" smtClean="0">
                <a:latin typeface="Cambria" panose="02040503050406030204" pitchFamily="18" charset="0"/>
                <a:ea typeface="Times New Roman" panose="02020603050405020304" pitchFamily="18" charset="0"/>
                <a:cs typeface="Times New Roman" panose="02020603050405020304" pitchFamily="18" charset="0"/>
              </a:rPr>
              <a:t>WT:0.0</a:t>
            </a:r>
            <a:br>
              <a:rPr lang="en-US" sz="1100" dirty="0" smtClean="0">
                <a:latin typeface="Cambria" panose="02040503050406030204" pitchFamily="18" charset="0"/>
                <a:ea typeface="Times New Roman" panose="02020603050405020304" pitchFamily="18" charset="0"/>
                <a:cs typeface="Times New Roman" panose="02020603050405020304" pitchFamily="18" charset="0"/>
              </a:rPr>
            </a:br>
            <a:r>
              <a:rPr lang="en-US" sz="1100" dirty="0" smtClean="0">
                <a:latin typeface="Cambria" panose="02040503050406030204" pitchFamily="18" charset="0"/>
                <a:ea typeface="Times New Roman" panose="02020603050405020304" pitchFamily="18" charset="0"/>
                <a:cs typeface="Times New Roman" panose="02020603050405020304" pitchFamily="18" charset="0"/>
              </a:rPr>
              <a:t>PPC:OFF  PPT:ON</a:t>
            </a:r>
            <a:endParaRPr lang="en-US" sz="1100" dirty="0"/>
          </a:p>
        </p:txBody>
      </p:sp>
      <p:sp>
        <p:nvSpPr>
          <p:cNvPr id="29" name="Text Placeholder 23"/>
          <p:cNvSpPr txBox="1">
            <a:spLocks/>
          </p:cNvSpPr>
          <p:nvPr/>
        </p:nvSpPr>
        <p:spPr>
          <a:xfrm>
            <a:off x="11084454" y="5013869"/>
            <a:ext cx="743424" cy="660113"/>
          </a:xfrm>
          <a:prstGeom prst="rect">
            <a:avLst/>
          </a:prstGeom>
        </p:spPr>
        <p:txBody>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ctr">
              <a:buNone/>
            </a:pPr>
            <a:r>
              <a:rPr lang="en-US" sz="1100" dirty="0" smtClean="0">
                <a:latin typeface="Cambria" panose="02040503050406030204" pitchFamily="18" charset="0"/>
                <a:ea typeface="Times New Roman" panose="02020603050405020304" pitchFamily="18" charset="0"/>
                <a:cs typeface="Times New Roman" panose="02020603050405020304" pitchFamily="18" charset="0"/>
              </a:rPr>
              <a:t>WC:1.0</a:t>
            </a:r>
            <a:br>
              <a:rPr lang="en-US" sz="1100" dirty="0" smtClean="0">
                <a:latin typeface="Cambria" panose="02040503050406030204" pitchFamily="18" charset="0"/>
                <a:ea typeface="Times New Roman" panose="02020603050405020304" pitchFamily="18" charset="0"/>
                <a:cs typeface="Times New Roman" panose="02020603050405020304" pitchFamily="18" charset="0"/>
              </a:rPr>
            </a:br>
            <a:r>
              <a:rPr lang="en-US" sz="1100" dirty="0" smtClean="0">
                <a:latin typeface="Cambria" panose="02040503050406030204" pitchFamily="18" charset="0"/>
                <a:ea typeface="Times New Roman" panose="02020603050405020304" pitchFamily="18" charset="0"/>
                <a:cs typeface="Times New Roman" panose="02020603050405020304" pitchFamily="18" charset="0"/>
              </a:rPr>
              <a:t>WT:0.0</a:t>
            </a:r>
            <a:br>
              <a:rPr lang="en-US" sz="1100" dirty="0" smtClean="0">
                <a:latin typeface="Cambria" panose="02040503050406030204" pitchFamily="18" charset="0"/>
                <a:ea typeface="Times New Roman" panose="02020603050405020304" pitchFamily="18" charset="0"/>
                <a:cs typeface="Times New Roman" panose="02020603050405020304" pitchFamily="18" charset="0"/>
              </a:rPr>
            </a:br>
            <a:r>
              <a:rPr lang="en-US" sz="1100" dirty="0" smtClean="0">
                <a:latin typeface="Cambria" panose="02040503050406030204" pitchFamily="18" charset="0"/>
                <a:ea typeface="Times New Roman" panose="02020603050405020304" pitchFamily="18" charset="0"/>
                <a:cs typeface="Times New Roman" panose="02020603050405020304" pitchFamily="18" charset="0"/>
              </a:rPr>
              <a:t>PPC:ON  PPT:ON</a:t>
            </a:r>
            <a:endParaRPr lang="en-US" sz="1100" dirty="0"/>
          </a:p>
        </p:txBody>
      </p:sp>
    </p:spTree>
    <p:extLst>
      <p:ext uri="{BB962C8B-B14F-4D97-AF65-F5344CB8AC3E}">
        <p14:creationId xmlns:p14="http://schemas.microsoft.com/office/powerpoint/2010/main" val="229734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Grouping tables into </a:t>
            </a:r>
            <a:r>
              <a:rPr lang="en-US" dirty="0" smtClean="0"/>
              <a:t>clusters: The Algorithm</a:t>
            </a:r>
            <a:r>
              <a:rPr lang="en-US" b="1" dirty="0" smtClean="0"/>
              <a:t> </a:t>
            </a:r>
            <a:endParaRPr lang="en-US" dirty="0"/>
          </a:p>
        </p:txBody>
      </p:sp>
      <p:sp>
        <p:nvSpPr>
          <p:cNvPr id="9" name="Text Box 86"/>
          <p:cNvSpPr txBox="1">
            <a:spLocks noChangeArrowheads="1"/>
          </p:cNvSpPr>
          <p:nvPr/>
        </p:nvSpPr>
        <p:spPr bwMode="auto">
          <a:xfrm>
            <a:off x="2269366" y="1462088"/>
            <a:ext cx="7651750" cy="5243512"/>
          </a:xfrm>
          <a:prstGeom prst="rect">
            <a:avLst/>
          </a:prstGeom>
          <a:solidFill>
            <a:schemeClr val="bg1"/>
          </a:solidFill>
          <a:ln w="9525">
            <a:solidFill>
              <a:srgbClr val="8D0C00"/>
            </a:solidFill>
            <a:miter lim="800000"/>
            <a:headEnd/>
            <a:tailEnd/>
          </a:ln>
          <a:extLst/>
        </p:spPr>
        <p:txBody>
          <a:bodyPr vert="horz" wrap="square" lIns="91440" tIns="91440" rIns="91440" bIns="914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sz="1600" b="1" i="0" u="none" strike="noStrike" cap="none" normalizeH="0" baseline="0" dirty="0" smtClean="0">
                <a:ln>
                  <a:noFill/>
                </a:ln>
                <a:solidFill>
                  <a:schemeClr val="tx1"/>
                </a:solidFill>
                <a:effectLst/>
                <a:latin typeface="Cambria" panose="02040503050406030204" pitchFamily="18" charset="0"/>
              </a:rPr>
              <a:t>Algorithm</a:t>
            </a:r>
            <a:r>
              <a:rPr kumimoji="0" lang="en-US" sz="1600" b="0" i="0" u="none" strike="noStrike" cap="none" normalizeH="0" baseline="0" dirty="0" smtClean="0">
                <a:ln>
                  <a:noFill/>
                </a:ln>
                <a:solidFill>
                  <a:schemeClr val="tx1"/>
                </a:solidFill>
                <a:effectLst/>
                <a:latin typeface="Cambria" panose="02040503050406030204" pitchFamily="18" charset="0"/>
              </a:rPr>
              <a:t>: The Clustering Extractor algorithm</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sz="1600" b="1" i="0" u="none" strike="noStrike" cap="none" normalizeH="0" baseline="0" dirty="0" smtClean="0">
                <a:ln>
                  <a:noFill/>
                </a:ln>
                <a:solidFill>
                  <a:schemeClr val="tx1"/>
                </a:solidFill>
                <a:effectLst/>
                <a:latin typeface="Cambria" panose="02040503050406030204" pitchFamily="18" charset="0"/>
              </a:rPr>
              <a:t>Input</a:t>
            </a:r>
            <a:r>
              <a:rPr kumimoji="0" lang="en-US" sz="1600" b="0" i="0" u="none" strike="noStrike" cap="none" normalizeH="0" baseline="0" dirty="0" smtClean="0">
                <a:ln>
                  <a:noFill/>
                </a:ln>
                <a:solidFill>
                  <a:schemeClr val="tx1"/>
                </a:solidFill>
                <a:effectLst/>
                <a:latin typeface="Cambria" panose="02040503050406030204" pitchFamily="18" charset="0"/>
              </a:rPr>
              <a:t>: The entire set of the database’s tables T {tab</a:t>
            </a:r>
            <a:r>
              <a:rPr kumimoji="0" lang="en-US" sz="1600" b="0" i="0" u="none" strike="noStrike" cap="none" normalizeH="0" baseline="-25000" dirty="0" smtClean="0">
                <a:ln>
                  <a:noFill/>
                </a:ln>
                <a:solidFill>
                  <a:schemeClr val="tx1"/>
                </a:solidFill>
                <a:effectLst/>
                <a:latin typeface="Cambria" panose="02040503050406030204" pitchFamily="18" charset="0"/>
              </a:rPr>
              <a:t>1</a:t>
            </a:r>
            <a:r>
              <a:rPr kumimoji="0" lang="en-US" sz="1600" b="0" i="0" u="none" strike="noStrike" cap="none" normalizeH="0" baseline="0" dirty="0" smtClean="0">
                <a:ln>
                  <a:noFill/>
                </a:ln>
                <a:solidFill>
                  <a:schemeClr val="tx1"/>
                </a:solidFill>
                <a:effectLst/>
                <a:latin typeface="Cambria" panose="02040503050406030204" pitchFamily="18" charset="0"/>
              </a:rPr>
              <a:t>, ... , </a:t>
            </a:r>
            <a:r>
              <a:rPr kumimoji="0" lang="en-US" sz="1600" b="0" i="0" u="none" strike="noStrike" cap="none" normalizeH="0" baseline="0" dirty="0" err="1" smtClean="0">
                <a:ln>
                  <a:noFill/>
                </a:ln>
                <a:solidFill>
                  <a:schemeClr val="tx1"/>
                </a:solidFill>
                <a:effectLst/>
                <a:latin typeface="Cambria" panose="02040503050406030204" pitchFamily="18" charset="0"/>
              </a:rPr>
              <a:t>tab</a:t>
            </a:r>
            <a:r>
              <a:rPr kumimoji="0" lang="en-US" sz="1600" b="0" i="0" u="none" strike="noStrike" cap="none" normalizeH="0" baseline="-25000" dirty="0" err="1" smtClean="0">
                <a:ln>
                  <a:noFill/>
                </a:ln>
                <a:solidFill>
                  <a:schemeClr val="tx1"/>
                </a:solidFill>
                <a:effectLst/>
                <a:latin typeface="Cambria" panose="02040503050406030204" pitchFamily="18" charset="0"/>
              </a:rPr>
              <a:t>n</a:t>
            </a:r>
            <a:r>
              <a:rPr kumimoji="0" lang="en-US" sz="1600" b="0" i="0" u="none" strike="noStrike" cap="none" normalizeH="0" baseline="0" dirty="0" smtClean="0">
                <a:ln>
                  <a:noFill/>
                </a:ln>
                <a:solidFill>
                  <a:schemeClr val="tx1"/>
                </a:solidFill>
                <a:effectLst/>
                <a:latin typeface="Cambria" panose="02040503050406030204" pitchFamily="18" charset="0"/>
              </a:rPr>
              <a:t>}, the desired number of clusters </a:t>
            </a:r>
            <a:r>
              <a:rPr kumimoji="0" lang="en-US" sz="1600" b="0" i="1" u="none" strike="noStrike" cap="none" normalizeH="0" baseline="0" dirty="0" smtClean="0">
                <a:ln>
                  <a:noFill/>
                </a:ln>
                <a:solidFill>
                  <a:schemeClr val="tx1"/>
                </a:solidFill>
                <a:effectLst/>
                <a:latin typeface="Cambria" panose="02040503050406030204" pitchFamily="18" charset="0"/>
              </a:rPr>
              <a:t>k</a:t>
            </a:r>
            <a:r>
              <a:rPr kumimoji="0" lang="en-US" sz="1600" b="0" i="0" u="none" strike="noStrike" cap="none" normalizeH="0" baseline="0" dirty="0" smtClean="0">
                <a:ln>
                  <a:noFill/>
                </a:ln>
                <a:solidFill>
                  <a:schemeClr val="tx1"/>
                </a:solidFill>
                <a:effectLst/>
                <a:latin typeface="Cambria" panose="02040503050406030204" pitchFamily="18" charset="0"/>
              </a:rPr>
              <a:t>, the weight to assign to birth date </a:t>
            </a:r>
            <a:r>
              <a:rPr kumimoji="0" lang="en-US" sz="1600" b="0" i="1" u="none" strike="noStrike" cap="none" normalizeH="0" baseline="0" dirty="0" err="1" smtClean="0">
                <a:ln>
                  <a:noFill/>
                </a:ln>
                <a:solidFill>
                  <a:schemeClr val="tx1"/>
                </a:solidFill>
                <a:effectLst/>
                <a:latin typeface="Cambria" panose="02040503050406030204" pitchFamily="18" charset="0"/>
              </a:rPr>
              <a:t>w</a:t>
            </a:r>
            <a:r>
              <a:rPr kumimoji="0" lang="en-US" sz="1600" b="0" i="1" u="none" strike="noStrike" cap="none" normalizeH="0" baseline="-25000" dirty="0" err="1" smtClean="0">
                <a:ln>
                  <a:noFill/>
                </a:ln>
                <a:solidFill>
                  <a:schemeClr val="tx1"/>
                </a:solidFill>
                <a:effectLst/>
                <a:latin typeface="Cambria" panose="02040503050406030204" pitchFamily="18" charset="0"/>
              </a:rPr>
              <a:t>b</a:t>
            </a:r>
            <a:r>
              <a:rPr kumimoji="0" lang="en-US" sz="1600" b="0" i="1" u="none" strike="noStrike" cap="none" normalizeH="0" baseline="-25000" dirty="0" smtClean="0">
                <a:ln>
                  <a:noFill/>
                </a:ln>
                <a:solidFill>
                  <a:schemeClr val="tx1"/>
                </a:solidFill>
                <a:effectLst/>
                <a:latin typeface="Cambria" panose="02040503050406030204" pitchFamily="18" charset="0"/>
              </a:rPr>
              <a:t>, </a:t>
            </a:r>
            <a:r>
              <a:rPr kumimoji="0" lang="en-US" sz="1600" b="0" i="0" u="none" strike="noStrike" cap="none" normalizeH="0" baseline="0" dirty="0" smtClean="0">
                <a:ln>
                  <a:noFill/>
                </a:ln>
                <a:solidFill>
                  <a:schemeClr val="tx1"/>
                </a:solidFill>
                <a:effectLst/>
                <a:latin typeface="Cambria" panose="02040503050406030204" pitchFamily="18" charset="0"/>
              </a:rPr>
              <a:t>, the weight to assign to death date </a:t>
            </a:r>
            <a:r>
              <a:rPr kumimoji="0" lang="en-US" sz="1600" b="0" i="1" u="none" strike="noStrike" cap="none" normalizeH="0" baseline="0" dirty="0" err="1" smtClean="0">
                <a:ln>
                  <a:noFill/>
                </a:ln>
                <a:solidFill>
                  <a:schemeClr val="tx1"/>
                </a:solidFill>
                <a:effectLst/>
                <a:latin typeface="Cambria" panose="02040503050406030204" pitchFamily="18" charset="0"/>
              </a:rPr>
              <a:t>w</a:t>
            </a:r>
            <a:r>
              <a:rPr kumimoji="0" lang="en-US" sz="1600" b="0" i="1" u="none" strike="noStrike" cap="none" normalizeH="0" baseline="-25000" dirty="0" err="1" smtClean="0">
                <a:ln>
                  <a:noFill/>
                </a:ln>
                <a:solidFill>
                  <a:schemeClr val="tx1"/>
                </a:solidFill>
                <a:effectLst/>
                <a:latin typeface="Cambria" panose="02040503050406030204" pitchFamily="18" charset="0"/>
              </a:rPr>
              <a:t>d</a:t>
            </a:r>
            <a:r>
              <a:rPr kumimoji="0" lang="en-US" sz="1600" b="0" i="1" u="none" strike="noStrike" cap="none" normalizeH="0" baseline="-25000" dirty="0" smtClean="0">
                <a:ln>
                  <a:noFill/>
                </a:ln>
                <a:solidFill>
                  <a:schemeClr val="tx1"/>
                </a:solidFill>
                <a:effectLst/>
                <a:latin typeface="Cambria" panose="02040503050406030204" pitchFamily="18" charset="0"/>
              </a:rPr>
              <a:t>, </a:t>
            </a:r>
            <a:r>
              <a:rPr kumimoji="0" lang="en-US" sz="1600" b="0" i="0" u="none" strike="noStrike" cap="none" normalizeH="0" baseline="0" dirty="0" smtClean="0">
                <a:ln>
                  <a:noFill/>
                </a:ln>
                <a:solidFill>
                  <a:schemeClr val="tx1"/>
                </a:solidFill>
                <a:effectLst/>
                <a:latin typeface="Cambria" panose="02040503050406030204" pitchFamily="18" charset="0"/>
              </a:rPr>
              <a:t>, the weight to assign to heartbeat of the changes date </a:t>
            </a:r>
            <a:r>
              <a:rPr kumimoji="0" lang="en-US" sz="1600" b="0" i="1" u="none" strike="noStrike" cap="none" normalizeH="0" baseline="0" dirty="0" err="1" smtClean="0">
                <a:ln>
                  <a:noFill/>
                </a:ln>
                <a:solidFill>
                  <a:schemeClr val="tx1"/>
                </a:solidFill>
                <a:effectLst/>
                <a:latin typeface="Cambria" panose="02040503050406030204" pitchFamily="18" charset="0"/>
              </a:rPr>
              <a:t>w</a:t>
            </a:r>
            <a:r>
              <a:rPr kumimoji="0" lang="en-US" sz="1600" b="0" i="1" u="none" strike="noStrike" cap="none" normalizeH="0" baseline="-25000" dirty="0" err="1" smtClean="0">
                <a:ln>
                  <a:noFill/>
                </a:ln>
                <a:solidFill>
                  <a:schemeClr val="tx1"/>
                </a:solidFill>
                <a:effectLst/>
                <a:latin typeface="Cambria" panose="02040503050406030204" pitchFamily="18" charset="0"/>
              </a:rPr>
              <a:t>c</a:t>
            </a:r>
            <a:r>
              <a:rPr kumimoji="0" lang="en-US" sz="1600" b="0" i="1" u="none" strike="noStrike" cap="none" normalizeH="0" baseline="-25000" dirty="0" smtClean="0">
                <a:ln>
                  <a:noFill/>
                </a:ln>
                <a:solidFill>
                  <a:schemeClr val="tx1"/>
                </a:solidFill>
                <a:effectLst/>
                <a:latin typeface="Cambria" panose="02040503050406030204" pitchFamily="18" charset="0"/>
              </a:rPr>
              <a:t> </a:t>
            </a:r>
            <a:endParaRPr kumimoji="0" lang="en-US" sz="1600" b="0" i="0" u="none" strike="noStrike" cap="none" normalizeH="0" baseline="0" dirty="0" smtClean="0">
              <a:ln>
                <a:noFill/>
              </a:ln>
              <a:solidFill>
                <a:schemeClr val="tx1"/>
              </a:solidFill>
              <a:effectLst/>
              <a:latin typeface="Cambria" panose="020405030504060302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en-US" sz="1600" b="1" i="0" u="none" strike="noStrike" cap="none" normalizeH="0" baseline="0" dirty="0" smtClean="0">
                <a:ln>
                  <a:noFill/>
                </a:ln>
                <a:solidFill>
                  <a:schemeClr val="tx1"/>
                </a:solidFill>
                <a:effectLst/>
                <a:latin typeface="Cambria" panose="02040503050406030204" pitchFamily="18" charset="0"/>
              </a:rPr>
              <a:t>Output</a:t>
            </a:r>
            <a:r>
              <a:rPr kumimoji="0" lang="en-US" sz="1600" b="0" i="0" u="none" strike="noStrike" cap="none" normalizeH="0" baseline="0" dirty="0" smtClean="0">
                <a:ln>
                  <a:noFill/>
                </a:ln>
                <a:solidFill>
                  <a:schemeClr val="tx1"/>
                </a:solidFill>
                <a:effectLst/>
                <a:latin typeface="Cambria" panose="02040503050406030204" pitchFamily="18" charset="0"/>
              </a:rPr>
              <a:t>: A partition of T, C={c</a:t>
            </a:r>
            <a:r>
              <a:rPr kumimoji="0" lang="en-US" sz="1600" b="0" i="0" u="none" strike="noStrike" cap="none" normalizeH="0" baseline="-25000" dirty="0" smtClean="0">
                <a:ln>
                  <a:noFill/>
                </a:ln>
                <a:solidFill>
                  <a:schemeClr val="tx1"/>
                </a:solidFill>
                <a:effectLst/>
                <a:latin typeface="Cambria" panose="02040503050406030204" pitchFamily="18" charset="0"/>
              </a:rPr>
              <a:t>1</a:t>
            </a:r>
            <a:r>
              <a:rPr kumimoji="0" lang="en-US" sz="1600" b="0" i="0" u="none" strike="noStrike" cap="none" normalizeH="0" baseline="0" dirty="0" smtClean="0">
                <a:ln>
                  <a:noFill/>
                </a:ln>
                <a:solidFill>
                  <a:schemeClr val="tx1"/>
                </a:solidFill>
                <a:effectLst/>
                <a:latin typeface="Cambria" panose="02040503050406030204" pitchFamily="18" charset="0"/>
              </a:rPr>
              <a:t>, … , </a:t>
            </a:r>
            <a:r>
              <a:rPr kumimoji="0" lang="en-US" sz="1600" b="0" i="0" u="none" strike="noStrike" cap="none" normalizeH="0" baseline="0" dirty="0" err="1" smtClean="0">
                <a:ln>
                  <a:noFill/>
                </a:ln>
                <a:solidFill>
                  <a:schemeClr val="tx1"/>
                </a:solidFill>
                <a:effectLst/>
                <a:latin typeface="Cambria" panose="02040503050406030204" pitchFamily="18" charset="0"/>
              </a:rPr>
              <a:t>c</a:t>
            </a:r>
            <a:r>
              <a:rPr kumimoji="0" lang="en-US" sz="1600" b="0" i="0" u="none" strike="noStrike" cap="none" normalizeH="0" baseline="-25000" dirty="0" err="1" smtClean="0">
                <a:ln>
                  <a:noFill/>
                </a:ln>
                <a:solidFill>
                  <a:schemeClr val="tx1"/>
                </a:solidFill>
                <a:effectLst/>
                <a:latin typeface="Cambria" panose="02040503050406030204" pitchFamily="18" charset="0"/>
              </a:rPr>
              <a:t>k</a:t>
            </a:r>
            <a:r>
              <a:rPr kumimoji="0" lang="en-US" sz="1600" b="0" i="0" u="none" strike="noStrike" cap="none" normalizeH="0" baseline="0" dirty="0" smtClean="0">
                <a:ln>
                  <a:noFill/>
                </a:ln>
                <a:solidFill>
                  <a:schemeClr val="tx1"/>
                </a:solidFill>
                <a:effectLst/>
                <a:latin typeface="Cambria" panose="02040503050406030204" pitchFamily="18" charset="0"/>
              </a:rPr>
              <a:t>} </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sz="1600" b="1" i="0" u="none" strike="noStrike" cap="none" normalizeH="0" baseline="0" dirty="0" smtClean="0">
                <a:ln>
                  <a:noFill/>
                </a:ln>
                <a:solidFill>
                  <a:schemeClr val="tx1"/>
                </a:solidFill>
                <a:effectLst/>
                <a:latin typeface="Cambria" panose="02040503050406030204" pitchFamily="18" charset="0"/>
              </a:rPr>
              <a:t>variable</a:t>
            </a:r>
            <a:r>
              <a:rPr kumimoji="0" lang="en-US" sz="1600" b="0" i="0" u="none" strike="noStrike" cap="none" normalizeH="0" baseline="0" dirty="0" smtClean="0">
                <a:ln>
                  <a:noFill/>
                </a:ln>
                <a:solidFill>
                  <a:schemeClr val="tx1"/>
                </a:solidFill>
                <a:effectLst/>
                <a:latin typeface="Cambria" panose="02040503050406030204" pitchFamily="18" charset="0"/>
              </a:rPr>
              <a:t> </a:t>
            </a:r>
            <a:r>
              <a:rPr kumimoji="0" lang="en-US" sz="1600" b="0" i="1" u="none" strike="noStrike" cap="none" normalizeH="0" baseline="0" dirty="0" err="1" smtClean="0">
                <a:ln>
                  <a:noFill/>
                </a:ln>
                <a:solidFill>
                  <a:schemeClr val="tx1"/>
                </a:solidFill>
                <a:effectLst/>
                <a:latin typeface="Cambria" panose="02040503050406030204" pitchFamily="18" charset="0"/>
              </a:rPr>
              <a:t>numClusters</a:t>
            </a:r>
            <a:r>
              <a:rPr kumimoji="0" lang="en-US" sz="1600" b="0" i="1" u="none" strike="noStrike" cap="none" normalizeH="0" baseline="0" dirty="0" smtClean="0">
                <a:ln>
                  <a:noFill/>
                </a:ln>
                <a:solidFill>
                  <a:schemeClr val="tx1"/>
                </a:solidFill>
                <a:effectLst/>
                <a:latin typeface="Cambria" panose="02040503050406030204" pitchFamily="18" charset="0"/>
              </a:rPr>
              <a:t>=n</a:t>
            </a:r>
            <a:r>
              <a:rPr kumimoji="0" lang="en-US" sz="1600" b="0" i="0" u="none" strike="noStrike" cap="none" normalizeH="0" baseline="0" dirty="0" smtClean="0">
                <a:ln>
                  <a:noFill/>
                </a:ln>
                <a:solidFill>
                  <a:schemeClr val="tx1"/>
                </a:solidFill>
                <a:effectLst/>
                <a:latin typeface="Cambria" panose="02040503050406030204" pitchFamily="18" charset="0"/>
              </a:rPr>
              <a:t>, counter of the number of clusters</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sz="1600" b="0" i="0" u="none" strike="noStrike" cap="none" normalizeH="0" baseline="0" dirty="0" smtClean="0">
                <a:ln>
                  <a:noFill/>
                </a:ln>
                <a:solidFill>
                  <a:schemeClr val="tx1"/>
                </a:solidFill>
                <a:effectLst/>
                <a:latin typeface="Cambria" panose="02040503050406030204" pitchFamily="18" charset="0"/>
              </a:rPr>
              <a:t>Begin</a:t>
            </a: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r>
              <a:rPr kumimoji="0" lang="en-US" sz="1600" b="0" i="0" u="none" strike="noStrike" cap="none" normalizeH="0" baseline="0" dirty="0" smtClean="0">
                <a:ln>
                  <a:noFill/>
                </a:ln>
                <a:solidFill>
                  <a:schemeClr val="tx1"/>
                </a:solidFill>
                <a:effectLst/>
                <a:latin typeface="Cambria" panose="02040503050406030204" pitchFamily="18" charset="0"/>
              </a:rPr>
              <a:t>C={c</a:t>
            </a:r>
            <a:r>
              <a:rPr kumimoji="0" lang="en-US" sz="1600" b="0" i="0" u="none" strike="noStrike" cap="none" normalizeH="0" baseline="-25000" dirty="0" smtClean="0">
                <a:ln>
                  <a:noFill/>
                </a:ln>
                <a:solidFill>
                  <a:schemeClr val="tx1"/>
                </a:solidFill>
                <a:effectLst/>
                <a:latin typeface="Cambria" panose="02040503050406030204" pitchFamily="18" charset="0"/>
              </a:rPr>
              <a:t>1</a:t>
            </a:r>
            <a:r>
              <a:rPr kumimoji="0" lang="en-US" sz="1600" b="0" i="0" u="none" strike="noStrike" cap="none" normalizeH="0" baseline="0" dirty="0" smtClean="0">
                <a:ln>
                  <a:noFill/>
                </a:ln>
                <a:solidFill>
                  <a:schemeClr val="tx1"/>
                </a:solidFill>
                <a:effectLst/>
                <a:latin typeface="Cambria" panose="02040503050406030204" pitchFamily="18" charset="0"/>
              </a:rPr>
              <a:t>, … , </a:t>
            </a:r>
            <a:r>
              <a:rPr kumimoji="0" lang="en-US" sz="1600" b="0" i="0" u="none" strike="noStrike" cap="none" normalizeH="0" baseline="0" dirty="0" err="1" smtClean="0">
                <a:ln>
                  <a:noFill/>
                </a:ln>
                <a:solidFill>
                  <a:schemeClr val="tx1"/>
                </a:solidFill>
                <a:effectLst/>
                <a:latin typeface="Cambria" panose="02040503050406030204" pitchFamily="18" charset="0"/>
              </a:rPr>
              <a:t>c</a:t>
            </a:r>
            <a:r>
              <a:rPr kumimoji="0" lang="en-US" sz="1600" b="0" i="0" u="none" strike="noStrike" cap="none" normalizeH="0" baseline="-25000" dirty="0" err="1" smtClean="0">
                <a:ln>
                  <a:noFill/>
                </a:ln>
                <a:solidFill>
                  <a:schemeClr val="tx1"/>
                </a:solidFill>
                <a:effectLst/>
                <a:latin typeface="Cambria" panose="02040503050406030204" pitchFamily="18" charset="0"/>
              </a:rPr>
              <a:t>n</a:t>
            </a:r>
            <a:r>
              <a:rPr kumimoji="0" lang="en-US" sz="1600" b="0" i="0" u="none" strike="noStrike" cap="none" normalizeH="0" baseline="0" dirty="0" smtClean="0">
                <a:ln>
                  <a:noFill/>
                </a:ln>
                <a:solidFill>
                  <a:schemeClr val="tx1"/>
                </a:solidFill>
                <a:effectLst/>
                <a:latin typeface="Cambria" panose="02040503050406030204" pitchFamily="18" charset="0"/>
              </a:rPr>
              <a:t>} </a:t>
            </a:r>
            <a:r>
              <a:rPr kumimoji="0" lang="en-US" sz="1600" b="0" i="0" u="none" strike="noStrike" cap="none" normalizeH="0" baseline="0" dirty="0" err="1" smtClean="0">
                <a:ln>
                  <a:noFill/>
                </a:ln>
                <a:solidFill>
                  <a:schemeClr val="tx1"/>
                </a:solidFill>
                <a:effectLst/>
                <a:latin typeface="Cambria" panose="02040503050406030204" pitchFamily="18" charset="0"/>
              </a:rPr>
              <a:t>s.t.</a:t>
            </a:r>
            <a:r>
              <a:rPr kumimoji="0" lang="en-US" sz="1600" b="0" i="0" u="none" strike="noStrike" cap="none" normalizeH="0" baseline="0" dirty="0" smtClean="0">
                <a:ln>
                  <a:noFill/>
                </a:ln>
                <a:solidFill>
                  <a:schemeClr val="tx1"/>
                </a:solidFill>
                <a:effectLst/>
                <a:latin typeface="Cambria" panose="02040503050406030204" pitchFamily="18" charset="0"/>
              </a:rPr>
              <a:t> c</a:t>
            </a:r>
            <a:r>
              <a:rPr kumimoji="0" lang="en-US" sz="1600" b="0" i="0" u="none" strike="noStrike" cap="none" normalizeH="0" baseline="-25000" dirty="0" smtClean="0">
                <a:ln>
                  <a:noFill/>
                </a:ln>
                <a:solidFill>
                  <a:schemeClr val="tx1"/>
                </a:solidFill>
                <a:effectLst/>
                <a:latin typeface="Cambria" panose="02040503050406030204" pitchFamily="18" charset="0"/>
              </a:rPr>
              <a:t>i</a:t>
            </a:r>
            <a:r>
              <a:rPr kumimoji="0" lang="en-US" sz="1600" b="0" i="0" u="none" strike="noStrike" cap="none" normalizeH="0" baseline="0" dirty="0" smtClean="0">
                <a:ln>
                  <a:noFill/>
                </a:ln>
                <a:solidFill>
                  <a:schemeClr val="tx1"/>
                </a:solidFill>
                <a:effectLst/>
                <a:latin typeface="Cambria" panose="02040503050406030204" pitchFamily="18" charset="0"/>
              </a:rPr>
              <a:t> = {</a:t>
            </a:r>
            <a:r>
              <a:rPr kumimoji="0" lang="en-US" sz="1600" b="0" i="0" u="none" strike="noStrike" cap="none" normalizeH="0" baseline="0" dirty="0" err="1" smtClean="0">
                <a:ln>
                  <a:noFill/>
                </a:ln>
                <a:solidFill>
                  <a:schemeClr val="tx1"/>
                </a:solidFill>
                <a:effectLst/>
                <a:latin typeface="Cambria" panose="02040503050406030204" pitchFamily="18" charset="0"/>
              </a:rPr>
              <a:t>tab</a:t>
            </a:r>
            <a:r>
              <a:rPr kumimoji="0" lang="en-US" sz="1600" b="0" i="0" u="none" strike="noStrike" cap="none" normalizeH="0" baseline="-25000" dirty="0" err="1" smtClean="0">
                <a:ln>
                  <a:noFill/>
                </a:ln>
                <a:solidFill>
                  <a:schemeClr val="tx1"/>
                </a:solidFill>
                <a:effectLst/>
                <a:latin typeface="Cambria" panose="02040503050406030204" pitchFamily="18" charset="0"/>
              </a:rPr>
              <a:t>i</a:t>
            </a:r>
            <a:r>
              <a:rPr kumimoji="0" lang="en-US" sz="1600" b="0" i="0" u="none" strike="noStrike" cap="none" normalizeH="0" baseline="0" dirty="0" smtClean="0">
                <a:ln>
                  <a:noFill/>
                </a:ln>
                <a:solidFill>
                  <a:schemeClr val="tx1"/>
                </a:solidFill>
                <a:effectLst/>
                <a:latin typeface="Cambria" panose="02040503050406030204" pitchFamily="18" charset="0"/>
              </a:rPr>
              <a:t>}  </a:t>
            </a:r>
            <a:r>
              <a:rPr kumimoji="0" lang="en-US" sz="1600" b="0" i="0" u="none" strike="noStrike" cap="none" normalizeH="0" baseline="0" dirty="0" err="1" smtClean="0">
                <a:ln>
                  <a:noFill/>
                </a:ln>
                <a:solidFill>
                  <a:schemeClr val="tx1"/>
                </a:solidFill>
                <a:effectLst/>
                <a:latin typeface="Cambria" panose="02040503050406030204" pitchFamily="18" charset="0"/>
              </a:rPr>
              <a:t>i</a:t>
            </a:r>
            <a:r>
              <a:rPr kumimoji="0" lang="en-US" sz="1600" b="0" i="0" u="none" strike="noStrike" cap="none" normalizeH="0" baseline="0" dirty="0" smtClean="0">
                <a:ln>
                  <a:noFill/>
                </a:ln>
                <a:solidFill>
                  <a:schemeClr val="tx1"/>
                </a:solidFill>
                <a:effectLst/>
                <a:latin typeface="Cambria" panose="02040503050406030204" pitchFamily="18" charset="0"/>
              </a:rPr>
              <a:t>  1…n</a:t>
            </a: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r>
              <a:rPr kumimoji="0" lang="en-US" sz="1600" b="0" i="0" u="none" strike="noStrike" cap="none" normalizeH="0" baseline="0" dirty="0" smtClean="0">
                <a:ln>
                  <a:noFill/>
                </a:ln>
                <a:solidFill>
                  <a:schemeClr val="tx1"/>
                </a:solidFill>
                <a:effectLst/>
                <a:latin typeface="Cambria" panose="02040503050406030204" pitchFamily="18" charset="0"/>
              </a:rPr>
              <a:t>while(</a:t>
            </a:r>
            <a:r>
              <a:rPr kumimoji="0" lang="en-US" sz="1600" b="0" i="0" u="none" strike="noStrike" cap="none" normalizeH="0" baseline="0" dirty="0" err="1" smtClean="0">
                <a:ln>
                  <a:noFill/>
                </a:ln>
                <a:solidFill>
                  <a:schemeClr val="tx1"/>
                </a:solidFill>
                <a:effectLst/>
                <a:latin typeface="Cambria" panose="02040503050406030204" pitchFamily="18" charset="0"/>
              </a:rPr>
              <a:t>numClusters</a:t>
            </a:r>
            <a:r>
              <a:rPr kumimoji="0" lang="en-US" sz="1600" b="0" i="0" u="none" strike="noStrike" cap="none" normalizeH="0" baseline="0" dirty="0" smtClean="0">
                <a:ln>
                  <a:noFill/>
                </a:ln>
                <a:solidFill>
                  <a:schemeClr val="tx1"/>
                </a:solidFill>
                <a:effectLst/>
                <a:latin typeface="Cambria" panose="02040503050406030204" pitchFamily="18" charset="0"/>
              </a:rPr>
              <a:t>&gt;k){</a:t>
            </a:r>
          </a:p>
          <a:p>
            <a:pPr marL="685800" marR="0" lvl="1" indent="-228600" algn="just" defTabSz="914400" rtl="0" eaLnBrk="0" fontAlgn="base" latinLnBrk="0" hangingPunct="0">
              <a:lnSpc>
                <a:spcPct val="100000"/>
              </a:lnSpc>
              <a:spcBef>
                <a:spcPct val="0"/>
              </a:spcBef>
              <a:spcAft>
                <a:spcPct val="0"/>
              </a:spcAft>
              <a:buClrTx/>
              <a:buSzTx/>
              <a:buFont typeface="+mj-lt"/>
              <a:buAutoNum type="alphaLcPeriod"/>
              <a:tabLst/>
            </a:pPr>
            <a:r>
              <a:rPr kumimoji="0" lang="en-US" sz="1600" i="0" u="none" strike="noStrike" cap="none" normalizeH="0" baseline="0" dirty="0" smtClean="0">
                <a:ln>
                  <a:noFill/>
                </a:ln>
                <a:solidFill>
                  <a:schemeClr val="tx1"/>
                </a:solidFill>
                <a:effectLst/>
                <a:latin typeface="Cambria" panose="02040503050406030204" pitchFamily="18" charset="0"/>
              </a:rPr>
              <a:t>for</a:t>
            </a:r>
            <a:r>
              <a:rPr kumimoji="0" lang="en-US" sz="1600" b="0" i="0" u="none" strike="noStrike" cap="none" normalizeH="0" baseline="0" dirty="0" smtClean="0">
                <a:ln>
                  <a:noFill/>
                </a:ln>
                <a:solidFill>
                  <a:schemeClr val="tx1"/>
                </a:solidFill>
                <a:effectLst/>
                <a:latin typeface="Cambria" panose="02040503050406030204" pitchFamily="18" charset="0"/>
              </a:rPr>
              <a:t> each pair of clusters c</a:t>
            </a:r>
            <a:r>
              <a:rPr kumimoji="0" lang="en-US" sz="1600" b="0" i="0" u="none" strike="noStrike" cap="none" normalizeH="0" baseline="-25000" dirty="0" smtClean="0">
                <a:ln>
                  <a:noFill/>
                </a:ln>
                <a:solidFill>
                  <a:schemeClr val="tx1"/>
                </a:solidFill>
                <a:effectLst/>
                <a:latin typeface="Cambria" panose="02040503050406030204" pitchFamily="18" charset="0"/>
              </a:rPr>
              <a:t>i</a:t>
            </a:r>
            <a:r>
              <a:rPr kumimoji="0" lang="en-US" sz="1600" b="0" i="0" u="none" strike="noStrike" cap="none" normalizeH="0" baseline="0" dirty="0" smtClean="0">
                <a:ln>
                  <a:noFill/>
                </a:ln>
                <a:solidFill>
                  <a:schemeClr val="tx1"/>
                </a:solidFill>
                <a:effectLst/>
                <a:latin typeface="Cambria" panose="02040503050406030204" pitchFamily="18" charset="0"/>
              </a:rPr>
              <a:t>, c</a:t>
            </a:r>
            <a:r>
              <a:rPr kumimoji="0" lang="en-US" sz="1600" b="0" i="0" u="none" strike="noStrike" cap="none" normalizeH="0" baseline="-25000" dirty="0" smtClean="0">
                <a:ln>
                  <a:noFill/>
                </a:ln>
                <a:solidFill>
                  <a:schemeClr val="tx1"/>
                </a:solidFill>
                <a:effectLst/>
                <a:latin typeface="Cambria" panose="02040503050406030204" pitchFamily="18" charset="0"/>
              </a:rPr>
              <a:t>i+1</a:t>
            </a:r>
            <a:r>
              <a:rPr kumimoji="0" lang="en-US" sz="1600" b="0" i="0" u="none" strike="noStrike" cap="none" normalizeH="0" baseline="0" dirty="0" smtClean="0">
                <a:ln>
                  <a:noFill/>
                </a:ln>
                <a:solidFill>
                  <a:schemeClr val="tx1"/>
                </a:solidFill>
                <a:effectLst/>
                <a:latin typeface="Cambria" panose="02040503050406030204" pitchFamily="18" charset="0"/>
              </a:rPr>
              <a:t>,   </a:t>
            </a:r>
          </a:p>
          <a:p>
            <a:pPr marL="1200150" marR="0" lvl="2" indent="-285750" algn="just" defTabSz="914400" rtl="0" eaLnBrk="0" fontAlgn="base" latinLnBrk="0" hangingPunct="0">
              <a:lnSpc>
                <a:spcPct val="100000"/>
              </a:lnSpc>
              <a:spcBef>
                <a:spcPct val="0"/>
              </a:spcBef>
              <a:spcAft>
                <a:spcPct val="0"/>
              </a:spcAft>
              <a:buClrTx/>
              <a:buSzTx/>
              <a:buFont typeface="+mj-lt"/>
              <a:buAutoNum type="romanLcPeriod"/>
              <a:tabLst/>
            </a:pPr>
            <a:r>
              <a:rPr lang="fr-FR" sz="1600" dirty="0" err="1" smtClean="0">
                <a:latin typeface="Cambria" panose="02040503050406030204" pitchFamily="18" charset="0"/>
              </a:rPr>
              <a:t>c</a:t>
            </a:r>
            <a:r>
              <a:rPr kumimoji="0" lang="fr-FR" sz="1600" b="0" i="0" u="none" strike="noStrike" cap="none" normalizeH="0" baseline="0" dirty="0" err="1" smtClean="0">
                <a:ln>
                  <a:noFill/>
                </a:ln>
                <a:solidFill>
                  <a:schemeClr val="tx1"/>
                </a:solidFill>
                <a:effectLst/>
                <a:latin typeface="Cambria" panose="02040503050406030204" pitchFamily="18" charset="0"/>
              </a:rPr>
              <a:t>ompute</a:t>
            </a:r>
            <a:r>
              <a:rPr kumimoji="0" lang="fr-FR" sz="1600" b="0" i="0" u="none" strike="noStrike" cap="none" normalizeH="0" baseline="0" dirty="0" smtClean="0">
                <a:ln>
                  <a:noFill/>
                </a:ln>
                <a:solidFill>
                  <a:schemeClr val="tx1"/>
                </a:solidFill>
                <a:effectLst/>
                <a:latin typeface="Cambria" panose="02040503050406030204" pitchFamily="18" charset="0"/>
              </a:rPr>
              <a:t> the </a:t>
            </a:r>
            <a:r>
              <a:rPr kumimoji="0" lang="el-GR" sz="1600" b="0" i="0" u="none" strike="noStrike" cap="none" normalizeH="0" baseline="0" dirty="0" smtClean="0">
                <a:ln>
                  <a:noFill/>
                </a:ln>
                <a:solidFill>
                  <a:schemeClr val="tx1"/>
                </a:solidFill>
                <a:effectLst/>
                <a:latin typeface="Cambria" panose="02040503050406030204" pitchFamily="18" charset="0"/>
              </a:rPr>
              <a:t>δ</a:t>
            </a:r>
            <a:r>
              <a:rPr kumimoji="0" lang="fr-FR" sz="1600" b="0" i="0" u="none" strike="noStrike" cap="none" normalizeH="0" baseline="0" dirty="0" smtClean="0">
                <a:ln>
                  <a:noFill/>
                </a:ln>
                <a:solidFill>
                  <a:schemeClr val="tx1"/>
                </a:solidFill>
                <a:effectLst/>
                <a:latin typeface="Cambria" panose="02040503050406030204" pitchFamily="18" charset="0"/>
              </a:rPr>
              <a:t>(c</a:t>
            </a:r>
            <a:r>
              <a:rPr kumimoji="0" lang="fr-FR" sz="1600" b="0" i="0" u="none" strike="noStrike" cap="none" normalizeH="0" baseline="-25000" dirty="0" smtClean="0">
                <a:ln>
                  <a:noFill/>
                </a:ln>
                <a:solidFill>
                  <a:schemeClr val="tx1"/>
                </a:solidFill>
                <a:effectLst/>
                <a:latin typeface="Cambria" panose="02040503050406030204" pitchFamily="18" charset="0"/>
              </a:rPr>
              <a:t>i</a:t>
            </a:r>
            <a:r>
              <a:rPr kumimoji="0" lang="fr-FR" sz="1600" b="0" i="0" u="none" strike="noStrike" cap="none" normalizeH="0" baseline="0" dirty="0" smtClean="0">
                <a:ln>
                  <a:noFill/>
                </a:ln>
                <a:solidFill>
                  <a:schemeClr val="tx1"/>
                </a:solidFill>
                <a:effectLst/>
                <a:latin typeface="Cambria" panose="02040503050406030204" pitchFamily="18" charset="0"/>
              </a:rPr>
              <a:t>,c</a:t>
            </a:r>
            <a:r>
              <a:rPr kumimoji="0" lang="fr-FR" sz="1600" b="0" i="0" u="none" strike="noStrike" cap="none" normalizeH="0" baseline="-25000" dirty="0" smtClean="0">
                <a:ln>
                  <a:noFill/>
                </a:ln>
                <a:solidFill>
                  <a:schemeClr val="tx1"/>
                </a:solidFill>
                <a:effectLst/>
                <a:latin typeface="Cambria" panose="02040503050406030204" pitchFamily="18" charset="0"/>
              </a:rPr>
              <a:t>i+1</a:t>
            </a:r>
            <a:r>
              <a:rPr kumimoji="0" lang="fr-FR" sz="1600" b="0" i="0" u="none" strike="noStrike" cap="none" normalizeH="0" baseline="0" dirty="0" smtClean="0">
                <a:ln>
                  <a:noFill/>
                </a:ln>
                <a:solidFill>
                  <a:schemeClr val="tx1"/>
                </a:solidFill>
                <a:effectLst/>
                <a:latin typeface="Cambria" panose="02040503050406030204" pitchFamily="18" charset="0"/>
              </a:rPr>
              <a:t>)</a:t>
            </a:r>
          </a:p>
          <a:p>
            <a:pPr marL="685800" marR="0" lvl="1" indent="-228600" algn="just" defTabSz="914400" rtl="0" eaLnBrk="0" fontAlgn="base" latinLnBrk="0" hangingPunct="0">
              <a:lnSpc>
                <a:spcPct val="100000"/>
              </a:lnSpc>
              <a:spcBef>
                <a:spcPct val="0"/>
              </a:spcBef>
              <a:spcAft>
                <a:spcPct val="0"/>
              </a:spcAft>
              <a:buClrTx/>
              <a:buSzTx/>
              <a:buFont typeface="+mj-lt"/>
              <a:buAutoNum type="alphaLcPeriod"/>
              <a:tabLst/>
            </a:pPr>
            <a:r>
              <a:rPr kumimoji="0" lang="en-US" sz="1600" b="0" i="0" u="none" strike="noStrike" cap="none" normalizeH="0" baseline="0" dirty="0" smtClean="0">
                <a:ln>
                  <a:noFill/>
                </a:ln>
                <a:solidFill>
                  <a:schemeClr val="tx1"/>
                </a:solidFill>
                <a:effectLst/>
                <a:latin typeface="Cambria" panose="02040503050406030204" pitchFamily="18" charset="0"/>
              </a:rPr>
              <a:t>Merge the most similar clusters, </a:t>
            </a:r>
            <a:r>
              <a:rPr kumimoji="0" lang="en-US" sz="1600" b="0" i="0" u="none" strike="noStrike" cap="none" normalizeH="0" baseline="0" dirty="0" err="1" smtClean="0">
                <a:ln>
                  <a:noFill/>
                </a:ln>
                <a:solidFill>
                  <a:schemeClr val="tx1"/>
                </a:solidFill>
                <a:effectLst/>
                <a:latin typeface="Cambria" panose="02040503050406030204" pitchFamily="18" charset="0"/>
              </a:rPr>
              <a:t>c</a:t>
            </a:r>
            <a:r>
              <a:rPr kumimoji="0" lang="en-US" sz="1600" b="0" i="0" u="none" strike="noStrike" cap="none" normalizeH="0" baseline="-25000" dirty="0" err="1" smtClean="0">
                <a:ln>
                  <a:noFill/>
                </a:ln>
                <a:solidFill>
                  <a:schemeClr val="tx1"/>
                </a:solidFill>
                <a:effectLst/>
                <a:latin typeface="Cambria" panose="02040503050406030204" pitchFamily="18" charset="0"/>
              </a:rPr>
              <a:t>a</a:t>
            </a:r>
            <a:r>
              <a:rPr kumimoji="0" lang="en-US" sz="1600" b="0" i="0" u="none" strike="noStrike" cap="none" normalizeH="0" baseline="0" dirty="0" smtClean="0">
                <a:ln>
                  <a:noFill/>
                </a:ln>
                <a:solidFill>
                  <a:schemeClr val="tx1"/>
                </a:solidFill>
                <a:effectLst/>
                <a:latin typeface="Cambria" panose="02040503050406030204" pitchFamily="18" charset="0"/>
              </a:rPr>
              <a:t> and c</a:t>
            </a:r>
            <a:r>
              <a:rPr kumimoji="0" lang="en-US" sz="1600" b="0" i="0" u="none" strike="noStrike" cap="none" normalizeH="0" baseline="-25000" dirty="0" smtClean="0">
                <a:ln>
                  <a:noFill/>
                </a:ln>
                <a:solidFill>
                  <a:schemeClr val="tx1"/>
                </a:solidFill>
                <a:effectLst/>
                <a:latin typeface="Cambria" panose="02040503050406030204" pitchFamily="18" charset="0"/>
              </a:rPr>
              <a:t>a+1</a:t>
            </a:r>
            <a:r>
              <a:rPr kumimoji="0" lang="en-US" sz="1600" b="0" i="0" u="none" strike="noStrike" cap="none" normalizeH="0" baseline="0" dirty="0" smtClean="0">
                <a:ln>
                  <a:noFill/>
                </a:ln>
                <a:solidFill>
                  <a:schemeClr val="tx1"/>
                </a:solidFill>
                <a:effectLst/>
                <a:latin typeface="Cambria" panose="02040503050406030204" pitchFamily="18" charset="0"/>
              </a:rPr>
              <a:t> into a new cluster c’</a:t>
            </a:r>
          </a:p>
          <a:p>
            <a:pPr marL="685800" lvl="1" indent="-228600" eaLnBrk="0" fontAlgn="base" hangingPunct="0">
              <a:spcBef>
                <a:spcPct val="0"/>
              </a:spcBef>
              <a:spcAft>
                <a:spcPct val="0"/>
              </a:spcAft>
              <a:buFont typeface="+mj-lt"/>
              <a:buAutoNum type="alphaLcPeriod"/>
            </a:pPr>
            <a:r>
              <a:rPr kumimoji="0" lang="en-US" sz="1600" b="0" i="0" u="none" strike="noStrike" cap="none" normalizeH="0" baseline="0" dirty="0" smtClean="0">
                <a:ln>
                  <a:noFill/>
                </a:ln>
                <a:solidFill>
                  <a:schemeClr val="tx1"/>
                </a:solidFill>
                <a:effectLst/>
                <a:latin typeface="Cambria" panose="02040503050406030204" pitchFamily="18" charset="0"/>
              </a:rPr>
              <a:t>C = {c</a:t>
            </a:r>
            <a:r>
              <a:rPr kumimoji="0" lang="en-US" sz="1600" b="0" i="0" u="none" strike="noStrike" cap="none" normalizeH="0" baseline="-25000" dirty="0" smtClean="0">
                <a:ln>
                  <a:noFill/>
                </a:ln>
                <a:solidFill>
                  <a:schemeClr val="tx1"/>
                </a:solidFill>
                <a:effectLst/>
                <a:latin typeface="Cambria" panose="02040503050406030204" pitchFamily="18" charset="0"/>
              </a:rPr>
              <a:t>1</a:t>
            </a:r>
            <a:r>
              <a:rPr kumimoji="0" lang="en-US" sz="1600" b="0" i="0" u="none" strike="noStrike" cap="none" normalizeH="0" baseline="0" dirty="0" smtClean="0">
                <a:ln>
                  <a:noFill/>
                </a:ln>
                <a:solidFill>
                  <a:schemeClr val="tx1"/>
                </a:solidFill>
                <a:effectLst/>
                <a:latin typeface="Cambria" panose="02040503050406030204" pitchFamily="18" charset="0"/>
              </a:rPr>
              <a:t>,…, c</a:t>
            </a:r>
            <a:r>
              <a:rPr kumimoji="0" lang="en-US" sz="1600" b="0" i="0" u="none" strike="noStrike" cap="none" normalizeH="0" baseline="-25000" dirty="0" smtClean="0">
                <a:ln>
                  <a:noFill/>
                </a:ln>
                <a:solidFill>
                  <a:schemeClr val="tx1"/>
                </a:solidFill>
                <a:effectLst/>
                <a:latin typeface="Cambria" panose="02040503050406030204" pitchFamily="18" charset="0"/>
              </a:rPr>
              <a:t>a-1</a:t>
            </a:r>
            <a:r>
              <a:rPr kumimoji="0" lang="en-US" sz="1600" b="0" i="0" u="none" strike="noStrike" cap="none" normalizeH="0" baseline="0" dirty="0" smtClean="0">
                <a:ln>
                  <a:noFill/>
                </a:ln>
                <a:solidFill>
                  <a:schemeClr val="tx1"/>
                </a:solidFill>
                <a:effectLst/>
                <a:latin typeface="Cambria" panose="02040503050406030204" pitchFamily="18" charset="0"/>
              </a:rPr>
              <a:t>, c, c</a:t>
            </a:r>
            <a:r>
              <a:rPr kumimoji="0" lang="en-US" sz="1600" b="0" i="0" u="none" strike="noStrike" cap="none" normalizeH="0" baseline="-25000" dirty="0" smtClean="0">
                <a:ln>
                  <a:noFill/>
                </a:ln>
                <a:solidFill>
                  <a:schemeClr val="tx1"/>
                </a:solidFill>
                <a:effectLst/>
                <a:latin typeface="Cambria" panose="02040503050406030204" pitchFamily="18" charset="0"/>
              </a:rPr>
              <a:t>a+1</a:t>
            </a:r>
            <a:r>
              <a:rPr kumimoji="0" lang="en-US" sz="1600" b="0" i="0" u="none" strike="noStrike" cap="none" normalizeH="0" baseline="0" dirty="0" smtClean="0">
                <a:ln>
                  <a:noFill/>
                </a:ln>
                <a:solidFill>
                  <a:schemeClr val="tx1"/>
                </a:solidFill>
                <a:effectLst/>
                <a:latin typeface="Cambria" panose="02040503050406030204" pitchFamily="18" charset="0"/>
              </a:rPr>
              <a:t>, …, c</a:t>
            </a:r>
            <a:r>
              <a:rPr kumimoji="0" lang="en-US" sz="1600" b="0" i="0" u="none" strike="noStrike" cap="none" normalizeH="0" baseline="-25000" dirty="0" smtClean="0">
                <a:ln>
                  <a:noFill/>
                </a:ln>
                <a:solidFill>
                  <a:schemeClr val="tx1"/>
                </a:solidFill>
                <a:effectLst/>
                <a:latin typeface="Cambria" panose="02040503050406030204" pitchFamily="18" charset="0"/>
              </a:rPr>
              <a:t>m</a:t>
            </a:r>
            <a:r>
              <a:rPr kumimoji="0" lang="en-US" sz="1600" b="0" i="0" u="none" strike="noStrike" cap="none" normalizeH="0" baseline="0" dirty="0" smtClean="0">
                <a:ln>
                  <a:noFill/>
                </a:ln>
                <a:solidFill>
                  <a:schemeClr val="tx1"/>
                </a:solidFill>
                <a:effectLst/>
                <a:latin typeface="Cambria" panose="02040503050406030204" pitchFamily="18" charset="0"/>
              </a:rPr>
              <a:t>}</a:t>
            </a:r>
          </a:p>
          <a:p>
            <a:pPr marL="685800" lvl="1" indent="-228600" eaLnBrk="0" fontAlgn="base" hangingPunct="0">
              <a:spcBef>
                <a:spcPct val="0"/>
              </a:spcBef>
              <a:spcAft>
                <a:spcPct val="0"/>
              </a:spcAft>
              <a:buFont typeface="+mj-lt"/>
              <a:buAutoNum type="alphaLcPeriod"/>
            </a:pPr>
            <a:r>
              <a:rPr kumimoji="0" lang="en-US" sz="1600" b="0" i="0" u="none" strike="noStrike" cap="none" normalizeH="0" baseline="0" dirty="0" err="1" smtClean="0">
                <a:ln>
                  <a:noFill/>
                </a:ln>
                <a:solidFill>
                  <a:schemeClr val="tx1"/>
                </a:solidFill>
                <a:effectLst/>
                <a:latin typeface="Cambria" panose="02040503050406030204" pitchFamily="18" charset="0"/>
              </a:rPr>
              <a:t>numClusters</a:t>
            </a:r>
            <a:r>
              <a:rPr kumimoji="0" lang="en-US" sz="1600" b="0" i="0" u="none" strike="noStrike" cap="none" normalizeH="0" baseline="0" dirty="0" smtClean="0">
                <a:ln>
                  <a:noFill/>
                </a:ln>
                <a:solidFill>
                  <a:schemeClr val="tx1"/>
                </a:solidFill>
                <a:effectLst/>
                <a:latin typeface="Cambria" panose="02040503050406030204" pitchFamily="18" charset="0"/>
              </a:rPr>
              <a:t> –-</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sz="1600" b="0" i="0" u="none" strike="noStrike" cap="none" normalizeH="0" baseline="0" dirty="0" smtClean="0">
                <a:ln>
                  <a:noFill/>
                </a:ln>
                <a:solidFill>
                  <a:schemeClr val="tx1"/>
                </a:solidFill>
                <a:effectLst/>
                <a:latin typeface="Cambria" panose="02040503050406030204" pitchFamily="18" charset="0"/>
              </a:rPr>
              <a:t>}</a:t>
            </a: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startAt="3"/>
              <a:tabLst/>
            </a:pPr>
            <a:r>
              <a:rPr kumimoji="0" lang="en-US" sz="1600" b="0" i="0" u="none" strike="noStrike" cap="none" normalizeH="0" baseline="0" dirty="0" smtClean="0">
                <a:ln>
                  <a:noFill/>
                </a:ln>
                <a:solidFill>
                  <a:schemeClr val="tx1"/>
                </a:solidFill>
                <a:effectLst/>
                <a:latin typeface="Cambria" panose="02040503050406030204" pitchFamily="18" charset="0"/>
              </a:rPr>
              <a:t>Return C;</a:t>
            </a:r>
          </a:p>
          <a:p>
            <a:pPr marR="0" lvl="0" algn="just" defTabSz="914400" rtl="0" eaLnBrk="0" fontAlgn="base" latinLnBrk="0" hangingPunct="0">
              <a:lnSpc>
                <a:spcPct val="100000"/>
              </a:lnSpc>
              <a:spcBef>
                <a:spcPct val="0"/>
              </a:spcBef>
              <a:spcAft>
                <a:spcPct val="0"/>
              </a:spcAft>
              <a:buClrTx/>
              <a:buSzTx/>
              <a:tabLst/>
            </a:pPr>
            <a:endParaRPr kumimoji="0" lang="en-US" sz="1600" b="0" i="0" u="none" strike="noStrike" cap="none" normalizeH="0" baseline="0" dirty="0" smtClean="0">
              <a:ln>
                <a:noFill/>
              </a:ln>
              <a:solidFill>
                <a:schemeClr val="tx1"/>
              </a:solidFill>
              <a:effectLst/>
              <a:latin typeface="Cambria" panose="020405030504060302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en-US" sz="1600" b="0" i="0" u="none" strike="noStrike" cap="none" normalizeH="0" baseline="0" dirty="0" smtClean="0">
                <a:ln>
                  <a:noFill/>
                </a:ln>
                <a:solidFill>
                  <a:schemeClr val="tx1"/>
                </a:solidFill>
                <a:effectLst/>
                <a:latin typeface="Cambria" panose="02040503050406030204" pitchFamily="18" charset="0"/>
              </a:rPr>
              <a:t>End</a:t>
            </a:r>
          </a:p>
        </p:txBody>
      </p:sp>
      <p:sp>
        <p:nvSpPr>
          <p:cNvPr id="4" name="Slide Number Placeholder 3"/>
          <p:cNvSpPr>
            <a:spLocks noGrp="1"/>
          </p:cNvSpPr>
          <p:nvPr>
            <p:ph type="sldNum" sz="quarter" idx="12"/>
          </p:nvPr>
        </p:nvSpPr>
        <p:spPr/>
        <p:txBody>
          <a:bodyPr/>
          <a:lstStyle/>
          <a:p>
            <a:fld id="{0FF54DE5-C571-48E8-A5BC-B369434E2F44}" type="slidenum">
              <a:rPr lang="el-GR" smtClean="0"/>
              <a:pPr/>
              <a:t>29</a:t>
            </a:fld>
            <a:endParaRPr lang="el-GR"/>
          </a:p>
        </p:txBody>
      </p:sp>
    </p:spTree>
    <p:extLst>
      <p:ext uri="{BB962C8B-B14F-4D97-AF65-F5344CB8AC3E}">
        <p14:creationId xmlns:p14="http://schemas.microsoft.com/office/powerpoint/2010/main" val="324333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Structure</a:t>
            </a:r>
            <a:endParaRPr lang="en-US" dirty="0"/>
          </a:p>
        </p:txBody>
      </p:sp>
      <p:sp>
        <p:nvSpPr>
          <p:cNvPr id="14" name="Content Placeholder 13"/>
          <p:cNvSpPr>
            <a:spLocks noGrp="1"/>
          </p:cNvSpPr>
          <p:nvPr>
            <p:ph idx="1"/>
          </p:nvPr>
        </p:nvSpPr>
        <p:spPr/>
        <p:txBody>
          <a:bodyPr/>
          <a:lstStyle/>
          <a:p>
            <a:r>
              <a:rPr lang="en-US" b="1" u="sng" dirty="0" smtClean="0"/>
              <a:t>Introduction</a:t>
            </a:r>
          </a:p>
          <a:p>
            <a:r>
              <a:rPr lang="en-US" dirty="0" smtClean="0"/>
              <a:t>Problem Specification</a:t>
            </a:r>
          </a:p>
          <a:p>
            <a:r>
              <a:rPr lang="en-US" dirty="0" smtClean="0"/>
              <a:t>Creating an overview of the history of a schema</a:t>
            </a:r>
          </a:p>
          <a:p>
            <a:r>
              <a:rPr lang="en-US" dirty="0"/>
              <a:t>Plutarch’s Parallel Lives </a:t>
            </a:r>
            <a:r>
              <a:rPr lang="en-US" dirty="0" smtClean="0"/>
              <a:t>Results</a:t>
            </a:r>
          </a:p>
          <a:p>
            <a:r>
              <a:rPr lang="en-US" dirty="0" smtClean="0"/>
              <a:t>Conclusions and Open Issues</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0FF54DE5-C571-48E8-A5BC-B369434E2F44}" type="slidenum">
              <a:rPr lang="el-GR" smtClean="0"/>
              <a:pPr/>
              <a:t>3</a:t>
            </a:fld>
            <a:endParaRPr lang="el-GR"/>
          </a:p>
        </p:txBody>
      </p:sp>
    </p:spTree>
    <p:extLst>
      <p:ext uri="{BB962C8B-B14F-4D97-AF65-F5344CB8AC3E}">
        <p14:creationId xmlns:p14="http://schemas.microsoft.com/office/powerpoint/2010/main" val="209137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Grouping tables into clusters</a:t>
            </a:r>
            <a:r>
              <a:rPr lang="en-US" dirty="0" smtClean="0"/>
              <a:t>: Parameters </a:t>
            </a:r>
            <a:endParaRPr lang="en-US" dirty="0"/>
          </a:p>
        </p:txBody>
      </p:sp>
      <p:sp>
        <p:nvSpPr>
          <p:cNvPr id="3" name="Content Placeholder 2"/>
          <p:cNvSpPr>
            <a:spLocks noGrp="1"/>
          </p:cNvSpPr>
          <p:nvPr>
            <p:ph idx="1"/>
          </p:nvPr>
        </p:nvSpPr>
        <p:spPr/>
        <p:txBody>
          <a:bodyPr/>
          <a:lstStyle/>
          <a:p>
            <a:r>
              <a:rPr lang="en-US" b="1" dirty="0" smtClean="0"/>
              <a:t>Desired </a:t>
            </a:r>
            <a:r>
              <a:rPr lang="en-US" b="1" dirty="0"/>
              <a:t>number of clusters (k)</a:t>
            </a:r>
            <a:r>
              <a:rPr lang="en-US" dirty="0"/>
              <a:t>: refers to the number of clusters that we would like to be created. </a:t>
            </a:r>
          </a:p>
          <a:p>
            <a:r>
              <a:rPr lang="en-US" b="1" dirty="0"/>
              <a:t>Birth Weight (BW)</a:t>
            </a:r>
            <a:r>
              <a:rPr lang="en-US" dirty="0"/>
              <a:t>: refers to the weight of the distance between birth dates of compared clusters. </a:t>
            </a:r>
          </a:p>
          <a:p>
            <a:r>
              <a:rPr lang="en-US" b="1" dirty="0" smtClean="0"/>
              <a:t>Death </a:t>
            </a:r>
            <a:r>
              <a:rPr lang="en-US" b="1" dirty="0"/>
              <a:t>Weight (DW)</a:t>
            </a:r>
            <a:r>
              <a:rPr lang="en-US" dirty="0"/>
              <a:t>: refers to the weight of the distance between death dates of compared clusters. </a:t>
            </a:r>
          </a:p>
          <a:p>
            <a:r>
              <a:rPr lang="en-US" b="1" dirty="0" smtClean="0"/>
              <a:t>Change </a:t>
            </a:r>
            <a:r>
              <a:rPr lang="en-US" b="1" dirty="0"/>
              <a:t>Weight (CW)</a:t>
            </a:r>
            <a:r>
              <a:rPr lang="en-US" dirty="0"/>
              <a:t>: refers to the weight of the distance between the changes of compared clusters. </a:t>
            </a:r>
          </a:p>
          <a:p>
            <a:pPr marL="0" indent="0">
              <a:buNone/>
            </a:pPr>
            <a:endParaRPr lang="en-US" dirty="0"/>
          </a:p>
        </p:txBody>
      </p:sp>
      <p:sp>
        <p:nvSpPr>
          <p:cNvPr id="4" name="Slide Number Placeholder 3"/>
          <p:cNvSpPr>
            <a:spLocks noGrp="1"/>
          </p:cNvSpPr>
          <p:nvPr>
            <p:ph type="sldNum" sz="quarter" idx="12"/>
          </p:nvPr>
        </p:nvSpPr>
        <p:spPr/>
        <p:txBody>
          <a:bodyPr/>
          <a:lstStyle/>
          <a:p>
            <a:fld id="{0FF54DE5-C571-48E8-A5BC-B369434E2F44}" type="slidenum">
              <a:rPr lang="el-GR" smtClean="0"/>
              <a:pPr/>
              <a:t>30</a:t>
            </a:fld>
            <a:endParaRPr lang="el-GR"/>
          </a:p>
        </p:txBody>
      </p:sp>
    </p:spTree>
    <p:extLst>
      <p:ext uri="{BB962C8B-B14F-4D97-AF65-F5344CB8AC3E}">
        <p14:creationId xmlns:p14="http://schemas.microsoft.com/office/powerpoint/2010/main" val="395599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Grouping tables into clusters: </a:t>
            </a:r>
            <a:r>
              <a:rPr lang="en-US" dirty="0" smtClean="0"/>
              <a:t>Distance Function</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sz="half" idx="1"/>
              </p:nvPr>
            </p:nvSpPr>
            <p:spPr>
              <a:xfrm>
                <a:off x="1104900" y="3405190"/>
                <a:ext cx="9980682" cy="590549"/>
              </a:xfrm>
            </p:spPr>
            <p:txBody>
              <a:bodyPr>
                <a:normAutofit fontScale="85000" lnSpcReduction="10000"/>
              </a:bodyPr>
              <a:lstStyle/>
              <a:p>
                <a:pPr marL="0" indent="0">
                  <a:buNone/>
                </a:pPr>
                <a14:m>
                  <m:oMathPara xmlns:m="http://schemas.openxmlformats.org/officeDocument/2006/math">
                    <m:oMathParaPr>
                      <m:jc m:val="center"/>
                    </m:oMathParaPr>
                    <m:oMath xmlns:m="http://schemas.openxmlformats.org/officeDocument/2006/math">
                      <m:r>
                        <a:rPr lang="el-GR" sz="2400" b="0" i="1" smtClean="0">
                          <a:latin typeface="Cambria Math" panose="02040503050406030204" pitchFamily="18" charset="0"/>
                        </a:rPr>
                        <m:t>𝛿</m:t>
                      </m:r>
                      <m:d>
                        <m:dPr>
                          <m:ctrlPr>
                            <a:rPr lang="el-GR" sz="2400" i="1" smtClean="0">
                              <a:latin typeface="Cambria Math" panose="02040503050406030204" pitchFamily="18" charset="0"/>
                            </a:rPr>
                          </m:ctrlPr>
                        </m:dPr>
                        <m:e>
                          <m:r>
                            <a:rPr lang="en-US" sz="2400" b="0" i="1" smtClean="0">
                              <a:latin typeface="Cambria Math" panose="02040503050406030204" pitchFamily="18" charset="0"/>
                            </a:rPr>
                            <m:t>𝑐𝑙𝑢𝑠𝑡𝑒</m:t>
                          </m:r>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𝐴</m:t>
                              </m:r>
                            </m:sub>
                          </m:sSub>
                          <m:r>
                            <a:rPr lang="en-US" sz="2400" b="0" i="1" smtClean="0">
                              <a:latin typeface="Cambria Math" panose="02040503050406030204" pitchFamily="18" charset="0"/>
                            </a:rPr>
                            <m:t>,</m:t>
                          </m:r>
                          <m:r>
                            <a:rPr lang="en-US" sz="2400" b="0" i="1" smtClean="0">
                              <a:latin typeface="Cambria Math" panose="02040503050406030204" pitchFamily="18" charset="0"/>
                            </a:rPr>
                            <m:t>𝑐𝑙𝑢𝑠𝑡𝑒</m:t>
                          </m:r>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𝐵</m:t>
                              </m:r>
                            </m:sub>
                          </m:sSub>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𝑏</m:t>
                          </m:r>
                        </m:sub>
                      </m:sSub>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sSub>
                            <m:sSubPr>
                              <m:ctrlPr>
                                <a:rPr lang="el-GR" sz="2400" b="0" i="1" smtClean="0">
                                  <a:latin typeface="Cambria Math" panose="02040503050406030204" pitchFamily="18" charset="0"/>
                                </a:rPr>
                              </m:ctrlPr>
                            </m:sSubPr>
                            <m:e>
                              <m:r>
                                <a:rPr lang="el-GR" sz="2400" b="0" i="1" smtClean="0">
                                  <a:latin typeface="Cambria Math" panose="02040503050406030204" pitchFamily="18" charset="0"/>
                                </a:rPr>
                                <m:t>𝛿</m:t>
                              </m:r>
                            </m:e>
                            <m:sub>
                              <m:r>
                                <a:rPr lang="en-US" sz="2400" b="0" i="1" smtClean="0">
                                  <a:latin typeface="Cambria Math" panose="02040503050406030204" pitchFamily="18" charset="0"/>
                                </a:rPr>
                                <m:t>𝑏𝑖𝑟𝑡h</m:t>
                              </m:r>
                            </m:sub>
                          </m:sSub>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𝐴</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𝐵</m:t>
                                  </m:r>
                                </m:sub>
                              </m:sSub>
                            </m:e>
                          </m:d>
                        </m:e>
                      </m:d>
                      <m:r>
                        <a:rPr lang="en-US" sz="2400" b="0" i="1" smtClean="0">
                          <a:latin typeface="Cambria Math" panose="02040503050406030204" pitchFamily="18" charset="0"/>
                        </a:rPr>
                        <m:t>+</m:t>
                      </m:r>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𝑑</m:t>
                          </m:r>
                        </m:sub>
                      </m:sSub>
                      <m:r>
                        <a:rPr lang="en-US" sz="2400" b="0" i="1" smtClean="0">
                          <a:latin typeface="Cambria Math" panose="02040503050406030204" pitchFamily="18" charset="0"/>
                        </a:rPr>
                        <m:t>∗</m:t>
                      </m:r>
                      <m:d>
                        <m:dPr>
                          <m:begChr m:val="|"/>
                          <m:endChr m:val="|"/>
                          <m:ctrlPr>
                            <a:rPr lang="en-US" sz="2400" i="1" smtClean="0">
                              <a:latin typeface="Cambria Math" panose="02040503050406030204" pitchFamily="18" charset="0"/>
                            </a:rPr>
                          </m:ctrlPr>
                        </m:dPr>
                        <m:e>
                          <m:sSub>
                            <m:sSubPr>
                              <m:ctrlPr>
                                <a:rPr lang="el-GR" sz="2400" i="1" smtClean="0">
                                  <a:latin typeface="Cambria Math" panose="02040503050406030204" pitchFamily="18" charset="0"/>
                                </a:rPr>
                              </m:ctrlPr>
                            </m:sSubPr>
                            <m:e>
                              <m:r>
                                <a:rPr lang="el-GR" sz="2400" b="0" i="1" smtClean="0">
                                  <a:latin typeface="Cambria Math" panose="02040503050406030204" pitchFamily="18" charset="0"/>
                                </a:rPr>
                                <m:t>𝛿</m:t>
                              </m:r>
                            </m:e>
                            <m:sub>
                              <m:r>
                                <a:rPr lang="en-US" sz="2400" b="0" i="1" smtClean="0">
                                  <a:latin typeface="Cambria Math" panose="02040503050406030204" pitchFamily="18" charset="0"/>
                                </a:rPr>
                                <m:t>𝑑𝑒𝑎𝑡h</m:t>
                              </m:r>
                            </m:sub>
                          </m:sSub>
                          <m:d>
                            <m:dPr>
                              <m:ctrlPr>
                                <a:rPr lang="en-US" sz="2400" i="1" smtClean="0">
                                  <a:latin typeface="Cambria Math" panose="02040503050406030204" pitchFamily="18" charset="0"/>
                                </a:rPr>
                              </m:ctrlPr>
                            </m:dPr>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𝐴</m:t>
                                  </m:r>
                                </m:sub>
                              </m:sSub>
                              <m:r>
                                <a:rPr lang="en-US" sz="2400" b="0" i="1" smtClean="0">
                                  <a:latin typeface="Cambria Math" panose="02040503050406030204" pitchFamily="18" charset="0"/>
                                </a:rPr>
                                <m:t>,</m:t>
                              </m:r>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𝐵</m:t>
                                  </m:r>
                                </m:sub>
                              </m:sSub>
                            </m:e>
                          </m:d>
                        </m:e>
                      </m:d>
                      <m:r>
                        <a:rPr lang="en-US" sz="2400" b="0" i="1" smtClean="0">
                          <a:latin typeface="Cambria Math" panose="02040503050406030204" pitchFamily="18" charset="0"/>
                        </a:rPr>
                        <m:t>+</m:t>
                      </m:r>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𝑐</m:t>
                          </m:r>
                        </m:sub>
                      </m:sSub>
                      <m:r>
                        <a:rPr lang="en-US" sz="2400" b="0" i="1" smtClean="0">
                          <a:latin typeface="Cambria Math" panose="02040503050406030204" pitchFamily="18" charset="0"/>
                        </a:rPr>
                        <m:t>∗</m:t>
                      </m:r>
                      <m:d>
                        <m:dPr>
                          <m:begChr m:val="|"/>
                          <m:endChr m:val="|"/>
                          <m:ctrlPr>
                            <a:rPr lang="en-US" sz="2400" i="1" smtClean="0">
                              <a:latin typeface="Cambria Math" panose="02040503050406030204" pitchFamily="18" charset="0"/>
                            </a:rPr>
                          </m:ctrlPr>
                        </m:dPr>
                        <m:e>
                          <m:sSub>
                            <m:sSubPr>
                              <m:ctrlPr>
                                <a:rPr lang="el-GR" sz="2400" i="1" smtClean="0">
                                  <a:latin typeface="Cambria Math" panose="02040503050406030204" pitchFamily="18" charset="0"/>
                                </a:rPr>
                              </m:ctrlPr>
                            </m:sSubPr>
                            <m:e>
                              <m:r>
                                <a:rPr lang="el-GR" sz="2400" b="0" i="1" smtClean="0">
                                  <a:latin typeface="Cambria Math" panose="02040503050406030204" pitchFamily="18" charset="0"/>
                                </a:rPr>
                                <m:t>𝛿</m:t>
                              </m:r>
                            </m:e>
                            <m:sub>
                              <m:r>
                                <a:rPr lang="en-US" sz="2400" b="0" i="1" smtClean="0">
                                  <a:latin typeface="Cambria Math" panose="02040503050406030204" pitchFamily="18" charset="0"/>
                                </a:rPr>
                                <m:t>𝑐h𝑎𝑛𝑔𝑒</m:t>
                              </m:r>
                            </m:sub>
                          </m:sSub>
                          <m:r>
                            <a:rPr lang="en-US" sz="2400" b="0" i="1" smtClean="0">
                              <a:latin typeface="Cambria Math" panose="02040503050406030204" pitchFamily="18" charset="0"/>
                            </a:rPr>
                            <m:t>(</m:t>
                          </m:r>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𝐴</m:t>
                              </m:r>
                            </m:sub>
                          </m:sSub>
                          <m:r>
                            <a:rPr lang="en-US" sz="2400" b="0" i="1" smtClean="0">
                              <a:latin typeface="Cambria Math" panose="02040503050406030204" pitchFamily="18" charset="0"/>
                            </a:rPr>
                            <m:t>,</m:t>
                          </m:r>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𝐵</m:t>
                              </m:r>
                            </m:sub>
                          </m:sSub>
                          <m:r>
                            <a:rPr lang="en-US" sz="2400" b="0" i="1" smtClean="0">
                              <a:latin typeface="Cambria Math" panose="02040503050406030204" pitchFamily="18" charset="0"/>
                            </a:rPr>
                            <m:t>)</m:t>
                          </m:r>
                        </m:e>
                      </m:d>
                    </m:oMath>
                  </m:oMathPara>
                </a14:m>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sz="half" idx="1"/>
              </p:nvPr>
            </p:nvSpPr>
            <p:spPr>
              <a:xfrm>
                <a:off x="1104900" y="3405190"/>
                <a:ext cx="9980682" cy="590549"/>
              </a:xfrm>
              <a:blipFill rotWithShape="0">
                <a:blip r:embed="rId2" cstate="print"/>
                <a:stretch>
                  <a:fillRect/>
                </a:stretch>
              </a:blipFill>
            </p:spPr>
            <p:txBody>
              <a:bodyPr/>
              <a:lstStyle/>
              <a:p>
                <a:r>
                  <a:rPr lang="en-US">
                    <a:noFill/>
                  </a:rPr>
                  <a:t> </a:t>
                </a:r>
              </a:p>
            </p:txBody>
          </p:sp>
        </mc:Fallback>
      </mc:AlternateContent>
      <p:sp>
        <p:nvSpPr>
          <p:cNvPr id="11" name="Rectangle 4"/>
          <p:cNvSpPr>
            <a:spLocks noChangeArrowheads="1"/>
          </p:cNvSpPr>
          <p:nvPr/>
        </p:nvSpPr>
        <p:spPr bwMode="auto">
          <a:xfrm>
            <a:off x="3244850" y="15986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anose="020B0604020202020204" pitchFamily="34" charset="0"/>
              </a:rPr>
              <a:t/>
            </a:r>
            <a:br>
              <a:rPr kumimoji="0" lang="en-US" sz="1800" b="0" i="0" u="none" strike="noStrike" cap="none" normalizeH="0" baseline="0" smtClean="0">
                <a:ln>
                  <a:noFill/>
                </a:ln>
                <a:solidFill>
                  <a:schemeClr val="tx1"/>
                </a:solidFill>
                <a:effectLst/>
                <a:latin typeface="Arial" panose="020B0604020202020204" pitchFamily="34" charset="0"/>
              </a:rPr>
            </a:b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 name="Slide Number Placeholder 4"/>
          <p:cNvSpPr>
            <a:spLocks noGrp="1"/>
          </p:cNvSpPr>
          <p:nvPr>
            <p:ph type="sldNum" sz="quarter" idx="12"/>
          </p:nvPr>
        </p:nvSpPr>
        <p:spPr/>
        <p:txBody>
          <a:bodyPr/>
          <a:lstStyle/>
          <a:p>
            <a:fld id="{0FF54DE5-C571-48E8-A5BC-B369434E2F44}" type="slidenum">
              <a:rPr lang="el-GR" smtClean="0"/>
              <a:pPr/>
              <a:t>31</a:t>
            </a:fld>
            <a:endParaRPr lang="el-GR"/>
          </a:p>
        </p:txBody>
      </p:sp>
    </p:spTree>
    <p:extLst>
      <p:ext uri="{BB962C8B-B14F-4D97-AF65-F5344CB8AC3E}">
        <p14:creationId xmlns:p14="http://schemas.microsoft.com/office/powerpoint/2010/main" val="55560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Grouping tables into clusters: </a:t>
            </a:r>
            <a:r>
              <a:rPr lang="en-US" dirty="0" smtClean="0"/>
              <a:t>Clustering Validity Techniques</a:t>
            </a:r>
            <a:endParaRPr lang="en-US" dirty="0"/>
          </a:p>
        </p:txBody>
      </p:sp>
      <p:sp>
        <p:nvSpPr>
          <p:cNvPr id="3" name="Content Placeholder 2"/>
          <p:cNvSpPr>
            <a:spLocks noGrp="1"/>
          </p:cNvSpPr>
          <p:nvPr>
            <p:ph idx="1"/>
          </p:nvPr>
        </p:nvSpPr>
        <p:spPr/>
        <p:txBody>
          <a:bodyPr/>
          <a:lstStyle/>
          <a:p>
            <a:pPr marL="0" indent="0">
              <a:buNone/>
            </a:pPr>
            <a:r>
              <a:rPr lang="en-US" dirty="0" smtClean="0"/>
              <a:t>There are </a:t>
            </a:r>
            <a:r>
              <a:rPr lang="en-US" dirty="0"/>
              <a:t>two main categories for clustering </a:t>
            </a:r>
            <a:r>
              <a:rPr lang="en-US" dirty="0" smtClean="0"/>
              <a:t>validity:</a:t>
            </a:r>
          </a:p>
          <a:p>
            <a:r>
              <a:rPr lang="en-US" b="1" dirty="0" smtClean="0"/>
              <a:t>Internal evaluation</a:t>
            </a:r>
            <a:r>
              <a:rPr lang="en-US" dirty="0" smtClean="0"/>
              <a:t>:</a:t>
            </a:r>
            <a:r>
              <a:rPr lang="en-US" dirty="0"/>
              <a:t> refers to methods that do not need external knowledge and can measure the quality of the clusters </a:t>
            </a:r>
            <a:r>
              <a:rPr lang="en-US" dirty="0" smtClean="0"/>
              <a:t>only </a:t>
            </a:r>
            <a:r>
              <a:rPr lang="en-US" dirty="0"/>
              <a:t>with the information that they keep and which was used from the clustering algorithm</a:t>
            </a:r>
            <a:endParaRPr lang="en-US" dirty="0" smtClean="0"/>
          </a:p>
          <a:p>
            <a:r>
              <a:rPr lang="en-US" b="1" dirty="0"/>
              <a:t>E</a:t>
            </a:r>
            <a:r>
              <a:rPr lang="en-US" b="1" dirty="0" smtClean="0"/>
              <a:t>xternal evaluation</a:t>
            </a:r>
            <a:r>
              <a:rPr lang="en-US" dirty="0" smtClean="0"/>
              <a:t>: needs </a:t>
            </a:r>
            <a:r>
              <a:rPr lang="en-US" dirty="0"/>
              <a:t>external knowledge, i.e., data have to be classified before the evaluation process, by explicit tracing of human knowledge on the issue. </a:t>
            </a:r>
          </a:p>
        </p:txBody>
      </p:sp>
      <p:sp>
        <p:nvSpPr>
          <p:cNvPr id="4" name="Slide Number Placeholder 3"/>
          <p:cNvSpPr>
            <a:spLocks noGrp="1"/>
          </p:cNvSpPr>
          <p:nvPr>
            <p:ph type="sldNum" sz="quarter" idx="12"/>
          </p:nvPr>
        </p:nvSpPr>
        <p:spPr/>
        <p:txBody>
          <a:bodyPr/>
          <a:lstStyle/>
          <a:p>
            <a:fld id="{0FF54DE5-C571-48E8-A5BC-B369434E2F44}" type="slidenum">
              <a:rPr lang="el-GR" smtClean="0"/>
              <a:pPr/>
              <a:t>32</a:t>
            </a:fld>
            <a:endParaRPr lang="el-GR"/>
          </a:p>
        </p:txBody>
      </p:sp>
    </p:spTree>
    <p:extLst>
      <p:ext uri="{BB962C8B-B14F-4D97-AF65-F5344CB8AC3E}">
        <p14:creationId xmlns:p14="http://schemas.microsoft.com/office/powerpoint/2010/main" val="11347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Grouping tables into clusters: </a:t>
            </a:r>
            <a:r>
              <a:rPr lang="en-US" dirty="0" smtClean="0"/>
              <a:t>Assessment via External evaluation - Metrics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04900" y="1600200"/>
                <a:ext cx="9982200" cy="5181600"/>
              </a:xfrm>
            </p:spPr>
            <p:txBody>
              <a:bodyPr>
                <a:normAutofit fontScale="92500" lnSpcReduction="10000"/>
              </a:bodyPr>
              <a:lstStyle/>
              <a:p>
                <a:pPr marL="0" indent="0">
                  <a:buNone/>
                </a:pPr>
                <a:r>
                  <a:rPr lang="en-US" dirty="0" smtClean="0"/>
                  <a:t>There </a:t>
                </a:r>
                <a:r>
                  <a:rPr lang="en-US" dirty="0"/>
                  <a:t>is a large amount of methods that have been used previously</a:t>
                </a:r>
                <a:r>
                  <a:rPr lang="en-US" dirty="0" smtClean="0"/>
                  <a:t>.</a:t>
                </a:r>
              </a:p>
              <a:p>
                <a:pPr marL="0" indent="0">
                  <a:buNone/>
                </a:pPr>
                <a:r>
                  <a:rPr lang="en-US" dirty="0" smtClean="0"/>
                  <a:t>We </a:t>
                </a:r>
                <a:r>
                  <a:rPr lang="en-US" dirty="0"/>
                  <a:t>decided to choose the most common of </a:t>
                </a:r>
                <a:r>
                  <a:rPr lang="en-US" dirty="0" smtClean="0"/>
                  <a:t>them</a:t>
                </a:r>
              </a:p>
              <a:p>
                <a:r>
                  <a:rPr lang="en-US" b="1" dirty="0" smtClean="0"/>
                  <a:t>Entropy</a:t>
                </a:r>
                <a:r>
                  <a:rPr lang="en-US" dirty="0" smtClean="0"/>
                  <a:t>: </a:t>
                </a:r>
                <a:r>
                  <a:rPr lang="en-US" dirty="0"/>
                  <a:t>is defined as the degree to which each cluster consists of objects of a single class. </a:t>
                </a:r>
                <a:endParaRPr lang="en-US" dirty="0" smtClean="0"/>
              </a:p>
              <a:p>
                <a:pPr marL="0" indent="0">
                  <a:buNone/>
                </a:pPr>
                <a:r>
                  <a:rPr lang="en-US" dirty="0" smtClean="0"/>
                  <a:t>For </a:t>
                </a:r>
                <a:r>
                  <a:rPr lang="en-US" dirty="0"/>
                  <a:t>each cluster </a:t>
                </a:r>
                <a:r>
                  <a:rPr lang="en-US" i="1" dirty="0"/>
                  <a:t>j</a:t>
                </a:r>
                <a:r>
                  <a:rPr lang="en-US" dirty="0"/>
                  <a:t> we compute </a:t>
                </a:r>
                <a:r>
                  <a:rPr lang="en-US" i="1" dirty="0" err="1"/>
                  <a:t>p</a:t>
                </a:r>
                <a:r>
                  <a:rPr lang="en-US" i="1" baseline="-25000" dirty="0" err="1"/>
                  <a:t>ij</a:t>
                </a:r>
                <a:r>
                  <a:rPr lang="en-US" dirty="0"/>
                  <a:t>, which is the probability that a member of </a:t>
                </a:r>
                <a:r>
                  <a:rPr lang="en-US" dirty="0" smtClean="0"/>
                  <a:t>cluster </a:t>
                </a:r>
                <a:r>
                  <a:rPr lang="en-US" i="1" dirty="0" err="1"/>
                  <a:t>i</a:t>
                </a:r>
                <a:r>
                  <a:rPr lang="en-US" dirty="0"/>
                  <a:t> belongs to class </a:t>
                </a:r>
                <a:r>
                  <a:rPr lang="en-US" i="1" dirty="0"/>
                  <a:t>j</a:t>
                </a:r>
                <a:r>
                  <a:rPr lang="en-US" dirty="0" smtClean="0"/>
                  <a:t>.</a:t>
                </a:r>
              </a:p>
              <a:p>
                <a:pPr marL="0" indent="0">
                  <a:buNone/>
                </a:pPr>
                <a:endParaRPr lang="en-US" dirty="0" smtClean="0"/>
              </a:p>
              <a:p>
                <a:pPr marL="0" indent="0" algn="ctr">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𝑖𝑗</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𝑖</m:t>
                              </m:r>
                            </m:sub>
                          </m:sSub>
                        </m:den>
                      </m:f>
                    </m:oMath>
                  </m:oMathPara>
                </a14:m>
                <a:endParaRPr lang="en-US" b="0" dirty="0" smtClean="0"/>
              </a:p>
              <a:p>
                <a:pPr lvl="1"/>
                <a:r>
                  <a:rPr lang="en-US" i="1" dirty="0"/>
                  <a:t>m</a:t>
                </a:r>
                <a:r>
                  <a:rPr lang="en-US" i="1" baseline="-25000" dirty="0"/>
                  <a:t>i</a:t>
                </a:r>
                <a:r>
                  <a:rPr lang="en-US" baseline="-25000" dirty="0"/>
                  <a:t> </a:t>
                </a:r>
                <a:r>
                  <a:rPr lang="en-US" dirty="0"/>
                  <a:t>is the number of objects in cluster </a:t>
                </a:r>
                <a:r>
                  <a:rPr lang="en-US" i="1" dirty="0" err="1" smtClean="0"/>
                  <a:t>i</a:t>
                </a:r>
                <a:r>
                  <a:rPr lang="en-US" i="1" dirty="0" smtClean="0"/>
                  <a:t>.</a:t>
                </a:r>
              </a:p>
              <a:p>
                <a:pPr lvl="1"/>
                <a:r>
                  <a:rPr lang="en-US" i="1" dirty="0" err="1"/>
                  <a:t>m</a:t>
                </a:r>
                <a:r>
                  <a:rPr lang="en-US" i="1" baseline="-25000" dirty="0" err="1"/>
                  <a:t>ij</a:t>
                </a:r>
                <a:r>
                  <a:rPr lang="en-US" i="1" baseline="-25000" dirty="0"/>
                  <a:t>  </a:t>
                </a:r>
                <a:r>
                  <a:rPr lang="en-US" dirty="0"/>
                  <a:t>is the number of objects of class </a:t>
                </a:r>
                <a:r>
                  <a:rPr lang="en-US" i="1" dirty="0"/>
                  <a:t>j </a:t>
                </a:r>
                <a:r>
                  <a:rPr lang="en-US" dirty="0"/>
                  <a:t>in cluster </a:t>
                </a:r>
                <a:r>
                  <a:rPr lang="en-US" i="1" dirty="0" err="1"/>
                  <a:t>i</a:t>
                </a:r>
                <a:r>
                  <a:rPr lang="en-US" dirty="0" smtClean="0"/>
                  <a:t>.</a:t>
                </a:r>
              </a:p>
              <a:p>
                <a:pPr marL="457200" lvl="1" indent="0">
                  <a:buNone/>
                </a:pPr>
                <a:endParaRPr lang="en-US" dirty="0"/>
              </a:p>
              <a:p>
                <a:pPr marL="0" lvl="1" indent="0">
                  <a:buNone/>
                </a:pPr>
                <a:r>
                  <a:rPr lang="en-US" sz="2000" dirty="0"/>
                  <a:t>T</a:t>
                </a:r>
                <a:r>
                  <a:rPr lang="en-US" sz="2000" dirty="0" smtClean="0"/>
                  <a:t>he </a:t>
                </a:r>
                <a:r>
                  <a:rPr lang="en-US" sz="2000" b="1" dirty="0"/>
                  <a:t>total entropy of each cluster </a:t>
                </a:r>
                <a:r>
                  <a:rPr lang="en-US" sz="2000" b="1" i="1" dirty="0" err="1"/>
                  <a:t>i</a:t>
                </a:r>
                <a:r>
                  <a:rPr lang="en-US" sz="2000" b="1" dirty="0"/>
                  <a:t> </a:t>
                </a:r>
                <a:r>
                  <a:rPr lang="en-US" sz="2000" dirty="0"/>
                  <a:t>is calculated by the following formula</a:t>
                </a:r>
                <a:r>
                  <a:rPr lang="en-US" sz="2000" dirty="0" smtClean="0"/>
                  <a:t>:</a:t>
                </a:r>
              </a:p>
              <a:p>
                <a:pPr marL="0" lvl="1" indent="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𝑖</m:t>
                          </m:r>
                        </m:sub>
                      </m:sSub>
                      <m:r>
                        <a:rPr lang="en-US" sz="2000">
                          <a:latin typeface="Cambria Math" panose="02040503050406030204" pitchFamily="18" charset="0"/>
                        </a:rPr>
                        <m:t>=</m:t>
                      </m:r>
                      <m:r>
                        <a:rPr lang="en-US" sz="2000" i="1">
                          <a:latin typeface="Cambria Math" panose="02040503050406030204" pitchFamily="18" charset="0"/>
                        </a:rPr>
                        <m:t>−</m:t>
                      </m:r>
                      <m:nary>
                        <m:naryPr>
                          <m:chr m:val="∑"/>
                          <m:limLoc m:val="subSup"/>
                          <m:ctrlPr>
                            <a:rPr lang="en-US" sz="2000" i="1">
                              <a:latin typeface="Cambria Math" panose="02040503050406030204" pitchFamily="18" charset="0"/>
                            </a:rPr>
                          </m:ctrlPr>
                        </m:naryPr>
                        <m:sub>
                          <m:r>
                            <a:rPr lang="en-US" sz="2000" i="1">
                              <a:latin typeface="Cambria Math" panose="02040503050406030204" pitchFamily="18" charset="0"/>
                            </a:rPr>
                            <m:t>𝑗</m:t>
                          </m:r>
                          <m:r>
                            <a:rPr lang="en-US" sz="2000">
                              <a:latin typeface="Cambria Math" panose="02040503050406030204" pitchFamily="18" charset="0"/>
                            </a:rPr>
                            <m:t>=1</m:t>
                          </m:r>
                        </m:sub>
                        <m:sup>
                          <m:r>
                            <a:rPr lang="en-US" sz="2000" i="1">
                              <a:latin typeface="Cambria Math" panose="02040503050406030204" pitchFamily="18" charset="0"/>
                            </a:rPr>
                            <m:t>𝐿</m:t>
                          </m:r>
                        </m:sup>
                        <m:e>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𝑖𝑗</m:t>
                              </m:r>
                            </m:sub>
                          </m:sSub>
                          <m:func>
                            <m:funcPr>
                              <m:ctrlPr>
                                <a:rPr lang="en-US" sz="2000" i="1">
                                  <a:latin typeface="Cambria Math" panose="02040503050406030204" pitchFamily="18" charset="0"/>
                                </a:rPr>
                              </m:ctrlPr>
                            </m:funcPr>
                            <m:fName>
                              <m:sSub>
                                <m:sSubPr>
                                  <m:ctrlPr>
                                    <a:rPr lang="en-US" sz="2000" i="1">
                                      <a:latin typeface="Cambria Math" panose="02040503050406030204" pitchFamily="18" charset="0"/>
                                    </a:rPr>
                                  </m:ctrlPr>
                                </m:sSubPr>
                                <m:e>
                                  <m:r>
                                    <m:rPr>
                                      <m:sty m:val="p"/>
                                    </m:rPr>
                                    <a:rPr lang="en-US" sz="2000">
                                      <a:latin typeface="Cambria Math" panose="02040503050406030204" pitchFamily="18" charset="0"/>
                                    </a:rPr>
                                    <m:t>log</m:t>
                                  </m:r>
                                </m:e>
                                <m:sub>
                                  <m:r>
                                    <a:rPr lang="en-US" sz="2000">
                                      <a:latin typeface="Cambria Math" panose="02040503050406030204" pitchFamily="18" charset="0"/>
                                    </a:rPr>
                                    <m:t>2</m:t>
                                  </m:r>
                                </m:sub>
                              </m:sSub>
                            </m:fName>
                            <m:e>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𝑖𝑗</m:t>
                                  </m:r>
                                </m:sub>
                              </m:sSub>
                            </m:e>
                          </m:func>
                        </m:e>
                      </m:nary>
                    </m:oMath>
                  </m:oMathPara>
                </a14:m>
                <a:endParaRPr lang="en-US" sz="2000" dirty="0" smtClean="0"/>
              </a:p>
              <a:p>
                <a:pPr marL="800100" lvl="2" indent="-342900"/>
                <a:r>
                  <a:rPr lang="en-US" sz="1800" i="1" dirty="0" smtClean="0"/>
                  <a:t>L</a:t>
                </a:r>
                <a:r>
                  <a:rPr lang="en-US" sz="1800" dirty="0" smtClean="0"/>
                  <a:t> </a:t>
                </a:r>
                <a:r>
                  <a:rPr lang="en-US" sz="1800" dirty="0"/>
                  <a:t>is the number of classes.</a:t>
                </a:r>
                <a:endParaRPr lang="en-US" sz="1800" dirty="0" smtClean="0"/>
              </a:p>
              <a:p>
                <a:pPr marL="0" lvl="1" indent="0">
                  <a:buNone/>
                </a:pPr>
                <a:endParaRPr lang="en-US" sz="2000" dirty="0" smtClean="0"/>
              </a:p>
              <a:p>
                <a:pPr marL="0" lvl="1" indent="0">
                  <a:buNone/>
                </a:pP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04900" y="1600200"/>
                <a:ext cx="9982200" cy="5181600"/>
              </a:xfrm>
              <a:blipFill rotWithShape="0">
                <a:blip r:embed="rId2"/>
                <a:stretch>
                  <a:fillRect l="-1465" t="-1765" r="-18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FF54DE5-C571-48E8-A5BC-B369434E2F44}" type="slidenum">
              <a:rPr lang="el-GR" smtClean="0"/>
              <a:pPr/>
              <a:t>33</a:t>
            </a:fld>
            <a:endParaRPr lang="el-GR"/>
          </a:p>
        </p:txBody>
      </p:sp>
    </p:spTree>
    <p:extLst>
      <p:ext uri="{BB962C8B-B14F-4D97-AF65-F5344CB8AC3E}">
        <p14:creationId xmlns:p14="http://schemas.microsoft.com/office/powerpoint/2010/main" val="179265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Grouping tables into clusters: Assessment via External </a:t>
            </a:r>
            <a:r>
              <a:rPr lang="en-US" dirty="0" smtClean="0"/>
              <a:t>evaluation – Metrics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04900" y="1600199"/>
                <a:ext cx="9982200" cy="4743451"/>
              </a:xfrm>
            </p:spPr>
            <p:txBody>
              <a:bodyPr>
                <a:normAutofit fontScale="77500" lnSpcReduction="20000"/>
              </a:bodyPr>
              <a:lstStyle/>
              <a:p>
                <a:pPr marL="0" indent="0">
                  <a:buNone/>
                </a:pPr>
                <a:r>
                  <a:rPr lang="en-US" sz="3000" dirty="0"/>
                  <a:t>T</a:t>
                </a:r>
                <a:r>
                  <a:rPr lang="en-US" sz="3000" dirty="0" smtClean="0"/>
                  <a:t>he </a:t>
                </a:r>
                <a:r>
                  <a:rPr lang="en-US" sz="3000" b="1" dirty="0"/>
                  <a:t>total entropy of a set of clusters</a:t>
                </a:r>
                <a:r>
                  <a:rPr lang="en-US" sz="3000" dirty="0"/>
                  <a:t>, </a:t>
                </a:r>
                <a:r>
                  <a:rPr lang="en-US" sz="3000" dirty="0" smtClean="0"/>
                  <a:t>is defined as </a:t>
                </a:r>
                <a:r>
                  <a:rPr lang="en-US" sz="3000" dirty="0"/>
                  <a:t>the sum of the entropies of each cluster weighted by the size of each cluster</a:t>
                </a:r>
                <a:r>
                  <a:rPr lang="en-US" sz="3000" dirty="0" smtClean="0"/>
                  <a:t>:</a:t>
                </a:r>
              </a:p>
              <a:p>
                <a:endParaRPr lang="en-US" dirty="0"/>
              </a:p>
              <a:p>
                <a:pPr marL="0" indent="0">
                  <a:buNone/>
                </a:pPr>
                <a14:m>
                  <m:oMathPara xmlns:m="http://schemas.openxmlformats.org/officeDocument/2006/math">
                    <m:oMathParaPr>
                      <m:jc m:val="centerGroup"/>
                    </m:oMathParaPr>
                    <m:oMath xmlns:m="http://schemas.openxmlformats.org/officeDocument/2006/math">
                      <m:r>
                        <a:rPr lang="en-US" sz="3000" i="1">
                          <a:latin typeface="Cambria Math" panose="02040503050406030204" pitchFamily="18" charset="0"/>
                        </a:rPr>
                        <m:t>𝑒</m:t>
                      </m:r>
                      <m:r>
                        <a:rPr lang="en-US" sz="3000">
                          <a:latin typeface="Cambria Math" panose="02040503050406030204" pitchFamily="18" charset="0"/>
                        </a:rPr>
                        <m:t>=</m:t>
                      </m:r>
                      <m:nary>
                        <m:naryPr>
                          <m:chr m:val="∑"/>
                          <m:limLoc m:val="subSup"/>
                          <m:ctrlPr>
                            <a:rPr lang="en-US" sz="3000" i="1">
                              <a:latin typeface="Cambria Math" panose="02040503050406030204" pitchFamily="18" charset="0"/>
                            </a:rPr>
                          </m:ctrlPr>
                        </m:naryPr>
                        <m:sub>
                          <m:r>
                            <a:rPr lang="en-US" sz="3000" i="1">
                              <a:latin typeface="Cambria Math" panose="02040503050406030204" pitchFamily="18" charset="0"/>
                            </a:rPr>
                            <m:t>𝑖</m:t>
                          </m:r>
                          <m:r>
                            <a:rPr lang="en-US" sz="3000">
                              <a:latin typeface="Cambria Math" panose="02040503050406030204" pitchFamily="18" charset="0"/>
                            </a:rPr>
                            <m:t>=1</m:t>
                          </m:r>
                        </m:sub>
                        <m:sup>
                          <m:r>
                            <a:rPr lang="en-US" sz="3000" i="1">
                              <a:latin typeface="Cambria Math" panose="02040503050406030204" pitchFamily="18" charset="0"/>
                            </a:rPr>
                            <m:t>𝐾</m:t>
                          </m:r>
                        </m:sup>
                        <m:e>
                          <m:f>
                            <m:fPr>
                              <m:ctrlPr>
                                <a:rPr lang="en-US" sz="3000" i="1">
                                  <a:latin typeface="Cambria Math" panose="02040503050406030204" pitchFamily="18" charset="0"/>
                                </a:rPr>
                              </m:ctrlPr>
                            </m:fPr>
                            <m:num>
                              <m:sSub>
                                <m:sSubPr>
                                  <m:ctrlPr>
                                    <a:rPr lang="en-US" sz="3000" i="1">
                                      <a:latin typeface="Cambria Math" panose="02040503050406030204" pitchFamily="18" charset="0"/>
                                    </a:rPr>
                                  </m:ctrlPr>
                                </m:sSubPr>
                                <m:e>
                                  <m:r>
                                    <a:rPr lang="en-US" sz="3000" i="1">
                                      <a:latin typeface="Cambria Math" panose="02040503050406030204" pitchFamily="18" charset="0"/>
                                    </a:rPr>
                                    <m:t>𝑚</m:t>
                                  </m:r>
                                </m:e>
                                <m:sub>
                                  <m:r>
                                    <a:rPr lang="en-US" sz="3000" i="1">
                                      <a:latin typeface="Cambria Math" panose="02040503050406030204" pitchFamily="18" charset="0"/>
                                    </a:rPr>
                                    <m:t>𝑖</m:t>
                                  </m:r>
                                </m:sub>
                              </m:sSub>
                            </m:num>
                            <m:den>
                              <m:r>
                                <a:rPr lang="en-US" sz="3000" i="1">
                                  <a:latin typeface="Cambria Math" panose="02040503050406030204" pitchFamily="18" charset="0"/>
                                </a:rPr>
                                <m:t>𝑚</m:t>
                              </m:r>
                            </m:den>
                          </m:f>
                          <m:sSub>
                            <m:sSubPr>
                              <m:ctrlPr>
                                <a:rPr lang="en-US" sz="3000" i="1">
                                  <a:latin typeface="Cambria Math" panose="02040503050406030204" pitchFamily="18" charset="0"/>
                                </a:rPr>
                              </m:ctrlPr>
                            </m:sSubPr>
                            <m:e>
                              <m:r>
                                <a:rPr lang="en-US" sz="3000" i="1">
                                  <a:latin typeface="Cambria Math" panose="02040503050406030204" pitchFamily="18" charset="0"/>
                                </a:rPr>
                                <m:t>𝑒</m:t>
                              </m:r>
                            </m:e>
                            <m:sub>
                              <m:r>
                                <a:rPr lang="en-US" sz="3000" i="1">
                                  <a:latin typeface="Cambria Math" panose="02040503050406030204" pitchFamily="18" charset="0"/>
                                </a:rPr>
                                <m:t>𝑖</m:t>
                              </m:r>
                            </m:sub>
                          </m:sSub>
                        </m:e>
                      </m:nary>
                    </m:oMath>
                  </m:oMathPara>
                </a14:m>
                <a:endParaRPr lang="en-US" sz="3000" dirty="0" smtClean="0"/>
              </a:p>
              <a:p>
                <a:pPr marL="0" indent="0">
                  <a:buNone/>
                </a:pPr>
                <a:endParaRPr lang="en-US" sz="3000" dirty="0" smtClean="0"/>
              </a:p>
              <a:p>
                <a:pPr lvl="1"/>
                <a:r>
                  <a:rPr lang="en-US" sz="2400" i="1" dirty="0"/>
                  <a:t>K</a:t>
                </a:r>
                <a:r>
                  <a:rPr lang="en-US" sz="2400" dirty="0"/>
                  <a:t> is the number of clusters and </a:t>
                </a:r>
                <a:r>
                  <a:rPr lang="en-US" sz="2400" i="1" dirty="0"/>
                  <a:t>m</a:t>
                </a:r>
                <a:r>
                  <a:rPr lang="en-US" sz="2400" dirty="0"/>
                  <a:t> is the total number of data </a:t>
                </a:r>
                <a:r>
                  <a:rPr lang="en-US" sz="2400" dirty="0" smtClean="0"/>
                  <a:t>points</a:t>
                </a:r>
              </a:p>
              <a:p>
                <a:pPr marL="0" lvl="1"/>
                <a:endParaRPr lang="en-US" sz="2000" dirty="0" smtClean="0"/>
              </a:p>
              <a:p>
                <a:r>
                  <a:rPr lang="en-US" sz="2700" b="1" dirty="0"/>
                  <a:t>Precision</a:t>
                </a:r>
                <a:r>
                  <a:rPr lang="en-US" sz="2700" dirty="0"/>
                  <a:t>: </a:t>
                </a:r>
                <a:r>
                  <a:rPr lang="en-US" sz="2700" dirty="0" smtClean="0"/>
                  <a:t>is </a:t>
                </a:r>
                <a:r>
                  <a:rPr lang="en-US" sz="2700" dirty="0"/>
                  <a:t>defined as the fraction of a cluster that consists of objects of a specified class. </a:t>
                </a:r>
                <a:r>
                  <a:rPr lang="en-US" sz="2700" b="1" dirty="0"/>
                  <a:t>Precision of a cluster </a:t>
                </a:r>
                <a:r>
                  <a:rPr lang="en-US" sz="2700" b="1" i="1" dirty="0" err="1"/>
                  <a:t>i</a:t>
                </a:r>
                <a:r>
                  <a:rPr lang="en-US" sz="2700" b="1" dirty="0"/>
                  <a:t> with respect to class </a:t>
                </a:r>
                <a:r>
                  <a:rPr lang="en-US" sz="2700" b="1" i="1" dirty="0"/>
                  <a:t>j</a:t>
                </a:r>
                <a:r>
                  <a:rPr lang="en-US" sz="2700" b="1" dirty="0"/>
                  <a:t> </a:t>
                </a:r>
                <a:r>
                  <a:rPr lang="en-US" sz="2700" dirty="0"/>
                  <a:t>is</a:t>
                </a:r>
                <a:r>
                  <a:rPr lang="en-US" sz="2700" dirty="0" smtClean="0"/>
                  <a:t>:</a:t>
                </a:r>
              </a:p>
              <a:p>
                <a:endParaRPr lang="en-US" sz="2700" dirty="0" smtClean="0"/>
              </a:p>
              <a:p>
                <a:pPr marL="0" indent="0">
                  <a:buNone/>
                </a:pPr>
                <a14:m>
                  <m:oMathPara xmlns:m="http://schemas.openxmlformats.org/officeDocument/2006/math">
                    <m:oMathParaPr>
                      <m:jc m:val="centerGroup"/>
                    </m:oMathParaPr>
                    <m:oMath xmlns:m="http://schemas.openxmlformats.org/officeDocument/2006/math">
                      <m:r>
                        <a:rPr lang="en-US" sz="2700" i="1">
                          <a:latin typeface="Cambria Math" panose="02040503050406030204" pitchFamily="18" charset="0"/>
                        </a:rPr>
                        <m:t>𝑝𝑟𝑒𝑐𝑖𝑠𝑖𝑜𝑛</m:t>
                      </m:r>
                      <m:d>
                        <m:dPr>
                          <m:ctrlPr>
                            <a:rPr lang="en-US" sz="2700" i="1">
                              <a:latin typeface="Cambria Math" panose="02040503050406030204" pitchFamily="18" charset="0"/>
                            </a:rPr>
                          </m:ctrlPr>
                        </m:dPr>
                        <m:e>
                          <m:r>
                            <a:rPr lang="en-US" sz="2700" i="1">
                              <a:latin typeface="Cambria Math" panose="02040503050406030204" pitchFamily="18" charset="0"/>
                            </a:rPr>
                            <m:t>𝑖</m:t>
                          </m:r>
                          <m:r>
                            <a:rPr lang="en-US" sz="2700">
                              <a:latin typeface="Cambria Math" panose="02040503050406030204" pitchFamily="18" charset="0"/>
                            </a:rPr>
                            <m:t>,</m:t>
                          </m:r>
                          <m:r>
                            <a:rPr lang="en-US" sz="2700" i="1">
                              <a:latin typeface="Cambria Math" panose="02040503050406030204" pitchFamily="18" charset="0"/>
                            </a:rPr>
                            <m:t>𝑗</m:t>
                          </m:r>
                        </m:e>
                      </m:d>
                      <m:r>
                        <a:rPr lang="en-US" sz="2700">
                          <a:latin typeface="Cambria Math" panose="02040503050406030204" pitchFamily="18" charset="0"/>
                        </a:rPr>
                        <m:t>=</m:t>
                      </m:r>
                      <m:sSub>
                        <m:sSubPr>
                          <m:ctrlPr>
                            <a:rPr lang="en-US" sz="2700" i="1">
                              <a:latin typeface="Cambria Math" panose="02040503050406030204" pitchFamily="18" charset="0"/>
                            </a:rPr>
                          </m:ctrlPr>
                        </m:sSubPr>
                        <m:e>
                          <m:r>
                            <a:rPr lang="en-US" sz="2700" i="1">
                              <a:latin typeface="Cambria Math" panose="02040503050406030204" pitchFamily="18" charset="0"/>
                            </a:rPr>
                            <m:t>𝑝</m:t>
                          </m:r>
                        </m:e>
                        <m:sub>
                          <m:r>
                            <a:rPr lang="en-US" sz="2700" i="1">
                              <a:latin typeface="Cambria Math" panose="02040503050406030204" pitchFamily="18" charset="0"/>
                            </a:rPr>
                            <m:t>𝑖𝑗</m:t>
                          </m:r>
                        </m:sub>
                      </m:sSub>
                    </m:oMath>
                  </m:oMathPara>
                </a14:m>
                <a:endParaRPr lang="en-US" sz="2700" dirty="0" smtClean="0"/>
              </a:p>
              <a:p>
                <a:pPr marL="0" indent="0" algn="ctr">
                  <a:buNone/>
                </a:pPr>
                <a:endParaRPr lang="en-US" sz="27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04900" y="1600199"/>
                <a:ext cx="9982200" cy="4743451"/>
              </a:xfrm>
              <a:blipFill rotWithShape="0">
                <a:blip r:embed="rId2" cstate="print"/>
                <a:stretch>
                  <a:fillRect l="-1770" t="-30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FF54DE5-C571-48E8-A5BC-B369434E2F44}" type="slidenum">
              <a:rPr lang="el-GR" smtClean="0"/>
              <a:pPr/>
              <a:t>34</a:t>
            </a:fld>
            <a:endParaRPr lang="el-GR"/>
          </a:p>
        </p:txBody>
      </p:sp>
    </p:spTree>
    <p:extLst>
      <p:ext uri="{BB962C8B-B14F-4D97-AF65-F5344CB8AC3E}">
        <p14:creationId xmlns:p14="http://schemas.microsoft.com/office/powerpoint/2010/main" val="384691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Grouping tables into clusters: Assessment via External </a:t>
            </a:r>
            <a:r>
              <a:rPr lang="en-US" dirty="0" smtClean="0"/>
              <a:t>evaluation - Metrics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04900" y="1600200"/>
                <a:ext cx="9982200" cy="4829176"/>
              </a:xfrm>
            </p:spPr>
            <p:txBody>
              <a:bodyPr>
                <a:normAutofit lnSpcReduction="10000"/>
              </a:bodyPr>
              <a:lstStyle/>
              <a:p>
                <a:r>
                  <a:rPr lang="en-US" b="1" dirty="0"/>
                  <a:t>Recall</a:t>
                </a:r>
                <a:r>
                  <a:rPr lang="en-US" dirty="0"/>
                  <a:t>: depicts the extent to which a cluster contains all the objects of a specified class. The </a:t>
                </a:r>
                <a:r>
                  <a:rPr lang="en-US" b="1" dirty="0"/>
                  <a:t>recall of cluster </a:t>
                </a:r>
                <a:r>
                  <a:rPr lang="en-US" b="1" i="1" dirty="0" err="1"/>
                  <a:t>i</a:t>
                </a:r>
                <a:r>
                  <a:rPr lang="en-US" b="1" dirty="0"/>
                  <a:t> with respect to class </a:t>
                </a:r>
                <a:r>
                  <a:rPr lang="en-US" b="1" i="1" dirty="0"/>
                  <a:t>j</a:t>
                </a:r>
                <a:r>
                  <a:rPr lang="en-US" b="1" dirty="0"/>
                  <a:t> </a:t>
                </a:r>
                <a:r>
                  <a:rPr lang="en-US" dirty="0"/>
                  <a:t>is:</a:t>
                </a:r>
              </a:p>
              <a:p>
                <a:pPr marL="0" indent="0">
                  <a:buNone/>
                </a:pPr>
                <a:endParaRPr lang="en-US" dirty="0"/>
              </a:p>
              <a:p>
                <a:pPr marL="0" indent="0" algn="ctr">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𝑟𝑒𝑐𝑎𝑙𝑙</m:t>
                      </m:r>
                      <m:d>
                        <m:dPr>
                          <m:ctrlPr>
                            <a:rPr lang="en-US" i="1">
                              <a:latin typeface="Cambria Math" panose="02040503050406030204" pitchFamily="18" charset="0"/>
                            </a:rPr>
                          </m:ctrlPr>
                        </m:dPr>
                        <m:e>
                          <m:r>
                            <a:rPr lang="en-US" i="1">
                              <a:latin typeface="Cambria Math" panose="02040503050406030204" pitchFamily="18" charset="0"/>
                            </a:rPr>
                            <m:t>𝑖</m:t>
                          </m:r>
                          <m:r>
                            <a:rPr lang="en-US">
                              <a:latin typeface="Cambria Math" panose="02040503050406030204" pitchFamily="18" charset="0"/>
                            </a:rPr>
                            <m:t>,</m:t>
                          </m:r>
                          <m:r>
                            <a:rPr lang="en-US" i="1">
                              <a:latin typeface="Cambria Math" panose="02040503050406030204" pitchFamily="18" charset="0"/>
                            </a:rPr>
                            <m:t>𝑗</m:t>
                          </m:r>
                        </m:e>
                      </m:d>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𝑖𝑗</m:t>
                              </m:r>
                            </m:sub>
                          </m:sSub>
                        </m:num>
                        <m:den>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𝑗</m:t>
                              </m:r>
                            </m:sub>
                          </m:sSub>
                        </m:den>
                      </m:f>
                    </m:oMath>
                  </m:oMathPara>
                </a14:m>
                <a:endParaRPr lang="en-US" dirty="0"/>
              </a:p>
              <a:p>
                <a:pPr lvl="1"/>
                <a:r>
                  <a:rPr lang="en-US" sz="1700" i="1" dirty="0" err="1"/>
                  <a:t>m</a:t>
                </a:r>
                <a:r>
                  <a:rPr lang="en-US" sz="1700" i="1" baseline="-25000" dirty="0" err="1"/>
                  <a:t>j</a:t>
                </a:r>
                <a:r>
                  <a:rPr lang="en-US" sz="1700" i="1" baseline="-25000" dirty="0"/>
                  <a:t>  </a:t>
                </a:r>
                <a:r>
                  <a:rPr lang="en-US" sz="1700" dirty="0"/>
                  <a:t>is the number of objects in class </a:t>
                </a:r>
                <a:r>
                  <a:rPr lang="en-US" sz="1700" i="1" dirty="0"/>
                  <a:t>j</a:t>
                </a:r>
                <a:r>
                  <a:rPr lang="en-US" sz="1700" dirty="0"/>
                  <a:t>.</a:t>
                </a:r>
              </a:p>
              <a:p>
                <a:endParaRPr lang="en-US" i="1" dirty="0" smtClean="0"/>
              </a:p>
              <a:p>
                <a:r>
                  <a:rPr lang="en-US" b="1" dirty="0" smtClean="0"/>
                  <a:t>F-measure</a:t>
                </a:r>
                <a:r>
                  <a:rPr lang="en-US" dirty="0"/>
                  <a:t>: </a:t>
                </a:r>
                <a:r>
                  <a:rPr lang="en-US" dirty="0" smtClean="0"/>
                  <a:t>consists </a:t>
                </a:r>
                <a:r>
                  <a:rPr lang="en-US" dirty="0"/>
                  <a:t>of both precision and recall and measures the extent to which a cluster contains only objects of a particular class and all objects of that class. </a:t>
                </a:r>
                <a:endParaRPr lang="en-US" dirty="0" smtClean="0"/>
              </a:p>
              <a:p>
                <a:pPr marL="0" indent="0">
                  <a:buNone/>
                </a:pPr>
                <a:r>
                  <a:rPr lang="en-US" dirty="0" smtClean="0"/>
                  <a:t>The </a:t>
                </a:r>
                <a:r>
                  <a:rPr lang="en-US" b="1" dirty="0"/>
                  <a:t>F-measure of cluster </a:t>
                </a:r>
                <a:r>
                  <a:rPr lang="en-US" b="1" i="1" dirty="0" err="1"/>
                  <a:t>i</a:t>
                </a:r>
                <a:r>
                  <a:rPr lang="en-US" b="1" i="1" dirty="0"/>
                  <a:t> </a:t>
                </a:r>
                <a:r>
                  <a:rPr lang="en-US" b="1" dirty="0"/>
                  <a:t>with respect to class </a:t>
                </a:r>
                <a:r>
                  <a:rPr lang="en-US" b="1" i="1" dirty="0"/>
                  <a:t>j</a:t>
                </a:r>
                <a:r>
                  <a:rPr lang="en-US" i="1" dirty="0"/>
                  <a:t> </a:t>
                </a:r>
                <a:r>
                  <a:rPr lang="en-US" dirty="0"/>
                  <a:t>is calculated by this formula</a:t>
                </a:r>
                <a:r>
                  <a:rPr lang="en-US" dirty="0" smtClean="0"/>
                  <a:t>:</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𝐹</m:t>
                      </m:r>
                      <m:d>
                        <m:dPr>
                          <m:ctrlPr>
                            <a:rPr lang="en-US" i="1">
                              <a:latin typeface="Cambria Math" panose="02040503050406030204" pitchFamily="18" charset="0"/>
                            </a:rPr>
                          </m:ctrlPr>
                        </m:dPr>
                        <m:e>
                          <m:r>
                            <a:rPr lang="en-US" i="1">
                              <a:latin typeface="Cambria Math" panose="02040503050406030204" pitchFamily="18" charset="0"/>
                            </a:rPr>
                            <m:t>𝑖</m:t>
                          </m:r>
                          <m:r>
                            <a:rPr lang="en-US">
                              <a:latin typeface="Cambria Math" panose="02040503050406030204" pitchFamily="18" charset="0"/>
                            </a:rPr>
                            <m:t>,</m:t>
                          </m:r>
                          <m:r>
                            <a:rPr lang="en-US" i="1">
                              <a:latin typeface="Cambria Math" panose="02040503050406030204" pitchFamily="18" charset="0"/>
                            </a:rPr>
                            <m:t>𝑗</m:t>
                          </m:r>
                        </m:e>
                      </m:d>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2×</m:t>
                          </m:r>
                          <m:r>
                            <a:rPr lang="en-US" i="1">
                              <a:latin typeface="Cambria Math" panose="02040503050406030204" pitchFamily="18" charset="0"/>
                            </a:rPr>
                            <m:t>𝑝𝑟𝑒𝑐𝑖𝑠𝑖𝑜𝑛</m:t>
                          </m:r>
                          <m:d>
                            <m:dPr>
                              <m:ctrlPr>
                                <a:rPr lang="en-US" i="1">
                                  <a:latin typeface="Cambria Math" panose="02040503050406030204" pitchFamily="18" charset="0"/>
                                </a:rPr>
                              </m:ctrlPr>
                            </m:dPr>
                            <m:e>
                              <m:r>
                                <a:rPr lang="en-US" i="1">
                                  <a:latin typeface="Cambria Math" panose="02040503050406030204" pitchFamily="18" charset="0"/>
                                </a:rPr>
                                <m:t>𝑖</m:t>
                              </m:r>
                              <m:r>
                                <a:rPr lang="en-US">
                                  <a:latin typeface="Cambria Math" panose="02040503050406030204" pitchFamily="18" charset="0"/>
                                </a:rPr>
                                <m:t>,</m:t>
                              </m:r>
                              <m:r>
                                <a:rPr lang="en-US" i="1">
                                  <a:latin typeface="Cambria Math" panose="02040503050406030204" pitchFamily="18" charset="0"/>
                                </a:rPr>
                                <m:t>𝑗</m:t>
                              </m:r>
                            </m:e>
                          </m:d>
                          <m:r>
                            <a:rPr lang="en-US">
                              <a:latin typeface="Cambria Math" panose="02040503050406030204" pitchFamily="18" charset="0"/>
                            </a:rPr>
                            <m:t>×</m:t>
                          </m:r>
                          <m:r>
                            <a:rPr lang="en-US" i="1">
                              <a:latin typeface="Cambria Math" panose="02040503050406030204" pitchFamily="18" charset="0"/>
                            </a:rPr>
                            <m:t>𝑟𝑒𝑐𝑎𝑙𝑙</m:t>
                          </m:r>
                          <m:d>
                            <m:dPr>
                              <m:ctrlPr>
                                <a:rPr lang="en-US" i="1">
                                  <a:latin typeface="Cambria Math" panose="02040503050406030204" pitchFamily="18" charset="0"/>
                                </a:rPr>
                              </m:ctrlPr>
                            </m:dPr>
                            <m:e>
                              <m:r>
                                <a:rPr lang="en-US" i="1">
                                  <a:latin typeface="Cambria Math" panose="02040503050406030204" pitchFamily="18" charset="0"/>
                                </a:rPr>
                                <m:t>𝑖</m:t>
                              </m:r>
                              <m:r>
                                <a:rPr lang="en-US">
                                  <a:latin typeface="Cambria Math" panose="02040503050406030204" pitchFamily="18" charset="0"/>
                                </a:rPr>
                                <m:t>,</m:t>
                              </m:r>
                              <m:r>
                                <a:rPr lang="en-US" i="1">
                                  <a:latin typeface="Cambria Math" panose="02040503050406030204" pitchFamily="18" charset="0"/>
                                </a:rPr>
                                <m:t>𝑗</m:t>
                              </m:r>
                            </m:e>
                          </m:d>
                        </m:num>
                        <m:den>
                          <m:r>
                            <a:rPr lang="en-US" i="1">
                              <a:latin typeface="Cambria Math" panose="02040503050406030204" pitchFamily="18" charset="0"/>
                            </a:rPr>
                            <m:t>𝑝𝑟𝑒𝑐𝑖𝑠𝑖𝑜𝑛</m:t>
                          </m:r>
                          <m:d>
                            <m:dPr>
                              <m:ctrlPr>
                                <a:rPr lang="en-US" i="1">
                                  <a:latin typeface="Cambria Math" panose="02040503050406030204" pitchFamily="18" charset="0"/>
                                </a:rPr>
                              </m:ctrlPr>
                            </m:dPr>
                            <m:e>
                              <m:r>
                                <a:rPr lang="en-US" i="1">
                                  <a:latin typeface="Cambria Math" panose="02040503050406030204" pitchFamily="18" charset="0"/>
                                </a:rPr>
                                <m:t>𝑖</m:t>
                              </m:r>
                              <m:r>
                                <a:rPr lang="en-US">
                                  <a:latin typeface="Cambria Math" panose="02040503050406030204" pitchFamily="18" charset="0"/>
                                </a:rPr>
                                <m:t>,</m:t>
                              </m:r>
                              <m:r>
                                <a:rPr lang="en-US" i="1">
                                  <a:latin typeface="Cambria Math" panose="02040503050406030204" pitchFamily="18" charset="0"/>
                                </a:rPr>
                                <m:t>𝑗</m:t>
                              </m:r>
                            </m:e>
                          </m:d>
                          <m:r>
                            <a:rPr lang="en-US">
                              <a:latin typeface="Cambria Math" panose="02040503050406030204" pitchFamily="18" charset="0"/>
                            </a:rPr>
                            <m:t>+</m:t>
                          </m:r>
                          <m:r>
                            <a:rPr lang="en-US" i="1">
                              <a:latin typeface="Cambria Math" panose="02040503050406030204" pitchFamily="18" charset="0"/>
                            </a:rPr>
                            <m:t>𝑟𝑒𝑐𝑎𝑙𝑙</m:t>
                          </m:r>
                          <m:d>
                            <m:dPr>
                              <m:ctrlPr>
                                <a:rPr lang="en-US" i="1">
                                  <a:latin typeface="Cambria Math" panose="02040503050406030204" pitchFamily="18" charset="0"/>
                                </a:rPr>
                              </m:ctrlPr>
                            </m:dPr>
                            <m:e>
                              <m:r>
                                <a:rPr lang="en-US" i="1">
                                  <a:latin typeface="Cambria Math" panose="02040503050406030204" pitchFamily="18" charset="0"/>
                                </a:rPr>
                                <m:t>𝑖</m:t>
                              </m:r>
                              <m:r>
                                <a:rPr lang="en-US">
                                  <a:latin typeface="Cambria Math" panose="02040503050406030204" pitchFamily="18" charset="0"/>
                                </a:rPr>
                                <m:t>,</m:t>
                              </m:r>
                              <m:r>
                                <a:rPr lang="en-US" i="1">
                                  <a:latin typeface="Cambria Math" panose="02040503050406030204" pitchFamily="18" charset="0"/>
                                </a:rPr>
                                <m:t>𝑗</m:t>
                              </m:r>
                            </m:e>
                          </m:d>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04900" y="1600200"/>
                <a:ext cx="9982200" cy="4829176"/>
              </a:xfrm>
              <a:blipFill rotWithShape="0">
                <a:blip r:embed="rId2" cstate="print"/>
                <a:stretch>
                  <a:fillRect l="-1526" t="-189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FF54DE5-C571-48E8-A5BC-B369434E2F44}" type="slidenum">
              <a:rPr lang="el-GR" smtClean="0"/>
              <a:pPr/>
              <a:t>35</a:t>
            </a:fld>
            <a:endParaRPr lang="el-GR"/>
          </a:p>
        </p:txBody>
      </p:sp>
    </p:spTree>
    <p:extLst>
      <p:ext uri="{BB962C8B-B14F-4D97-AF65-F5344CB8AC3E}">
        <p14:creationId xmlns:p14="http://schemas.microsoft.com/office/powerpoint/2010/main" val="222774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Grouping tables into clusters: Assessment via External evaluation </a:t>
            </a:r>
            <a:r>
              <a:rPr lang="en-US" dirty="0" smtClean="0"/>
              <a:t>– Classifying Method</a:t>
            </a:r>
            <a:endParaRPr lang="en-US" dirty="0"/>
          </a:p>
        </p:txBody>
      </p:sp>
      <p:sp>
        <p:nvSpPr>
          <p:cNvPr id="3" name="Content Placeholder 2"/>
          <p:cNvSpPr>
            <a:spLocks noGrp="1"/>
          </p:cNvSpPr>
          <p:nvPr>
            <p:ph idx="1"/>
          </p:nvPr>
        </p:nvSpPr>
        <p:spPr/>
        <p:txBody>
          <a:bodyPr/>
          <a:lstStyle/>
          <a:p>
            <a:r>
              <a:rPr lang="en-US" dirty="0" smtClean="0"/>
              <a:t>Datasets</a:t>
            </a:r>
          </a:p>
          <a:p>
            <a:pPr lvl="1"/>
            <a:r>
              <a:rPr lang="en-US" dirty="0" smtClean="0"/>
              <a:t>Atlas</a:t>
            </a:r>
          </a:p>
          <a:p>
            <a:pPr lvl="1"/>
            <a:r>
              <a:rPr lang="en-US" dirty="0" err="1" smtClean="0"/>
              <a:t>bioSQL</a:t>
            </a:r>
            <a:endParaRPr lang="en-US" dirty="0" smtClean="0"/>
          </a:p>
          <a:p>
            <a:pPr lvl="1"/>
            <a:r>
              <a:rPr lang="en-US" dirty="0" smtClean="0"/>
              <a:t>Coppermine</a:t>
            </a:r>
          </a:p>
          <a:p>
            <a:pPr lvl="1"/>
            <a:r>
              <a:rPr lang="en-US" dirty="0" err="1" smtClean="0"/>
              <a:t>phpBB</a:t>
            </a:r>
            <a:r>
              <a:rPr lang="en-US" dirty="0" smtClean="0"/>
              <a:t> </a:t>
            </a:r>
            <a:endParaRPr lang="en-US" dirty="0"/>
          </a:p>
          <a:p>
            <a:r>
              <a:rPr lang="en-US" dirty="0"/>
              <a:t>The source of our classification procedure was the PLD (Parallel Live Diagram). </a:t>
            </a:r>
            <a:endParaRPr lang="en-US" dirty="0" smtClean="0"/>
          </a:p>
          <a:p>
            <a:r>
              <a:rPr lang="en-US" dirty="0" smtClean="0"/>
              <a:t>The </a:t>
            </a:r>
            <a:r>
              <a:rPr lang="en-US" dirty="0"/>
              <a:t>most obvious criteria of the PLD are when a table is born (birth date) and when a table died and not as much the count of changes of each table. </a:t>
            </a:r>
          </a:p>
        </p:txBody>
      </p:sp>
      <p:sp>
        <p:nvSpPr>
          <p:cNvPr id="4" name="Slide Number Placeholder 3"/>
          <p:cNvSpPr>
            <a:spLocks noGrp="1"/>
          </p:cNvSpPr>
          <p:nvPr>
            <p:ph type="sldNum" sz="quarter" idx="12"/>
          </p:nvPr>
        </p:nvSpPr>
        <p:spPr/>
        <p:txBody>
          <a:bodyPr/>
          <a:lstStyle/>
          <a:p>
            <a:fld id="{0FF54DE5-C571-48E8-A5BC-B369434E2F44}" type="slidenum">
              <a:rPr lang="el-GR" smtClean="0"/>
              <a:pPr/>
              <a:t>36</a:t>
            </a:fld>
            <a:endParaRPr lang="el-GR"/>
          </a:p>
        </p:txBody>
      </p:sp>
    </p:spTree>
    <p:extLst>
      <p:ext uri="{BB962C8B-B14F-4D97-AF65-F5344CB8AC3E}">
        <p14:creationId xmlns:p14="http://schemas.microsoft.com/office/powerpoint/2010/main" val="365541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Grouping tables into clusters: Assessment via External evaluation </a:t>
            </a:r>
            <a:r>
              <a:rPr lang="en-US" dirty="0" smtClean="0"/>
              <a:t>– Classifying Method</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18516" y="1419225"/>
            <a:ext cx="8553450" cy="5353050"/>
          </a:xfrm>
          <a:prstGeom prst="rect">
            <a:avLst/>
          </a:prstGeom>
        </p:spPr>
      </p:pic>
      <p:sp>
        <p:nvSpPr>
          <p:cNvPr id="5" name="Slide Number Placeholder 4"/>
          <p:cNvSpPr>
            <a:spLocks noGrp="1"/>
          </p:cNvSpPr>
          <p:nvPr>
            <p:ph type="sldNum" sz="quarter" idx="12"/>
          </p:nvPr>
        </p:nvSpPr>
        <p:spPr/>
        <p:txBody>
          <a:bodyPr/>
          <a:lstStyle/>
          <a:p>
            <a:fld id="{0FF54DE5-C571-48E8-A5BC-B369434E2F44}" type="slidenum">
              <a:rPr lang="el-GR" smtClean="0"/>
              <a:pPr/>
              <a:t>37</a:t>
            </a:fld>
            <a:endParaRPr lang="el-GR"/>
          </a:p>
        </p:txBody>
      </p:sp>
    </p:spTree>
    <p:extLst>
      <p:ext uri="{BB962C8B-B14F-4D97-AF65-F5344CB8AC3E}">
        <p14:creationId xmlns:p14="http://schemas.microsoft.com/office/powerpoint/2010/main" val="140837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Grouping tables into clusters: Assessment via External evaluation – Results</a:t>
            </a:r>
          </a:p>
        </p:txBody>
      </p:sp>
      <p:sp>
        <p:nvSpPr>
          <p:cNvPr id="2" name="Content Placeholder 1"/>
          <p:cNvSpPr>
            <a:spLocks noGrp="1"/>
          </p:cNvSpPr>
          <p:nvPr>
            <p:ph sz="half" idx="1"/>
          </p:nvPr>
        </p:nvSpPr>
        <p:spPr/>
        <p:txBody>
          <a:bodyPr/>
          <a:lstStyle/>
          <a:p>
            <a:pPr marL="0" indent="0" algn="ctr">
              <a:buNone/>
            </a:pPr>
            <a:r>
              <a:rPr lang="en-US" dirty="0" smtClean="0"/>
              <a:t>Average F-Measure</a:t>
            </a:r>
            <a:endParaRPr lang="en-US" dirty="0"/>
          </a:p>
        </p:txBody>
      </p:sp>
      <p:sp>
        <p:nvSpPr>
          <p:cNvPr id="3" name="Content Placeholder 2"/>
          <p:cNvSpPr>
            <a:spLocks noGrp="1"/>
          </p:cNvSpPr>
          <p:nvPr>
            <p:ph sz="half" idx="2"/>
          </p:nvPr>
        </p:nvSpPr>
        <p:spPr>
          <a:xfrm>
            <a:off x="6172200" y="1600200"/>
            <a:ext cx="4914900" cy="4571999"/>
          </a:xfrm>
        </p:spPr>
        <p:txBody>
          <a:bodyPr/>
          <a:lstStyle/>
          <a:p>
            <a:pPr marL="0" indent="0" algn="ctr">
              <a:buNone/>
            </a:pPr>
            <a:r>
              <a:rPr lang="en-US" dirty="0" smtClean="0"/>
              <a:t>Entropies</a:t>
            </a:r>
            <a:endParaRPr lang="en-US" dirty="0"/>
          </a:p>
        </p:txBody>
      </p:sp>
      <p:sp>
        <p:nvSpPr>
          <p:cNvPr id="6" name="Slide Number Placeholder 5"/>
          <p:cNvSpPr>
            <a:spLocks noGrp="1"/>
          </p:cNvSpPr>
          <p:nvPr>
            <p:ph type="sldNum" sz="quarter" idx="12"/>
          </p:nvPr>
        </p:nvSpPr>
        <p:spPr/>
        <p:txBody>
          <a:bodyPr/>
          <a:lstStyle/>
          <a:p>
            <a:fld id="{0FF54DE5-C571-48E8-A5BC-B369434E2F44}" type="slidenum">
              <a:rPr lang="el-GR" smtClean="0"/>
              <a:pPr/>
              <a:t>38</a:t>
            </a:fld>
            <a:endParaRPr lang="el-GR"/>
          </a:p>
        </p:txBody>
      </p:sp>
      <p:graphicFrame>
        <p:nvGraphicFramePr>
          <p:cNvPr id="13" name="Table 12"/>
          <p:cNvGraphicFramePr>
            <a:graphicFrameLocks noGrp="1"/>
          </p:cNvGraphicFramePr>
          <p:nvPr>
            <p:extLst>
              <p:ext uri="{D42A27DB-BD31-4B8C-83A1-F6EECF244321}">
                <p14:modId xmlns:p14="http://schemas.microsoft.com/office/powerpoint/2010/main" val="1440840197"/>
              </p:ext>
            </p:extLst>
          </p:nvPr>
        </p:nvGraphicFramePr>
        <p:xfrm>
          <a:off x="1674967" y="2412297"/>
          <a:ext cx="3803904" cy="3759902"/>
        </p:xfrm>
        <a:graphic>
          <a:graphicData uri="http://schemas.openxmlformats.org/drawingml/2006/table">
            <a:tbl>
              <a:tblPr firstRow="1" firstCol="1" bandRow="1">
                <a:tableStyleId>{5C22544A-7EE6-4342-B048-85BDC9FD1C3A}</a:tableStyleId>
              </a:tblPr>
              <a:tblGrid>
                <a:gridCol w="2360688"/>
                <a:gridCol w="1443216"/>
              </a:tblGrid>
              <a:tr h="1199582">
                <a:tc>
                  <a:txBody>
                    <a:bodyPr/>
                    <a:lstStyle/>
                    <a:p>
                      <a:pPr marL="0" marR="0" algn="ctr">
                        <a:lnSpc>
                          <a:spcPct val="150000"/>
                        </a:lnSpc>
                        <a:spcBef>
                          <a:spcPts val="0"/>
                        </a:spcBef>
                        <a:spcAft>
                          <a:spcPts val="0"/>
                        </a:spcAft>
                        <a:tabLst>
                          <a:tab pos="457200" algn="l"/>
                          <a:tab pos="2743200" algn="l"/>
                          <a:tab pos="5029200" algn="l"/>
                        </a:tabLst>
                      </a:pPr>
                      <a:r>
                        <a:rPr lang="en-US" sz="1600" kern="1400" dirty="0">
                          <a:effectLst/>
                        </a:rPr>
                        <a:t>Parameters </a:t>
                      </a:r>
                      <a:br>
                        <a:rPr lang="en-US" sz="1600" kern="1400" dirty="0">
                          <a:effectLst/>
                        </a:rPr>
                      </a:br>
                      <a:r>
                        <a:rPr lang="en-US" sz="1600" kern="1400" dirty="0">
                          <a:effectLst/>
                        </a:rPr>
                        <a:t>Set</a:t>
                      </a:r>
                      <a:br>
                        <a:rPr lang="en-US" sz="1600" kern="1400" dirty="0">
                          <a:effectLst/>
                        </a:rPr>
                      </a:br>
                      <a:r>
                        <a:rPr lang="en-US" sz="1600" kern="1400" dirty="0" err="1">
                          <a:effectLst/>
                        </a:rPr>
                        <a:t>wb-wd-wc</a:t>
                      </a:r>
                      <a:endParaRPr lang="en-US" sz="16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50000"/>
                        </a:lnSpc>
                        <a:spcBef>
                          <a:spcPts val="0"/>
                        </a:spcBef>
                        <a:spcAft>
                          <a:spcPts val="0"/>
                        </a:spcAft>
                        <a:tabLst>
                          <a:tab pos="457200" algn="l"/>
                          <a:tab pos="2743200" algn="l"/>
                          <a:tab pos="5029200" algn="l"/>
                        </a:tabLst>
                      </a:pPr>
                      <a:r>
                        <a:rPr lang="en-US" sz="1600" kern="1400">
                          <a:effectLst/>
                        </a:rPr>
                        <a:t>Average</a:t>
                      </a:r>
                      <a:br>
                        <a:rPr lang="en-US" sz="1600" kern="1400">
                          <a:effectLst/>
                        </a:rPr>
                      </a:br>
                      <a:r>
                        <a:rPr lang="en-US" sz="1600" kern="1400">
                          <a:effectLst/>
                        </a:rPr>
                        <a:t> F-Measure</a:t>
                      </a:r>
                      <a:endParaRPr lang="en-US" sz="16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r h="365515">
                <a:tc>
                  <a:txBody>
                    <a:bodyPr/>
                    <a:lstStyle/>
                    <a:p>
                      <a:pPr marL="0" marR="0" algn="ctr">
                        <a:lnSpc>
                          <a:spcPct val="150000"/>
                        </a:lnSpc>
                        <a:spcBef>
                          <a:spcPts val="0"/>
                        </a:spcBef>
                        <a:spcAft>
                          <a:spcPts val="0"/>
                        </a:spcAft>
                        <a:tabLst>
                          <a:tab pos="457200" algn="l"/>
                          <a:tab pos="2743200" algn="l"/>
                          <a:tab pos="5029200" algn="l"/>
                        </a:tabLst>
                      </a:pPr>
                      <a:r>
                        <a:rPr lang="en-US" sz="1600" kern="1400" dirty="0">
                          <a:effectLst/>
                        </a:rPr>
                        <a:t>0.33 - 0.33 - 0.33</a:t>
                      </a:r>
                      <a:endParaRPr lang="en-US" sz="16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600" kern="1400" dirty="0">
                          <a:effectLst/>
                        </a:rPr>
                        <a:t>0.19</a:t>
                      </a:r>
                      <a:endParaRPr lang="en-US" sz="16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r h="365515">
                <a:tc>
                  <a:txBody>
                    <a:bodyPr/>
                    <a:lstStyle/>
                    <a:p>
                      <a:pPr marL="0" marR="0" algn="ctr">
                        <a:lnSpc>
                          <a:spcPct val="150000"/>
                        </a:lnSpc>
                        <a:spcBef>
                          <a:spcPts val="0"/>
                        </a:spcBef>
                        <a:spcAft>
                          <a:spcPts val="0"/>
                        </a:spcAft>
                        <a:tabLst>
                          <a:tab pos="457200" algn="l"/>
                          <a:tab pos="2743200" algn="l"/>
                          <a:tab pos="5029200" algn="l"/>
                        </a:tabLst>
                      </a:pPr>
                      <a:r>
                        <a:rPr lang="en-US" sz="1600" kern="1400" dirty="0">
                          <a:effectLst/>
                        </a:rPr>
                        <a:t>0.00 - 1.00 - 0.00</a:t>
                      </a:r>
                      <a:endParaRPr lang="en-US" sz="16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600" kern="1400" dirty="0">
                          <a:effectLst/>
                        </a:rPr>
                        <a:t>0.22</a:t>
                      </a:r>
                      <a:endParaRPr lang="en-US" sz="16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r h="365515">
                <a:tc>
                  <a:txBody>
                    <a:bodyPr/>
                    <a:lstStyle/>
                    <a:p>
                      <a:pPr marL="0" marR="0" algn="ctr">
                        <a:lnSpc>
                          <a:spcPct val="150000"/>
                        </a:lnSpc>
                        <a:spcBef>
                          <a:spcPts val="0"/>
                        </a:spcBef>
                        <a:spcAft>
                          <a:spcPts val="0"/>
                        </a:spcAft>
                        <a:tabLst>
                          <a:tab pos="457200" algn="l"/>
                          <a:tab pos="2743200" algn="l"/>
                          <a:tab pos="5029200" algn="l"/>
                        </a:tabLst>
                      </a:pPr>
                      <a:r>
                        <a:rPr lang="en-US" sz="1600" kern="1400">
                          <a:effectLst/>
                        </a:rPr>
                        <a:t>0.00 - 0.50 - 0.50</a:t>
                      </a:r>
                      <a:endParaRPr lang="en-US" sz="16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600" kern="1400" dirty="0">
                          <a:effectLst/>
                        </a:rPr>
                        <a:t>0.20</a:t>
                      </a:r>
                      <a:endParaRPr lang="en-US" sz="16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r h="365515">
                <a:tc>
                  <a:txBody>
                    <a:bodyPr/>
                    <a:lstStyle/>
                    <a:p>
                      <a:pPr marL="0" marR="0" algn="ctr">
                        <a:lnSpc>
                          <a:spcPct val="150000"/>
                        </a:lnSpc>
                        <a:spcBef>
                          <a:spcPts val="0"/>
                        </a:spcBef>
                        <a:spcAft>
                          <a:spcPts val="0"/>
                        </a:spcAft>
                        <a:tabLst>
                          <a:tab pos="457200" algn="l"/>
                          <a:tab pos="2743200" algn="l"/>
                          <a:tab pos="5029200" algn="l"/>
                        </a:tabLst>
                      </a:pPr>
                      <a:r>
                        <a:rPr lang="en-US" sz="1600" kern="1400">
                          <a:effectLst/>
                        </a:rPr>
                        <a:t>0.00 - 0.00 - 1.00</a:t>
                      </a:r>
                      <a:endParaRPr lang="en-US" sz="16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600" kern="1400" dirty="0">
                          <a:effectLst/>
                        </a:rPr>
                        <a:t>0.17</a:t>
                      </a:r>
                      <a:endParaRPr lang="en-US" sz="16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r h="365515">
                <a:tc>
                  <a:txBody>
                    <a:bodyPr/>
                    <a:lstStyle/>
                    <a:p>
                      <a:pPr marL="0" marR="0" algn="ctr">
                        <a:lnSpc>
                          <a:spcPct val="150000"/>
                        </a:lnSpc>
                        <a:spcBef>
                          <a:spcPts val="0"/>
                        </a:spcBef>
                        <a:spcAft>
                          <a:spcPts val="0"/>
                        </a:spcAft>
                        <a:tabLst>
                          <a:tab pos="457200" algn="l"/>
                          <a:tab pos="2743200" algn="l"/>
                          <a:tab pos="5029200" algn="l"/>
                        </a:tabLst>
                      </a:pPr>
                      <a:r>
                        <a:rPr lang="en-US" sz="1600" kern="1400">
                          <a:effectLst/>
                        </a:rPr>
                        <a:t>0.50 - 0.50 - 0.00</a:t>
                      </a:r>
                      <a:endParaRPr lang="en-US" sz="16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600" b="1" kern="1400" dirty="0">
                          <a:effectLst/>
                        </a:rPr>
                        <a:t>0.25</a:t>
                      </a:r>
                      <a:endParaRPr lang="en-US" sz="1600" b="1"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r h="365515">
                <a:tc>
                  <a:txBody>
                    <a:bodyPr/>
                    <a:lstStyle/>
                    <a:p>
                      <a:pPr marL="0" marR="0" algn="ctr">
                        <a:lnSpc>
                          <a:spcPct val="150000"/>
                        </a:lnSpc>
                        <a:spcBef>
                          <a:spcPts val="0"/>
                        </a:spcBef>
                        <a:spcAft>
                          <a:spcPts val="0"/>
                        </a:spcAft>
                        <a:tabLst>
                          <a:tab pos="457200" algn="l"/>
                          <a:tab pos="2743200" algn="l"/>
                          <a:tab pos="5029200" algn="l"/>
                        </a:tabLst>
                      </a:pPr>
                      <a:r>
                        <a:rPr lang="en-US" sz="1600" kern="1400">
                          <a:effectLst/>
                        </a:rPr>
                        <a:t>0.50 - 0.00 - 0.50</a:t>
                      </a:r>
                      <a:endParaRPr lang="en-US" sz="16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600" kern="1400" dirty="0">
                          <a:effectLst/>
                        </a:rPr>
                        <a:t>0.16</a:t>
                      </a:r>
                      <a:endParaRPr lang="en-US" sz="16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r h="365515">
                <a:tc>
                  <a:txBody>
                    <a:bodyPr/>
                    <a:lstStyle/>
                    <a:p>
                      <a:pPr marL="0" marR="0" algn="ctr">
                        <a:lnSpc>
                          <a:spcPct val="150000"/>
                        </a:lnSpc>
                        <a:spcBef>
                          <a:spcPts val="0"/>
                        </a:spcBef>
                        <a:spcAft>
                          <a:spcPts val="0"/>
                        </a:spcAft>
                        <a:tabLst>
                          <a:tab pos="457200" algn="l"/>
                          <a:tab pos="2743200" algn="l"/>
                          <a:tab pos="5029200" algn="l"/>
                        </a:tabLst>
                      </a:pPr>
                      <a:r>
                        <a:rPr lang="en-US" sz="1600" kern="1400">
                          <a:effectLst/>
                        </a:rPr>
                        <a:t>1.00 - 0.00 - 0.00</a:t>
                      </a:r>
                      <a:endParaRPr lang="en-US" sz="16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600" kern="1400" dirty="0">
                          <a:effectLst/>
                        </a:rPr>
                        <a:t>0.21</a:t>
                      </a:r>
                      <a:endParaRPr lang="en-US" sz="16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bl>
          </a:graphicData>
        </a:graphic>
      </p:graphicFrame>
      <p:graphicFrame>
        <p:nvGraphicFramePr>
          <p:cNvPr id="7" name="Content Placeholder 18"/>
          <p:cNvGraphicFramePr>
            <a:graphicFrameLocks/>
          </p:cNvGraphicFramePr>
          <p:nvPr>
            <p:extLst>
              <p:ext uri="{D42A27DB-BD31-4B8C-83A1-F6EECF244321}">
                <p14:modId xmlns:p14="http://schemas.microsoft.com/office/powerpoint/2010/main" val="2111762824"/>
              </p:ext>
            </p:extLst>
          </p:nvPr>
        </p:nvGraphicFramePr>
        <p:xfrm>
          <a:off x="6727698" y="2414015"/>
          <a:ext cx="3803904" cy="3758184"/>
        </p:xfrm>
        <a:graphic>
          <a:graphicData uri="http://schemas.openxmlformats.org/drawingml/2006/table">
            <a:tbl>
              <a:tblPr firstRow="1" firstCol="1" bandRow="1">
                <a:tableStyleId>{5C22544A-7EE6-4342-B048-85BDC9FD1C3A}</a:tableStyleId>
              </a:tblPr>
              <a:tblGrid>
                <a:gridCol w="895969"/>
                <a:gridCol w="742346"/>
                <a:gridCol w="742346"/>
                <a:gridCol w="1423243"/>
              </a:tblGrid>
              <a:tr h="469773">
                <a:tc>
                  <a:txBody>
                    <a:bodyPr/>
                    <a:lstStyle/>
                    <a:p>
                      <a:pPr marL="0" marR="0" algn="r">
                        <a:lnSpc>
                          <a:spcPct val="150000"/>
                        </a:lnSpc>
                        <a:spcBef>
                          <a:spcPts val="0"/>
                        </a:spcBef>
                        <a:spcAft>
                          <a:spcPts val="0"/>
                        </a:spcAft>
                        <a:tabLst>
                          <a:tab pos="457200" algn="l"/>
                          <a:tab pos="2743200" algn="l"/>
                          <a:tab pos="5029200" algn="l"/>
                        </a:tabLst>
                      </a:pPr>
                      <a:r>
                        <a:rPr lang="en-US" sz="1800" kern="1400" dirty="0" err="1">
                          <a:solidFill>
                            <a:schemeClr val="bg1"/>
                          </a:solidFill>
                          <a:effectLst/>
                        </a:rPr>
                        <a:t>w</a:t>
                      </a:r>
                      <a:r>
                        <a:rPr lang="en-US" sz="1800" kern="1400" baseline="-25000" dirty="0" err="1">
                          <a:solidFill>
                            <a:schemeClr val="bg1"/>
                          </a:solidFill>
                          <a:effectLst/>
                        </a:rPr>
                        <a:t>b</a:t>
                      </a:r>
                      <a:endParaRPr lang="en-US" sz="1800"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kern="1400" dirty="0" err="1">
                          <a:solidFill>
                            <a:schemeClr val="bg1"/>
                          </a:solidFill>
                          <a:effectLst/>
                        </a:rPr>
                        <a:t>w</a:t>
                      </a:r>
                      <a:r>
                        <a:rPr lang="en-US" sz="1800" kern="1400" baseline="-25000" dirty="0" err="1">
                          <a:solidFill>
                            <a:schemeClr val="bg1"/>
                          </a:solidFill>
                          <a:effectLst/>
                        </a:rPr>
                        <a:t>d</a:t>
                      </a:r>
                      <a:endParaRPr lang="en-US" sz="1800"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kern="1400" dirty="0" err="1">
                          <a:solidFill>
                            <a:schemeClr val="bg1"/>
                          </a:solidFill>
                          <a:effectLst/>
                        </a:rPr>
                        <a:t>w</a:t>
                      </a:r>
                      <a:r>
                        <a:rPr lang="en-US" sz="1800" kern="1400" baseline="-25000" dirty="0" err="1">
                          <a:solidFill>
                            <a:schemeClr val="bg1"/>
                          </a:solidFill>
                          <a:effectLst/>
                        </a:rPr>
                        <a:t>c</a:t>
                      </a:r>
                      <a:endParaRPr lang="en-US" sz="1800"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kern="1400" dirty="0">
                          <a:effectLst/>
                        </a:rPr>
                        <a:t>Entropy (e)</a:t>
                      </a:r>
                      <a:endParaRPr lang="en-US" sz="18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r h="469773">
                <a:tc>
                  <a:txBody>
                    <a:bodyPr/>
                    <a:lstStyle/>
                    <a:p>
                      <a:pPr marL="0" marR="0" algn="r">
                        <a:lnSpc>
                          <a:spcPct val="150000"/>
                        </a:lnSpc>
                        <a:spcBef>
                          <a:spcPts val="0"/>
                        </a:spcBef>
                        <a:spcAft>
                          <a:spcPts val="0"/>
                        </a:spcAft>
                        <a:tabLst>
                          <a:tab pos="457200" algn="l"/>
                          <a:tab pos="2743200" algn="l"/>
                          <a:tab pos="5029200" algn="l"/>
                        </a:tabLst>
                      </a:pPr>
                      <a:r>
                        <a:rPr lang="en-US" sz="1800" kern="1400" dirty="0">
                          <a:solidFill>
                            <a:schemeClr val="bg1"/>
                          </a:solidFill>
                          <a:effectLst/>
                        </a:rPr>
                        <a:t>0.333</a:t>
                      </a:r>
                      <a:endParaRPr lang="en-US" sz="1800"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b="1" kern="1400" dirty="0">
                          <a:solidFill>
                            <a:schemeClr val="bg1"/>
                          </a:solidFill>
                          <a:effectLst/>
                        </a:rPr>
                        <a:t>0.333</a:t>
                      </a:r>
                      <a:endParaRPr lang="en-US" sz="18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b="1" kern="1400" dirty="0">
                          <a:solidFill>
                            <a:schemeClr val="bg1"/>
                          </a:solidFill>
                          <a:effectLst/>
                        </a:rPr>
                        <a:t>0.333</a:t>
                      </a:r>
                      <a:endParaRPr lang="en-US" sz="18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kern="1400" dirty="0">
                          <a:effectLst/>
                          <a:latin typeface="+mn-lt"/>
                          <a:ea typeface="MS Mincho"/>
                          <a:cs typeface="Times New Roman" panose="02020603050405020304" pitchFamily="18" charset="0"/>
                        </a:rPr>
                        <a:t>1.13</a:t>
                      </a:r>
                      <a:endParaRPr lang="en-US" sz="1800" kern="1400" dirty="0">
                        <a:effectLst/>
                        <a:latin typeface="+mn-lt"/>
                        <a:ea typeface="Times New Roman" panose="02020603050405020304" pitchFamily="18" charset="0"/>
                        <a:cs typeface="Times New Roman" panose="02020603050405020304" pitchFamily="18" charset="0"/>
                      </a:endParaRPr>
                    </a:p>
                  </a:txBody>
                  <a:tcPr marL="0" marR="0" marT="0" marB="0" anchor="b"/>
                </a:tc>
              </a:tr>
              <a:tr h="469773">
                <a:tc>
                  <a:txBody>
                    <a:bodyPr/>
                    <a:lstStyle/>
                    <a:p>
                      <a:pPr marL="0" marR="0" algn="r">
                        <a:lnSpc>
                          <a:spcPct val="150000"/>
                        </a:lnSpc>
                        <a:spcBef>
                          <a:spcPts val="0"/>
                        </a:spcBef>
                        <a:spcAft>
                          <a:spcPts val="0"/>
                        </a:spcAft>
                        <a:tabLst>
                          <a:tab pos="457200" algn="l"/>
                          <a:tab pos="2743200" algn="l"/>
                          <a:tab pos="5029200" algn="l"/>
                        </a:tabLst>
                      </a:pPr>
                      <a:r>
                        <a:rPr lang="en-US" sz="1800" kern="1400" dirty="0">
                          <a:solidFill>
                            <a:schemeClr val="bg1"/>
                          </a:solidFill>
                          <a:effectLst/>
                        </a:rPr>
                        <a:t>0</a:t>
                      </a:r>
                      <a:endParaRPr lang="en-US" sz="1800"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b="1" kern="1400" dirty="0">
                          <a:solidFill>
                            <a:schemeClr val="bg1"/>
                          </a:solidFill>
                          <a:effectLst/>
                        </a:rPr>
                        <a:t>1</a:t>
                      </a:r>
                      <a:endParaRPr lang="en-US" sz="18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b="1" kern="1400" dirty="0">
                          <a:solidFill>
                            <a:schemeClr val="bg1"/>
                          </a:solidFill>
                          <a:effectLst/>
                        </a:rPr>
                        <a:t>0</a:t>
                      </a:r>
                      <a:endParaRPr lang="en-US" sz="18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kern="1400" dirty="0">
                          <a:effectLst/>
                          <a:latin typeface="+mn-lt"/>
                          <a:ea typeface="MS Mincho"/>
                          <a:cs typeface="Times New Roman" panose="02020603050405020304" pitchFamily="18" charset="0"/>
                        </a:rPr>
                        <a:t>0.79</a:t>
                      </a:r>
                      <a:endParaRPr lang="en-US" sz="1800" kern="1400" dirty="0">
                        <a:effectLst/>
                        <a:latin typeface="+mn-lt"/>
                        <a:ea typeface="Times New Roman" panose="02020603050405020304" pitchFamily="18" charset="0"/>
                        <a:cs typeface="Times New Roman" panose="02020603050405020304" pitchFamily="18" charset="0"/>
                      </a:endParaRPr>
                    </a:p>
                  </a:txBody>
                  <a:tcPr marL="0" marR="0" marT="0" marB="0" anchor="b"/>
                </a:tc>
              </a:tr>
              <a:tr h="469773">
                <a:tc>
                  <a:txBody>
                    <a:bodyPr/>
                    <a:lstStyle/>
                    <a:p>
                      <a:pPr marL="0" marR="0" algn="r">
                        <a:lnSpc>
                          <a:spcPct val="150000"/>
                        </a:lnSpc>
                        <a:spcBef>
                          <a:spcPts val="0"/>
                        </a:spcBef>
                        <a:spcAft>
                          <a:spcPts val="0"/>
                        </a:spcAft>
                        <a:tabLst>
                          <a:tab pos="457200" algn="l"/>
                          <a:tab pos="2743200" algn="l"/>
                          <a:tab pos="5029200" algn="l"/>
                        </a:tabLst>
                      </a:pPr>
                      <a:r>
                        <a:rPr lang="en-US" sz="1800" kern="1400">
                          <a:solidFill>
                            <a:schemeClr val="bg1"/>
                          </a:solidFill>
                          <a:effectLst/>
                        </a:rPr>
                        <a:t>0</a:t>
                      </a:r>
                      <a:endParaRPr lang="en-US" sz="1800"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b="1" kern="1400">
                          <a:solidFill>
                            <a:schemeClr val="bg1"/>
                          </a:solidFill>
                          <a:effectLst/>
                        </a:rPr>
                        <a:t>0.5</a:t>
                      </a:r>
                      <a:endParaRPr lang="en-US" sz="1800" b="1"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b="1" kern="1400" dirty="0">
                          <a:solidFill>
                            <a:schemeClr val="bg1"/>
                          </a:solidFill>
                          <a:effectLst/>
                        </a:rPr>
                        <a:t>0.5</a:t>
                      </a:r>
                      <a:endParaRPr lang="en-US" sz="18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kern="1400" dirty="0">
                          <a:effectLst/>
                          <a:latin typeface="+mn-lt"/>
                          <a:ea typeface="MS Mincho"/>
                          <a:cs typeface="Times New Roman" panose="02020603050405020304" pitchFamily="18" charset="0"/>
                        </a:rPr>
                        <a:t>1.06</a:t>
                      </a:r>
                      <a:endParaRPr lang="en-US" sz="1800" kern="1400" dirty="0">
                        <a:effectLst/>
                        <a:latin typeface="+mn-lt"/>
                        <a:ea typeface="Times New Roman" panose="02020603050405020304" pitchFamily="18" charset="0"/>
                        <a:cs typeface="Times New Roman" panose="02020603050405020304" pitchFamily="18" charset="0"/>
                      </a:endParaRPr>
                    </a:p>
                  </a:txBody>
                  <a:tcPr marL="0" marR="0" marT="0" marB="0" anchor="b"/>
                </a:tc>
              </a:tr>
              <a:tr h="469773">
                <a:tc>
                  <a:txBody>
                    <a:bodyPr/>
                    <a:lstStyle/>
                    <a:p>
                      <a:pPr marL="0" marR="0" algn="r">
                        <a:lnSpc>
                          <a:spcPct val="150000"/>
                        </a:lnSpc>
                        <a:spcBef>
                          <a:spcPts val="0"/>
                        </a:spcBef>
                        <a:spcAft>
                          <a:spcPts val="0"/>
                        </a:spcAft>
                        <a:tabLst>
                          <a:tab pos="457200" algn="l"/>
                          <a:tab pos="2743200" algn="l"/>
                          <a:tab pos="5029200" algn="l"/>
                        </a:tabLst>
                      </a:pPr>
                      <a:r>
                        <a:rPr lang="en-US" sz="1800" kern="1400" dirty="0">
                          <a:solidFill>
                            <a:schemeClr val="bg1"/>
                          </a:solidFill>
                          <a:effectLst/>
                        </a:rPr>
                        <a:t>0</a:t>
                      </a:r>
                      <a:endParaRPr lang="en-US" sz="1800"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b="1" kern="1400">
                          <a:solidFill>
                            <a:schemeClr val="bg1"/>
                          </a:solidFill>
                          <a:effectLst/>
                        </a:rPr>
                        <a:t>0</a:t>
                      </a:r>
                      <a:endParaRPr lang="en-US" sz="1800" b="1"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b="1" kern="1400" dirty="0">
                          <a:solidFill>
                            <a:schemeClr val="bg1"/>
                          </a:solidFill>
                          <a:effectLst/>
                        </a:rPr>
                        <a:t>1</a:t>
                      </a:r>
                      <a:endParaRPr lang="en-US" sz="18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kern="1400" dirty="0">
                          <a:effectLst/>
                          <a:latin typeface="+mn-lt"/>
                          <a:ea typeface="MS Mincho"/>
                          <a:cs typeface="Times New Roman" panose="02020603050405020304" pitchFamily="18" charset="0"/>
                        </a:rPr>
                        <a:t>1.14</a:t>
                      </a:r>
                      <a:endParaRPr lang="en-US" sz="1800" kern="1400" dirty="0">
                        <a:effectLst/>
                        <a:latin typeface="+mn-lt"/>
                        <a:ea typeface="Times New Roman" panose="02020603050405020304" pitchFamily="18" charset="0"/>
                        <a:cs typeface="Times New Roman" panose="02020603050405020304" pitchFamily="18" charset="0"/>
                      </a:endParaRPr>
                    </a:p>
                  </a:txBody>
                  <a:tcPr marL="0" marR="0" marT="0" marB="0" anchor="b"/>
                </a:tc>
              </a:tr>
              <a:tr h="469773">
                <a:tc>
                  <a:txBody>
                    <a:bodyPr/>
                    <a:lstStyle/>
                    <a:p>
                      <a:pPr marL="0" marR="0" algn="r">
                        <a:lnSpc>
                          <a:spcPct val="150000"/>
                        </a:lnSpc>
                        <a:spcBef>
                          <a:spcPts val="0"/>
                        </a:spcBef>
                        <a:spcAft>
                          <a:spcPts val="0"/>
                        </a:spcAft>
                        <a:tabLst>
                          <a:tab pos="457200" algn="l"/>
                          <a:tab pos="2743200" algn="l"/>
                          <a:tab pos="5029200" algn="l"/>
                        </a:tabLst>
                      </a:pPr>
                      <a:r>
                        <a:rPr lang="en-US" sz="1800" kern="1400" dirty="0">
                          <a:solidFill>
                            <a:schemeClr val="bg1"/>
                          </a:solidFill>
                          <a:effectLst/>
                        </a:rPr>
                        <a:t>0.5</a:t>
                      </a:r>
                      <a:endParaRPr lang="en-US" sz="1800"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b="1" kern="1400">
                          <a:solidFill>
                            <a:schemeClr val="bg1"/>
                          </a:solidFill>
                          <a:effectLst/>
                        </a:rPr>
                        <a:t>0.5</a:t>
                      </a:r>
                      <a:endParaRPr lang="en-US" sz="1800" b="1"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b="1" kern="1400" dirty="0">
                          <a:solidFill>
                            <a:schemeClr val="bg1"/>
                          </a:solidFill>
                          <a:effectLst/>
                        </a:rPr>
                        <a:t>0</a:t>
                      </a:r>
                      <a:endParaRPr lang="en-US" sz="18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b="1" kern="1400" dirty="0">
                          <a:effectLst/>
                          <a:latin typeface="+mn-lt"/>
                          <a:ea typeface="MS Mincho"/>
                          <a:cs typeface="Times New Roman" panose="02020603050405020304" pitchFamily="18" charset="0"/>
                        </a:rPr>
                        <a:t>0.00</a:t>
                      </a:r>
                      <a:endParaRPr lang="en-US" sz="1800" kern="1400" dirty="0">
                        <a:effectLst/>
                        <a:latin typeface="+mn-lt"/>
                        <a:ea typeface="Times New Roman" panose="02020603050405020304" pitchFamily="18" charset="0"/>
                        <a:cs typeface="Times New Roman" panose="02020603050405020304" pitchFamily="18" charset="0"/>
                      </a:endParaRPr>
                    </a:p>
                  </a:txBody>
                  <a:tcPr marL="0" marR="0" marT="0" marB="0" anchor="b"/>
                </a:tc>
              </a:tr>
              <a:tr h="469773">
                <a:tc>
                  <a:txBody>
                    <a:bodyPr/>
                    <a:lstStyle/>
                    <a:p>
                      <a:pPr marL="0" marR="0" algn="r">
                        <a:lnSpc>
                          <a:spcPct val="150000"/>
                        </a:lnSpc>
                        <a:spcBef>
                          <a:spcPts val="0"/>
                        </a:spcBef>
                        <a:spcAft>
                          <a:spcPts val="0"/>
                        </a:spcAft>
                        <a:tabLst>
                          <a:tab pos="457200" algn="l"/>
                          <a:tab pos="2743200" algn="l"/>
                          <a:tab pos="5029200" algn="l"/>
                        </a:tabLst>
                      </a:pPr>
                      <a:r>
                        <a:rPr lang="en-US" sz="1800" kern="1400">
                          <a:solidFill>
                            <a:schemeClr val="bg1"/>
                          </a:solidFill>
                          <a:effectLst/>
                        </a:rPr>
                        <a:t>0.5</a:t>
                      </a:r>
                      <a:endParaRPr lang="en-US" sz="1800"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b="1" kern="1400">
                          <a:solidFill>
                            <a:schemeClr val="bg1"/>
                          </a:solidFill>
                          <a:effectLst/>
                        </a:rPr>
                        <a:t>0</a:t>
                      </a:r>
                      <a:endParaRPr lang="en-US" sz="1800" b="1"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b="1" kern="1400" dirty="0">
                          <a:solidFill>
                            <a:schemeClr val="bg1"/>
                          </a:solidFill>
                          <a:effectLst/>
                        </a:rPr>
                        <a:t>0.5</a:t>
                      </a:r>
                      <a:endParaRPr lang="en-US" sz="18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kern="1400" dirty="0">
                          <a:effectLst/>
                          <a:latin typeface="+mn-lt"/>
                          <a:ea typeface="MS Mincho"/>
                          <a:cs typeface="Times New Roman" panose="02020603050405020304" pitchFamily="18" charset="0"/>
                        </a:rPr>
                        <a:t>0.57</a:t>
                      </a:r>
                      <a:endParaRPr lang="en-US" sz="1800" kern="1400" dirty="0">
                        <a:effectLst/>
                        <a:latin typeface="+mn-lt"/>
                        <a:ea typeface="Times New Roman" panose="02020603050405020304" pitchFamily="18" charset="0"/>
                        <a:cs typeface="Times New Roman" panose="02020603050405020304" pitchFamily="18" charset="0"/>
                      </a:endParaRPr>
                    </a:p>
                  </a:txBody>
                  <a:tcPr marL="0" marR="0" marT="0" marB="0" anchor="b"/>
                </a:tc>
              </a:tr>
              <a:tr h="469773">
                <a:tc>
                  <a:txBody>
                    <a:bodyPr/>
                    <a:lstStyle/>
                    <a:p>
                      <a:pPr marL="0" marR="0" algn="r">
                        <a:lnSpc>
                          <a:spcPct val="150000"/>
                        </a:lnSpc>
                        <a:spcBef>
                          <a:spcPts val="0"/>
                        </a:spcBef>
                        <a:spcAft>
                          <a:spcPts val="0"/>
                        </a:spcAft>
                        <a:tabLst>
                          <a:tab pos="457200" algn="l"/>
                          <a:tab pos="2743200" algn="l"/>
                          <a:tab pos="5029200" algn="l"/>
                        </a:tabLst>
                      </a:pPr>
                      <a:r>
                        <a:rPr lang="en-US" sz="1800" kern="1400">
                          <a:solidFill>
                            <a:schemeClr val="bg1"/>
                          </a:solidFill>
                          <a:effectLst/>
                        </a:rPr>
                        <a:t>1</a:t>
                      </a:r>
                      <a:endParaRPr lang="en-US" sz="1800"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b="1" kern="1400">
                          <a:solidFill>
                            <a:schemeClr val="bg1"/>
                          </a:solidFill>
                          <a:effectLst/>
                        </a:rPr>
                        <a:t>0</a:t>
                      </a:r>
                      <a:endParaRPr lang="en-US" sz="1800" b="1"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b="1" kern="1400" dirty="0">
                          <a:solidFill>
                            <a:schemeClr val="bg1"/>
                          </a:solidFill>
                          <a:effectLst/>
                        </a:rPr>
                        <a:t>0</a:t>
                      </a:r>
                      <a:endParaRPr lang="en-US" sz="18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kern="1400" dirty="0">
                          <a:effectLst/>
                          <a:latin typeface="+mn-lt"/>
                          <a:ea typeface="MS Mincho"/>
                          <a:cs typeface="Times New Roman" panose="02020603050405020304" pitchFamily="18" charset="0"/>
                        </a:rPr>
                        <a:t>0.52</a:t>
                      </a:r>
                      <a:endParaRPr lang="en-US" sz="1800" kern="1400" dirty="0">
                        <a:effectLst/>
                        <a:latin typeface="+mn-lt"/>
                        <a:ea typeface="Times New Roman" panose="02020603050405020304" pitchFamily="18" charset="0"/>
                        <a:cs typeface="Times New Roman" panose="02020603050405020304" pitchFamily="18" charset="0"/>
                      </a:endParaRPr>
                    </a:p>
                  </a:txBody>
                  <a:tcPr marL="0" marR="0" marT="0" marB="0" anchor="b"/>
                </a:tc>
              </a:tr>
            </a:tbl>
          </a:graphicData>
        </a:graphic>
      </p:graphicFrame>
    </p:spTree>
    <p:extLst>
      <p:ext uri="{BB962C8B-B14F-4D97-AF65-F5344CB8AC3E}">
        <p14:creationId xmlns:p14="http://schemas.microsoft.com/office/powerpoint/2010/main" val="134241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Grouping tables into clusters: Assessment via </a:t>
            </a:r>
            <a:r>
              <a:rPr lang="en-US" dirty="0" smtClean="0"/>
              <a:t>Internal evaluation </a:t>
            </a:r>
            <a:r>
              <a:rPr lang="en-US" dirty="0"/>
              <a:t>- Metrics</a:t>
            </a:r>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p:txBody>
              <a:bodyPr/>
              <a:lstStyle/>
              <a:p>
                <a:r>
                  <a:rPr lang="en-US" dirty="0"/>
                  <a:t>Internal evaluation contains these types of methods that do not need any external </a:t>
                </a:r>
                <a:r>
                  <a:rPr lang="en-US" dirty="0" smtClean="0"/>
                  <a:t>knowledge</a:t>
                </a:r>
              </a:p>
              <a:p>
                <a:r>
                  <a:rPr lang="en-US" dirty="0"/>
                  <a:t>I</a:t>
                </a:r>
                <a:r>
                  <a:rPr lang="en-US" dirty="0" smtClean="0"/>
                  <a:t>nternal </a:t>
                </a:r>
                <a:r>
                  <a:rPr lang="en-US" dirty="0"/>
                  <a:t>evaluation helps us to decide the right set of parameters for the best quality of the </a:t>
                </a:r>
                <a:r>
                  <a:rPr lang="en-US" dirty="0" smtClean="0"/>
                  <a:t>clustering</a:t>
                </a:r>
              </a:p>
              <a:p>
                <a:r>
                  <a:rPr lang="en-US" dirty="0"/>
                  <a:t>W</a:t>
                </a:r>
                <a:r>
                  <a:rPr lang="en-US" dirty="0" smtClean="0"/>
                  <a:t>e </a:t>
                </a:r>
                <a:r>
                  <a:rPr lang="en-US" dirty="0"/>
                  <a:t>can express the overall cluster validity for a set of </a:t>
                </a:r>
                <a:r>
                  <a:rPr lang="en-US" i="1" dirty="0"/>
                  <a:t>K</a:t>
                </a:r>
                <a:r>
                  <a:rPr lang="en-US" dirty="0"/>
                  <a:t> clusters as a weighted sum of the validity of individual </a:t>
                </a:r>
                <a:r>
                  <a:rPr lang="en-US" dirty="0" smtClean="0"/>
                  <a:t>clusters</a:t>
                </a: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𝑜𝑣𝑒𝑟𝑎𝑙𝑙</m:t>
                      </m:r>
                      <m:r>
                        <a:rPr lang="en-US">
                          <a:latin typeface="Cambria Math" panose="02040503050406030204" pitchFamily="18" charset="0"/>
                        </a:rPr>
                        <m:t> </m:t>
                      </m:r>
                      <m:r>
                        <a:rPr lang="en-US" i="1">
                          <a:latin typeface="Cambria Math" panose="02040503050406030204" pitchFamily="18" charset="0"/>
                        </a:rPr>
                        <m:t>𝑣𝑎𝑙𝑖𝑑𝑖𝑡𝑦</m:t>
                      </m:r>
                      <m:r>
                        <a:rPr lang="en-US">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a:latin typeface="Cambria Math" panose="02040503050406030204" pitchFamily="18" charset="0"/>
                            </a:rPr>
                            <m:t>=1</m:t>
                          </m:r>
                        </m:sub>
                        <m:sup>
                          <m:r>
                            <a:rPr lang="en-US" i="1">
                              <a:latin typeface="Cambria Math" panose="02040503050406030204" pitchFamily="18" charset="0"/>
                            </a:rPr>
                            <m:t>𝐾</m:t>
                          </m:r>
                        </m:sup>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r>
                            <a:rPr lang="en-US" i="1">
                              <a:latin typeface="Cambria Math" panose="02040503050406030204" pitchFamily="18" charset="0"/>
                            </a:rPr>
                            <m:t>𝑣𝑎𝑙𝑖𝑑𝑖𝑡𝑦</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𝑖</m:t>
                                  </m:r>
                                </m:sub>
                              </m:sSub>
                            </m:e>
                          </m:d>
                        </m:e>
                      </m:nary>
                    </m:oMath>
                  </m:oMathPara>
                </a14:m>
                <a:endParaRPr lang="en-US" dirty="0" smtClean="0"/>
              </a:p>
              <a:p>
                <a:pPr lvl="1"/>
                <a:endParaRPr lang="en-US" dirty="0" smtClean="0"/>
              </a:p>
              <a:p>
                <a:pPr lvl="1"/>
                <a:r>
                  <a:rPr lang="en-US" dirty="0" smtClean="0"/>
                  <a:t>validity </a:t>
                </a:r>
                <a:r>
                  <a:rPr lang="en-US" dirty="0"/>
                  <a:t>function can be expressed by various metrics such as cohesion, separation or even a combination of them</a:t>
                </a:r>
              </a:p>
              <a:p>
                <a:pPr marL="0" indent="0">
                  <a:buNone/>
                </a:pPr>
                <a:endParaRPr lang="en-US" dirty="0" smtClean="0"/>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blipFill rotWithShape="0">
                <a:blip r:embed="rId2" cstate="print"/>
                <a:stretch>
                  <a:fillRect l="-1465" t="-1333" r="-116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FF54DE5-C571-48E8-A5BC-B369434E2F44}" type="slidenum">
              <a:rPr lang="el-GR" smtClean="0"/>
              <a:pPr/>
              <a:t>39</a:t>
            </a:fld>
            <a:endParaRPr lang="el-GR"/>
          </a:p>
        </p:txBody>
      </p:sp>
    </p:spTree>
    <p:extLst>
      <p:ext uri="{BB962C8B-B14F-4D97-AF65-F5344CB8AC3E}">
        <p14:creationId xmlns:p14="http://schemas.microsoft.com/office/powerpoint/2010/main" val="372483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Facts</a:t>
            </a:r>
            <a:endParaRPr lang="en-US" dirty="0"/>
          </a:p>
        </p:txBody>
      </p:sp>
      <p:sp>
        <p:nvSpPr>
          <p:cNvPr id="3" name="Content Placeholder 2"/>
          <p:cNvSpPr>
            <a:spLocks noGrp="1"/>
          </p:cNvSpPr>
          <p:nvPr>
            <p:ph idx="1"/>
          </p:nvPr>
        </p:nvSpPr>
        <p:spPr/>
        <p:txBody>
          <a:bodyPr/>
          <a:lstStyle/>
          <a:p>
            <a:r>
              <a:rPr lang="en-US" dirty="0"/>
              <a:t>Studying the evolution of database schemata is of great </a:t>
            </a:r>
            <a:r>
              <a:rPr lang="en-US" dirty="0" smtClean="0"/>
              <a:t>importance.</a:t>
            </a:r>
          </a:p>
          <a:p>
            <a:r>
              <a:rPr lang="en-US" sz="2000" dirty="0" smtClean="0"/>
              <a:t>A </a:t>
            </a:r>
            <a:r>
              <a:rPr lang="en-US" sz="2000" dirty="0"/>
              <a:t>change in the schema of the </a:t>
            </a:r>
            <a:r>
              <a:rPr lang="en-US" sz="2000" dirty="0" smtClean="0"/>
              <a:t>database can impact </a:t>
            </a:r>
            <a:r>
              <a:rPr lang="en-US" sz="2000" dirty="0"/>
              <a:t>the entire ecosystem of applications that are built on top of the </a:t>
            </a:r>
            <a:r>
              <a:rPr lang="en-US" sz="2000" dirty="0" smtClean="0"/>
              <a:t>database.</a:t>
            </a:r>
          </a:p>
          <a:p>
            <a:r>
              <a:rPr lang="en-US" sz="2000" dirty="0" smtClean="0"/>
              <a:t>The </a:t>
            </a:r>
            <a:r>
              <a:rPr lang="en-US" sz="2000" dirty="0"/>
              <a:t>study of schema evolution entails extracting schema versions and their delta changes from software repositories, subsequently leading to the extraction of patterns and regularities. </a:t>
            </a:r>
            <a:endParaRPr lang="en-US" dirty="0"/>
          </a:p>
          <a:p>
            <a:r>
              <a:rPr lang="en-US" sz="2000" dirty="0" smtClean="0"/>
              <a:t>The </a:t>
            </a:r>
            <a:r>
              <a:rPr lang="en-US" sz="2000" dirty="0"/>
              <a:t>history of a typical database can </a:t>
            </a:r>
            <a:r>
              <a:rPr lang="en-US" sz="2000" dirty="0" smtClean="0"/>
              <a:t>consist </a:t>
            </a:r>
            <a:r>
              <a:rPr lang="en-US" sz="2000" dirty="0"/>
              <a:t>of hundreds of transitions </a:t>
            </a:r>
            <a:r>
              <a:rPr lang="en-US" sz="2000" dirty="0" smtClean="0"/>
              <a:t>and </a:t>
            </a:r>
            <a:r>
              <a:rPr lang="en-US" sz="2000" dirty="0"/>
              <a:t>includes a potentially large number of </a:t>
            </a:r>
            <a:r>
              <a:rPr lang="en-US" sz="2000" dirty="0" smtClean="0"/>
              <a:t>tables.</a:t>
            </a:r>
            <a:endParaRPr lang="en-US" sz="2000" dirty="0"/>
          </a:p>
        </p:txBody>
      </p:sp>
      <p:sp>
        <p:nvSpPr>
          <p:cNvPr id="4" name="Slide Number Placeholder 3"/>
          <p:cNvSpPr>
            <a:spLocks noGrp="1"/>
          </p:cNvSpPr>
          <p:nvPr>
            <p:ph type="sldNum" sz="quarter" idx="12"/>
          </p:nvPr>
        </p:nvSpPr>
        <p:spPr/>
        <p:txBody>
          <a:bodyPr/>
          <a:lstStyle/>
          <a:p>
            <a:fld id="{0FF54DE5-C571-48E8-A5BC-B369434E2F44}" type="slidenum">
              <a:rPr lang="el-GR" smtClean="0"/>
              <a:pPr/>
              <a:t>4</a:t>
            </a:fld>
            <a:endParaRPr lang="el-GR"/>
          </a:p>
        </p:txBody>
      </p:sp>
    </p:spTree>
    <p:extLst>
      <p:ext uri="{BB962C8B-B14F-4D97-AF65-F5344CB8AC3E}">
        <p14:creationId xmlns:p14="http://schemas.microsoft.com/office/powerpoint/2010/main" val="233810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Grouping tables into clusters: Assessment via </a:t>
            </a:r>
            <a:r>
              <a:rPr lang="en-US" dirty="0" smtClean="0"/>
              <a:t>Internal evaluation </a:t>
            </a:r>
            <a:r>
              <a:rPr lang="en-US" dirty="0"/>
              <a:t>- Metrics</a:t>
            </a:r>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p:txBody>
              <a:bodyPr>
                <a:normAutofit fontScale="92500"/>
              </a:bodyPr>
              <a:lstStyle/>
              <a:p>
                <a:r>
                  <a:rPr lang="en-US" b="1" dirty="0" smtClean="0"/>
                  <a:t>Cohesion</a:t>
                </a:r>
                <a:r>
                  <a:rPr lang="en-US" dirty="0" smtClean="0"/>
                  <a:t>: can </a:t>
                </a:r>
                <a:r>
                  <a:rPr lang="en-US" dirty="0"/>
                  <a:t>be defined as the sum of the proximities with respect to the prototype (centroid or </a:t>
                </a:r>
                <a:r>
                  <a:rPr lang="en-US" dirty="0" err="1"/>
                  <a:t>medoid</a:t>
                </a:r>
                <a:r>
                  <a:rPr lang="en-US" dirty="0"/>
                  <a:t>) of the </a:t>
                </a:r>
                <a:r>
                  <a:rPr lang="en-US" dirty="0" smtClean="0"/>
                  <a:t>cluster</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𝑐𝑜h𝑒𝑠𝑖𝑜𝑛</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𝑖</m:t>
                              </m:r>
                            </m:sub>
                          </m:sSub>
                        </m:e>
                      </m:d>
                      <m:r>
                        <a:rPr lang="en-US">
                          <a:latin typeface="Cambria Math" panose="02040503050406030204" pitchFamily="18" charset="0"/>
                        </a:rPr>
                        <m:t>=</m:t>
                      </m:r>
                      <m:nary>
                        <m:naryPr>
                          <m:chr m:val="∑"/>
                          <m:limLoc m:val="subSup"/>
                          <m:supHide m:val="on"/>
                          <m:ctrlPr>
                            <a:rPr lang="en-US" i="1">
                              <a:latin typeface="Cambria Math" panose="02040503050406030204" pitchFamily="18" charset="0"/>
                            </a:rPr>
                          </m:ctrlPr>
                        </m:naryPr>
                        <m:sub>
                          <m:r>
                            <a:rPr lang="en-US" i="1">
                              <a:latin typeface="Cambria Math" panose="02040503050406030204" pitchFamily="18" charset="0"/>
                            </a:rPr>
                            <m:t>𝑥</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𝑖</m:t>
                              </m:r>
                            </m:sub>
                          </m:sSub>
                        </m:sub>
                        <m:sup/>
                        <m:e>
                          <m:r>
                            <a:rPr lang="en-US" i="1">
                              <a:latin typeface="Cambria Math" panose="02040503050406030204" pitchFamily="18" charset="0"/>
                            </a:rPr>
                            <m:t>𝑝𝑟𝑜𝑥𝑖𝑚𝑖𝑡𝑦</m:t>
                          </m:r>
                          <m:d>
                            <m:dPr>
                              <m:ctrlPr>
                                <a:rPr lang="en-US" i="1">
                                  <a:latin typeface="Cambria Math" panose="02040503050406030204" pitchFamily="18" charset="0"/>
                                </a:rPr>
                              </m:ctrlPr>
                            </m:dPr>
                            <m:e>
                              <m:r>
                                <a:rPr lang="en-US" i="1">
                                  <a:latin typeface="Cambria Math" panose="02040503050406030204" pitchFamily="18" charset="0"/>
                                </a:rPr>
                                <m:t>𝑥</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𝑖</m:t>
                                  </m:r>
                                </m:sub>
                              </m:sSub>
                            </m:e>
                          </m:d>
                          <m:r>
                            <a:rPr lang="en-US" i="1">
                              <a:latin typeface="Cambria Math" panose="02040503050406030204" pitchFamily="18" charset="0"/>
                            </a:rPr>
                            <m:t>=</m:t>
                          </m:r>
                          <m:r>
                            <a:rPr lang="en-US" i="1">
                              <a:latin typeface="Cambria Math" panose="02040503050406030204" pitchFamily="18" charset="0"/>
                            </a:rPr>
                            <m:t>𝑑𝑖𝑠𝑡𝑎𝑛𝑐𝑒</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𝑖</m:t>
                              </m:r>
                            </m:sub>
                          </m:sSub>
                          <m:r>
                            <a:rPr lang="en-US" i="1">
                              <a:latin typeface="Cambria Math" panose="02040503050406030204" pitchFamily="18" charset="0"/>
                            </a:rPr>
                            <m:t>)</m:t>
                          </m:r>
                        </m:e>
                      </m:nary>
                    </m:oMath>
                  </m:oMathPara>
                </a14:m>
                <a:endParaRPr lang="en-US" dirty="0" smtClean="0"/>
              </a:p>
              <a:p>
                <a:pPr lvl="1"/>
                <a:r>
                  <a:rPr lang="en-US" sz="1700" i="1" dirty="0"/>
                  <a:t>c</a:t>
                </a:r>
                <a:r>
                  <a:rPr lang="en-US" sz="1700" i="1" baseline="-25000" dirty="0"/>
                  <a:t>i</a:t>
                </a:r>
                <a:r>
                  <a:rPr lang="en-US" sz="1700" baseline="-25000" dirty="0"/>
                  <a:t>  </a:t>
                </a:r>
                <a:r>
                  <a:rPr lang="en-US" sz="1700" dirty="0"/>
                  <a:t>is the prototype of cluster </a:t>
                </a:r>
                <a:r>
                  <a:rPr lang="en-US" sz="1700" i="1" dirty="0" err="1" smtClean="0"/>
                  <a:t>C</a:t>
                </a:r>
                <a:r>
                  <a:rPr lang="en-US" sz="1700" i="1" baseline="-25000" dirty="0" err="1" smtClean="0"/>
                  <a:t>i</a:t>
                </a:r>
                <a:r>
                  <a:rPr lang="en-US" dirty="0" smtClean="0"/>
                  <a:t> </a:t>
                </a:r>
              </a:p>
              <a:p>
                <a:pPr marL="228600" lvl="1">
                  <a:spcBef>
                    <a:spcPts val="1800"/>
                  </a:spcBef>
                </a:pPr>
                <a:r>
                  <a:rPr lang="en-US" sz="2000" b="1" dirty="0"/>
                  <a:t>S</a:t>
                </a:r>
                <a:r>
                  <a:rPr lang="en-US" sz="2000" b="1" dirty="0" smtClean="0"/>
                  <a:t>eparation</a:t>
                </a:r>
                <a:r>
                  <a:rPr lang="en-US" sz="2000" dirty="0" smtClean="0"/>
                  <a:t> </a:t>
                </a:r>
                <a:r>
                  <a:rPr lang="en-US" sz="2000" dirty="0"/>
                  <a:t>of a cluster is defined as the proximity between the centroid </a:t>
                </a:r>
                <a:r>
                  <a:rPr lang="en-US" sz="2000" i="1" dirty="0"/>
                  <a:t>c</a:t>
                </a:r>
                <a:r>
                  <a:rPr lang="en-US" sz="2000" i="1" baseline="-25000" dirty="0"/>
                  <a:t>i </a:t>
                </a:r>
                <a:r>
                  <a:rPr lang="en-US" sz="2000" dirty="0"/>
                  <a:t>of the cluster and an overall centroid that has been calculated by the whole set of data </a:t>
                </a:r>
                <a:r>
                  <a:rPr lang="en-US" sz="2000" dirty="0" smtClean="0"/>
                  <a:t>points</a:t>
                </a:r>
              </a:p>
              <a:p>
                <a:pPr marL="0" lvl="1" indent="0">
                  <a:spcBef>
                    <a:spcPts val="1800"/>
                  </a:spcBef>
                  <a:buNone/>
                </a:pPr>
                <a:endParaRPr lang="en-US" sz="2000" dirty="0" smtClean="0"/>
              </a:p>
              <a:p>
                <a:pPr marL="0" lvl="1" indent="0">
                  <a:spcBef>
                    <a:spcPts val="1800"/>
                  </a:spcBef>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𝑠𝑒𝑝𝑎𝑟𝑎𝑡𝑖𝑜𝑛</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𝑖</m:t>
                              </m:r>
                            </m:sub>
                          </m:sSub>
                        </m:e>
                      </m:d>
                      <m:r>
                        <a:rPr lang="en-US" sz="2000">
                          <a:latin typeface="Cambria Math" panose="02040503050406030204" pitchFamily="18" charset="0"/>
                        </a:rPr>
                        <m:t>=</m:t>
                      </m:r>
                      <m:r>
                        <a:rPr lang="en-US" sz="2000" i="1">
                          <a:latin typeface="Cambria Math" panose="02040503050406030204" pitchFamily="18" charset="0"/>
                        </a:rPr>
                        <m:t>𝑝𝑟𝑜𝑥𝑖𝑚𝑖𝑡𝑦</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𝑖</m:t>
                              </m:r>
                            </m:sub>
                          </m:sSub>
                          <m:r>
                            <a:rPr lang="en-US" sz="2000">
                              <a:latin typeface="Cambria Math" panose="02040503050406030204" pitchFamily="18" charset="0"/>
                            </a:rPr>
                            <m:t>,</m:t>
                          </m:r>
                          <m:r>
                            <a:rPr lang="en-US" sz="2000" i="1">
                              <a:latin typeface="Cambria Math" panose="02040503050406030204" pitchFamily="18" charset="0"/>
                            </a:rPr>
                            <m:t>𝑐</m:t>
                          </m:r>
                        </m:e>
                      </m:d>
                    </m:oMath>
                  </m:oMathPara>
                </a14:m>
                <a:endParaRPr lang="en-US" sz="2000" dirty="0" smtClean="0"/>
              </a:p>
              <a:p>
                <a:pPr marL="800100" lvl="2" indent="-342900">
                  <a:spcBef>
                    <a:spcPts val="1800"/>
                  </a:spcBef>
                </a:pPr>
                <a:r>
                  <a:rPr lang="en-US" sz="1700" i="1" dirty="0"/>
                  <a:t>c</a:t>
                </a:r>
                <a:r>
                  <a:rPr lang="en-US" sz="1700" dirty="0"/>
                  <a:t> is defined the overall centroid of the </a:t>
                </a:r>
                <a:r>
                  <a:rPr lang="en-US" sz="1700" dirty="0" smtClean="0"/>
                  <a:t>dataset</a:t>
                </a:r>
              </a:p>
              <a:p>
                <a:pPr marL="285750" lvl="2" indent="-285750">
                  <a:spcBef>
                    <a:spcPts val="1800"/>
                  </a:spcBef>
                </a:pPr>
                <a:r>
                  <a:rPr lang="en-US" sz="1800" dirty="0"/>
                  <a:t>W</a:t>
                </a:r>
                <a:r>
                  <a:rPr lang="en-US" sz="1800" dirty="0" smtClean="0"/>
                  <a:t>e </a:t>
                </a:r>
                <a:r>
                  <a:rPr lang="en-US" sz="1800" dirty="0"/>
                  <a:t>used the </a:t>
                </a:r>
                <a:r>
                  <a:rPr lang="en-US" sz="1800" b="1" dirty="0"/>
                  <a:t>Euclidean</a:t>
                </a:r>
                <a:r>
                  <a:rPr lang="en-US" sz="1800" dirty="0"/>
                  <a:t> </a:t>
                </a:r>
                <a:r>
                  <a:rPr lang="en-US" sz="1800" b="1" dirty="0"/>
                  <a:t>distance</a:t>
                </a:r>
                <a:r>
                  <a:rPr lang="en-US" sz="1800" dirty="0"/>
                  <a:t> as a measure of </a:t>
                </a:r>
                <a:r>
                  <a:rPr lang="en-US" sz="1800" dirty="0" smtClean="0"/>
                  <a:t>proximity.</a:t>
                </a:r>
                <a:endParaRPr lang="en-US" sz="1800" dirty="0"/>
              </a:p>
              <a:p>
                <a:pPr marL="0" lvl="1" indent="0">
                  <a:spcBef>
                    <a:spcPts val="1800"/>
                  </a:spcBef>
                  <a:buNone/>
                </a:pPr>
                <a:endParaRPr lang="en-US" sz="2000" dirty="0"/>
              </a:p>
              <a:p>
                <a:pPr marL="0" indent="0">
                  <a:buNone/>
                </a:pPr>
                <a:endParaRPr lang="en-US" dirty="0" smtClean="0"/>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blipFill rotWithShape="0">
                <a:blip r:embed="rId2" cstate="print"/>
                <a:stretch>
                  <a:fillRect l="-1343" t="-266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FF54DE5-C571-48E8-A5BC-B369434E2F44}" type="slidenum">
              <a:rPr lang="el-GR" smtClean="0"/>
              <a:pPr/>
              <a:t>40</a:t>
            </a:fld>
            <a:endParaRPr lang="el-GR"/>
          </a:p>
        </p:txBody>
      </p:sp>
    </p:spTree>
    <p:extLst>
      <p:ext uri="{BB962C8B-B14F-4D97-AF65-F5344CB8AC3E}">
        <p14:creationId xmlns:p14="http://schemas.microsoft.com/office/powerpoint/2010/main" val="232726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Grouping tables into clusters: Assessment via Internal evaluation - Results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84301167"/>
              </p:ext>
            </p:extLst>
          </p:nvPr>
        </p:nvGraphicFramePr>
        <p:xfrm>
          <a:off x="1104900" y="1600200"/>
          <a:ext cx="9982200" cy="2377440"/>
        </p:xfrm>
        <a:graphic>
          <a:graphicData uri="http://schemas.openxmlformats.org/drawingml/2006/table">
            <a:tbl>
              <a:tblPr firstRow="1" bandRow="1">
                <a:tableStyleId>{5C22544A-7EE6-4342-B048-85BDC9FD1C3A}</a:tableStyleId>
              </a:tblPr>
              <a:tblGrid>
                <a:gridCol w="2495550"/>
                <a:gridCol w="2495550"/>
                <a:gridCol w="2495550"/>
                <a:gridCol w="2495550"/>
              </a:tblGrid>
              <a:tr h="370840">
                <a:tc>
                  <a:txBody>
                    <a:bodyPr/>
                    <a:lstStyle/>
                    <a:p>
                      <a:pPr algn="ctr"/>
                      <a:r>
                        <a:rPr lang="en-US" sz="2000" dirty="0" err="1" smtClean="0"/>
                        <a:t>Wb</a:t>
                      </a:r>
                      <a:endParaRPr lang="en-US" sz="2000" dirty="0"/>
                    </a:p>
                  </a:txBody>
                  <a:tcPr marL="185715" marR="185715" anchor="ctr"/>
                </a:tc>
                <a:tc>
                  <a:txBody>
                    <a:bodyPr/>
                    <a:lstStyle/>
                    <a:p>
                      <a:pPr algn="ctr"/>
                      <a:r>
                        <a:rPr lang="en-US" sz="2000" dirty="0" err="1" smtClean="0"/>
                        <a:t>Wd</a:t>
                      </a:r>
                      <a:endParaRPr lang="en-US" sz="2000" dirty="0"/>
                    </a:p>
                  </a:txBody>
                  <a:tcPr marL="185715" marR="185715" anchor="ctr"/>
                </a:tc>
                <a:tc>
                  <a:txBody>
                    <a:bodyPr/>
                    <a:lstStyle/>
                    <a:p>
                      <a:pPr algn="ctr"/>
                      <a:r>
                        <a:rPr lang="en-US" sz="2000" dirty="0" err="1" smtClean="0"/>
                        <a:t>Wc</a:t>
                      </a:r>
                      <a:endParaRPr lang="en-US" sz="2000" dirty="0"/>
                    </a:p>
                  </a:txBody>
                  <a:tcPr marL="185715" marR="185715" anchor="ctr"/>
                </a:tc>
                <a:tc>
                  <a:txBody>
                    <a:bodyPr/>
                    <a:lstStyle/>
                    <a:p>
                      <a:pPr algn="r"/>
                      <a:r>
                        <a:rPr lang="en-US" sz="2000" dirty="0" smtClean="0"/>
                        <a:t>Cohesion</a:t>
                      </a:r>
                      <a:endParaRPr lang="en-US" sz="2000" dirty="0"/>
                    </a:p>
                  </a:txBody>
                  <a:tcPr marL="185715" marR="185715" anchor="ctr"/>
                </a:tc>
              </a:tr>
              <a:tr h="370840">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0.00</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1.00</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0.00</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solidFill>
                      <a:schemeClr val="accent1"/>
                    </a:solidFill>
                  </a:tcPr>
                </a:tc>
                <a:tc>
                  <a:txBody>
                    <a:bodyPr/>
                    <a:lstStyle/>
                    <a:p>
                      <a:pPr algn="r"/>
                      <a:r>
                        <a:rPr lang="en-US" sz="2000" dirty="0" smtClean="0"/>
                        <a:t>2</a:t>
                      </a:r>
                      <a:endParaRPr lang="en-US" sz="2000" dirty="0"/>
                    </a:p>
                  </a:txBody>
                  <a:tcPr marL="185715" marR="185715" anchor="ctr"/>
                </a:tc>
              </a:tr>
              <a:tr h="370840">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0.33</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0.33</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0.33</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solidFill>
                      <a:schemeClr val="accent1"/>
                    </a:solidFill>
                  </a:tcPr>
                </a:tc>
                <a:tc>
                  <a:txBody>
                    <a:bodyPr/>
                    <a:lstStyle/>
                    <a:p>
                      <a:pPr algn="r"/>
                      <a:r>
                        <a:rPr lang="en-US" sz="2000" dirty="0" smtClean="0"/>
                        <a:t>2</a:t>
                      </a:r>
                      <a:endParaRPr lang="en-US" sz="2000" dirty="0"/>
                    </a:p>
                  </a:txBody>
                  <a:tcPr marL="185715" marR="185715" anchor="ctr"/>
                </a:tc>
              </a:tr>
              <a:tr h="370840">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0.50</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0.50</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0.00</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solidFill>
                      <a:schemeClr val="accent1"/>
                    </a:solidFill>
                  </a:tcPr>
                </a:tc>
                <a:tc>
                  <a:txBody>
                    <a:bodyPr/>
                    <a:lstStyle/>
                    <a:p>
                      <a:pPr algn="r"/>
                      <a:r>
                        <a:rPr lang="en-US" sz="2000" dirty="0" smtClean="0"/>
                        <a:t>-</a:t>
                      </a:r>
                      <a:endParaRPr lang="en-US" sz="2000" dirty="0"/>
                    </a:p>
                  </a:txBody>
                  <a:tcPr marL="185715" marR="185715" anchor="ctr"/>
                </a:tc>
              </a:tr>
              <a:tr h="370840">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0.50</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0.00</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0.50</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solidFill>
                      <a:schemeClr val="accent1"/>
                    </a:solidFill>
                  </a:tcPr>
                </a:tc>
                <a:tc>
                  <a:txBody>
                    <a:bodyPr/>
                    <a:lstStyle/>
                    <a:p>
                      <a:pPr algn="r"/>
                      <a:r>
                        <a:rPr lang="en-US" sz="2000" dirty="0" smtClean="0"/>
                        <a:t>4</a:t>
                      </a:r>
                      <a:endParaRPr lang="en-US" sz="2000" dirty="0"/>
                    </a:p>
                  </a:txBody>
                  <a:tcPr marL="185715" marR="185715" anchor="ctr"/>
                </a:tc>
              </a:tr>
              <a:tr h="370840">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1.00</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600" b="1" kern="1400">
                          <a:solidFill>
                            <a:schemeClr val="bg1"/>
                          </a:solidFill>
                          <a:effectLst/>
                        </a:rPr>
                        <a:t>0.00</a:t>
                      </a:r>
                      <a:endParaRPr lang="en-US" sz="1600" b="1"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0.00</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solidFill>
                      <a:schemeClr val="accent1"/>
                    </a:solidFill>
                  </a:tcPr>
                </a:tc>
                <a:tc>
                  <a:txBody>
                    <a:bodyPr/>
                    <a:lstStyle/>
                    <a:p>
                      <a:pPr algn="r"/>
                      <a:r>
                        <a:rPr lang="en-US" sz="2000" dirty="0" smtClean="0"/>
                        <a:t>-</a:t>
                      </a:r>
                      <a:endParaRPr lang="en-US" sz="2000" dirty="0"/>
                    </a:p>
                  </a:txBody>
                  <a:tcPr marL="185715" marR="185715" anchor="ctr"/>
                </a:tc>
              </a:tr>
            </a:tbl>
          </a:graphicData>
        </a:graphic>
      </p:graphicFrame>
      <p:sp>
        <p:nvSpPr>
          <p:cNvPr id="4" name="Slide Number Placeholder 3"/>
          <p:cNvSpPr>
            <a:spLocks noGrp="1"/>
          </p:cNvSpPr>
          <p:nvPr>
            <p:ph type="sldNum" sz="quarter" idx="12"/>
          </p:nvPr>
        </p:nvSpPr>
        <p:spPr/>
        <p:txBody>
          <a:bodyPr/>
          <a:lstStyle/>
          <a:p>
            <a:fld id="{0FF54DE5-C571-48E8-A5BC-B369434E2F44}" type="slidenum">
              <a:rPr lang="en-US" smtClean="0"/>
              <a:pPr/>
              <a:t>41</a:t>
            </a:fld>
            <a:endParaRPr lang="en-US"/>
          </a:p>
        </p:txBody>
      </p:sp>
      <p:graphicFrame>
        <p:nvGraphicFramePr>
          <p:cNvPr id="8" name="Content Placeholder 6"/>
          <p:cNvGraphicFramePr>
            <a:graphicFrameLocks/>
          </p:cNvGraphicFramePr>
          <p:nvPr>
            <p:extLst>
              <p:ext uri="{D42A27DB-BD31-4B8C-83A1-F6EECF244321}">
                <p14:modId xmlns:p14="http://schemas.microsoft.com/office/powerpoint/2010/main" val="3976422470"/>
              </p:ext>
            </p:extLst>
          </p:nvPr>
        </p:nvGraphicFramePr>
        <p:xfrm>
          <a:off x="1104900" y="4041648"/>
          <a:ext cx="9980684" cy="2225040"/>
        </p:xfrm>
        <a:graphic>
          <a:graphicData uri="http://schemas.openxmlformats.org/drawingml/2006/table">
            <a:tbl>
              <a:tblPr firstRow="1" bandRow="1">
                <a:tableStyleId>{5C22544A-7EE6-4342-B048-85BDC9FD1C3A}</a:tableStyleId>
              </a:tblPr>
              <a:tblGrid>
                <a:gridCol w="2495171"/>
                <a:gridCol w="2495171"/>
                <a:gridCol w="2495171"/>
                <a:gridCol w="2495171"/>
              </a:tblGrid>
              <a:tr h="370840">
                <a:tc>
                  <a:txBody>
                    <a:bodyPr/>
                    <a:lstStyle/>
                    <a:p>
                      <a:pPr algn="ctr"/>
                      <a:r>
                        <a:rPr lang="en-US" dirty="0" err="1" smtClean="0"/>
                        <a:t>Wb</a:t>
                      </a:r>
                      <a:endParaRPr lang="en-US" dirty="0"/>
                    </a:p>
                  </a:txBody>
                  <a:tcPr anchor="ctr"/>
                </a:tc>
                <a:tc>
                  <a:txBody>
                    <a:bodyPr/>
                    <a:lstStyle/>
                    <a:p>
                      <a:pPr algn="ctr"/>
                      <a:r>
                        <a:rPr lang="en-US" dirty="0" err="1" smtClean="0"/>
                        <a:t>Wd</a:t>
                      </a:r>
                      <a:endParaRPr lang="en-US" dirty="0"/>
                    </a:p>
                  </a:txBody>
                  <a:tcPr anchor="ctr"/>
                </a:tc>
                <a:tc>
                  <a:txBody>
                    <a:bodyPr/>
                    <a:lstStyle/>
                    <a:p>
                      <a:pPr algn="ctr"/>
                      <a:r>
                        <a:rPr lang="en-US" dirty="0" err="1" smtClean="0"/>
                        <a:t>Wc</a:t>
                      </a:r>
                      <a:endParaRPr lang="en-US" dirty="0"/>
                    </a:p>
                  </a:txBody>
                  <a:tcPr anchor="ctr"/>
                </a:tc>
                <a:tc>
                  <a:txBody>
                    <a:bodyPr/>
                    <a:lstStyle/>
                    <a:p>
                      <a:pPr algn="r"/>
                      <a:r>
                        <a:rPr lang="en-US" dirty="0" smtClean="0"/>
                        <a:t>Separation</a:t>
                      </a:r>
                      <a:endParaRPr lang="en-US" dirty="0"/>
                    </a:p>
                  </a:txBody>
                  <a:tcPr anchor="ctr"/>
                </a:tc>
              </a:tr>
              <a:tr h="370840">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0.00</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1.00</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0.00</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solidFill>
                      <a:schemeClr val="accent1"/>
                    </a:solidFill>
                  </a:tcPr>
                </a:tc>
                <a:tc>
                  <a:txBody>
                    <a:bodyPr/>
                    <a:lstStyle/>
                    <a:p>
                      <a:pPr algn="r"/>
                      <a:r>
                        <a:rPr lang="en-US" dirty="0" smtClean="0"/>
                        <a:t>3</a:t>
                      </a:r>
                      <a:endParaRPr lang="en-US" dirty="0"/>
                    </a:p>
                  </a:txBody>
                  <a:tcPr anchor="ctr"/>
                </a:tc>
              </a:tr>
              <a:tr h="370840">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0.33</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0.33</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0.33</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solidFill>
                      <a:schemeClr val="accent1"/>
                    </a:solidFill>
                  </a:tcPr>
                </a:tc>
                <a:tc>
                  <a:txBody>
                    <a:bodyPr/>
                    <a:lstStyle/>
                    <a:p>
                      <a:pPr algn="r"/>
                      <a:r>
                        <a:rPr lang="en-US" dirty="0" smtClean="0"/>
                        <a:t>2</a:t>
                      </a:r>
                      <a:endParaRPr lang="en-US" dirty="0"/>
                    </a:p>
                  </a:txBody>
                  <a:tcPr anchor="ctr"/>
                </a:tc>
              </a:tr>
              <a:tr h="370840">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0.50</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0.50</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0.00</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solidFill>
                      <a:schemeClr val="accent1"/>
                    </a:solidFill>
                  </a:tcPr>
                </a:tc>
                <a:tc>
                  <a:txBody>
                    <a:bodyPr/>
                    <a:lstStyle/>
                    <a:p>
                      <a:pPr algn="r"/>
                      <a:r>
                        <a:rPr lang="en-US" dirty="0" smtClean="0"/>
                        <a:t>-</a:t>
                      </a:r>
                      <a:endParaRPr lang="en-US" dirty="0"/>
                    </a:p>
                  </a:txBody>
                  <a:tcPr anchor="ctr"/>
                </a:tc>
              </a:tr>
              <a:tr h="370840">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0.50</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0.00</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0.50</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solidFill>
                      <a:schemeClr val="accent1"/>
                    </a:solidFill>
                  </a:tcPr>
                </a:tc>
                <a:tc>
                  <a:txBody>
                    <a:bodyPr/>
                    <a:lstStyle/>
                    <a:p>
                      <a:pPr algn="r"/>
                      <a:r>
                        <a:rPr lang="en-US" dirty="0" smtClean="0"/>
                        <a:t>3</a:t>
                      </a:r>
                      <a:endParaRPr lang="en-US" dirty="0"/>
                    </a:p>
                  </a:txBody>
                  <a:tcPr anchor="ctr"/>
                </a:tc>
              </a:tr>
              <a:tr h="370840">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1.00</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400" b="1" kern="1400">
                          <a:solidFill>
                            <a:schemeClr val="bg1"/>
                          </a:solidFill>
                          <a:effectLst/>
                        </a:rPr>
                        <a:t>0.00</a:t>
                      </a:r>
                      <a:endParaRPr lang="en-US" sz="1400" b="1"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0.00</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solidFill>
                      <a:schemeClr val="accent1"/>
                    </a:solidFill>
                  </a:tcPr>
                </a:tc>
                <a:tc>
                  <a:txBody>
                    <a:bodyPr/>
                    <a:lstStyle/>
                    <a:p>
                      <a:pPr algn="r"/>
                      <a:r>
                        <a:rPr lang="en-US" smtClean="0"/>
                        <a:t>-</a:t>
                      </a:r>
                      <a:endParaRPr lang="en-US" dirty="0"/>
                    </a:p>
                  </a:txBody>
                  <a:tcPr anchor="ctr"/>
                </a:tc>
              </a:tr>
            </a:tbl>
          </a:graphicData>
        </a:graphic>
      </p:graphicFrame>
    </p:spTree>
    <p:extLst>
      <p:ext uri="{BB962C8B-B14F-4D97-AF65-F5344CB8AC3E}">
        <p14:creationId xmlns:p14="http://schemas.microsoft.com/office/powerpoint/2010/main" val="1793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Structure</a:t>
            </a:r>
            <a:endParaRPr lang="en-US" dirty="0"/>
          </a:p>
        </p:txBody>
      </p:sp>
      <p:sp>
        <p:nvSpPr>
          <p:cNvPr id="14" name="Content Placeholder 13"/>
          <p:cNvSpPr>
            <a:spLocks noGrp="1"/>
          </p:cNvSpPr>
          <p:nvPr>
            <p:ph idx="1"/>
          </p:nvPr>
        </p:nvSpPr>
        <p:spPr/>
        <p:txBody>
          <a:bodyPr/>
          <a:lstStyle/>
          <a:p>
            <a:r>
              <a:rPr lang="en-US" dirty="0" smtClean="0"/>
              <a:t>Introduction</a:t>
            </a:r>
          </a:p>
          <a:p>
            <a:r>
              <a:rPr lang="en-US" dirty="0" smtClean="0"/>
              <a:t>Problem Specification</a:t>
            </a:r>
          </a:p>
          <a:p>
            <a:r>
              <a:rPr lang="en-US" dirty="0" smtClean="0"/>
              <a:t>Creating an overview of the history of a schema</a:t>
            </a:r>
          </a:p>
          <a:p>
            <a:r>
              <a:rPr lang="en-US" b="1" u="sng" dirty="0" smtClean="0"/>
              <a:t>Plutarch’s </a:t>
            </a:r>
            <a:r>
              <a:rPr lang="en-US" b="1" u="sng" dirty="0"/>
              <a:t>Parallel Lives </a:t>
            </a:r>
            <a:r>
              <a:rPr lang="en-US" b="1" u="sng" dirty="0" smtClean="0"/>
              <a:t>Results</a:t>
            </a:r>
          </a:p>
          <a:p>
            <a:r>
              <a:rPr lang="en-US" dirty="0" smtClean="0"/>
              <a:t>Conclusions and Open Issues</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0FF54DE5-C571-48E8-A5BC-B369434E2F44}" type="slidenum">
              <a:rPr lang="el-GR" smtClean="0"/>
              <a:pPr/>
              <a:t>42</a:t>
            </a:fld>
            <a:endParaRPr lang="el-GR"/>
          </a:p>
        </p:txBody>
      </p:sp>
    </p:spTree>
    <p:extLst>
      <p:ext uri="{BB962C8B-B14F-4D97-AF65-F5344CB8AC3E}">
        <p14:creationId xmlns:p14="http://schemas.microsoft.com/office/powerpoint/2010/main" val="340135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t>
            </a:r>
            <a:r>
              <a:rPr lang="en-US" dirty="0" err="1" smtClean="0"/>
              <a:t>vs</a:t>
            </a:r>
            <a:r>
              <a:rPr lang="en-US" dirty="0" smtClean="0"/>
              <a:t> PLD (Atlas)</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66101" y="1381125"/>
            <a:ext cx="9058275" cy="280035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665162" y="4248150"/>
            <a:ext cx="8860155" cy="2532380"/>
          </a:xfrm>
          <a:prstGeom prst="rect">
            <a:avLst/>
          </a:prstGeom>
        </p:spPr>
      </p:pic>
      <p:sp>
        <p:nvSpPr>
          <p:cNvPr id="6" name="Slide Number Placeholder 5"/>
          <p:cNvSpPr>
            <a:spLocks noGrp="1"/>
          </p:cNvSpPr>
          <p:nvPr>
            <p:ph type="sldNum" sz="quarter" idx="12"/>
          </p:nvPr>
        </p:nvSpPr>
        <p:spPr/>
        <p:txBody>
          <a:bodyPr/>
          <a:lstStyle/>
          <a:p>
            <a:fld id="{0FF54DE5-C571-48E8-A5BC-B369434E2F44}" type="slidenum">
              <a:rPr lang="el-GR" smtClean="0"/>
              <a:pPr/>
              <a:t>43</a:t>
            </a:fld>
            <a:endParaRPr lang="el-GR"/>
          </a:p>
        </p:txBody>
      </p:sp>
    </p:spTree>
    <p:extLst>
      <p:ext uri="{BB962C8B-B14F-4D97-AF65-F5344CB8AC3E}">
        <p14:creationId xmlns:p14="http://schemas.microsoft.com/office/powerpoint/2010/main" val="380769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t>
            </a:r>
            <a:r>
              <a:rPr lang="en-US" dirty="0" err="1" smtClean="0"/>
              <a:t>vs</a:t>
            </a:r>
            <a:r>
              <a:rPr lang="en-US" dirty="0" smtClean="0"/>
              <a:t> PLD (</a:t>
            </a:r>
            <a:r>
              <a:rPr lang="en-US" dirty="0" err="1" smtClean="0"/>
              <a:t>bioSQ</a:t>
            </a:r>
            <a:r>
              <a:rPr lang="en-US" dirty="0" err="1"/>
              <a:t>L</a:t>
            </a:r>
            <a:r>
              <a:rPr lang="en-US" dirty="0" smtClean="0"/>
              <a:t>)</a:t>
            </a:r>
            <a:endParaRPr lang="en-US" dirty="0"/>
          </a:p>
        </p:txBody>
      </p:sp>
      <p:pic>
        <p:nvPicPr>
          <p:cNvPr id="6" name="Content Placeholder 5"/>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4900" y="1400175"/>
            <a:ext cx="9980682" cy="2619375"/>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1104901" y="4095750"/>
            <a:ext cx="9980682" cy="2685415"/>
          </a:xfrm>
          <a:prstGeom prst="rect">
            <a:avLst/>
          </a:prstGeom>
        </p:spPr>
      </p:pic>
      <p:sp>
        <p:nvSpPr>
          <p:cNvPr id="5" name="Slide Number Placeholder 4"/>
          <p:cNvSpPr>
            <a:spLocks noGrp="1"/>
          </p:cNvSpPr>
          <p:nvPr>
            <p:ph type="sldNum" sz="quarter" idx="12"/>
          </p:nvPr>
        </p:nvSpPr>
        <p:spPr/>
        <p:txBody>
          <a:bodyPr/>
          <a:lstStyle/>
          <a:p>
            <a:fld id="{0FF54DE5-C571-48E8-A5BC-B369434E2F44}" type="slidenum">
              <a:rPr lang="el-GR" smtClean="0"/>
              <a:pPr/>
              <a:t>44</a:t>
            </a:fld>
            <a:endParaRPr lang="el-GR"/>
          </a:p>
        </p:txBody>
      </p:sp>
    </p:spTree>
    <p:extLst>
      <p:ext uri="{BB962C8B-B14F-4D97-AF65-F5344CB8AC3E}">
        <p14:creationId xmlns:p14="http://schemas.microsoft.com/office/powerpoint/2010/main" val="349042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t>
            </a:r>
            <a:r>
              <a:rPr lang="en-US" dirty="0" err="1"/>
              <a:t>vs</a:t>
            </a:r>
            <a:r>
              <a:rPr lang="en-US" dirty="0"/>
              <a:t> PLD </a:t>
            </a:r>
            <a:r>
              <a:rPr lang="en-US" dirty="0" smtClean="0"/>
              <a:t>(</a:t>
            </a:r>
            <a:r>
              <a:rPr lang="en-US" dirty="0" err="1"/>
              <a:t>Ensembl</a:t>
            </a:r>
            <a:r>
              <a:rPr lang="en-US" dirty="0" smtClean="0"/>
              <a:t>)</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4901" y="1353185"/>
            <a:ext cx="9980682" cy="263779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104901" y="4170998"/>
            <a:ext cx="9980682" cy="2533967"/>
          </a:xfrm>
          <a:prstGeom prst="rect">
            <a:avLst/>
          </a:prstGeom>
        </p:spPr>
      </p:pic>
      <p:sp>
        <p:nvSpPr>
          <p:cNvPr id="6" name="Slide Number Placeholder 5"/>
          <p:cNvSpPr>
            <a:spLocks noGrp="1"/>
          </p:cNvSpPr>
          <p:nvPr>
            <p:ph type="sldNum" sz="quarter" idx="12"/>
          </p:nvPr>
        </p:nvSpPr>
        <p:spPr/>
        <p:txBody>
          <a:bodyPr/>
          <a:lstStyle/>
          <a:p>
            <a:fld id="{0FF54DE5-C571-48E8-A5BC-B369434E2F44}" type="slidenum">
              <a:rPr lang="el-GR" smtClean="0"/>
              <a:pPr/>
              <a:t>45</a:t>
            </a:fld>
            <a:endParaRPr lang="el-GR"/>
          </a:p>
        </p:txBody>
      </p:sp>
    </p:spTree>
    <p:extLst>
      <p:ext uri="{BB962C8B-B14F-4D97-AF65-F5344CB8AC3E}">
        <p14:creationId xmlns:p14="http://schemas.microsoft.com/office/powerpoint/2010/main" val="331244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Zoom </a:t>
            </a:r>
            <a:r>
              <a:rPr lang="en-US" dirty="0"/>
              <a:t>into a specific point of </a:t>
            </a:r>
            <a:r>
              <a:rPr lang="en-US" dirty="0" smtClean="0"/>
              <a:t>overview: PLD phases x tables</a:t>
            </a:r>
            <a:endParaRPr lang="en-US" dirty="0"/>
          </a:p>
        </p:txBody>
      </p:sp>
      <p:pic>
        <p:nvPicPr>
          <p:cNvPr id="9" name="Content Placeholder 8"/>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88433" y="1400174"/>
            <a:ext cx="8813616" cy="5286375"/>
          </a:xfrm>
          <a:prstGeom prst="rect">
            <a:avLst/>
          </a:prstGeom>
        </p:spPr>
      </p:pic>
      <p:sp>
        <p:nvSpPr>
          <p:cNvPr id="4" name="Slide Number Placeholder 3"/>
          <p:cNvSpPr>
            <a:spLocks noGrp="1"/>
          </p:cNvSpPr>
          <p:nvPr>
            <p:ph type="sldNum" sz="quarter" idx="12"/>
          </p:nvPr>
        </p:nvSpPr>
        <p:spPr/>
        <p:txBody>
          <a:bodyPr/>
          <a:lstStyle/>
          <a:p>
            <a:fld id="{0FF54DE5-C571-48E8-A5BC-B369434E2F44}" type="slidenum">
              <a:rPr lang="el-GR" smtClean="0"/>
              <a:pPr/>
              <a:t>46</a:t>
            </a:fld>
            <a:endParaRPr lang="el-GR"/>
          </a:p>
        </p:txBody>
      </p:sp>
    </p:spTree>
    <p:extLst>
      <p:ext uri="{BB962C8B-B14F-4D97-AF65-F5344CB8AC3E}">
        <p14:creationId xmlns:p14="http://schemas.microsoft.com/office/powerpoint/2010/main" val="154984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Zoom into a specific point of </a:t>
            </a:r>
            <a:r>
              <a:rPr lang="en-US" dirty="0" smtClean="0"/>
              <a:t>overview: PLD phases x clusters</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687833" y="1399032"/>
            <a:ext cx="8814816" cy="5285232"/>
          </a:xfrm>
          <a:prstGeom prst="rect">
            <a:avLst/>
          </a:prstGeom>
        </p:spPr>
      </p:pic>
      <p:sp>
        <p:nvSpPr>
          <p:cNvPr id="5" name="Slide Number Placeholder 4"/>
          <p:cNvSpPr>
            <a:spLocks noGrp="1"/>
          </p:cNvSpPr>
          <p:nvPr>
            <p:ph type="sldNum" sz="quarter" idx="12"/>
          </p:nvPr>
        </p:nvSpPr>
        <p:spPr/>
        <p:txBody>
          <a:bodyPr/>
          <a:lstStyle/>
          <a:p>
            <a:fld id="{0FF54DE5-C571-48E8-A5BC-B369434E2F44}" type="slidenum">
              <a:rPr lang="el-GR" smtClean="0"/>
              <a:pPr/>
              <a:t>47</a:t>
            </a:fld>
            <a:endParaRPr lang="el-GR"/>
          </a:p>
        </p:txBody>
      </p:sp>
    </p:spTree>
    <p:extLst>
      <p:ext uri="{BB962C8B-B14F-4D97-AF65-F5344CB8AC3E}">
        <p14:creationId xmlns:p14="http://schemas.microsoft.com/office/powerpoint/2010/main" val="9344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Filter the overview of the </a:t>
            </a:r>
            <a:r>
              <a:rPr lang="en-US" dirty="0" smtClean="0"/>
              <a:t>history: Filter by a specific phase</a:t>
            </a:r>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687833" y="1371600"/>
            <a:ext cx="8814816" cy="5285232"/>
          </a:xfrm>
          <a:prstGeom prst="rect">
            <a:avLst/>
          </a:prstGeom>
        </p:spPr>
      </p:pic>
      <p:sp>
        <p:nvSpPr>
          <p:cNvPr id="4" name="Slide Number Placeholder 3"/>
          <p:cNvSpPr>
            <a:spLocks noGrp="1"/>
          </p:cNvSpPr>
          <p:nvPr>
            <p:ph type="sldNum" sz="quarter" idx="12"/>
          </p:nvPr>
        </p:nvSpPr>
        <p:spPr/>
        <p:txBody>
          <a:bodyPr/>
          <a:lstStyle/>
          <a:p>
            <a:fld id="{0FF54DE5-C571-48E8-A5BC-B369434E2F44}" type="slidenum">
              <a:rPr lang="el-GR" smtClean="0"/>
              <a:pPr/>
              <a:t>48</a:t>
            </a:fld>
            <a:endParaRPr lang="el-GR"/>
          </a:p>
        </p:txBody>
      </p:sp>
    </p:spTree>
    <p:extLst>
      <p:ext uri="{BB962C8B-B14F-4D97-AF65-F5344CB8AC3E}">
        <p14:creationId xmlns:p14="http://schemas.microsoft.com/office/powerpoint/2010/main" val="373288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Filter the overview of the </a:t>
            </a:r>
            <a:r>
              <a:rPr lang="en-US" dirty="0" smtClean="0"/>
              <a:t>history: Filter by a specific table</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687833" y="1417320"/>
            <a:ext cx="8814816" cy="5285232"/>
          </a:xfrm>
          <a:prstGeom prst="rect">
            <a:avLst/>
          </a:prstGeom>
        </p:spPr>
      </p:pic>
      <p:sp>
        <p:nvSpPr>
          <p:cNvPr id="5" name="Slide Number Placeholder 4"/>
          <p:cNvSpPr>
            <a:spLocks noGrp="1"/>
          </p:cNvSpPr>
          <p:nvPr>
            <p:ph type="sldNum" sz="quarter" idx="12"/>
          </p:nvPr>
        </p:nvSpPr>
        <p:spPr/>
        <p:txBody>
          <a:bodyPr/>
          <a:lstStyle/>
          <a:p>
            <a:fld id="{0FF54DE5-C571-48E8-A5BC-B369434E2F44}" type="slidenum">
              <a:rPr lang="el-GR" smtClean="0"/>
              <a:pPr/>
              <a:t>49</a:t>
            </a:fld>
            <a:endParaRPr lang="el-GR"/>
          </a:p>
        </p:txBody>
      </p:sp>
    </p:spTree>
    <p:extLst>
      <p:ext uri="{BB962C8B-B14F-4D97-AF65-F5344CB8AC3E}">
        <p14:creationId xmlns:p14="http://schemas.microsoft.com/office/powerpoint/2010/main" val="8357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Inspection </a:t>
            </a:r>
            <a:endParaRPr lang="en-US" dirty="0"/>
          </a:p>
        </p:txBody>
      </p:sp>
      <p:sp>
        <p:nvSpPr>
          <p:cNvPr id="3" name="Content Placeholder 2"/>
          <p:cNvSpPr>
            <a:spLocks noGrp="1"/>
          </p:cNvSpPr>
          <p:nvPr>
            <p:ph idx="1"/>
          </p:nvPr>
        </p:nvSpPr>
        <p:spPr/>
        <p:txBody>
          <a:bodyPr>
            <a:normAutofit/>
          </a:bodyPr>
          <a:lstStyle/>
          <a:p>
            <a:r>
              <a:rPr lang="en-US" sz="1800" dirty="0"/>
              <a:t>One of the main tools to study schema evolution is the </a:t>
            </a:r>
            <a:r>
              <a:rPr lang="en-US" sz="1800" b="1" dirty="0"/>
              <a:t>visual inspection of the history of the schema. </a:t>
            </a:r>
            <a:endParaRPr lang="en-US" sz="1800" b="1" dirty="0" smtClean="0"/>
          </a:p>
          <a:p>
            <a:r>
              <a:rPr lang="en-US" sz="1800" dirty="0" smtClean="0"/>
              <a:t>This </a:t>
            </a:r>
            <a:r>
              <a:rPr lang="en-US" sz="1800" dirty="0"/>
              <a:t>can allow the scientists to construct research hypotheses as well as to drill into the details of inspected phenomena and try to understand what has happened at particular points in time. </a:t>
            </a:r>
            <a:endParaRPr lang="en-US" sz="1800" dirty="0" smtClean="0"/>
          </a:p>
          <a:p>
            <a:endParaRPr lang="en-US" sz="1800" dirty="0"/>
          </a:p>
          <a:p>
            <a:r>
              <a:rPr lang="en-US" sz="1800" dirty="0" smtClean="0"/>
              <a:t>Such a representation is targeted for </a:t>
            </a:r>
            <a:r>
              <a:rPr lang="en-US" sz="1800" b="1" dirty="0" smtClean="0"/>
              <a:t>a two-dimensional representation target </a:t>
            </a:r>
            <a:r>
              <a:rPr lang="en-US" sz="1800" dirty="0" smtClean="0"/>
              <a:t>in a computer screen or a printed paper.</a:t>
            </a:r>
          </a:p>
          <a:p>
            <a:r>
              <a:rPr lang="en-US" sz="1800" b="1" dirty="0" smtClean="0"/>
              <a:t>The space available in these representation media is simply too small </a:t>
            </a:r>
            <a:r>
              <a:rPr lang="en-US" sz="1800" dirty="0" smtClean="0"/>
              <a:t>for encompassing the hundreds of transitions from one version to another and the hundreds of tables involved in such a history.</a:t>
            </a:r>
            <a:endParaRPr lang="en-US" sz="1800" dirty="0"/>
          </a:p>
        </p:txBody>
      </p:sp>
      <p:sp>
        <p:nvSpPr>
          <p:cNvPr id="4" name="Slide Number Placeholder 3"/>
          <p:cNvSpPr>
            <a:spLocks noGrp="1"/>
          </p:cNvSpPr>
          <p:nvPr>
            <p:ph type="sldNum" sz="quarter" idx="12"/>
          </p:nvPr>
        </p:nvSpPr>
        <p:spPr/>
        <p:txBody>
          <a:bodyPr/>
          <a:lstStyle/>
          <a:p>
            <a:fld id="{0FF54DE5-C571-48E8-A5BC-B369434E2F44}" type="slidenum">
              <a:rPr lang="el-GR" smtClean="0"/>
              <a:pPr/>
              <a:t>5</a:t>
            </a:fld>
            <a:endParaRPr lang="el-GR"/>
          </a:p>
        </p:txBody>
      </p:sp>
    </p:spTree>
    <p:extLst>
      <p:ext uri="{BB962C8B-B14F-4D97-AF65-F5344CB8AC3E}">
        <p14:creationId xmlns:p14="http://schemas.microsoft.com/office/powerpoint/2010/main" val="93615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Filter the overview of the history: Filter </a:t>
            </a:r>
            <a:r>
              <a:rPr lang="en-US" dirty="0" smtClean="0"/>
              <a:t>by </a:t>
            </a:r>
            <a:r>
              <a:rPr lang="en-US" dirty="0"/>
              <a:t>specific </a:t>
            </a:r>
            <a:r>
              <a:rPr lang="en-US" dirty="0" smtClean="0"/>
              <a:t>clusters</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87833" y="1417320"/>
            <a:ext cx="8814816" cy="5285232"/>
          </a:xfrm>
          <a:prstGeom prst="rect">
            <a:avLst/>
          </a:prstGeom>
        </p:spPr>
      </p:pic>
      <p:sp>
        <p:nvSpPr>
          <p:cNvPr id="5" name="Slide Number Placeholder 4"/>
          <p:cNvSpPr>
            <a:spLocks noGrp="1"/>
          </p:cNvSpPr>
          <p:nvPr>
            <p:ph type="sldNum" sz="quarter" idx="12"/>
          </p:nvPr>
        </p:nvSpPr>
        <p:spPr/>
        <p:txBody>
          <a:bodyPr/>
          <a:lstStyle/>
          <a:p>
            <a:fld id="{0FF54DE5-C571-48E8-A5BC-B369434E2F44}" type="slidenum">
              <a:rPr lang="el-GR" smtClean="0"/>
              <a:pPr/>
              <a:t>50</a:t>
            </a:fld>
            <a:endParaRPr lang="el-GR"/>
          </a:p>
        </p:txBody>
      </p:sp>
    </p:spTree>
    <p:extLst>
      <p:ext uri="{BB962C8B-B14F-4D97-AF65-F5344CB8AC3E}">
        <p14:creationId xmlns:p14="http://schemas.microsoft.com/office/powerpoint/2010/main" val="227163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Details on demand for selected phase</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87833" y="1371600"/>
            <a:ext cx="8814816" cy="5285232"/>
          </a:xfrm>
          <a:prstGeom prst="rect">
            <a:avLst/>
          </a:prstGeom>
        </p:spPr>
      </p:pic>
      <p:sp>
        <p:nvSpPr>
          <p:cNvPr id="5" name="Slide Number Placeholder 4"/>
          <p:cNvSpPr>
            <a:spLocks noGrp="1"/>
          </p:cNvSpPr>
          <p:nvPr>
            <p:ph type="sldNum" sz="quarter" idx="12"/>
          </p:nvPr>
        </p:nvSpPr>
        <p:spPr/>
        <p:txBody>
          <a:bodyPr/>
          <a:lstStyle/>
          <a:p>
            <a:fld id="{0FF54DE5-C571-48E8-A5BC-B369434E2F44}" type="slidenum">
              <a:rPr lang="el-GR" smtClean="0"/>
              <a:pPr/>
              <a:t>51</a:t>
            </a:fld>
            <a:endParaRPr lang="el-GR"/>
          </a:p>
        </p:txBody>
      </p:sp>
    </p:spTree>
    <p:extLst>
      <p:ext uri="{BB962C8B-B14F-4D97-AF65-F5344CB8AC3E}">
        <p14:creationId xmlns:p14="http://schemas.microsoft.com/office/powerpoint/2010/main" val="249229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 on </a:t>
            </a:r>
            <a:r>
              <a:rPr lang="en-US" dirty="0" smtClean="0"/>
              <a:t>demand with a full detailed PLD</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4899" y="1438274"/>
            <a:ext cx="10070119" cy="5305425"/>
          </a:xfrm>
          <a:prstGeom prst="rect">
            <a:avLst/>
          </a:prstGeom>
        </p:spPr>
      </p:pic>
      <p:sp>
        <p:nvSpPr>
          <p:cNvPr id="5" name="Slide Number Placeholder 4"/>
          <p:cNvSpPr>
            <a:spLocks noGrp="1"/>
          </p:cNvSpPr>
          <p:nvPr>
            <p:ph type="sldNum" sz="quarter" idx="12"/>
          </p:nvPr>
        </p:nvSpPr>
        <p:spPr/>
        <p:txBody>
          <a:bodyPr/>
          <a:lstStyle/>
          <a:p>
            <a:fld id="{0FF54DE5-C571-48E8-A5BC-B369434E2F44}" type="slidenum">
              <a:rPr lang="el-GR" smtClean="0"/>
              <a:pPr/>
              <a:t>52</a:t>
            </a:fld>
            <a:endParaRPr lang="el-GR"/>
          </a:p>
        </p:txBody>
      </p:sp>
    </p:spTree>
    <p:extLst>
      <p:ext uri="{BB962C8B-B14F-4D97-AF65-F5344CB8AC3E}">
        <p14:creationId xmlns:p14="http://schemas.microsoft.com/office/powerpoint/2010/main" val="33570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Structure</a:t>
            </a:r>
            <a:endParaRPr lang="en-US" dirty="0"/>
          </a:p>
        </p:txBody>
      </p:sp>
      <p:sp>
        <p:nvSpPr>
          <p:cNvPr id="14" name="Content Placeholder 13"/>
          <p:cNvSpPr>
            <a:spLocks noGrp="1"/>
          </p:cNvSpPr>
          <p:nvPr>
            <p:ph idx="1"/>
          </p:nvPr>
        </p:nvSpPr>
        <p:spPr/>
        <p:txBody>
          <a:bodyPr/>
          <a:lstStyle/>
          <a:p>
            <a:r>
              <a:rPr lang="en-US" dirty="0" smtClean="0"/>
              <a:t>Introduction</a:t>
            </a:r>
          </a:p>
          <a:p>
            <a:r>
              <a:rPr lang="en-US" dirty="0" smtClean="0"/>
              <a:t>Problem Specification</a:t>
            </a:r>
          </a:p>
          <a:p>
            <a:r>
              <a:rPr lang="en-US" dirty="0" smtClean="0"/>
              <a:t>Creating an overview of the history of a schema</a:t>
            </a:r>
          </a:p>
          <a:p>
            <a:r>
              <a:rPr lang="en-US" dirty="0" smtClean="0"/>
              <a:t>Results</a:t>
            </a:r>
          </a:p>
          <a:p>
            <a:r>
              <a:rPr lang="en-US" b="1" u="sng" dirty="0" smtClean="0"/>
              <a:t>Conclusions and Open Issues</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0FF54DE5-C571-48E8-A5BC-B369434E2F44}" type="slidenum">
              <a:rPr lang="el-GR" smtClean="0"/>
              <a:pPr/>
              <a:t>53</a:t>
            </a:fld>
            <a:endParaRPr lang="el-GR"/>
          </a:p>
        </p:txBody>
      </p:sp>
    </p:spTree>
    <p:extLst>
      <p:ext uri="{BB962C8B-B14F-4D97-AF65-F5344CB8AC3E}">
        <p14:creationId xmlns:p14="http://schemas.microsoft.com/office/powerpoint/2010/main" val="3986923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Conclusions:</a:t>
            </a:r>
          </a:p>
          <a:p>
            <a:r>
              <a:rPr lang="en-US" dirty="0" smtClean="0"/>
              <a:t>Creation of an interactive overview from the entire life of a database</a:t>
            </a:r>
          </a:p>
          <a:p>
            <a:r>
              <a:rPr lang="en-US" dirty="0" smtClean="0"/>
              <a:t>Phase Extraction Algorithm</a:t>
            </a:r>
          </a:p>
          <a:p>
            <a:r>
              <a:rPr lang="en-US" dirty="0" smtClean="0"/>
              <a:t>Cluster Extraction Algorithm</a:t>
            </a:r>
          </a:p>
          <a:p>
            <a:r>
              <a:rPr lang="en-US" dirty="0" smtClean="0"/>
              <a:t>Assessment of both of them</a:t>
            </a:r>
          </a:p>
          <a:p>
            <a:r>
              <a:rPr lang="en-US" dirty="0" smtClean="0"/>
              <a:t>Plutarch’s Parallel Lives tool</a:t>
            </a:r>
          </a:p>
        </p:txBody>
      </p:sp>
      <p:sp>
        <p:nvSpPr>
          <p:cNvPr id="4" name="Slide Number Placeholder 3"/>
          <p:cNvSpPr>
            <a:spLocks noGrp="1"/>
          </p:cNvSpPr>
          <p:nvPr>
            <p:ph type="sldNum" sz="quarter" idx="12"/>
          </p:nvPr>
        </p:nvSpPr>
        <p:spPr/>
        <p:txBody>
          <a:bodyPr/>
          <a:lstStyle/>
          <a:p>
            <a:fld id="{0FF54DE5-C571-48E8-A5BC-B369434E2F44}" type="slidenum">
              <a:rPr lang="el-GR" smtClean="0"/>
              <a:pPr/>
              <a:t>54</a:t>
            </a:fld>
            <a:endParaRPr lang="el-GR"/>
          </a:p>
        </p:txBody>
      </p:sp>
    </p:spTree>
    <p:extLst>
      <p:ext uri="{BB962C8B-B14F-4D97-AF65-F5344CB8AC3E}">
        <p14:creationId xmlns:p14="http://schemas.microsoft.com/office/powerpoint/2010/main" val="254490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Issues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Open Issues</a:t>
            </a:r>
          </a:p>
          <a:p>
            <a:r>
              <a:rPr lang="en-US" dirty="0" smtClean="0"/>
              <a:t>Implementation of different distance metrics for phase extraction</a:t>
            </a:r>
          </a:p>
          <a:p>
            <a:r>
              <a:rPr lang="en-US" dirty="0"/>
              <a:t>Implementation of different distance metrics for </a:t>
            </a:r>
            <a:r>
              <a:rPr lang="en-US" dirty="0" smtClean="0"/>
              <a:t>cluster extraction</a:t>
            </a:r>
          </a:p>
          <a:p>
            <a:r>
              <a:rPr lang="en-US" dirty="0" smtClean="0"/>
              <a:t>Enrichment of PPL with more features</a:t>
            </a:r>
            <a:endParaRPr lang="en-US" dirty="0"/>
          </a:p>
        </p:txBody>
      </p:sp>
      <p:sp>
        <p:nvSpPr>
          <p:cNvPr id="4" name="Slide Number Placeholder 3"/>
          <p:cNvSpPr>
            <a:spLocks noGrp="1"/>
          </p:cNvSpPr>
          <p:nvPr>
            <p:ph type="sldNum" sz="quarter" idx="12"/>
          </p:nvPr>
        </p:nvSpPr>
        <p:spPr/>
        <p:txBody>
          <a:bodyPr/>
          <a:lstStyle/>
          <a:p>
            <a:fld id="{0FF54DE5-C571-48E8-A5BC-B369434E2F44}" type="slidenum">
              <a:rPr lang="el-GR" smtClean="0"/>
              <a:pPr/>
              <a:t>55</a:t>
            </a:fld>
            <a:endParaRPr lang="el-GR"/>
          </a:p>
        </p:txBody>
      </p:sp>
    </p:spTree>
    <p:extLst>
      <p:ext uri="{BB962C8B-B14F-4D97-AF65-F5344CB8AC3E}">
        <p14:creationId xmlns:p14="http://schemas.microsoft.com/office/powerpoint/2010/main" val="269298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7" name="Content Placeholder 6"/>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sz="6600" dirty="0" smtClean="0"/>
              <a:t>Thank you!</a:t>
            </a:r>
            <a:endParaRPr lang="en-US" sz="6600" dirty="0"/>
          </a:p>
        </p:txBody>
      </p:sp>
      <p:sp>
        <p:nvSpPr>
          <p:cNvPr id="4" name="Slide Number Placeholder 3"/>
          <p:cNvSpPr>
            <a:spLocks noGrp="1"/>
          </p:cNvSpPr>
          <p:nvPr>
            <p:ph type="sldNum" sz="quarter" idx="12"/>
          </p:nvPr>
        </p:nvSpPr>
        <p:spPr/>
        <p:txBody>
          <a:bodyPr/>
          <a:lstStyle/>
          <a:p>
            <a:fld id="{0FF54DE5-C571-48E8-A5BC-B369434E2F44}" type="slidenum">
              <a:rPr lang="el-GR" smtClean="0"/>
              <a:pPr/>
              <a:t>56</a:t>
            </a:fld>
            <a:endParaRPr lang="el-GR"/>
          </a:p>
        </p:txBody>
      </p:sp>
    </p:spTree>
    <p:extLst>
      <p:ext uri="{BB962C8B-B14F-4D97-AF65-F5344CB8AC3E}">
        <p14:creationId xmlns:p14="http://schemas.microsoft.com/office/powerpoint/2010/main" val="379847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Extraction Distance Function Notations</a:t>
            </a:r>
            <a:endParaRPr lang="en-US" dirty="0"/>
          </a:p>
        </p:txBody>
      </p:sp>
      <p:pic>
        <p:nvPicPr>
          <p:cNvPr id="5" name="Content Placeholder 4"/>
          <p:cNvPicPr>
            <a:picLocks noGrp="1" noChangeAspect="1"/>
          </p:cNvPicPr>
          <p:nvPr>
            <p:ph idx="1"/>
          </p:nvPr>
        </p:nvPicPr>
        <p:blipFill>
          <a:blip r:embed="rId2" cstate="print"/>
          <a:stretch>
            <a:fillRect/>
          </a:stretch>
        </p:blipFill>
        <p:spPr>
          <a:xfrm>
            <a:off x="2047905" y="1657919"/>
            <a:ext cx="8096190" cy="4456562"/>
          </a:xfrm>
          <a:prstGeom prst="rect">
            <a:avLst/>
          </a:prstGeom>
        </p:spPr>
      </p:pic>
      <p:sp>
        <p:nvSpPr>
          <p:cNvPr id="4" name="Slide Number Placeholder 3"/>
          <p:cNvSpPr>
            <a:spLocks noGrp="1"/>
          </p:cNvSpPr>
          <p:nvPr>
            <p:ph type="sldNum" sz="quarter" idx="12"/>
          </p:nvPr>
        </p:nvSpPr>
        <p:spPr/>
        <p:txBody>
          <a:bodyPr/>
          <a:lstStyle/>
          <a:p>
            <a:fld id="{0FF54DE5-C571-48E8-A5BC-B369434E2F44}" type="slidenum">
              <a:rPr lang="en-US" smtClean="0"/>
              <a:pPr/>
              <a:t>57</a:t>
            </a:fld>
            <a:endParaRPr lang="en-US"/>
          </a:p>
        </p:txBody>
      </p:sp>
    </p:spTree>
    <p:extLst>
      <p:ext uri="{BB962C8B-B14F-4D97-AF65-F5344CB8AC3E}">
        <p14:creationId xmlns:p14="http://schemas.microsoft.com/office/powerpoint/2010/main" val="372445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Computing a segmentation of the history into </a:t>
            </a:r>
            <a:r>
              <a:rPr lang="en-US" dirty="0" smtClean="0"/>
              <a:t>phases: </a:t>
            </a:r>
            <a:r>
              <a:rPr lang="en-US" dirty="0"/>
              <a:t>Assessment via divergence from the </a:t>
            </a:r>
            <a:r>
              <a:rPr lang="en-US" dirty="0" smtClean="0"/>
              <a:t>mean (3/4)</a:t>
            </a:r>
            <a:endParaRPr lang="en-US" dirty="0"/>
          </a:p>
        </p:txBody>
      </p:sp>
      <p:pic>
        <p:nvPicPr>
          <p:cNvPr id="8" name="Content Placeholder 7"/>
          <p:cNvPicPr>
            <a:picLocks noGrp="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1104900" y="1851831"/>
            <a:ext cx="3898679" cy="2170541"/>
          </a:xfrm>
          <a:prstGeom prst="rect">
            <a:avLst/>
          </a:prstGeom>
          <a:noFill/>
          <a:ln>
            <a:noFill/>
          </a:ln>
        </p:spPr>
      </p:pic>
      <p:pic>
        <p:nvPicPr>
          <p:cNvPr id="9" name="Content Placeholder 8"/>
          <p:cNvPicPr>
            <a:picLocks noGrp="1"/>
          </p:cNvPicPr>
          <p:nvPr>
            <p:ph sz="half" idx="2"/>
          </p:nvPr>
        </p:nvPicPr>
        <p:blipFill>
          <a:blip r:embed="rId4" cstate="print">
            <a:extLst>
              <a:ext uri="{28A0092B-C50C-407E-A947-70E740481C1C}">
                <a14:useLocalDpi xmlns:a14="http://schemas.microsoft.com/office/drawing/2010/main" val="0"/>
              </a:ext>
            </a:extLst>
          </a:blip>
          <a:stretch>
            <a:fillRect/>
          </a:stretch>
        </p:blipFill>
        <p:spPr bwMode="auto">
          <a:xfrm>
            <a:off x="7190238" y="1855244"/>
            <a:ext cx="3895344" cy="2167128"/>
          </a:xfrm>
          <a:prstGeom prst="rect">
            <a:avLst/>
          </a:prstGeom>
          <a:noFill/>
          <a:ln>
            <a:noFill/>
          </a:ln>
        </p:spPr>
      </p:pic>
      <p:sp>
        <p:nvSpPr>
          <p:cNvPr id="2" name="Text Placeholder 1"/>
          <p:cNvSpPr>
            <a:spLocks noGrp="1"/>
          </p:cNvSpPr>
          <p:nvPr>
            <p:ph type="body" idx="4294967295"/>
          </p:nvPr>
        </p:nvSpPr>
        <p:spPr>
          <a:xfrm>
            <a:off x="1104900" y="1457324"/>
            <a:ext cx="3898679" cy="394507"/>
          </a:xfrm>
        </p:spPr>
        <p:txBody>
          <a:bodyPr/>
          <a:lstStyle/>
          <a:p>
            <a:pPr marL="0" indent="0" algn="ctr">
              <a:buNone/>
            </a:pPr>
            <a:r>
              <a:rPr lang="en-US" dirty="0" smtClean="0"/>
              <a:t>Atlas Dataset</a:t>
            </a:r>
            <a:endParaRPr lang="en-US" dirty="0"/>
          </a:p>
        </p:txBody>
      </p:sp>
      <p:sp>
        <p:nvSpPr>
          <p:cNvPr id="4" name="Text Placeholder 3"/>
          <p:cNvSpPr>
            <a:spLocks noGrp="1"/>
          </p:cNvSpPr>
          <p:nvPr>
            <p:ph type="body" sz="quarter" idx="4294967295"/>
          </p:nvPr>
        </p:nvSpPr>
        <p:spPr>
          <a:xfrm>
            <a:off x="7190238" y="1457324"/>
            <a:ext cx="3895343" cy="394507"/>
          </a:xfrm>
        </p:spPr>
        <p:txBody>
          <a:bodyPr/>
          <a:lstStyle/>
          <a:p>
            <a:pPr marL="0" indent="0" algn="ctr">
              <a:buNone/>
            </a:pPr>
            <a:r>
              <a:rPr lang="en-US" dirty="0" err="1" smtClean="0"/>
              <a:t>bioSQL</a:t>
            </a:r>
            <a:r>
              <a:rPr lang="en-US" dirty="0" smtClean="0"/>
              <a:t> Dataset</a:t>
            </a:r>
            <a:endParaRPr lang="en-US" dirty="0"/>
          </a:p>
        </p:txBody>
      </p:sp>
      <p:sp>
        <p:nvSpPr>
          <p:cNvPr id="12" name="Text Placeholder 1"/>
          <p:cNvSpPr txBox="1">
            <a:spLocks/>
          </p:cNvSpPr>
          <p:nvPr/>
        </p:nvSpPr>
        <p:spPr>
          <a:xfrm>
            <a:off x="1104901" y="4143374"/>
            <a:ext cx="3898678" cy="429783"/>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ctr">
              <a:buFont typeface="Wingdings" panose="05000000000000000000" pitchFamily="2" charset="2"/>
              <a:buNone/>
            </a:pPr>
            <a:r>
              <a:rPr lang="en-US" dirty="0" smtClean="0"/>
              <a:t>Coppermine Dataset</a:t>
            </a:r>
            <a:endParaRPr lang="en-US" dirty="0"/>
          </a:p>
        </p:txBody>
      </p:sp>
      <p:pic>
        <p:nvPicPr>
          <p:cNvPr id="13" name="Picture 1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8235" y="4573157"/>
            <a:ext cx="3895344" cy="2167128"/>
          </a:xfrm>
          <a:prstGeom prst="rect">
            <a:avLst/>
          </a:prstGeom>
          <a:noFill/>
          <a:ln>
            <a:noFill/>
          </a:ln>
        </p:spPr>
      </p:pic>
      <p:sp>
        <p:nvSpPr>
          <p:cNvPr id="14" name="Text Placeholder 1"/>
          <p:cNvSpPr txBox="1">
            <a:spLocks/>
          </p:cNvSpPr>
          <p:nvPr/>
        </p:nvSpPr>
        <p:spPr>
          <a:xfrm>
            <a:off x="7190238" y="4200524"/>
            <a:ext cx="3895343" cy="372634"/>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ctr">
              <a:buFont typeface="Wingdings" panose="05000000000000000000" pitchFamily="2" charset="2"/>
              <a:buNone/>
            </a:pPr>
            <a:r>
              <a:rPr lang="en-US" dirty="0" err="1" smtClean="0"/>
              <a:t>Ensembl</a:t>
            </a:r>
            <a:r>
              <a:rPr lang="en-US" dirty="0" smtClean="0"/>
              <a:t> Dataset</a:t>
            </a:r>
            <a:endParaRPr lang="en-US" dirty="0"/>
          </a:p>
        </p:txBody>
      </p:sp>
      <p:pic>
        <p:nvPicPr>
          <p:cNvPr id="15" name="Picture 14"/>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90238" y="4573157"/>
            <a:ext cx="3895344" cy="2167128"/>
          </a:xfrm>
          <a:prstGeom prst="rect">
            <a:avLst/>
          </a:prstGeom>
          <a:noFill/>
          <a:ln>
            <a:noFill/>
          </a:ln>
        </p:spPr>
      </p:pic>
      <p:sp>
        <p:nvSpPr>
          <p:cNvPr id="11" name="Slide Number Placeholder 10"/>
          <p:cNvSpPr>
            <a:spLocks noGrp="1"/>
          </p:cNvSpPr>
          <p:nvPr>
            <p:ph type="sldNum" sz="quarter" idx="12"/>
          </p:nvPr>
        </p:nvSpPr>
        <p:spPr/>
        <p:txBody>
          <a:bodyPr/>
          <a:lstStyle/>
          <a:p>
            <a:fld id="{0FF54DE5-C571-48E8-A5BC-B369434E2F44}" type="slidenum">
              <a:rPr lang="el-GR" smtClean="0"/>
              <a:pPr/>
              <a:t>58</a:t>
            </a:fld>
            <a:endParaRPr lang="el-GR"/>
          </a:p>
        </p:txBody>
      </p:sp>
    </p:spTree>
    <p:extLst>
      <p:ext uri="{BB962C8B-B14F-4D97-AF65-F5344CB8AC3E}">
        <p14:creationId xmlns:p14="http://schemas.microsoft.com/office/powerpoint/2010/main" val="1963940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Computing a segmentation of the history into </a:t>
            </a:r>
            <a:r>
              <a:rPr lang="en-US" dirty="0" smtClean="0"/>
              <a:t>phases: </a:t>
            </a:r>
            <a:r>
              <a:rPr lang="en-US" dirty="0"/>
              <a:t>Assessment via divergence from the </a:t>
            </a:r>
            <a:r>
              <a:rPr lang="en-US" dirty="0" smtClean="0"/>
              <a:t>mean (4/4)</a:t>
            </a:r>
            <a:endParaRPr lang="en-US" dirty="0"/>
          </a:p>
        </p:txBody>
      </p:sp>
      <p:sp>
        <p:nvSpPr>
          <p:cNvPr id="2" name="Text Placeholder 1"/>
          <p:cNvSpPr>
            <a:spLocks noGrp="1"/>
          </p:cNvSpPr>
          <p:nvPr>
            <p:ph type="body" idx="4294967295"/>
          </p:nvPr>
        </p:nvSpPr>
        <p:spPr>
          <a:xfrm>
            <a:off x="1104900" y="1457324"/>
            <a:ext cx="3898679" cy="394507"/>
          </a:xfrm>
        </p:spPr>
        <p:txBody>
          <a:bodyPr/>
          <a:lstStyle/>
          <a:p>
            <a:pPr marL="0" indent="0" algn="ctr">
              <a:buNone/>
            </a:pPr>
            <a:r>
              <a:rPr lang="en-US" dirty="0" err="1" smtClean="0"/>
              <a:t>mediaWiki</a:t>
            </a:r>
            <a:r>
              <a:rPr lang="en-US" dirty="0" smtClean="0"/>
              <a:t> Dataset</a:t>
            </a:r>
            <a:endParaRPr lang="en-US" dirty="0"/>
          </a:p>
        </p:txBody>
      </p:sp>
      <p:sp>
        <p:nvSpPr>
          <p:cNvPr id="4" name="Text Placeholder 3"/>
          <p:cNvSpPr>
            <a:spLocks noGrp="1"/>
          </p:cNvSpPr>
          <p:nvPr>
            <p:ph type="body" sz="quarter" idx="4294967295"/>
          </p:nvPr>
        </p:nvSpPr>
        <p:spPr>
          <a:xfrm>
            <a:off x="7190238" y="1457324"/>
            <a:ext cx="3895343" cy="394507"/>
          </a:xfrm>
        </p:spPr>
        <p:txBody>
          <a:bodyPr/>
          <a:lstStyle/>
          <a:p>
            <a:pPr marL="0" indent="0" algn="ctr">
              <a:buNone/>
            </a:pPr>
            <a:r>
              <a:rPr lang="en-US" dirty="0" err="1" smtClean="0"/>
              <a:t>Opencart</a:t>
            </a:r>
            <a:r>
              <a:rPr lang="en-US" dirty="0" smtClean="0"/>
              <a:t> Dataset</a:t>
            </a:r>
            <a:endParaRPr lang="en-US" dirty="0"/>
          </a:p>
        </p:txBody>
      </p:sp>
      <p:sp>
        <p:nvSpPr>
          <p:cNvPr id="12" name="Text Placeholder 1"/>
          <p:cNvSpPr txBox="1">
            <a:spLocks/>
          </p:cNvSpPr>
          <p:nvPr/>
        </p:nvSpPr>
        <p:spPr>
          <a:xfrm>
            <a:off x="1104901" y="4143374"/>
            <a:ext cx="3898678" cy="429783"/>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ctr">
              <a:buFont typeface="Wingdings" panose="05000000000000000000" pitchFamily="2" charset="2"/>
              <a:buNone/>
            </a:pPr>
            <a:r>
              <a:rPr lang="en-US" dirty="0" err="1" smtClean="0"/>
              <a:t>phpBB</a:t>
            </a:r>
            <a:r>
              <a:rPr lang="en-US" dirty="0" smtClean="0"/>
              <a:t> Dataset</a:t>
            </a:r>
            <a:endParaRPr lang="en-US" dirty="0"/>
          </a:p>
        </p:txBody>
      </p:sp>
      <p:sp>
        <p:nvSpPr>
          <p:cNvPr id="14" name="Text Placeholder 1"/>
          <p:cNvSpPr txBox="1">
            <a:spLocks/>
          </p:cNvSpPr>
          <p:nvPr/>
        </p:nvSpPr>
        <p:spPr>
          <a:xfrm>
            <a:off x="7190238" y="4200524"/>
            <a:ext cx="3895343" cy="372634"/>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ctr">
              <a:buFont typeface="Wingdings" panose="05000000000000000000" pitchFamily="2" charset="2"/>
              <a:buNone/>
            </a:pPr>
            <a:r>
              <a:rPr lang="en-US" dirty="0" smtClean="0"/>
              <a:t>typo3 Dataset</a:t>
            </a:r>
            <a:endParaRPr lang="en-US" dirty="0"/>
          </a:p>
        </p:txBody>
      </p:sp>
      <p:pic>
        <p:nvPicPr>
          <p:cNvPr id="16" name="Picture 1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899" y="1856378"/>
            <a:ext cx="3895344" cy="2167128"/>
          </a:xfrm>
          <a:prstGeom prst="rect">
            <a:avLst/>
          </a:prstGeom>
          <a:noFill/>
          <a:ln>
            <a:noFill/>
          </a:ln>
        </p:spPr>
      </p:pic>
      <p:pic>
        <p:nvPicPr>
          <p:cNvPr id="17" name="Picture 1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6902" y="1856378"/>
            <a:ext cx="3895344" cy="2167128"/>
          </a:xfrm>
          <a:prstGeom prst="rect">
            <a:avLst/>
          </a:prstGeom>
          <a:noFill/>
          <a:ln>
            <a:noFill/>
          </a:ln>
        </p:spPr>
      </p:pic>
      <p:pic>
        <p:nvPicPr>
          <p:cNvPr id="18" name="Picture 1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4899" y="4573157"/>
            <a:ext cx="3895344" cy="2167128"/>
          </a:xfrm>
          <a:prstGeom prst="rect">
            <a:avLst/>
          </a:prstGeom>
          <a:noFill/>
          <a:ln>
            <a:noFill/>
          </a:ln>
        </p:spPr>
      </p:pic>
      <p:pic>
        <p:nvPicPr>
          <p:cNvPr id="19" name="Picture 1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86902" y="4573157"/>
            <a:ext cx="3895344" cy="2167128"/>
          </a:xfrm>
          <a:prstGeom prst="rect">
            <a:avLst/>
          </a:prstGeom>
          <a:noFill/>
          <a:ln>
            <a:noFill/>
          </a:ln>
        </p:spPr>
      </p:pic>
      <p:sp>
        <p:nvSpPr>
          <p:cNvPr id="11" name="Slide Number Placeholder 10"/>
          <p:cNvSpPr>
            <a:spLocks noGrp="1"/>
          </p:cNvSpPr>
          <p:nvPr>
            <p:ph type="sldNum" sz="quarter" idx="12"/>
          </p:nvPr>
        </p:nvSpPr>
        <p:spPr/>
        <p:txBody>
          <a:bodyPr/>
          <a:lstStyle/>
          <a:p>
            <a:fld id="{0FF54DE5-C571-48E8-A5BC-B369434E2F44}" type="slidenum">
              <a:rPr lang="el-GR" smtClean="0"/>
              <a:pPr/>
              <a:t>59</a:t>
            </a:fld>
            <a:endParaRPr lang="el-GR"/>
          </a:p>
        </p:txBody>
      </p:sp>
    </p:spTree>
    <p:extLst>
      <p:ext uri="{BB962C8B-B14F-4D97-AF65-F5344CB8AC3E}">
        <p14:creationId xmlns:p14="http://schemas.microsoft.com/office/powerpoint/2010/main" val="158227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Solution</a:t>
            </a:r>
            <a:endParaRPr lang="en-US" dirty="0"/>
          </a:p>
        </p:txBody>
      </p:sp>
      <p:sp>
        <p:nvSpPr>
          <p:cNvPr id="3" name="Content Placeholder 2"/>
          <p:cNvSpPr>
            <a:spLocks noGrp="1"/>
          </p:cNvSpPr>
          <p:nvPr>
            <p:ph idx="1"/>
          </p:nvPr>
        </p:nvSpPr>
        <p:spPr/>
        <p:txBody>
          <a:bodyPr/>
          <a:lstStyle/>
          <a:p>
            <a:r>
              <a:rPr lang="en-US" dirty="0"/>
              <a:t>T</a:t>
            </a:r>
            <a:r>
              <a:rPr lang="en-US" dirty="0" smtClean="0"/>
              <a:t>he </a:t>
            </a:r>
            <a:r>
              <a:rPr lang="en-US" dirty="0"/>
              <a:t>main </a:t>
            </a:r>
            <a:r>
              <a:rPr lang="en-US" dirty="0" smtClean="0"/>
              <a:t>idea is the </a:t>
            </a:r>
            <a:r>
              <a:rPr lang="en-US" b="1" dirty="0" smtClean="0"/>
              <a:t>creation </a:t>
            </a:r>
            <a:r>
              <a:rPr lang="en-US" b="1" dirty="0"/>
              <a:t>of </a:t>
            </a:r>
            <a:r>
              <a:rPr lang="en-US" b="1" dirty="0" smtClean="0"/>
              <a:t>a </a:t>
            </a:r>
            <a:r>
              <a:rPr lang="en-US" b="1" dirty="0"/>
              <a:t>synopsis </a:t>
            </a:r>
            <a:r>
              <a:rPr lang="en-US" dirty="0"/>
              <a:t>of the history of the schema </a:t>
            </a:r>
            <a:r>
              <a:rPr lang="en-US" dirty="0" smtClean="0"/>
              <a:t>evolution.</a:t>
            </a:r>
          </a:p>
          <a:p>
            <a:r>
              <a:rPr lang="en-US" dirty="0"/>
              <a:t>T</a:t>
            </a:r>
            <a:r>
              <a:rPr lang="en-US" dirty="0" smtClean="0"/>
              <a:t>he </a:t>
            </a:r>
            <a:r>
              <a:rPr lang="en-US" dirty="0"/>
              <a:t>number of transitions is abstracted by a limited set of phases and the number of tables is represented by a limited number of table clusters. </a:t>
            </a:r>
            <a:endParaRPr lang="en-US" dirty="0" smtClean="0"/>
          </a:p>
          <a:p>
            <a:r>
              <a:rPr lang="en-US" dirty="0" smtClean="0"/>
              <a:t>Then</a:t>
            </a:r>
            <a:r>
              <a:rPr lang="en-US" dirty="0"/>
              <a:t>, we can represent this synopsis as a 2D </a:t>
            </a:r>
            <a:r>
              <a:rPr lang="en-US" dirty="0" smtClean="0"/>
              <a:t>diagram, with </a:t>
            </a:r>
            <a:r>
              <a:rPr lang="en-US" dirty="0"/>
              <a:t>the details of change in the contents of this 2D </a:t>
            </a:r>
            <a:r>
              <a:rPr lang="en-US" dirty="0" smtClean="0"/>
              <a:t>space</a:t>
            </a:r>
            <a:r>
              <a:rPr lang="en-US" i="1" dirty="0"/>
              <a:t>.</a:t>
            </a:r>
            <a:endParaRPr lang="en-US" dirty="0"/>
          </a:p>
        </p:txBody>
      </p:sp>
      <p:sp>
        <p:nvSpPr>
          <p:cNvPr id="4" name="Slide Number Placeholder 3"/>
          <p:cNvSpPr>
            <a:spLocks noGrp="1"/>
          </p:cNvSpPr>
          <p:nvPr>
            <p:ph type="sldNum" sz="quarter" idx="12"/>
          </p:nvPr>
        </p:nvSpPr>
        <p:spPr/>
        <p:txBody>
          <a:bodyPr/>
          <a:lstStyle/>
          <a:p>
            <a:fld id="{0FF54DE5-C571-48E8-A5BC-B369434E2F44}" type="slidenum">
              <a:rPr lang="el-GR" smtClean="0"/>
              <a:pPr/>
              <a:t>6</a:t>
            </a:fld>
            <a:endParaRPr lang="el-GR"/>
          </a:p>
        </p:txBody>
      </p:sp>
    </p:spTree>
    <p:extLst>
      <p:ext uri="{BB962C8B-B14F-4D97-AF65-F5344CB8AC3E}">
        <p14:creationId xmlns:p14="http://schemas.microsoft.com/office/powerpoint/2010/main" val="258321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Computing a segmentation of the history into phases: Assessment via spread in the time x change space (2/7)</a:t>
            </a:r>
            <a:endParaRPr lang="en-US" dirty="0"/>
          </a:p>
        </p:txBody>
      </p:sp>
      <p:sp>
        <p:nvSpPr>
          <p:cNvPr id="23" name="Text Placeholder 22"/>
          <p:cNvSpPr>
            <a:spLocks noGrp="1"/>
          </p:cNvSpPr>
          <p:nvPr>
            <p:ph type="body" idx="1"/>
          </p:nvPr>
        </p:nvSpPr>
        <p:spPr/>
        <p:txBody>
          <a:bodyPr/>
          <a:lstStyle/>
          <a:p>
            <a:pPr algn="ctr"/>
            <a:r>
              <a:rPr lang="en-US" dirty="0">
                <a:latin typeface="Cambria" panose="02040503050406030204" pitchFamily="18" charset="0"/>
                <a:ea typeface="Times New Roman" panose="02020603050405020304" pitchFamily="18" charset="0"/>
                <a:cs typeface="Times New Roman" panose="02020603050405020304" pitchFamily="18" charset="0"/>
              </a:rPr>
              <a:t>WC:0.0, WT:1.0</a:t>
            </a:r>
            <a:r>
              <a:rPr lang="en-US" dirty="0" smtClean="0">
                <a:latin typeface="Cambria" panose="02040503050406030204" pitchFamily="18" charset="0"/>
                <a:ea typeface="Times New Roman" panose="02020603050405020304" pitchFamily="18" charset="0"/>
                <a:cs typeface="Times New Roman" panose="02020603050405020304" pitchFamily="18" charset="0"/>
              </a:rPr>
              <a:t>, </a:t>
            </a:r>
            <a:r>
              <a:rPr lang="en-US" dirty="0">
                <a:latin typeface="Cambria" panose="02040503050406030204" pitchFamily="18" charset="0"/>
                <a:ea typeface="Times New Roman" panose="02020603050405020304" pitchFamily="18" charset="0"/>
                <a:cs typeface="Times New Roman" panose="02020603050405020304" pitchFamily="18" charset="0"/>
              </a:rPr>
              <a:t>PPC:OFF,  PPT:OFF</a:t>
            </a:r>
            <a:endParaRPr lang="en-US" dirty="0"/>
          </a:p>
        </p:txBody>
      </p:sp>
      <p:pic>
        <p:nvPicPr>
          <p:cNvPr id="12" name="Content Placeholder 11"/>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1104900" y="2942737"/>
            <a:ext cx="4919472" cy="2926080"/>
          </a:xfrm>
        </p:spPr>
      </p:pic>
      <p:sp>
        <p:nvSpPr>
          <p:cNvPr id="24" name="Text Placeholder 23"/>
          <p:cNvSpPr>
            <a:spLocks noGrp="1"/>
          </p:cNvSpPr>
          <p:nvPr>
            <p:ph type="body" sz="quarter" idx="3"/>
          </p:nvPr>
        </p:nvSpPr>
        <p:spPr/>
        <p:txBody>
          <a:bodyPr/>
          <a:lstStyle/>
          <a:p>
            <a:pPr algn="ctr"/>
            <a:r>
              <a:rPr lang="en-US" dirty="0">
                <a:latin typeface="Cambria" panose="02040503050406030204" pitchFamily="18" charset="0"/>
                <a:ea typeface="Times New Roman" panose="02020603050405020304" pitchFamily="18" charset="0"/>
                <a:cs typeface="Times New Roman" panose="02020603050405020304" pitchFamily="18" charset="0"/>
              </a:rPr>
              <a:t>WC:0.0, WT:1.0, PPC:ON,  PPT:OFF</a:t>
            </a:r>
            <a:endParaRPr lang="en-US" dirty="0"/>
          </a:p>
        </p:txBody>
      </p:sp>
      <p:pic>
        <p:nvPicPr>
          <p:cNvPr id="17" name="Picture 1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6110" y="2942737"/>
            <a:ext cx="4919472" cy="2926080"/>
          </a:xfrm>
          <a:prstGeom prst="rect">
            <a:avLst/>
          </a:prstGeom>
          <a:noFill/>
        </p:spPr>
      </p:pic>
      <p:sp>
        <p:nvSpPr>
          <p:cNvPr id="7" name="Slide Number Placeholder 6"/>
          <p:cNvSpPr>
            <a:spLocks noGrp="1"/>
          </p:cNvSpPr>
          <p:nvPr>
            <p:ph type="sldNum" sz="quarter" idx="12"/>
          </p:nvPr>
        </p:nvSpPr>
        <p:spPr/>
        <p:txBody>
          <a:bodyPr/>
          <a:lstStyle/>
          <a:p>
            <a:fld id="{0FF54DE5-C571-48E8-A5BC-B369434E2F44}" type="slidenum">
              <a:rPr lang="el-GR" smtClean="0"/>
              <a:pPr/>
              <a:t>60</a:t>
            </a:fld>
            <a:endParaRPr lang="el-GR"/>
          </a:p>
        </p:txBody>
      </p:sp>
    </p:spTree>
    <p:extLst>
      <p:ext uri="{BB962C8B-B14F-4D97-AF65-F5344CB8AC3E}">
        <p14:creationId xmlns:p14="http://schemas.microsoft.com/office/powerpoint/2010/main" val="24077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Computing a segmentation of the history into phases: Assessment via spread in the time x change space (3/7)</a:t>
            </a:r>
            <a:endParaRPr lang="en-US" dirty="0"/>
          </a:p>
        </p:txBody>
      </p:sp>
      <p:sp>
        <p:nvSpPr>
          <p:cNvPr id="23" name="Text Placeholder 22"/>
          <p:cNvSpPr>
            <a:spLocks noGrp="1"/>
          </p:cNvSpPr>
          <p:nvPr>
            <p:ph type="body" idx="1"/>
          </p:nvPr>
        </p:nvSpPr>
        <p:spPr/>
        <p:txBody>
          <a:bodyPr/>
          <a:lstStyle/>
          <a:p>
            <a:pPr algn="ctr"/>
            <a:r>
              <a:rPr lang="en-US" dirty="0">
                <a:latin typeface="Cambria" panose="02040503050406030204" pitchFamily="18" charset="0"/>
                <a:ea typeface="Times New Roman" panose="02020603050405020304" pitchFamily="18" charset="0"/>
                <a:cs typeface="Times New Roman" panose="02020603050405020304" pitchFamily="18" charset="0"/>
              </a:rPr>
              <a:t>WC:0.0, WT:1.0, PPC:OFF,  PPT:ON</a:t>
            </a:r>
            <a:endParaRPr lang="en-US" dirty="0"/>
          </a:p>
        </p:txBody>
      </p:sp>
      <p:sp>
        <p:nvSpPr>
          <p:cNvPr id="24" name="Text Placeholder 23"/>
          <p:cNvSpPr>
            <a:spLocks noGrp="1"/>
          </p:cNvSpPr>
          <p:nvPr>
            <p:ph type="body" sz="quarter" idx="3"/>
          </p:nvPr>
        </p:nvSpPr>
        <p:spPr/>
        <p:txBody>
          <a:bodyPr/>
          <a:lstStyle/>
          <a:p>
            <a:pPr algn="ctr"/>
            <a:r>
              <a:rPr lang="en-US" dirty="0">
                <a:latin typeface="Cambria" panose="02040503050406030204" pitchFamily="18" charset="0"/>
                <a:ea typeface="Times New Roman" panose="02020603050405020304" pitchFamily="18" charset="0"/>
                <a:cs typeface="Times New Roman" panose="02020603050405020304" pitchFamily="18" charset="0"/>
              </a:rPr>
              <a:t>WC:0.0, WT:1.0, PPC:ON,  PPT:ON</a:t>
            </a:r>
            <a:endParaRPr lang="en-US" dirty="0"/>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900" y="2942737"/>
            <a:ext cx="4919472" cy="2926080"/>
          </a:xfrm>
          <a:prstGeom prst="rect">
            <a:avLst/>
          </a:prstGeom>
          <a:noFill/>
        </p:spPr>
      </p:pic>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6110" y="2942737"/>
            <a:ext cx="4919472" cy="2926080"/>
          </a:xfrm>
          <a:prstGeom prst="rect">
            <a:avLst/>
          </a:prstGeom>
          <a:noFill/>
        </p:spPr>
      </p:pic>
      <p:sp>
        <p:nvSpPr>
          <p:cNvPr id="7" name="Slide Number Placeholder 6"/>
          <p:cNvSpPr>
            <a:spLocks noGrp="1"/>
          </p:cNvSpPr>
          <p:nvPr>
            <p:ph type="sldNum" sz="quarter" idx="12"/>
          </p:nvPr>
        </p:nvSpPr>
        <p:spPr/>
        <p:txBody>
          <a:bodyPr/>
          <a:lstStyle/>
          <a:p>
            <a:fld id="{0FF54DE5-C571-48E8-A5BC-B369434E2F44}" type="slidenum">
              <a:rPr lang="el-GR" smtClean="0"/>
              <a:pPr/>
              <a:t>61</a:t>
            </a:fld>
            <a:endParaRPr lang="el-GR"/>
          </a:p>
        </p:txBody>
      </p:sp>
    </p:spTree>
    <p:extLst>
      <p:ext uri="{BB962C8B-B14F-4D97-AF65-F5344CB8AC3E}">
        <p14:creationId xmlns:p14="http://schemas.microsoft.com/office/powerpoint/2010/main" val="150043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Computing a segmentation of the history into phases: Assessment via spread in the time x change space (4/7)</a:t>
            </a:r>
            <a:endParaRPr lang="en-US" dirty="0"/>
          </a:p>
        </p:txBody>
      </p:sp>
      <p:sp>
        <p:nvSpPr>
          <p:cNvPr id="23" name="Text Placeholder 22"/>
          <p:cNvSpPr>
            <a:spLocks noGrp="1"/>
          </p:cNvSpPr>
          <p:nvPr>
            <p:ph type="body" idx="1"/>
          </p:nvPr>
        </p:nvSpPr>
        <p:spPr/>
        <p:txBody>
          <a:bodyPr/>
          <a:lstStyle/>
          <a:p>
            <a:pPr algn="ctr"/>
            <a:r>
              <a:rPr lang="en-US" dirty="0">
                <a:latin typeface="Cambria" panose="02040503050406030204" pitchFamily="18" charset="0"/>
                <a:ea typeface="Times New Roman" panose="02020603050405020304" pitchFamily="18" charset="0"/>
                <a:cs typeface="Times New Roman" panose="02020603050405020304" pitchFamily="18" charset="0"/>
              </a:rPr>
              <a:t>WC:0.5, WT:0.5, PPC:OFF,  PPT:OFF</a:t>
            </a:r>
            <a:endParaRPr lang="en-US" dirty="0"/>
          </a:p>
        </p:txBody>
      </p:sp>
      <p:sp>
        <p:nvSpPr>
          <p:cNvPr id="24" name="Text Placeholder 23"/>
          <p:cNvSpPr>
            <a:spLocks noGrp="1"/>
          </p:cNvSpPr>
          <p:nvPr>
            <p:ph type="body" sz="quarter" idx="3"/>
          </p:nvPr>
        </p:nvSpPr>
        <p:spPr/>
        <p:txBody>
          <a:bodyPr/>
          <a:lstStyle/>
          <a:p>
            <a:pPr algn="ctr"/>
            <a:r>
              <a:rPr lang="en-US" dirty="0">
                <a:latin typeface="Cambria" panose="02040503050406030204" pitchFamily="18" charset="0"/>
                <a:ea typeface="Times New Roman" panose="02020603050405020304" pitchFamily="18" charset="0"/>
                <a:cs typeface="Times New Roman" panose="02020603050405020304" pitchFamily="18" charset="0"/>
              </a:rPr>
              <a:t>WC:0.5, WT:0.5, PPC:ON,  PPT:OFF</a:t>
            </a:r>
            <a:endParaRPr lang="en-US"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900" y="2942737"/>
            <a:ext cx="4919472" cy="2926080"/>
          </a:xfrm>
          <a:prstGeom prst="rect">
            <a:avLst/>
          </a:prstGeom>
          <a:noFill/>
        </p:spPr>
      </p:pic>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6110" y="2942737"/>
            <a:ext cx="4919472" cy="2926080"/>
          </a:xfrm>
          <a:prstGeom prst="rect">
            <a:avLst/>
          </a:prstGeom>
          <a:noFill/>
        </p:spPr>
      </p:pic>
      <p:sp>
        <p:nvSpPr>
          <p:cNvPr id="8" name="Slide Number Placeholder 7"/>
          <p:cNvSpPr>
            <a:spLocks noGrp="1"/>
          </p:cNvSpPr>
          <p:nvPr>
            <p:ph type="sldNum" sz="quarter" idx="12"/>
          </p:nvPr>
        </p:nvSpPr>
        <p:spPr/>
        <p:txBody>
          <a:bodyPr/>
          <a:lstStyle/>
          <a:p>
            <a:fld id="{0FF54DE5-C571-48E8-A5BC-B369434E2F44}" type="slidenum">
              <a:rPr lang="el-GR" smtClean="0"/>
              <a:pPr/>
              <a:t>62</a:t>
            </a:fld>
            <a:endParaRPr lang="el-GR"/>
          </a:p>
        </p:txBody>
      </p:sp>
    </p:spTree>
    <p:extLst>
      <p:ext uri="{BB962C8B-B14F-4D97-AF65-F5344CB8AC3E}">
        <p14:creationId xmlns:p14="http://schemas.microsoft.com/office/powerpoint/2010/main" val="258859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Computing a segmentation of the history into phases: Assessment via spread in the time x change space (5/7)</a:t>
            </a:r>
            <a:endParaRPr lang="en-US" dirty="0"/>
          </a:p>
        </p:txBody>
      </p:sp>
      <p:sp>
        <p:nvSpPr>
          <p:cNvPr id="23" name="Text Placeholder 22"/>
          <p:cNvSpPr>
            <a:spLocks noGrp="1"/>
          </p:cNvSpPr>
          <p:nvPr>
            <p:ph type="body" idx="1"/>
          </p:nvPr>
        </p:nvSpPr>
        <p:spPr/>
        <p:txBody>
          <a:bodyPr/>
          <a:lstStyle/>
          <a:p>
            <a:pPr algn="ctr"/>
            <a:r>
              <a:rPr lang="en-US" dirty="0">
                <a:latin typeface="Cambria" panose="02040503050406030204" pitchFamily="18" charset="0"/>
                <a:ea typeface="Times New Roman" panose="02020603050405020304" pitchFamily="18" charset="0"/>
                <a:cs typeface="Times New Roman" panose="02020603050405020304" pitchFamily="18" charset="0"/>
              </a:rPr>
              <a:t>WC:0.5, WT:0.5, PPC:OFF,  PPT:ON</a:t>
            </a:r>
            <a:endParaRPr lang="en-US" dirty="0"/>
          </a:p>
        </p:txBody>
      </p:sp>
      <p:sp>
        <p:nvSpPr>
          <p:cNvPr id="24" name="Text Placeholder 23"/>
          <p:cNvSpPr>
            <a:spLocks noGrp="1"/>
          </p:cNvSpPr>
          <p:nvPr>
            <p:ph type="body" sz="quarter" idx="3"/>
          </p:nvPr>
        </p:nvSpPr>
        <p:spPr/>
        <p:txBody>
          <a:bodyPr/>
          <a:lstStyle/>
          <a:p>
            <a:pPr algn="ctr"/>
            <a:r>
              <a:rPr lang="en-US" dirty="0">
                <a:latin typeface="Cambria" panose="02040503050406030204" pitchFamily="18" charset="0"/>
                <a:ea typeface="Times New Roman" panose="02020603050405020304" pitchFamily="18" charset="0"/>
                <a:cs typeface="Times New Roman" panose="02020603050405020304" pitchFamily="18" charset="0"/>
              </a:rPr>
              <a:t>WC:0.5, WT:0.5, PPC:ON,  PPT:ON</a:t>
            </a:r>
            <a:endParaRPr lang="en-US" dirty="0"/>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900" y="2942737"/>
            <a:ext cx="4919472" cy="2926080"/>
          </a:xfrm>
          <a:prstGeom prst="rect">
            <a:avLst/>
          </a:prstGeom>
          <a:noFill/>
        </p:spPr>
      </p:pic>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6110" y="2942737"/>
            <a:ext cx="4919472" cy="2926080"/>
          </a:xfrm>
          <a:prstGeom prst="rect">
            <a:avLst/>
          </a:prstGeom>
          <a:noFill/>
        </p:spPr>
      </p:pic>
      <p:sp>
        <p:nvSpPr>
          <p:cNvPr id="7" name="Slide Number Placeholder 6"/>
          <p:cNvSpPr>
            <a:spLocks noGrp="1"/>
          </p:cNvSpPr>
          <p:nvPr>
            <p:ph type="sldNum" sz="quarter" idx="12"/>
          </p:nvPr>
        </p:nvSpPr>
        <p:spPr/>
        <p:txBody>
          <a:bodyPr/>
          <a:lstStyle/>
          <a:p>
            <a:fld id="{0FF54DE5-C571-48E8-A5BC-B369434E2F44}" type="slidenum">
              <a:rPr lang="el-GR" smtClean="0"/>
              <a:pPr/>
              <a:t>63</a:t>
            </a:fld>
            <a:endParaRPr lang="el-GR"/>
          </a:p>
        </p:txBody>
      </p:sp>
    </p:spTree>
    <p:extLst>
      <p:ext uri="{BB962C8B-B14F-4D97-AF65-F5344CB8AC3E}">
        <p14:creationId xmlns:p14="http://schemas.microsoft.com/office/powerpoint/2010/main" val="23376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Computing a segmentation of the history into phases: Assessment via spread in the time x change space (6/7)</a:t>
            </a:r>
            <a:endParaRPr lang="en-US" dirty="0"/>
          </a:p>
        </p:txBody>
      </p:sp>
      <p:sp>
        <p:nvSpPr>
          <p:cNvPr id="23" name="Text Placeholder 22"/>
          <p:cNvSpPr>
            <a:spLocks noGrp="1"/>
          </p:cNvSpPr>
          <p:nvPr>
            <p:ph type="body" idx="1"/>
          </p:nvPr>
        </p:nvSpPr>
        <p:spPr/>
        <p:txBody>
          <a:bodyPr/>
          <a:lstStyle/>
          <a:p>
            <a:pPr algn="ctr"/>
            <a:r>
              <a:rPr lang="en-US" dirty="0">
                <a:latin typeface="Cambria" panose="02040503050406030204" pitchFamily="18" charset="0"/>
                <a:ea typeface="Times New Roman" panose="02020603050405020304" pitchFamily="18" charset="0"/>
                <a:cs typeface="Times New Roman" panose="02020603050405020304" pitchFamily="18" charset="0"/>
              </a:rPr>
              <a:t>WC:1.0, WT:0.0, PPC:OFF,  PPT:OFF</a:t>
            </a:r>
            <a:endParaRPr lang="en-US" dirty="0"/>
          </a:p>
        </p:txBody>
      </p:sp>
      <p:sp>
        <p:nvSpPr>
          <p:cNvPr id="24" name="Text Placeholder 23"/>
          <p:cNvSpPr>
            <a:spLocks noGrp="1"/>
          </p:cNvSpPr>
          <p:nvPr>
            <p:ph type="body" sz="quarter" idx="3"/>
          </p:nvPr>
        </p:nvSpPr>
        <p:spPr/>
        <p:txBody>
          <a:bodyPr/>
          <a:lstStyle/>
          <a:p>
            <a:pPr algn="ctr"/>
            <a:r>
              <a:rPr lang="en-US" dirty="0">
                <a:latin typeface="Cambria" panose="02040503050406030204" pitchFamily="18" charset="0"/>
                <a:ea typeface="Times New Roman" panose="02020603050405020304" pitchFamily="18" charset="0"/>
                <a:cs typeface="Times New Roman" panose="02020603050405020304" pitchFamily="18" charset="0"/>
              </a:rPr>
              <a:t>WC:1.0, WT:0.0, PPC:ON,  PPT:OFF</a:t>
            </a:r>
            <a:endParaRPr lang="en-US"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900" y="2942737"/>
            <a:ext cx="4919472" cy="2926080"/>
          </a:xfrm>
          <a:prstGeom prst="rect">
            <a:avLst/>
          </a:prstGeom>
          <a:noFill/>
        </p:spPr>
      </p:pic>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6110" y="2942737"/>
            <a:ext cx="4919472" cy="2926080"/>
          </a:xfrm>
          <a:prstGeom prst="rect">
            <a:avLst/>
          </a:prstGeom>
          <a:noFill/>
        </p:spPr>
      </p:pic>
      <p:sp>
        <p:nvSpPr>
          <p:cNvPr id="8" name="Slide Number Placeholder 7"/>
          <p:cNvSpPr>
            <a:spLocks noGrp="1"/>
          </p:cNvSpPr>
          <p:nvPr>
            <p:ph type="sldNum" sz="quarter" idx="12"/>
          </p:nvPr>
        </p:nvSpPr>
        <p:spPr/>
        <p:txBody>
          <a:bodyPr/>
          <a:lstStyle/>
          <a:p>
            <a:fld id="{0FF54DE5-C571-48E8-A5BC-B369434E2F44}" type="slidenum">
              <a:rPr lang="el-GR" smtClean="0"/>
              <a:pPr/>
              <a:t>64</a:t>
            </a:fld>
            <a:endParaRPr lang="el-GR"/>
          </a:p>
        </p:txBody>
      </p:sp>
    </p:spTree>
    <p:extLst>
      <p:ext uri="{BB962C8B-B14F-4D97-AF65-F5344CB8AC3E}">
        <p14:creationId xmlns:p14="http://schemas.microsoft.com/office/powerpoint/2010/main" val="36285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Computing a segmentation of the history into phases: Assessment via spread in the time x change space (7/7)</a:t>
            </a:r>
            <a:endParaRPr lang="en-US" dirty="0"/>
          </a:p>
        </p:txBody>
      </p:sp>
      <p:sp>
        <p:nvSpPr>
          <p:cNvPr id="23" name="Text Placeholder 22"/>
          <p:cNvSpPr>
            <a:spLocks noGrp="1"/>
          </p:cNvSpPr>
          <p:nvPr>
            <p:ph type="body" idx="1"/>
          </p:nvPr>
        </p:nvSpPr>
        <p:spPr/>
        <p:txBody>
          <a:bodyPr/>
          <a:lstStyle/>
          <a:p>
            <a:pPr algn="ctr"/>
            <a:r>
              <a:rPr lang="en-US" dirty="0">
                <a:latin typeface="Cambria" panose="02040503050406030204" pitchFamily="18" charset="0"/>
                <a:ea typeface="Times New Roman" panose="02020603050405020304" pitchFamily="18" charset="0"/>
                <a:cs typeface="Times New Roman" panose="02020603050405020304" pitchFamily="18" charset="0"/>
              </a:rPr>
              <a:t>WC:1.0, WT:0.0, PPC:OFF,  PPT:ON</a:t>
            </a:r>
            <a:endParaRPr lang="en-US" dirty="0"/>
          </a:p>
        </p:txBody>
      </p:sp>
      <p:sp>
        <p:nvSpPr>
          <p:cNvPr id="24" name="Text Placeholder 23"/>
          <p:cNvSpPr>
            <a:spLocks noGrp="1"/>
          </p:cNvSpPr>
          <p:nvPr>
            <p:ph type="body" sz="quarter" idx="3"/>
          </p:nvPr>
        </p:nvSpPr>
        <p:spPr/>
        <p:txBody>
          <a:bodyPr/>
          <a:lstStyle/>
          <a:p>
            <a:pPr algn="ctr"/>
            <a:r>
              <a:rPr lang="en-US" dirty="0">
                <a:latin typeface="Cambria" panose="02040503050406030204" pitchFamily="18" charset="0"/>
                <a:ea typeface="Times New Roman" panose="02020603050405020304" pitchFamily="18" charset="0"/>
                <a:cs typeface="Times New Roman" panose="02020603050405020304" pitchFamily="18" charset="0"/>
              </a:rPr>
              <a:t>WC:1.0, WT:0.0, PPC:ON,  PPT:ON</a:t>
            </a:r>
            <a:endParaRPr lang="en-US" dirty="0"/>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900" y="2942737"/>
            <a:ext cx="4919472" cy="2926080"/>
          </a:xfrm>
          <a:prstGeom prst="rect">
            <a:avLst/>
          </a:prstGeom>
          <a:noFill/>
        </p:spPr>
      </p:pic>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6110" y="2942737"/>
            <a:ext cx="4919472" cy="2926080"/>
          </a:xfrm>
          <a:prstGeom prst="rect">
            <a:avLst/>
          </a:prstGeom>
          <a:noFill/>
        </p:spPr>
      </p:pic>
      <p:sp>
        <p:nvSpPr>
          <p:cNvPr id="7" name="Slide Number Placeholder 6"/>
          <p:cNvSpPr>
            <a:spLocks noGrp="1"/>
          </p:cNvSpPr>
          <p:nvPr>
            <p:ph type="sldNum" sz="quarter" idx="12"/>
          </p:nvPr>
        </p:nvSpPr>
        <p:spPr/>
        <p:txBody>
          <a:bodyPr/>
          <a:lstStyle/>
          <a:p>
            <a:fld id="{0FF54DE5-C571-48E8-A5BC-B369434E2F44}" type="slidenum">
              <a:rPr lang="el-GR" smtClean="0"/>
              <a:pPr/>
              <a:t>65</a:t>
            </a:fld>
            <a:endParaRPr lang="el-GR"/>
          </a:p>
        </p:txBody>
      </p:sp>
    </p:spTree>
    <p:extLst>
      <p:ext uri="{BB962C8B-B14F-4D97-AF65-F5344CB8AC3E}">
        <p14:creationId xmlns:p14="http://schemas.microsoft.com/office/powerpoint/2010/main" val="113085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582371" y="73042"/>
              <a:ext cx="10838104" cy="6832510"/>
            </p:xfrm>
            <a:graphic>
              <a:graphicData uri="http://schemas.openxmlformats.org/drawingml/2006/table">
                <a:tbl>
                  <a:tblPr firstRow="1" firstCol="1" bandRow="1">
                    <a:tableStyleId>{5C22544A-7EE6-4342-B048-85BDC9FD1C3A}</a:tableStyleId>
                  </a:tblPr>
                  <a:tblGrid>
                    <a:gridCol w="2122729"/>
                    <a:gridCol w="3762375"/>
                    <a:gridCol w="2514600"/>
                    <a:gridCol w="2438400"/>
                  </a:tblGrid>
                  <a:tr h="292156">
                    <a:tc>
                      <a:txBody>
                        <a:bodyPr/>
                        <a:lstStyle/>
                        <a:p>
                          <a:pPr marL="0" marR="0" algn="ctr">
                            <a:lnSpc>
                              <a:spcPct val="150000"/>
                            </a:lnSpc>
                            <a:spcBef>
                              <a:spcPts val="0"/>
                            </a:spcBef>
                            <a:spcAft>
                              <a:spcPts val="0"/>
                            </a:spcAft>
                            <a:tabLst>
                              <a:tab pos="457200" algn="l"/>
                              <a:tab pos="2743200" algn="l"/>
                              <a:tab pos="5029200" algn="l"/>
                            </a:tabLst>
                          </a:pPr>
                          <a:r>
                            <a:rPr lang="en-US" sz="1450" kern="1400" dirty="0">
                              <a:effectLst/>
                            </a:rPr>
                            <a:t>Term</a:t>
                          </a:r>
                          <a:endParaRPr lang="en-US" sz="14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just">
                            <a:lnSpc>
                              <a:spcPct val="150000"/>
                            </a:lnSpc>
                            <a:spcBef>
                              <a:spcPts val="0"/>
                            </a:spcBef>
                            <a:spcAft>
                              <a:spcPts val="0"/>
                            </a:spcAft>
                            <a:tabLst>
                              <a:tab pos="457200" algn="l"/>
                              <a:tab pos="2743200" algn="l"/>
                              <a:tab pos="5029200" algn="l"/>
                            </a:tabLst>
                          </a:pPr>
                          <a:r>
                            <a:rPr lang="en-US" sz="1450" kern="1400" dirty="0">
                              <a:effectLst/>
                            </a:rPr>
                            <a:t>Description</a:t>
                          </a:r>
                          <a:endParaRPr lang="en-US" sz="14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gridSpan="2">
                      <a:txBody>
                        <a:bodyPr/>
                        <a:lstStyle/>
                        <a:p>
                          <a:pPr marL="0" marR="0" algn="ctr">
                            <a:lnSpc>
                              <a:spcPct val="150000"/>
                            </a:lnSpc>
                            <a:spcBef>
                              <a:spcPts val="0"/>
                            </a:spcBef>
                            <a:spcAft>
                              <a:spcPts val="0"/>
                            </a:spcAft>
                            <a:tabLst>
                              <a:tab pos="457200" algn="l"/>
                              <a:tab pos="2743200" algn="l"/>
                              <a:tab pos="5029200" algn="l"/>
                            </a:tabLst>
                          </a:pPr>
                          <a:r>
                            <a:rPr lang="en-US" sz="1450" kern="1400" dirty="0">
                              <a:effectLst/>
                            </a:rPr>
                            <a:t>Formula</a:t>
                          </a:r>
                          <a:endParaRPr lang="en-US" sz="14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pPr marL="0" marR="0" algn="just">
                            <a:lnSpc>
                              <a:spcPct val="150000"/>
                            </a:lnSpc>
                            <a:spcBef>
                              <a:spcPts val="0"/>
                            </a:spcBef>
                            <a:spcAft>
                              <a:spcPts val="0"/>
                            </a:spcAft>
                            <a:tabLst>
                              <a:tab pos="457200" algn="l"/>
                              <a:tab pos="2743200" algn="l"/>
                              <a:tab pos="5029200" algn="l"/>
                            </a:tabLst>
                          </a:pPr>
                          <a:endParaRPr lang="en-US" sz="10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r h="333328">
                    <a:tc>
                      <a:txBody>
                        <a:bodyPr/>
                        <a:lstStyle/>
                        <a:p>
                          <a:pPr marL="0" marR="0" algn="just">
                            <a:lnSpc>
                              <a:spcPct val="150000"/>
                            </a:lnSpc>
                            <a:spcBef>
                              <a:spcPts val="0"/>
                            </a:spcBef>
                            <a:spcAft>
                              <a:spcPts val="0"/>
                            </a:spcAft>
                            <a:tabLst>
                              <a:tab pos="457200" algn="l"/>
                              <a:tab pos="2743200" algn="l"/>
                              <a:tab pos="5029200" algn="l"/>
                            </a:tabLst>
                          </a:pPr>
                          <a14:m>
                            <m:oMathPara xmlns:m="http://schemas.openxmlformats.org/officeDocument/2006/math">
                              <m:oMathParaPr>
                                <m:jc m:val="centerGroup"/>
                              </m:oMathParaPr>
                              <m:oMath xmlns:m="http://schemas.openxmlformats.org/officeDocument/2006/math">
                                <m:r>
                                  <a:rPr lang="en-US" sz="1450" kern="1400">
                                    <a:effectLst/>
                                    <a:latin typeface="Cambria Math" panose="02040503050406030204" pitchFamily="18" charset="0"/>
                                  </a:rPr>
                                  <m:t>𝛿</m:t>
                                </m:r>
                                <m:r>
                                  <a:rPr lang="en-US" sz="1450" kern="1400">
                                    <a:effectLst/>
                                    <a:latin typeface="Cambria Math" panose="02040503050406030204" pitchFamily="18" charset="0"/>
                                  </a:rPr>
                                  <m:t>(</m:t>
                                </m:r>
                                <m:r>
                                  <a:rPr lang="en-US" sz="1450" kern="1400">
                                    <a:effectLst/>
                                    <a:latin typeface="Cambria Math" panose="02040503050406030204" pitchFamily="18" charset="0"/>
                                  </a:rPr>
                                  <m:t>𝑐𝑙𝑢𝑠𝑡𝑒</m:t>
                                </m:r>
                                <m:sSub>
                                  <m:sSubPr>
                                    <m:ctrlPr>
                                      <a:rPr lang="en-US" sz="1450" i="1" kern="1400">
                                        <a:effectLst/>
                                        <a:latin typeface="Cambria Math" panose="02040503050406030204" pitchFamily="18" charset="0"/>
                                      </a:rPr>
                                    </m:ctrlPr>
                                  </m:sSubPr>
                                  <m:e>
                                    <m:r>
                                      <a:rPr lang="en-US" sz="1450" kern="1400">
                                        <a:effectLst/>
                                        <a:latin typeface="Cambria Math" panose="02040503050406030204" pitchFamily="18" charset="0"/>
                                      </a:rPr>
                                      <m:t>𝑟</m:t>
                                    </m:r>
                                  </m:e>
                                  <m:sub>
                                    <m:r>
                                      <a:rPr lang="en-US" sz="1450" kern="1400" baseline="-25000">
                                        <a:effectLst/>
                                        <a:latin typeface="Cambria Math" panose="02040503050406030204" pitchFamily="18" charset="0"/>
                                      </a:rPr>
                                      <m:t>𝐴</m:t>
                                    </m:r>
                                  </m:sub>
                                </m:sSub>
                                <m:r>
                                  <a:rPr lang="en-US" sz="1450" kern="1400">
                                    <a:effectLst/>
                                    <a:latin typeface="Cambria Math" panose="02040503050406030204" pitchFamily="18" charset="0"/>
                                  </a:rPr>
                                  <m:t>,</m:t>
                                </m:r>
                                <m:r>
                                  <a:rPr lang="en-US" sz="1450" kern="1400">
                                    <a:effectLst/>
                                    <a:latin typeface="Cambria Math" panose="02040503050406030204" pitchFamily="18" charset="0"/>
                                  </a:rPr>
                                  <m:t>𝑐𝑙𝑢𝑠𝑡𝑒</m:t>
                                </m:r>
                                <m:sSub>
                                  <m:sSubPr>
                                    <m:ctrlPr>
                                      <a:rPr lang="en-US" sz="1450" i="1" kern="1400">
                                        <a:effectLst/>
                                        <a:latin typeface="Cambria Math" panose="02040503050406030204" pitchFamily="18" charset="0"/>
                                      </a:rPr>
                                    </m:ctrlPr>
                                  </m:sSubPr>
                                  <m:e>
                                    <m:r>
                                      <a:rPr lang="en-US" sz="1450" kern="1400">
                                        <a:effectLst/>
                                        <a:latin typeface="Cambria Math" panose="02040503050406030204" pitchFamily="18" charset="0"/>
                                      </a:rPr>
                                      <m:t>𝑟</m:t>
                                    </m:r>
                                  </m:e>
                                  <m:sub>
                                    <m:r>
                                      <a:rPr lang="en-US" sz="1450" kern="1400" baseline="-25000">
                                        <a:effectLst/>
                                        <a:latin typeface="Cambria Math" panose="02040503050406030204" pitchFamily="18" charset="0"/>
                                      </a:rPr>
                                      <m:t>𝐵</m:t>
                                    </m:r>
                                  </m:sub>
                                </m:sSub>
                                <m:r>
                                  <a:rPr lang="en-US" sz="1450" kern="1400">
                                    <a:effectLst/>
                                    <a:latin typeface="Cambria Math" panose="02040503050406030204" pitchFamily="18" charset="0"/>
                                  </a:rPr>
                                  <m:t>)</m:t>
                                </m:r>
                              </m:oMath>
                            </m:oMathPara>
                          </a14:m>
                          <a:endParaRPr lang="en-US" sz="14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just">
                            <a:lnSpc>
                              <a:spcPct val="150000"/>
                            </a:lnSpc>
                            <a:spcBef>
                              <a:spcPts val="0"/>
                            </a:spcBef>
                            <a:spcAft>
                              <a:spcPts val="0"/>
                            </a:spcAft>
                            <a:tabLst>
                              <a:tab pos="457200" algn="l"/>
                              <a:tab pos="2743200" algn="l"/>
                              <a:tab pos="5029200" algn="l"/>
                            </a:tabLst>
                          </a:pPr>
                          <a:r>
                            <a:rPr lang="en-US" sz="1450" kern="1400" dirty="0">
                              <a:effectLst/>
                            </a:rPr>
                            <a:t>Total distance between two clusters</a:t>
                          </a:r>
                          <a:endParaRPr lang="en-US" sz="14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just">
                            <a:lnSpc>
                              <a:spcPct val="150000"/>
                            </a:lnSpc>
                            <a:spcBef>
                              <a:spcPts val="0"/>
                            </a:spcBef>
                            <a:spcAft>
                              <a:spcPts val="0"/>
                            </a:spcAft>
                            <a:tabLst>
                              <a:tab pos="457200" algn="l"/>
                              <a:tab pos="2743200" algn="l"/>
                              <a:tab pos="5029200" algn="l"/>
                            </a:tabLst>
                          </a:pPr>
                          <a:r>
                            <a:rPr lang="en-US" sz="1450" kern="1400">
                              <a:effectLst/>
                            </a:rPr>
                            <a:t> </a:t>
                          </a:r>
                          <a:endParaRPr lang="en-US" sz="145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just">
                            <a:lnSpc>
                              <a:spcPct val="150000"/>
                            </a:lnSpc>
                            <a:spcBef>
                              <a:spcPts val="0"/>
                            </a:spcBef>
                            <a:spcAft>
                              <a:spcPts val="0"/>
                            </a:spcAft>
                            <a:tabLst>
                              <a:tab pos="457200" algn="l"/>
                              <a:tab pos="2743200" algn="l"/>
                              <a:tab pos="5029200" algn="l"/>
                            </a:tabLst>
                          </a:pPr>
                          <a:endParaRPr lang="en-US" sz="145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r h="625484">
                    <a:tc>
                      <a:txBody>
                        <a:bodyPr/>
                        <a:lstStyle/>
                        <a:p>
                          <a:pPr marL="0" marR="0" algn="just">
                            <a:lnSpc>
                              <a:spcPct val="150000"/>
                            </a:lnSpc>
                            <a:spcBef>
                              <a:spcPts val="0"/>
                            </a:spcBef>
                            <a:spcAft>
                              <a:spcPts val="0"/>
                            </a:spcAft>
                            <a:tabLst>
                              <a:tab pos="457200" algn="l"/>
                              <a:tab pos="2743200" algn="l"/>
                              <a:tab pos="5029200" algn="l"/>
                            </a:tabLst>
                          </a:pPr>
                          <a14:m>
                            <m:oMathPara xmlns:m="http://schemas.openxmlformats.org/officeDocument/2006/math">
                              <m:oMathParaPr>
                                <m:jc m:val="centerGroup"/>
                              </m:oMathParaPr>
                              <m:oMath xmlns:m="http://schemas.openxmlformats.org/officeDocument/2006/math">
                                <m:sSub>
                                  <m:sSubPr>
                                    <m:ctrlPr>
                                      <a:rPr lang="en-US" sz="1450" i="1" kern="1400">
                                        <a:effectLst/>
                                        <a:latin typeface="Cambria Math" panose="02040503050406030204" pitchFamily="18" charset="0"/>
                                      </a:rPr>
                                    </m:ctrlPr>
                                  </m:sSubPr>
                                  <m:e>
                                    <m:r>
                                      <a:rPr lang="en-US" sz="1450" kern="1400">
                                        <a:effectLst/>
                                        <a:latin typeface="Cambria Math" panose="02040503050406030204" pitchFamily="18" charset="0"/>
                                      </a:rPr>
                                      <m:t>𝑤</m:t>
                                    </m:r>
                                  </m:e>
                                  <m:sub>
                                    <m:r>
                                      <a:rPr lang="en-US" sz="1450" kern="1400" baseline="-25000">
                                        <a:effectLst/>
                                        <a:latin typeface="Cambria Math" panose="02040503050406030204" pitchFamily="18" charset="0"/>
                                      </a:rPr>
                                      <m:t>𝑏</m:t>
                                    </m:r>
                                  </m:sub>
                                </m:sSub>
                              </m:oMath>
                            </m:oMathPara>
                          </a14:m>
                          <a:endParaRPr lang="en-US" sz="14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just">
                            <a:lnSpc>
                              <a:spcPct val="150000"/>
                            </a:lnSpc>
                            <a:spcBef>
                              <a:spcPts val="0"/>
                            </a:spcBef>
                            <a:spcAft>
                              <a:spcPts val="0"/>
                            </a:spcAft>
                            <a:tabLst>
                              <a:tab pos="457200" algn="l"/>
                              <a:tab pos="2743200" algn="l"/>
                              <a:tab pos="5029200" algn="l"/>
                            </a:tabLst>
                          </a:pPr>
                          <a:r>
                            <a:rPr lang="en-US" sz="1450" kern="1400" dirty="0">
                              <a:effectLst/>
                            </a:rPr>
                            <a:t>The weight that will be assigned to the distance that is related with the birth date </a:t>
                          </a:r>
                          <a:endParaRPr lang="en-US" sz="14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50000"/>
                            </a:lnSpc>
                            <a:spcBef>
                              <a:spcPts val="0"/>
                            </a:spcBef>
                            <a:spcAft>
                              <a:spcPts val="0"/>
                            </a:spcAft>
                            <a:tabLst>
                              <a:tab pos="457200" algn="l"/>
                              <a:tab pos="2743200" algn="l"/>
                              <a:tab pos="5029200" algn="l"/>
                            </a:tabLst>
                          </a:pPr>
                          <a:r>
                            <a:rPr lang="en-US" sz="1450" kern="1400" dirty="0">
                              <a:effectLst/>
                            </a:rPr>
                            <a:t> </a:t>
                          </a:r>
                          <a:endParaRPr lang="en-US" sz="14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50000"/>
                            </a:lnSpc>
                            <a:spcBef>
                              <a:spcPts val="0"/>
                            </a:spcBef>
                            <a:spcAft>
                              <a:spcPts val="0"/>
                            </a:spcAft>
                            <a:tabLst>
                              <a:tab pos="457200" algn="l"/>
                              <a:tab pos="2743200" algn="l"/>
                              <a:tab pos="5029200" algn="l"/>
                            </a:tabLst>
                          </a:pPr>
                          <a:endParaRPr lang="en-US" sz="145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r h="980354">
                    <a:tc>
                      <a:txBody>
                        <a:bodyPr/>
                        <a:lstStyle/>
                        <a:p>
                          <a:pPr marL="0" marR="0" algn="just">
                            <a:lnSpc>
                              <a:spcPct val="150000"/>
                            </a:lnSpc>
                            <a:spcBef>
                              <a:spcPts val="0"/>
                            </a:spcBef>
                            <a:spcAft>
                              <a:spcPts val="0"/>
                            </a:spcAft>
                            <a:tabLst>
                              <a:tab pos="457200" algn="l"/>
                              <a:tab pos="2743200" algn="l"/>
                              <a:tab pos="5029200" algn="l"/>
                            </a:tabLst>
                          </a:pPr>
                          <a14:m>
                            <m:oMathPara xmlns:m="http://schemas.openxmlformats.org/officeDocument/2006/math">
                              <m:oMathParaPr>
                                <m:jc m:val="centerGroup"/>
                              </m:oMathParaPr>
                              <m:oMath xmlns:m="http://schemas.openxmlformats.org/officeDocument/2006/math">
                                <m:sSub>
                                  <m:sSubPr>
                                    <m:ctrlPr>
                                      <a:rPr lang="en-US" sz="1450" i="1" kern="1400">
                                        <a:effectLst/>
                                        <a:latin typeface="Cambria Math" panose="02040503050406030204" pitchFamily="18" charset="0"/>
                                      </a:rPr>
                                    </m:ctrlPr>
                                  </m:sSubPr>
                                  <m:e>
                                    <m:r>
                                      <a:rPr lang="el-GR" sz="1450" kern="1400">
                                        <a:effectLst/>
                                        <a:latin typeface="Cambria Math" panose="02040503050406030204" pitchFamily="18" charset="0"/>
                                      </a:rPr>
                                      <m:t>𝛿</m:t>
                                    </m:r>
                                  </m:e>
                                  <m:sub>
                                    <m:r>
                                      <a:rPr lang="en-US" sz="1450" kern="1400">
                                        <a:effectLst/>
                                        <a:latin typeface="Cambria Math" panose="02040503050406030204" pitchFamily="18" charset="0"/>
                                      </a:rPr>
                                      <m:t>𝑏𝑖𝑟𝑡h</m:t>
                                    </m:r>
                                  </m:sub>
                                </m:sSub>
                                <m:r>
                                  <a:rPr lang="en-US" sz="1450" kern="1400">
                                    <a:effectLst/>
                                    <a:latin typeface="Cambria Math" panose="02040503050406030204" pitchFamily="18" charset="0"/>
                                  </a:rPr>
                                  <m:t>(</m:t>
                                </m:r>
                                <m:sSub>
                                  <m:sSubPr>
                                    <m:ctrlPr>
                                      <a:rPr lang="en-US" sz="1450" i="1" kern="1400">
                                        <a:effectLst/>
                                        <a:latin typeface="Cambria Math" panose="02040503050406030204" pitchFamily="18" charset="0"/>
                                      </a:rPr>
                                    </m:ctrlPr>
                                  </m:sSubPr>
                                  <m:e>
                                    <m:r>
                                      <a:rPr lang="en-US" sz="1450" kern="1400">
                                        <a:effectLst/>
                                        <a:latin typeface="Cambria Math" panose="02040503050406030204" pitchFamily="18" charset="0"/>
                                      </a:rPr>
                                      <m:t>𝑐</m:t>
                                    </m:r>
                                  </m:e>
                                  <m:sub>
                                    <m:r>
                                      <a:rPr lang="en-US" sz="1450" kern="1400">
                                        <a:effectLst/>
                                        <a:latin typeface="Cambria Math" panose="02040503050406030204" pitchFamily="18" charset="0"/>
                                      </a:rPr>
                                      <m:t>𝐴</m:t>
                                    </m:r>
                                  </m:sub>
                                </m:sSub>
                                <m:r>
                                  <a:rPr lang="en-US" sz="1450" kern="1400">
                                    <a:effectLst/>
                                    <a:latin typeface="Cambria Math" panose="02040503050406030204" pitchFamily="18" charset="0"/>
                                  </a:rPr>
                                  <m:t>,</m:t>
                                </m:r>
                                <m:sSub>
                                  <m:sSubPr>
                                    <m:ctrlPr>
                                      <a:rPr lang="en-US" sz="1450" i="1" kern="1400">
                                        <a:effectLst/>
                                        <a:latin typeface="Cambria Math" panose="02040503050406030204" pitchFamily="18" charset="0"/>
                                      </a:rPr>
                                    </m:ctrlPr>
                                  </m:sSubPr>
                                  <m:e>
                                    <m:r>
                                      <a:rPr lang="en-US" sz="1450" kern="1400">
                                        <a:effectLst/>
                                        <a:latin typeface="Cambria Math" panose="02040503050406030204" pitchFamily="18" charset="0"/>
                                      </a:rPr>
                                      <m:t>𝑐</m:t>
                                    </m:r>
                                  </m:e>
                                  <m:sub>
                                    <m:r>
                                      <a:rPr lang="en-US" sz="1450" kern="1400">
                                        <a:effectLst/>
                                        <a:latin typeface="Cambria Math" panose="02040503050406030204" pitchFamily="18" charset="0"/>
                                      </a:rPr>
                                      <m:t>𝐵</m:t>
                                    </m:r>
                                  </m:sub>
                                </m:sSub>
                                <m:r>
                                  <a:rPr lang="en-US" sz="1450" kern="1400">
                                    <a:effectLst/>
                                    <a:latin typeface="Cambria Math" panose="02040503050406030204" pitchFamily="18" charset="0"/>
                                  </a:rPr>
                                  <m:t>)</m:t>
                                </m:r>
                              </m:oMath>
                            </m:oMathPara>
                          </a14:m>
                          <a:endParaRPr lang="en-US" sz="14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just">
                            <a:lnSpc>
                              <a:spcPct val="150000"/>
                            </a:lnSpc>
                            <a:spcBef>
                              <a:spcPts val="0"/>
                            </a:spcBef>
                            <a:spcAft>
                              <a:spcPts val="0"/>
                            </a:spcAft>
                            <a:tabLst>
                              <a:tab pos="457200" algn="l"/>
                              <a:tab pos="2743200" algn="l"/>
                              <a:tab pos="5029200" algn="l"/>
                            </a:tabLst>
                          </a:pPr>
                          <a:r>
                            <a:rPr lang="en-US" sz="1450" kern="1400" dirty="0">
                              <a:effectLst/>
                            </a:rPr>
                            <a:t>The distance between birth dates of the two compared clusters</a:t>
                          </a:r>
                          <a:endParaRPr lang="en-US" sz="14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50000"/>
                            </a:lnSpc>
                            <a:spcBef>
                              <a:spcPts val="0"/>
                            </a:spcBef>
                            <a:spcAft>
                              <a:spcPts val="0"/>
                            </a:spcAft>
                            <a:tabLst>
                              <a:tab pos="457200" algn="l"/>
                              <a:tab pos="2743200" algn="l"/>
                              <a:tab pos="5029200" algn="l"/>
                            </a:tabLst>
                          </a:pPr>
                          <a:r>
                            <a:rPr lang="en-US" sz="1450" kern="1400" dirty="0">
                              <a:effectLst/>
                            </a:rPr>
                            <a:t>Plain</a:t>
                          </a:r>
                        </a:p>
                        <a:p>
                          <a:pPr marL="0" marR="0" algn="ctr">
                            <a:lnSpc>
                              <a:spcPct val="150000"/>
                            </a:lnSpc>
                            <a:spcBef>
                              <a:spcPts val="0"/>
                            </a:spcBef>
                            <a:spcAft>
                              <a:spcPts val="0"/>
                            </a:spcAft>
                            <a:tabLst>
                              <a:tab pos="457200" algn="l"/>
                              <a:tab pos="2743200" algn="l"/>
                              <a:tab pos="5029200" algn="l"/>
                            </a:tabLst>
                          </a:pPr>
                          <a14:m>
                            <m:oMathPara xmlns:m="http://schemas.openxmlformats.org/officeDocument/2006/math">
                              <m:oMathParaPr>
                                <m:jc m:val="centerGroup"/>
                              </m:oMathParaPr>
                              <m:oMath xmlns:m="http://schemas.openxmlformats.org/officeDocument/2006/math">
                                <m:sSub>
                                  <m:sSubPr>
                                    <m:ctrlPr>
                                      <a:rPr lang="en-US" sz="1450" i="1" kern="1400">
                                        <a:effectLst/>
                                        <a:latin typeface="Cambria Math" panose="02040503050406030204" pitchFamily="18" charset="0"/>
                                      </a:rPr>
                                    </m:ctrlPr>
                                  </m:sSubPr>
                                  <m:e>
                                    <m:r>
                                      <a:rPr lang="en-US" sz="1450" kern="1400">
                                        <a:effectLst/>
                                        <a:latin typeface="Cambria Math" panose="02040503050406030204" pitchFamily="18" charset="0"/>
                                      </a:rPr>
                                      <m:t>𝑐</m:t>
                                    </m:r>
                                  </m:e>
                                  <m:sub>
                                    <m:r>
                                      <a:rPr lang="en-US" sz="1450" kern="1400">
                                        <a:effectLst/>
                                        <a:latin typeface="Cambria Math" panose="02040503050406030204" pitchFamily="18" charset="0"/>
                                      </a:rPr>
                                      <m:t>𝐴</m:t>
                                    </m:r>
                                  </m:sub>
                                </m:sSub>
                                <m:r>
                                  <a:rPr lang="en-US" sz="1450" kern="1400">
                                    <a:effectLst/>
                                    <a:latin typeface="Cambria Math" panose="02040503050406030204" pitchFamily="18" charset="0"/>
                                  </a:rPr>
                                  <m:t>.</m:t>
                                </m:r>
                                <m:r>
                                  <a:rPr lang="en-US" sz="1450" kern="1400">
                                    <a:effectLst/>
                                    <a:latin typeface="Cambria Math" panose="02040503050406030204" pitchFamily="18" charset="0"/>
                                  </a:rPr>
                                  <m:t>𝑏𝑖𝑟𝑡h</m:t>
                                </m:r>
                                <m:r>
                                  <a:rPr lang="en-US" sz="1450" kern="1400">
                                    <a:effectLst/>
                                    <a:latin typeface="Cambria Math" panose="02040503050406030204" pitchFamily="18" charset="0"/>
                                  </a:rPr>
                                  <m:t>−</m:t>
                                </m:r>
                                <m:sSub>
                                  <m:sSubPr>
                                    <m:ctrlPr>
                                      <a:rPr lang="en-US" sz="1450" i="1" kern="1400">
                                        <a:effectLst/>
                                        <a:latin typeface="Cambria Math" panose="02040503050406030204" pitchFamily="18" charset="0"/>
                                      </a:rPr>
                                    </m:ctrlPr>
                                  </m:sSubPr>
                                  <m:e>
                                    <m:r>
                                      <a:rPr lang="en-US" sz="1450" kern="1400">
                                        <a:effectLst/>
                                        <a:latin typeface="Cambria Math" panose="02040503050406030204" pitchFamily="18" charset="0"/>
                                      </a:rPr>
                                      <m:t>𝑐</m:t>
                                    </m:r>
                                  </m:e>
                                  <m:sub>
                                    <m:r>
                                      <a:rPr lang="en-US" sz="1450" kern="1400">
                                        <a:effectLst/>
                                        <a:latin typeface="Cambria Math" panose="02040503050406030204" pitchFamily="18" charset="0"/>
                                      </a:rPr>
                                      <m:t>𝐵</m:t>
                                    </m:r>
                                  </m:sub>
                                </m:sSub>
                                <m:r>
                                  <a:rPr lang="en-US" sz="1450" kern="1400">
                                    <a:effectLst/>
                                    <a:latin typeface="Cambria Math" panose="02040503050406030204" pitchFamily="18" charset="0"/>
                                  </a:rPr>
                                  <m:t>.</m:t>
                                </m:r>
                                <m:r>
                                  <a:rPr lang="en-US" sz="1450" kern="1400">
                                    <a:effectLst/>
                                    <a:latin typeface="Cambria Math" panose="02040503050406030204" pitchFamily="18" charset="0"/>
                                  </a:rPr>
                                  <m:t>𝑏𝑖𝑟𝑡h</m:t>
                                </m:r>
                              </m:oMath>
                            </m:oMathPara>
                          </a14:m>
                          <a:endParaRPr lang="en-US" sz="1450" kern="1400" dirty="0">
                            <a:effectLst/>
                          </a:endParaRPr>
                        </a:p>
                      </a:txBody>
                      <a:tcPr marL="0" marR="0" marT="0" marB="0"/>
                    </a:tc>
                    <a:tc>
                      <a:txBody>
                        <a:bodyPr/>
                        <a:lstStyle/>
                        <a:p>
                          <a:pPr marL="0" marR="0" algn="ctr">
                            <a:lnSpc>
                              <a:spcPct val="150000"/>
                            </a:lnSpc>
                            <a:spcBef>
                              <a:spcPts val="0"/>
                            </a:spcBef>
                            <a:spcAft>
                              <a:spcPts val="0"/>
                            </a:spcAft>
                            <a:tabLst>
                              <a:tab pos="457200" algn="l"/>
                              <a:tab pos="2743200" algn="l"/>
                              <a:tab pos="5029200" algn="l"/>
                            </a:tabLst>
                          </a:pPr>
                          <a:r>
                            <a:rPr lang="en-US" sz="1450" kern="1400" dirty="0" smtClean="0">
                              <a:effectLst/>
                            </a:rPr>
                            <a:t>Normalized</a:t>
                          </a:r>
                        </a:p>
                        <a:p>
                          <a:pPr marL="0" marR="0" algn="ctr">
                            <a:lnSpc>
                              <a:spcPct val="150000"/>
                            </a:lnSpc>
                            <a:spcBef>
                              <a:spcPts val="0"/>
                            </a:spcBef>
                            <a:spcAft>
                              <a:spcPts val="0"/>
                            </a:spcAft>
                            <a:tabLst>
                              <a:tab pos="457200" algn="l"/>
                              <a:tab pos="2743200" algn="l"/>
                              <a:tab pos="5029200" algn="l"/>
                            </a:tabLst>
                          </a:pPr>
                          <a14:m>
                            <m:oMathPara xmlns:m="http://schemas.openxmlformats.org/officeDocument/2006/math">
                              <m:oMathParaPr>
                                <m:jc m:val="centerGroup"/>
                              </m:oMathParaPr>
                              <m:oMath xmlns:m="http://schemas.openxmlformats.org/officeDocument/2006/math">
                                <m:f>
                                  <m:fPr>
                                    <m:ctrlPr>
                                      <a:rPr lang="en-US" sz="1450" i="1" kern="1400">
                                        <a:effectLst/>
                                        <a:latin typeface="Cambria Math" panose="02040503050406030204" pitchFamily="18" charset="0"/>
                                      </a:rPr>
                                    </m:ctrlPr>
                                  </m:fPr>
                                  <m:num>
                                    <m:sSub>
                                      <m:sSubPr>
                                        <m:ctrlPr>
                                          <a:rPr lang="en-US" sz="1450" i="1" kern="1400">
                                            <a:effectLst/>
                                            <a:latin typeface="Cambria Math" panose="02040503050406030204" pitchFamily="18" charset="0"/>
                                          </a:rPr>
                                        </m:ctrlPr>
                                      </m:sSubPr>
                                      <m:e>
                                        <m:r>
                                          <a:rPr lang="el-GR" sz="1450" kern="1400">
                                            <a:effectLst/>
                                            <a:latin typeface="Cambria Math" panose="02040503050406030204" pitchFamily="18" charset="0"/>
                                          </a:rPr>
                                          <m:t>𝛿</m:t>
                                        </m:r>
                                      </m:e>
                                      <m:sub>
                                        <m:r>
                                          <a:rPr lang="en-US" sz="1450" kern="1400">
                                            <a:effectLst/>
                                            <a:latin typeface="Cambria Math" panose="02040503050406030204" pitchFamily="18" charset="0"/>
                                          </a:rPr>
                                          <m:t>𝑏𝑖𝑟𝑡h</m:t>
                                        </m:r>
                                      </m:sub>
                                    </m:sSub>
                                    <m:d>
                                      <m:dPr>
                                        <m:ctrlPr>
                                          <a:rPr lang="en-US" sz="1450" i="1" kern="1400">
                                            <a:effectLst/>
                                            <a:latin typeface="Cambria Math" panose="02040503050406030204" pitchFamily="18" charset="0"/>
                                          </a:rPr>
                                        </m:ctrlPr>
                                      </m:dPr>
                                      <m:e>
                                        <m:sSub>
                                          <m:sSubPr>
                                            <m:ctrlPr>
                                              <a:rPr lang="en-US" sz="1450" i="1" kern="1400">
                                                <a:effectLst/>
                                                <a:latin typeface="Cambria Math" panose="02040503050406030204" pitchFamily="18" charset="0"/>
                                              </a:rPr>
                                            </m:ctrlPr>
                                          </m:sSubPr>
                                          <m:e>
                                            <m:r>
                                              <a:rPr lang="el-GR" sz="1450" kern="1400">
                                                <a:effectLst/>
                                                <a:latin typeface="Cambria Math" panose="02040503050406030204" pitchFamily="18" charset="0"/>
                                              </a:rPr>
                                              <m:t>𝑐</m:t>
                                            </m:r>
                                          </m:e>
                                          <m:sub>
                                            <m:r>
                                              <a:rPr lang="el-GR" sz="1450" kern="1400">
                                                <a:effectLst/>
                                                <a:latin typeface="Cambria Math" panose="02040503050406030204" pitchFamily="18" charset="0"/>
                                              </a:rPr>
                                              <m:t>𝐴</m:t>
                                            </m:r>
                                          </m:sub>
                                        </m:sSub>
                                        <m:r>
                                          <a:rPr lang="el-GR" sz="1450" kern="1400">
                                            <a:effectLst/>
                                            <a:latin typeface="Cambria Math" panose="02040503050406030204" pitchFamily="18" charset="0"/>
                                          </a:rPr>
                                          <m:t>,</m:t>
                                        </m:r>
                                        <m:sSub>
                                          <m:sSubPr>
                                            <m:ctrlPr>
                                              <a:rPr lang="en-US" sz="1450" i="1" kern="1400">
                                                <a:effectLst/>
                                                <a:latin typeface="Cambria Math" panose="02040503050406030204" pitchFamily="18" charset="0"/>
                                              </a:rPr>
                                            </m:ctrlPr>
                                          </m:sSubPr>
                                          <m:e>
                                            <m:r>
                                              <a:rPr lang="el-GR" sz="1450" kern="1400">
                                                <a:effectLst/>
                                                <a:latin typeface="Cambria Math" panose="02040503050406030204" pitchFamily="18" charset="0"/>
                                              </a:rPr>
                                              <m:t>𝑐</m:t>
                                            </m:r>
                                          </m:e>
                                          <m:sub>
                                            <m:r>
                                              <a:rPr lang="el-GR" sz="1450" kern="1400">
                                                <a:effectLst/>
                                                <a:latin typeface="Cambria Math" panose="02040503050406030204" pitchFamily="18" charset="0"/>
                                              </a:rPr>
                                              <m:t>𝐵</m:t>
                                            </m:r>
                                          </m:sub>
                                        </m:sSub>
                                      </m:e>
                                    </m:d>
                                  </m:num>
                                  <m:den>
                                    <m:r>
                                      <a:rPr lang="en-US" sz="1450" kern="1400">
                                        <a:effectLst/>
                                        <a:latin typeface="Cambria Math" panose="02040503050406030204" pitchFamily="18" charset="0"/>
                                      </a:rPr>
                                      <m:t>𝐷𝐵</m:t>
                                    </m:r>
                                    <m:r>
                                      <a:rPr lang="en-US" sz="1450" kern="1400">
                                        <a:effectLst/>
                                        <a:latin typeface="Cambria Math" panose="02040503050406030204" pitchFamily="18" charset="0"/>
                                      </a:rPr>
                                      <m:t> </m:t>
                                    </m:r>
                                    <m:r>
                                      <a:rPr lang="en-US" sz="1450" kern="1400">
                                        <a:effectLst/>
                                        <a:latin typeface="Cambria Math" panose="02040503050406030204" pitchFamily="18" charset="0"/>
                                      </a:rPr>
                                      <m:t>𝑑𝑢𝑟𝑎𝑡𝑖𝑜𝑛</m:t>
                                    </m:r>
                                  </m:den>
                                </m:f>
                              </m:oMath>
                            </m:oMathPara>
                          </a14:m>
                          <a:endParaRPr lang="en-US" sz="14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r h="625484">
                    <a:tc>
                      <a:txBody>
                        <a:bodyPr/>
                        <a:lstStyle/>
                        <a:p>
                          <a:pPr marL="0" marR="0" algn="just">
                            <a:lnSpc>
                              <a:spcPct val="150000"/>
                            </a:lnSpc>
                            <a:spcBef>
                              <a:spcPts val="0"/>
                            </a:spcBef>
                            <a:spcAft>
                              <a:spcPts val="0"/>
                            </a:spcAft>
                            <a:tabLst>
                              <a:tab pos="457200" algn="l"/>
                              <a:tab pos="2743200" algn="l"/>
                              <a:tab pos="5029200" algn="l"/>
                            </a:tabLst>
                          </a:pPr>
                          <a14:m>
                            <m:oMathPara xmlns:m="http://schemas.openxmlformats.org/officeDocument/2006/math">
                              <m:oMathParaPr>
                                <m:jc m:val="centerGroup"/>
                              </m:oMathParaPr>
                              <m:oMath xmlns:m="http://schemas.openxmlformats.org/officeDocument/2006/math">
                                <m:sSub>
                                  <m:sSubPr>
                                    <m:ctrlPr>
                                      <a:rPr lang="en-US" sz="1450" i="1" kern="1400">
                                        <a:effectLst/>
                                        <a:latin typeface="Cambria Math" panose="02040503050406030204" pitchFamily="18" charset="0"/>
                                      </a:rPr>
                                    </m:ctrlPr>
                                  </m:sSubPr>
                                  <m:e>
                                    <m:r>
                                      <a:rPr lang="en-US" sz="1450" kern="1400">
                                        <a:effectLst/>
                                        <a:latin typeface="Cambria Math" panose="02040503050406030204" pitchFamily="18" charset="0"/>
                                      </a:rPr>
                                      <m:t>𝑤</m:t>
                                    </m:r>
                                  </m:e>
                                  <m:sub>
                                    <m:r>
                                      <a:rPr lang="en-US" sz="1450" kern="1400">
                                        <a:effectLst/>
                                        <a:latin typeface="Cambria Math" panose="02040503050406030204" pitchFamily="18" charset="0"/>
                                      </a:rPr>
                                      <m:t>𝑑</m:t>
                                    </m:r>
                                  </m:sub>
                                </m:sSub>
                              </m:oMath>
                            </m:oMathPara>
                          </a14:m>
                          <a:endParaRPr lang="en-US" sz="14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just">
                            <a:lnSpc>
                              <a:spcPct val="150000"/>
                            </a:lnSpc>
                            <a:spcBef>
                              <a:spcPts val="0"/>
                            </a:spcBef>
                            <a:spcAft>
                              <a:spcPts val="0"/>
                            </a:spcAft>
                            <a:tabLst>
                              <a:tab pos="457200" algn="l"/>
                              <a:tab pos="2743200" algn="l"/>
                              <a:tab pos="5029200" algn="l"/>
                            </a:tabLst>
                          </a:pPr>
                          <a:r>
                            <a:rPr lang="en-US" sz="1450" kern="1400" dirty="0">
                              <a:effectLst/>
                            </a:rPr>
                            <a:t>The weight that will be assigned to the distance that is related with the death date</a:t>
                          </a:r>
                          <a:endParaRPr lang="en-US" sz="14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50000"/>
                            </a:lnSpc>
                            <a:spcBef>
                              <a:spcPts val="0"/>
                            </a:spcBef>
                            <a:spcAft>
                              <a:spcPts val="0"/>
                            </a:spcAft>
                            <a:tabLst>
                              <a:tab pos="457200" algn="l"/>
                              <a:tab pos="2743200" algn="l"/>
                              <a:tab pos="5029200" algn="l"/>
                            </a:tabLst>
                          </a:pPr>
                          <a:r>
                            <a:rPr lang="en-US" sz="1450" kern="1400" dirty="0">
                              <a:effectLst/>
                            </a:rPr>
                            <a:t> </a:t>
                          </a:r>
                          <a:endParaRPr lang="en-US" sz="14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50000"/>
                            </a:lnSpc>
                            <a:spcBef>
                              <a:spcPts val="0"/>
                            </a:spcBef>
                            <a:spcAft>
                              <a:spcPts val="0"/>
                            </a:spcAft>
                            <a:tabLst>
                              <a:tab pos="457200" algn="l"/>
                              <a:tab pos="2743200" algn="l"/>
                              <a:tab pos="5029200" algn="l"/>
                            </a:tabLst>
                          </a:pPr>
                          <a:endParaRPr lang="en-US" sz="14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r h="1199054">
                    <a:tc>
                      <a:txBody>
                        <a:bodyPr/>
                        <a:lstStyle/>
                        <a:p>
                          <a:pPr marL="0" marR="0" algn="just">
                            <a:lnSpc>
                              <a:spcPct val="150000"/>
                            </a:lnSpc>
                            <a:spcBef>
                              <a:spcPts val="0"/>
                            </a:spcBef>
                            <a:spcAft>
                              <a:spcPts val="0"/>
                            </a:spcAft>
                            <a:tabLst>
                              <a:tab pos="457200" algn="l"/>
                              <a:tab pos="2743200" algn="l"/>
                              <a:tab pos="5029200" algn="l"/>
                            </a:tabLst>
                          </a:pPr>
                          <a14:m>
                            <m:oMathPara xmlns:m="http://schemas.openxmlformats.org/officeDocument/2006/math">
                              <m:oMathParaPr>
                                <m:jc m:val="centerGroup"/>
                              </m:oMathParaPr>
                              <m:oMath xmlns:m="http://schemas.openxmlformats.org/officeDocument/2006/math">
                                <m:sSub>
                                  <m:sSubPr>
                                    <m:ctrlPr>
                                      <a:rPr lang="en-US" sz="1450" i="1" kern="1400">
                                        <a:effectLst/>
                                        <a:latin typeface="Cambria Math" panose="02040503050406030204" pitchFamily="18" charset="0"/>
                                      </a:rPr>
                                    </m:ctrlPr>
                                  </m:sSubPr>
                                  <m:e>
                                    <m:r>
                                      <a:rPr lang="el-GR" sz="1450" kern="1400">
                                        <a:effectLst/>
                                        <a:latin typeface="Cambria Math" panose="02040503050406030204" pitchFamily="18" charset="0"/>
                                      </a:rPr>
                                      <m:t>𝛿</m:t>
                                    </m:r>
                                  </m:e>
                                  <m:sub>
                                    <m:r>
                                      <a:rPr lang="en-US" sz="1450" kern="1400">
                                        <a:effectLst/>
                                        <a:latin typeface="Cambria Math" panose="02040503050406030204" pitchFamily="18" charset="0"/>
                                      </a:rPr>
                                      <m:t>𝑑𝑒𝑎𝑡h</m:t>
                                    </m:r>
                                  </m:sub>
                                </m:sSub>
                                <m:r>
                                  <a:rPr lang="en-US" sz="1450" kern="1400">
                                    <a:effectLst/>
                                    <a:latin typeface="Cambria Math" panose="02040503050406030204" pitchFamily="18" charset="0"/>
                                  </a:rPr>
                                  <m:t>(</m:t>
                                </m:r>
                                <m:sSub>
                                  <m:sSubPr>
                                    <m:ctrlPr>
                                      <a:rPr lang="en-US" sz="1450" i="1" kern="1400">
                                        <a:effectLst/>
                                        <a:latin typeface="Cambria Math" panose="02040503050406030204" pitchFamily="18" charset="0"/>
                                      </a:rPr>
                                    </m:ctrlPr>
                                  </m:sSubPr>
                                  <m:e>
                                    <m:r>
                                      <a:rPr lang="en-US" sz="1450" kern="1400">
                                        <a:effectLst/>
                                        <a:latin typeface="Cambria Math" panose="02040503050406030204" pitchFamily="18" charset="0"/>
                                      </a:rPr>
                                      <m:t>𝑐</m:t>
                                    </m:r>
                                  </m:e>
                                  <m:sub>
                                    <m:r>
                                      <a:rPr lang="en-US" sz="1450" kern="1400">
                                        <a:effectLst/>
                                        <a:latin typeface="Cambria Math" panose="02040503050406030204" pitchFamily="18" charset="0"/>
                                      </a:rPr>
                                      <m:t>𝐴</m:t>
                                    </m:r>
                                  </m:sub>
                                </m:sSub>
                                <m:r>
                                  <a:rPr lang="en-US" sz="1450" kern="1400">
                                    <a:effectLst/>
                                    <a:latin typeface="Cambria Math" panose="02040503050406030204" pitchFamily="18" charset="0"/>
                                  </a:rPr>
                                  <m:t>,</m:t>
                                </m:r>
                                <m:sSub>
                                  <m:sSubPr>
                                    <m:ctrlPr>
                                      <a:rPr lang="en-US" sz="1450" i="1" kern="1400">
                                        <a:effectLst/>
                                        <a:latin typeface="Cambria Math" panose="02040503050406030204" pitchFamily="18" charset="0"/>
                                      </a:rPr>
                                    </m:ctrlPr>
                                  </m:sSubPr>
                                  <m:e>
                                    <m:r>
                                      <a:rPr lang="en-US" sz="1450" kern="1400">
                                        <a:effectLst/>
                                        <a:latin typeface="Cambria Math" panose="02040503050406030204" pitchFamily="18" charset="0"/>
                                      </a:rPr>
                                      <m:t>𝑐</m:t>
                                    </m:r>
                                  </m:e>
                                  <m:sub>
                                    <m:r>
                                      <a:rPr lang="en-US" sz="1450" kern="1400">
                                        <a:effectLst/>
                                        <a:latin typeface="Cambria Math" panose="02040503050406030204" pitchFamily="18" charset="0"/>
                                      </a:rPr>
                                      <m:t>𝐵</m:t>
                                    </m:r>
                                  </m:sub>
                                </m:sSub>
                                <m:r>
                                  <a:rPr lang="en-US" sz="1450" kern="1400">
                                    <a:effectLst/>
                                    <a:latin typeface="Cambria Math" panose="02040503050406030204" pitchFamily="18" charset="0"/>
                                  </a:rPr>
                                  <m:t>)</m:t>
                                </m:r>
                              </m:oMath>
                            </m:oMathPara>
                          </a14:m>
                          <a:endParaRPr lang="en-US" sz="14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just">
                            <a:lnSpc>
                              <a:spcPct val="150000"/>
                            </a:lnSpc>
                            <a:spcBef>
                              <a:spcPts val="0"/>
                            </a:spcBef>
                            <a:spcAft>
                              <a:spcPts val="0"/>
                            </a:spcAft>
                            <a:tabLst>
                              <a:tab pos="457200" algn="l"/>
                              <a:tab pos="2743200" algn="l"/>
                              <a:tab pos="5029200" algn="l"/>
                            </a:tabLst>
                          </a:pPr>
                          <a:r>
                            <a:rPr lang="en-US" sz="1450" kern="1400" dirty="0">
                              <a:effectLst/>
                            </a:rPr>
                            <a:t>The distance between death dates of the two compared clusters</a:t>
                          </a:r>
                          <a:endParaRPr lang="en-US" sz="14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50000"/>
                            </a:lnSpc>
                            <a:spcBef>
                              <a:spcPts val="0"/>
                            </a:spcBef>
                            <a:spcAft>
                              <a:spcPts val="0"/>
                            </a:spcAft>
                            <a:tabLst>
                              <a:tab pos="457200" algn="l"/>
                              <a:tab pos="2743200" algn="l"/>
                              <a:tab pos="5029200" algn="l"/>
                            </a:tabLst>
                          </a:pPr>
                          <a:r>
                            <a:rPr lang="en-US" sz="1450" kern="1400" dirty="0">
                              <a:effectLst/>
                            </a:rPr>
                            <a:t>Plain</a:t>
                          </a:r>
                        </a:p>
                        <a:p>
                          <a:pPr marL="0" marR="0" algn="ctr">
                            <a:lnSpc>
                              <a:spcPct val="150000"/>
                            </a:lnSpc>
                            <a:spcBef>
                              <a:spcPts val="0"/>
                            </a:spcBef>
                            <a:spcAft>
                              <a:spcPts val="0"/>
                            </a:spcAft>
                            <a:tabLst>
                              <a:tab pos="457200" algn="l"/>
                              <a:tab pos="2743200" algn="l"/>
                              <a:tab pos="5029200" algn="l"/>
                            </a:tabLst>
                          </a:pPr>
                          <a14:m>
                            <m:oMathPara xmlns:m="http://schemas.openxmlformats.org/officeDocument/2006/math">
                              <m:oMathParaPr>
                                <m:jc m:val="centerGroup"/>
                              </m:oMathParaPr>
                              <m:oMath xmlns:m="http://schemas.openxmlformats.org/officeDocument/2006/math">
                                <m:d>
                                  <m:dPr>
                                    <m:begChr m:val="{"/>
                                    <m:endChr m:val=""/>
                                    <m:ctrlPr>
                                      <a:rPr lang="en-US" sz="1450" i="1" kern="1400">
                                        <a:effectLst/>
                                        <a:latin typeface="Cambria Math" panose="02040503050406030204" pitchFamily="18" charset="0"/>
                                      </a:rPr>
                                    </m:ctrlPr>
                                  </m:dPr>
                                  <m:e>
                                    <m:eqArr>
                                      <m:eqArrPr>
                                        <m:ctrlPr>
                                          <a:rPr lang="en-US" sz="1450" i="1" kern="1400">
                                            <a:effectLst/>
                                            <a:latin typeface="Cambria Math" panose="02040503050406030204" pitchFamily="18" charset="0"/>
                                          </a:rPr>
                                        </m:ctrlPr>
                                      </m:eqArrPr>
                                      <m:e>
                                        <m:r>
                                          <a:rPr lang="en-US" sz="1450" kern="1400">
                                            <a:effectLst/>
                                            <a:latin typeface="Cambria Math" panose="02040503050406030204" pitchFamily="18" charset="0"/>
                                          </a:rPr>
                                          <m:t>∅,</m:t>
                                        </m:r>
                                        <m:r>
                                          <a:rPr lang="en-US" sz="1450" kern="1400">
                                            <a:effectLst/>
                                            <a:latin typeface="Cambria Math" panose="02040503050406030204" pitchFamily="18" charset="0"/>
                                          </a:rPr>
                                          <m:t>𝒊𝒇</m:t>
                                        </m:r>
                                        <m:r>
                                          <a:rPr lang="en-US" sz="1450" kern="1400">
                                            <a:effectLst/>
                                            <a:latin typeface="Cambria Math" panose="02040503050406030204" pitchFamily="18" charset="0"/>
                                          </a:rPr>
                                          <m:t> </m:t>
                                        </m:r>
                                        <m:r>
                                          <a:rPr lang="en-US" sz="1450" kern="1400">
                                            <a:effectLst/>
                                            <a:latin typeface="Cambria Math" panose="02040503050406030204" pitchFamily="18" charset="0"/>
                                          </a:rPr>
                                          <m:t>𝒃𝒐𝒕𝒉</m:t>
                                        </m:r>
                                        <m:r>
                                          <a:rPr lang="en-US" sz="1450" kern="1400">
                                            <a:effectLst/>
                                            <a:latin typeface="Cambria Math" panose="02040503050406030204" pitchFamily="18" charset="0"/>
                                          </a:rPr>
                                          <m:t> </m:t>
                                        </m:r>
                                        <m:r>
                                          <a:rPr lang="en-US" sz="1450" kern="1400">
                                            <a:effectLst/>
                                            <a:latin typeface="Cambria Math" panose="02040503050406030204" pitchFamily="18" charset="0"/>
                                          </a:rPr>
                                          <m:t>𝒂𝒍𝒊𝒗𝒆</m:t>
                                        </m:r>
                                      </m:e>
                                      <m:e>
                                        <m:sSub>
                                          <m:sSubPr>
                                            <m:ctrlPr>
                                              <a:rPr lang="en-US" sz="1450" i="1" kern="1400">
                                                <a:effectLst/>
                                                <a:latin typeface="Cambria Math" panose="02040503050406030204" pitchFamily="18" charset="0"/>
                                              </a:rPr>
                                            </m:ctrlPr>
                                          </m:sSubPr>
                                          <m:e>
                                            <m:r>
                                              <a:rPr lang="en-US" sz="1450" kern="1400">
                                                <a:effectLst/>
                                                <a:latin typeface="Cambria Math" panose="02040503050406030204" pitchFamily="18" charset="0"/>
                                              </a:rPr>
                                              <m:t>𝑐</m:t>
                                            </m:r>
                                          </m:e>
                                          <m:sub>
                                            <m:r>
                                              <a:rPr lang="en-US" sz="1450" kern="1400">
                                                <a:effectLst/>
                                                <a:latin typeface="Cambria Math" panose="02040503050406030204" pitchFamily="18" charset="0"/>
                                              </a:rPr>
                                              <m:t>𝐴</m:t>
                                            </m:r>
                                          </m:sub>
                                        </m:sSub>
                                        <m:r>
                                          <a:rPr lang="en-US" sz="1450" kern="1400">
                                            <a:effectLst/>
                                            <a:latin typeface="Cambria Math" panose="02040503050406030204" pitchFamily="18" charset="0"/>
                                          </a:rPr>
                                          <m:t>.</m:t>
                                        </m:r>
                                        <m:r>
                                          <a:rPr lang="en-US" sz="1450" kern="1400">
                                            <a:effectLst/>
                                            <a:latin typeface="Cambria Math" panose="02040503050406030204" pitchFamily="18" charset="0"/>
                                          </a:rPr>
                                          <m:t>𝑑𝑒𝑎𝑡h</m:t>
                                        </m:r>
                                        <m:r>
                                          <a:rPr lang="en-US" sz="1450" kern="1400">
                                            <a:effectLst/>
                                            <a:latin typeface="Cambria Math" panose="02040503050406030204" pitchFamily="18" charset="0"/>
                                          </a:rPr>
                                          <m:t>−</m:t>
                                        </m:r>
                                        <m:sSub>
                                          <m:sSubPr>
                                            <m:ctrlPr>
                                              <a:rPr lang="en-US" sz="1450" i="1" kern="1400">
                                                <a:effectLst/>
                                                <a:latin typeface="Cambria Math" panose="02040503050406030204" pitchFamily="18" charset="0"/>
                                              </a:rPr>
                                            </m:ctrlPr>
                                          </m:sSubPr>
                                          <m:e>
                                            <m:r>
                                              <a:rPr lang="en-US" sz="1450" kern="1400">
                                                <a:effectLst/>
                                                <a:latin typeface="Cambria Math" panose="02040503050406030204" pitchFamily="18" charset="0"/>
                                              </a:rPr>
                                              <m:t>𝑐</m:t>
                                            </m:r>
                                          </m:e>
                                          <m:sub>
                                            <m:r>
                                              <a:rPr lang="en-US" sz="1450" kern="1400">
                                                <a:effectLst/>
                                                <a:latin typeface="Cambria Math" panose="02040503050406030204" pitchFamily="18" charset="0"/>
                                              </a:rPr>
                                              <m:t>𝐵</m:t>
                                            </m:r>
                                          </m:sub>
                                        </m:sSub>
                                        <m:r>
                                          <a:rPr lang="en-US" sz="1450" kern="1400">
                                            <a:effectLst/>
                                            <a:latin typeface="Cambria Math" panose="02040503050406030204" pitchFamily="18" charset="0"/>
                                          </a:rPr>
                                          <m:t>.</m:t>
                                        </m:r>
                                        <m:r>
                                          <a:rPr lang="en-US" sz="1450" kern="1400">
                                            <a:effectLst/>
                                            <a:latin typeface="Cambria Math" panose="02040503050406030204" pitchFamily="18" charset="0"/>
                                          </a:rPr>
                                          <m:t>𝑑𝑒𝑎𝑡</m:t>
                                        </m:r>
                                        <m:sSup>
                                          <m:sSupPr>
                                            <m:ctrlPr>
                                              <a:rPr lang="en-US" sz="1450" i="1" kern="1400">
                                                <a:effectLst/>
                                                <a:latin typeface="Cambria Math" panose="02040503050406030204" pitchFamily="18" charset="0"/>
                                              </a:rPr>
                                            </m:ctrlPr>
                                          </m:sSupPr>
                                          <m:e>
                                            <m:r>
                                              <a:rPr lang="en-US" sz="1450" kern="1400">
                                                <a:effectLst/>
                                                <a:latin typeface="Cambria Math" panose="02040503050406030204" pitchFamily="18" charset="0"/>
                                              </a:rPr>
                                              <m:t>h</m:t>
                                            </m:r>
                                            <m:r>
                                              <a:rPr lang="en-US" sz="1450" kern="1400">
                                                <a:effectLst/>
                                                <a:latin typeface="Cambria Math" panose="02040503050406030204" pitchFamily="18" charset="0"/>
                                              </a:rPr>
                                              <m:t>, </m:t>
                                            </m:r>
                                            <m:r>
                                              <a:rPr lang="en-US" sz="1450" kern="1400">
                                                <a:effectLst/>
                                                <a:latin typeface="Cambria Math" panose="02040503050406030204" pitchFamily="18" charset="0"/>
                                              </a:rPr>
                                              <m:t>𝒆𝒍𝒔𝒆</m:t>
                                            </m:r>
                                            <m:r>
                                              <a:rPr lang="en-US" sz="1450" kern="1400">
                                                <a:effectLst/>
                                                <a:latin typeface="Cambria Math" panose="02040503050406030204" pitchFamily="18" charset="0"/>
                                              </a:rPr>
                                              <m:t> </m:t>
                                            </m:r>
                                          </m:e>
                                          <m:sup/>
                                        </m:sSup>
                                      </m:e>
                                    </m:eqArr>
                                  </m:e>
                                </m:d>
                              </m:oMath>
                            </m:oMathPara>
                          </a14:m>
                          <a:endParaRPr lang="en-US" sz="14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50000"/>
                            </a:lnSpc>
                            <a:spcBef>
                              <a:spcPts val="0"/>
                            </a:spcBef>
                            <a:spcAft>
                              <a:spcPts val="0"/>
                            </a:spcAft>
                            <a:tabLst>
                              <a:tab pos="457200" algn="l"/>
                              <a:tab pos="2743200" algn="l"/>
                              <a:tab pos="5029200" algn="l"/>
                            </a:tabLst>
                          </a:pPr>
                          <a:r>
                            <a:rPr lang="en-US" sz="1450" kern="1400" dirty="0" smtClean="0">
                              <a:effectLst/>
                            </a:rPr>
                            <a:t>Normalized</a:t>
                          </a:r>
                        </a:p>
                        <a:p>
                          <a:pPr marL="0" marR="0" algn="ctr">
                            <a:lnSpc>
                              <a:spcPct val="150000"/>
                            </a:lnSpc>
                            <a:spcBef>
                              <a:spcPts val="0"/>
                            </a:spcBef>
                            <a:spcAft>
                              <a:spcPts val="0"/>
                            </a:spcAft>
                            <a:tabLst>
                              <a:tab pos="457200" algn="l"/>
                              <a:tab pos="2743200" algn="l"/>
                              <a:tab pos="5029200" algn="l"/>
                            </a:tabLst>
                          </a:pPr>
                          <a14:m>
                            <m:oMathPara xmlns:m="http://schemas.openxmlformats.org/officeDocument/2006/math">
                              <m:oMathParaPr>
                                <m:jc m:val="centerGroup"/>
                              </m:oMathParaPr>
                              <m:oMath xmlns:m="http://schemas.openxmlformats.org/officeDocument/2006/math">
                                <m:f>
                                  <m:fPr>
                                    <m:ctrlPr>
                                      <a:rPr lang="en-US" sz="1450" i="1" kern="1400">
                                        <a:effectLst/>
                                        <a:latin typeface="Cambria Math" panose="02040503050406030204" pitchFamily="18" charset="0"/>
                                      </a:rPr>
                                    </m:ctrlPr>
                                  </m:fPr>
                                  <m:num>
                                    <m:sSub>
                                      <m:sSubPr>
                                        <m:ctrlPr>
                                          <a:rPr lang="en-US" sz="1450" i="1" kern="1400">
                                            <a:effectLst/>
                                            <a:latin typeface="Cambria Math" panose="02040503050406030204" pitchFamily="18" charset="0"/>
                                          </a:rPr>
                                        </m:ctrlPr>
                                      </m:sSubPr>
                                      <m:e>
                                        <m:r>
                                          <a:rPr lang="el-GR" sz="1450" kern="1400">
                                            <a:effectLst/>
                                            <a:latin typeface="Cambria Math" panose="02040503050406030204" pitchFamily="18" charset="0"/>
                                          </a:rPr>
                                          <m:t>𝛿</m:t>
                                        </m:r>
                                      </m:e>
                                      <m:sub>
                                        <m:r>
                                          <a:rPr lang="en-US" sz="1450" kern="1400">
                                            <a:effectLst/>
                                            <a:latin typeface="Cambria Math" panose="02040503050406030204" pitchFamily="18" charset="0"/>
                                          </a:rPr>
                                          <m:t>𝑑𝑒𝑎𝑡h</m:t>
                                        </m:r>
                                      </m:sub>
                                    </m:sSub>
                                    <m:d>
                                      <m:dPr>
                                        <m:ctrlPr>
                                          <a:rPr lang="en-US" sz="1450" i="1" kern="1400">
                                            <a:effectLst/>
                                            <a:latin typeface="Cambria Math" panose="02040503050406030204" pitchFamily="18" charset="0"/>
                                          </a:rPr>
                                        </m:ctrlPr>
                                      </m:dPr>
                                      <m:e>
                                        <m:sSub>
                                          <m:sSubPr>
                                            <m:ctrlPr>
                                              <a:rPr lang="en-US" sz="1450" i="1" kern="1400">
                                                <a:effectLst/>
                                                <a:latin typeface="Cambria Math" panose="02040503050406030204" pitchFamily="18" charset="0"/>
                                              </a:rPr>
                                            </m:ctrlPr>
                                          </m:sSubPr>
                                          <m:e>
                                            <m:r>
                                              <a:rPr lang="el-GR" sz="1450" kern="1400">
                                                <a:effectLst/>
                                                <a:latin typeface="Cambria Math" panose="02040503050406030204" pitchFamily="18" charset="0"/>
                                              </a:rPr>
                                              <m:t>𝑐</m:t>
                                            </m:r>
                                          </m:e>
                                          <m:sub>
                                            <m:r>
                                              <a:rPr lang="el-GR" sz="1450" kern="1400">
                                                <a:effectLst/>
                                                <a:latin typeface="Cambria Math" panose="02040503050406030204" pitchFamily="18" charset="0"/>
                                              </a:rPr>
                                              <m:t>𝐴</m:t>
                                            </m:r>
                                          </m:sub>
                                        </m:sSub>
                                        <m:r>
                                          <a:rPr lang="el-GR" sz="1450" kern="1400">
                                            <a:effectLst/>
                                            <a:latin typeface="Cambria Math" panose="02040503050406030204" pitchFamily="18" charset="0"/>
                                          </a:rPr>
                                          <m:t>,</m:t>
                                        </m:r>
                                        <m:sSub>
                                          <m:sSubPr>
                                            <m:ctrlPr>
                                              <a:rPr lang="en-US" sz="1450" i="1" kern="1400">
                                                <a:effectLst/>
                                                <a:latin typeface="Cambria Math" panose="02040503050406030204" pitchFamily="18" charset="0"/>
                                              </a:rPr>
                                            </m:ctrlPr>
                                          </m:sSubPr>
                                          <m:e>
                                            <m:r>
                                              <a:rPr lang="el-GR" sz="1450" kern="1400">
                                                <a:effectLst/>
                                                <a:latin typeface="Cambria Math" panose="02040503050406030204" pitchFamily="18" charset="0"/>
                                              </a:rPr>
                                              <m:t>𝑐</m:t>
                                            </m:r>
                                          </m:e>
                                          <m:sub>
                                            <m:r>
                                              <a:rPr lang="el-GR" sz="1450" kern="1400">
                                                <a:effectLst/>
                                                <a:latin typeface="Cambria Math" panose="02040503050406030204" pitchFamily="18" charset="0"/>
                                              </a:rPr>
                                              <m:t>𝐵</m:t>
                                            </m:r>
                                          </m:sub>
                                        </m:sSub>
                                      </m:e>
                                    </m:d>
                                  </m:num>
                                  <m:den>
                                    <m:r>
                                      <a:rPr lang="en-US" sz="1450" kern="1400">
                                        <a:effectLst/>
                                        <a:latin typeface="Cambria Math" panose="02040503050406030204" pitchFamily="18" charset="0"/>
                                      </a:rPr>
                                      <m:t>𝐷𝐵</m:t>
                                    </m:r>
                                    <m:r>
                                      <a:rPr lang="en-US" sz="1450" kern="1400">
                                        <a:effectLst/>
                                        <a:latin typeface="Cambria Math" panose="02040503050406030204" pitchFamily="18" charset="0"/>
                                      </a:rPr>
                                      <m:t> </m:t>
                                    </m:r>
                                    <m:r>
                                      <a:rPr lang="en-US" sz="1450" kern="1400">
                                        <a:effectLst/>
                                        <a:latin typeface="Cambria Math" panose="02040503050406030204" pitchFamily="18" charset="0"/>
                                      </a:rPr>
                                      <m:t>𝑑𝑢𝑟𝑎𝑡𝑖𝑜𝑛</m:t>
                                    </m:r>
                                  </m:den>
                                </m:f>
                              </m:oMath>
                            </m:oMathPara>
                          </a14:m>
                          <a:endParaRPr lang="en-US" sz="14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r h="958811">
                    <a:tc>
                      <a:txBody>
                        <a:bodyPr/>
                        <a:lstStyle/>
                        <a:p>
                          <a:pPr marL="0" marR="0" algn="just">
                            <a:lnSpc>
                              <a:spcPct val="150000"/>
                            </a:lnSpc>
                            <a:spcBef>
                              <a:spcPts val="0"/>
                            </a:spcBef>
                            <a:spcAft>
                              <a:spcPts val="0"/>
                            </a:spcAft>
                            <a:tabLst>
                              <a:tab pos="457200" algn="l"/>
                              <a:tab pos="2743200" algn="l"/>
                              <a:tab pos="5029200" algn="l"/>
                            </a:tabLst>
                          </a:pPr>
                          <a14:m>
                            <m:oMathPara xmlns:m="http://schemas.openxmlformats.org/officeDocument/2006/math">
                              <m:oMathParaPr>
                                <m:jc m:val="centerGroup"/>
                              </m:oMathParaPr>
                              <m:oMath xmlns:m="http://schemas.openxmlformats.org/officeDocument/2006/math">
                                <m:sSub>
                                  <m:sSubPr>
                                    <m:ctrlPr>
                                      <a:rPr lang="en-US" sz="1450" i="1" kern="1400">
                                        <a:effectLst/>
                                        <a:latin typeface="Cambria Math" panose="02040503050406030204" pitchFamily="18" charset="0"/>
                                      </a:rPr>
                                    </m:ctrlPr>
                                  </m:sSubPr>
                                  <m:e>
                                    <m:r>
                                      <a:rPr lang="en-US" sz="1450" kern="1400">
                                        <a:effectLst/>
                                        <a:latin typeface="Cambria Math" panose="02040503050406030204" pitchFamily="18" charset="0"/>
                                      </a:rPr>
                                      <m:t>𝑤</m:t>
                                    </m:r>
                                  </m:e>
                                  <m:sub>
                                    <m:r>
                                      <a:rPr lang="en-US" sz="1450" kern="1400" baseline="-25000">
                                        <a:effectLst/>
                                        <a:latin typeface="Cambria Math" panose="02040503050406030204" pitchFamily="18" charset="0"/>
                                      </a:rPr>
                                      <m:t>𝑐</m:t>
                                    </m:r>
                                  </m:sub>
                                </m:sSub>
                              </m:oMath>
                            </m:oMathPara>
                          </a14:m>
                          <a:endParaRPr lang="en-US" sz="14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just">
                            <a:lnSpc>
                              <a:spcPct val="150000"/>
                            </a:lnSpc>
                            <a:spcBef>
                              <a:spcPts val="0"/>
                            </a:spcBef>
                            <a:spcAft>
                              <a:spcPts val="0"/>
                            </a:spcAft>
                            <a:tabLst>
                              <a:tab pos="457200" algn="l"/>
                              <a:tab pos="2743200" algn="l"/>
                              <a:tab pos="5029200" algn="l"/>
                            </a:tabLst>
                          </a:pPr>
                          <a:r>
                            <a:rPr lang="en-US" sz="1450" kern="1400" dirty="0">
                              <a:effectLst/>
                            </a:rPr>
                            <a:t>The weight that will be assigned to the distance that is related with the total changes</a:t>
                          </a:r>
                          <a:endParaRPr lang="en-US" sz="14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50000"/>
                            </a:lnSpc>
                            <a:spcBef>
                              <a:spcPts val="0"/>
                            </a:spcBef>
                            <a:spcAft>
                              <a:spcPts val="0"/>
                            </a:spcAft>
                            <a:tabLst>
                              <a:tab pos="457200" algn="l"/>
                              <a:tab pos="2743200" algn="l"/>
                              <a:tab pos="5029200" algn="l"/>
                            </a:tabLst>
                          </a:pPr>
                          <a:r>
                            <a:rPr lang="en-US" sz="1450" kern="1400" dirty="0">
                              <a:effectLst/>
                            </a:rPr>
                            <a:t> </a:t>
                          </a:r>
                          <a:endParaRPr lang="en-US" sz="14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50000"/>
                            </a:lnSpc>
                            <a:spcBef>
                              <a:spcPts val="0"/>
                            </a:spcBef>
                            <a:spcAft>
                              <a:spcPts val="0"/>
                            </a:spcAft>
                            <a:tabLst>
                              <a:tab pos="457200" algn="l"/>
                              <a:tab pos="2743200" algn="l"/>
                              <a:tab pos="5029200" algn="l"/>
                            </a:tabLst>
                          </a:pPr>
                          <a:endParaRPr lang="en-US" sz="145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r h="1703613">
                    <a:tc>
                      <a:txBody>
                        <a:bodyPr/>
                        <a:lstStyle/>
                        <a:p>
                          <a:pPr marL="0" marR="0" algn="just">
                            <a:lnSpc>
                              <a:spcPct val="150000"/>
                            </a:lnSpc>
                            <a:spcBef>
                              <a:spcPts val="0"/>
                            </a:spcBef>
                            <a:spcAft>
                              <a:spcPts val="0"/>
                            </a:spcAft>
                            <a:tabLst>
                              <a:tab pos="457200" algn="l"/>
                              <a:tab pos="2743200" algn="l"/>
                              <a:tab pos="5029200" algn="l"/>
                            </a:tabLst>
                          </a:pPr>
                          <a14:m>
                            <m:oMathPara xmlns:m="http://schemas.openxmlformats.org/officeDocument/2006/math">
                              <m:oMathParaPr>
                                <m:jc m:val="centerGroup"/>
                              </m:oMathParaPr>
                              <m:oMath xmlns:m="http://schemas.openxmlformats.org/officeDocument/2006/math">
                                <m:sSub>
                                  <m:sSubPr>
                                    <m:ctrlPr>
                                      <a:rPr lang="en-US" sz="1450" i="1" kern="1400">
                                        <a:effectLst/>
                                        <a:latin typeface="Cambria Math" panose="02040503050406030204" pitchFamily="18" charset="0"/>
                                      </a:rPr>
                                    </m:ctrlPr>
                                  </m:sSubPr>
                                  <m:e>
                                    <m:r>
                                      <a:rPr lang="el-GR" sz="1450" kern="1400">
                                        <a:effectLst/>
                                        <a:latin typeface="Cambria Math" panose="02040503050406030204" pitchFamily="18" charset="0"/>
                                      </a:rPr>
                                      <m:t>𝛿</m:t>
                                    </m:r>
                                  </m:e>
                                  <m:sub>
                                    <m:r>
                                      <a:rPr lang="en-US" sz="1450" kern="1400">
                                        <a:effectLst/>
                                        <a:latin typeface="Cambria Math" panose="02040503050406030204" pitchFamily="18" charset="0"/>
                                      </a:rPr>
                                      <m:t>𝑐h𝑎𝑛𝑔𝑒</m:t>
                                    </m:r>
                                  </m:sub>
                                </m:sSub>
                                <m:r>
                                  <a:rPr lang="en-US" sz="1450" kern="1400">
                                    <a:effectLst/>
                                    <a:latin typeface="Cambria Math" panose="02040503050406030204" pitchFamily="18" charset="0"/>
                                  </a:rPr>
                                  <m:t>(</m:t>
                                </m:r>
                                <m:sSub>
                                  <m:sSubPr>
                                    <m:ctrlPr>
                                      <a:rPr lang="en-US" sz="1450" i="1" kern="1400">
                                        <a:effectLst/>
                                        <a:latin typeface="Cambria Math" panose="02040503050406030204" pitchFamily="18" charset="0"/>
                                      </a:rPr>
                                    </m:ctrlPr>
                                  </m:sSubPr>
                                  <m:e>
                                    <m:r>
                                      <a:rPr lang="en-US" sz="1450" kern="1400">
                                        <a:effectLst/>
                                        <a:latin typeface="Cambria Math" panose="02040503050406030204" pitchFamily="18" charset="0"/>
                                      </a:rPr>
                                      <m:t>𝑐</m:t>
                                    </m:r>
                                  </m:e>
                                  <m:sub>
                                    <m:r>
                                      <a:rPr lang="en-US" sz="1450" kern="1400">
                                        <a:effectLst/>
                                        <a:latin typeface="Cambria Math" panose="02040503050406030204" pitchFamily="18" charset="0"/>
                                      </a:rPr>
                                      <m:t>𝐴</m:t>
                                    </m:r>
                                  </m:sub>
                                </m:sSub>
                                <m:r>
                                  <a:rPr lang="en-US" sz="1450" kern="1400">
                                    <a:effectLst/>
                                    <a:latin typeface="Cambria Math" panose="02040503050406030204" pitchFamily="18" charset="0"/>
                                  </a:rPr>
                                  <m:t>,</m:t>
                                </m:r>
                                <m:sSub>
                                  <m:sSubPr>
                                    <m:ctrlPr>
                                      <a:rPr lang="en-US" sz="1450" i="1" kern="1400">
                                        <a:effectLst/>
                                        <a:latin typeface="Cambria Math" panose="02040503050406030204" pitchFamily="18" charset="0"/>
                                      </a:rPr>
                                    </m:ctrlPr>
                                  </m:sSubPr>
                                  <m:e>
                                    <m:r>
                                      <a:rPr lang="en-US" sz="1450" kern="1400">
                                        <a:effectLst/>
                                        <a:latin typeface="Cambria Math" panose="02040503050406030204" pitchFamily="18" charset="0"/>
                                      </a:rPr>
                                      <m:t>𝑐</m:t>
                                    </m:r>
                                  </m:e>
                                  <m:sub>
                                    <m:r>
                                      <a:rPr lang="en-US" sz="1450" kern="1400">
                                        <a:effectLst/>
                                        <a:latin typeface="Cambria Math" panose="02040503050406030204" pitchFamily="18" charset="0"/>
                                      </a:rPr>
                                      <m:t>𝐵</m:t>
                                    </m:r>
                                  </m:sub>
                                </m:sSub>
                                <m:r>
                                  <a:rPr lang="en-US" sz="1450" kern="1400">
                                    <a:effectLst/>
                                    <a:latin typeface="Cambria Math" panose="02040503050406030204" pitchFamily="18" charset="0"/>
                                  </a:rPr>
                                  <m:t>)</m:t>
                                </m:r>
                              </m:oMath>
                            </m:oMathPara>
                          </a14:m>
                          <a:endParaRPr lang="en-US" sz="14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just">
                            <a:lnSpc>
                              <a:spcPct val="150000"/>
                            </a:lnSpc>
                            <a:spcBef>
                              <a:spcPts val="0"/>
                            </a:spcBef>
                            <a:spcAft>
                              <a:spcPts val="0"/>
                            </a:spcAft>
                            <a:tabLst>
                              <a:tab pos="457200" algn="l"/>
                              <a:tab pos="2743200" algn="l"/>
                              <a:tab pos="5029200" algn="l"/>
                            </a:tabLst>
                          </a:pPr>
                          <a:r>
                            <a:rPr lang="en-US" sz="1450" kern="1400" dirty="0">
                              <a:effectLst/>
                            </a:rPr>
                            <a:t>The distance between the total changes that have been committed to the two compared clusters</a:t>
                          </a:r>
                          <a:endParaRPr lang="en-US" sz="14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50000"/>
                            </a:lnSpc>
                            <a:spcBef>
                              <a:spcPts val="0"/>
                            </a:spcBef>
                            <a:spcAft>
                              <a:spcPts val="0"/>
                            </a:spcAft>
                            <a:tabLst>
                              <a:tab pos="457200" algn="l"/>
                              <a:tab pos="2743200" algn="l"/>
                              <a:tab pos="5029200" algn="l"/>
                            </a:tabLst>
                          </a:pPr>
                          <a:r>
                            <a:rPr lang="en-US" sz="1450" kern="1400" dirty="0">
                              <a:effectLst/>
                            </a:rPr>
                            <a:t>Plain</a:t>
                          </a:r>
                        </a:p>
                        <a:p>
                          <a:pPr marL="0" marR="0" algn="ctr">
                            <a:lnSpc>
                              <a:spcPct val="150000"/>
                            </a:lnSpc>
                            <a:spcBef>
                              <a:spcPts val="0"/>
                            </a:spcBef>
                            <a:spcAft>
                              <a:spcPts val="0"/>
                            </a:spcAft>
                            <a:tabLst>
                              <a:tab pos="457200" algn="l"/>
                              <a:tab pos="2743200" algn="l"/>
                              <a:tab pos="5029200" algn="l"/>
                            </a:tabLst>
                          </a:pPr>
                          <a14:m>
                            <m:oMathPara xmlns:m="http://schemas.openxmlformats.org/officeDocument/2006/math">
                              <m:oMathParaPr>
                                <m:jc m:val="centerGroup"/>
                              </m:oMathParaPr>
                              <m:oMath xmlns:m="http://schemas.openxmlformats.org/officeDocument/2006/math">
                                <m:sSub>
                                  <m:sSubPr>
                                    <m:ctrlPr>
                                      <a:rPr lang="en-US" sz="1450" i="1" kern="1400">
                                        <a:effectLst/>
                                        <a:latin typeface="Cambria Math" panose="02040503050406030204" pitchFamily="18" charset="0"/>
                                      </a:rPr>
                                    </m:ctrlPr>
                                  </m:sSubPr>
                                  <m:e>
                                    <m:r>
                                      <a:rPr lang="en-US" sz="1450" kern="1400">
                                        <a:effectLst/>
                                        <a:latin typeface="Cambria Math" panose="02040503050406030204" pitchFamily="18" charset="0"/>
                                      </a:rPr>
                                      <m:t>𝑐</m:t>
                                    </m:r>
                                  </m:e>
                                  <m:sub>
                                    <m:r>
                                      <a:rPr lang="en-US" sz="1450" kern="1400">
                                        <a:effectLst/>
                                        <a:latin typeface="Cambria Math" panose="02040503050406030204" pitchFamily="18" charset="0"/>
                                      </a:rPr>
                                      <m:t>𝐴</m:t>
                                    </m:r>
                                  </m:sub>
                                </m:sSub>
                                <m:r>
                                  <a:rPr lang="en-US" sz="1450" kern="1400">
                                    <a:effectLst/>
                                    <a:latin typeface="Cambria Math" panose="02040503050406030204" pitchFamily="18" charset="0"/>
                                  </a:rPr>
                                  <m:t>.</m:t>
                                </m:r>
                                <m:r>
                                  <a:rPr lang="en-US" sz="1450" kern="1400">
                                    <a:effectLst/>
                                    <a:latin typeface="Cambria Math" panose="02040503050406030204" pitchFamily="18" charset="0"/>
                                  </a:rPr>
                                  <m:t>𝑐h𝑎𝑛𝑔𝑒𝑠</m:t>
                                </m:r>
                                <m:r>
                                  <a:rPr lang="en-US" sz="1450" kern="1400">
                                    <a:effectLst/>
                                    <a:latin typeface="Cambria Math" panose="02040503050406030204" pitchFamily="18" charset="0"/>
                                  </a:rPr>
                                  <m:t>−</m:t>
                                </m:r>
                                <m:sSub>
                                  <m:sSubPr>
                                    <m:ctrlPr>
                                      <a:rPr lang="en-US" sz="1450" i="1" kern="1400">
                                        <a:effectLst/>
                                        <a:latin typeface="Cambria Math" panose="02040503050406030204" pitchFamily="18" charset="0"/>
                                      </a:rPr>
                                    </m:ctrlPr>
                                  </m:sSubPr>
                                  <m:e>
                                    <m:r>
                                      <a:rPr lang="en-US" sz="1450" kern="1400">
                                        <a:effectLst/>
                                        <a:latin typeface="Cambria Math" panose="02040503050406030204" pitchFamily="18" charset="0"/>
                                      </a:rPr>
                                      <m:t>𝑐</m:t>
                                    </m:r>
                                  </m:e>
                                  <m:sub>
                                    <m:r>
                                      <a:rPr lang="en-US" sz="1450" kern="1400">
                                        <a:effectLst/>
                                        <a:latin typeface="Cambria Math" panose="02040503050406030204" pitchFamily="18" charset="0"/>
                                      </a:rPr>
                                      <m:t>𝐵</m:t>
                                    </m:r>
                                  </m:sub>
                                </m:sSub>
                                <m:r>
                                  <a:rPr lang="en-US" sz="1450" kern="1400">
                                    <a:effectLst/>
                                    <a:latin typeface="Cambria Math" panose="02040503050406030204" pitchFamily="18" charset="0"/>
                                  </a:rPr>
                                  <m:t>𝑐h𝑎𝑛𝑔𝑒𝑠</m:t>
                                </m:r>
                              </m:oMath>
                            </m:oMathPara>
                          </a14:m>
                          <a:endParaRPr lang="en-US" sz="1450" kern="1400" dirty="0">
                            <a:effectLst/>
                          </a:endParaRPr>
                        </a:p>
                        <a:p>
                          <a:pPr marL="0" marR="0" algn="ctr">
                            <a:lnSpc>
                              <a:spcPct val="150000"/>
                            </a:lnSpc>
                            <a:spcBef>
                              <a:spcPts val="0"/>
                            </a:spcBef>
                            <a:spcAft>
                              <a:spcPts val="0"/>
                            </a:spcAft>
                            <a:tabLst>
                              <a:tab pos="457200" algn="l"/>
                              <a:tab pos="2743200" algn="l"/>
                              <a:tab pos="5029200" algn="l"/>
                            </a:tabLst>
                          </a:pPr>
                          <a:r>
                            <a:rPr lang="en-US" sz="1450" kern="1400" dirty="0">
                              <a:effectLst/>
                            </a:rPr>
                            <a:t> </a:t>
                          </a:r>
                        </a:p>
                      </a:txBody>
                      <a:tcPr marL="0" marR="0" marT="0" marB="0"/>
                    </a:tc>
                    <a:tc>
                      <a:txBody>
                        <a:bodyPr/>
                        <a:lstStyle/>
                        <a:p>
                          <a:pPr marL="0" marR="0" algn="ctr">
                            <a:lnSpc>
                              <a:spcPct val="150000"/>
                            </a:lnSpc>
                            <a:spcBef>
                              <a:spcPts val="0"/>
                            </a:spcBef>
                            <a:spcAft>
                              <a:spcPts val="0"/>
                            </a:spcAft>
                            <a:tabLst>
                              <a:tab pos="457200" algn="l"/>
                              <a:tab pos="2743200" algn="l"/>
                              <a:tab pos="5029200" algn="l"/>
                            </a:tabLst>
                          </a:pPr>
                          <a:r>
                            <a:rPr lang="en-US" sz="1450" kern="1400" dirty="0" smtClean="0">
                              <a:effectLst/>
                            </a:rPr>
                            <a:t>Normalized</a:t>
                          </a:r>
                        </a:p>
                        <a:p>
                          <a:pPr marL="0" marR="0" algn="ctr">
                            <a:lnSpc>
                              <a:spcPct val="150000"/>
                            </a:lnSpc>
                            <a:spcBef>
                              <a:spcPts val="0"/>
                            </a:spcBef>
                            <a:spcAft>
                              <a:spcPts val="0"/>
                            </a:spcAft>
                            <a:tabLst>
                              <a:tab pos="457200" algn="l"/>
                              <a:tab pos="2743200" algn="l"/>
                              <a:tab pos="5029200" algn="l"/>
                            </a:tabLst>
                          </a:pPr>
                          <a14:m>
                            <m:oMathPara xmlns:m="http://schemas.openxmlformats.org/officeDocument/2006/math">
                              <m:oMathParaPr>
                                <m:jc m:val="centerGroup"/>
                              </m:oMathParaPr>
                              <m:oMath xmlns:m="http://schemas.openxmlformats.org/officeDocument/2006/math">
                                <m:f>
                                  <m:fPr>
                                    <m:ctrlPr>
                                      <a:rPr lang="en-US" sz="1450" i="1" kern="1400">
                                        <a:effectLst/>
                                        <a:latin typeface="Cambria Math" panose="02040503050406030204" pitchFamily="18" charset="0"/>
                                      </a:rPr>
                                    </m:ctrlPr>
                                  </m:fPr>
                                  <m:num>
                                    <m:d>
                                      <m:dPr>
                                        <m:begChr m:val="|"/>
                                        <m:endChr m:val="|"/>
                                        <m:ctrlPr>
                                          <a:rPr lang="en-US" sz="1450" i="1" kern="1400">
                                            <a:effectLst/>
                                            <a:latin typeface="Cambria Math" panose="02040503050406030204" pitchFamily="18" charset="0"/>
                                          </a:rPr>
                                        </m:ctrlPr>
                                      </m:dPr>
                                      <m:e>
                                        <m:r>
                                          <a:rPr lang="en-US" sz="1450" kern="1400">
                                            <a:effectLst/>
                                            <a:latin typeface="Cambria Math" panose="02040503050406030204" pitchFamily="18" charset="0"/>
                                          </a:rPr>
                                          <m:t>𝐶h</m:t>
                                        </m:r>
                                        <m:r>
                                          <a:rPr lang="en-US" sz="1450" kern="1400">
                                            <a:effectLst/>
                                            <a:latin typeface="Cambria Math" panose="02040503050406030204" pitchFamily="18" charset="0"/>
                                          </a:rPr>
                                          <m:t>(</m:t>
                                        </m:r>
                                        <m:r>
                                          <a:rPr lang="en-US" sz="1450" kern="1400">
                                            <a:effectLst/>
                                            <a:latin typeface="Cambria Math" panose="02040503050406030204" pitchFamily="18" charset="0"/>
                                          </a:rPr>
                                          <m:t>𝐴</m:t>
                                        </m:r>
                                        <m:r>
                                          <a:rPr lang="en-US" sz="1450" kern="1400">
                                            <a:effectLst/>
                                            <a:latin typeface="Cambria Math" panose="02040503050406030204" pitchFamily="18" charset="0"/>
                                          </a:rPr>
                                          <m:t>)</m:t>
                                        </m:r>
                                      </m:e>
                                    </m:d>
                                    <m:r>
                                      <a:rPr lang="en-US" sz="1450" kern="1400">
                                        <a:effectLst/>
                                        <a:latin typeface="Cambria Math" panose="02040503050406030204" pitchFamily="18" charset="0"/>
                                      </a:rPr>
                                      <m:t>−</m:t>
                                    </m:r>
                                    <m:d>
                                      <m:dPr>
                                        <m:begChr m:val="|"/>
                                        <m:endChr m:val="|"/>
                                        <m:ctrlPr>
                                          <a:rPr lang="en-US" sz="1450" i="1" kern="1400">
                                            <a:effectLst/>
                                            <a:latin typeface="Cambria Math" panose="02040503050406030204" pitchFamily="18" charset="0"/>
                                          </a:rPr>
                                        </m:ctrlPr>
                                      </m:dPr>
                                      <m:e>
                                        <m:r>
                                          <a:rPr lang="en-US" sz="1450" kern="1400">
                                            <a:effectLst/>
                                            <a:latin typeface="Cambria Math" panose="02040503050406030204" pitchFamily="18" charset="0"/>
                                          </a:rPr>
                                          <m:t>𝐶h</m:t>
                                        </m:r>
                                        <m:r>
                                          <a:rPr lang="en-US" sz="1450" kern="1400">
                                            <a:effectLst/>
                                            <a:latin typeface="Cambria Math" panose="02040503050406030204" pitchFamily="18" charset="0"/>
                                          </a:rPr>
                                          <m:t>(</m:t>
                                        </m:r>
                                        <m:r>
                                          <a:rPr lang="en-US" sz="1450" kern="1400">
                                            <a:effectLst/>
                                            <a:latin typeface="Cambria Math" panose="02040503050406030204" pitchFamily="18" charset="0"/>
                                          </a:rPr>
                                          <m:t>𝐵</m:t>
                                        </m:r>
                                        <m:r>
                                          <a:rPr lang="en-US" sz="1450" kern="1400">
                                            <a:effectLst/>
                                            <a:latin typeface="Cambria Math" panose="02040503050406030204" pitchFamily="18" charset="0"/>
                                          </a:rPr>
                                          <m:t>)</m:t>
                                        </m:r>
                                      </m:e>
                                    </m:d>
                                  </m:num>
                                  <m:den>
                                    <m:d>
                                      <m:dPr>
                                        <m:begChr m:val="|"/>
                                        <m:endChr m:val="|"/>
                                        <m:ctrlPr>
                                          <a:rPr lang="en-US" sz="1450" i="1" kern="1400">
                                            <a:effectLst/>
                                            <a:latin typeface="Cambria Math" panose="02040503050406030204" pitchFamily="18" charset="0"/>
                                          </a:rPr>
                                        </m:ctrlPr>
                                      </m:dPr>
                                      <m:e>
                                        <m:r>
                                          <a:rPr lang="en-US" sz="1450" kern="1400">
                                            <a:effectLst/>
                                            <a:latin typeface="Cambria Math" panose="02040503050406030204" pitchFamily="18" charset="0"/>
                                          </a:rPr>
                                          <m:t>𝐶h</m:t>
                                        </m:r>
                                        <m:r>
                                          <a:rPr lang="en-US" sz="1450" kern="1400">
                                            <a:effectLst/>
                                            <a:latin typeface="Cambria Math" panose="02040503050406030204" pitchFamily="18" charset="0"/>
                                          </a:rPr>
                                          <m:t>(</m:t>
                                        </m:r>
                                        <m:r>
                                          <a:rPr lang="en-US" sz="1450" kern="1400">
                                            <a:effectLst/>
                                            <a:latin typeface="Cambria Math" panose="02040503050406030204" pitchFamily="18" charset="0"/>
                                          </a:rPr>
                                          <m:t>𝐴</m:t>
                                        </m:r>
                                        <m:r>
                                          <a:rPr lang="en-US" sz="1450" kern="1400">
                                            <a:effectLst/>
                                            <a:latin typeface="Cambria Math" panose="02040503050406030204" pitchFamily="18" charset="0"/>
                                          </a:rPr>
                                          <m:t>)</m:t>
                                        </m:r>
                                      </m:e>
                                    </m:d>
                                    <m:r>
                                      <a:rPr lang="en-US" sz="1450" kern="1400">
                                        <a:effectLst/>
                                        <a:latin typeface="Cambria Math" panose="02040503050406030204" pitchFamily="18" charset="0"/>
                                      </a:rPr>
                                      <m:t>+</m:t>
                                    </m:r>
                                    <m:d>
                                      <m:dPr>
                                        <m:begChr m:val="|"/>
                                        <m:endChr m:val="|"/>
                                        <m:ctrlPr>
                                          <a:rPr lang="en-US" sz="1450" i="1" kern="1400">
                                            <a:effectLst/>
                                            <a:latin typeface="Cambria Math" panose="02040503050406030204" pitchFamily="18" charset="0"/>
                                          </a:rPr>
                                        </m:ctrlPr>
                                      </m:dPr>
                                      <m:e>
                                        <m:r>
                                          <a:rPr lang="en-US" sz="1450" kern="1400">
                                            <a:effectLst/>
                                            <a:latin typeface="Cambria Math" panose="02040503050406030204" pitchFamily="18" charset="0"/>
                                          </a:rPr>
                                          <m:t>𝐶h</m:t>
                                        </m:r>
                                        <m:r>
                                          <a:rPr lang="en-US" sz="1450" kern="1400">
                                            <a:effectLst/>
                                            <a:latin typeface="Cambria Math" panose="02040503050406030204" pitchFamily="18" charset="0"/>
                                          </a:rPr>
                                          <m:t>(</m:t>
                                        </m:r>
                                        <m:r>
                                          <a:rPr lang="en-US" sz="1450" kern="1400">
                                            <a:effectLst/>
                                            <a:latin typeface="Cambria Math" panose="02040503050406030204" pitchFamily="18" charset="0"/>
                                          </a:rPr>
                                          <m:t>𝐵</m:t>
                                        </m:r>
                                        <m:r>
                                          <a:rPr lang="en-US" sz="1450" kern="1400">
                                            <a:effectLst/>
                                            <a:latin typeface="Cambria Math" panose="02040503050406030204" pitchFamily="18" charset="0"/>
                                          </a:rPr>
                                          <m:t>)</m:t>
                                        </m:r>
                                      </m:e>
                                    </m:d>
                                  </m:den>
                                </m:f>
                              </m:oMath>
                            </m:oMathPara>
                          </a14:m>
                          <a:endParaRPr lang="en-US" sz="1450" kern="1400" dirty="0">
                            <a:effectLst/>
                          </a:endParaRPr>
                        </a:p>
                        <a:p>
                          <a:pPr marL="0" marR="0" algn="ctr">
                            <a:lnSpc>
                              <a:spcPct val="150000"/>
                            </a:lnSpc>
                            <a:spcBef>
                              <a:spcPts val="0"/>
                            </a:spcBef>
                            <a:spcAft>
                              <a:spcPts val="0"/>
                            </a:spcAft>
                            <a:tabLst>
                              <a:tab pos="457200" algn="l"/>
                              <a:tab pos="2743200" algn="l"/>
                              <a:tab pos="5029200" algn="l"/>
                            </a:tabLst>
                          </a:pPr>
                          <a:r>
                            <a:rPr lang="en-US" sz="1450" kern="1400" dirty="0">
                              <a:effectLst/>
                            </a:rPr>
                            <a:t>where </a:t>
                          </a:r>
                          <a:r>
                            <a:rPr lang="en-US" sz="1450" kern="1400" dirty="0" err="1">
                              <a:effectLst/>
                            </a:rPr>
                            <a:t>Ch</a:t>
                          </a:r>
                          <a:r>
                            <a:rPr lang="en-US" sz="1450" kern="1400" dirty="0">
                              <a:effectLst/>
                            </a:rPr>
                            <a:t> is the total number of </a:t>
                          </a:r>
                          <a:r>
                            <a:rPr lang="en-US" sz="1450" kern="1400" dirty="0" smtClean="0">
                              <a:effectLst/>
                            </a:rPr>
                            <a:t>changes</a:t>
                          </a:r>
                          <a:endParaRPr lang="en-US" sz="14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bl>
              </a:graphicData>
            </a:graphic>
          </p:graphicFrame>
        </mc:Choice>
        <mc:Fallback xmlns="">
          <p:graphicFrame>
            <p:nvGraphicFramePr>
              <p:cNvPr id="5" name="Table 4"/>
              <p:cNvGraphicFramePr>
                <a:graphicFrameLocks noGrp="1"/>
              </p:cNvGraphicFramePr>
              <p:nvPr>
                <p:extLst/>
              </p:nvPr>
            </p:nvGraphicFramePr>
            <p:xfrm>
              <a:off x="582371" y="73042"/>
              <a:ext cx="10838104" cy="6832510"/>
            </p:xfrm>
            <a:graphic>
              <a:graphicData uri="http://schemas.openxmlformats.org/drawingml/2006/table">
                <a:tbl>
                  <a:tblPr firstRow="1" firstCol="1" bandRow="1">
                    <a:tableStyleId>{5C22544A-7EE6-4342-B048-85BDC9FD1C3A}</a:tableStyleId>
                  </a:tblPr>
                  <a:tblGrid>
                    <a:gridCol w="2122729"/>
                    <a:gridCol w="3762375"/>
                    <a:gridCol w="2514600"/>
                    <a:gridCol w="2438400"/>
                  </a:tblGrid>
                  <a:tr h="331470">
                    <a:tc>
                      <a:txBody>
                        <a:bodyPr/>
                        <a:lstStyle/>
                        <a:p>
                          <a:pPr marL="0" marR="0" algn="ctr">
                            <a:lnSpc>
                              <a:spcPct val="150000"/>
                            </a:lnSpc>
                            <a:spcBef>
                              <a:spcPts val="0"/>
                            </a:spcBef>
                            <a:spcAft>
                              <a:spcPts val="0"/>
                            </a:spcAft>
                            <a:tabLst>
                              <a:tab pos="457200" algn="l"/>
                              <a:tab pos="2743200" algn="l"/>
                              <a:tab pos="5029200" algn="l"/>
                            </a:tabLst>
                          </a:pPr>
                          <a:r>
                            <a:rPr lang="en-US" sz="1450" kern="1400" dirty="0">
                              <a:effectLst/>
                            </a:rPr>
                            <a:t>Term</a:t>
                          </a:r>
                          <a:endParaRPr lang="en-US" sz="14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just">
                            <a:lnSpc>
                              <a:spcPct val="150000"/>
                            </a:lnSpc>
                            <a:spcBef>
                              <a:spcPts val="0"/>
                            </a:spcBef>
                            <a:spcAft>
                              <a:spcPts val="0"/>
                            </a:spcAft>
                            <a:tabLst>
                              <a:tab pos="457200" algn="l"/>
                              <a:tab pos="2743200" algn="l"/>
                              <a:tab pos="5029200" algn="l"/>
                            </a:tabLst>
                          </a:pPr>
                          <a:r>
                            <a:rPr lang="en-US" sz="1450" kern="1400" dirty="0">
                              <a:effectLst/>
                            </a:rPr>
                            <a:t>Description</a:t>
                          </a:r>
                          <a:endParaRPr lang="en-US" sz="14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gridSpan="2">
                      <a:txBody>
                        <a:bodyPr/>
                        <a:lstStyle/>
                        <a:p>
                          <a:pPr marL="0" marR="0" algn="ctr">
                            <a:lnSpc>
                              <a:spcPct val="150000"/>
                            </a:lnSpc>
                            <a:spcBef>
                              <a:spcPts val="0"/>
                            </a:spcBef>
                            <a:spcAft>
                              <a:spcPts val="0"/>
                            </a:spcAft>
                            <a:tabLst>
                              <a:tab pos="457200" algn="l"/>
                              <a:tab pos="2743200" algn="l"/>
                              <a:tab pos="5029200" algn="l"/>
                            </a:tabLst>
                          </a:pPr>
                          <a:r>
                            <a:rPr lang="en-US" sz="1450" kern="1400" dirty="0">
                              <a:effectLst/>
                            </a:rPr>
                            <a:t>Formula</a:t>
                          </a:r>
                          <a:endParaRPr lang="en-US" sz="14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pPr marL="0" marR="0" algn="just">
                            <a:lnSpc>
                              <a:spcPct val="150000"/>
                            </a:lnSpc>
                            <a:spcBef>
                              <a:spcPts val="0"/>
                            </a:spcBef>
                            <a:spcAft>
                              <a:spcPts val="0"/>
                            </a:spcAft>
                            <a:tabLst>
                              <a:tab pos="457200" algn="l"/>
                              <a:tab pos="2743200" algn="l"/>
                              <a:tab pos="5029200" algn="l"/>
                            </a:tabLst>
                          </a:pPr>
                          <a:endParaRPr lang="en-US" sz="10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r h="333328">
                    <a:tc>
                      <a:txBody>
                        <a:bodyPr/>
                        <a:lstStyle/>
                        <a:p>
                          <a:endParaRPr lang="en-US"/>
                        </a:p>
                      </a:txBody>
                      <a:tcPr marL="0" marR="0" marT="0" marB="0">
                        <a:blipFill rotWithShape="0">
                          <a:blip r:embed="rId2"/>
                          <a:stretch>
                            <a:fillRect l="-287" t="-100000" r="-412356" b="-1860000"/>
                          </a:stretch>
                        </a:blipFill>
                      </a:tcPr>
                    </a:tc>
                    <a:tc>
                      <a:txBody>
                        <a:bodyPr/>
                        <a:lstStyle/>
                        <a:p>
                          <a:pPr marL="0" marR="0" algn="just">
                            <a:lnSpc>
                              <a:spcPct val="150000"/>
                            </a:lnSpc>
                            <a:spcBef>
                              <a:spcPts val="0"/>
                            </a:spcBef>
                            <a:spcAft>
                              <a:spcPts val="0"/>
                            </a:spcAft>
                            <a:tabLst>
                              <a:tab pos="457200" algn="l"/>
                              <a:tab pos="2743200" algn="l"/>
                              <a:tab pos="5029200" algn="l"/>
                            </a:tabLst>
                          </a:pPr>
                          <a:r>
                            <a:rPr lang="en-US" sz="1450" kern="1400" dirty="0">
                              <a:effectLst/>
                            </a:rPr>
                            <a:t>Total distance between two clusters</a:t>
                          </a:r>
                          <a:endParaRPr lang="en-US" sz="14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just">
                            <a:lnSpc>
                              <a:spcPct val="150000"/>
                            </a:lnSpc>
                            <a:spcBef>
                              <a:spcPts val="0"/>
                            </a:spcBef>
                            <a:spcAft>
                              <a:spcPts val="0"/>
                            </a:spcAft>
                            <a:tabLst>
                              <a:tab pos="457200" algn="l"/>
                              <a:tab pos="2743200" algn="l"/>
                              <a:tab pos="5029200" algn="l"/>
                            </a:tabLst>
                          </a:pPr>
                          <a:r>
                            <a:rPr lang="en-US" sz="1450" kern="1400">
                              <a:effectLst/>
                            </a:rPr>
                            <a:t> </a:t>
                          </a:r>
                          <a:endParaRPr lang="en-US" sz="145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just">
                            <a:lnSpc>
                              <a:spcPct val="150000"/>
                            </a:lnSpc>
                            <a:spcBef>
                              <a:spcPts val="0"/>
                            </a:spcBef>
                            <a:spcAft>
                              <a:spcPts val="0"/>
                            </a:spcAft>
                            <a:tabLst>
                              <a:tab pos="457200" algn="l"/>
                              <a:tab pos="2743200" algn="l"/>
                              <a:tab pos="5029200" algn="l"/>
                            </a:tabLst>
                          </a:pPr>
                          <a:endParaRPr lang="en-US" sz="145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r h="662940">
                    <a:tc>
                      <a:txBody>
                        <a:bodyPr/>
                        <a:lstStyle/>
                        <a:p>
                          <a:endParaRPr lang="en-US"/>
                        </a:p>
                      </a:txBody>
                      <a:tcPr marL="0" marR="0" marT="0" marB="0">
                        <a:blipFill rotWithShape="0">
                          <a:blip r:embed="rId2"/>
                          <a:stretch>
                            <a:fillRect l="-287" t="-100917" r="-412356" b="-838532"/>
                          </a:stretch>
                        </a:blipFill>
                      </a:tcPr>
                    </a:tc>
                    <a:tc>
                      <a:txBody>
                        <a:bodyPr/>
                        <a:lstStyle/>
                        <a:p>
                          <a:pPr marL="0" marR="0" algn="just">
                            <a:lnSpc>
                              <a:spcPct val="150000"/>
                            </a:lnSpc>
                            <a:spcBef>
                              <a:spcPts val="0"/>
                            </a:spcBef>
                            <a:spcAft>
                              <a:spcPts val="0"/>
                            </a:spcAft>
                            <a:tabLst>
                              <a:tab pos="457200" algn="l"/>
                              <a:tab pos="2743200" algn="l"/>
                              <a:tab pos="5029200" algn="l"/>
                            </a:tabLst>
                          </a:pPr>
                          <a:r>
                            <a:rPr lang="en-US" sz="1450" kern="1400" dirty="0">
                              <a:effectLst/>
                            </a:rPr>
                            <a:t>The weight that will be assigned to the distance that is related with the birth date </a:t>
                          </a:r>
                          <a:endParaRPr lang="en-US" sz="14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50000"/>
                            </a:lnSpc>
                            <a:spcBef>
                              <a:spcPts val="0"/>
                            </a:spcBef>
                            <a:spcAft>
                              <a:spcPts val="0"/>
                            </a:spcAft>
                            <a:tabLst>
                              <a:tab pos="457200" algn="l"/>
                              <a:tab pos="2743200" algn="l"/>
                              <a:tab pos="5029200" algn="l"/>
                            </a:tabLst>
                          </a:pPr>
                          <a:r>
                            <a:rPr lang="en-US" sz="1450" kern="1400" dirty="0">
                              <a:effectLst/>
                            </a:rPr>
                            <a:t> </a:t>
                          </a:r>
                          <a:endParaRPr lang="en-US" sz="14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50000"/>
                            </a:lnSpc>
                            <a:spcBef>
                              <a:spcPts val="0"/>
                            </a:spcBef>
                            <a:spcAft>
                              <a:spcPts val="0"/>
                            </a:spcAft>
                            <a:tabLst>
                              <a:tab pos="457200" algn="l"/>
                              <a:tab pos="2743200" algn="l"/>
                              <a:tab pos="5029200" algn="l"/>
                            </a:tabLst>
                          </a:pPr>
                          <a:endParaRPr lang="en-US" sz="145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r h="980354">
                    <a:tc>
                      <a:txBody>
                        <a:bodyPr/>
                        <a:lstStyle/>
                        <a:p>
                          <a:endParaRPr lang="en-US"/>
                        </a:p>
                      </a:txBody>
                      <a:tcPr marL="0" marR="0" marT="0" marB="0">
                        <a:blipFill rotWithShape="0">
                          <a:blip r:embed="rId2"/>
                          <a:stretch>
                            <a:fillRect l="-287" t="-136025" r="-412356" b="-467702"/>
                          </a:stretch>
                        </a:blipFill>
                      </a:tcPr>
                    </a:tc>
                    <a:tc>
                      <a:txBody>
                        <a:bodyPr/>
                        <a:lstStyle/>
                        <a:p>
                          <a:pPr marL="0" marR="0" algn="just">
                            <a:lnSpc>
                              <a:spcPct val="150000"/>
                            </a:lnSpc>
                            <a:spcBef>
                              <a:spcPts val="0"/>
                            </a:spcBef>
                            <a:spcAft>
                              <a:spcPts val="0"/>
                            </a:spcAft>
                            <a:tabLst>
                              <a:tab pos="457200" algn="l"/>
                              <a:tab pos="2743200" algn="l"/>
                              <a:tab pos="5029200" algn="l"/>
                            </a:tabLst>
                          </a:pPr>
                          <a:r>
                            <a:rPr lang="en-US" sz="1450" kern="1400" dirty="0">
                              <a:effectLst/>
                            </a:rPr>
                            <a:t>The distance between birth dates of the two compared clusters</a:t>
                          </a:r>
                          <a:endParaRPr lang="en-US" sz="14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endParaRPr lang="en-US"/>
                        </a:p>
                      </a:txBody>
                      <a:tcPr marL="0" marR="0" marT="0" marB="0">
                        <a:blipFill rotWithShape="0">
                          <a:blip r:embed="rId2"/>
                          <a:stretch>
                            <a:fillRect l="-234140" t="-136025" r="-97821" b="-467702"/>
                          </a:stretch>
                        </a:blipFill>
                      </a:tcPr>
                    </a:tc>
                    <a:tc>
                      <a:txBody>
                        <a:bodyPr/>
                        <a:lstStyle/>
                        <a:p>
                          <a:endParaRPr lang="en-US"/>
                        </a:p>
                      </a:txBody>
                      <a:tcPr marL="0" marR="0" marT="0" marB="0">
                        <a:blipFill rotWithShape="0">
                          <a:blip r:embed="rId2"/>
                          <a:stretch>
                            <a:fillRect l="-345000" t="-136025" r="-1000" b="-467702"/>
                          </a:stretch>
                        </a:blipFill>
                      </a:tcPr>
                    </a:tc>
                  </a:tr>
                  <a:tr h="662940">
                    <a:tc>
                      <a:txBody>
                        <a:bodyPr/>
                        <a:lstStyle/>
                        <a:p>
                          <a:endParaRPr lang="en-US"/>
                        </a:p>
                      </a:txBody>
                      <a:tcPr marL="0" marR="0" marT="0" marB="0">
                        <a:blipFill rotWithShape="0">
                          <a:blip r:embed="rId2"/>
                          <a:stretch>
                            <a:fillRect l="-287" t="-348624" r="-412356" b="-590826"/>
                          </a:stretch>
                        </a:blipFill>
                      </a:tcPr>
                    </a:tc>
                    <a:tc>
                      <a:txBody>
                        <a:bodyPr/>
                        <a:lstStyle/>
                        <a:p>
                          <a:pPr marL="0" marR="0" algn="just">
                            <a:lnSpc>
                              <a:spcPct val="150000"/>
                            </a:lnSpc>
                            <a:spcBef>
                              <a:spcPts val="0"/>
                            </a:spcBef>
                            <a:spcAft>
                              <a:spcPts val="0"/>
                            </a:spcAft>
                            <a:tabLst>
                              <a:tab pos="457200" algn="l"/>
                              <a:tab pos="2743200" algn="l"/>
                              <a:tab pos="5029200" algn="l"/>
                            </a:tabLst>
                          </a:pPr>
                          <a:r>
                            <a:rPr lang="en-US" sz="1450" kern="1400" dirty="0">
                              <a:effectLst/>
                            </a:rPr>
                            <a:t>The weight that will be assigned to the distance that is related with the death date</a:t>
                          </a:r>
                          <a:endParaRPr lang="en-US" sz="14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50000"/>
                            </a:lnSpc>
                            <a:spcBef>
                              <a:spcPts val="0"/>
                            </a:spcBef>
                            <a:spcAft>
                              <a:spcPts val="0"/>
                            </a:spcAft>
                            <a:tabLst>
                              <a:tab pos="457200" algn="l"/>
                              <a:tab pos="2743200" algn="l"/>
                              <a:tab pos="5029200" algn="l"/>
                            </a:tabLst>
                          </a:pPr>
                          <a:r>
                            <a:rPr lang="en-US" sz="1450" kern="1400" dirty="0">
                              <a:effectLst/>
                            </a:rPr>
                            <a:t> </a:t>
                          </a:r>
                          <a:endParaRPr lang="en-US" sz="14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50000"/>
                            </a:lnSpc>
                            <a:spcBef>
                              <a:spcPts val="0"/>
                            </a:spcBef>
                            <a:spcAft>
                              <a:spcPts val="0"/>
                            </a:spcAft>
                            <a:tabLst>
                              <a:tab pos="457200" algn="l"/>
                              <a:tab pos="2743200" algn="l"/>
                              <a:tab pos="5029200" algn="l"/>
                            </a:tabLst>
                          </a:pPr>
                          <a:endParaRPr lang="en-US" sz="14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r h="1199054">
                    <a:tc>
                      <a:txBody>
                        <a:bodyPr/>
                        <a:lstStyle/>
                        <a:p>
                          <a:endParaRPr lang="en-US"/>
                        </a:p>
                      </a:txBody>
                      <a:tcPr marL="0" marR="0" marT="0" marB="0">
                        <a:blipFill rotWithShape="0">
                          <a:blip r:embed="rId2"/>
                          <a:stretch>
                            <a:fillRect l="-287" t="-248223" r="-412356" b="-226904"/>
                          </a:stretch>
                        </a:blipFill>
                      </a:tcPr>
                    </a:tc>
                    <a:tc>
                      <a:txBody>
                        <a:bodyPr/>
                        <a:lstStyle/>
                        <a:p>
                          <a:pPr marL="0" marR="0" algn="just">
                            <a:lnSpc>
                              <a:spcPct val="150000"/>
                            </a:lnSpc>
                            <a:spcBef>
                              <a:spcPts val="0"/>
                            </a:spcBef>
                            <a:spcAft>
                              <a:spcPts val="0"/>
                            </a:spcAft>
                            <a:tabLst>
                              <a:tab pos="457200" algn="l"/>
                              <a:tab pos="2743200" algn="l"/>
                              <a:tab pos="5029200" algn="l"/>
                            </a:tabLst>
                          </a:pPr>
                          <a:r>
                            <a:rPr lang="en-US" sz="1450" kern="1400" dirty="0">
                              <a:effectLst/>
                            </a:rPr>
                            <a:t>The distance between death dates of the two compared clusters</a:t>
                          </a:r>
                          <a:endParaRPr lang="en-US" sz="14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endParaRPr lang="en-US"/>
                        </a:p>
                      </a:txBody>
                      <a:tcPr marL="0" marR="0" marT="0" marB="0">
                        <a:blipFill rotWithShape="0">
                          <a:blip r:embed="rId2"/>
                          <a:stretch>
                            <a:fillRect l="-234140" t="-248223" r="-97821" b="-226904"/>
                          </a:stretch>
                        </a:blipFill>
                      </a:tcPr>
                    </a:tc>
                    <a:tc>
                      <a:txBody>
                        <a:bodyPr/>
                        <a:lstStyle/>
                        <a:p>
                          <a:endParaRPr lang="en-US"/>
                        </a:p>
                      </a:txBody>
                      <a:tcPr marL="0" marR="0" marT="0" marB="0">
                        <a:blipFill rotWithShape="0">
                          <a:blip r:embed="rId2"/>
                          <a:stretch>
                            <a:fillRect l="-345000" t="-248223" r="-1000" b="-226904"/>
                          </a:stretch>
                        </a:blipFill>
                      </a:tcPr>
                    </a:tc>
                  </a:tr>
                  <a:tr h="958811">
                    <a:tc>
                      <a:txBody>
                        <a:bodyPr/>
                        <a:lstStyle/>
                        <a:p>
                          <a:endParaRPr lang="en-US"/>
                        </a:p>
                      </a:txBody>
                      <a:tcPr marL="0" marR="0" marT="0" marB="0">
                        <a:blipFill rotWithShape="0">
                          <a:blip r:embed="rId2"/>
                          <a:stretch>
                            <a:fillRect l="-287" t="-436943" r="-412356" b="-184713"/>
                          </a:stretch>
                        </a:blipFill>
                      </a:tcPr>
                    </a:tc>
                    <a:tc>
                      <a:txBody>
                        <a:bodyPr/>
                        <a:lstStyle/>
                        <a:p>
                          <a:pPr marL="0" marR="0" algn="just">
                            <a:lnSpc>
                              <a:spcPct val="150000"/>
                            </a:lnSpc>
                            <a:spcBef>
                              <a:spcPts val="0"/>
                            </a:spcBef>
                            <a:spcAft>
                              <a:spcPts val="0"/>
                            </a:spcAft>
                            <a:tabLst>
                              <a:tab pos="457200" algn="l"/>
                              <a:tab pos="2743200" algn="l"/>
                              <a:tab pos="5029200" algn="l"/>
                            </a:tabLst>
                          </a:pPr>
                          <a:r>
                            <a:rPr lang="en-US" sz="1450" kern="1400" dirty="0">
                              <a:effectLst/>
                            </a:rPr>
                            <a:t>The weight that will be assigned to the distance that is related with the total changes</a:t>
                          </a:r>
                          <a:endParaRPr lang="en-US" sz="14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50000"/>
                            </a:lnSpc>
                            <a:spcBef>
                              <a:spcPts val="0"/>
                            </a:spcBef>
                            <a:spcAft>
                              <a:spcPts val="0"/>
                            </a:spcAft>
                            <a:tabLst>
                              <a:tab pos="457200" algn="l"/>
                              <a:tab pos="2743200" algn="l"/>
                              <a:tab pos="5029200" algn="l"/>
                            </a:tabLst>
                          </a:pPr>
                          <a:r>
                            <a:rPr lang="en-US" sz="1450" kern="1400" dirty="0">
                              <a:effectLst/>
                            </a:rPr>
                            <a:t> </a:t>
                          </a:r>
                          <a:endParaRPr lang="en-US" sz="14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50000"/>
                            </a:lnSpc>
                            <a:spcBef>
                              <a:spcPts val="0"/>
                            </a:spcBef>
                            <a:spcAft>
                              <a:spcPts val="0"/>
                            </a:spcAft>
                            <a:tabLst>
                              <a:tab pos="457200" algn="l"/>
                              <a:tab pos="2743200" algn="l"/>
                              <a:tab pos="5029200" algn="l"/>
                            </a:tabLst>
                          </a:pPr>
                          <a:endParaRPr lang="en-US" sz="145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r h="1703613">
                    <a:tc>
                      <a:txBody>
                        <a:bodyPr/>
                        <a:lstStyle/>
                        <a:p>
                          <a:endParaRPr lang="en-US"/>
                        </a:p>
                      </a:txBody>
                      <a:tcPr marL="0" marR="0" marT="0" marB="0">
                        <a:blipFill rotWithShape="0">
                          <a:blip r:embed="rId2"/>
                          <a:stretch>
                            <a:fillRect l="-287" t="-301071" r="-412356" b="-3571"/>
                          </a:stretch>
                        </a:blipFill>
                      </a:tcPr>
                    </a:tc>
                    <a:tc>
                      <a:txBody>
                        <a:bodyPr/>
                        <a:lstStyle/>
                        <a:p>
                          <a:pPr marL="0" marR="0" algn="just">
                            <a:lnSpc>
                              <a:spcPct val="150000"/>
                            </a:lnSpc>
                            <a:spcBef>
                              <a:spcPts val="0"/>
                            </a:spcBef>
                            <a:spcAft>
                              <a:spcPts val="0"/>
                            </a:spcAft>
                            <a:tabLst>
                              <a:tab pos="457200" algn="l"/>
                              <a:tab pos="2743200" algn="l"/>
                              <a:tab pos="5029200" algn="l"/>
                            </a:tabLst>
                          </a:pPr>
                          <a:r>
                            <a:rPr lang="en-US" sz="1450" kern="1400" dirty="0">
                              <a:effectLst/>
                            </a:rPr>
                            <a:t>The distance between the total changes that have been committed to the two compared clusters</a:t>
                          </a:r>
                          <a:endParaRPr lang="en-US" sz="14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endParaRPr lang="en-US"/>
                        </a:p>
                      </a:txBody>
                      <a:tcPr marL="0" marR="0" marT="0" marB="0">
                        <a:blipFill rotWithShape="0">
                          <a:blip r:embed="rId2"/>
                          <a:stretch>
                            <a:fillRect l="-234140" t="-301071" r="-97821" b="-3571"/>
                          </a:stretch>
                        </a:blipFill>
                      </a:tcPr>
                    </a:tc>
                    <a:tc>
                      <a:txBody>
                        <a:bodyPr/>
                        <a:lstStyle/>
                        <a:p>
                          <a:endParaRPr lang="en-US"/>
                        </a:p>
                      </a:txBody>
                      <a:tcPr marL="0" marR="0" marT="0" marB="0">
                        <a:blipFill rotWithShape="0">
                          <a:blip r:embed="rId2"/>
                          <a:stretch>
                            <a:fillRect l="-345000" t="-301071" r="-1000" b="-3571"/>
                          </a:stretch>
                        </a:blipFill>
                      </a:tcPr>
                    </a:tc>
                  </a:tr>
                </a:tbl>
              </a:graphicData>
            </a:graphic>
          </p:graphicFrame>
        </mc:Fallback>
      </mc:AlternateContent>
      <p:sp>
        <p:nvSpPr>
          <p:cNvPr id="3" name="Slide Number Placeholder 2"/>
          <p:cNvSpPr>
            <a:spLocks noGrp="1"/>
          </p:cNvSpPr>
          <p:nvPr>
            <p:ph type="sldNum" sz="quarter" idx="12"/>
          </p:nvPr>
        </p:nvSpPr>
        <p:spPr/>
        <p:txBody>
          <a:bodyPr/>
          <a:lstStyle/>
          <a:p>
            <a:fld id="{0FF54DE5-C571-48E8-A5BC-B369434E2F44}" type="slidenum">
              <a:rPr lang="el-GR" smtClean="0"/>
              <a:pPr/>
              <a:t>66</a:t>
            </a:fld>
            <a:endParaRPr lang="el-GR"/>
          </a:p>
        </p:txBody>
      </p:sp>
    </p:spTree>
    <p:extLst>
      <p:ext uri="{BB962C8B-B14F-4D97-AF65-F5344CB8AC3E}">
        <p14:creationId xmlns:p14="http://schemas.microsoft.com/office/powerpoint/2010/main" val="215767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Grouping tables into clusters: Assessment via External evaluation – Results</a:t>
            </a:r>
          </a:p>
        </p:txBody>
      </p:sp>
      <p:sp>
        <p:nvSpPr>
          <p:cNvPr id="4" name="Text Placeholder 3"/>
          <p:cNvSpPr>
            <a:spLocks noGrp="1"/>
          </p:cNvSpPr>
          <p:nvPr>
            <p:ph type="body" idx="1"/>
          </p:nvPr>
        </p:nvSpPr>
        <p:spPr>
          <a:xfrm>
            <a:off x="1104900" y="5348288"/>
            <a:ext cx="4919472" cy="823912"/>
          </a:xfrm>
        </p:spPr>
        <p:txBody>
          <a:bodyPr/>
          <a:lstStyle/>
          <a:p>
            <a:pPr algn="ctr"/>
            <a:r>
              <a:rPr lang="en-US" dirty="0" smtClean="0"/>
              <a:t>Atlas</a:t>
            </a:r>
            <a:endParaRPr lang="en-US" dirty="0"/>
          </a:p>
        </p:txBody>
      </p:sp>
      <p:sp>
        <p:nvSpPr>
          <p:cNvPr id="8" name="Text Placeholder 7"/>
          <p:cNvSpPr>
            <a:spLocks noGrp="1"/>
          </p:cNvSpPr>
          <p:nvPr>
            <p:ph type="body" sz="quarter" idx="3"/>
          </p:nvPr>
        </p:nvSpPr>
        <p:spPr>
          <a:xfrm>
            <a:off x="6024372" y="5348288"/>
            <a:ext cx="5061210" cy="823912"/>
          </a:xfrm>
        </p:spPr>
        <p:txBody>
          <a:bodyPr/>
          <a:lstStyle/>
          <a:p>
            <a:pPr algn="ctr"/>
            <a:r>
              <a:rPr lang="en-US" dirty="0" err="1"/>
              <a:t>bioSQL</a:t>
            </a:r>
            <a:r>
              <a:rPr lang="en-US" dirty="0"/>
              <a:t> </a:t>
            </a:r>
          </a:p>
        </p:txBody>
      </p:sp>
      <p:graphicFrame>
        <p:nvGraphicFramePr>
          <p:cNvPr id="19" name="Content Placeholder 18"/>
          <p:cNvGraphicFramePr>
            <a:graphicFrameLocks noGrp="1"/>
          </p:cNvGraphicFramePr>
          <p:nvPr>
            <p:ph sz="quarter" idx="4"/>
            <p:extLst/>
          </p:nvPr>
        </p:nvGraphicFramePr>
        <p:xfrm>
          <a:off x="6736080" y="1600200"/>
          <a:ext cx="3803904" cy="3758184"/>
        </p:xfrm>
        <a:graphic>
          <a:graphicData uri="http://schemas.openxmlformats.org/drawingml/2006/table">
            <a:tbl>
              <a:tblPr firstRow="1" firstCol="1" bandRow="1">
                <a:tableStyleId>{5C22544A-7EE6-4342-B048-85BDC9FD1C3A}</a:tableStyleId>
              </a:tblPr>
              <a:tblGrid>
                <a:gridCol w="895969"/>
                <a:gridCol w="742346"/>
                <a:gridCol w="742346"/>
                <a:gridCol w="1423243"/>
              </a:tblGrid>
              <a:tr h="469773">
                <a:tc>
                  <a:txBody>
                    <a:bodyPr/>
                    <a:lstStyle/>
                    <a:p>
                      <a:pPr marL="0" marR="0" algn="r">
                        <a:lnSpc>
                          <a:spcPct val="150000"/>
                        </a:lnSpc>
                        <a:spcBef>
                          <a:spcPts val="0"/>
                        </a:spcBef>
                        <a:spcAft>
                          <a:spcPts val="0"/>
                        </a:spcAft>
                        <a:tabLst>
                          <a:tab pos="457200" algn="l"/>
                          <a:tab pos="2743200" algn="l"/>
                          <a:tab pos="5029200" algn="l"/>
                        </a:tabLst>
                      </a:pPr>
                      <a:r>
                        <a:rPr lang="en-US" sz="1800" kern="1400" dirty="0" err="1">
                          <a:solidFill>
                            <a:schemeClr val="bg1"/>
                          </a:solidFill>
                          <a:effectLst/>
                        </a:rPr>
                        <a:t>w</a:t>
                      </a:r>
                      <a:r>
                        <a:rPr lang="en-US" sz="1800" kern="1400" baseline="-25000" dirty="0" err="1">
                          <a:solidFill>
                            <a:schemeClr val="bg1"/>
                          </a:solidFill>
                          <a:effectLst/>
                        </a:rPr>
                        <a:t>b</a:t>
                      </a:r>
                      <a:endParaRPr lang="en-US" sz="1800"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kern="1400" dirty="0" err="1">
                          <a:solidFill>
                            <a:schemeClr val="bg1"/>
                          </a:solidFill>
                          <a:effectLst/>
                        </a:rPr>
                        <a:t>w</a:t>
                      </a:r>
                      <a:r>
                        <a:rPr lang="en-US" sz="1800" kern="1400" baseline="-25000" dirty="0" err="1">
                          <a:solidFill>
                            <a:schemeClr val="bg1"/>
                          </a:solidFill>
                          <a:effectLst/>
                        </a:rPr>
                        <a:t>d</a:t>
                      </a:r>
                      <a:endParaRPr lang="en-US" sz="1800"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kern="1400" dirty="0" err="1">
                          <a:solidFill>
                            <a:schemeClr val="bg1"/>
                          </a:solidFill>
                          <a:effectLst/>
                        </a:rPr>
                        <a:t>w</a:t>
                      </a:r>
                      <a:r>
                        <a:rPr lang="en-US" sz="1800" kern="1400" baseline="-25000" dirty="0" err="1">
                          <a:solidFill>
                            <a:schemeClr val="bg1"/>
                          </a:solidFill>
                          <a:effectLst/>
                        </a:rPr>
                        <a:t>c</a:t>
                      </a:r>
                      <a:endParaRPr lang="en-US" sz="1800"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kern="1400" dirty="0">
                          <a:effectLst/>
                        </a:rPr>
                        <a:t>Entropy (e)</a:t>
                      </a:r>
                      <a:endParaRPr lang="en-US" sz="18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r h="469773">
                <a:tc>
                  <a:txBody>
                    <a:bodyPr/>
                    <a:lstStyle/>
                    <a:p>
                      <a:pPr marL="0" marR="0" algn="r">
                        <a:lnSpc>
                          <a:spcPct val="150000"/>
                        </a:lnSpc>
                        <a:spcBef>
                          <a:spcPts val="0"/>
                        </a:spcBef>
                        <a:spcAft>
                          <a:spcPts val="0"/>
                        </a:spcAft>
                        <a:tabLst>
                          <a:tab pos="457200" algn="l"/>
                          <a:tab pos="2743200" algn="l"/>
                          <a:tab pos="5029200" algn="l"/>
                        </a:tabLst>
                      </a:pPr>
                      <a:r>
                        <a:rPr lang="en-US" sz="1800" kern="1400" dirty="0">
                          <a:solidFill>
                            <a:schemeClr val="bg1"/>
                          </a:solidFill>
                          <a:effectLst/>
                        </a:rPr>
                        <a:t>0.333</a:t>
                      </a:r>
                      <a:endParaRPr lang="en-US" sz="1800"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b="1" kern="1400" dirty="0">
                          <a:solidFill>
                            <a:schemeClr val="bg1"/>
                          </a:solidFill>
                          <a:effectLst/>
                        </a:rPr>
                        <a:t>0.333</a:t>
                      </a:r>
                      <a:endParaRPr lang="en-US" sz="18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b="1" kern="1400">
                          <a:solidFill>
                            <a:schemeClr val="bg1"/>
                          </a:solidFill>
                          <a:effectLst/>
                        </a:rPr>
                        <a:t>0.333</a:t>
                      </a:r>
                      <a:endParaRPr lang="en-US" sz="1800" b="1"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kern="1400" dirty="0">
                          <a:effectLst/>
                          <a:latin typeface="Cambria" panose="02040503050406030204" pitchFamily="18" charset="0"/>
                          <a:ea typeface="MS Mincho"/>
                          <a:cs typeface="Times New Roman" panose="02020603050405020304" pitchFamily="18" charset="0"/>
                        </a:rPr>
                        <a:t>1.13</a:t>
                      </a:r>
                      <a:endParaRPr lang="en-US" sz="18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r>
              <a:tr h="469773">
                <a:tc>
                  <a:txBody>
                    <a:bodyPr/>
                    <a:lstStyle/>
                    <a:p>
                      <a:pPr marL="0" marR="0" algn="r">
                        <a:lnSpc>
                          <a:spcPct val="150000"/>
                        </a:lnSpc>
                        <a:spcBef>
                          <a:spcPts val="0"/>
                        </a:spcBef>
                        <a:spcAft>
                          <a:spcPts val="0"/>
                        </a:spcAft>
                        <a:tabLst>
                          <a:tab pos="457200" algn="l"/>
                          <a:tab pos="2743200" algn="l"/>
                          <a:tab pos="5029200" algn="l"/>
                        </a:tabLst>
                      </a:pPr>
                      <a:r>
                        <a:rPr lang="en-US" sz="1800" kern="1400" dirty="0">
                          <a:solidFill>
                            <a:schemeClr val="bg1"/>
                          </a:solidFill>
                          <a:effectLst/>
                        </a:rPr>
                        <a:t>0</a:t>
                      </a:r>
                      <a:endParaRPr lang="en-US" sz="1800"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b="1" kern="1400" dirty="0">
                          <a:solidFill>
                            <a:schemeClr val="bg1"/>
                          </a:solidFill>
                          <a:effectLst/>
                        </a:rPr>
                        <a:t>1</a:t>
                      </a:r>
                      <a:endParaRPr lang="en-US" sz="18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b="1" kern="1400" dirty="0">
                          <a:solidFill>
                            <a:schemeClr val="bg1"/>
                          </a:solidFill>
                          <a:effectLst/>
                        </a:rPr>
                        <a:t>0</a:t>
                      </a:r>
                      <a:endParaRPr lang="en-US" sz="18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kern="1400" dirty="0">
                          <a:effectLst/>
                          <a:latin typeface="Cambria" panose="02040503050406030204" pitchFamily="18" charset="0"/>
                          <a:ea typeface="MS Mincho"/>
                          <a:cs typeface="Times New Roman" panose="02020603050405020304" pitchFamily="18" charset="0"/>
                        </a:rPr>
                        <a:t>0.79</a:t>
                      </a:r>
                      <a:endParaRPr lang="en-US" sz="18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r>
              <a:tr h="469773">
                <a:tc>
                  <a:txBody>
                    <a:bodyPr/>
                    <a:lstStyle/>
                    <a:p>
                      <a:pPr marL="0" marR="0" algn="r">
                        <a:lnSpc>
                          <a:spcPct val="150000"/>
                        </a:lnSpc>
                        <a:spcBef>
                          <a:spcPts val="0"/>
                        </a:spcBef>
                        <a:spcAft>
                          <a:spcPts val="0"/>
                        </a:spcAft>
                        <a:tabLst>
                          <a:tab pos="457200" algn="l"/>
                          <a:tab pos="2743200" algn="l"/>
                          <a:tab pos="5029200" algn="l"/>
                        </a:tabLst>
                      </a:pPr>
                      <a:r>
                        <a:rPr lang="en-US" sz="1800" kern="1400">
                          <a:solidFill>
                            <a:schemeClr val="bg1"/>
                          </a:solidFill>
                          <a:effectLst/>
                        </a:rPr>
                        <a:t>0</a:t>
                      </a:r>
                      <a:endParaRPr lang="en-US" sz="1800"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b="1" kern="1400">
                          <a:solidFill>
                            <a:schemeClr val="bg1"/>
                          </a:solidFill>
                          <a:effectLst/>
                        </a:rPr>
                        <a:t>0.5</a:t>
                      </a:r>
                      <a:endParaRPr lang="en-US" sz="1800" b="1"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b="1" kern="1400" dirty="0">
                          <a:solidFill>
                            <a:schemeClr val="bg1"/>
                          </a:solidFill>
                          <a:effectLst/>
                        </a:rPr>
                        <a:t>0.5</a:t>
                      </a:r>
                      <a:endParaRPr lang="en-US" sz="18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kern="1400" dirty="0">
                          <a:effectLst/>
                          <a:latin typeface="Cambria" panose="02040503050406030204" pitchFamily="18" charset="0"/>
                          <a:ea typeface="MS Mincho"/>
                          <a:cs typeface="Times New Roman" panose="02020603050405020304" pitchFamily="18" charset="0"/>
                        </a:rPr>
                        <a:t>1.06</a:t>
                      </a:r>
                      <a:endParaRPr lang="en-US" sz="18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r>
              <a:tr h="469773">
                <a:tc>
                  <a:txBody>
                    <a:bodyPr/>
                    <a:lstStyle/>
                    <a:p>
                      <a:pPr marL="0" marR="0" algn="r">
                        <a:lnSpc>
                          <a:spcPct val="150000"/>
                        </a:lnSpc>
                        <a:spcBef>
                          <a:spcPts val="0"/>
                        </a:spcBef>
                        <a:spcAft>
                          <a:spcPts val="0"/>
                        </a:spcAft>
                        <a:tabLst>
                          <a:tab pos="457200" algn="l"/>
                          <a:tab pos="2743200" algn="l"/>
                          <a:tab pos="5029200" algn="l"/>
                        </a:tabLst>
                      </a:pPr>
                      <a:r>
                        <a:rPr lang="en-US" sz="1800" kern="1400" dirty="0">
                          <a:solidFill>
                            <a:schemeClr val="bg1"/>
                          </a:solidFill>
                          <a:effectLst/>
                        </a:rPr>
                        <a:t>0</a:t>
                      </a:r>
                      <a:endParaRPr lang="en-US" sz="1800"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b="1" kern="1400">
                          <a:solidFill>
                            <a:schemeClr val="bg1"/>
                          </a:solidFill>
                          <a:effectLst/>
                        </a:rPr>
                        <a:t>0</a:t>
                      </a:r>
                      <a:endParaRPr lang="en-US" sz="1800" b="1"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b="1" kern="1400" dirty="0">
                          <a:solidFill>
                            <a:schemeClr val="bg1"/>
                          </a:solidFill>
                          <a:effectLst/>
                        </a:rPr>
                        <a:t>1</a:t>
                      </a:r>
                      <a:endParaRPr lang="en-US" sz="18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kern="1400" dirty="0">
                          <a:effectLst/>
                          <a:latin typeface="Cambria" panose="02040503050406030204" pitchFamily="18" charset="0"/>
                          <a:ea typeface="MS Mincho"/>
                          <a:cs typeface="Times New Roman" panose="02020603050405020304" pitchFamily="18" charset="0"/>
                        </a:rPr>
                        <a:t>1.14</a:t>
                      </a:r>
                      <a:endParaRPr lang="en-US" sz="18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r>
              <a:tr h="469773">
                <a:tc>
                  <a:txBody>
                    <a:bodyPr/>
                    <a:lstStyle/>
                    <a:p>
                      <a:pPr marL="0" marR="0" algn="r">
                        <a:lnSpc>
                          <a:spcPct val="150000"/>
                        </a:lnSpc>
                        <a:spcBef>
                          <a:spcPts val="0"/>
                        </a:spcBef>
                        <a:spcAft>
                          <a:spcPts val="0"/>
                        </a:spcAft>
                        <a:tabLst>
                          <a:tab pos="457200" algn="l"/>
                          <a:tab pos="2743200" algn="l"/>
                          <a:tab pos="5029200" algn="l"/>
                        </a:tabLst>
                      </a:pPr>
                      <a:r>
                        <a:rPr lang="en-US" sz="1800" kern="1400" dirty="0">
                          <a:solidFill>
                            <a:schemeClr val="bg1"/>
                          </a:solidFill>
                          <a:effectLst/>
                        </a:rPr>
                        <a:t>0.5</a:t>
                      </a:r>
                      <a:endParaRPr lang="en-US" sz="1800"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b="1" kern="1400">
                          <a:solidFill>
                            <a:schemeClr val="bg1"/>
                          </a:solidFill>
                          <a:effectLst/>
                        </a:rPr>
                        <a:t>0.5</a:t>
                      </a:r>
                      <a:endParaRPr lang="en-US" sz="1800" b="1"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b="1" kern="1400" dirty="0">
                          <a:solidFill>
                            <a:schemeClr val="bg1"/>
                          </a:solidFill>
                          <a:effectLst/>
                        </a:rPr>
                        <a:t>0</a:t>
                      </a:r>
                      <a:endParaRPr lang="en-US" sz="18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b="1" kern="1400" dirty="0">
                          <a:effectLst/>
                          <a:latin typeface="Cambria" panose="02040503050406030204" pitchFamily="18" charset="0"/>
                          <a:ea typeface="MS Mincho"/>
                          <a:cs typeface="Times New Roman" panose="02020603050405020304" pitchFamily="18" charset="0"/>
                        </a:rPr>
                        <a:t>0.00</a:t>
                      </a:r>
                      <a:endParaRPr lang="en-US" sz="18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r>
              <a:tr h="469773">
                <a:tc>
                  <a:txBody>
                    <a:bodyPr/>
                    <a:lstStyle/>
                    <a:p>
                      <a:pPr marL="0" marR="0" algn="r">
                        <a:lnSpc>
                          <a:spcPct val="150000"/>
                        </a:lnSpc>
                        <a:spcBef>
                          <a:spcPts val="0"/>
                        </a:spcBef>
                        <a:spcAft>
                          <a:spcPts val="0"/>
                        </a:spcAft>
                        <a:tabLst>
                          <a:tab pos="457200" algn="l"/>
                          <a:tab pos="2743200" algn="l"/>
                          <a:tab pos="5029200" algn="l"/>
                        </a:tabLst>
                      </a:pPr>
                      <a:r>
                        <a:rPr lang="en-US" sz="1800" kern="1400">
                          <a:solidFill>
                            <a:schemeClr val="bg1"/>
                          </a:solidFill>
                          <a:effectLst/>
                        </a:rPr>
                        <a:t>0.5</a:t>
                      </a:r>
                      <a:endParaRPr lang="en-US" sz="1800"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b="1" kern="1400">
                          <a:solidFill>
                            <a:schemeClr val="bg1"/>
                          </a:solidFill>
                          <a:effectLst/>
                        </a:rPr>
                        <a:t>0</a:t>
                      </a:r>
                      <a:endParaRPr lang="en-US" sz="1800" b="1"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b="1" kern="1400" dirty="0">
                          <a:solidFill>
                            <a:schemeClr val="bg1"/>
                          </a:solidFill>
                          <a:effectLst/>
                        </a:rPr>
                        <a:t>0.5</a:t>
                      </a:r>
                      <a:endParaRPr lang="en-US" sz="18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kern="1400" dirty="0">
                          <a:effectLst/>
                          <a:latin typeface="Cambria" panose="02040503050406030204" pitchFamily="18" charset="0"/>
                          <a:ea typeface="MS Mincho"/>
                          <a:cs typeface="Times New Roman" panose="02020603050405020304" pitchFamily="18" charset="0"/>
                        </a:rPr>
                        <a:t>0.57</a:t>
                      </a:r>
                      <a:endParaRPr lang="en-US" sz="18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r>
              <a:tr h="469773">
                <a:tc>
                  <a:txBody>
                    <a:bodyPr/>
                    <a:lstStyle/>
                    <a:p>
                      <a:pPr marL="0" marR="0" algn="r">
                        <a:lnSpc>
                          <a:spcPct val="150000"/>
                        </a:lnSpc>
                        <a:spcBef>
                          <a:spcPts val="0"/>
                        </a:spcBef>
                        <a:spcAft>
                          <a:spcPts val="0"/>
                        </a:spcAft>
                        <a:tabLst>
                          <a:tab pos="457200" algn="l"/>
                          <a:tab pos="2743200" algn="l"/>
                          <a:tab pos="5029200" algn="l"/>
                        </a:tabLst>
                      </a:pPr>
                      <a:r>
                        <a:rPr lang="en-US" sz="1800" kern="1400">
                          <a:solidFill>
                            <a:schemeClr val="bg1"/>
                          </a:solidFill>
                          <a:effectLst/>
                        </a:rPr>
                        <a:t>1</a:t>
                      </a:r>
                      <a:endParaRPr lang="en-US" sz="1800"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b="1" kern="1400">
                          <a:solidFill>
                            <a:schemeClr val="bg1"/>
                          </a:solidFill>
                          <a:effectLst/>
                        </a:rPr>
                        <a:t>0</a:t>
                      </a:r>
                      <a:endParaRPr lang="en-US" sz="1800" b="1"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b="1" kern="1400" dirty="0">
                          <a:solidFill>
                            <a:schemeClr val="bg1"/>
                          </a:solidFill>
                          <a:effectLst/>
                        </a:rPr>
                        <a:t>0</a:t>
                      </a:r>
                      <a:endParaRPr lang="en-US" sz="18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kern="1400" dirty="0">
                          <a:effectLst/>
                          <a:latin typeface="Cambria" panose="02040503050406030204" pitchFamily="18" charset="0"/>
                          <a:ea typeface="MS Mincho"/>
                          <a:cs typeface="Times New Roman" panose="02020603050405020304" pitchFamily="18" charset="0"/>
                        </a:rPr>
                        <a:t>0.52</a:t>
                      </a:r>
                      <a:endParaRPr lang="en-US" sz="18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r>
            </a:tbl>
          </a:graphicData>
        </a:graphic>
      </p:graphicFrame>
      <p:graphicFrame>
        <p:nvGraphicFramePr>
          <p:cNvPr id="20" name="Content Placeholder 19"/>
          <p:cNvGraphicFramePr>
            <a:graphicFrameLocks noGrp="1"/>
          </p:cNvGraphicFramePr>
          <p:nvPr>
            <p:ph sz="half" idx="2"/>
            <p:extLst/>
          </p:nvPr>
        </p:nvGraphicFramePr>
        <p:xfrm>
          <a:off x="1743456" y="1600200"/>
          <a:ext cx="3800474" cy="3758183"/>
        </p:xfrm>
        <a:graphic>
          <a:graphicData uri="http://schemas.openxmlformats.org/drawingml/2006/table">
            <a:tbl>
              <a:tblPr firstRow="1" firstCol="1" bandRow="1">
                <a:tableStyleId>{5C22544A-7EE6-4342-B048-85BDC9FD1C3A}</a:tableStyleId>
              </a:tblPr>
              <a:tblGrid>
                <a:gridCol w="895161"/>
                <a:gridCol w="741677"/>
                <a:gridCol w="741677"/>
                <a:gridCol w="1421959"/>
              </a:tblGrid>
              <a:tr h="485851">
                <a:tc>
                  <a:txBody>
                    <a:bodyPr/>
                    <a:lstStyle/>
                    <a:p>
                      <a:pPr marL="0" marR="0" algn="r">
                        <a:lnSpc>
                          <a:spcPct val="150000"/>
                        </a:lnSpc>
                        <a:spcBef>
                          <a:spcPts val="0"/>
                        </a:spcBef>
                        <a:spcAft>
                          <a:spcPts val="0"/>
                        </a:spcAft>
                        <a:tabLst>
                          <a:tab pos="457200" algn="l"/>
                          <a:tab pos="2743200" algn="l"/>
                          <a:tab pos="5029200" algn="l"/>
                        </a:tabLst>
                      </a:pPr>
                      <a:r>
                        <a:rPr lang="en-US" sz="1800" kern="1400" dirty="0" err="1">
                          <a:solidFill>
                            <a:schemeClr val="bg1"/>
                          </a:solidFill>
                          <a:effectLst/>
                        </a:rPr>
                        <a:t>w</a:t>
                      </a:r>
                      <a:r>
                        <a:rPr lang="en-US" sz="1800" kern="1400" baseline="-25000" dirty="0" err="1">
                          <a:solidFill>
                            <a:schemeClr val="bg1"/>
                          </a:solidFill>
                          <a:effectLst/>
                        </a:rPr>
                        <a:t>b</a:t>
                      </a:r>
                      <a:endParaRPr lang="en-US" sz="1800"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kern="1400" dirty="0" err="1">
                          <a:solidFill>
                            <a:schemeClr val="bg1"/>
                          </a:solidFill>
                          <a:effectLst/>
                        </a:rPr>
                        <a:t>w</a:t>
                      </a:r>
                      <a:r>
                        <a:rPr lang="en-US" sz="1800" kern="1400" baseline="-25000" dirty="0" err="1">
                          <a:solidFill>
                            <a:schemeClr val="bg1"/>
                          </a:solidFill>
                          <a:effectLst/>
                        </a:rPr>
                        <a:t>d</a:t>
                      </a:r>
                      <a:endParaRPr lang="en-US" sz="1800"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kern="1400" dirty="0" err="1">
                          <a:solidFill>
                            <a:schemeClr val="bg1"/>
                          </a:solidFill>
                          <a:effectLst/>
                        </a:rPr>
                        <a:t>w</a:t>
                      </a:r>
                      <a:r>
                        <a:rPr lang="en-US" sz="1800" kern="1400" baseline="-25000" dirty="0" err="1">
                          <a:solidFill>
                            <a:schemeClr val="bg1"/>
                          </a:solidFill>
                          <a:effectLst/>
                        </a:rPr>
                        <a:t>c</a:t>
                      </a:r>
                      <a:endParaRPr lang="en-US" sz="1800"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kern="1400" dirty="0">
                          <a:effectLst/>
                        </a:rPr>
                        <a:t>Entropy (e)</a:t>
                      </a:r>
                      <a:endParaRPr lang="en-US" sz="18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r h="467476">
                <a:tc>
                  <a:txBody>
                    <a:bodyPr/>
                    <a:lstStyle/>
                    <a:p>
                      <a:pPr marL="0" marR="0" algn="r">
                        <a:lnSpc>
                          <a:spcPct val="150000"/>
                        </a:lnSpc>
                        <a:spcBef>
                          <a:spcPts val="0"/>
                        </a:spcBef>
                        <a:spcAft>
                          <a:spcPts val="0"/>
                        </a:spcAft>
                        <a:tabLst>
                          <a:tab pos="457200" algn="l"/>
                          <a:tab pos="2743200" algn="l"/>
                          <a:tab pos="5029200" algn="l"/>
                        </a:tabLst>
                      </a:pPr>
                      <a:r>
                        <a:rPr lang="en-US" sz="1800" kern="1400" dirty="0">
                          <a:effectLst/>
                        </a:rPr>
                        <a:t>0.333</a:t>
                      </a:r>
                      <a:endParaRPr lang="en-US" sz="18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b="1" kern="1400" baseline="0" dirty="0">
                          <a:solidFill>
                            <a:schemeClr val="bg1"/>
                          </a:solidFill>
                          <a:effectLst/>
                        </a:rPr>
                        <a:t>0.333</a:t>
                      </a:r>
                      <a:endParaRPr lang="en-US" sz="1800" b="1" kern="1400" baseline="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b="1" kern="1400" baseline="0" dirty="0">
                          <a:solidFill>
                            <a:schemeClr val="bg1"/>
                          </a:solidFill>
                          <a:effectLst/>
                        </a:rPr>
                        <a:t>0.333</a:t>
                      </a:r>
                      <a:endParaRPr lang="en-US" sz="1800" b="1" kern="1400" baseline="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kern="1400" dirty="0">
                          <a:effectLst/>
                        </a:rPr>
                        <a:t>0.40</a:t>
                      </a:r>
                      <a:endParaRPr lang="en-US" sz="18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r>
              <a:tr h="467476">
                <a:tc>
                  <a:txBody>
                    <a:bodyPr/>
                    <a:lstStyle/>
                    <a:p>
                      <a:pPr marL="0" marR="0" algn="r">
                        <a:lnSpc>
                          <a:spcPct val="150000"/>
                        </a:lnSpc>
                        <a:spcBef>
                          <a:spcPts val="0"/>
                        </a:spcBef>
                        <a:spcAft>
                          <a:spcPts val="0"/>
                        </a:spcAft>
                        <a:tabLst>
                          <a:tab pos="457200" algn="l"/>
                          <a:tab pos="2743200" algn="l"/>
                          <a:tab pos="5029200" algn="l"/>
                        </a:tabLst>
                      </a:pPr>
                      <a:r>
                        <a:rPr lang="en-US" sz="1800" kern="1400">
                          <a:effectLst/>
                        </a:rPr>
                        <a:t>0</a:t>
                      </a:r>
                      <a:endParaRPr lang="en-US" sz="18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b="1" kern="1400" baseline="0">
                          <a:solidFill>
                            <a:schemeClr val="bg1"/>
                          </a:solidFill>
                          <a:effectLst/>
                        </a:rPr>
                        <a:t>1</a:t>
                      </a:r>
                      <a:endParaRPr lang="en-US" sz="1800" b="1" kern="1400" baseline="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b="1" kern="1400" baseline="0" dirty="0">
                          <a:solidFill>
                            <a:schemeClr val="bg1"/>
                          </a:solidFill>
                          <a:effectLst/>
                        </a:rPr>
                        <a:t>0</a:t>
                      </a:r>
                      <a:endParaRPr lang="en-US" sz="1800" b="1" kern="1400" baseline="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kern="1400" dirty="0">
                          <a:effectLst/>
                        </a:rPr>
                        <a:t>0.45</a:t>
                      </a:r>
                      <a:endParaRPr lang="en-US" sz="18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r>
              <a:tr h="467476">
                <a:tc>
                  <a:txBody>
                    <a:bodyPr/>
                    <a:lstStyle/>
                    <a:p>
                      <a:pPr marL="0" marR="0" algn="r">
                        <a:lnSpc>
                          <a:spcPct val="150000"/>
                        </a:lnSpc>
                        <a:spcBef>
                          <a:spcPts val="0"/>
                        </a:spcBef>
                        <a:spcAft>
                          <a:spcPts val="0"/>
                        </a:spcAft>
                        <a:tabLst>
                          <a:tab pos="457200" algn="l"/>
                          <a:tab pos="2743200" algn="l"/>
                          <a:tab pos="5029200" algn="l"/>
                        </a:tabLst>
                      </a:pPr>
                      <a:r>
                        <a:rPr lang="en-US" sz="1800" kern="1400">
                          <a:effectLst/>
                        </a:rPr>
                        <a:t>0</a:t>
                      </a:r>
                      <a:endParaRPr lang="en-US" sz="18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b="1" kern="1400" baseline="0">
                          <a:solidFill>
                            <a:schemeClr val="bg1"/>
                          </a:solidFill>
                          <a:effectLst/>
                        </a:rPr>
                        <a:t>0.5</a:t>
                      </a:r>
                      <a:endParaRPr lang="en-US" sz="1800" b="1" kern="1400" baseline="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b="1" kern="1400" baseline="0" dirty="0">
                          <a:solidFill>
                            <a:schemeClr val="bg1"/>
                          </a:solidFill>
                          <a:effectLst/>
                        </a:rPr>
                        <a:t>0.5</a:t>
                      </a:r>
                      <a:endParaRPr lang="en-US" sz="1800" b="1" kern="1400" baseline="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kern="1400">
                          <a:effectLst/>
                        </a:rPr>
                        <a:t>0.51</a:t>
                      </a:r>
                      <a:endParaRPr lang="en-US" sz="18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r>
              <a:tr h="467476">
                <a:tc>
                  <a:txBody>
                    <a:bodyPr/>
                    <a:lstStyle/>
                    <a:p>
                      <a:pPr marL="0" marR="0" algn="r">
                        <a:lnSpc>
                          <a:spcPct val="150000"/>
                        </a:lnSpc>
                        <a:spcBef>
                          <a:spcPts val="0"/>
                        </a:spcBef>
                        <a:spcAft>
                          <a:spcPts val="0"/>
                        </a:spcAft>
                        <a:tabLst>
                          <a:tab pos="457200" algn="l"/>
                          <a:tab pos="2743200" algn="l"/>
                          <a:tab pos="5029200" algn="l"/>
                        </a:tabLst>
                      </a:pPr>
                      <a:r>
                        <a:rPr lang="en-US" sz="1800" kern="1400">
                          <a:effectLst/>
                        </a:rPr>
                        <a:t>0</a:t>
                      </a:r>
                      <a:endParaRPr lang="en-US" sz="18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b="1" kern="1400" baseline="0">
                          <a:solidFill>
                            <a:schemeClr val="bg1"/>
                          </a:solidFill>
                          <a:effectLst/>
                        </a:rPr>
                        <a:t>0</a:t>
                      </a:r>
                      <a:endParaRPr lang="en-US" sz="1800" b="1" kern="1400" baseline="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b="1" kern="1400" baseline="0" dirty="0">
                          <a:solidFill>
                            <a:schemeClr val="bg1"/>
                          </a:solidFill>
                          <a:effectLst/>
                        </a:rPr>
                        <a:t>1</a:t>
                      </a:r>
                      <a:endParaRPr lang="en-US" sz="1800" b="1" kern="1400" baseline="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kern="1400" dirty="0">
                          <a:effectLst/>
                        </a:rPr>
                        <a:t>1.14</a:t>
                      </a:r>
                      <a:endParaRPr lang="en-US" sz="18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r>
              <a:tr h="467476">
                <a:tc>
                  <a:txBody>
                    <a:bodyPr/>
                    <a:lstStyle/>
                    <a:p>
                      <a:pPr marL="0" marR="0" algn="r">
                        <a:lnSpc>
                          <a:spcPct val="150000"/>
                        </a:lnSpc>
                        <a:spcBef>
                          <a:spcPts val="0"/>
                        </a:spcBef>
                        <a:spcAft>
                          <a:spcPts val="0"/>
                        </a:spcAft>
                        <a:tabLst>
                          <a:tab pos="457200" algn="l"/>
                          <a:tab pos="2743200" algn="l"/>
                          <a:tab pos="5029200" algn="l"/>
                        </a:tabLst>
                      </a:pPr>
                      <a:r>
                        <a:rPr lang="en-US" sz="1800" kern="1400">
                          <a:effectLst/>
                        </a:rPr>
                        <a:t>0.5</a:t>
                      </a:r>
                      <a:endParaRPr lang="en-US" sz="18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b="1" kern="1400" baseline="0">
                          <a:solidFill>
                            <a:schemeClr val="bg1"/>
                          </a:solidFill>
                          <a:effectLst/>
                        </a:rPr>
                        <a:t>0.5</a:t>
                      </a:r>
                      <a:endParaRPr lang="en-US" sz="1800" b="1" kern="1400" baseline="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b="1" kern="1400" baseline="0" dirty="0">
                          <a:solidFill>
                            <a:schemeClr val="bg1"/>
                          </a:solidFill>
                          <a:effectLst/>
                        </a:rPr>
                        <a:t>0</a:t>
                      </a:r>
                      <a:endParaRPr lang="en-US" sz="1800" b="1" kern="1400" baseline="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kern="1400" dirty="0">
                          <a:effectLst/>
                        </a:rPr>
                        <a:t>0.32</a:t>
                      </a:r>
                      <a:endParaRPr lang="en-US" sz="18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r>
              <a:tr h="467476">
                <a:tc>
                  <a:txBody>
                    <a:bodyPr/>
                    <a:lstStyle/>
                    <a:p>
                      <a:pPr marL="0" marR="0" algn="r">
                        <a:lnSpc>
                          <a:spcPct val="150000"/>
                        </a:lnSpc>
                        <a:spcBef>
                          <a:spcPts val="0"/>
                        </a:spcBef>
                        <a:spcAft>
                          <a:spcPts val="0"/>
                        </a:spcAft>
                        <a:tabLst>
                          <a:tab pos="457200" algn="l"/>
                          <a:tab pos="2743200" algn="l"/>
                          <a:tab pos="5029200" algn="l"/>
                        </a:tabLst>
                      </a:pPr>
                      <a:r>
                        <a:rPr lang="en-US" sz="1800" kern="1400">
                          <a:effectLst/>
                        </a:rPr>
                        <a:t>0.5</a:t>
                      </a:r>
                      <a:endParaRPr lang="en-US" sz="18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b="1" kern="1400" baseline="0">
                          <a:solidFill>
                            <a:schemeClr val="bg1"/>
                          </a:solidFill>
                          <a:effectLst/>
                        </a:rPr>
                        <a:t>0</a:t>
                      </a:r>
                      <a:endParaRPr lang="en-US" sz="1800" b="1" kern="1400" baseline="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b="1" kern="1400" baseline="0" dirty="0">
                          <a:solidFill>
                            <a:schemeClr val="bg1"/>
                          </a:solidFill>
                          <a:effectLst/>
                        </a:rPr>
                        <a:t>0.5</a:t>
                      </a:r>
                      <a:endParaRPr lang="en-US" sz="1800" b="1" kern="1400" baseline="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kern="1400">
                          <a:effectLst/>
                        </a:rPr>
                        <a:t>0.50</a:t>
                      </a:r>
                      <a:endParaRPr lang="en-US" sz="18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r>
              <a:tr h="467476">
                <a:tc>
                  <a:txBody>
                    <a:bodyPr/>
                    <a:lstStyle/>
                    <a:p>
                      <a:pPr marL="0" marR="0" algn="r">
                        <a:lnSpc>
                          <a:spcPct val="150000"/>
                        </a:lnSpc>
                        <a:spcBef>
                          <a:spcPts val="0"/>
                        </a:spcBef>
                        <a:spcAft>
                          <a:spcPts val="0"/>
                        </a:spcAft>
                        <a:tabLst>
                          <a:tab pos="457200" algn="l"/>
                          <a:tab pos="2743200" algn="l"/>
                          <a:tab pos="5029200" algn="l"/>
                        </a:tabLst>
                      </a:pPr>
                      <a:r>
                        <a:rPr lang="en-US" sz="1800" kern="1400">
                          <a:effectLst/>
                        </a:rPr>
                        <a:t>1</a:t>
                      </a:r>
                      <a:endParaRPr lang="en-US" sz="18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b="1" kern="1400" baseline="0">
                          <a:solidFill>
                            <a:schemeClr val="bg1"/>
                          </a:solidFill>
                          <a:effectLst/>
                        </a:rPr>
                        <a:t>0</a:t>
                      </a:r>
                      <a:endParaRPr lang="en-US" sz="1800" b="1" kern="1400" baseline="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b="1" kern="1400" baseline="0" dirty="0">
                          <a:solidFill>
                            <a:schemeClr val="bg1"/>
                          </a:solidFill>
                          <a:effectLst/>
                        </a:rPr>
                        <a:t>0</a:t>
                      </a:r>
                      <a:endParaRPr lang="en-US" sz="1800" b="1" kern="1400" baseline="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b="1" kern="1400" dirty="0">
                          <a:effectLst/>
                        </a:rPr>
                        <a:t>0.30</a:t>
                      </a:r>
                      <a:endParaRPr lang="en-US" sz="1800" b="1"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r>
            </a:tbl>
          </a:graphicData>
        </a:graphic>
      </p:graphicFrame>
      <p:sp>
        <p:nvSpPr>
          <p:cNvPr id="7" name="Slide Number Placeholder 6"/>
          <p:cNvSpPr>
            <a:spLocks noGrp="1"/>
          </p:cNvSpPr>
          <p:nvPr>
            <p:ph type="sldNum" sz="quarter" idx="12"/>
          </p:nvPr>
        </p:nvSpPr>
        <p:spPr/>
        <p:txBody>
          <a:bodyPr/>
          <a:lstStyle/>
          <a:p>
            <a:fld id="{0FF54DE5-C571-48E8-A5BC-B369434E2F44}" type="slidenum">
              <a:rPr lang="el-GR" smtClean="0"/>
              <a:pPr/>
              <a:t>67</a:t>
            </a:fld>
            <a:endParaRPr lang="el-GR"/>
          </a:p>
        </p:txBody>
      </p:sp>
    </p:spTree>
    <p:extLst>
      <p:ext uri="{BB962C8B-B14F-4D97-AF65-F5344CB8AC3E}">
        <p14:creationId xmlns:p14="http://schemas.microsoft.com/office/powerpoint/2010/main" val="375870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Grouping tables into clusters: Assessment via External evaluation – Results</a:t>
            </a:r>
          </a:p>
        </p:txBody>
      </p:sp>
      <p:sp>
        <p:nvSpPr>
          <p:cNvPr id="4" name="Text Placeholder 3"/>
          <p:cNvSpPr>
            <a:spLocks noGrp="1"/>
          </p:cNvSpPr>
          <p:nvPr>
            <p:ph type="body" idx="1"/>
          </p:nvPr>
        </p:nvSpPr>
        <p:spPr>
          <a:xfrm>
            <a:off x="1104900" y="5348288"/>
            <a:ext cx="4919472" cy="823912"/>
          </a:xfrm>
        </p:spPr>
        <p:txBody>
          <a:bodyPr/>
          <a:lstStyle/>
          <a:p>
            <a:pPr algn="ctr"/>
            <a:r>
              <a:rPr lang="en-US" dirty="0"/>
              <a:t>Coppermine </a:t>
            </a:r>
          </a:p>
        </p:txBody>
      </p:sp>
      <p:sp>
        <p:nvSpPr>
          <p:cNvPr id="8" name="Text Placeholder 7"/>
          <p:cNvSpPr>
            <a:spLocks noGrp="1"/>
          </p:cNvSpPr>
          <p:nvPr>
            <p:ph type="body" sz="quarter" idx="3"/>
          </p:nvPr>
        </p:nvSpPr>
        <p:spPr>
          <a:xfrm>
            <a:off x="6024372" y="5348288"/>
            <a:ext cx="5061210" cy="823912"/>
          </a:xfrm>
        </p:spPr>
        <p:txBody>
          <a:bodyPr/>
          <a:lstStyle/>
          <a:p>
            <a:pPr algn="ctr"/>
            <a:r>
              <a:rPr lang="en-US" dirty="0" err="1"/>
              <a:t>phpBB</a:t>
            </a:r>
            <a:r>
              <a:rPr lang="en-US" dirty="0"/>
              <a:t> </a:t>
            </a:r>
          </a:p>
        </p:txBody>
      </p:sp>
      <p:graphicFrame>
        <p:nvGraphicFramePr>
          <p:cNvPr id="19" name="Content Placeholder 18"/>
          <p:cNvGraphicFramePr>
            <a:graphicFrameLocks noGrp="1"/>
          </p:cNvGraphicFramePr>
          <p:nvPr>
            <p:ph sz="quarter" idx="4"/>
            <p:extLst/>
          </p:nvPr>
        </p:nvGraphicFramePr>
        <p:xfrm>
          <a:off x="6736080" y="1508760"/>
          <a:ext cx="3803904" cy="3758184"/>
        </p:xfrm>
        <a:graphic>
          <a:graphicData uri="http://schemas.openxmlformats.org/drawingml/2006/table">
            <a:tbl>
              <a:tblPr firstRow="1" firstCol="1" bandRow="1">
                <a:tableStyleId>{5C22544A-7EE6-4342-B048-85BDC9FD1C3A}</a:tableStyleId>
              </a:tblPr>
              <a:tblGrid>
                <a:gridCol w="895969"/>
                <a:gridCol w="742346"/>
                <a:gridCol w="742346"/>
                <a:gridCol w="1423243"/>
              </a:tblGrid>
              <a:tr h="469773">
                <a:tc>
                  <a:txBody>
                    <a:bodyPr/>
                    <a:lstStyle/>
                    <a:p>
                      <a:pPr marL="0" marR="0" algn="r">
                        <a:lnSpc>
                          <a:spcPct val="150000"/>
                        </a:lnSpc>
                        <a:spcBef>
                          <a:spcPts val="0"/>
                        </a:spcBef>
                        <a:spcAft>
                          <a:spcPts val="0"/>
                        </a:spcAft>
                        <a:tabLst>
                          <a:tab pos="457200" algn="l"/>
                          <a:tab pos="2743200" algn="l"/>
                          <a:tab pos="5029200" algn="l"/>
                        </a:tabLst>
                      </a:pPr>
                      <a:r>
                        <a:rPr lang="en-US" sz="1800" kern="1400" dirty="0" err="1">
                          <a:solidFill>
                            <a:schemeClr val="bg1"/>
                          </a:solidFill>
                          <a:effectLst/>
                        </a:rPr>
                        <a:t>w</a:t>
                      </a:r>
                      <a:r>
                        <a:rPr lang="en-US" sz="1800" kern="1400" baseline="-25000" dirty="0" err="1">
                          <a:solidFill>
                            <a:schemeClr val="bg1"/>
                          </a:solidFill>
                          <a:effectLst/>
                        </a:rPr>
                        <a:t>b</a:t>
                      </a:r>
                      <a:endParaRPr lang="en-US" sz="1800"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kern="1400" dirty="0" err="1">
                          <a:solidFill>
                            <a:schemeClr val="bg1"/>
                          </a:solidFill>
                          <a:effectLst/>
                        </a:rPr>
                        <a:t>w</a:t>
                      </a:r>
                      <a:r>
                        <a:rPr lang="en-US" sz="1800" kern="1400" baseline="-25000" dirty="0" err="1">
                          <a:solidFill>
                            <a:schemeClr val="bg1"/>
                          </a:solidFill>
                          <a:effectLst/>
                        </a:rPr>
                        <a:t>d</a:t>
                      </a:r>
                      <a:endParaRPr lang="en-US" sz="1800"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kern="1400" dirty="0" err="1">
                          <a:solidFill>
                            <a:schemeClr val="bg1"/>
                          </a:solidFill>
                          <a:effectLst/>
                        </a:rPr>
                        <a:t>w</a:t>
                      </a:r>
                      <a:r>
                        <a:rPr lang="en-US" sz="1800" kern="1400" baseline="-25000" dirty="0" err="1">
                          <a:solidFill>
                            <a:schemeClr val="bg1"/>
                          </a:solidFill>
                          <a:effectLst/>
                        </a:rPr>
                        <a:t>c</a:t>
                      </a:r>
                      <a:endParaRPr lang="en-US" sz="1800"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kern="1400" dirty="0">
                          <a:effectLst/>
                        </a:rPr>
                        <a:t>Entropy (e)</a:t>
                      </a:r>
                      <a:endParaRPr lang="en-US" sz="18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r h="469773">
                <a:tc>
                  <a:txBody>
                    <a:bodyPr/>
                    <a:lstStyle/>
                    <a:p>
                      <a:pPr marL="0" marR="0" algn="r">
                        <a:lnSpc>
                          <a:spcPct val="150000"/>
                        </a:lnSpc>
                        <a:spcBef>
                          <a:spcPts val="0"/>
                        </a:spcBef>
                        <a:spcAft>
                          <a:spcPts val="0"/>
                        </a:spcAft>
                        <a:tabLst>
                          <a:tab pos="457200" algn="l"/>
                          <a:tab pos="2743200" algn="l"/>
                          <a:tab pos="5029200" algn="l"/>
                        </a:tabLst>
                      </a:pPr>
                      <a:r>
                        <a:rPr lang="en-US" sz="1800" kern="1400" dirty="0">
                          <a:solidFill>
                            <a:schemeClr val="bg1"/>
                          </a:solidFill>
                          <a:effectLst/>
                        </a:rPr>
                        <a:t>0.333</a:t>
                      </a:r>
                      <a:endParaRPr lang="en-US" sz="1800"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b="1" kern="1400" dirty="0">
                          <a:solidFill>
                            <a:schemeClr val="bg1"/>
                          </a:solidFill>
                          <a:effectLst/>
                        </a:rPr>
                        <a:t>0.333</a:t>
                      </a:r>
                      <a:endParaRPr lang="en-US" sz="18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b="1" kern="1400">
                          <a:solidFill>
                            <a:schemeClr val="bg1"/>
                          </a:solidFill>
                          <a:effectLst/>
                        </a:rPr>
                        <a:t>0.333</a:t>
                      </a:r>
                      <a:endParaRPr lang="en-US" sz="1800" b="1"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kern="1400" dirty="0">
                          <a:effectLst/>
                          <a:latin typeface="+mn-lt"/>
                          <a:ea typeface="MS Mincho"/>
                          <a:cs typeface="Times New Roman" panose="02020603050405020304" pitchFamily="18" charset="0"/>
                        </a:rPr>
                        <a:t>0.13</a:t>
                      </a:r>
                      <a:endParaRPr lang="en-US" sz="1800" kern="1400" dirty="0">
                        <a:effectLst/>
                        <a:latin typeface="+mn-lt"/>
                        <a:ea typeface="Times New Roman" panose="02020603050405020304" pitchFamily="18" charset="0"/>
                        <a:cs typeface="Times New Roman" panose="02020603050405020304" pitchFamily="18" charset="0"/>
                      </a:endParaRPr>
                    </a:p>
                  </a:txBody>
                  <a:tcPr marL="0" marR="0" marT="0" marB="0" anchor="b"/>
                </a:tc>
              </a:tr>
              <a:tr h="469773">
                <a:tc>
                  <a:txBody>
                    <a:bodyPr/>
                    <a:lstStyle/>
                    <a:p>
                      <a:pPr marL="0" marR="0" algn="r">
                        <a:lnSpc>
                          <a:spcPct val="150000"/>
                        </a:lnSpc>
                        <a:spcBef>
                          <a:spcPts val="0"/>
                        </a:spcBef>
                        <a:spcAft>
                          <a:spcPts val="0"/>
                        </a:spcAft>
                        <a:tabLst>
                          <a:tab pos="457200" algn="l"/>
                          <a:tab pos="2743200" algn="l"/>
                          <a:tab pos="5029200" algn="l"/>
                        </a:tabLst>
                      </a:pPr>
                      <a:r>
                        <a:rPr lang="en-US" sz="1800" kern="1400" dirty="0">
                          <a:solidFill>
                            <a:schemeClr val="bg1"/>
                          </a:solidFill>
                          <a:effectLst/>
                        </a:rPr>
                        <a:t>0</a:t>
                      </a:r>
                      <a:endParaRPr lang="en-US" sz="1800"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b="1" kern="1400" dirty="0">
                          <a:solidFill>
                            <a:schemeClr val="bg1"/>
                          </a:solidFill>
                          <a:effectLst/>
                        </a:rPr>
                        <a:t>1</a:t>
                      </a:r>
                      <a:endParaRPr lang="en-US" sz="18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b="1" kern="1400" dirty="0">
                          <a:solidFill>
                            <a:schemeClr val="bg1"/>
                          </a:solidFill>
                          <a:effectLst/>
                        </a:rPr>
                        <a:t>0</a:t>
                      </a:r>
                      <a:endParaRPr lang="en-US" sz="18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kern="1400" dirty="0">
                          <a:effectLst/>
                          <a:latin typeface="+mn-lt"/>
                          <a:ea typeface="MS Mincho"/>
                          <a:cs typeface="Times New Roman" panose="02020603050405020304" pitchFamily="18" charset="0"/>
                        </a:rPr>
                        <a:t>0.94</a:t>
                      </a:r>
                      <a:endParaRPr lang="en-US" sz="1800" kern="1400" dirty="0">
                        <a:effectLst/>
                        <a:latin typeface="+mn-lt"/>
                        <a:ea typeface="Times New Roman" panose="02020603050405020304" pitchFamily="18" charset="0"/>
                        <a:cs typeface="Times New Roman" panose="02020603050405020304" pitchFamily="18" charset="0"/>
                      </a:endParaRPr>
                    </a:p>
                  </a:txBody>
                  <a:tcPr marL="0" marR="0" marT="0" marB="0" anchor="b"/>
                </a:tc>
              </a:tr>
              <a:tr h="469773">
                <a:tc>
                  <a:txBody>
                    <a:bodyPr/>
                    <a:lstStyle/>
                    <a:p>
                      <a:pPr marL="0" marR="0" algn="r">
                        <a:lnSpc>
                          <a:spcPct val="150000"/>
                        </a:lnSpc>
                        <a:spcBef>
                          <a:spcPts val="0"/>
                        </a:spcBef>
                        <a:spcAft>
                          <a:spcPts val="0"/>
                        </a:spcAft>
                        <a:tabLst>
                          <a:tab pos="457200" algn="l"/>
                          <a:tab pos="2743200" algn="l"/>
                          <a:tab pos="5029200" algn="l"/>
                        </a:tabLst>
                      </a:pPr>
                      <a:r>
                        <a:rPr lang="en-US" sz="1800" kern="1400">
                          <a:solidFill>
                            <a:schemeClr val="bg1"/>
                          </a:solidFill>
                          <a:effectLst/>
                        </a:rPr>
                        <a:t>0</a:t>
                      </a:r>
                      <a:endParaRPr lang="en-US" sz="1800"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b="1" kern="1400" dirty="0">
                          <a:solidFill>
                            <a:schemeClr val="bg1"/>
                          </a:solidFill>
                          <a:effectLst/>
                        </a:rPr>
                        <a:t>0.5</a:t>
                      </a:r>
                      <a:endParaRPr lang="en-US" sz="18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b="1" kern="1400" dirty="0">
                          <a:solidFill>
                            <a:schemeClr val="bg1"/>
                          </a:solidFill>
                          <a:effectLst/>
                        </a:rPr>
                        <a:t>0.5</a:t>
                      </a:r>
                      <a:endParaRPr lang="en-US" sz="18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kern="1400" dirty="0">
                          <a:effectLst/>
                          <a:latin typeface="+mn-lt"/>
                          <a:ea typeface="MS Mincho"/>
                          <a:cs typeface="Times New Roman" panose="02020603050405020304" pitchFamily="18" charset="0"/>
                        </a:rPr>
                        <a:t>0.28</a:t>
                      </a:r>
                      <a:endParaRPr lang="en-US" sz="1800" kern="1400" dirty="0">
                        <a:effectLst/>
                        <a:latin typeface="+mn-lt"/>
                        <a:ea typeface="Times New Roman" panose="02020603050405020304" pitchFamily="18" charset="0"/>
                        <a:cs typeface="Times New Roman" panose="02020603050405020304" pitchFamily="18" charset="0"/>
                      </a:endParaRPr>
                    </a:p>
                  </a:txBody>
                  <a:tcPr marL="0" marR="0" marT="0" marB="0" anchor="b"/>
                </a:tc>
              </a:tr>
              <a:tr h="469773">
                <a:tc>
                  <a:txBody>
                    <a:bodyPr/>
                    <a:lstStyle/>
                    <a:p>
                      <a:pPr marL="0" marR="0" algn="r">
                        <a:lnSpc>
                          <a:spcPct val="150000"/>
                        </a:lnSpc>
                        <a:spcBef>
                          <a:spcPts val="0"/>
                        </a:spcBef>
                        <a:spcAft>
                          <a:spcPts val="0"/>
                        </a:spcAft>
                        <a:tabLst>
                          <a:tab pos="457200" algn="l"/>
                          <a:tab pos="2743200" algn="l"/>
                          <a:tab pos="5029200" algn="l"/>
                        </a:tabLst>
                      </a:pPr>
                      <a:r>
                        <a:rPr lang="en-US" sz="1800" kern="1400">
                          <a:solidFill>
                            <a:schemeClr val="bg1"/>
                          </a:solidFill>
                          <a:effectLst/>
                        </a:rPr>
                        <a:t>0</a:t>
                      </a:r>
                      <a:endParaRPr lang="en-US" sz="1800"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b="1" kern="1400">
                          <a:solidFill>
                            <a:schemeClr val="bg1"/>
                          </a:solidFill>
                          <a:effectLst/>
                        </a:rPr>
                        <a:t>0</a:t>
                      </a:r>
                      <a:endParaRPr lang="en-US" sz="1800" b="1"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b="1" kern="1400" dirty="0">
                          <a:solidFill>
                            <a:schemeClr val="bg1"/>
                          </a:solidFill>
                          <a:effectLst/>
                        </a:rPr>
                        <a:t>1</a:t>
                      </a:r>
                      <a:endParaRPr lang="en-US" sz="18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kern="1400" dirty="0">
                          <a:effectLst/>
                          <a:latin typeface="+mn-lt"/>
                          <a:ea typeface="MS Mincho"/>
                          <a:cs typeface="Times New Roman" panose="02020603050405020304" pitchFamily="18" charset="0"/>
                        </a:rPr>
                        <a:t>0.28</a:t>
                      </a:r>
                      <a:endParaRPr lang="en-US" sz="1800" kern="1400" dirty="0">
                        <a:effectLst/>
                        <a:latin typeface="+mn-lt"/>
                        <a:ea typeface="Times New Roman" panose="02020603050405020304" pitchFamily="18" charset="0"/>
                        <a:cs typeface="Times New Roman" panose="02020603050405020304" pitchFamily="18" charset="0"/>
                      </a:endParaRPr>
                    </a:p>
                  </a:txBody>
                  <a:tcPr marL="0" marR="0" marT="0" marB="0" anchor="b"/>
                </a:tc>
              </a:tr>
              <a:tr h="469773">
                <a:tc>
                  <a:txBody>
                    <a:bodyPr/>
                    <a:lstStyle/>
                    <a:p>
                      <a:pPr marL="0" marR="0" algn="r">
                        <a:lnSpc>
                          <a:spcPct val="150000"/>
                        </a:lnSpc>
                        <a:spcBef>
                          <a:spcPts val="0"/>
                        </a:spcBef>
                        <a:spcAft>
                          <a:spcPts val="0"/>
                        </a:spcAft>
                        <a:tabLst>
                          <a:tab pos="457200" algn="l"/>
                          <a:tab pos="2743200" algn="l"/>
                          <a:tab pos="5029200" algn="l"/>
                        </a:tabLst>
                      </a:pPr>
                      <a:r>
                        <a:rPr lang="en-US" sz="1800" kern="1400">
                          <a:solidFill>
                            <a:schemeClr val="bg1"/>
                          </a:solidFill>
                          <a:effectLst/>
                        </a:rPr>
                        <a:t>0.5</a:t>
                      </a:r>
                      <a:endParaRPr lang="en-US" sz="1800"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b="1" kern="1400">
                          <a:solidFill>
                            <a:schemeClr val="bg1"/>
                          </a:solidFill>
                          <a:effectLst/>
                        </a:rPr>
                        <a:t>0.5</a:t>
                      </a:r>
                      <a:endParaRPr lang="en-US" sz="1800" b="1"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b="1" kern="1400" dirty="0">
                          <a:solidFill>
                            <a:schemeClr val="bg1"/>
                          </a:solidFill>
                          <a:effectLst/>
                        </a:rPr>
                        <a:t>0</a:t>
                      </a:r>
                      <a:endParaRPr lang="en-US" sz="18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b="1" kern="1400" dirty="0">
                          <a:effectLst/>
                          <a:latin typeface="+mn-lt"/>
                          <a:ea typeface="MS Mincho"/>
                          <a:cs typeface="Times New Roman" panose="02020603050405020304" pitchFamily="18" charset="0"/>
                        </a:rPr>
                        <a:t>0.00</a:t>
                      </a:r>
                      <a:endParaRPr lang="en-US" sz="1800" kern="1400" dirty="0">
                        <a:effectLst/>
                        <a:latin typeface="+mn-lt"/>
                        <a:ea typeface="Times New Roman" panose="02020603050405020304" pitchFamily="18" charset="0"/>
                        <a:cs typeface="Times New Roman" panose="02020603050405020304" pitchFamily="18" charset="0"/>
                      </a:endParaRPr>
                    </a:p>
                  </a:txBody>
                  <a:tcPr marL="0" marR="0" marT="0" marB="0" anchor="b"/>
                </a:tc>
              </a:tr>
              <a:tr h="469773">
                <a:tc>
                  <a:txBody>
                    <a:bodyPr/>
                    <a:lstStyle/>
                    <a:p>
                      <a:pPr marL="0" marR="0" algn="r">
                        <a:lnSpc>
                          <a:spcPct val="150000"/>
                        </a:lnSpc>
                        <a:spcBef>
                          <a:spcPts val="0"/>
                        </a:spcBef>
                        <a:spcAft>
                          <a:spcPts val="0"/>
                        </a:spcAft>
                        <a:tabLst>
                          <a:tab pos="457200" algn="l"/>
                          <a:tab pos="2743200" algn="l"/>
                          <a:tab pos="5029200" algn="l"/>
                        </a:tabLst>
                      </a:pPr>
                      <a:r>
                        <a:rPr lang="en-US" sz="1800" kern="1400">
                          <a:solidFill>
                            <a:schemeClr val="bg1"/>
                          </a:solidFill>
                          <a:effectLst/>
                        </a:rPr>
                        <a:t>0.5</a:t>
                      </a:r>
                      <a:endParaRPr lang="en-US" sz="1800"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b="1" kern="1400">
                          <a:solidFill>
                            <a:schemeClr val="bg1"/>
                          </a:solidFill>
                          <a:effectLst/>
                        </a:rPr>
                        <a:t>0</a:t>
                      </a:r>
                      <a:endParaRPr lang="en-US" sz="1800" b="1"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b="1" kern="1400" dirty="0">
                          <a:solidFill>
                            <a:schemeClr val="bg1"/>
                          </a:solidFill>
                          <a:effectLst/>
                        </a:rPr>
                        <a:t>0.5</a:t>
                      </a:r>
                      <a:endParaRPr lang="en-US" sz="18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kern="1400" dirty="0">
                          <a:effectLst/>
                          <a:latin typeface="+mn-lt"/>
                          <a:ea typeface="MS Mincho"/>
                          <a:cs typeface="Times New Roman" panose="02020603050405020304" pitchFamily="18" charset="0"/>
                        </a:rPr>
                        <a:t>0.20</a:t>
                      </a:r>
                      <a:endParaRPr lang="en-US" sz="1800" kern="1400" dirty="0">
                        <a:effectLst/>
                        <a:latin typeface="+mn-lt"/>
                        <a:ea typeface="Times New Roman" panose="02020603050405020304" pitchFamily="18" charset="0"/>
                        <a:cs typeface="Times New Roman" panose="02020603050405020304" pitchFamily="18" charset="0"/>
                      </a:endParaRPr>
                    </a:p>
                  </a:txBody>
                  <a:tcPr marL="0" marR="0" marT="0" marB="0" anchor="b"/>
                </a:tc>
              </a:tr>
              <a:tr h="469773">
                <a:tc>
                  <a:txBody>
                    <a:bodyPr/>
                    <a:lstStyle/>
                    <a:p>
                      <a:pPr marL="0" marR="0" algn="r">
                        <a:lnSpc>
                          <a:spcPct val="150000"/>
                        </a:lnSpc>
                        <a:spcBef>
                          <a:spcPts val="0"/>
                        </a:spcBef>
                        <a:spcAft>
                          <a:spcPts val="0"/>
                        </a:spcAft>
                        <a:tabLst>
                          <a:tab pos="457200" algn="l"/>
                          <a:tab pos="2743200" algn="l"/>
                          <a:tab pos="5029200" algn="l"/>
                        </a:tabLst>
                      </a:pPr>
                      <a:r>
                        <a:rPr lang="en-US" sz="1800" kern="1400">
                          <a:solidFill>
                            <a:schemeClr val="bg1"/>
                          </a:solidFill>
                          <a:effectLst/>
                        </a:rPr>
                        <a:t>1</a:t>
                      </a:r>
                      <a:endParaRPr lang="en-US" sz="1800"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b="1" kern="1400">
                          <a:solidFill>
                            <a:schemeClr val="bg1"/>
                          </a:solidFill>
                          <a:effectLst/>
                        </a:rPr>
                        <a:t>0</a:t>
                      </a:r>
                      <a:endParaRPr lang="en-US" sz="1800" b="1"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b="1" kern="1400" dirty="0">
                          <a:solidFill>
                            <a:schemeClr val="bg1"/>
                          </a:solidFill>
                          <a:effectLst/>
                        </a:rPr>
                        <a:t>0</a:t>
                      </a:r>
                      <a:endParaRPr lang="en-US" sz="18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kern="1400" dirty="0">
                          <a:effectLst/>
                          <a:latin typeface="+mn-lt"/>
                          <a:ea typeface="MS Mincho"/>
                          <a:cs typeface="Times New Roman" panose="02020603050405020304" pitchFamily="18" charset="0"/>
                        </a:rPr>
                        <a:t>0.26</a:t>
                      </a:r>
                      <a:endParaRPr lang="en-US" sz="1800" kern="1400" dirty="0">
                        <a:effectLst/>
                        <a:latin typeface="+mn-lt"/>
                        <a:ea typeface="Times New Roman" panose="02020603050405020304" pitchFamily="18" charset="0"/>
                        <a:cs typeface="Times New Roman" panose="02020603050405020304" pitchFamily="18" charset="0"/>
                      </a:endParaRPr>
                    </a:p>
                  </a:txBody>
                  <a:tcPr marL="0" marR="0" marT="0" marB="0" anchor="b"/>
                </a:tc>
              </a:tr>
            </a:tbl>
          </a:graphicData>
        </a:graphic>
      </p:graphicFrame>
      <p:graphicFrame>
        <p:nvGraphicFramePr>
          <p:cNvPr id="20" name="Content Placeholder 19"/>
          <p:cNvGraphicFramePr>
            <a:graphicFrameLocks noGrp="1"/>
          </p:cNvGraphicFramePr>
          <p:nvPr>
            <p:ph sz="half" idx="2"/>
            <p:extLst/>
          </p:nvPr>
        </p:nvGraphicFramePr>
        <p:xfrm>
          <a:off x="1743456" y="1508760"/>
          <a:ext cx="3800474" cy="3758184"/>
        </p:xfrm>
        <a:graphic>
          <a:graphicData uri="http://schemas.openxmlformats.org/drawingml/2006/table">
            <a:tbl>
              <a:tblPr firstRow="1" firstCol="1" bandRow="1">
                <a:tableStyleId>{5C22544A-7EE6-4342-B048-85BDC9FD1C3A}</a:tableStyleId>
              </a:tblPr>
              <a:tblGrid>
                <a:gridCol w="895161"/>
                <a:gridCol w="741677"/>
                <a:gridCol w="741677"/>
                <a:gridCol w="1421959"/>
              </a:tblGrid>
              <a:tr h="516729">
                <a:tc>
                  <a:txBody>
                    <a:bodyPr/>
                    <a:lstStyle/>
                    <a:p>
                      <a:pPr marL="0" marR="0" algn="r">
                        <a:lnSpc>
                          <a:spcPct val="150000"/>
                        </a:lnSpc>
                        <a:spcBef>
                          <a:spcPts val="0"/>
                        </a:spcBef>
                        <a:spcAft>
                          <a:spcPts val="0"/>
                        </a:spcAft>
                        <a:tabLst>
                          <a:tab pos="457200" algn="l"/>
                          <a:tab pos="2743200" algn="l"/>
                          <a:tab pos="5029200" algn="l"/>
                        </a:tabLst>
                      </a:pPr>
                      <a:r>
                        <a:rPr lang="en-US" sz="1800" kern="1400" dirty="0" err="1">
                          <a:solidFill>
                            <a:schemeClr val="bg1"/>
                          </a:solidFill>
                          <a:effectLst/>
                        </a:rPr>
                        <a:t>w</a:t>
                      </a:r>
                      <a:r>
                        <a:rPr lang="en-US" sz="1800" kern="1400" baseline="-25000" dirty="0" err="1">
                          <a:solidFill>
                            <a:schemeClr val="bg1"/>
                          </a:solidFill>
                          <a:effectLst/>
                        </a:rPr>
                        <a:t>b</a:t>
                      </a:r>
                      <a:endParaRPr lang="en-US" sz="1800"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kern="1400" dirty="0" err="1">
                          <a:solidFill>
                            <a:schemeClr val="bg1"/>
                          </a:solidFill>
                          <a:effectLst/>
                        </a:rPr>
                        <a:t>w</a:t>
                      </a:r>
                      <a:r>
                        <a:rPr lang="en-US" sz="1800" kern="1400" baseline="-25000" dirty="0" err="1">
                          <a:solidFill>
                            <a:schemeClr val="bg1"/>
                          </a:solidFill>
                          <a:effectLst/>
                        </a:rPr>
                        <a:t>d</a:t>
                      </a:r>
                      <a:endParaRPr lang="en-US" sz="1800"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kern="1400" dirty="0" err="1">
                          <a:solidFill>
                            <a:schemeClr val="bg1"/>
                          </a:solidFill>
                          <a:effectLst/>
                        </a:rPr>
                        <a:t>w</a:t>
                      </a:r>
                      <a:r>
                        <a:rPr lang="en-US" sz="1800" kern="1400" baseline="-25000" dirty="0" err="1">
                          <a:solidFill>
                            <a:schemeClr val="bg1"/>
                          </a:solidFill>
                          <a:effectLst/>
                        </a:rPr>
                        <a:t>c</a:t>
                      </a:r>
                      <a:endParaRPr lang="en-US" sz="1800"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kern="1400" dirty="0">
                          <a:effectLst/>
                        </a:rPr>
                        <a:t>Entropy (e)</a:t>
                      </a:r>
                      <a:endParaRPr lang="en-US" sz="18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r h="463065">
                <a:tc>
                  <a:txBody>
                    <a:bodyPr/>
                    <a:lstStyle/>
                    <a:p>
                      <a:pPr marL="0" marR="0" algn="r">
                        <a:lnSpc>
                          <a:spcPct val="150000"/>
                        </a:lnSpc>
                        <a:spcBef>
                          <a:spcPts val="0"/>
                        </a:spcBef>
                        <a:spcAft>
                          <a:spcPts val="0"/>
                        </a:spcAft>
                        <a:tabLst>
                          <a:tab pos="457200" algn="l"/>
                          <a:tab pos="2743200" algn="l"/>
                          <a:tab pos="5029200" algn="l"/>
                        </a:tabLst>
                      </a:pPr>
                      <a:r>
                        <a:rPr lang="en-US" sz="1800" kern="1400" dirty="0">
                          <a:effectLst/>
                        </a:rPr>
                        <a:t>0.333</a:t>
                      </a:r>
                      <a:endParaRPr lang="en-US" sz="18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b="1" kern="1400" baseline="0" dirty="0">
                          <a:solidFill>
                            <a:schemeClr val="bg1"/>
                          </a:solidFill>
                          <a:effectLst/>
                        </a:rPr>
                        <a:t>0.333</a:t>
                      </a:r>
                      <a:endParaRPr lang="en-US" sz="1800" b="1" kern="1400" baseline="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b="1" kern="1400" baseline="0" dirty="0">
                          <a:solidFill>
                            <a:schemeClr val="bg1"/>
                          </a:solidFill>
                          <a:effectLst/>
                        </a:rPr>
                        <a:t>0.333</a:t>
                      </a:r>
                      <a:endParaRPr lang="en-US" sz="1800" b="1" kern="1400" baseline="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kern="1400" dirty="0" smtClean="0">
                          <a:effectLst/>
                          <a:latin typeface="+mn-lt"/>
                          <a:ea typeface="MS Mincho"/>
                          <a:cs typeface="Times New Roman" panose="02020603050405020304" pitchFamily="18" charset="0"/>
                        </a:rPr>
                        <a:t>0.38</a:t>
                      </a:r>
                      <a:endParaRPr lang="en-US" sz="1800" kern="1400" dirty="0">
                        <a:effectLst/>
                        <a:latin typeface="+mn-lt"/>
                        <a:ea typeface="Times New Roman" panose="02020603050405020304" pitchFamily="18" charset="0"/>
                        <a:cs typeface="Times New Roman" panose="02020603050405020304" pitchFamily="18" charset="0"/>
                      </a:endParaRPr>
                    </a:p>
                  </a:txBody>
                  <a:tcPr marL="0" marR="0" marT="0" marB="0" anchor="b"/>
                </a:tc>
              </a:tr>
              <a:tr h="463065">
                <a:tc>
                  <a:txBody>
                    <a:bodyPr/>
                    <a:lstStyle/>
                    <a:p>
                      <a:pPr marL="0" marR="0" algn="r">
                        <a:lnSpc>
                          <a:spcPct val="150000"/>
                        </a:lnSpc>
                        <a:spcBef>
                          <a:spcPts val="0"/>
                        </a:spcBef>
                        <a:spcAft>
                          <a:spcPts val="0"/>
                        </a:spcAft>
                        <a:tabLst>
                          <a:tab pos="457200" algn="l"/>
                          <a:tab pos="2743200" algn="l"/>
                          <a:tab pos="5029200" algn="l"/>
                        </a:tabLst>
                      </a:pPr>
                      <a:r>
                        <a:rPr lang="en-US" sz="1800" kern="1400">
                          <a:effectLst/>
                        </a:rPr>
                        <a:t>0</a:t>
                      </a:r>
                      <a:endParaRPr lang="en-US" sz="18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b="1" kern="1400" baseline="0">
                          <a:solidFill>
                            <a:schemeClr val="bg1"/>
                          </a:solidFill>
                          <a:effectLst/>
                        </a:rPr>
                        <a:t>1</a:t>
                      </a:r>
                      <a:endParaRPr lang="en-US" sz="1800" b="1" kern="1400" baseline="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b="1" kern="1400" baseline="0" dirty="0">
                          <a:solidFill>
                            <a:schemeClr val="bg1"/>
                          </a:solidFill>
                          <a:effectLst/>
                        </a:rPr>
                        <a:t>0</a:t>
                      </a:r>
                      <a:endParaRPr lang="en-US" sz="1800" b="1" kern="1400" baseline="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kern="1400" dirty="0">
                          <a:effectLst/>
                          <a:latin typeface="+mn-lt"/>
                          <a:ea typeface="MS Mincho"/>
                          <a:cs typeface="Times New Roman" panose="02020603050405020304" pitchFamily="18" charset="0"/>
                        </a:rPr>
                        <a:t>0.19</a:t>
                      </a:r>
                      <a:endParaRPr lang="en-US" sz="1800" kern="1400" dirty="0">
                        <a:effectLst/>
                        <a:latin typeface="+mn-lt"/>
                        <a:ea typeface="Times New Roman" panose="02020603050405020304" pitchFamily="18" charset="0"/>
                        <a:cs typeface="Times New Roman" panose="02020603050405020304" pitchFamily="18" charset="0"/>
                      </a:endParaRPr>
                    </a:p>
                  </a:txBody>
                  <a:tcPr marL="0" marR="0" marT="0" marB="0" anchor="b"/>
                </a:tc>
              </a:tr>
              <a:tr h="463065">
                <a:tc>
                  <a:txBody>
                    <a:bodyPr/>
                    <a:lstStyle/>
                    <a:p>
                      <a:pPr marL="0" marR="0" algn="r">
                        <a:lnSpc>
                          <a:spcPct val="150000"/>
                        </a:lnSpc>
                        <a:spcBef>
                          <a:spcPts val="0"/>
                        </a:spcBef>
                        <a:spcAft>
                          <a:spcPts val="0"/>
                        </a:spcAft>
                        <a:tabLst>
                          <a:tab pos="457200" algn="l"/>
                          <a:tab pos="2743200" algn="l"/>
                          <a:tab pos="5029200" algn="l"/>
                        </a:tabLst>
                      </a:pPr>
                      <a:r>
                        <a:rPr lang="en-US" sz="1800" kern="1400">
                          <a:effectLst/>
                        </a:rPr>
                        <a:t>0</a:t>
                      </a:r>
                      <a:endParaRPr lang="en-US" sz="18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b="1" kern="1400" baseline="0">
                          <a:solidFill>
                            <a:schemeClr val="bg1"/>
                          </a:solidFill>
                          <a:effectLst/>
                        </a:rPr>
                        <a:t>0.5</a:t>
                      </a:r>
                      <a:endParaRPr lang="en-US" sz="1800" b="1" kern="1400" baseline="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b="1" kern="1400" baseline="0" dirty="0">
                          <a:solidFill>
                            <a:schemeClr val="bg1"/>
                          </a:solidFill>
                          <a:effectLst/>
                        </a:rPr>
                        <a:t>0.5</a:t>
                      </a:r>
                      <a:endParaRPr lang="en-US" sz="1800" b="1" kern="1400" baseline="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kern="1400" dirty="0">
                          <a:effectLst/>
                          <a:latin typeface="+mn-lt"/>
                          <a:ea typeface="MS Mincho"/>
                          <a:cs typeface="Times New Roman" panose="02020603050405020304" pitchFamily="18" charset="0"/>
                        </a:rPr>
                        <a:t>0.38</a:t>
                      </a:r>
                      <a:endParaRPr lang="en-US" sz="1800" kern="1400" dirty="0">
                        <a:effectLst/>
                        <a:latin typeface="+mn-lt"/>
                        <a:ea typeface="Times New Roman" panose="02020603050405020304" pitchFamily="18" charset="0"/>
                        <a:cs typeface="Times New Roman" panose="02020603050405020304" pitchFamily="18" charset="0"/>
                      </a:endParaRPr>
                    </a:p>
                  </a:txBody>
                  <a:tcPr marL="0" marR="0" marT="0" marB="0" anchor="b"/>
                </a:tc>
              </a:tr>
              <a:tr h="463065">
                <a:tc>
                  <a:txBody>
                    <a:bodyPr/>
                    <a:lstStyle/>
                    <a:p>
                      <a:pPr marL="0" marR="0" algn="r">
                        <a:lnSpc>
                          <a:spcPct val="150000"/>
                        </a:lnSpc>
                        <a:spcBef>
                          <a:spcPts val="0"/>
                        </a:spcBef>
                        <a:spcAft>
                          <a:spcPts val="0"/>
                        </a:spcAft>
                        <a:tabLst>
                          <a:tab pos="457200" algn="l"/>
                          <a:tab pos="2743200" algn="l"/>
                          <a:tab pos="5029200" algn="l"/>
                        </a:tabLst>
                      </a:pPr>
                      <a:r>
                        <a:rPr lang="en-US" sz="1800" kern="1400">
                          <a:effectLst/>
                        </a:rPr>
                        <a:t>0</a:t>
                      </a:r>
                      <a:endParaRPr lang="en-US" sz="18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b="1" kern="1400" baseline="0">
                          <a:solidFill>
                            <a:schemeClr val="bg1"/>
                          </a:solidFill>
                          <a:effectLst/>
                        </a:rPr>
                        <a:t>0</a:t>
                      </a:r>
                      <a:endParaRPr lang="en-US" sz="1800" b="1" kern="1400" baseline="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b="1" kern="1400" baseline="0" dirty="0">
                          <a:solidFill>
                            <a:schemeClr val="bg1"/>
                          </a:solidFill>
                          <a:effectLst/>
                        </a:rPr>
                        <a:t>1</a:t>
                      </a:r>
                      <a:endParaRPr lang="en-US" sz="1800" b="1" kern="1400" baseline="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kern="1400" dirty="0">
                          <a:effectLst/>
                          <a:latin typeface="+mn-lt"/>
                          <a:ea typeface="MS Mincho"/>
                          <a:cs typeface="Times New Roman" panose="02020603050405020304" pitchFamily="18" charset="0"/>
                        </a:rPr>
                        <a:t>0.38</a:t>
                      </a:r>
                      <a:endParaRPr lang="en-US" sz="1800" kern="1400" dirty="0">
                        <a:effectLst/>
                        <a:latin typeface="+mn-lt"/>
                        <a:ea typeface="Times New Roman" panose="02020603050405020304" pitchFamily="18" charset="0"/>
                        <a:cs typeface="Times New Roman" panose="02020603050405020304" pitchFamily="18" charset="0"/>
                      </a:endParaRPr>
                    </a:p>
                  </a:txBody>
                  <a:tcPr marL="0" marR="0" marT="0" marB="0" anchor="b"/>
                </a:tc>
              </a:tr>
              <a:tr h="463065">
                <a:tc>
                  <a:txBody>
                    <a:bodyPr/>
                    <a:lstStyle/>
                    <a:p>
                      <a:pPr marL="0" marR="0" algn="r">
                        <a:lnSpc>
                          <a:spcPct val="150000"/>
                        </a:lnSpc>
                        <a:spcBef>
                          <a:spcPts val="0"/>
                        </a:spcBef>
                        <a:spcAft>
                          <a:spcPts val="0"/>
                        </a:spcAft>
                        <a:tabLst>
                          <a:tab pos="457200" algn="l"/>
                          <a:tab pos="2743200" algn="l"/>
                          <a:tab pos="5029200" algn="l"/>
                        </a:tabLst>
                      </a:pPr>
                      <a:r>
                        <a:rPr lang="en-US" sz="1800" kern="1400">
                          <a:effectLst/>
                        </a:rPr>
                        <a:t>0.5</a:t>
                      </a:r>
                      <a:endParaRPr lang="en-US" sz="18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b="1" kern="1400" baseline="0">
                          <a:solidFill>
                            <a:schemeClr val="bg1"/>
                          </a:solidFill>
                          <a:effectLst/>
                        </a:rPr>
                        <a:t>0.5</a:t>
                      </a:r>
                      <a:endParaRPr lang="en-US" sz="1800" b="1" kern="1400" baseline="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b="1" kern="1400" baseline="0" dirty="0">
                          <a:solidFill>
                            <a:schemeClr val="bg1"/>
                          </a:solidFill>
                          <a:effectLst/>
                        </a:rPr>
                        <a:t>0</a:t>
                      </a:r>
                      <a:endParaRPr lang="en-US" sz="1800" b="1" kern="1400" baseline="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kern="1400" dirty="0">
                          <a:effectLst/>
                          <a:latin typeface="+mn-lt"/>
                          <a:ea typeface="MS Mincho"/>
                          <a:cs typeface="Times New Roman" panose="02020603050405020304" pitchFamily="18" charset="0"/>
                        </a:rPr>
                        <a:t>0.19</a:t>
                      </a:r>
                      <a:endParaRPr lang="en-US" sz="1800" kern="1400" dirty="0">
                        <a:effectLst/>
                        <a:latin typeface="+mn-lt"/>
                        <a:ea typeface="Times New Roman" panose="02020603050405020304" pitchFamily="18" charset="0"/>
                        <a:cs typeface="Times New Roman" panose="02020603050405020304" pitchFamily="18" charset="0"/>
                      </a:endParaRPr>
                    </a:p>
                  </a:txBody>
                  <a:tcPr marL="0" marR="0" marT="0" marB="0" anchor="b"/>
                </a:tc>
              </a:tr>
              <a:tr h="463065">
                <a:tc>
                  <a:txBody>
                    <a:bodyPr/>
                    <a:lstStyle/>
                    <a:p>
                      <a:pPr marL="0" marR="0" algn="r">
                        <a:lnSpc>
                          <a:spcPct val="150000"/>
                        </a:lnSpc>
                        <a:spcBef>
                          <a:spcPts val="0"/>
                        </a:spcBef>
                        <a:spcAft>
                          <a:spcPts val="0"/>
                        </a:spcAft>
                        <a:tabLst>
                          <a:tab pos="457200" algn="l"/>
                          <a:tab pos="2743200" algn="l"/>
                          <a:tab pos="5029200" algn="l"/>
                        </a:tabLst>
                      </a:pPr>
                      <a:r>
                        <a:rPr lang="en-US" sz="1800" kern="1400">
                          <a:effectLst/>
                        </a:rPr>
                        <a:t>0.5</a:t>
                      </a:r>
                      <a:endParaRPr lang="en-US" sz="18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b="1" kern="1400" baseline="0">
                          <a:solidFill>
                            <a:schemeClr val="bg1"/>
                          </a:solidFill>
                          <a:effectLst/>
                        </a:rPr>
                        <a:t>0</a:t>
                      </a:r>
                      <a:endParaRPr lang="en-US" sz="1800" b="1" kern="1400" baseline="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b="1" kern="1400" baseline="0" dirty="0">
                          <a:solidFill>
                            <a:schemeClr val="bg1"/>
                          </a:solidFill>
                          <a:effectLst/>
                        </a:rPr>
                        <a:t>0.5</a:t>
                      </a:r>
                      <a:endParaRPr lang="en-US" sz="1800" b="1" kern="1400" baseline="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kern="1400" dirty="0">
                          <a:effectLst/>
                          <a:latin typeface="+mn-lt"/>
                          <a:ea typeface="MS Mincho"/>
                          <a:cs typeface="Times New Roman" panose="02020603050405020304" pitchFamily="18" charset="0"/>
                        </a:rPr>
                        <a:t>0.60</a:t>
                      </a:r>
                      <a:endParaRPr lang="en-US" sz="1800" kern="1400" dirty="0">
                        <a:effectLst/>
                        <a:latin typeface="+mn-lt"/>
                        <a:ea typeface="Times New Roman" panose="02020603050405020304" pitchFamily="18" charset="0"/>
                        <a:cs typeface="Times New Roman" panose="02020603050405020304" pitchFamily="18" charset="0"/>
                      </a:endParaRPr>
                    </a:p>
                  </a:txBody>
                  <a:tcPr marL="0" marR="0" marT="0" marB="0" anchor="b"/>
                </a:tc>
              </a:tr>
              <a:tr h="463065">
                <a:tc>
                  <a:txBody>
                    <a:bodyPr/>
                    <a:lstStyle/>
                    <a:p>
                      <a:pPr marL="0" marR="0" algn="r">
                        <a:lnSpc>
                          <a:spcPct val="150000"/>
                        </a:lnSpc>
                        <a:spcBef>
                          <a:spcPts val="0"/>
                        </a:spcBef>
                        <a:spcAft>
                          <a:spcPts val="0"/>
                        </a:spcAft>
                        <a:tabLst>
                          <a:tab pos="457200" algn="l"/>
                          <a:tab pos="2743200" algn="l"/>
                          <a:tab pos="5029200" algn="l"/>
                        </a:tabLst>
                      </a:pPr>
                      <a:r>
                        <a:rPr lang="en-US" sz="1800" kern="1400">
                          <a:effectLst/>
                        </a:rPr>
                        <a:t>1</a:t>
                      </a:r>
                      <a:endParaRPr lang="en-US" sz="18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800" b="1" kern="1400" baseline="0">
                          <a:solidFill>
                            <a:schemeClr val="bg1"/>
                          </a:solidFill>
                          <a:effectLst/>
                        </a:rPr>
                        <a:t>0</a:t>
                      </a:r>
                      <a:endParaRPr lang="en-US" sz="1800" b="1" kern="1400" baseline="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b="1" kern="1400" baseline="0" dirty="0">
                          <a:solidFill>
                            <a:schemeClr val="bg1"/>
                          </a:solidFill>
                          <a:effectLst/>
                        </a:rPr>
                        <a:t>0</a:t>
                      </a:r>
                      <a:endParaRPr lang="en-US" sz="1800" b="1" kern="1400" baseline="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800" b="1" kern="1400" dirty="0">
                          <a:effectLst/>
                          <a:latin typeface="Cambria" panose="02040503050406030204" pitchFamily="18" charset="0"/>
                          <a:ea typeface="MS Mincho"/>
                          <a:cs typeface="Times New Roman" panose="02020603050405020304" pitchFamily="18" charset="0"/>
                        </a:rPr>
                        <a:t>0.00</a:t>
                      </a:r>
                      <a:endParaRPr lang="en-US" sz="18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r>
            </a:tbl>
          </a:graphicData>
        </a:graphic>
      </p:graphicFrame>
      <p:sp>
        <p:nvSpPr>
          <p:cNvPr id="7" name="Slide Number Placeholder 6"/>
          <p:cNvSpPr>
            <a:spLocks noGrp="1"/>
          </p:cNvSpPr>
          <p:nvPr>
            <p:ph type="sldNum" sz="quarter" idx="12"/>
          </p:nvPr>
        </p:nvSpPr>
        <p:spPr/>
        <p:txBody>
          <a:bodyPr/>
          <a:lstStyle/>
          <a:p>
            <a:fld id="{0FF54DE5-C571-48E8-A5BC-B369434E2F44}" type="slidenum">
              <a:rPr lang="el-GR" smtClean="0"/>
              <a:pPr/>
              <a:t>68</a:t>
            </a:fld>
            <a:endParaRPr lang="el-GR"/>
          </a:p>
        </p:txBody>
      </p:sp>
    </p:spTree>
    <p:extLst>
      <p:ext uri="{BB962C8B-B14F-4D97-AF65-F5344CB8AC3E}">
        <p14:creationId xmlns:p14="http://schemas.microsoft.com/office/powerpoint/2010/main" val="12683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Grouping tables into clusters: Assessment via Internal evaluation - </a:t>
            </a:r>
            <a:r>
              <a:rPr lang="en-US" dirty="0" smtClean="0"/>
              <a:t>Results</a:t>
            </a:r>
            <a:endParaRPr lang="en-US" dirty="0"/>
          </a:p>
        </p:txBody>
      </p:sp>
      <p:sp>
        <p:nvSpPr>
          <p:cNvPr id="5" name="Text Placeholder 4"/>
          <p:cNvSpPr>
            <a:spLocks noGrp="1"/>
          </p:cNvSpPr>
          <p:nvPr>
            <p:ph type="body" idx="1"/>
          </p:nvPr>
        </p:nvSpPr>
        <p:spPr>
          <a:xfrm>
            <a:off x="1104900" y="1381125"/>
            <a:ext cx="9980681" cy="438150"/>
          </a:xfrm>
        </p:spPr>
        <p:txBody>
          <a:bodyPr>
            <a:normAutofit/>
          </a:bodyPr>
          <a:lstStyle/>
          <a:p>
            <a:pPr algn="ctr"/>
            <a:r>
              <a:rPr lang="en-US" sz="2000" dirty="0" smtClean="0"/>
              <a:t>Atlas</a:t>
            </a:r>
            <a:endParaRPr lang="en-US" sz="2000" dirty="0"/>
          </a:p>
        </p:txBody>
      </p:sp>
      <p:graphicFrame>
        <p:nvGraphicFramePr>
          <p:cNvPr id="9" name="Content Placeholder 8"/>
          <p:cNvGraphicFramePr>
            <a:graphicFrameLocks noGrp="1"/>
          </p:cNvGraphicFramePr>
          <p:nvPr>
            <p:ph sz="half" idx="2"/>
            <p:extLst/>
          </p:nvPr>
        </p:nvGraphicFramePr>
        <p:xfrm>
          <a:off x="2523744" y="1819275"/>
          <a:ext cx="7253130" cy="2286000"/>
        </p:xfrm>
        <a:graphic>
          <a:graphicData uri="http://schemas.openxmlformats.org/drawingml/2006/table">
            <a:tbl>
              <a:tblPr firstRow="1" firstCol="1" bandRow="1">
                <a:tableStyleId>{5C22544A-7EE6-4342-B048-85BDC9FD1C3A}</a:tableStyleId>
              </a:tblPr>
              <a:tblGrid>
                <a:gridCol w="1338976"/>
                <a:gridCol w="1338976"/>
                <a:gridCol w="1338976"/>
                <a:gridCol w="1618101"/>
                <a:gridCol w="1618101"/>
              </a:tblGrid>
              <a:tr h="381000">
                <a:tc>
                  <a:txBody>
                    <a:bodyPr/>
                    <a:lstStyle/>
                    <a:p>
                      <a:pPr marL="0" marR="0" algn="ctr">
                        <a:lnSpc>
                          <a:spcPct val="150000"/>
                        </a:lnSpc>
                        <a:spcBef>
                          <a:spcPts val="0"/>
                        </a:spcBef>
                        <a:spcAft>
                          <a:spcPts val="0"/>
                        </a:spcAft>
                        <a:tabLst>
                          <a:tab pos="457200" algn="l"/>
                          <a:tab pos="2743200" algn="l"/>
                          <a:tab pos="5029200" algn="l"/>
                        </a:tabLst>
                      </a:pPr>
                      <a:r>
                        <a:rPr lang="en-US" sz="1400" kern="1400" dirty="0" err="1">
                          <a:effectLst/>
                        </a:rPr>
                        <a:t>Wb</a:t>
                      </a:r>
                      <a:endParaRPr lang="en-US" sz="14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50000"/>
                        </a:lnSpc>
                        <a:spcBef>
                          <a:spcPts val="0"/>
                        </a:spcBef>
                        <a:spcAft>
                          <a:spcPts val="0"/>
                        </a:spcAft>
                        <a:tabLst>
                          <a:tab pos="457200" algn="l"/>
                          <a:tab pos="2743200" algn="l"/>
                          <a:tab pos="5029200" algn="l"/>
                        </a:tabLst>
                      </a:pPr>
                      <a:r>
                        <a:rPr lang="en-US" sz="1400" kern="1400" dirty="0" err="1">
                          <a:effectLst/>
                        </a:rPr>
                        <a:t>Wd</a:t>
                      </a:r>
                      <a:endParaRPr lang="en-US" sz="14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50000"/>
                        </a:lnSpc>
                        <a:spcBef>
                          <a:spcPts val="0"/>
                        </a:spcBef>
                        <a:spcAft>
                          <a:spcPts val="0"/>
                        </a:spcAft>
                        <a:tabLst>
                          <a:tab pos="457200" algn="l"/>
                          <a:tab pos="2743200" algn="l"/>
                          <a:tab pos="5029200" algn="l"/>
                        </a:tabLst>
                      </a:pPr>
                      <a:r>
                        <a:rPr lang="en-US" sz="1400" kern="1400">
                          <a:effectLst/>
                        </a:rPr>
                        <a:t>Wc</a:t>
                      </a:r>
                      <a:endParaRPr lang="en-US" sz="14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rPr>
                        <a:t>Cohesion</a:t>
                      </a:r>
                      <a:endParaRPr lang="en-US" sz="14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400" kern="1400">
                          <a:effectLst/>
                        </a:rPr>
                        <a:t>Separation</a:t>
                      </a:r>
                      <a:endParaRPr lang="en-US" sz="14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r h="381000">
                <a:tc>
                  <a:txBody>
                    <a:bodyPr/>
                    <a:lstStyle/>
                    <a:p>
                      <a:pPr marL="0" marR="0" algn="ctr">
                        <a:lnSpc>
                          <a:spcPct val="150000"/>
                        </a:lnSpc>
                        <a:spcBef>
                          <a:spcPts val="0"/>
                        </a:spcBef>
                        <a:spcAft>
                          <a:spcPts val="0"/>
                        </a:spcAft>
                        <a:tabLst>
                          <a:tab pos="457200" algn="l"/>
                          <a:tab pos="2743200" algn="l"/>
                          <a:tab pos="5029200" algn="l"/>
                        </a:tabLst>
                      </a:pPr>
                      <a:r>
                        <a:rPr lang="en-US" sz="1400" kern="1400" dirty="0">
                          <a:effectLst/>
                        </a:rPr>
                        <a:t>0.00</a:t>
                      </a:r>
                      <a:endParaRPr lang="en-US" sz="14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1.00</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0.00</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rPr>
                        <a:t>1323.69</a:t>
                      </a:r>
                      <a:endParaRPr lang="en-US" sz="14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r">
                        <a:lnSpc>
                          <a:spcPct val="150000"/>
                        </a:lnSpc>
                        <a:spcBef>
                          <a:spcPts val="0"/>
                        </a:spcBef>
                        <a:spcAft>
                          <a:spcPts val="0"/>
                        </a:spcAft>
                        <a:tabLst>
                          <a:tab pos="457200" algn="l"/>
                          <a:tab pos="2743200" algn="l"/>
                          <a:tab pos="5029200" algn="l"/>
                        </a:tabLst>
                      </a:pPr>
                      <a:r>
                        <a:rPr lang="en-US" sz="1400" kern="1400">
                          <a:effectLst/>
                        </a:rPr>
                        <a:t>2115.12</a:t>
                      </a:r>
                      <a:endParaRPr lang="en-US" sz="14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r>
              <a:tr h="381000">
                <a:tc>
                  <a:txBody>
                    <a:bodyPr/>
                    <a:lstStyle/>
                    <a:p>
                      <a:pPr marL="0" marR="0" algn="ctr">
                        <a:lnSpc>
                          <a:spcPct val="150000"/>
                        </a:lnSpc>
                        <a:spcBef>
                          <a:spcPts val="0"/>
                        </a:spcBef>
                        <a:spcAft>
                          <a:spcPts val="0"/>
                        </a:spcAft>
                        <a:tabLst>
                          <a:tab pos="457200" algn="l"/>
                          <a:tab pos="2743200" algn="l"/>
                          <a:tab pos="5029200" algn="l"/>
                        </a:tabLst>
                      </a:pPr>
                      <a:r>
                        <a:rPr lang="en-US" sz="1400" kern="1400">
                          <a:effectLst/>
                        </a:rPr>
                        <a:t>0.33</a:t>
                      </a:r>
                      <a:endParaRPr lang="en-US" sz="14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0.33</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0.33</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rPr>
                        <a:t>650.45</a:t>
                      </a:r>
                      <a:endParaRPr lang="en-US" sz="14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r">
                        <a:lnSpc>
                          <a:spcPct val="150000"/>
                        </a:lnSpc>
                        <a:spcBef>
                          <a:spcPts val="0"/>
                        </a:spcBef>
                        <a:spcAft>
                          <a:spcPts val="0"/>
                        </a:spcAft>
                        <a:tabLst>
                          <a:tab pos="457200" algn="l"/>
                          <a:tab pos="2743200" algn="l"/>
                          <a:tab pos="5029200" algn="l"/>
                        </a:tabLst>
                      </a:pPr>
                      <a:r>
                        <a:rPr lang="en-US" sz="1400" kern="1400">
                          <a:effectLst/>
                        </a:rPr>
                        <a:t>2598.62</a:t>
                      </a:r>
                      <a:endParaRPr lang="en-US" sz="14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r>
              <a:tr h="381000">
                <a:tc>
                  <a:txBody>
                    <a:bodyPr/>
                    <a:lstStyle/>
                    <a:p>
                      <a:pPr marL="0" marR="0" algn="ctr">
                        <a:lnSpc>
                          <a:spcPct val="150000"/>
                        </a:lnSpc>
                        <a:spcBef>
                          <a:spcPts val="0"/>
                        </a:spcBef>
                        <a:spcAft>
                          <a:spcPts val="0"/>
                        </a:spcAft>
                        <a:tabLst>
                          <a:tab pos="457200" algn="l"/>
                          <a:tab pos="2743200" algn="l"/>
                          <a:tab pos="5029200" algn="l"/>
                        </a:tabLst>
                      </a:pPr>
                      <a:r>
                        <a:rPr lang="en-US" sz="1400" kern="1400">
                          <a:effectLst/>
                        </a:rPr>
                        <a:t>0.50</a:t>
                      </a:r>
                      <a:endParaRPr lang="en-US" sz="14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0.50</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0.00</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rPr>
                        <a:t>331.31</a:t>
                      </a:r>
                      <a:endParaRPr lang="en-US" sz="14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rPr>
                        <a:t>2797.45</a:t>
                      </a:r>
                      <a:endParaRPr lang="en-US" sz="14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r>
              <a:tr h="381000">
                <a:tc>
                  <a:txBody>
                    <a:bodyPr/>
                    <a:lstStyle/>
                    <a:p>
                      <a:pPr marL="0" marR="0" algn="ctr">
                        <a:lnSpc>
                          <a:spcPct val="150000"/>
                        </a:lnSpc>
                        <a:spcBef>
                          <a:spcPts val="0"/>
                        </a:spcBef>
                        <a:spcAft>
                          <a:spcPts val="0"/>
                        </a:spcAft>
                        <a:tabLst>
                          <a:tab pos="457200" algn="l"/>
                          <a:tab pos="2743200" algn="l"/>
                          <a:tab pos="5029200" algn="l"/>
                        </a:tabLst>
                      </a:pPr>
                      <a:r>
                        <a:rPr lang="en-US" sz="1400" kern="1400">
                          <a:effectLst/>
                        </a:rPr>
                        <a:t>0.50</a:t>
                      </a:r>
                      <a:endParaRPr lang="en-US" sz="14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0.00</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0.50</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400" b="1" kern="1400" dirty="0">
                          <a:effectLst/>
                        </a:rPr>
                        <a:t>1383.74</a:t>
                      </a:r>
                      <a:endParaRPr lang="en-US" sz="1400" b="1"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r">
                        <a:lnSpc>
                          <a:spcPct val="150000"/>
                        </a:lnSpc>
                        <a:spcBef>
                          <a:spcPts val="0"/>
                        </a:spcBef>
                        <a:spcAft>
                          <a:spcPts val="0"/>
                        </a:spcAft>
                        <a:tabLst>
                          <a:tab pos="457200" algn="l"/>
                          <a:tab pos="2743200" algn="l"/>
                          <a:tab pos="5029200" algn="l"/>
                        </a:tabLst>
                      </a:pPr>
                      <a:r>
                        <a:rPr lang="en-US" sz="1400" b="1" kern="1400" dirty="0">
                          <a:effectLst/>
                        </a:rPr>
                        <a:t>2049.81</a:t>
                      </a:r>
                      <a:endParaRPr lang="en-US" sz="1400" b="1"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r>
              <a:tr h="381000">
                <a:tc>
                  <a:txBody>
                    <a:bodyPr/>
                    <a:lstStyle/>
                    <a:p>
                      <a:pPr marL="0" marR="0" algn="ctr">
                        <a:lnSpc>
                          <a:spcPct val="150000"/>
                        </a:lnSpc>
                        <a:spcBef>
                          <a:spcPts val="0"/>
                        </a:spcBef>
                        <a:spcAft>
                          <a:spcPts val="0"/>
                        </a:spcAft>
                        <a:tabLst>
                          <a:tab pos="457200" algn="l"/>
                          <a:tab pos="2743200" algn="l"/>
                          <a:tab pos="5029200" algn="l"/>
                        </a:tabLst>
                      </a:pPr>
                      <a:r>
                        <a:rPr lang="en-US" sz="1400" kern="1400">
                          <a:effectLst/>
                        </a:rPr>
                        <a:t>1.00</a:t>
                      </a:r>
                      <a:endParaRPr lang="en-US" sz="14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lnSpc>
                          <a:spcPct val="150000"/>
                        </a:lnSpc>
                        <a:spcBef>
                          <a:spcPts val="0"/>
                        </a:spcBef>
                        <a:spcAft>
                          <a:spcPts val="0"/>
                        </a:spcAft>
                        <a:tabLst>
                          <a:tab pos="457200" algn="l"/>
                          <a:tab pos="2743200" algn="l"/>
                          <a:tab pos="5029200" algn="l"/>
                        </a:tabLst>
                      </a:pPr>
                      <a:r>
                        <a:rPr lang="en-US" sz="1400" b="1" kern="1400">
                          <a:solidFill>
                            <a:schemeClr val="bg1"/>
                          </a:solidFill>
                          <a:effectLst/>
                        </a:rPr>
                        <a:t>0.00</a:t>
                      </a:r>
                      <a:endParaRPr lang="en-US" sz="1400" b="1"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0.00</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rPr>
                        <a:t>1271.30</a:t>
                      </a:r>
                      <a:endParaRPr lang="en-US" sz="14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rPr>
                        <a:t>2314.82</a:t>
                      </a:r>
                      <a:endParaRPr lang="en-US" sz="14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r>
            </a:tbl>
          </a:graphicData>
        </a:graphic>
      </p:graphicFrame>
      <p:sp>
        <p:nvSpPr>
          <p:cNvPr id="7" name="Text Placeholder 6"/>
          <p:cNvSpPr>
            <a:spLocks noGrp="1"/>
          </p:cNvSpPr>
          <p:nvPr>
            <p:ph type="body" sz="quarter" idx="3"/>
          </p:nvPr>
        </p:nvSpPr>
        <p:spPr>
          <a:xfrm>
            <a:off x="1104900" y="4105274"/>
            <a:ext cx="9980681" cy="414337"/>
          </a:xfrm>
        </p:spPr>
        <p:txBody>
          <a:bodyPr>
            <a:normAutofit/>
          </a:bodyPr>
          <a:lstStyle/>
          <a:p>
            <a:pPr algn="ctr"/>
            <a:r>
              <a:rPr lang="en-US" sz="2000" dirty="0" smtClean="0"/>
              <a:t>Coppermine</a:t>
            </a:r>
            <a:endParaRPr lang="en-US" sz="2000" dirty="0"/>
          </a:p>
        </p:txBody>
      </p:sp>
      <p:graphicFrame>
        <p:nvGraphicFramePr>
          <p:cNvPr id="10" name="Content Placeholder 9"/>
          <p:cNvGraphicFramePr>
            <a:graphicFrameLocks noGrp="1"/>
          </p:cNvGraphicFramePr>
          <p:nvPr>
            <p:ph sz="quarter" idx="4"/>
            <p:extLst/>
          </p:nvPr>
        </p:nvGraphicFramePr>
        <p:xfrm>
          <a:off x="2523744" y="4475321"/>
          <a:ext cx="7251192" cy="2286000"/>
        </p:xfrm>
        <a:graphic>
          <a:graphicData uri="http://schemas.openxmlformats.org/drawingml/2006/table">
            <a:tbl>
              <a:tblPr firstRow="1" firstCol="1" bandRow="1">
                <a:tableStyleId>{5C22544A-7EE6-4342-B048-85BDC9FD1C3A}</a:tableStyleId>
              </a:tblPr>
              <a:tblGrid>
                <a:gridCol w="1338618"/>
                <a:gridCol w="1338618"/>
                <a:gridCol w="1338618"/>
                <a:gridCol w="1617669"/>
                <a:gridCol w="1617669"/>
              </a:tblGrid>
              <a:tr h="381000">
                <a:tc>
                  <a:txBody>
                    <a:bodyPr/>
                    <a:lstStyle/>
                    <a:p>
                      <a:pPr marL="0" marR="0" algn="ctr">
                        <a:lnSpc>
                          <a:spcPct val="150000"/>
                        </a:lnSpc>
                        <a:spcBef>
                          <a:spcPts val="0"/>
                        </a:spcBef>
                        <a:spcAft>
                          <a:spcPts val="0"/>
                        </a:spcAft>
                        <a:tabLst>
                          <a:tab pos="457200" algn="l"/>
                          <a:tab pos="2743200" algn="l"/>
                          <a:tab pos="5029200" algn="l"/>
                        </a:tabLst>
                      </a:pPr>
                      <a:r>
                        <a:rPr lang="en-US" sz="1400" kern="1400" dirty="0" err="1">
                          <a:effectLst/>
                        </a:rPr>
                        <a:t>Wb</a:t>
                      </a:r>
                      <a:endParaRPr lang="en-US" sz="14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50000"/>
                        </a:lnSpc>
                        <a:spcBef>
                          <a:spcPts val="0"/>
                        </a:spcBef>
                        <a:spcAft>
                          <a:spcPts val="0"/>
                        </a:spcAft>
                        <a:tabLst>
                          <a:tab pos="457200" algn="l"/>
                          <a:tab pos="2743200" algn="l"/>
                          <a:tab pos="5029200" algn="l"/>
                        </a:tabLst>
                      </a:pPr>
                      <a:r>
                        <a:rPr lang="en-US" sz="1400" kern="1400" dirty="0" err="1">
                          <a:effectLst/>
                        </a:rPr>
                        <a:t>Wd</a:t>
                      </a:r>
                      <a:endParaRPr lang="en-US" sz="14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50000"/>
                        </a:lnSpc>
                        <a:spcBef>
                          <a:spcPts val="0"/>
                        </a:spcBef>
                        <a:spcAft>
                          <a:spcPts val="0"/>
                        </a:spcAft>
                        <a:tabLst>
                          <a:tab pos="457200" algn="l"/>
                          <a:tab pos="2743200" algn="l"/>
                          <a:tab pos="5029200" algn="l"/>
                        </a:tabLst>
                      </a:pPr>
                      <a:r>
                        <a:rPr lang="en-US" sz="1400" kern="1400" dirty="0" err="1">
                          <a:effectLst/>
                        </a:rPr>
                        <a:t>Wc</a:t>
                      </a:r>
                      <a:endParaRPr lang="en-US" sz="14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rPr>
                        <a:t>Cohesion</a:t>
                      </a:r>
                      <a:endParaRPr lang="en-US" sz="14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rPr>
                        <a:t>Separation</a:t>
                      </a:r>
                      <a:endParaRPr lang="en-US" sz="14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r h="381000">
                <a:tc>
                  <a:txBody>
                    <a:bodyPr/>
                    <a:lstStyle/>
                    <a:p>
                      <a:pPr marL="0" marR="0" algn="ctr">
                        <a:lnSpc>
                          <a:spcPct val="150000"/>
                        </a:lnSpc>
                        <a:spcBef>
                          <a:spcPts val="0"/>
                        </a:spcBef>
                        <a:spcAft>
                          <a:spcPts val="0"/>
                        </a:spcAft>
                        <a:tabLst>
                          <a:tab pos="457200" algn="l"/>
                          <a:tab pos="2743200" algn="l"/>
                          <a:tab pos="5029200" algn="l"/>
                        </a:tabLst>
                      </a:pPr>
                      <a:r>
                        <a:rPr lang="en-US" sz="1400" kern="1400" dirty="0">
                          <a:effectLst/>
                        </a:rPr>
                        <a:t>0.00</a:t>
                      </a:r>
                      <a:endParaRPr lang="en-US" sz="14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1.00</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0.00</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400" b="1" kern="1400" dirty="0">
                          <a:effectLst/>
                        </a:rPr>
                        <a:t>211.33</a:t>
                      </a:r>
                      <a:endParaRPr lang="en-US" sz="1400" b="1"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r">
                        <a:lnSpc>
                          <a:spcPct val="150000"/>
                        </a:lnSpc>
                        <a:spcBef>
                          <a:spcPts val="0"/>
                        </a:spcBef>
                        <a:spcAft>
                          <a:spcPts val="0"/>
                        </a:spcAft>
                        <a:tabLst>
                          <a:tab pos="457200" algn="l"/>
                          <a:tab pos="2743200" algn="l"/>
                          <a:tab pos="5029200" algn="l"/>
                        </a:tabLst>
                      </a:pPr>
                      <a:r>
                        <a:rPr lang="en-US" sz="1400" b="1" kern="1400" dirty="0">
                          <a:effectLst/>
                        </a:rPr>
                        <a:t>362.10</a:t>
                      </a:r>
                      <a:endParaRPr lang="en-US" sz="1400" b="1"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r>
              <a:tr h="381000">
                <a:tc>
                  <a:txBody>
                    <a:bodyPr/>
                    <a:lstStyle/>
                    <a:p>
                      <a:pPr marL="0" marR="0" algn="ctr">
                        <a:lnSpc>
                          <a:spcPct val="150000"/>
                        </a:lnSpc>
                        <a:spcBef>
                          <a:spcPts val="0"/>
                        </a:spcBef>
                        <a:spcAft>
                          <a:spcPts val="0"/>
                        </a:spcAft>
                        <a:tabLst>
                          <a:tab pos="457200" algn="l"/>
                          <a:tab pos="2743200" algn="l"/>
                          <a:tab pos="5029200" algn="l"/>
                        </a:tabLst>
                      </a:pPr>
                      <a:r>
                        <a:rPr lang="en-US" sz="1400" kern="1400" dirty="0">
                          <a:effectLst/>
                        </a:rPr>
                        <a:t>0.33</a:t>
                      </a:r>
                      <a:endParaRPr lang="en-US" sz="14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0.33</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0.33</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rPr>
                        <a:t>35.62</a:t>
                      </a:r>
                      <a:endParaRPr lang="en-US" sz="14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r">
                        <a:lnSpc>
                          <a:spcPct val="150000"/>
                        </a:lnSpc>
                        <a:spcBef>
                          <a:spcPts val="0"/>
                        </a:spcBef>
                        <a:spcAft>
                          <a:spcPts val="0"/>
                        </a:spcAft>
                        <a:tabLst>
                          <a:tab pos="457200" algn="l"/>
                          <a:tab pos="2743200" algn="l"/>
                          <a:tab pos="5029200" algn="l"/>
                        </a:tabLst>
                      </a:pPr>
                      <a:r>
                        <a:rPr lang="en-US" sz="1400" kern="1400">
                          <a:effectLst/>
                        </a:rPr>
                        <a:t>421.41</a:t>
                      </a:r>
                      <a:endParaRPr lang="en-US" sz="14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r>
              <a:tr h="381000">
                <a:tc>
                  <a:txBody>
                    <a:bodyPr/>
                    <a:lstStyle/>
                    <a:p>
                      <a:pPr marL="0" marR="0" algn="ctr">
                        <a:lnSpc>
                          <a:spcPct val="150000"/>
                        </a:lnSpc>
                        <a:spcBef>
                          <a:spcPts val="0"/>
                        </a:spcBef>
                        <a:spcAft>
                          <a:spcPts val="0"/>
                        </a:spcAft>
                        <a:tabLst>
                          <a:tab pos="457200" algn="l"/>
                          <a:tab pos="2743200" algn="l"/>
                          <a:tab pos="5029200" algn="l"/>
                        </a:tabLst>
                      </a:pPr>
                      <a:r>
                        <a:rPr lang="en-US" sz="1400" kern="1400">
                          <a:effectLst/>
                        </a:rPr>
                        <a:t>0.50</a:t>
                      </a:r>
                      <a:endParaRPr lang="en-US" sz="14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0.50</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0.00</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rPr>
                        <a:t>40.16</a:t>
                      </a:r>
                      <a:endParaRPr lang="en-US" sz="14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rPr>
                        <a:t>418.65</a:t>
                      </a:r>
                      <a:endParaRPr lang="en-US" sz="14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r>
              <a:tr h="381000">
                <a:tc>
                  <a:txBody>
                    <a:bodyPr/>
                    <a:lstStyle/>
                    <a:p>
                      <a:pPr marL="0" marR="0" algn="ctr">
                        <a:lnSpc>
                          <a:spcPct val="150000"/>
                        </a:lnSpc>
                        <a:spcBef>
                          <a:spcPts val="0"/>
                        </a:spcBef>
                        <a:spcAft>
                          <a:spcPts val="0"/>
                        </a:spcAft>
                        <a:tabLst>
                          <a:tab pos="457200" algn="l"/>
                          <a:tab pos="2743200" algn="l"/>
                          <a:tab pos="5029200" algn="l"/>
                        </a:tabLst>
                      </a:pPr>
                      <a:r>
                        <a:rPr lang="en-US" sz="1400" kern="1400">
                          <a:effectLst/>
                        </a:rPr>
                        <a:t>0.50</a:t>
                      </a:r>
                      <a:endParaRPr lang="en-US" sz="14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lnSpc>
                          <a:spcPct val="150000"/>
                        </a:lnSpc>
                        <a:spcBef>
                          <a:spcPts val="0"/>
                        </a:spcBef>
                        <a:spcAft>
                          <a:spcPts val="0"/>
                        </a:spcAft>
                        <a:tabLst>
                          <a:tab pos="457200" algn="l"/>
                          <a:tab pos="2743200" algn="l"/>
                          <a:tab pos="5029200" algn="l"/>
                        </a:tabLst>
                      </a:pPr>
                      <a:r>
                        <a:rPr lang="en-US" sz="1400" b="1" kern="1400">
                          <a:solidFill>
                            <a:schemeClr val="bg1"/>
                          </a:solidFill>
                          <a:effectLst/>
                        </a:rPr>
                        <a:t>0.00</a:t>
                      </a:r>
                      <a:endParaRPr lang="en-US" sz="1400" b="1"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0.50</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rPr>
                        <a:t>35.62</a:t>
                      </a:r>
                      <a:endParaRPr lang="en-US" sz="14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rPr>
                        <a:t>421.41</a:t>
                      </a:r>
                      <a:endParaRPr lang="en-US" sz="14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r>
              <a:tr h="381000">
                <a:tc>
                  <a:txBody>
                    <a:bodyPr/>
                    <a:lstStyle/>
                    <a:p>
                      <a:pPr marL="0" marR="0" algn="ctr">
                        <a:lnSpc>
                          <a:spcPct val="150000"/>
                        </a:lnSpc>
                        <a:spcBef>
                          <a:spcPts val="0"/>
                        </a:spcBef>
                        <a:spcAft>
                          <a:spcPts val="0"/>
                        </a:spcAft>
                        <a:tabLst>
                          <a:tab pos="457200" algn="l"/>
                          <a:tab pos="2743200" algn="l"/>
                          <a:tab pos="5029200" algn="l"/>
                        </a:tabLst>
                      </a:pPr>
                      <a:r>
                        <a:rPr lang="en-US" sz="1400" kern="1400">
                          <a:effectLst/>
                        </a:rPr>
                        <a:t>1.00</a:t>
                      </a:r>
                      <a:endParaRPr lang="en-US" sz="14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lnSpc>
                          <a:spcPct val="150000"/>
                        </a:lnSpc>
                        <a:spcBef>
                          <a:spcPts val="0"/>
                        </a:spcBef>
                        <a:spcAft>
                          <a:spcPts val="0"/>
                        </a:spcAft>
                        <a:tabLst>
                          <a:tab pos="457200" algn="l"/>
                          <a:tab pos="2743200" algn="l"/>
                          <a:tab pos="5029200" algn="l"/>
                        </a:tabLst>
                      </a:pPr>
                      <a:r>
                        <a:rPr lang="en-US" sz="1400" b="1" kern="1400">
                          <a:solidFill>
                            <a:schemeClr val="bg1"/>
                          </a:solidFill>
                          <a:effectLst/>
                        </a:rPr>
                        <a:t>0.00</a:t>
                      </a:r>
                      <a:endParaRPr lang="en-US" sz="1400" b="1"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0.00</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rPr>
                        <a:t>40.16</a:t>
                      </a:r>
                      <a:endParaRPr lang="en-US" sz="14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rPr>
                        <a:t>418.65</a:t>
                      </a:r>
                      <a:endParaRPr lang="en-US" sz="14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r>
            </a:tbl>
          </a:graphicData>
        </a:graphic>
      </p:graphicFrame>
      <p:sp>
        <p:nvSpPr>
          <p:cNvPr id="8" name="Slide Number Placeholder 7"/>
          <p:cNvSpPr>
            <a:spLocks noGrp="1"/>
          </p:cNvSpPr>
          <p:nvPr>
            <p:ph type="sldNum" sz="quarter" idx="12"/>
          </p:nvPr>
        </p:nvSpPr>
        <p:spPr/>
        <p:txBody>
          <a:bodyPr/>
          <a:lstStyle/>
          <a:p>
            <a:fld id="{0FF54DE5-C571-48E8-A5BC-B369434E2F44}" type="slidenum">
              <a:rPr lang="el-GR" smtClean="0"/>
              <a:pPr/>
              <a:t>69</a:t>
            </a:fld>
            <a:endParaRPr lang="el-GR"/>
          </a:p>
        </p:txBody>
      </p:sp>
    </p:spTree>
    <p:extLst>
      <p:ext uri="{BB962C8B-B14F-4D97-AF65-F5344CB8AC3E}">
        <p14:creationId xmlns:p14="http://schemas.microsoft.com/office/powerpoint/2010/main" val="76644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achieve our solution (1/2)</a:t>
            </a:r>
            <a:endParaRPr lang="en-US" dirty="0"/>
          </a:p>
        </p:txBody>
      </p:sp>
      <p:sp>
        <p:nvSpPr>
          <p:cNvPr id="3" name="Content Placeholder 2"/>
          <p:cNvSpPr>
            <a:spLocks noGrp="1"/>
          </p:cNvSpPr>
          <p:nvPr>
            <p:ph idx="1"/>
          </p:nvPr>
        </p:nvSpPr>
        <p:spPr/>
        <p:txBody>
          <a:bodyPr/>
          <a:lstStyle/>
          <a:p>
            <a:pPr marL="0" indent="0">
              <a:buNone/>
            </a:pPr>
            <a:r>
              <a:rPr lang="en-US" b="1" u="sng" dirty="0" smtClean="0"/>
              <a:t>Phase Extraction</a:t>
            </a:r>
          </a:p>
          <a:p>
            <a:r>
              <a:rPr lang="en-US" dirty="0" smtClean="0"/>
              <a:t>We introduce </a:t>
            </a:r>
            <a:r>
              <a:rPr lang="en-US" dirty="0"/>
              <a:t>a hierarchical agglomerative clustering algorithm that merges the most similar </a:t>
            </a:r>
            <a:r>
              <a:rPr lang="en-US" dirty="0" smtClean="0"/>
              <a:t>transitions.</a:t>
            </a:r>
          </a:p>
          <a:p>
            <a:r>
              <a:rPr lang="en-US" dirty="0"/>
              <a:t>As a </a:t>
            </a:r>
            <a:r>
              <a:rPr lang="en-US" dirty="0" smtClean="0"/>
              <a:t>result we </a:t>
            </a:r>
            <a:r>
              <a:rPr lang="en-US" dirty="0"/>
              <a:t>can have a desired number of phases, each of which encompasses subsequent and similar transitions. </a:t>
            </a:r>
            <a:endParaRPr lang="en-US" dirty="0" smtClean="0"/>
          </a:p>
          <a:p>
            <a:pPr marL="0" indent="0">
              <a:buNone/>
            </a:pPr>
            <a:r>
              <a:rPr lang="en-US" b="1" u="sng" dirty="0" smtClean="0"/>
              <a:t>Cluster Extraction</a:t>
            </a:r>
          </a:p>
          <a:p>
            <a:r>
              <a:rPr lang="en-US" dirty="0"/>
              <a:t>W</a:t>
            </a:r>
            <a:r>
              <a:rPr lang="en-US" dirty="0" smtClean="0"/>
              <a:t>e </a:t>
            </a:r>
            <a:r>
              <a:rPr lang="en-US" dirty="0"/>
              <a:t>introduce another hierarchical agglomerative clustering algorithm that creates a desired number of clusters. </a:t>
            </a:r>
            <a:endParaRPr lang="en-US" dirty="0" smtClean="0"/>
          </a:p>
          <a:p>
            <a:r>
              <a:rPr lang="en-US" dirty="0" smtClean="0"/>
              <a:t>Within </a:t>
            </a:r>
            <a:r>
              <a:rPr lang="en-US" dirty="0"/>
              <a:t>each cluster, the desideratum is to maximize the similarity of the contained tables. </a:t>
            </a:r>
            <a:endParaRPr lang="en-US" b="1" u="sng" dirty="0" smtClean="0"/>
          </a:p>
          <a:p>
            <a:endParaRPr lang="en-US" dirty="0"/>
          </a:p>
        </p:txBody>
      </p:sp>
      <p:sp>
        <p:nvSpPr>
          <p:cNvPr id="4" name="Slide Number Placeholder 3"/>
          <p:cNvSpPr>
            <a:spLocks noGrp="1"/>
          </p:cNvSpPr>
          <p:nvPr>
            <p:ph type="sldNum" sz="quarter" idx="12"/>
          </p:nvPr>
        </p:nvSpPr>
        <p:spPr/>
        <p:txBody>
          <a:bodyPr/>
          <a:lstStyle/>
          <a:p>
            <a:fld id="{0FF54DE5-C571-48E8-A5BC-B369434E2F44}" type="slidenum">
              <a:rPr lang="el-GR" smtClean="0"/>
              <a:pPr/>
              <a:t>7</a:t>
            </a:fld>
            <a:endParaRPr lang="el-GR"/>
          </a:p>
        </p:txBody>
      </p:sp>
    </p:spTree>
    <p:extLst>
      <p:ext uri="{BB962C8B-B14F-4D97-AF65-F5344CB8AC3E}">
        <p14:creationId xmlns:p14="http://schemas.microsoft.com/office/powerpoint/2010/main" val="164296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Grouping tables into clusters: Assessment via Internal evaluation - </a:t>
            </a:r>
            <a:r>
              <a:rPr lang="en-US" dirty="0" smtClean="0"/>
              <a:t>Results</a:t>
            </a:r>
            <a:endParaRPr lang="en-US" dirty="0"/>
          </a:p>
        </p:txBody>
      </p:sp>
      <p:sp>
        <p:nvSpPr>
          <p:cNvPr id="5" name="Text Placeholder 4"/>
          <p:cNvSpPr>
            <a:spLocks noGrp="1"/>
          </p:cNvSpPr>
          <p:nvPr>
            <p:ph type="body" idx="1"/>
          </p:nvPr>
        </p:nvSpPr>
        <p:spPr>
          <a:xfrm>
            <a:off x="1104900" y="1381125"/>
            <a:ext cx="9980681" cy="438150"/>
          </a:xfrm>
        </p:spPr>
        <p:txBody>
          <a:bodyPr/>
          <a:lstStyle/>
          <a:p>
            <a:pPr algn="ctr"/>
            <a:r>
              <a:rPr lang="en-US" sz="2000" dirty="0" err="1" smtClean="0"/>
              <a:t>bioSQL</a:t>
            </a:r>
            <a:endParaRPr lang="en-US" sz="2000" dirty="0"/>
          </a:p>
        </p:txBody>
      </p:sp>
      <p:graphicFrame>
        <p:nvGraphicFramePr>
          <p:cNvPr id="9" name="Content Placeholder 8"/>
          <p:cNvGraphicFramePr>
            <a:graphicFrameLocks noGrp="1"/>
          </p:cNvGraphicFramePr>
          <p:nvPr>
            <p:ph sz="half" idx="2"/>
            <p:extLst/>
          </p:nvPr>
        </p:nvGraphicFramePr>
        <p:xfrm>
          <a:off x="2523744" y="1819275"/>
          <a:ext cx="7253130" cy="2286000"/>
        </p:xfrm>
        <a:graphic>
          <a:graphicData uri="http://schemas.openxmlformats.org/drawingml/2006/table">
            <a:tbl>
              <a:tblPr firstRow="1" firstCol="1" bandRow="1">
                <a:tableStyleId>{5C22544A-7EE6-4342-B048-85BDC9FD1C3A}</a:tableStyleId>
              </a:tblPr>
              <a:tblGrid>
                <a:gridCol w="1338976"/>
                <a:gridCol w="1338976"/>
                <a:gridCol w="1338976"/>
                <a:gridCol w="1618101"/>
                <a:gridCol w="1618101"/>
              </a:tblGrid>
              <a:tr h="381000">
                <a:tc>
                  <a:txBody>
                    <a:bodyPr/>
                    <a:lstStyle/>
                    <a:p>
                      <a:pPr marL="0" marR="0" algn="ctr">
                        <a:lnSpc>
                          <a:spcPct val="150000"/>
                        </a:lnSpc>
                        <a:spcBef>
                          <a:spcPts val="0"/>
                        </a:spcBef>
                        <a:spcAft>
                          <a:spcPts val="0"/>
                        </a:spcAft>
                        <a:tabLst>
                          <a:tab pos="457200" algn="l"/>
                          <a:tab pos="2743200" algn="l"/>
                          <a:tab pos="5029200" algn="l"/>
                        </a:tabLst>
                      </a:pPr>
                      <a:r>
                        <a:rPr lang="en-US" sz="1600" kern="1400" dirty="0" err="1">
                          <a:effectLst/>
                        </a:rPr>
                        <a:t>Wb</a:t>
                      </a:r>
                      <a:endParaRPr lang="en-US" sz="16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50000"/>
                        </a:lnSpc>
                        <a:spcBef>
                          <a:spcPts val="0"/>
                        </a:spcBef>
                        <a:spcAft>
                          <a:spcPts val="0"/>
                        </a:spcAft>
                        <a:tabLst>
                          <a:tab pos="457200" algn="l"/>
                          <a:tab pos="2743200" algn="l"/>
                          <a:tab pos="5029200" algn="l"/>
                        </a:tabLst>
                      </a:pPr>
                      <a:r>
                        <a:rPr lang="en-US" sz="1600" kern="1400" dirty="0" err="1">
                          <a:effectLst/>
                        </a:rPr>
                        <a:t>Wd</a:t>
                      </a:r>
                      <a:endParaRPr lang="en-US" sz="16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50000"/>
                        </a:lnSpc>
                        <a:spcBef>
                          <a:spcPts val="0"/>
                        </a:spcBef>
                        <a:spcAft>
                          <a:spcPts val="0"/>
                        </a:spcAft>
                        <a:tabLst>
                          <a:tab pos="457200" algn="l"/>
                          <a:tab pos="2743200" algn="l"/>
                          <a:tab pos="5029200" algn="l"/>
                        </a:tabLst>
                      </a:pPr>
                      <a:r>
                        <a:rPr lang="en-US" sz="1600" kern="1400">
                          <a:effectLst/>
                        </a:rPr>
                        <a:t>Wc</a:t>
                      </a:r>
                      <a:endParaRPr lang="en-US" sz="16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600" kern="1400" dirty="0">
                          <a:effectLst/>
                        </a:rPr>
                        <a:t>Cohesion</a:t>
                      </a:r>
                      <a:endParaRPr lang="en-US" sz="16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600" kern="1400">
                          <a:effectLst/>
                        </a:rPr>
                        <a:t>Separation</a:t>
                      </a:r>
                      <a:endParaRPr lang="en-US" sz="16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r h="381000">
                <a:tc>
                  <a:txBody>
                    <a:bodyPr/>
                    <a:lstStyle/>
                    <a:p>
                      <a:pPr marL="0" marR="0" algn="ctr">
                        <a:lnSpc>
                          <a:spcPct val="150000"/>
                        </a:lnSpc>
                        <a:spcBef>
                          <a:spcPts val="0"/>
                        </a:spcBef>
                        <a:spcAft>
                          <a:spcPts val="0"/>
                        </a:spcAft>
                        <a:tabLst>
                          <a:tab pos="457200" algn="l"/>
                          <a:tab pos="2743200" algn="l"/>
                          <a:tab pos="5029200" algn="l"/>
                        </a:tabLst>
                      </a:pPr>
                      <a:r>
                        <a:rPr lang="en-US" sz="1600" kern="1400">
                          <a:effectLst/>
                        </a:rPr>
                        <a:t>0.00</a:t>
                      </a:r>
                      <a:endParaRPr lang="en-US" sz="16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1.00</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0.00</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latin typeface="+mn-lt"/>
                          <a:ea typeface="MS Mincho"/>
                          <a:cs typeface="Times New Roman" panose="02020603050405020304" pitchFamily="18" charset="0"/>
                        </a:rPr>
                        <a:t>320.45</a:t>
                      </a:r>
                      <a:endParaRPr lang="en-US" sz="1400" kern="1400" dirty="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0" marR="0" algn="r">
                        <a:lnSpc>
                          <a:spcPct val="150000"/>
                        </a:lnSpc>
                        <a:spcBef>
                          <a:spcPts val="0"/>
                        </a:spcBef>
                        <a:spcAft>
                          <a:spcPts val="0"/>
                        </a:spcAft>
                        <a:tabLst>
                          <a:tab pos="457200" algn="l"/>
                          <a:tab pos="2743200" algn="l"/>
                          <a:tab pos="5029200" algn="l"/>
                        </a:tabLst>
                      </a:pPr>
                      <a:r>
                        <a:rPr lang="en-US" sz="1400" kern="1400">
                          <a:effectLst/>
                          <a:latin typeface="+mn-lt"/>
                          <a:ea typeface="MS Mincho"/>
                          <a:cs typeface="Times New Roman" panose="02020603050405020304" pitchFamily="18" charset="0"/>
                        </a:rPr>
                        <a:t>781.45</a:t>
                      </a:r>
                      <a:endParaRPr lang="en-US" sz="1400" kern="1400">
                        <a:effectLst/>
                        <a:latin typeface="+mn-lt"/>
                        <a:ea typeface="Times New Roman" panose="02020603050405020304" pitchFamily="18" charset="0"/>
                        <a:cs typeface="Times New Roman" panose="02020603050405020304" pitchFamily="18" charset="0"/>
                      </a:endParaRPr>
                    </a:p>
                  </a:txBody>
                  <a:tcPr marL="0" marR="0" marT="0" marB="0" anchor="b"/>
                </a:tc>
              </a:tr>
              <a:tr h="381000">
                <a:tc>
                  <a:txBody>
                    <a:bodyPr/>
                    <a:lstStyle/>
                    <a:p>
                      <a:pPr marL="0" marR="0" algn="ctr">
                        <a:lnSpc>
                          <a:spcPct val="150000"/>
                        </a:lnSpc>
                        <a:spcBef>
                          <a:spcPts val="0"/>
                        </a:spcBef>
                        <a:spcAft>
                          <a:spcPts val="0"/>
                        </a:spcAft>
                        <a:tabLst>
                          <a:tab pos="457200" algn="l"/>
                          <a:tab pos="2743200" algn="l"/>
                          <a:tab pos="5029200" algn="l"/>
                        </a:tabLst>
                      </a:pPr>
                      <a:r>
                        <a:rPr lang="en-US" sz="1600" kern="1400">
                          <a:effectLst/>
                        </a:rPr>
                        <a:t>0.33</a:t>
                      </a:r>
                      <a:endParaRPr lang="en-US" sz="16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0.33</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0.33</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latin typeface="+mn-lt"/>
                          <a:ea typeface="MS Mincho"/>
                          <a:cs typeface="Times New Roman" panose="02020603050405020304" pitchFamily="18" charset="0"/>
                        </a:rPr>
                        <a:t>159.73</a:t>
                      </a:r>
                      <a:endParaRPr lang="en-US" sz="1400" kern="1400" dirty="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latin typeface="+mn-lt"/>
                          <a:ea typeface="MS Mincho"/>
                          <a:cs typeface="Times New Roman" panose="02020603050405020304" pitchFamily="18" charset="0"/>
                        </a:rPr>
                        <a:t>890.94</a:t>
                      </a:r>
                      <a:endParaRPr lang="en-US" sz="1400" kern="1400" dirty="0">
                        <a:effectLst/>
                        <a:latin typeface="+mn-lt"/>
                        <a:ea typeface="Times New Roman" panose="02020603050405020304" pitchFamily="18" charset="0"/>
                        <a:cs typeface="Times New Roman" panose="02020603050405020304" pitchFamily="18" charset="0"/>
                      </a:endParaRPr>
                    </a:p>
                  </a:txBody>
                  <a:tcPr marL="0" marR="0" marT="0" marB="0" anchor="b"/>
                </a:tc>
              </a:tr>
              <a:tr h="381000">
                <a:tc>
                  <a:txBody>
                    <a:bodyPr/>
                    <a:lstStyle/>
                    <a:p>
                      <a:pPr marL="0" marR="0" algn="ctr">
                        <a:lnSpc>
                          <a:spcPct val="150000"/>
                        </a:lnSpc>
                        <a:spcBef>
                          <a:spcPts val="0"/>
                        </a:spcBef>
                        <a:spcAft>
                          <a:spcPts val="0"/>
                        </a:spcAft>
                        <a:tabLst>
                          <a:tab pos="457200" algn="l"/>
                          <a:tab pos="2743200" algn="l"/>
                          <a:tab pos="5029200" algn="l"/>
                        </a:tabLst>
                      </a:pPr>
                      <a:r>
                        <a:rPr lang="en-US" sz="1600" kern="1400">
                          <a:effectLst/>
                        </a:rPr>
                        <a:t>0.50</a:t>
                      </a:r>
                      <a:endParaRPr lang="en-US" sz="16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lnSpc>
                          <a:spcPct val="150000"/>
                        </a:lnSpc>
                        <a:spcBef>
                          <a:spcPts val="0"/>
                        </a:spcBef>
                        <a:spcAft>
                          <a:spcPts val="0"/>
                        </a:spcAft>
                        <a:tabLst>
                          <a:tab pos="457200" algn="l"/>
                          <a:tab pos="2743200" algn="l"/>
                          <a:tab pos="5029200" algn="l"/>
                        </a:tabLst>
                      </a:pPr>
                      <a:r>
                        <a:rPr lang="en-US" sz="1600" b="1" kern="1400">
                          <a:solidFill>
                            <a:schemeClr val="bg1"/>
                          </a:solidFill>
                          <a:effectLst/>
                        </a:rPr>
                        <a:t>0.50</a:t>
                      </a:r>
                      <a:endParaRPr lang="en-US" sz="1600" b="1"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0.00</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400" kern="1400">
                          <a:effectLst/>
                          <a:latin typeface="+mn-lt"/>
                          <a:ea typeface="MS Mincho"/>
                          <a:cs typeface="Times New Roman" panose="02020603050405020304" pitchFamily="18" charset="0"/>
                        </a:rPr>
                        <a:t>122.00</a:t>
                      </a:r>
                      <a:endParaRPr lang="en-US" sz="1400" kern="14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latin typeface="+mn-lt"/>
                          <a:ea typeface="MS Mincho"/>
                          <a:cs typeface="Times New Roman" panose="02020603050405020304" pitchFamily="18" charset="0"/>
                        </a:rPr>
                        <a:t>886.21</a:t>
                      </a:r>
                      <a:endParaRPr lang="en-US" sz="1400" kern="1400" dirty="0">
                        <a:effectLst/>
                        <a:latin typeface="+mn-lt"/>
                        <a:ea typeface="Times New Roman" panose="02020603050405020304" pitchFamily="18" charset="0"/>
                        <a:cs typeface="Times New Roman" panose="02020603050405020304" pitchFamily="18" charset="0"/>
                      </a:endParaRPr>
                    </a:p>
                  </a:txBody>
                  <a:tcPr marL="0" marR="0" marT="0" marB="0" anchor="b"/>
                </a:tc>
              </a:tr>
              <a:tr h="381000">
                <a:tc>
                  <a:txBody>
                    <a:bodyPr/>
                    <a:lstStyle/>
                    <a:p>
                      <a:pPr marL="0" marR="0" algn="ctr">
                        <a:lnSpc>
                          <a:spcPct val="150000"/>
                        </a:lnSpc>
                        <a:spcBef>
                          <a:spcPts val="0"/>
                        </a:spcBef>
                        <a:spcAft>
                          <a:spcPts val="0"/>
                        </a:spcAft>
                        <a:tabLst>
                          <a:tab pos="457200" algn="l"/>
                          <a:tab pos="2743200" algn="l"/>
                          <a:tab pos="5029200" algn="l"/>
                        </a:tabLst>
                      </a:pPr>
                      <a:r>
                        <a:rPr lang="en-US" sz="1600" kern="1400">
                          <a:effectLst/>
                        </a:rPr>
                        <a:t>0.50</a:t>
                      </a:r>
                      <a:endParaRPr lang="en-US" sz="16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0.00</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0.50</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400" b="1" kern="1400">
                          <a:effectLst/>
                          <a:latin typeface="+mn-lt"/>
                          <a:ea typeface="MS Mincho"/>
                          <a:cs typeface="Times New Roman" panose="02020603050405020304" pitchFamily="18" charset="0"/>
                        </a:rPr>
                        <a:t>473.46</a:t>
                      </a:r>
                      <a:endParaRPr lang="en-US" sz="1400" kern="14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0" marR="0" algn="r">
                        <a:lnSpc>
                          <a:spcPct val="150000"/>
                        </a:lnSpc>
                        <a:spcBef>
                          <a:spcPts val="0"/>
                        </a:spcBef>
                        <a:spcAft>
                          <a:spcPts val="0"/>
                        </a:spcAft>
                        <a:tabLst>
                          <a:tab pos="457200" algn="l"/>
                          <a:tab pos="2743200" algn="l"/>
                          <a:tab pos="5029200" algn="l"/>
                        </a:tabLst>
                      </a:pPr>
                      <a:r>
                        <a:rPr lang="en-US" sz="1400" b="1" kern="1400" dirty="0">
                          <a:effectLst/>
                          <a:latin typeface="+mn-lt"/>
                          <a:ea typeface="MS Mincho"/>
                          <a:cs typeface="Times New Roman" panose="02020603050405020304" pitchFamily="18" charset="0"/>
                        </a:rPr>
                        <a:t>668.98</a:t>
                      </a:r>
                      <a:endParaRPr lang="en-US" sz="1400" kern="1400" dirty="0">
                        <a:effectLst/>
                        <a:latin typeface="+mn-lt"/>
                        <a:ea typeface="Times New Roman" panose="02020603050405020304" pitchFamily="18" charset="0"/>
                        <a:cs typeface="Times New Roman" panose="02020603050405020304" pitchFamily="18" charset="0"/>
                      </a:endParaRPr>
                    </a:p>
                  </a:txBody>
                  <a:tcPr marL="0" marR="0" marT="0" marB="0" anchor="b"/>
                </a:tc>
              </a:tr>
              <a:tr h="381000">
                <a:tc>
                  <a:txBody>
                    <a:bodyPr/>
                    <a:lstStyle/>
                    <a:p>
                      <a:pPr marL="0" marR="0" algn="ctr">
                        <a:lnSpc>
                          <a:spcPct val="150000"/>
                        </a:lnSpc>
                        <a:spcBef>
                          <a:spcPts val="0"/>
                        </a:spcBef>
                        <a:spcAft>
                          <a:spcPts val="0"/>
                        </a:spcAft>
                        <a:tabLst>
                          <a:tab pos="457200" algn="l"/>
                          <a:tab pos="2743200" algn="l"/>
                          <a:tab pos="5029200" algn="l"/>
                        </a:tabLst>
                      </a:pPr>
                      <a:r>
                        <a:rPr lang="en-US" sz="1600" kern="1400">
                          <a:effectLst/>
                        </a:rPr>
                        <a:t>1.00</a:t>
                      </a:r>
                      <a:endParaRPr lang="en-US" sz="16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lnSpc>
                          <a:spcPct val="150000"/>
                        </a:lnSpc>
                        <a:spcBef>
                          <a:spcPts val="0"/>
                        </a:spcBef>
                        <a:spcAft>
                          <a:spcPts val="0"/>
                        </a:spcAft>
                        <a:tabLst>
                          <a:tab pos="457200" algn="l"/>
                          <a:tab pos="2743200" algn="l"/>
                          <a:tab pos="5029200" algn="l"/>
                        </a:tabLst>
                      </a:pPr>
                      <a:r>
                        <a:rPr lang="en-US" sz="1600" b="1" kern="1400">
                          <a:solidFill>
                            <a:schemeClr val="bg1"/>
                          </a:solidFill>
                          <a:effectLst/>
                        </a:rPr>
                        <a:t>0.00</a:t>
                      </a:r>
                      <a:endParaRPr lang="en-US" sz="1600" b="1"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0.00</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400" kern="1400">
                          <a:effectLst/>
                          <a:latin typeface="+mn-lt"/>
                          <a:ea typeface="MS Mincho"/>
                          <a:cs typeface="Times New Roman" panose="02020603050405020304" pitchFamily="18" charset="0"/>
                        </a:rPr>
                        <a:t>253.59</a:t>
                      </a:r>
                      <a:endParaRPr lang="en-US" sz="1400" kern="14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latin typeface="+mn-lt"/>
                          <a:ea typeface="MS Mincho"/>
                          <a:cs typeface="Times New Roman" panose="02020603050405020304" pitchFamily="18" charset="0"/>
                        </a:rPr>
                        <a:t>827.05</a:t>
                      </a:r>
                      <a:endParaRPr lang="en-US" sz="1400" kern="1400" dirty="0">
                        <a:effectLst/>
                        <a:latin typeface="+mn-lt"/>
                        <a:ea typeface="Times New Roman" panose="02020603050405020304" pitchFamily="18" charset="0"/>
                        <a:cs typeface="Times New Roman" panose="02020603050405020304" pitchFamily="18" charset="0"/>
                      </a:endParaRPr>
                    </a:p>
                  </a:txBody>
                  <a:tcPr marL="0" marR="0" marT="0" marB="0" anchor="b"/>
                </a:tc>
              </a:tr>
            </a:tbl>
          </a:graphicData>
        </a:graphic>
      </p:graphicFrame>
      <p:sp>
        <p:nvSpPr>
          <p:cNvPr id="7" name="Text Placeholder 6"/>
          <p:cNvSpPr>
            <a:spLocks noGrp="1"/>
          </p:cNvSpPr>
          <p:nvPr>
            <p:ph type="body" sz="quarter" idx="3"/>
          </p:nvPr>
        </p:nvSpPr>
        <p:spPr>
          <a:xfrm>
            <a:off x="1104900" y="4105274"/>
            <a:ext cx="9980681" cy="414337"/>
          </a:xfrm>
        </p:spPr>
        <p:txBody>
          <a:bodyPr>
            <a:normAutofit/>
          </a:bodyPr>
          <a:lstStyle/>
          <a:p>
            <a:pPr algn="ctr"/>
            <a:r>
              <a:rPr lang="en-US" sz="2000" dirty="0" err="1" smtClean="0"/>
              <a:t>Ensembl</a:t>
            </a:r>
            <a:endParaRPr lang="en-US" sz="2000" dirty="0"/>
          </a:p>
        </p:txBody>
      </p:sp>
      <p:graphicFrame>
        <p:nvGraphicFramePr>
          <p:cNvPr id="10" name="Content Placeholder 9"/>
          <p:cNvGraphicFramePr>
            <a:graphicFrameLocks noGrp="1"/>
          </p:cNvGraphicFramePr>
          <p:nvPr>
            <p:ph sz="quarter" idx="4"/>
            <p:extLst/>
          </p:nvPr>
        </p:nvGraphicFramePr>
        <p:xfrm>
          <a:off x="2523744" y="4475321"/>
          <a:ext cx="7251192" cy="2286000"/>
        </p:xfrm>
        <a:graphic>
          <a:graphicData uri="http://schemas.openxmlformats.org/drawingml/2006/table">
            <a:tbl>
              <a:tblPr firstRow="1" firstCol="1" bandRow="1">
                <a:tableStyleId>{5C22544A-7EE6-4342-B048-85BDC9FD1C3A}</a:tableStyleId>
              </a:tblPr>
              <a:tblGrid>
                <a:gridCol w="1338618"/>
                <a:gridCol w="1338618"/>
                <a:gridCol w="1338618"/>
                <a:gridCol w="1617669"/>
                <a:gridCol w="1617669"/>
              </a:tblGrid>
              <a:tr h="381000">
                <a:tc>
                  <a:txBody>
                    <a:bodyPr/>
                    <a:lstStyle/>
                    <a:p>
                      <a:pPr marL="0" marR="0" algn="ctr">
                        <a:lnSpc>
                          <a:spcPct val="150000"/>
                        </a:lnSpc>
                        <a:spcBef>
                          <a:spcPts val="0"/>
                        </a:spcBef>
                        <a:spcAft>
                          <a:spcPts val="0"/>
                        </a:spcAft>
                        <a:tabLst>
                          <a:tab pos="457200" algn="l"/>
                          <a:tab pos="2743200" algn="l"/>
                          <a:tab pos="5029200" algn="l"/>
                        </a:tabLst>
                      </a:pPr>
                      <a:r>
                        <a:rPr lang="en-US" sz="1600" kern="1400" dirty="0" err="1">
                          <a:effectLst/>
                        </a:rPr>
                        <a:t>Wb</a:t>
                      </a:r>
                      <a:endParaRPr lang="en-US" sz="16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50000"/>
                        </a:lnSpc>
                        <a:spcBef>
                          <a:spcPts val="0"/>
                        </a:spcBef>
                        <a:spcAft>
                          <a:spcPts val="0"/>
                        </a:spcAft>
                        <a:tabLst>
                          <a:tab pos="457200" algn="l"/>
                          <a:tab pos="2743200" algn="l"/>
                          <a:tab pos="5029200" algn="l"/>
                        </a:tabLst>
                      </a:pPr>
                      <a:r>
                        <a:rPr lang="en-US" sz="1600" kern="1400" dirty="0" err="1">
                          <a:effectLst/>
                        </a:rPr>
                        <a:t>Wd</a:t>
                      </a:r>
                      <a:endParaRPr lang="en-US" sz="16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50000"/>
                        </a:lnSpc>
                        <a:spcBef>
                          <a:spcPts val="0"/>
                        </a:spcBef>
                        <a:spcAft>
                          <a:spcPts val="0"/>
                        </a:spcAft>
                        <a:tabLst>
                          <a:tab pos="457200" algn="l"/>
                          <a:tab pos="2743200" algn="l"/>
                          <a:tab pos="5029200" algn="l"/>
                        </a:tabLst>
                      </a:pPr>
                      <a:r>
                        <a:rPr lang="en-US" sz="1600" kern="1400" dirty="0" err="1">
                          <a:effectLst/>
                        </a:rPr>
                        <a:t>Wc</a:t>
                      </a:r>
                      <a:endParaRPr lang="en-US" sz="16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600" kern="1400" dirty="0">
                          <a:effectLst/>
                        </a:rPr>
                        <a:t>Cohesion</a:t>
                      </a:r>
                      <a:endParaRPr lang="en-US" sz="16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600" kern="1400" dirty="0">
                          <a:effectLst/>
                        </a:rPr>
                        <a:t>Separation</a:t>
                      </a:r>
                      <a:endParaRPr lang="en-US" sz="16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r h="381000">
                <a:tc>
                  <a:txBody>
                    <a:bodyPr/>
                    <a:lstStyle/>
                    <a:p>
                      <a:pPr marL="0" marR="0" algn="ctr">
                        <a:lnSpc>
                          <a:spcPct val="150000"/>
                        </a:lnSpc>
                        <a:spcBef>
                          <a:spcPts val="0"/>
                        </a:spcBef>
                        <a:spcAft>
                          <a:spcPts val="0"/>
                        </a:spcAft>
                        <a:tabLst>
                          <a:tab pos="457200" algn="l"/>
                          <a:tab pos="2743200" algn="l"/>
                          <a:tab pos="5029200" algn="l"/>
                        </a:tabLst>
                      </a:pPr>
                      <a:r>
                        <a:rPr lang="en-US" sz="1600" kern="1400">
                          <a:effectLst/>
                        </a:rPr>
                        <a:t>0.00</a:t>
                      </a:r>
                      <a:endParaRPr lang="en-US" sz="16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1.00</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0.00</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latin typeface="+mn-lt"/>
                          <a:ea typeface="MS Mincho"/>
                          <a:cs typeface="Times New Roman" panose="02020603050405020304" pitchFamily="18" charset="0"/>
                        </a:rPr>
                        <a:t>11167.50</a:t>
                      </a:r>
                      <a:endParaRPr lang="en-US" sz="1400" kern="1400" dirty="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0" marR="0" algn="r">
                        <a:lnSpc>
                          <a:spcPct val="150000"/>
                        </a:lnSpc>
                        <a:spcBef>
                          <a:spcPts val="0"/>
                        </a:spcBef>
                        <a:spcAft>
                          <a:spcPts val="0"/>
                        </a:spcAft>
                        <a:tabLst>
                          <a:tab pos="457200" algn="l"/>
                          <a:tab pos="2743200" algn="l"/>
                          <a:tab pos="5029200" algn="l"/>
                        </a:tabLst>
                      </a:pPr>
                      <a:r>
                        <a:rPr lang="en-US" sz="1400" kern="1400">
                          <a:effectLst/>
                          <a:latin typeface="+mn-lt"/>
                          <a:ea typeface="MS Mincho"/>
                          <a:cs typeface="Times New Roman" panose="02020603050405020304" pitchFamily="18" charset="0"/>
                        </a:rPr>
                        <a:t>30780.37</a:t>
                      </a:r>
                      <a:endParaRPr lang="en-US" sz="1400" kern="1400">
                        <a:effectLst/>
                        <a:latin typeface="+mn-lt"/>
                        <a:ea typeface="Times New Roman" panose="02020603050405020304" pitchFamily="18" charset="0"/>
                        <a:cs typeface="Times New Roman" panose="02020603050405020304" pitchFamily="18" charset="0"/>
                      </a:endParaRPr>
                    </a:p>
                  </a:txBody>
                  <a:tcPr marL="0" marR="0" marT="0" marB="0" anchor="b"/>
                </a:tc>
              </a:tr>
              <a:tr h="381000">
                <a:tc>
                  <a:txBody>
                    <a:bodyPr/>
                    <a:lstStyle/>
                    <a:p>
                      <a:pPr marL="0" marR="0" algn="ctr">
                        <a:lnSpc>
                          <a:spcPct val="150000"/>
                        </a:lnSpc>
                        <a:spcBef>
                          <a:spcPts val="0"/>
                        </a:spcBef>
                        <a:spcAft>
                          <a:spcPts val="0"/>
                        </a:spcAft>
                        <a:tabLst>
                          <a:tab pos="457200" algn="l"/>
                          <a:tab pos="2743200" algn="l"/>
                          <a:tab pos="5029200" algn="l"/>
                        </a:tabLst>
                      </a:pPr>
                      <a:r>
                        <a:rPr lang="en-US" sz="1600" kern="1400">
                          <a:effectLst/>
                        </a:rPr>
                        <a:t>0.33</a:t>
                      </a:r>
                      <a:endParaRPr lang="en-US" sz="16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0.33</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600" b="1" kern="1400">
                          <a:solidFill>
                            <a:schemeClr val="bg1"/>
                          </a:solidFill>
                          <a:effectLst/>
                        </a:rPr>
                        <a:t>0.33</a:t>
                      </a:r>
                      <a:endParaRPr lang="en-US" sz="1600" b="1"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400" b="1" kern="1400" dirty="0">
                          <a:effectLst/>
                          <a:latin typeface="+mn-lt"/>
                          <a:ea typeface="MS Mincho"/>
                          <a:cs typeface="Times New Roman" panose="02020603050405020304" pitchFamily="18" charset="0"/>
                        </a:rPr>
                        <a:t>21301.49</a:t>
                      </a:r>
                      <a:endParaRPr lang="en-US" sz="1400" kern="1400" dirty="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0" marR="0" algn="r">
                        <a:lnSpc>
                          <a:spcPct val="150000"/>
                        </a:lnSpc>
                        <a:spcBef>
                          <a:spcPts val="0"/>
                        </a:spcBef>
                        <a:spcAft>
                          <a:spcPts val="0"/>
                        </a:spcAft>
                        <a:tabLst>
                          <a:tab pos="457200" algn="l"/>
                          <a:tab pos="2743200" algn="l"/>
                          <a:tab pos="5029200" algn="l"/>
                        </a:tabLst>
                      </a:pPr>
                      <a:r>
                        <a:rPr lang="en-US" sz="1400" b="1" kern="1400" dirty="0">
                          <a:effectLst/>
                          <a:latin typeface="+mn-lt"/>
                          <a:ea typeface="MS Mincho"/>
                          <a:cs typeface="Times New Roman" panose="02020603050405020304" pitchFamily="18" charset="0"/>
                        </a:rPr>
                        <a:t>21566.66</a:t>
                      </a:r>
                      <a:endParaRPr lang="en-US" sz="1400" kern="1400" dirty="0">
                        <a:effectLst/>
                        <a:latin typeface="+mn-lt"/>
                        <a:ea typeface="Times New Roman" panose="02020603050405020304" pitchFamily="18" charset="0"/>
                        <a:cs typeface="Times New Roman" panose="02020603050405020304" pitchFamily="18" charset="0"/>
                      </a:endParaRPr>
                    </a:p>
                  </a:txBody>
                  <a:tcPr marL="0" marR="0" marT="0" marB="0" anchor="b"/>
                </a:tc>
              </a:tr>
              <a:tr h="381000">
                <a:tc>
                  <a:txBody>
                    <a:bodyPr/>
                    <a:lstStyle/>
                    <a:p>
                      <a:pPr marL="0" marR="0" algn="ctr">
                        <a:lnSpc>
                          <a:spcPct val="150000"/>
                        </a:lnSpc>
                        <a:spcBef>
                          <a:spcPts val="0"/>
                        </a:spcBef>
                        <a:spcAft>
                          <a:spcPts val="0"/>
                        </a:spcAft>
                        <a:tabLst>
                          <a:tab pos="457200" algn="l"/>
                          <a:tab pos="2743200" algn="l"/>
                          <a:tab pos="5029200" algn="l"/>
                        </a:tabLst>
                      </a:pPr>
                      <a:r>
                        <a:rPr lang="en-US" sz="1600" kern="1400">
                          <a:effectLst/>
                        </a:rPr>
                        <a:t>0.50</a:t>
                      </a:r>
                      <a:endParaRPr lang="en-US" sz="16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0.50</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0.00</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400" kern="1400">
                          <a:effectLst/>
                          <a:latin typeface="+mn-lt"/>
                          <a:ea typeface="MS Mincho"/>
                          <a:cs typeface="Times New Roman" panose="02020603050405020304" pitchFamily="18" charset="0"/>
                        </a:rPr>
                        <a:t>5289.72</a:t>
                      </a:r>
                      <a:endParaRPr lang="en-US" sz="1400" kern="14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latin typeface="+mn-lt"/>
                          <a:ea typeface="MS Mincho"/>
                          <a:cs typeface="Times New Roman" panose="02020603050405020304" pitchFamily="18" charset="0"/>
                        </a:rPr>
                        <a:t>33661.45</a:t>
                      </a:r>
                      <a:endParaRPr lang="en-US" sz="1400" kern="1400" dirty="0">
                        <a:effectLst/>
                        <a:latin typeface="+mn-lt"/>
                        <a:ea typeface="Times New Roman" panose="02020603050405020304" pitchFamily="18" charset="0"/>
                        <a:cs typeface="Times New Roman" panose="02020603050405020304" pitchFamily="18" charset="0"/>
                      </a:endParaRPr>
                    </a:p>
                  </a:txBody>
                  <a:tcPr marL="0" marR="0" marT="0" marB="0" anchor="b"/>
                </a:tc>
              </a:tr>
              <a:tr h="381000">
                <a:tc>
                  <a:txBody>
                    <a:bodyPr/>
                    <a:lstStyle/>
                    <a:p>
                      <a:pPr marL="0" marR="0" algn="ctr">
                        <a:lnSpc>
                          <a:spcPct val="150000"/>
                        </a:lnSpc>
                        <a:spcBef>
                          <a:spcPts val="0"/>
                        </a:spcBef>
                        <a:spcAft>
                          <a:spcPts val="0"/>
                        </a:spcAft>
                        <a:tabLst>
                          <a:tab pos="457200" algn="l"/>
                          <a:tab pos="2743200" algn="l"/>
                          <a:tab pos="5029200" algn="l"/>
                        </a:tabLst>
                      </a:pPr>
                      <a:r>
                        <a:rPr lang="en-US" sz="1600" kern="1400">
                          <a:effectLst/>
                        </a:rPr>
                        <a:t>0.50</a:t>
                      </a:r>
                      <a:endParaRPr lang="en-US" sz="16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lnSpc>
                          <a:spcPct val="150000"/>
                        </a:lnSpc>
                        <a:spcBef>
                          <a:spcPts val="0"/>
                        </a:spcBef>
                        <a:spcAft>
                          <a:spcPts val="0"/>
                        </a:spcAft>
                        <a:tabLst>
                          <a:tab pos="457200" algn="l"/>
                          <a:tab pos="2743200" algn="l"/>
                          <a:tab pos="5029200" algn="l"/>
                        </a:tabLst>
                      </a:pPr>
                      <a:r>
                        <a:rPr lang="en-US" sz="1600" b="1" kern="1400">
                          <a:solidFill>
                            <a:schemeClr val="bg1"/>
                          </a:solidFill>
                          <a:effectLst/>
                        </a:rPr>
                        <a:t>0.00</a:t>
                      </a:r>
                      <a:endParaRPr lang="en-US" sz="1600" b="1"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0.50</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400" kern="1400">
                          <a:effectLst/>
                          <a:latin typeface="+mn-lt"/>
                          <a:ea typeface="MS Mincho"/>
                          <a:cs typeface="Times New Roman" panose="02020603050405020304" pitchFamily="18" charset="0"/>
                        </a:rPr>
                        <a:t>19684.44</a:t>
                      </a:r>
                      <a:endParaRPr lang="en-US" sz="1400" kern="14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latin typeface="+mn-lt"/>
                          <a:ea typeface="MS Mincho"/>
                          <a:cs typeface="Times New Roman" panose="02020603050405020304" pitchFamily="18" charset="0"/>
                        </a:rPr>
                        <a:t>24562.84</a:t>
                      </a:r>
                      <a:endParaRPr lang="en-US" sz="1400" kern="1400" dirty="0">
                        <a:effectLst/>
                        <a:latin typeface="+mn-lt"/>
                        <a:ea typeface="Times New Roman" panose="02020603050405020304" pitchFamily="18" charset="0"/>
                        <a:cs typeface="Times New Roman" panose="02020603050405020304" pitchFamily="18" charset="0"/>
                      </a:endParaRPr>
                    </a:p>
                  </a:txBody>
                  <a:tcPr marL="0" marR="0" marT="0" marB="0" anchor="b"/>
                </a:tc>
              </a:tr>
              <a:tr h="381000">
                <a:tc>
                  <a:txBody>
                    <a:bodyPr/>
                    <a:lstStyle/>
                    <a:p>
                      <a:pPr marL="0" marR="0" algn="ctr">
                        <a:lnSpc>
                          <a:spcPct val="150000"/>
                        </a:lnSpc>
                        <a:spcBef>
                          <a:spcPts val="0"/>
                        </a:spcBef>
                        <a:spcAft>
                          <a:spcPts val="0"/>
                        </a:spcAft>
                        <a:tabLst>
                          <a:tab pos="457200" algn="l"/>
                          <a:tab pos="2743200" algn="l"/>
                          <a:tab pos="5029200" algn="l"/>
                        </a:tabLst>
                      </a:pPr>
                      <a:r>
                        <a:rPr lang="en-US" sz="1600" kern="1400">
                          <a:effectLst/>
                        </a:rPr>
                        <a:t>1.00</a:t>
                      </a:r>
                      <a:endParaRPr lang="en-US" sz="16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lnSpc>
                          <a:spcPct val="150000"/>
                        </a:lnSpc>
                        <a:spcBef>
                          <a:spcPts val="0"/>
                        </a:spcBef>
                        <a:spcAft>
                          <a:spcPts val="0"/>
                        </a:spcAft>
                        <a:tabLst>
                          <a:tab pos="457200" algn="l"/>
                          <a:tab pos="2743200" algn="l"/>
                          <a:tab pos="5029200" algn="l"/>
                        </a:tabLst>
                      </a:pPr>
                      <a:r>
                        <a:rPr lang="en-US" sz="1600" b="1" kern="1400">
                          <a:solidFill>
                            <a:schemeClr val="bg1"/>
                          </a:solidFill>
                          <a:effectLst/>
                        </a:rPr>
                        <a:t>0.00</a:t>
                      </a:r>
                      <a:endParaRPr lang="en-US" sz="1600" b="1"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0.00</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400" kern="1400">
                          <a:effectLst/>
                          <a:latin typeface="+mn-lt"/>
                          <a:ea typeface="MS Mincho"/>
                          <a:cs typeface="Times New Roman" panose="02020603050405020304" pitchFamily="18" charset="0"/>
                        </a:rPr>
                        <a:t>14182.14</a:t>
                      </a:r>
                      <a:endParaRPr lang="en-US" sz="1400" kern="14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latin typeface="+mn-lt"/>
                          <a:ea typeface="MS Mincho"/>
                          <a:cs typeface="Times New Roman" panose="02020603050405020304" pitchFamily="18" charset="0"/>
                        </a:rPr>
                        <a:t>27347.17</a:t>
                      </a:r>
                      <a:endParaRPr lang="en-US" sz="1400" kern="1400" dirty="0">
                        <a:effectLst/>
                        <a:latin typeface="+mn-lt"/>
                        <a:ea typeface="Times New Roman" panose="02020603050405020304" pitchFamily="18" charset="0"/>
                        <a:cs typeface="Times New Roman" panose="02020603050405020304" pitchFamily="18" charset="0"/>
                      </a:endParaRPr>
                    </a:p>
                  </a:txBody>
                  <a:tcPr marL="0" marR="0" marT="0" marB="0" anchor="b"/>
                </a:tc>
              </a:tr>
            </a:tbl>
          </a:graphicData>
        </a:graphic>
      </p:graphicFrame>
      <p:sp>
        <p:nvSpPr>
          <p:cNvPr id="8" name="Slide Number Placeholder 7"/>
          <p:cNvSpPr>
            <a:spLocks noGrp="1"/>
          </p:cNvSpPr>
          <p:nvPr>
            <p:ph type="sldNum" sz="quarter" idx="12"/>
          </p:nvPr>
        </p:nvSpPr>
        <p:spPr/>
        <p:txBody>
          <a:bodyPr/>
          <a:lstStyle/>
          <a:p>
            <a:fld id="{0FF54DE5-C571-48E8-A5BC-B369434E2F44}" type="slidenum">
              <a:rPr lang="el-GR" smtClean="0"/>
              <a:pPr/>
              <a:t>70</a:t>
            </a:fld>
            <a:endParaRPr lang="el-GR"/>
          </a:p>
        </p:txBody>
      </p:sp>
    </p:spTree>
    <p:extLst>
      <p:ext uri="{BB962C8B-B14F-4D97-AF65-F5344CB8AC3E}">
        <p14:creationId xmlns:p14="http://schemas.microsoft.com/office/powerpoint/2010/main" val="73457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Grouping tables into clusters: Assessment via Internal evaluation - </a:t>
            </a:r>
            <a:r>
              <a:rPr lang="en-US" dirty="0" smtClean="0"/>
              <a:t>Results</a:t>
            </a:r>
            <a:endParaRPr lang="en-US" dirty="0"/>
          </a:p>
        </p:txBody>
      </p:sp>
      <p:sp>
        <p:nvSpPr>
          <p:cNvPr id="5" name="Text Placeholder 4"/>
          <p:cNvSpPr>
            <a:spLocks noGrp="1"/>
          </p:cNvSpPr>
          <p:nvPr>
            <p:ph type="body" idx="1"/>
          </p:nvPr>
        </p:nvSpPr>
        <p:spPr>
          <a:xfrm>
            <a:off x="1104900" y="1381125"/>
            <a:ext cx="9980681" cy="438150"/>
          </a:xfrm>
        </p:spPr>
        <p:txBody>
          <a:bodyPr/>
          <a:lstStyle/>
          <a:p>
            <a:pPr algn="ctr"/>
            <a:r>
              <a:rPr lang="en-US" sz="2000" dirty="0" err="1"/>
              <a:t>mwiki</a:t>
            </a:r>
            <a:r>
              <a:rPr lang="en-US" sz="2000" dirty="0"/>
              <a:t> </a:t>
            </a:r>
          </a:p>
        </p:txBody>
      </p:sp>
      <p:graphicFrame>
        <p:nvGraphicFramePr>
          <p:cNvPr id="9" name="Content Placeholder 8"/>
          <p:cNvGraphicFramePr>
            <a:graphicFrameLocks noGrp="1"/>
          </p:cNvGraphicFramePr>
          <p:nvPr>
            <p:ph sz="half" idx="2"/>
            <p:extLst/>
          </p:nvPr>
        </p:nvGraphicFramePr>
        <p:xfrm>
          <a:off x="2523744" y="1819275"/>
          <a:ext cx="7253130" cy="2286000"/>
        </p:xfrm>
        <a:graphic>
          <a:graphicData uri="http://schemas.openxmlformats.org/drawingml/2006/table">
            <a:tbl>
              <a:tblPr firstRow="1" firstCol="1" bandRow="1">
                <a:tableStyleId>{5C22544A-7EE6-4342-B048-85BDC9FD1C3A}</a:tableStyleId>
              </a:tblPr>
              <a:tblGrid>
                <a:gridCol w="1338976"/>
                <a:gridCol w="1338976"/>
                <a:gridCol w="1338976"/>
                <a:gridCol w="1618101"/>
                <a:gridCol w="1618101"/>
              </a:tblGrid>
              <a:tr h="381000">
                <a:tc>
                  <a:txBody>
                    <a:bodyPr/>
                    <a:lstStyle/>
                    <a:p>
                      <a:pPr marL="0" marR="0" algn="ctr">
                        <a:lnSpc>
                          <a:spcPct val="150000"/>
                        </a:lnSpc>
                        <a:spcBef>
                          <a:spcPts val="0"/>
                        </a:spcBef>
                        <a:spcAft>
                          <a:spcPts val="0"/>
                        </a:spcAft>
                        <a:tabLst>
                          <a:tab pos="457200" algn="l"/>
                          <a:tab pos="2743200" algn="l"/>
                          <a:tab pos="5029200" algn="l"/>
                        </a:tabLst>
                      </a:pPr>
                      <a:r>
                        <a:rPr lang="en-US" sz="1400" kern="1400" dirty="0" err="1">
                          <a:effectLst/>
                        </a:rPr>
                        <a:t>Wb</a:t>
                      </a:r>
                      <a:endParaRPr lang="en-US" sz="14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50000"/>
                        </a:lnSpc>
                        <a:spcBef>
                          <a:spcPts val="0"/>
                        </a:spcBef>
                        <a:spcAft>
                          <a:spcPts val="0"/>
                        </a:spcAft>
                        <a:tabLst>
                          <a:tab pos="457200" algn="l"/>
                          <a:tab pos="2743200" algn="l"/>
                          <a:tab pos="5029200" algn="l"/>
                        </a:tabLst>
                      </a:pPr>
                      <a:r>
                        <a:rPr lang="en-US" sz="1400" kern="1400" dirty="0" err="1">
                          <a:effectLst/>
                        </a:rPr>
                        <a:t>Wd</a:t>
                      </a:r>
                      <a:endParaRPr lang="en-US" sz="14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50000"/>
                        </a:lnSpc>
                        <a:spcBef>
                          <a:spcPts val="0"/>
                        </a:spcBef>
                        <a:spcAft>
                          <a:spcPts val="0"/>
                        </a:spcAft>
                        <a:tabLst>
                          <a:tab pos="457200" algn="l"/>
                          <a:tab pos="2743200" algn="l"/>
                          <a:tab pos="5029200" algn="l"/>
                        </a:tabLst>
                      </a:pPr>
                      <a:r>
                        <a:rPr lang="en-US" sz="1400" kern="1400" dirty="0" err="1">
                          <a:effectLst/>
                        </a:rPr>
                        <a:t>Wc</a:t>
                      </a:r>
                      <a:endParaRPr lang="en-US" sz="14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rPr>
                        <a:t>Cohesion</a:t>
                      </a:r>
                      <a:endParaRPr lang="en-US" sz="14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400" kern="1400">
                          <a:effectLst/>
                        </a:rPr>
                        <a:t>Separation</a:t>
                      </a:r>
                      <a:endParaRPr lang="en-US" sz="14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r h="381000">
                <a:tc>
                  <a:txBody>
                    <a:bodyPr/>
                    <a:lstStyle/>
                    <a:p>
                      <a:pPr marL="0" marR="0" algn="ctr">
                        <a:lnSpc>
                          <a:spcPct val="150000"/>
                        </a:lnSpc>
                        <a:spcBef>
                          <a:spcPts val="0"/>
                        </a:spcBef>
                        <a:spcAft>
                          <a:spcPts val="0"/>
                        </a:spcAft>
                        <a:tabLst>
                          <a:tab pos="457200" algn="l"/>
                          <a:tab pos="2743200" algn="l"/>
                          <a:tab pos="5029200" algn="l"/>
                        </a:tabLst>
                      </a:pPr>
                      <a:r>
                        <a:rPr lang="en-US" sz="1400" kern="1400">
                          <a:effectLst/>
                        </a:rPr>
                        <a:t>0.00</a:t>
                      </a:r>
                      <a:endParaRPr lang="en-US" sz="14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1.00</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0.00</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latin typeface="+mn-lt"/>
                          <a:ea typeface="MS Mincho"/>
                          <a:cs typeface="Times New Roman" panose="02020603050405020304" pitchFamily="18" charset="0"/>
                        </a:rPr>
                        <a:t>4653.55</a:t>
                      </a:r>
                      <a:endParaRPr lang="en-US" sz="1400" kern="1400" dirty="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0" marR="0" algn="r">
                        <a:lnSpc>
                          <a:spcPct val="150000"/>
                        </a:lnSpc>
                        <a:spcBef>
                          <a:spcPts val="0"/>
                        </a:spcBef>
                        <a:spcAft>
                          <a:spcPts val="0"/>
                        </a:spcAft>
                        <a:tabLst>
                          <a:tab pos="457200" algn="l"/>
                          <a:tab pos="2743200" algn="l"/>
                          <a:tab pos="5029200" algn="l"/>
                        </a:tabLst>
                      </a:pPr>
                      <a:r>
                        <a:rPr lang="en-US" sz="1400" b="1" kern="1400" dirty="0">
                          <a:effectLst/>
                          <a:latin typeface="+mn-lt"/>
                          <a:ea typeface="MS Mincho"/>
                          <a:cs typeface="Times New Roman" panose="02020603050405020304" pitchFamily="18" charset="0"/>
                        </a:rPr>
                        <a:t>6882.07</a:t>
                      </a:r>
                      <a:endParaRPr lang="en-US" sz="1400" kern="1400" dirty="0">
                        <a:effectLst/>
                        <a:latin typeface="+mn-lt"/>
                        <a:ea typeface="Times New Roman" panose="02020603050405020304" pitchFamily="18" charset="0"/>
                        <a:cs typeface="Times New Roman" panose="02020603050405020304" pitchFamily="18" charset="0"/>
                      </a:endParaRPr>
                    </a:p>
                  </a:txBody>
                  <a:tcPr marL="0" marR="0" marT="0" marB="0" anchor="b"/>
                </a:tc>
              </a:tr>
              <a:tr h="381000">
                <a:tc>
                  <a:txBody>
                    <a:bodyPr/>
                    <a:lstStyle/>
                    <a:p>
                      <a:pPr marL="0" marR="0" algn="ctr">
                        <a:lnSpc>
                          <a:spcPct val="150000"/>
                        </a:lnSpc>
                        <a:spcBef>
                          <a:spcPts val="0"/>
                        </a:spcBef>
                        <a:spcAft>
                          <a:spcPts val="0"/>
                        </a:spcAft>
                        <a:tabLst>
                          <a:tab pos="457200" algn="l"/>
                          <a:tab pos="2743200" algn="l"/>
                          <a:tab pos="5029200" algn="l"/>
                        </a:tabLst>
                      </a:pPr>
                      <a:r>
                        <a:rPr lang="en-US" sz="1400" kern="1400">
                          <a:effectLst/>
                        </a:rPr>
                        <a:t>0.33</a:t>
                      </a:r>
                      <a:endParaRPr lang="en-US" sz="14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0.33</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0.33</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400" kern="1400">
                          <a:effectLst/>
                          <a:latin typeface="+mn-lt"/>
                          <a:ea typeface="MS Mincho"/>
                          <a:cs typeface="Times New Roman" panose="02020603050405020304" pitchFamily="18" charset="0"/>
                        </a:rPr>
                        <a:t>1752.76</a:t>
                      </a:r>
                      <a:endParaRPr lang="en-US" sz="1400" kern="14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latin typeface="+mn-lt"/>
                          <a:ea typeface="MS Mincho"/>
                          <a:cs typeface="Times New Roman" panose="02020603050405020304" pitchFamily="18" charset="0"/>
                        </a:rPr>
                        <a:t>9397.74</a:t>
                      </a:r>
                      <a:endParaRPr lang="en-US" sz="1400" kern="1400" dirty="0">
                        <a:effectLst/>
                        <a:latin typeface="+mn-lt"/>
                        <a:ea typeface="Times New Roman" panose="02020603050405020304" pitchFamily="18" charset="0"/>
                        <a:cs typeface="Times New Roman" panose="02020603050405020304" pitchFamily="18" charset="0"/>
                      </a:endParaRPr>
                    </a:p>
                  </a:txBody>
                  <a:tcPr marL="0" marR="0" marT="0" marB="0" anchor="b"/>
                </a:tc>
              </a:tr>
              <a:tr h="381000">
                <a:tc>
                  <a:txBody>
                    <a:bodyPr/>
                    <a:lstStyle/>
                    <a:p>
                      <a:pPr marL="0" marR="0" algn="ctr">
                        <a:lnSpc>
                          <a:spcPct val="150000"/>
                        </a:lnSpc>
                        <a:spcBef>
                          <a:spcPts val="0"/>
                        </a:spcBef>
                        <a:spcAft>
                          <a:spcPts val="0"/>
                        </a:spcAft>
                        <a:tabLst>
                          <a:tab pos="457200" algn="l"/>
                          <a:tab pos="2743200" algn="l"/>
                          <a:tab pos="5029200" algn="l"/>
                        </a:tabLst>
                      </a:pPr>
                      <a:r>
                        <a:rPr lang="en-US" sz="1400" kern="1400">
                          <a:effectLst/>
                        </a:rPr>
                        <a:t>0.50</a:t>
                      </a:r>
                      <a:endParaRPr lang="en-US" sz="14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lnSpc>
                          <a:spcPct val="150000"/>
                        </a:lnSpc>
                        <a:spcBef>
                          <a:spcPts val="0"/>
                        </a:spcBef>
                        <a:spcAft>
                          <a:spcPts val="0"/>
                        </a:spcAft>
                        <a:tabLst>
                          <a:tab pos="457200" algn="l"/>
                          <a:tab pos="2743200" algn="l"/>
                          <a:tab pos="5029200" algn="l"/>
                        </a:tabLst>
                      </a:pPr>
                      <a:r>
                        <a:rPr lang="en-US" sz="1400" b="1" kern="1400">
                          <a:solidFill>
                            <a:schemeClr val="bg1"/>
                          </a:solidFill>
                          <a:effectLst/>
                        </a:rPr>
                        <a:t>0.50</a:t>
                      </a:r>
                      <a:endParaRPr lang="en-US" sz="1400" b="1"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0.00</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400" kern="1400">
                          <a:effectLst/>
                          <a:latin typeface="+mn-lt"/>
                          <a:ea typeface="MS Mincho"/>
                          <a:cs typeface="Times New Roman" panose="02020603050405020304" pitchFamily="18" charset="0"/>
                        </a:rPr>
                        <a:t>1033.57</a:t>
                      </a:r>
                      <a:endParaRPr lang="en-US" sz="1400" kern="14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latin typeface="+mn-lt"/>
                          <a:ea typeface="MS Mincho"/>
                          <a:cs typeface="Times New Roman" panose="02020603050405020304" pitchFamily="18" charset="0"/>
                        </a:rPr>
                        <a:t>9561.50</a:t>
                      </a:r>
                      <a:endParaRPr lang="en-US" sz="1400" kern="1400" dirty="0">
                        <a:effectLst/>
                        <a:latin typeface="+mn-lt"/>
                        <a:ea typeface="Times New Roman" panose="02020603050405020304" pitchFamily="18" charset="0"/>
                        <a:cs typeface="Times New Roman" panose="02020603050405020304" pitchFamily="18" charset="0"/>
                      </a:endParaRPr>
                    </a:p>
                  </a:txBody>
                  <a:tcPr marL="0" marR="0" marT="0" marB="0" anchor="b"/>
                </a:tc>
              </a:tr>
              <a:tr h="381000">
                <a:tc>
                  <a:txBody>
                    <a:bodyPr/>
                    <a:lstStyle/>
                    <a:p>
                      <a:pPr marL="0" marR="0" algn="ctr">
                        <a:lnSpc>
                          <a:spcPct val="150000"/>
                        </a:lnSpc>
                        <a:spcBef>
                          <a:spcPts val="0"/>
                        </a:spcBef>
                        <a:spcAft>
                          <a:spcPts val="0"/>
                        </a:spcAft>
                        <a:tabLst>
                          <a:tab pos="457200" algn="l"/>
                          <a:tab pos="2743200" algn="l"/>
                          <a:tab pos="5029200" algn="l"/>
                        </a:tabLst>
                      </a:pPr>
                      <a:r>
                        <a:rPr lang="en-US" sz="1400" kern="1400">
                          <a:effectLst/>
                        </a:rPr>
                        <a:t>0.50</a:t>
                      </a:r>
                      <a:endParaRPr lang="en-US" sz="14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0.00</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0.50</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400" b="1" kern="1400">
                          <a:effectLst/>
                          <a:latin typeface="+mn-lt"/>
                          <a:ea typeface="MS Mincho"/>
                          <a:cs typeface="Times New Roman" panose="02020603050405020304" pitchFamily="18" charset="0"/>
                        </a:rPr>
                        <a:t>5349.92</a:t>
                      </a:r>
                      <a:endParaRPr lang="en-US" sz="1400" kern="14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latin typeface="+mn-lt"/>
                          <a:ea typeface="MS Mincho"/>
                          <a:cs typeface="Times New Roman" panose="02020603050405020304" pitchFamily="18" charset="0"/>
                        </a:rPr>
                        <a:t>7390.00</a:t>
                      </a:r>
                      <a:endParaRPr lang="en-US" sz="1400" kern="1400" dirty="0">
                        <a:effectLst/>
                        <a:latin typeface="+mn-lt"/>
                        <a:ea typeface="Times New Roman" panose="02020603050405020304" pitchFamily="18" charset="0"/>
                        <a:cs typeface="Times New Roman" panose="02020603050405020304" pitchFamily="18" charset="0"/>
                      </a:endParaRPr>
                    </a:p>
                  </a:txBody>
                  <a:tcPr marL="0" marR="0" marT="0" marB="0" anchor="b"/>
                </a:tc>
              </a:tr>
              <a:tr h="381000">
                <a:tc>
                  <a:txBody>
                    <a:bodyPr/>
                    <a:lstStyle/>
                    <a:p>
                      <a:pPr marL="0" marR="0" algn="ctr">
                        <a:lnSpc>
                          <a:spcPct val="150000"/>
                        </a:lnSpc>
                        <a:spcBef>
                          <a:spcPts val="0"/>
                        </a:spcBef>
                        <a:spcAft>
                          <a:spcPts val="0"/>
                        </a:spcAft>
                        <a:tabLst>
                          <a:tab pos="457200" algn="l"/>
                          <a:tab pos="2743200" algn="l"/>
                          <a:tab pos="5029200" algn="l"/>
                        </a:tabLst>
                      </a:pPr>
                      <a:r>
                        <a:rPr lang="en-US" sz="1400" kern="1400">
                          <a:effectLst/>
                        </a:rPr>
                        <a:t>1.00</a:t>
                      </a:r>
                      <a:endParaRPr lang="en-US" sz="14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lnSpc>
                          <a:spcPct val="150000"/>
                        </a:lnSpc>
                        <a:spcBef>
                          <a:spcPts val="0"/>
                        </a:spcBef>
                        <a:spcAft>
                          <a:spcPts val="0"/>
                        </a:spcAft>
                        <a:tabLst>
                          <a:tab pos="457200" algn="l"/>
                          <a:tab pos="2743200" algn="l"/>
                          <a:tab pos="5029200" algn="l"/>
                        </a:tabLst>
                      </a:pPr>
                      <a:r>
                        <a:rPr lang="en-US" sz="1400" b="1" kern="1400">
                          <a:solidFill>
                            <a:schemeClr val="bg1"/>
                          </a:solidFill>
                          <a:effectLst/>
                        </a:rPr>
                        <a:t>0.00</a:t>
                      </a:r>
                      <a:endParaRPr lang="en-US" sz="1400" b="1"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0.00</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400" kern="1400">
                          <a:effectLst/>
                          <a:latin typeface="+mn-lt"/>
                          <a:ea typeface="MS Mincho"/>
                          <a:cs typeface="Times New Roman" panose="02020603050405020304" pitchFamily="18" charset="0"/>
                        </a:rPr>
                        <a:t>4775.46</a:t>
                      </a:r>
                      <a:endParaRPr lang="en-US" sz="1400" kern="14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latin typeface="+mn-lt"/>
                          <a:ea typeface="MS Mincho"/>
                          <a:cs typeface="Times New Roman" panose="02020603050405020304" pitchFamily="18" charset="0"/>
                        </a:rPr>
                        <a:t>7740.74</a:t>
                      </a:r>
                      <a:endParaRPr lang="en-US" sz="1400" kern="1400" dirty="0">
                        <a:effectLst/>
                        <a:latin typeface="+mn-lt"/>
                        <a:ea typeface="Times New Roman" panose="02020603050405020304" pitchFamily="18" charset="0"/>
                        <a:cs typeface="Times New Roman" panose="02020603050405020304" pitchFamily="18" charset="0"/>
                      </a:endParaRPr>
                    </a:p>
                  </a:txBody>
                  <a:tcPr marL="0" marR="0" marT="0" marB="0" anchor="b"/>
                </a:tc>
              </a:tr>
            </a:tbl>
          </a:graphicData>
        </a:graphic>
      </p:graphicFrame>
      <p:sp>
        <p:nvSpPr>
          <p:cNvPr id="7" name="Text Placeholder 6"/>
          <p:cNvSpPr>
            <a:spLocks noGrp="1"/>
          </p:cNvSpPr>
          <p:nvPr>
            <p:ph type="body" sz="quarter" idx="3"/>
          </p:nvPr>
        </p:nvSpPr>
        <p:spPr>
          <a:xfrm>
            <a:off x="1104900" y="4105274"/>
            <a:ext cx="9980681" cy="414337"/>
          </a:xfrm>
        </p:spPr>
        <p:txBody>
          <a:bodyPr>
            <a:normAutofit/>
          </a:bodyPr>
          <a:lstStyle/>
          <a:p>
            <a:pPr algn="ctr"/>
            <a:r>
              <a:rPr lang="en-US" sz="2000" dirty="0" err="1"/>
              <a:t>Opencart</a:t>
            </a:r>
            <a:r>
              <a:rPr lang="en-US" sz="2000" dirty="0"/>
              <a:t> </a:t>
            </a:r>
          </a:p>
        </p:txBody>
      </p:sp>
      <p:graphicFrame>
        <p:nvGraphicFramePr>
          <p:cNvPr id="10" name="Content Placeholder 9"/>
          <p:cNvGraphicFramePr>
            <a:graphicFrameLocks noGrp="1"/>
          </p:cNvGraphicFramePr>
          <p:nvPr>
            <p:ph sz="quarter" idx="4"/>
            <p:extLst/>
          </p:nvPr>
        </p:nvGraphicFramePr>
        <p:xfrm>
          <a:off x="2523744" y="4475321"/>
          <a:ext cx="7251192" cy="2286000"/>
        </p:xfrm>
        <a:graphic>
          <a:graphicData uri="http://schemas.openxmlformats.org/drawingml/2006/table">
            <a:tbl>
              <a:tblPr firstRow="1" firstCol="1" bandRow="1">
                <a:tableStyleId>{5C22544A-7EE6-4342-B048-85BDC9FD1C3A}</a:tableStyleId>
              </a:tblPr>
              <a:tblGrid>
                <a:gridCol w="1338618"/>
                <a:gridCol w="1338618"/>
                <a:gridCol w="1338618"/>
                <a:gridCol w="1617669"/>
                <a:gridCol w="1617669"/>
              </a:tblGrid>
              <a:tr h="381000">
                <a:tc>
                  <a:txBody>
                    <a:bodyPr/>
                    <a:lstStyle/>
                    <a:p>
                      <a:pPr marL="0" marR="0" algn="ctr">
                        <a:lnSpc>
                          <a:spcPct val="150000"/>
                        </a:lnSpc>
                        <a:spcBef>
                          <a:spcPts val="0"/>
                        </a:spcBef>
                        <a:spcAft>
                          <a:spcPts val="0"/>
                        </a:spcAft>
                        <a:tabLst>
                          <a:tab pos="457200" algn="l"/>
                          <a:tab pos="2743200" algn="l"/>
                          <a:tab pos="5029200" algn="l"/>
                        </a:tabLst>
                      </a:pPr>
                      <a:r>
                        <a:rPr lang="en-US" sz="1400" kern="1400" dirty="0" err="1">
                          <a:effectLst/>
                        </a:rPr>
                        <a:t>Wb</a:t>
                      </a:r>
                      <a:endParaRPr lang="en-US" sz="14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50000"/>
                        </a:lnSpc>
                        <a:spcBef>
                          <a:spcPts val="0"/>
                        </a:spcBef>
                        <a:spcAft>
                          <a:spcPts val="0"/>
                        </a:spcAft>
                        <a:tabLst>
                          <a:tab pos="457200" algn="l"/>
                          <a:tab pos="2743200" algn="l"/>
                          <a:tab pos="5029200" algn="l"/>
                        </a:tabLst>
                      </a:pPr>
                      <a:r>
                        <a:rPr lang="en-US" sz="1400" kern="1400" dirty="0" err="1">
                          <a:effectLst/>
                        </a:rPr>
                        <a:t>Wd</a:t>
                      </a:r>
                      <a:endParaRPr lang="en-US" sz="14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50000"/>
                        </a:lnSpc>
                        <a:spcBef>
                          <a:spcPts val="0"/>
                        </a:spcBef>
                        <a:spcAft>
                          <a:spcPts val="0"/>
                        </a:spcAft>
                        <a:tabLst>
                          <a:tab pos="457200" algn="l"/>
                          <a:tab pos="2743200" algn="l"/>
                          <a:tab pos="5029200" algn="l"/>
                        </a:tabLst>
                      </a:pPr>
                      <a:r>
                        <a:rPr lang="en-US" sz="1400" kern="1400" dirty="0" err="1">
                          <a:effectLst/>
                        </a:rPr>
                        <a:t>Wc</a:t>
                      </a:r>
                      <a:endParaRPr lang="en-US" sz="14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rPr>
                        <a:t>Cohesion</a:t>
                      </a:r>
                      <a:endParaRPr lang="en-US" sz="14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rPr>
                        <a:t>Separation</a:t>
                      </a:r>
                      <a:endParaRPr lang="en-US" sz="14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r h="381000">
                <a:tc>
                  <a:txBody>
                    <a:bodyPr/>
                    <a:lstStyle/>
                    <a:p>
                      <a:pPr marL="0" marR="0" algn="ctr">
                        <a:lnSpc>
                          <a:spcPct val="150000"/>
                        </a:lnSpc>
                        <a:spcBef>
                          <a:spcPts val="0"/>
                        </a:spcBef>
                        <a:spcAft>
                          <a:spcPts val="0"/>
                        </a:spcAft>
                        <a:tabLst>
                          <a:tab pos="457200" algn="l"/>
                          <a:tab pos="2743200" algn="l"/>
                          <a:tab pos="5029200" algn="l"/>
                        </a:tabLst>
                      </a:pPr>
                      <a:r>
                        <a:rPr lang="en-US" sz="1400" kern="1400">
                          <a:effectLst/>
                        </a:rPr>
                        <a:t>0.00</a:t>
                      </a:r>
                      <a:endParaRPr lang="en-US" sz="14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1.00</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0.00</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latin typeface="+mn-lt"/>
                          <a:ea typeface="MS Mincho"/>
                          <a:cs typeface="Times New Roman" panose="02020603050405020304" pitchFamily="18" charset="0"/>
                        </a:rPr>
                        <a:t>3924.06</a:t>
                      </a:r>
                      <a:endParaRPr lang="en-US" sz="1400" kern="1400" dirty="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0" marR="0" algn="r">
                        <a:lnSpc>
                          <a:spcPct val="150000"/>
                        </a:lnSpc>
                        <a:spcBef>
                          <a:spcPts val="0"/>
                        </a:spcBef>
                        <a:spcAft>
                          <a:spcPts val="0"/>
                        </a:spcAft>
                        <a:tabLst>
                          <a:tab pos="457200" algn="l"/>
                          <a:tab pos="2743200" algn="l"/>
                          <a:tab pos="5029200" algn="l"/>
                        </a:tabLst>
                      </a:pPr>
                      <a:r>
                        <a:rPr lang="en-US" sz="1400" kern="1400">
                          <a:effectLst/>
                          <a:latin typeface="+mn-lt"/>
                          <a:ea typeface="MS Mincho"/>
                          <a:cs typeface="Times New Roman" panose="02020603050405020304" pitchFamily="18" charset="0"/>
                        </a:rPr>
                        <a:t>15890.54</a:t>
                      </a:r>
                      <a:endParaRPr lang="en-US" sz="1400" kern="1400">
                        <a:effectLst/>
                        <a:latin typeface="+mn-lt"/>
                        <a:ea typeface="Times New Roman" panose="02020603050405020304" pitchFamily="18" charset="0"/>
                        <a:cs typeface="Times New Roman" panose="02020603050405020304" pitchFamily="18" charset="0"/>
                      </a:endParaRPr>
                    </a:p>
                  </a:txBody>
                  <a:tcPr marL="0" marR="0" marT="0" marB="0" anchor="b"/>
                </a:tc>
              </a:tr>
              <a:tr h="381000">
                <a:tc>
                  <a:txBody>
                    <a:bodyPr/>
                    <a:lstStyle/>
                    <a:p>
                      <a:pPr marL="0" marR="0" algn="ctr">
                        <a:lnSpc>
                          <a:spcPct val="150000"/>
                        </a:lnSpc>
                        <a:spcBef>
                          <a:spcPts val="0"/>
                        </a:spcBef>
                        <a:spcAft>
                          <a:spcPts val="0"/>
                        </a:spcAft>
                        <a:tabLst>
                          <a:tab pos="457200" algn="l"/>
                          <a:tab pos="2743200" algn="l"/>
                          <a:tab pos="5029200" algn="l"/>
                        </a:tabLst>
                      </a:pPr>
                      <a:r>
                        <a:rPr lang="en-US" sz="1400" kern="1400">
                          <a:effectLst/>
                        </a:rPr>
                        <a:t>0.33</a:t>
                      </a:r>
                      <a:endParaRPr lang="en-US" sz="14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0.33</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400" b="1" kern="1400">
                          <a:solidFill>
                            <a:schemeClr val="bg1"/>
                          </a:solidFill>
                          <a:effectLst/>
                        </a:rPr>
                        <a:t>0.33</a:t>
                      </a:r>
                      <a:endParaRPr lang="en-US" sz="1400" b="1"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latin typeface="+mn-lt"/>
                          <a:ea typeface="MS Mincho"/>
                          <a:cs typeface="Times New Roman" panose="02020603050405020304" pitchFamily="18" charset="0"/>
                        </a:rPr>
                        <a:t>3359.07</a:t>
                      </a:r>
                      <a:endParaRPr lang="en-US" sz="1400" kern="1400" dirty="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latin typeface="+mn-lt"/>
                          <a:ea typeface="MS Mincho"/>
                          <a:cs typeface="Times New Roman" panose="02020603050405020304" pitchFamily="18" charset="0"/>
                        </a:rPr>
                        <a:t>16089.72</a:t>
                      </a:r>
                      <a:endParaRPr lang="en-US" sz="1400" kern="1400" dirty="0">
                        <a:effectLst/>
                        <a:latin typeface="+mn-lt"/>
                        <a:ea typeface="Times New Roman" panose="02020603050405020304" pitchFamily="18" charset="0"/>
                        <a:cs typeface="Times New Roman" panose="02020603050405020304" pitchFamily="18" charset="0"/>
                      </a:endParaRPr>
                    </a:p>
                  </a:txBody>
                  <a:tcPr marL="0" marR="0" marT="0" marB="0" anchor="b"/>
                </a:tc>
              </a:tr>
              <a:tr h="381000">
                <a:tc>
                  <a:txBody>
                    <a:bodyPr/>
                    <a:lstStyle/>
                    <a:p>
                      <a:pPr marL="0" marR="0" algn="ctr">
                        <a:lnSpc>
                          <a:spcPct val="150000"/>
                        </a:lnSpc>
                        <a:spcBef>
                          <a:spcPts val="0"/>
                        </a:spcBef>
                        <a:spcAft>
                          <a:spcPts val="0"/>
                        </a:spcAft>
                        <a:tabLst>
                          <a:tab pos="457200" algn="l"/>
                          <a:tab pos="2743200" algn="l"/>
                          <a:tab pos="5029200" algn="l"/>
                        </a:tabLst>
                      </a:pPr>
                      <a:r>
                        <a:rPr lang="en-US" sz="1400" kern="1400">
                          <a:effectLst/>
                        </a:rPr>
                        <a:t>0.50</a:t>
                      </a:r>
                      <a:endParaRPr lang="en-US" sz="14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0.50</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0.00</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400" kern="1400">
                          <a:effectLst/>
                          <a:latin typeface="+mn-lt"/>
                          <a:ea typeface="MS Mincho"/>
                          <a:cs typeface="Times New Roman" panose="02020603050405020304" pitchFamily="18" charset="0"/>
                        </a:rPr>
                        <a:t>2366.92</a:t>
                      </a:r>
                      <a:endParaRPr lang="en-US" sz="1400" kern="14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latin typeface="+mn-lt"/>
                          <a:ea typeface="MS Mincho"/>
                          <a:cs typeface="Times New Roman" panose="02020603050405020304" pitchFamily="18" charset="0"/>
                        </a:rPr>
                        <a:t>16189.32</a:t>
                      </a:r>
                      <a:endParaRPr lang="en-US" sz="1400" kern="1400" dirty="0">
                        <a:effectLst/>
                        <a:latin typeface="+mn-lt"/>
                        <a:ea typeface="Times New Roman" panose="02020603050405020304" pitchFamily="18" charset="0"/>
                        <a:cs typeface="Times New Roman" panose="02020603050405020304" pitchFamily="18" charset="0"/>
                      </a:endParaRPr>
                    </a:p>
                  </a:txBody>
                  <a:tcPr marL="0" marR="0" marT="0" marB="0" anchor="b"/>
                </a:tc>
              </a:tr>
              <a:tr h="381000">
                <a:tc>
                  <a:txBody>
                    <a:bodyPr/>
                    <a:lstStyle/>
                    <a:p>
                      <a:pPr marL="0" marR="0" algn="ctr">
                        <a:lnSpc>
                          <a:spcPct val="150000"/>
                        </a:lnSpc>
                        <a:spcBef>
                          <a:spcPts val="0"/>
                        </a:spcBef>
                        <a:spcAft>
                          <a:spcPts val="0"/>
                        </a:spcAft>
                        <a:tabLst>
                          <a:tab pos="457200" algn="l"/>
                          <a:tab pos="2743200" algn="l"/>
                          <a:tab pos="5029200" algn="l"/>
                        </a:tabLst>
                      </a:pPr>
                      <a:r>
                        <a:rPr lang="en-US" sz="1400" kern="1400">
                          <a:effectLst/>
                        </a:rPr>
                        <a:t>0.50</a:t>
                      </a:r>
                      <a:endParaRPr lang="en-US" sz="14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lnSpc>
                          <a:spcPct val="150000"/>
                        </a:lnSpc>
                        <a:spcBef>
                          <a:spcPts val="0"/>
                        </a:spcBef>
                        <a:spcAft>
                          <a:spcPts val="0"/>
                        </a:spcAft>
                        <a:tabLst>
                          <a:tab pos="457200" algn="l"/>
                          <a:tab pos="2743200" algn="l"/>
                          <a:tab pos="5029200" algn="l"/>
                        </a:tabLst>
                      </a:pPr>
                      <a:r>
                        <a:rPr lang="en-US" sz="1400" b="1" kern="1400">
                          <a:solidFill>
                            <a:schemeClr val="bg1"/>
                          </a:solidFill>
                          <a:effectLst/>
                        </a:rPr>
                        <a:t>0.00</a:t>
                      </a:r>
                      <a:endParaRPr lang="en-US" sz="1400" b="1"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0.50</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400" b="1" kern="1400">
                          <a:effectLst/>
                          <a:latin typeface="+mn-lt"/>
                          <a:ea typeface="MS Mincho"/>
                          <a:cs typeface="Times New Roman" panose="02020603050405020304" pitchFamily="18" charset="0"/>
                        </a:rPr>
                        <a:t>7604.85</a:t>
                      </a:r>
                      <a:endParaRPr lang="en-US" sz="1400" kern="14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0" marR="0" algn="r">
                        <a:lnSpc>
                          <a:spcPct val="150000"/>
                        </a:lnSpc>
                        <a:spcBef>
                          <a:spcPts val="0"/>
                        </a:spcBef>
                        <a:spcAft>
                          <a:spcPts val="0"/>
                        </a:spcAft>
                        <a:tabLst>
                          <a:tab pos="457200" algn="l"/>
                          <a:tab pos="2743200" algn="l"/>
                          <a:tab pos="5029200" algn="l"/>
                        </a:tabLst>
                      </a:pPr>
                      <a:r>
                        <a:rPr lang="en-US" sz="1400" b="1" kern="1400" dirty="0">
                          <a:effectLst/>
                          <a:latin typeface="+mn-lt"/>
                          <a:ea typeface="MS Mincho"/>
                          <a:cs typeface="Times New Roman" panose="02020603050405020304" pitchFamily="18" charset="0"/>
                        </a:rPr>
                        <a:t>13317.76</a:t>
                      </a:r>
                      <a:endParaRPr lang="en-US" sz="1400" kern="1400" dirty="0">
                        <a:effectLst/>
                        <a:latin typeface="+mn-lt"/>
                        <a:ea typeface="Times New Roman" panose="02020603050405020304" pitchFamily="18" charset="0"/>
                        <a:cs typeface="Times New Roman" panose="02020603050405020304" pitchFamily="18" charset="0"/>
                      </a:endParaRPr>
                    </a:p>
                  </a:txBody>
                  <a:tcPr marL="0" marR="0" marT="0" marB="0" anchor="b"/>
                </a:tc>
              </a:tr>
              <a:tr h="381000">
                <a:tc>
                  <a:txBody>
                    <a:bodyPr/>
                    <a:lstStyle/>
                    <a:p>
                      <a:pPr marL="0" marR="0" algn="ctr">
                        <a:lnSpc>
                          <a:spcPct val="150000"/>
                        </a:lnSpc>
                        <a:spcBef>
                          <a:spcPts val="0"/>
                        </a:spcBef>
                        <a:spcAft>
                          <a:spcPts val="0"/>
                        </a:spcAft>
                        <a:tabLst>
                          <a:tab pos="457200" algn="l"/>
                          <a:tab pos="2743200" algn="l"/>
                          <a:tab pos="5029200" algn="l"/>
                        </a:tabLst>
                      </a:pPr>
                      <a:r>
                        <a:rPr lang="en-US" sz="1400" kern="1400">
                          <a:effectLst/>
                        </a:rPr>
                        <a:t>1.00</a:t>
                      </a:r>
                      <a:endParaRPr lang="en-US" sz="14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lnSpc>
                          <a:spcPct val="150000"/>
                        </a:lnSpc>
                        <a:spcBef>
                          <a:spcPts val="0"/>
                        </a:spcBef>
                        <a:spcAft>
                          <a:spcPts val="0"/>
                        </a:spcAft>
                        <a:tabLst>
                          <a:tab pos="457200" algn="l"/>
                          <a:tab pos="2743200" algn="l"/>
                          <a:tab pos="5029200" algn="l"/>
                        </a:tabLst>
                      </a:pPr>
                      <a:r>
                        <a:rPr lang="en-US" sz="1400" b="1" kern="1400">
                          <a:solidFill>
                            <a:schemeClr val="bg1"/>
                          </a:solidFill>
                          <a:effectLst/>
                        </a:rPr>
                        <a:t>0.00</a:t>
                      </a:r>
                      <a:endParaRPr lang="en-US" sz="1400" b="1"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400" b="1" kern="1400" dirty="0">
                          <a:solidFill>
                            <a:schemeClr val="bg1"/>
                          </a:solidFill>
                          <a:effectLst/>
                        </a:rPr>
                        <a:t>0.00</a:t>
                      </a:r>
                      <a:endParaRPr lang="en-US" sz="14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400" kern="1400">
                          <a:effectLst/>
                          <a:latin typeface="+mn-lt"/>
                          <a:ea typeface="MS Mincho"/>
                          <a:cs typeface="Times New Roman" panose="02020603050405020304" pitchFamily="18" charset="0"/>
                        </a:rPr>
                        <a:t>3202.38</a:t>
                      </a:r>
                      <a:endParaRPr lang="en-US" sz="1400" kern="14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latin typeface="+mn-lt"/>
                          <a:ea typeface="MS Mincho"/>
                          <a:cs typeface="Times New Roman" panose="02020603050405020304" pitchFamily="18" charset="0"/>
                        </a:rPr>
                        <a:t>16068.17</a:t>
                      </a:r>
                      <a:endParaRPr lang="en-US" sz="1400" kern="1400" dirty="0">
                        <a:effectLst/>
                        <a:latin typeface="+mn-lt"/>
                        <a:ea typeface="Times New Roman" panose="02020603050405020304" pitchFamily="18" charset="0"/>
                        <a:cs typeface="Times New Roman" panose="02020603050405020304" pitchFamily="18" charset="0"/>
                      </a:endParaRPr>
                    </a:p>
                  </a:txBody>
                  <a:tcPr marL="0" marR="0" marT="0" marB="0" anchor="b"/>
                </a:tc>
              </a:tr>
            </a:tbl>
          </a:graphicData>
        </a:graphic>
      </p:graphicFrame>
      <p:sp>
        <p:nvSpPr>
          <p:cNvPr id="8" name="Slide Number Placeholder 7"/>
          <p:cNvSpPr>
            <a:spLocks noGrp="1"/>
          </p:cNvSpPr>
          <p:nvPr>
            <p:ph type="sldNum" sz="quarter" idx="12"/>
          </p:nvPr>
        </p:nvSpPr>
        <p:spPr/>
        <p:txBody>
          <a:bodyPr/>
          <a:lstStyle/>
          <a:p>
            <a:fld id="{0FF54DE5-C571-48E8-A5BC-B369434E2F44}" type="slidenum">
              <a:rPr lang="el-GR" smtClean="0"/>
              <a:pPr/>
              <a:t>71</a:t>
            </a:fld>
            <a:endParaRPr lang="el-GR"/>
          </a:p>
        </p:txBody>
      </p:sp>
    </p:spTree>
    <p:extLst>
      <p:ext uri="{BB962C8B-B14F-4D97-AF65-F5344CB8AC3E}">
        <p14:creationId xmlns:p14="http://schemas.microsoft.com/office/powerpoint/2010/main" val="2176129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Grouping tables into clusters: Assessment via Internal evaluation - </a:t>
            </a:r>
            <a:r>
              <a:rPr lang="en-US" dirty="0" smtClean="0"/>
              <a:t>Results</a:t>
            </a:r>
            <a:endParaRPr lang="en-US" dirty="0"/>
          </a:p>
        </p:txBody>
      </p:sp>
      <p:sp>
        <p:nvSpPr>
          <p:cNvPr id="5" name="Text Placeholder 4"/>
          <p:cNvSpPr>
            <a:spLocks noGrp="1"/>
          </p:cNvSpPr>
          <p:nvPr>
            <p:ph type="body" idx="1"/>
          </p:nvPr>
        </p:nvSpPr>
        <p:spPr>
          <a:xfrm>
            <a:off x="1104900" y="1381125"/>
            <a:ext cx="9980681" cy="438150"/>
          </a:xfrm>
        </p:spPr>
        <p:txBody>
          <a:bodyPr/>
          <a:lstStyle/>
          <a:p>
            <a:pPr algn="ctr"/>
            <a:r>
              <a:rPr lang="en-US" sz="2000" dirty="0" err="1"/>
              <a:t>phpBB</a:t>
            </a:r>
            <a:r>
              <a:rPr lang="en-US" sz="2000" dirty="0"/>
              <a:t> </a:t>
            </a:r>
          </a:p>
        </p:txBody>
      </p:sp>
      <p:graphicFrame>
        <p:nvGraphicFramePr>
          <p:cNvPr id="9" name="Content Placeholder 8"/>
          <p:cNvGraphicFramePr>
            <a:graphicFrameLocks noGrp="1"/>
          </p:cNvGraphicFramePr>
          <p:nvPr>
            <p:ph sz="half" idx="2"/>
            <p:extLst/>
          </p:nvPr>
        </p:nvGraphicFramePr>
        <p:xfrm>
          <a:off x="2523744" y="1819275"/>
          <a:ext cx="7253130" cy="2286000"/>
        </p:xfrm>
        <a:graphic>
          <a:graphicData uri="http://schemas.openxmlformats.org/drawingml/2006/table">
            <a:tbl>
              <a:tblPr firstRow="1" firstCol="1" bandRow="1">
                <a:tableStyleId>{5C22544A-7EE6-4342-B048-85BDC9FD1C3A}</a:tableStyleId>
              </a:tblPr>
              <a:tblGrid>
                <a:gridCol w="1338976"/>
                <a:gridCol w="1338976"/>
                <a:gridCol w="1338976"/>
                <a:gridCol w="1618101"/>
                <a:gridCol w="1618101"/>
              </a:tblGrid>
              <a:tr h="381000">
                <a:tc>
                  <a:txBody>
                    <a:bodyPr/>
                    <a:lstStyle/>
                    <a:p>
                      <a:pPr marL="0" marR="0" algn="ctr">
                        <a:lnSpc>
                          <a:spcPct val="150000"/>
                        </a:lnSpc>
                        <a:spcBef>
                          <a:spcPts val="0"/>
                        </a:spcBef>
                        <a:spcAft>
                          <a:spcPts val="0"/>
                        </a:spcAft>
                        <a:tabLst>
                          <a:tab pos="457200" algn="l"/>
                          <a:tab pos="2743200" algn="l"/>
                          <a:tab pos="5029200" algn="l"/>
                        </a:tabLst>
                      </a:pPr>
                      <a:r>
                        <a:rPr lang="en-US" sz="1600" kern="1400" dirty="0" err="1">
                          <a:effectLst/>
                        </a:rPr>
                        <a:t>Wb</a:t>
                      </a:r>
                      <a:endParaRPr lang="en-US" sz="16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50000"/>
                        </a:lnSpc>
                        <a:spcBef>
                          <a:spcPts val="0"/>
                        </a:spcBef>
                        <a:spcAft>
                          <a:spcPts val="0"/>
                        </a:spcAft>
                        <a:tabLst>
                          <a:tab pos="457200" algn="l"/>
                          <a:tab pos="2743200" algn="l"/>
                          <a:tab pos="5029200" algn="l"/>
                        </a:tabLst>
                      </a:pPr>
                      <a:r>
                        <a:rPr lang="en-US" sz="1600" kern="1400" dirty="0" err="1">
                          <a:effectLst/>
                        </a:rPr>
                        <a:t>Wd</a:t>
                      </a:r>
                      <a:endParaRPr lang="en-US" sz="16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50000"/>
                        </a:lnSpc>
                        <a:spcBef>
                          <a:spcPts val="0"/>
                        </a:spcBef>
                        <a:spcAft>
                          <a:spcPts val="0"/>
                        </a:spcAft>
                        <a:tabLst>
                          <a:tab pos="457200" algn="l"/>
                          <a:tab pos="2743200" algn="l"/>
                          <a:tab pos="5029200" algn="l"/>
                        </a:tabLst>
                      </a:pPr>
                      <a:r>
                        <a:rPr lang="en-US" sz="1600" kern="1400" dirty="0" err="1">
                          <a:effectLst/>
                        </a:rPr>
                        <a:t>Wc</a:t>
                      </a:r>
                      <a:endParaRPr lang="en-US" sz="16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600" kern="1400" dirty="0">
                          <a:effectLst/>
                        </a:rPr>
                        <a:t>Cohesion</a:t>
                      </a:r>
                      <a:endParaRPr lang="en-US" sz="16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600" kern="1400">
                          <a:effectLst/>
                        </a:rPr>
                        <a:t>Separation</a:t>
                      </a:r>
                      <a:endParaRPr lang="en-US" sz="16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r h="381000">
                <a:tc>
                  <a:txBody>
                    <a:bodyPr/>
                    <a:lstStyle/>
                    <a:p>
                      <a:pPr marL="0" marR="0" algn="ctr">
                        <a:lnSpc>
                          <a:spcPct val="150000"/>
                        </a:lnSpc>
                        <a:spcBef>
                          <a:spcPts val="0"/>
                        </a:spcBef>
                        <a:spcAft>
                          <a:spcPts val="0"/>
                        </a:spcAft>
                        <a:tabLst>
                          <a:tab pos="457200" algn="l"/>
                          <a:tab pos="2743200" algn="l"/>
                          <a:tab pos="5029200" algn="l"/>
                        </a:tabLst>
                      </a:pPr>
                      <a:r>
                        <a:rPr lang="en-US" sz="1600" kern="1400">
                          <a:effectLst/>
                        </a:rPr>
                        <a:t>0.00</a:t>
                      </a:r>
                      <a:endParaRPr lang="en-US" sz="16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1.00</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0.00</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latin typeface="+mn-lt"/>
                          <a:ea typeface="MS Mincho"/>
                          <a:cs typeface="Times New Roman" panose="02020603050405020304" pitchFamily="18" charset="0"/>
                        </a:rPr>
                        <a:t>766.54</a:t>
                      </a:r>
                      <a:endParaRPr lang="en-US" sz="1400" kern="1400" dirty="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latin typeface="+mn-lt"/>
                          <a:ea typeface="MS Mincho"/>
                          <a:cs typeface="Times New Roman" panose="02020603050405020304" pitchFamily="18" charset="0"/>
                        </a:rPr>
                        <a:t>2053.20</a:t>
                      </a:r>
                      <a:endParaRPr lang="en-US" sz="1400" kern="1400" dirty="0">
                        <a:effectLst/>
                        <a:latin typeface="+mn-lt"/>
                        <a:ea typeface="Times New Roman" panose="02020603050405020304" pitchFamily="18" charset="0"/>
                        <a:cs typeface="Times New Roman" panose="02020603050405020304" pitchFamily="18" charset="0"/>
                      </a:endParaRPr>
                    </a:p>
                  </a:txBody>
                  <a:tcPr marL="0" marR="0" marT="0" marB="0" anchor="b"/>
                </a:tc>
              </a:tr>
              <a:tr h="381000">
                <a:tc>
                  <a:txBody>
                    <a:bodyPr/>
                    <a:lstStyle/>
                    <a:p>
                      <a:pPr marL="0" marR="0" algn="ctr">
                        <a:lnSpc>
                          <a:spcPct val="150000"/>
                        </a:lnSpc>
                        <a:spcBef>
                          <a:spcPts val="0"/>
                        </a:spcBef>
                        <a:spcAft>
                          <a:spcPts val="0"/>
                        </a:spcAft>
                        <a:tabLst>
                          <a:tab pos="457200" algn="l"/>
                          <a:tab pos="2743200" algn="l"/>
                          <a:tab pos="5029200" algn="l"/>
                        </a:tabLst>
                      </a:pPr>
                      <a:r>
                        <a:rPr lang="en-US" sz="1600" kern="1400">
                          <a:effectLst/>
                        </a:rPr>
                        <a:t>0.33</a:t>
                      </a:r>
                      <a:endParaRPr lang="en-US" sz="16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0.33</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0.33</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400" b="1" kern="1400">
                          <a:effectLst/>
                          <a:latin typeface="+mn-lt"/>
                          <a:ea typeface="MS Mincho"/>
                          <a:cs typeface="Times New Roman" panose="02020603050405020304" pitchFamily="18" charset="0"/>
                        </a:rPr>
                        <a:t>2243.29</a:t>
                      </a:r>
                      <a:endParaRPr lang="en-US" sz="1400" kern="14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0" marR="0" algn="r">
                        <a:lnSpc>
                          <a:spcPct val="150000"/>
                        </a:lnSpc>
                        <a:spcBef>
                          <a:spcPts val="0"/>
                        </a:spcBef>
                        <a:spcAft>
                          <a:spcPts val="0"/>
                        </a:spcAft>
                        <a:tabLst>
                          <a:tab pos="457200" algn="l"/>
                          <a:tab pos="2743200" algn="l"/>
                          <a:tab pos="5029200" algn="l"/>
                        </a:tabLst>
                      </a:pPr>
                      <a:r>
                        <a:rPr lang="en-US" sz="1400" b="1" kern="1400" dirty="0">
                          <a:effectLst/>
                          <a:latin typeface="+mn-lt"/>
                          <a:ea typeface="MS Mincho"/>
                          <a:cs typeface="Times New Roman" panose="02020603050405020304" pitchFamily="18" charset="0"/>
                        </a:rPr>
                        <a:t>512.37</a:t>
                      </a:r>
                      <a:endParaRPr lang="en-US" sz="1400" kern="1400" dirty="0">
                        <a:effectLst/>
                        <a:latin typeface="+mn-lt"/>
                        <a:ea typeface="Times New Roman" panose="02020603050405020304" pitchFamily="18" charset="0"/>
                        <a:cs typeface="Times New Roman" panose="02020603050405020304" pitchFamily="18" charset="0"/>
                      </a:endParaRPr>
                    </a:p>
                  </a:txBody>
                  <a:tcPr marL="0" marR="0" marT="0" marB="0" anchor="b"/>
                </a:tc>
              </a:tr>
              <a:tr h="381000">
                <a:tc>
                  <a:txBody>
                    <a:bodyPr/>
                    <a:lstStyle/>
                    <a:p>
                      <a:pPr marL="0" marR="0" algn="ctr">
                        <a:lnSpc>
                          <a:spcPct val="150000"/>
                        </a:lnSpc>
                        <a:spcBef>
                          <a:spcPts val="0"/>
                        </a:spcBef>
                        <a:spcAft>
                          <a:spcPts val="0"/>
                        </a:spcAft>
                        <a:tabLst>
                          <a:tab pos="457200" algn="l"/>
                          <a:tab pos="2743200" algn="l"/>
                          <a:tab pos="5029200" algn="l"/>
                        </a:tabLst>
                      </a:pPr>
                      <a:r>
                        <a:rPr lang="en-US" sz="1600" kern="1400">
                          <a:effectLst/>
                        </a:rPr>
                        <a:t>0.50</a:t>
                      </a:r>
                      <a:endParaRPr lang="en-US" sz="16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0.50</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0.00</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400" kern="1400">
                          <a:effectLst/>
                          <a:latin typeface="+mn-lt"/>
                          <a:ea typeface="MS Mincho"/>
                          <a:cs typeface="Times New Roman" panose="02020603050405020304" pitchFamily="18" charset="0"/>
                        </a:rPr>
                        <a:t>506.25</a:t>
                      </a:r>
                      <a:endParaRPr lang="en-US" sz="1400" kern="14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latin typeface="+mn-lt"/>
                          <a:ea typeface="MS Mincho"/>
                          <a:cs typeface="Times New Roman" panose="02020603050405020304" pitchFamily="18" charset="0"/>
                        </a:rPr>
                        <a:t>2196.72</a:t>
                      </a:r>
                      <a:endParaRPr lang="en-US" sz="1400" kern="1400" dirty="0">
                        <a:effectLst/>
                        <a:latin typeface="+mn-lt"/>
                        <a:ea typeface="Times New Roman" panose="02020603050405020304" pitchFamily="18" charset="0"/>
                        <a:cs typeface="Times New Roman" panose="02020603050405020304" pitchFamily="18" charset="0"/>
                      </a:endParaRPr>
                    </a:p>
                  </a:txBody>
                  <a:tcPr marL="0" marR="0" marT="0" marB="0" anchor="b"/>
                </a:tc>
              </a:tr>
              <a:tr h="381000">
                <a:tc>
                  <a:txBody>
                    <a:bodyPr/>
                    <a:lstStyle/>
                    <a:p>
                      <a:pPr marL="0" marR="0" algn="ctr">
                        <a:lnSpc>
                          <a:spcPct val="150000"/>
                        </a:lnSpc>
                        <a:spcBef>
                          <a:spcPts val="0"/>
                        </a:spcBef>
                        <a:spcAft>
                          <a:spcPts val="0"/>
                        </a:spcAft>
                        <a:tabLst>
                          <a:tab pos="457200" algn="l"/>
                          <a:tab pos="2743200" algn="l"/>
                          <a:tab pos="5029200" algn="l"/>
                        </a:tabLst>
                      </a:pPr>
                      <a:r>
                        <a:rPr lang="en-US" sz="1600" kern="1400">
                          <a:effectLst/>
                        </a:rPr>
                        <a:t>0.50</a:t>
                      </a:r>
                      <a:endParaRPr lang="en-US" sz="16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0.00</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0.50</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400" kern="1400">
                          <a:effectLst/>
                          <a:latin typeface="+mn-lt"/>
                          <a:ea typeface="MS Mincho"/>
                          <a:cs typeface="Times New Roman" panose="02020603050405020304" pitchFamily="18" charset="0"/>
                        </a:rPr>
                        <a:t>2104.33</a:t>
                      </a:r>
                      <a:endParaRPr lang="en-US" sz="1400" kern="14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latin typeface="+mn-lt"/>
                          <a:ea typeface="MS Mincho"/>
                          <a:cs typeface="Times New Roman" panose="02020603050405020304" pitchFamily="18" charset="0"/>
                        </a:rPr>
                        <a:t>565.81</a:t>
                      </a:r>
                      <a:endParaRPr lang="en-US" sz="1400" kern="1400" dirty="0">
                        <a:effectLst/>
                        <a:latin typeface="+mn-lt"/>
                        <a:ea typeface="Times New Roman" panose="02020603050405020304" pitchFamily="18" charset="0"/>
                        <a:cs typeface="Times New Roman" panose="02020603050405020304" pitchFamily="18" charset="0"/>
                      </a:endParaRPr>
                    </a:p>
                  </a:txBody>
                  <a:tcPr marL="0" marR="0" marT="0" marB="0" anchor="b"/>
                </a:tc>
              </a:tr>
              <a:tr h="381000">
                <a:tc>
                  <a:txBody>
                    <a:bodyPr/>
                    <a:lstStyle/>
                    <a:p>
                      <a:pPr marL="0" marR="0" algn="ctr">
                        <a:lnSpc>
                          <a:spcPct val="150000"/>
                        </a:lnSpc>
                        <a:spcBef>
                          <a:spcPts val="0"/>
                        </a:spcBef>
                        <a:spcAft>
                          <a:spcPts val="0"/>
                        </a:spcAft>
                        <a:tabLst>
                          <a:tab pos="457200" algn="l"/>
                          <a:tab pos="2743200" algn="l"/>
                          <a:tab pos="5029200" algn="l"/>
                        </a:tabLst>
                      </a:pPr>
                      <a:r>
                        <a:rPr lang="en-US" sz="1600" kern="1400">
                          <a:effectLst/>
                        </a:rPr>
                        <a:t>1.00</a:t>
                      </a:r>
                      <a:endParaRPr lang="en-US" sz="16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lnSpc>
                          <a:spcPct val="150000"/>
                        </a:lnSpc>
                        <a:spcBef>
                          <a:spcPts val="0"/>
                        </a:spcBef>
                        <a:spcAft>
                          <a:spcPts val="0"/>
                        </a:spcAft>
                        <a:tabLst>
                          <a:tab pos="457200" algn="l"/>
                          <a:tab pos="2743200" algn="l"/>
                          <a:tab pos="5029200" algn="l"/>
                        </a:tabLst>
                      </a:pPr>
                      <a:r>
                        <a:rPr lang="en-US" sz="1600" b="1" kern="1400">
                          <a:solidFill>
                            <a:schemeClr val="bg1"/>
                          </a:solidFill>
                          <a:effectLst/>
                        </a:rPr>
                        <a:t>0.00</a:t>
                      </a:r>
                      <a:endParaRPr lang="en-US" sz="1600" b="1"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0.00</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400" kern="1400">
                          <a:effectLst/>
                          <a:latin typeface="+mn-lt"/>
                          <a:ea typeface="MS Mincho"/>
                          <a:cs typeface="Times New Roman" panose="02020603050405020304" pitchFamily="18" charset="0"/>
                        </a:rPr>
                        <a:t>506.25</a:t>
                      </a:r>
                      <a:endParaRPr lang="en-US" sz="1400" kern="14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latin typeface="+mn-lt"/>
                          <a:ea typeface="MS Mincho"/>
                          <a:cs typeface="Times New Roman" panose="02020603050405020304" pitchFamily="18" charset="0"/>
                        </a:rPr>
                        <a:t>2196.72</a:t>
                      </a:r>
                      <a:endParaRPr lang="en-US" sz="1400" kern="1400" dirty="0">
                        <a:effectLst/>
                        <a:latin typeface="+mn-lt"/>
                        <a:ea typeface="Times New Roman" panose="02020603050405020304" pitchFamily="18" charset="0"/>
                        <a:cs typeface="Times New Roman" panose="02020603050405020304" pitchFamily="18" charset="0"/>
                      </a:endParaRPr>
                    </a:p>
                  </a:txBody>
                  <a:tcPr marL="0" marR="0" marT="0" marB="0" anchor="b"/>
                </a:tc>
              </a:tr>
            </a:tbl>
          </a:graphicData>
        </a:graphic>
      </p:graphicFrame>
      <p:sp>
        <p:nvSpPr>
          <p:cNvPr id="7" name="Text Placeholder 6"/>
          <p:cNvSpPr>
            <a:spLocks noGrp="1"/>
          </p:cNvSpPr>
          <p:nvPr>
            <p:ph type="body" sz="quarter" idx="3"/>
          </p:nvPr>
        </p:nvSpPr>
        <p:spPr>
          <a:xfrm>
            <a:off x="1104900" y="4105274"/>
            <a:ext cx="9980681" cy="414337"/>
          </a:xfrm>
        </p:spPr>
        <p:txBody>
          <a:bodyPr>
            <a:normAutofit/>
          </a:bodyPr>
          <a:lstStyle/>
          <a:p>
            <a:pPr algn="ctr"/>
            <a:r>
              <a:rPr lang="en-US" sz="2000" dirty="0" smtClean="0"/>
              <a:t>typo3 </a:t>
            </a:r>
            <a:endParaRPr lang="en-US" dirty="0"/>
          </a:p>
        </p:txBody>
      </p:sp>
      <p:graphicFrame>
        <p:nvGraphicFramePr>
          <p:cNvPr id="10" name="Content Placeholder 9"/>
          <p:cNvGraphicFramePr>
            <a:graphicFrameLocks noGrp="1"/>
          </p:cNvGraphicFramePr>
          <p:nvPr>
            <p:ph sz="quarter" idx="4"/>
            <p:extLst/>
          </p:nvPr>
        </p:nvGraphicFramePr>
        <p:xfrm>
          <a:off x="2523744" y="4475321"/>
          <a:ext cx="7251192" cy="2286000"/>
        </p:xfrm>
        <a:graphic>
          <a:graphicData uri="http://schemas.openxmlformats.org/drawingml/2006/table">
            <a:tbl>
              <a:tblPr firstRow="1" firstCol="1" bandRow="1">
                <a:tableStyleId>{5C22544A-7EE6-4342-B048-85BDC9FD1C3A}</a:tableStyleId>
              </a:tblPr>
              <a:tblGrid>
                <a:gridCol w="1338618"/>
                <a:gridCol w="1338618"/>
                <a:gridCol w="1338618"/>
                <a:gridCol w="1617669"/>
                <a:gridCol w="1617669"/>
              </a:tblGrid>
              <a:tr h="381000">
                <a:tc>
                  <a:txBody>
                    <a:bodyPr/>
                    <a:lstStyle/>
                    <a:p>
                      <a:pPr marL="0" marR="0" algn="ctr">
                        <a:lnSpc>
                          <a:spcPct val="150000"/>
                        </a:lnSpc>
                        <a:spcBef>
                          <a:spcPts val="0"/>
                        </a:spcBef>
                        <a:spcAft>
                          <a:spcPts val="0"/>
                        </a:spcAft>
                        <a:tabLst>
                          <a:tab pos="457200" algn="l"/>
                          <a:tab pos="2743200" algn="l"/>
                          <a:tab pos="5029200" algn="l"/>
                        </a:tabLst>
                      </a:pPr>
                      <a:r>
                        <a:rPr lang="en-US" sz="1600" kern="1400" dirty="0" err="1">
                          <a:effectLst/>
                        </a:rPr>
                        <a:t>Wb</a:t>
                      </a:r>
                      <a:endParaRPr lang="en-US" sz="16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50000"/>
                        </a:lnSpc>
                        <a:spcBef>
                          <a:spcPts val="0"/>
                        </a:spcBef>
                        <a:spcAft>
                          <a:spcPts val="0"/>
                        </a:spcAft>
                        <a:tabLst>
                          <a:tab pos="457200" algn="l"/>
                          <a:tab pos="2743200" algn="l"/>
                          <a:tab pos="5029200" algn="l"/>
                        </a:tabLst>
                      </a:pPr>
                      <a:r>
                        <a:rPr lang="en-US" sz="1600" kern="1400" dirty="0" err="1">
                          <a:effectLst/>
                        </a:rPr>
                        <a:t>Wd</a:t>
                      </a:r>
                      <a:endParaRPr lang="en-US" sz="16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lnSpc>
                          <a:spcPct val="150000"/>
                        </a:lnSpc>
                        <a:spcBef>
                          <a:spcPts val="0"/>
                        </a:spcBef>
                        <a:spcAft>
                          <a:spcPts val="0"/>
                        </a:spcAft>
                        <a:tabLst>
                          <a:tab pos="457200" algn="l"/>
                          <a:tab pos="2743200" algn="l"/>
                          <a:tab pos="5029200" algn="l"/>
                        </a:tabLst>
                      </a:pPr>
                      <a:r>
                        <a:rPr lang="en-US" sz="1600" kern="1400" dirty="0" err="1">
                          <a:effectLst/>
                        </a:rPr>
                        <a:t>Wc</a:t>
                      </a:r>
                      <a:endParaRPr lang="en-US" sz="16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600" kern="1400" dirty="0">
                          <a:effectLst/>
                        </a:rPr>
                        <a:t>Cohesion</a:t>
                      </a:r>
                      <a:endParaRPr lang="en-US" sz="16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ct val="150000"/>
                        </a:lnSpc>
                        <a:spcBef>
                          <a:spcPts val="0"/>
                        </a:spcBef>
                        <a:spcAft>
                          <a:spcPts val="0"/>
                        </a:spcAft>
                        <a:tabLst>
                          <a:tab pos="457200" algn="l"/>
                          <a:tab pos="2743200" algn="l"/>
                          <a:tab pos="5029200" algn="l"/>
                        </a:tabLst>
                      </a:pPr>
                      <a:r>
                        <a:rPr lang="en-US" sz="1600" kern="1400" dirty="0">
                          <a:effectLst/>
                        </a:rPr>
                        <a:t>Separation</a:t>
                      </a:r>
                      <a:endParaRPr lang="en-US" sz="160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r h="381000">
                <a:tc>
                  <a:txBody>
                    <a:bodyPr/>
                    <a:lstStyle/>
                    <a:p>
                      <a:pPr marL="0" marR="0" algn="ctr">
                        <a:lnSpc>
                          <a:spcPct val="150000"/>
                        </a:lnSpc>
                        <a:spcBef>
                          <a:spcPts val="0"/>
                        </a:spcBef>
                        <a:spcAft>
                          <a:spcPts val="0"/>
                        </a:spcAft>
                        <a:tabLst>
                          <a:tab pos="457200" algn="l"/>
                          <a:tab pos="2743200" algn="l"/>
                          <a:tab pos="5029200" algn="l"/>
                        </a:tabLst>
                      </a:pPr>
                      <a:r>
                        <a:rPr lang="en-US" sz="1600" kern="1400">
                          <a:effectLst/>
                        </a:rPr>
                        <a:t>0.00</a:t>
                      </a:r>
                      <a:endParaRPr lang="en-US" sz="16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1.00</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0.00</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400" b="1" kern="1400" dirty="0">
                          <a:effectLst/>
                          <a:latin typeface="+mn-lt"/>
                          <a:ea typeface="MS Mincho"/>
                          <a:cs typeface="Times New Roman" panose="02020603050405020304" pitchFamily="18" charset="0"/>
                        </a:rPr>
                        <a:t>414.14</a:t>
                      </a:r>
                      <a:endParaRPr lang="en-US" sz="1400" kern="1400" dirty="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0" marR="0" algn="r">
                        <a:lnSpc>
                          <a:spcPct val="150000"/>
                        </a:lnSpc>
                        <a:spcBef>
                          <a:spcPts val="0"/>
                        </a:spcBef>
                        <a:spcAft>
                          <a:spcPts val="0"/>
                        </a:spcAft>
                        <a:tabLst>
                          <a:tab pos="457200" algn="l"/>
                          <a:tab pos="2743200" algn="l"/>
                          <a:tab pos="5029200" algn="l"/>
                        </a:tabLst>
                      </a:pPr>
                      <a:r>
                        <a:rPr lang="en-US" sz="1400" b="1" kern="1400">
                          <a:effectLst/>
                          <a:latin typeface="+mn-lt"/>
                          <a:ea typeface="MS Mincho"/>
                          <a:cs typeface="Times New Roman" panose="02020603050405020304" pitchFamily="18" charset="0"/>
                        </a:rPr>
                        <a:t>1096.70</a:t>
                      </a:r>
                      <a:endParaRPr lang="en-US" sz="1400" kern="1400">
                        <a:effectLst/>
                        <a:latin typeface="+mn-lt"/>
                        <a:ea typeface="Times New Roman" panose="02020603050405020304" pitchFamily="18" charset="0"/>
                        <a:cs typeface="Times New Roman" panose="02020603050405020304" pitchFamily="18" charset="0"/>
                      </a:endParaRPr>
                    </a:p>
                  </a:txBody>
                  <a:tcPr marL="0" marR="0" marT="0" marB="0" anchor="b"/>
                </a:tc>
              </a:tr>
              <a:tr h="381000">
                <a:tc>
                  <a:txBody>
                    <a:bodyPr/>
                    <a:lstStyle/>
                    <a:p>
                      <a:pPr marL="0" marR="0" algn="ctr">
                        <a:lnSpc>
                          <a:spcPct val="150000"/>
                        </a:lnSpc>
                        <a:spcBef>
                          <a:spcPts val="0"/>
                        </a:spcBef>
                        <a:spcAft>
                          <a:spcPts val="0"/>
                        </a:spcAft>
                        <a:tabLst>
                          <a:tab pos="457200" algn="l"/>
                          <a:tab pos="2743200" algn="l"/>
                          <a:tab pos="5029200" algn="l"/>
                        </a:tabLst>
                      </a:pPr>
                      <a:r>
                        <a:rPr lang="en-US" sz="1600" kern="1400">
                          <a:effectLst/>
                        </a:rPr>
                        <a:t>0.33</a:t>
                      </a:r>
                      <a:endParaRPr lang="en-US" sz="16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0.33</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600" b="1" kern="1400">
                          <a:solidFill>
                            <a:schemeClr val="bg1"/>
                          </a:solidFill>
                          <a:effectLst/>
                        </a:rPr>
                        <a:t>0.33</a:t>
                      </a:r>
                      <a:endParaRPr lang="en-US" sz="1600" b="1"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latin typeface="+mn-lt"/>
                          <a:ea typeface="MS Mincho"/>
                          <a:cs typeface="Times New Roman" panose="02020603050405020304" pitchFamily="18" charset="0"/>
                        </a:rPr>
                        <a:t>192.07</a:t>
                      </a:r>
                      <a:endParaRPr lang="en-US" sz="1400" kern="1400" dirty="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latin typeface="+mn-lt"/>
                          <a:ea typeface="MS Mincho"/>
                          <a:cs typeface="Times New Roman" panose="02020603050405020304" pitchFamily="18" charset="0"/>
                        </a:rPr>
                        <a:t>1240.47</a:t>
                      </a:r>
                      <a:endParaRPr lang="en-US" sz="1400" kern="1400" dirty="0">
                        <a:effectLst/>
                        <a:latin typeface="+mn-lt"/>
                        <a:ea typeface="Times New Roman" panose="02020603050405020304" pitchFamily="18" charset="0"/>
                        <a:cs typeface="Times New Roman" panose="02020603050405020304" pitchFamily="18" charset="0"/>
                      </a:endParaRPr>
                    </a:p>
                  </a:txBody>
                  <a:tcPr marL="0" marR="0" marT="0" marB="0" anchor="b"/>
                </a:tc>
              </a:tr>
              <a:tr h="381000">
                <a:tc>
                  <a:txBody>
                    <a:bodyPr/>
                    <a:lstStyle/>
                    <a:p>
                      <a:pPr marL="0" marR="0" algn="ctr">
                        <a:lnSpc>
                          <a:spcPct val="150000"/>
                        </a:lnSpc>
                        <a:spcBef>
                          <a:spcPts val="0"/>
                        </a:spcBef>
                        <a:spcAft>
                          <a:spcPts val="0"/>
                        </a:spcAft>
                        <a:tabLst>
                          <a:tab pos="457200" algn="l"/>
                          <a:tab pos="2743200" algn="l"/>
                          <a:tab pos="5029200" algn="l"/>
                        </a:tabLst>
                      </a:pPr>
                      <a:r>
                        <a:rPr lang="en-US" sz="1600" kern="1400">
                          <a:effectLst/>
                        </a:rPr>
                        <a:t>0.50</a:t>
                      </a:r>
                      <a:endParaRPr lang="en-US" sz="16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0.50</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0.00</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400" kern="1400">
                          <a:effectLst/>
                          <a:latin typeface="+mn-lt"/>
                          <a:ea typeface="MS Mincho"/>
                          <a:cs typeface="Times New Roman" panose="02020603050405020304" pitchFamily="18" charset="0"/>
                        </a:rPr>
                        <a:t>239.91</a:t>
                      </a:r>
                      <a:endParaRPr lang="en-US" sz="1400" kern="14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latin typeface="+mn-lt"/>
                          <a:ea typeface="MS Mincho"/>
                          <a:cs typeface="Times New Roman" panose="02020603050405020304" pitchFamily="18" charset="0"/>
                        </a:rPr>
                        <a:t>1213.34</a:t>
                      </a:r>
                      <a:endParaRPr lang="en-US" sz="1400" kern="1400" dirty="0">
                        <a:effectLst/>
                        <a:latin typeface="+mn-lt"/>
                        <a:ea typeface="Times New Roman" panose="02020603050405020304" pitchFamily="18" charset="0"/>
                        <a:cs typeface="Times New Roman" panose="02020603050405020304" pitchFamily="18" charset="0"/>
                      </a:endParaRPr>
                    </a:p>
                  </a:txBody>
                  <a:tcPr marL="0" marR="0" marT="0" marB="0" anchor="b"/>
                </a:tc>
              </a:tr>
              <a:tr h="381000">
                <a:tc>
                  <a:txBody>
                    <a:bodyPr/>
                    <a:lstStyle/>
                    <a:p>
                      <a:pPr marL="0" marR="0" algn="ctr">
                        <a:lnSpc>
                          <a:spcPct val="150000"/>
                        </a:lnSpc>
                        <a:spcBef>
                          <a:spcPts val="0"/>
                        </a:spcBef>
                        <a:spcAft>
                          <a:spcPts val="0"/>
                        </a:spcAft>
                        <a:tabLst>
                          <a:tab pos="457200" algn="l"/>
                          <a:tab pos="2743200" algn="l"/>
                          <a:tab pos="5029200" algn="l"/>
                        </a:tabLst>
                      </a:pPr>
                      <a:r>
                        <a:rPr lang="en-US" sz="1600" kern="1400">
                          <a:effectLst/>
                        </a:rPr>
                        <a:t>0.50</a:t>
                      </a:r>
                      <a:endParaRPr lang="en-US" sz="16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lnSpc>
                          <a:spcPct val="150000"/>
                        </a:lnSpc>
                        <a:spcBef>
                          <a:spcPts val="0"/>
                        </a:spcBef>
                        <a:spcAft>
                          <a:spcPts val="0"/>
                        </a:spcAft>
                        <a:tabLst>
                          <a:tab pos="457200" algn="l"/>
                          <a:tab pos="2743200" algn="l"/>
                          <a:tab pos="5029200" algn="l"/>
                        </a:tabLst>
                      </a:pPr>
                      <a:r>
                        <a:rPr lang="en-US" sz="1600" b="1" kern="1400">
                          <a:solidFill>
                            <a:schemeClr val="bg1"/>
                          </a:solidFill>
                          <a:effectLst/>
                        </a:rPr>
                        <a:t>0.00</a:t>
                      </a:r>
                      <a:endParaRPr lang="en-US" sz="1600" b="1"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0.50</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400" kern="1400">
                          <a:effectLst/>
                          <a:latin typeface="+mn-lt"/>
                          <a:ea typeface="MS Mincho"/>
                          <a:cs typeface="Times New Roman" panose="02020603050405020304" pitchFamily="18" charset="0"/>
                        </a:rPr>
                        <a:t>208.57</a:t>
                      </a:r>
                      <a:endParaRPr lang="en-US" sz="1400" kern="14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latin typeface="+mn-lt"/>
                          <a:ea typeface="MS Mincho"/>
                          <a:cs typeface="Times New Roman" panose="02020603050405020304" pitchFamily="18" charset="0"/>
                        </a:rPr>
                        <a:t>1212.90</a:t>
                      </a:r>
                      <a:endParaRPr lang="en-US" sz="1400" kern="1400" dirty="0">
                        <a:effectLst/>
                        <a:latin typeface="+mn-lt"/>
                        <a:ea typeface="Times New Roman" panose="02020603050405020304" pitchFamily="18" charset="0"/>
                        <a:cs typeface="Times New Roman" panose="02020603050405020304" pitchFamily="18" charset="0"/>
                      </a:endParaRPr>
                    </a:p>
                  </a:txBody>
                  <a:tcPr marL="0" marR="0" marT="0" marB="0" anchor="b"/>
                </a:tc>
              </a:tr>
              <a:tr h="381000">
                <a:tc>
                  <a:txBody>
                    <a:bodyPr/>
                    <a:lstStyle/>
                    <a:p>
                      <a:pPr marL="0" marR="0" algn="ctr">
                        <a:lnSpc>
                          <a:spcPct val="150000"/>
                        </a:lnSpc>
                        <a:spcBef>
                          <a:spcPts val="0"/>
                        </a:spcBef>
                        <a:spcAft>
                          <a:spcPts val="0"/>
                        </a:spcAft>
                        <a:tabLst>
                          <a:tab pos="457200" algn="l"/>
                          <a:tab pos="2743200" algn="l"/>
                          <a:tab pos="5029200" algn="l"/>
                        </a:tabLst>
                      </a:pPr>
                      <a:r>
                        <a:rPr lang="en-US" sz="1600" kern="1400">
                          <a:effectLst/>
                        </a:rPr>
                        <a:t>1.00</a:t>
                      </a:r>
                      <a:endParaRPr lang="en-US" sz="160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lnSpc>
                          <a:spcPct val="150000"/>
                        </a:lnSpc>
                        <a:spcBef>
                          <a:spcPts val="0"/>
                        </a:spcBef>
                        <a:spcAft>
                          <a:spcPts val="0"/>
                        </a:spcAft>
                        <a:tabLst>
                          <a:tab pos="457200" algn="l"/>
                          <a:tab pos="2743200" algn="l"/>
                          <a:tab pos="5029200" algn="l"/>
                        </a:tabLst>
                      </a:pPr>
                      <a:r>
                        <a:rPr lang="en-US" sz="1600" b="1" kern="1400">
                          <a:solidFill>
                            <a:schemeClr val="bg1"/>
                          </a:solidFill>
                          <a:effectLst/>
                        </a:rPr>
                        <a:t>0.00</a:t>
                      </a:r>
                      <a:endParaRPr lang="en-US" sz="1600" b="1" kern="140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ctr">
                        <a:lnSpc>
                          <a:spcPct val="150000"/>
                        </a:lnSpc>
                        <a:spcBef>
                          <a:spcPts val="0"/>
                        </a:spcBef>
                        <a:spcAft>
                          <a:spcPts val="0"/>
                        </a:spcAft>
                        <a:tabLst>
                          <a:tab pos="457200" algn="l"/>
                          <a:tab pos="2743200" algn="l"/>
                          <a:tab pos="5029200" algn="l"/>
                        </a:tabLst>
                      </a:pPr>
                      <a:r>
                        <a:rPr lang="en-US" sz="1600" b="1" kern="1400" dirty="0">
                          <a:solidFill>
                            <a:schemeClr val="bg1"/>
                          </a:solidFill>
                          <a:effectLst/>
                        </a:rPr>
                        <a:t>0.00</a:t>
                      </a:r>
                      <a:endParaRPr lang="en-US" sz="1600" b="1" kern="14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solidFill>
                      <a:schemeClr val="accent1"/>
                    </a:solidFill>
                  </a:tcPr>
                </a:tc>
                <a:tc>
                  <a:txBody>
                    <a:bodyPr/>
                    <a:lstStyle/>
                    <a:p>
                      <a:pPr marL="0" marR="0" algn="r">
                        <a:lnSpc>
                          <a:spcPct val="150000"/>
                        </a:lnSpc>
                        <a:spcBef>
                          <a:spcPts val="0"/>
                        </a:spcBef>
                        <a:spcAft>
                          <a:spcPts val="0"/>
                        </a:spcAft>
                        <a:tabLst>
                          <a:tab pos="457200" algn="l"/>
                          <a:tab pos="2743200" algn="l"/>
                          <a:tab pos="5029200" algn="l"/>
                        </a:tabLst>
                      </a:pPr>
                      <a:r>
                        <a:rPr lang="en-US" sz="1400" kern="1400">
                          <a:effectLst/>
                          <a:latin typeface="+mn-lt"/>
                          <a:ea typeface="MS Mincho"/>
                          <a:cs typeface="Times New Roman" panose="02020603050405020304" pitchFamily="18" charset="0"/>
                        </a:rPr>
                        <a:t>277.97</a:t>
                      </a:r>
                      <a:endParaRPr lang="en-US" sz="1400" kern="14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0" marR="0" algn="r">
                        <a:lnSpc>
                          <a:spcPct val="150000"/>
                        </a:lnSpc>
                        <a:spcBef>
                          <a:spcPts val="0"/>
                        </a:spcBef>
                        <a:spcAft>
                          <a:spcPts val="0"/>
                        </a:spcAft>
                        <a:tabLst>
                          <a:tab pos="457200" algn="l"/>
                          <a:tab pos="2743200" algn="l"/>
                          <a:tab pos="5029200" algn="l"/>
                        </a:tabLst>
                      </a:pPr>
                      <a:r>
                        <a:rPr lang="en-US" sz="1400" kern="1400" dirty="0">
                          <a:effectLst/>
                          <a:latin typeface="+mn-lt"/>
                          <a:ea typeface="MS Mincho"/>
                          <a:cs typeface="Times New Roman" panose="02020603050405020304" pitchFamily="18" charset="0"/>
                        </a:rPr>
                        <a:t>1200.29</a:t>
                      </a:r>
                      <a:endParaRPr lang="en-US" sz="1400" kern="1400" dirty="0">
                        <a:effectLst/>
                        <a:latin typeface="+mn-lt"/>
                        <a:ea typeface="Times New Roman" panose="02020603050405020304" pitchFamily="18" charset="0"/>
                        <a:cs typeface="Times New Roman" panose="02020603050405020304" pitchFamily="18" charset="0"/>
                      </a:endParaRPr>
                    </a:p>
                  </a:txBody>
                  <a:tcPr marL="0" marR="0" marT="0" marB="0" anchor="b"/>
                </a:tc>
              </a:tr>
            </a:tbl>
          </a:graphicData>
        </a:graphic>
      </p:graphicFrame>
      <p:sp>
        <p:nvSpPr>
          <p:cNvPr id="8" name="Slide Number Placeholder 7"/>
          <p:cNvSpPr>
            <a:spLocks noGrp="1"/>
          </p:cNvSpPr>
          <p:nvPr>
            <p:ph type="sldNum" sz="quarter" idx="12"/>
          </p:nvPr>
        </p:nvSpPr>
        <p:spPr/>
        <p:txBody>
          <a:bodyPr/>
          <a:lstStyle/>
          <a:p>
            <a:fld id="{0FF54DE5-C571-48E8-A5BC-B369434E2F44}" type="slidenum">
              <a:rPr lang="el-GR" smtClean="0"/>
              <a:pPr/>
              <a:t>72</a:t>
            </a:fld>
            <a:endParaRPr lang="el-GR"/>
          </a:p>
        </p:txBody>
      </p:sp>
    </p:spTree>
    <p:extLst>
      <p:ext uri="{BB962C8B-B14F-4D97-AF65-F5344CB8AC3E}">
        <p14:creationId xmlns:p14="http://schemas.microsoft.com/office/powerpoint/2010/main" val="415416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t>
            </a:r>
            <a:r>
              <a:rPr lang="en-US" dirty="0" err="1"/>
              <a:t>vs</a:t>
            </a:r>
            <a:r>
              <a:rPr lang="en-US" dirty="0"/>
              <a:t> PLD </a:t>
            </a:r>
            <a:r>
              <a:rPr lang="en-US" dirty="0" smtClean="0"/>
              <a:t>(Coppermine)</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4900" y="1390650"/>
            <a:ext cx="9980682" cy="2486025"/>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104901" y="3943985"/>
            <a:ext cx="9980682" cy="2752090"/>
          </a:xfrm>
          <a:prstGeom prst="rect">
            <a:avLst/>
          </a:prstGeom>
        </p:spPr>
      </p:pic>
      <p:sp>
        <p:nvSpPr>
          <p:cNvPr id="6" name="Slide Number Placeholder 5"/>
          <p:cNvSpPr>
            <a:spLocks noGrp="1"/>
          </p:cNvSpPr>
          <p:nvPr>
            <p:ph type="sldNum" sz="quarter" idx="12"/>
          </p:nvPr>
        </p:nvSpPr>
        <p:spPr/>
        <p:txBody>
          <a:bodyPr/>
          <a:lstStyle/>
          <a:p>
            <a:fld id="{0FF54DE5-C571-48E8-A5BC-B369434E2F44}" type="slidenum">
              <a:rPr lang="el-GR" smtClean="0"/>
              <a:pPr/>
              <a:t>73</a:t>
            </a:fld>
            <a:endParaRPr lang="el-GR"/>
          </a:p>
        </p:txBody>
      </p:sp>
    </p:spTree>
    <p:extLst>
      <p:ext uri="{BB962C8B-B14F-4D97-AF65-F5344CB8AC3E}">
        <p14:creationId xmlns:p14="http://schemas.microsoft.com/office/powerpoint/2010/main" val="20855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t>
            </a:r>
            <a:r>
              <a:rPr lang="en-US" dirty="0" err="1"/>
              <a:t>vs</a:t>
            </a:r>
            <a:r>
              <a:rPr lang="en-US" dirty="0"/>
              <a:t> PLD </a:t>
            </a:r>
            <a:r>
              <a:rPr lang="en-US" dirty="0" smtClean="0"/>
              <a:t>(</a:t>
            </a:r>
            <a:r>
              <a:rPr lang="en-US" dirty="0" err="1"/>
              <a:t>Opencart</a:t>
            </a:r>
            <a:r>
              <a:rPr lang="en-US" dirty="0" smtClean="0"/>
              <a:t>)</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4901" y="1390650"/>
            <a:ext cx="9980682" cy="2333625"/>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104901" y="3858260"/>
            <a:ext cx="9980682" cy="2532380"/>
          </a:xfrm>
          <a:prstGeom prst="rect">
            <a:avLst/>
          </a:prstGeom>
        </p:spPr>
      </p:pic>
      <p:sp>
        <p:nvSpPr>
          <p:cNvPr id="6" name="Slide Number Placeholder 5"/>
          <p:cNvSpPr>
            <a:spLocks noGrp="1"/>
          </p:cNvSpPr>
          <p:nvPr>
            <p:ph type="sldNum" sz="quarter" idx="12"/>
          </p:nvPr>
        </p:nvSpPr>
        <p:spPr/>
        <p:txBody>
          <a:bodyPr/>
          <a:lstStyle/>
          <a:p>
            <a:fld id="{0FF54DE5-C571-48E8-A5BC-B369434E2F44}" type="slidenum">
              <a:rPr lang="el-GR" smtClean="0"/>
              <a:pPr/>
              <a:t>74</a:t>
            </a:fld>
            <a:endParaRPr lang="el-GR"/>
          </a:p>
        </p:txBody>
      </p:sp>
    </p:spTree>
    <p:extLst>
      <p:ext uri="{BB962C8B-B14F-4D97-AF65-F5344CB8AC3E}">
        <p14:creationId xmlns:p14="http://schemas.microsoft.com/office/powerpoint/2010/main" val="247374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t>
            </a:r>
            <a:r>
              <a:rPr lang="en-US" dirty="0" err="1"/>
              <a:t>vs</a:t>
            </a:r>
            <a:r>
              <a:rPr lang="en-US" dirty="0"/>
              <a:t> PLD </a:t>
            </a:r>
            <a:r>
              <a:rPr lang="en-US" dirty="0" smtClean="0"/>
              <a:t>(</a:t>
            </a:r>
            <a:r>
              <a:rPr lang="en-US" dirty="0" err="1"/>
              <a:t>mediaWiki</a:t>
            </a:r>
            <a:r>
              <a:rPr lang="en-US" dirty="0" smtClean="0"/>
              <a:t>)</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4900" y="1443038"/>
            <a:ext cx="9980681" cy="2300287"/>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104900" y="3820159"/>
            <a:ext cx="9980681" cy="2914015"/>
          </a:xfrm>
          <a:prstGeom prst="rect">
            <a:avLst/>
          </a:prstGeom>
        </p:spPr>
      </p:pic>
      <p:sp>
        <p:nvSpPr>
          <p:cNvPr id="6" name="Slide Number Placeholder 5"/>
          <p:cNvSpPr>
            <a:spLocks noGrp="1"/>
          </p:cNvSpPr>
          <p:nvPr>
            <p:ph type="sldNum" sz="quarter" idx="12"/>
          </p:nvPr>
        </p:nvSpPr>
        <p:spPr/>
        <p:txBody>
          <a:bodyPr/>
          <a:lstStyle/>
          <a:p>
            <a:fld id="{0FF54DE5-C571-48E8-A5BC-B369434E2F44}" type="slidenum">
              <a:rPr lang="el-GR" smtClean="0"/>
              <a:pPr/>
              <a:t>75</a:t>
            </a:fld>
            <a:endParaRPr lang="el-GR"/>
          </a:p>
        </p:txBody>
      </p:sp>
    </p:spTree>
    <p:extLst>
      <p:ext uri="{BB962C8B-B14F-4D97-AF65-F5344CB8AC3E}">
        <p14:creationId xmlns:p14="http://schemas.microsoft.com/office/powerpoint/2010/main" val="1313663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t>
            </a:r>
            <a:r>
              <a:rPr lang="en-US" dirty="0" err="1"/>
              <a:t>vs</a:t>
            </a:r>
            <a:r>
              <a:rPr lang="en-US" dirty="0"/>
              <a:t> PLD </a:t>
            </a:r>
            <a:r>
              <a:rPr lang="en-US" dirty="0" smtClean="0"/>
              <a:t>(</a:t>
            </a:r>
            <a:r>
              <a:rPr lang="en-US" dirty="0" err="1"/>
              <a:t>phpBB</a:t>
            </a:r>
            <a:r>
              <a:rPr lang="en-US" dirty="0" smtClean="0"/>
              <a:t>)</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4901" y="1395412"/>
            <a:ext cx="9980682" cy="2328863"/>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104900" y="3829050"/>
            <a:ext cx="9980682" cy="2781300"/>
          </a:xfrm>
          <a:prstGeom prst="rect">
            <a:avLst/>
          </a:prstGeom>
        </p:spPr>
      </p:pic>
      <p:sp>
        <p:nvSpPr>
          <p:cNvPr id="6" name="Slide Number Placeholder 5"/>
          <p:cNvSpPr>
            <a:spLocks noGrp="1"/>
          </p:cNvSpPr>
          <p:nvPr>
            <p:ph type="sldNum" sz="quarter" idx="12"/>
          </p:nvPr>
        </p:nvSpPr>
        <p:spPr/>
        <p:txBody>
          <a:bodyPr/>
          <a:lstStyle/>
          <a:p>
            <a:fld id="{0FF54DE5-C571-48E8-A5BC-B369434E2F44}" type="slidenum">
              <a:rPr lang="el-GR" smtClean="0"/>
              <a:pPr/>
              <a:t>76</a:t>
            </a:fld>
            <a:endParaRPr lang="el-GR"/>
          </a:p>
        </p:txBody>
      </p:sp>
    </p:spTree>
    <p:extLst>
      <p:ext uri="{BB962C8B-B14F-4D97-AF65-F5344CB8AC3E}">
        <p14:creationId xmlns:p14="http://schemas.microsoft.com/office/powerpoint/2010/main" val="306443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Details on demand for selected cluster</a:t>
            </a:r>
            <a:endParaRPr lang="en-US" dirty="0"/>
          </a:p>
        </p:txBody>
      </p:sp>
      <p:pic>
        <p:nvPicPr>
          <p:cNvPr id="5" name="Content Placeholder 4"/>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4900" y="2028490"/>
            <a:ext cx="9982200" cy="3715419"/>
          </a:xfrm>
          <a:prstGeom prst="rect">
            <a:avLst/>
          </a:prstGeom>
        </p:spPr>
      </p:pic>
      <p:sp>
        <p:nvSpPr>
          <p:cNvPr id="4" name="Slide Number Placeholder 3"/>
          <p:cNvSpPr>
            <a:spLocks noGrp="1"/>
          </p:cNvSpPr>
          <p:nvPr>
            <p:ph type="sldNum" sz="quarter" idx="12"/>
          </p:nvPr>
        </p:nvSpPr>
        <p:spPr/>
        <p:txBody>
          <a:bodyPr/>
          <a:lstStyle/>
          <a:p>
            <a:fld id="{0FF54DE5-C571-48E8-A5BC-B369434E2F44}" type="slidenum">
              <a:rPr lang="el-GR" smtClean="0"/>
              <a:pPr/>
              <a:t>77</a:t>
            </a:fld>
            <a:endParaRPr lang="el-GR"/>
          </a:p>
        </p:txBody>
      </p:sp>
    </p:spTree>
    <p:extLst>
      <p:ext uri="{BB962C8B-B14F-4D97-AF65-F5344CB8AC3E}">
        <p14:creationId xmlns:p14="http://schemas.microsoft.com/office/powerpoint/2010/main" val="406907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Details on demand for selected cell</a:t>
            </a:r>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104900" y="1419225"/>
            <a:ext cx="9980681" cy="5000625"/>
          </a:xfrm>
          <a:prstGeom prst="rect">
            <a:avLst/>
          </a:prstGeom>
        </p:spPr>
      </p:pic>
      <p:sp>
        <p:nvSpPr>
          <p:cNvPr id="4" name="Slide Number Placeholder 3"/>
          <p:cNvSpPr>
            <a:spLocks noGrp="1"/>
          </p:cNvSpPr>
          <p:nvPr>
            <p:ph type="sldNum" sz="quarter" idx="12"/>
          </p:nvPr>
        </p:nvSpPr>
        <p:spPr/>
        <p:txBody>
          <a:bodyPr/>
          <a:lstStyle/>
          <a:p>
            <a:fld id="{0FF54DE5-C571-48E8-A5BC-B369434E2F44}" type="slidenum">
              <a:rPr lang="el-GR" smtClean="0"/>
              <a:pPr/>
              <a:t>78</a:t>
            </a:fld>
            <a:endParaRPr lang="el-GR"/>
          </a:p>
        </p:txBody>
      </p:sp>
    </p:spTree>
    <p:extLst>
      <p:ext uri="{BB962C8B-B14F-4D97-AF65-F5344CB8AC3E}">
        <p14:creationId xmlns:p14="http://schemas.microsoft.com/office/powerpoint/2010/main" val="94496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51913567"/>
              </p:ext>
            </p:extLst>
          </p:nvPr>
        </p:nvGraphicFramePr>
        <p:xfrm>
          <a:off x="2340864" y="1562100"/>
          <a:ext cx="6583680" cy="5307874"/>
        </p:xfrm>
        <a:graphic>
          <a:graphicData uri="http://schemas.openxmlformats.org/drawingml/2006/table">
            <a:tbl>
              <a:tblPr firstRow="1" firstCol="1" bandRow="1">
                <a:tableStyleId>{5C22544A-7EE6-4342-B048-85BDC9FD1C3A}</a:tableStyleId>
              </a:tblPr>
              <a:tblGrid>
                <a:gridCol w="1012631"/>
                <a:gridCol w="5571049"/>
              </a:tblGrid>
              <a:tr h="180870">
                <a:tc>
                  <a:txBody>
                    <a:bodyPr/>
                    <a:lstStyle/>
                    <a:p>
                      <a:pPr marL="0" marR="0" algn="just">
                        <a:lnSpc>
                          <a:spcPct val="150000"/>
                        </a:lnSpc>
                        <a:spcBef>
                          <a:spcPts val="0"/>
                        </a:spcBef>
                        <a:spcAft>
                          <a:spcPts val="0"/>
                        </a:spcAft>
                        <a:tabLst>
                          <a:tab pos="457200" algn="l"/>
                          <a:tab pos="2743200" algn="l"/>
                          <a:tab pos="5029200" algn="l"/>
                        </a:tabLst>
                      </a:pPr>
                      <a:r>
                        <a:rPr lang="en-US" sz="1050" kern="1400" dirty="0">
                          <a:effectLst/>
                        </a:rPr>
                        <a:t> </a:t>
                      </a:r>
                      <a:endParaRPr lang="en-US" sz="10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just">
                        <a:lnSpc>
                          <a:spcPct val="150000"/>
                        </a:lnSpc>
                        <a:spcBef>
                          <a:spcPts val="0"/>
                        </a:spcBef>
                        <a:spcAft>
                          <a:spcPts val="0"/>
                        </a:spcAft>
                        <a:tabLst>
                          <a:tab pos="457200" algn="l"/>
                          <a:tab pos="2743200" algn="l"/>
                          <a:tab pos="5029200" algn="l"/>
                        </a:tabLst>
                      </a:pPr>
                      <a:r>
                        <a:rPr lang="en-US" sz="1050" kern="1400">
                          <a:effectLst/>
                        </a:rPr>
                        <a:t> </a:t>
                      </a:r>
                      <a:endParaRPr lang="en-US" sz="105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r h="411982">
                <a:tc>
                  <a:txBody>
                    <a:bodyPr/>
                    <a:lstStyle/>
                    <a:p>
                      <a:pPr marL="0" marR="0" algn="just">
                        <a:lnSpc>
                          <a:spcPct val="150000"/>
                        </a:lnSpc>
                        <a:spcBef>
                          <a:spcPts val="0"/>
                        </a:spcBef>
                        <a:spcAft>
                          <a:spcPts val="600"/>
                        </a:spcAft>
                        <a:tabLst>
                          <a:tab pos="457200" algn="l"/>
                          <a:tab pos="2743200" algn="l"/>
                          <a:tab pos="5029200" algn="l"/>
                        </a:tabLst>
                      </a:pPr>
                      <a:r>
                        <a:rPr lang="en-US" sz="1050" kern="1400" dirty="0">
                          <a:effectLst/>
                        </a:rPr>
                        <a:t>[</a:t>
                      </a:r>
                      <a:r>
                        <a:rPr lang="en-US" sz="1050" u="sng" kern="1400" cap="all" dirty="0">
                          <a:effectLst/>
                        </a:rPr>
                        <a:t>Ecli15</a:t>
                      </a:r>
                      <a:r>
                        <a:rPr lang="en-US" sz="1050" kern="1400" dirty="0">
                          <a:effectLst/>
                        </a:rPr>
                        <a:t>]</a:t>
                      </a:r>
                    </a:p>
                    <a:p>
                      <a:pPr marL="0" marR="0" algn="just">
                        <a:lnSpc>
                          <a:spcPct val="150000"/>
                        </a:lnSpc>
                        <a:spcBef>
                          <a:spcPts val="0"/>
                        </a:spcBef>
                        <a:spcAft>
                          <a:spcPts val="600"/>
                        </a:spcAft>
                        <a:tabLst>
                          <a:tab pos="457200" algn="l"/>
                          <a:tab pos="2743200" algn="l"/>
                          <a:tab pos="5029200" algn="l"/>
                        </a:tabLst>
                      </a:pPr>
                      <a:r>
                        <a:rPr lang="en-US" sz="1050" kern="1400" dirty="0">
                          <a:effectLst/>
                        </a:rPr>
                        <a:t> </a:t>
                      </a:r>
                      <a:endParaRPr lang="en-US" sz="10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just">
                        <a:lnSpc>
                          <a:spcPct val="150000"/>
                        </a:lnSpc>
                        <a:spcBef>
                          <a:spcPts val="0"/>
                        </a:spcBef>
                        <a:spcAft>
                          <a:spcPts val="600"/>
                        </a:spcAft>
                        <a:tabLst>
                          <a:tab pos="457200" algn="l"/>
                          <a:tab pos="2743200" algn="l"/>
                          <a:tab pos="5029200" algn="l"/>
                        </a:tabLst>
                      </a:pPr>
                      <a:r>
                        <a:rPr lang="en-US" sz="1050" kern="1400" dirty="0">
                          <a:effectLst/>
                        </a:rPr>
                        <a:t>Eclipse IDE. Available at </a:t>
                      </a:r>
                      <a:r>
                        <a:rPr lang="en-US" sz="1000" u="sng" kern="1400" cap="none" dirty="0" smtClean="0">
                          <a:solidFill>
                            <a:schemeClr val="bg1"/>
                          </a:solidFill>
                          <a:effectLst/>
                          <a:hlinkClick r:id="rId2"/>
                        </a:rPr>
                        <a:t>https://eclipse.org/downloads/</a:t>
                      </a:r>
                      <a:r>
                        <a:rPr lang="en-US" sz="1050" kern="1400" dirty="0" smtClean="0">
                          <a:effectLst/>
                        </a:rPr>
                        <a:t>. </a:t>
                      </a:r>
                      <a:r>
                        <a:rPr lang="en-US" sz="1050" kern="1400" dirty="0">
                          <a:effectLst/>
                        </a:rPr>
                        <a:t>Last accessed 2015-09-30.</a:t>
                      </a:r>
                      <a:endParaRPr lang="en-US" sz="10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r h="361741">
                <a:tc>
                  <a:txBody>
                    <a:bodyPr/>
                    <a:lstStyle/>
                    <a:p>
                      <a:pPr marL="0" marR="0" algn="just">
                        <a:lnSpc>
                          <a:spcPct val="150000"/>
                        </a:lnSpc>
                        <a:spcBef>
                          <a:spcPts val="0"/>
                        </a:spcBef>
                        <a:spcAft>
                          <a:spcPts val="600"/>
                        </a:spcAft>
                        <a:tabLst>
                          <a:tab pos="457200" algn="l"/>
                          <a:tab pos="2743200" algn="l"/>
                          <a:tab pos="5029200" algn="l"/>
                        </a:tabLst>
                      </a:pPr>
                      <a:r>
                        <a:rPr lang="en-US" sz="1050" kern="1400">
                          <a:effectLst/>
                        </a:rPr>
                        <a:t>[</a:t>
                      </a:r>
                      <a:r>
                        <a:rPr lang="en-US" sz="1050" u="sng" kern="1400" cap="all">
                          <a:effectLst/>
                        </a:rPr>
                        <a:t>Heca15</a:t>
                      </a:r>
                      <a:r>
                        <a:rPr lang="en-US" sz="1050" kern="1400">
                          <a:effectLst/>
                        </a:rPr>
                        <a:t>]</a:t>
                      </a:r>
                      <a:endParaRPr lang="en-US" sz="105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just">
                        <a:lnSpc>
                          <a:spcPct val="150000"/>
                        </a:lnSpc>
                        <a:spcBef>
                          <a:spcPts val="0"/>
                        </a:spcBef>
                        <a:spcAft>
                          <a:spcPts val="600"/>
                        </a:spcAft>
                        <a:tabLst>
                          <a:tab pos="457200" algn="l"/>
                          <a:tab pos="2743200" algn="l"/>
                          <a:tab pos="5029200" algn="l"/>
                        </a:tabLst>
                      </a:pPr>
                      <a:r>
                        <a:rPr lang="en-US" sz="1050" kern="1400" dirty="0">
                          <a:effectLst/>
                        </a:rPr>
                        <a:t>Hecate. Available at </a:t>
                      </a:r>
                      <a:r>
                        <a:rPr lang="en-US" sz="1000" u="sng" kern="1400" cap="none" dirty="0" smtClean="0">
                          <a:effectLst/>
                          <a:hlinkClick r:id="rId3"/>
                        </a:rPr>
                        <a:t>https://github.com/daintiness-group/hecate</a:t>
                      </a:r>
                      <a:r>
                        <a:rPr lang="en-US" sz="1050" kern="1400" dirty="0" smtClean="0">
                          <a:effectLst/>
                        </a:rPr>
                        <a:t> </a:t>
                      </a:r>
                      <a:r>
                        <a:rPr lang="en-US" sz="1050" kern="1400" dirty="0">
                          <a:effectLst/>
                        </a:rPr>
                        <a:t>. Last accessed 2015-09-30.</a:t>
                      </a:r>
                      <a:endParaRPr lang="en-US" sz="10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r h="361741">
                <a:tc>
                  <a:txBody>
                    <a:bodyPr/>
                    <a:lstStyle/>
                    <a:p>
                      <a:pPr marL="0" marR="0" algn="just">
                        <a:lnSpc>
                          <a:spcPct val="150000"/>
                        </a:lnSpc>
                        <a:spcBef>
                          <a:spcPts val="0"/>
                        </a:spcBef>
                        <a:spcAft>
                          <a:spcPts val="600"/>
                        </a:spcAft>
                        <a:tabLst>
                          <a:tab pos="457200" algn="l"/>
                          <a:tab pos="2743200" algn="l"/>
                          <a:tab pos="5029200" algn="l"/>
                        </a:tabLst>
                      </a:pPr>
                      <a:r>
                        <a:rPr lang="en-US" sz="1050" kern="1400">
                          <a:effectLst/>
                        </a:rPr>
                        <a:t>[</a:t>
                      </a:r>
                      <a:r>
                        <a:rPr lang="en-US" sz="1050" u="sng" kern="1400" cap="all">
                          <a:effectLst/>
                        </a:rPr>
                        <a:t>PPL15</a:t>
                      </a:r>
                      <a:r>
                        <a:rPr lang="en-US" sz="1050" kern="1400">
                          <a:effectLst/>
                        </a:rPr>
                        <a:t>]</a:t>
                      </a:r>
                      <a:endParaRPr lang="en-US" sz="105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just">
                        <a:lnSpc>
                          <a:spcPct val="150000"/>
                        </a:lnSpc>
                        <a:spcBef>
                          <a:spcPts val="0"/>
                        </a:spcBef>
                        <a:spcAft>
                          <a:spcPts val="600"/>
                        </a:spcAft>
                        <a:tabLst>
                          <a:tab pos="457200" algn="l"/>
                          <a:tab pos="2743200" algn="l"/>
                          <a:tab pos="5029200" algn="l"/>
                        </a:tabLst>
                      </a:pPr>
                      <a:r>
                        <a:rPr lang="en-US" sz="1050" kern="1400" dirty="0">
                          <a:effectLst/>
                        </a:rPr>
                        <a:t>Plutarch’s Parallel Lives at </a:t>
                      </a:r>
                      <a:r>
                        <a:rPr lang="en-US" sz="1000" u="sng" kern="1400" cap="none" dirty="0" smtClean="0">
                          <a:effectLst/>
                          <a:hlinkClick r:id="rId4"/>
                        </a:rPr>
                        <a:t>https://github.com/daintiness-group/plutarch_parallel_lives</a:t>
                      </a:r>
                      <a:r>
                        <a:rPr lang="en-US" sz="1050" kern="1400" dirty="0" smtClean="0">
                          <a:effectLst/>
                        </a:rPr>
                        <a:t>. </a:t>
                      </a:r>
                      <a:r>
                        <a:rPr lang="en-US" sz="1050" kern="1400" dirty="0">
                          <a:effectLst/>
                        </a:rPr>
                        <a:t>Last accessed 2015-09-30</a:t>
                      </a:r>
                      <a:endParaRPr lang="en-US" sz="10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r h="542611">
                <a:tc>
                  <a:txBody>
                    <a:bodyPr/>
                    <a:lstStyle/>
                    <a:p>
                      <a:pPr marL="0" marR="0" algn="just">
                        <a:lnSpc>
                          <a:spcPct val="150000"/>
                        </a:lnSpc>
                        <a:spcBef>
                          <a:spcPts val="0"/>
                        </a:spcBef>
                        <a:spcAft>
                          <a:spcPts val="600"/>
                        </a:spcAft>
                        <a:tabLst>
                          <a:tab pos="457200" algn="l"/>
                          <a:tab pos="2743200" algn="l"/>
                          <a:tab pos="5029200" algn="l"/>
                        </a:tabLst>
                      </a:pPr>
                      <a:r>
                        <a:rPr lang="en-US" sz="1050" kern="1400">
                          <a:effectLst/>
                        </a:rPr>
                        <a:t>[Shne96]</a:t>
                      </a:r>
                      <a:endParaRPr lang="en-US" sz="1050" kern="14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just">
                        <a:lnSpc>
                          <a:spcPct val="150000"/>
                        </a:lnSpc>
                        <a:spcBef>
                          <a:spcPts val="0"/>
                        </a:spcBef>
                        <a:spcAft>
                          <a:spcPts val="600"/>
                        </a:spcAft>
                        <a:tabLst>
                          <a:tab pos="457200" algn="l"/>
                          <a:tab pos="2743200" algn="l"/>
                          <a:tab pos="5029200" algn="l"/>
                        </a:tabLst>
                      </a:pPr>
                      <a:r>
                        <a:rPr lang="en-US" sz="1050" kern="1400" dirty="0" err="1">
                          <a:effectLst/>
                        </a:rPr>
                        <a:t>Shneiderman</a:t>
                      </a:r>
                      <a:r>
                        <a:rPr lang="en-US" sz="1050" kern="1400" dirty="0">
                          <a:effectLst/>
                        </a:rPr>
                        <a:t>, Ben. "The eyes have it: A task by data type taxonomy for information visualizations." Visual Languages, 1996. Proceedings., IEEE Symposium on. IEEE, 1996.</a:t>
                      </a:r>
                      <a:endParaRPr lang="en-US" sz="10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r h="723481">
                <a:tc>
                  <a:txBody>
                    <a:bodyPr/>
                    <a:lstStyle/>
                    <a:p>
                      <a:pPr marL="0" marR="0" algn="just">
                        <a:lnSpc>
                          <a:spcPct val="150000"/>
                        </a:lnSpc>
                        <a:spcBef>
                          <a:spcPts val="0"/>
                        </a:spcBef>
                        <a:spcAft>
                          <a:spcPts val="600"/>
                        </a:spcAft>
                        <a:tabLst>
                          <a:tab pos="457200" algn="l"/>
                          <a:tab pos="2743200" algn="l"/>
                          <a:tab pos="5029200" algn="l"/>
                        </a:tabLst>
                      </a:pPr>
                      <a:r>
                        <a:rPr lang="en-US" sz="1050" kern="1400" dirty="0">
                          <a:effectLst/>
                        </a:rPr>
                        <a:t>[</a:t>
                      </a:r>
                      <a:r>
                        <a:rPr lang="en-US" sz="1050" u="sng" kern="1400" cap="all" dirty="0" smtClean="0">
                          <a:effectLst/>
                        </a:rPr>
                        <a:t>S</a:t>
                      </a:r>
                      <a:r>
                        <a:rPr lang="en-US" sz="1050" u="sng" kern="1400" cap="none" dirty="0" smtClean="0">
                          <a:effectLst/>
                        </a:rPr>
                        <a:t>k</a:t>
                      </a:r>
                      <a:r>
                        <a:rPr lang="en-US" sz="1050" u="sng" kern="1400" cap="all" dirty="0" smtClean="0">
                          <a:effectLst/>
                        </a:rPr>
                        <a:t>VZ14</a:t>
                      </a:r>
                      <a:r>
                        <a:rPr lang="en-US" sz="1050" kern="1400" dirty="0">
                          <a:effectLst/>
                        </a:rPr>
                        <a:t>]</a:t>
                      </a:r>
                      <a:endParaRPr lang="en-US" sz="10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just">
                        <a:lnSpc>
                          <a:spcPct val="150000"/>
                        </a:lnSpc>
                        <a:spcBef>
                          <a:spcPts val="0"/>
                        </a:spcBef>
                        <a:spcAft>
                          <a:spcPts val="600"/>
                        </a:spcAft>
                        <a:tabLst>
                          <a:tab pos="457200" algn="l"/>
                          <a:tab pos="2743200" algn="l"/>
                          <a:tab pos="5029200" algn="l"/>
                        </a:tabLst>
                      </a:pPr>
                      <a:r>
                        <a:rPr lang="es-ES" sz="1050" kern="1400" dirty="0" err="1">
                          <a:effectLst/>
                        </a:rPr>
                        <a:t>Skoulis</a:t>
                      </a:r>
                      <a:r>
                        <a:rPr lang="es-ES" sz="1050" kern="1400" dirty="0">
                          <a:effectLst/>
                        </a:rPr>
                        <a:t>, </a:t>
                      </a:r>
                      <a:r>
                        <a:rPr lang="es-ES" sz="1050" kern="1400" dirty="0" err="1">
                          <a:effectLst/>
                        </a:rPr>
                        <a:t>Ioannis</a:t>
                      </a:r>
                      <a:r>
                        <a:rPr lang="es-ES" sz="1050" kern="1400" dirty="0">
                          <a:effectLst/>
                        </a:rPr>
                        <a:t>, </a:t>
                      </a:r>
                      <a:r>
                        <a:rPr lang="es-ES" sz="1050" kern="1400" dirty="0" err="1">
                          <a:effectLst/>
                        </a:rPr>
                        <a:t>Panos</a:t>
                      </a:r>
                      <a:r>
                        <a:rPr lang="es-ES" sz="1050" kern="1400" dirty="0">
                          <a:effectLst/>
                        </a:rPr>
                        <a:t> </a:t>
                      </a:r>
                      <a:r>
                        <a:rPr lang="es-ES" sz="1050" kern="1400" dirty="0" err="1">
                          <a:effectLst/>
                        </a:rPr>
                        <a:t>Vassiliadis</a:t>
                      </a:r>
                      <a:r>
                        <a:rPr lang="es-ES" sz="1050" kern="1400" dirty="0">
                          <a:effectLst/>
                        </a:rPr>
                        <a:t>, and </a:t>
                      </a:r>
                      <a:r>
                        <a:rPr lang="es-ES" sz="1050" kern="1400" dirty="0" err="1">
                          <a:effectLst/>
                        </a:rPr>
                        <a:t>Apostolos</a:t>
                      </a:r>
                      <a:r>
                        <a:rPr lang="es-ES" sz="1050" kern="1400" dirty="0">
                          <a:effectLst/>
                        </a:rPr>
                        <a:t> </a:t>
                      </a:r>
                      <a:r>
                        <a:rPr lang="es-ES" sz="1050" kern="1400" dirty="0" err="1">
                          <a:effectLst/>
                        </a:rPr>
                        <a:t>Zarras</a:t>
                      </a:r>
                      <a:r>
                        <a:rPr lang="es-ES" sz="1050" kern="1400" dirty="0">
                          <a:effectLst/>
                        </a:rPr>
                        <a:t>. </a:t>
                      </a:r>
                      <a:r>
                        <a:rPr lang="en-US" sz="1050" kern="1400" dirty="0">
                          <a:effectLst/>
                        </a:rPr>
                        <a:t>"Open-Source Databases: Within, Outside, or Beyond Lehman’s Laws of Software </a:t>
                      </a:r>
                      <a:r>
                        <a:rPr lang="en-US" sz="1050" kern="1400" dirty="0" err="1">
                          <a:effectLst/>
                        </a:rPr>
                        <a:t>Evolution?."Advanced</a:t>
                      </a:r>
                      <a:r>
                        <a:rPr lang="en-US" sz="1050" kern="1400" dirty="0">
                          <a:effectLst/>
                        </a:rPr>
                        <a:t> Information Systems Engineering. Springer International Publishing, 2014.</a:t>
                      </a:r>
                      <a:endParaRPr lang="en-US" sz="10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r h="361741">
                <a:tc>
                  <a:txBody>
                    <a:bodyPr/>
                    <a:lstStyle/>
                    <a:p>
                      <a:pPr marL="0" marR="0" algn="just">
                        <a:lnSpc>
                          <a:spcPct val="150000"/>
                        </a:lnSpc>
                        <a:spcBef>
                          <a:spcPts val="0"/>
                        </a:spcBef>
                        <a:spcAft>
                          <a:spcPts val="600"/>
                        </a:spcAft>
                        <a:tabLst>
                          <a:tab pos="457200" algn="l"/>
                          <a:tab pos="2743200" algn="l"/>
                          <a:tab pos="5029200" algn="l"/>
                        </a:tabLst>
                      </a:pPr>
                      <a:r>
                        <a:rPr lang="en-US" sz="1050" kern="1400" dirty="0" smtClean="0">
                          <a:effectLst/>
                        </a:rPr>
                        <a:t>[</a:t>
                      </a:r>
                      <a:r>
                        <a:rPr lang="en-US" sz="1050" u="sng" kern="1400" cap="none" dirty="0" smtClean="0">
                          <a:effectLst/>
                        </a:rPr>
                        <a:t>TaSK05</a:t>
                      </a:r>
                      <a:r>
                        <a:rPr lang="en-US" sz="1050" kern="1400" dirty="0" smtClean="0">
                          <a:effectLst/>
                        </a:rPr>
                        <a:t>]</a:t>
                      </a:r>
                      <a:endParaRPr lang="en-US" sz="10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just">
                        <a:lnSpc>
                          <a:spcPct val="150000"/>
                        </a:lnSpc>
                        <a:spcBef>
                          <a:spcPts val="0"/>
                        </a:spcBef>
                        <a:spcAft>
                          <a:spcPts val="600"/>
                        </a:spcAft>
                        <a:tabLst>
                          <a:tab pos="457200" algn="l"/>
                          <a:tab pos="2743200" algn="l"/>
                          <a:tab pos="5029200" algn="l"/>
                        </a:tabLst>
                      </a:pPr>
                      <a:r>
                        <a:rPr lang="de-DE" sz="1050" kern="1400" dirty="0">
                          <a:effectLst/>
                        </a:rPr>
                        <a:t>Pang-Ning Tan, Michael Steinbach and Vipin Kumar. </a:t>
                      </a:r>
                      <a:r>
                        <a:rPr lang="en-US" sz="1050" kern="1400" dirty="0">
                          <a:effectLst/>
                        </a:rPr>
                        <a:t>Introduction to Data Mining. 1st ed. Pearson, 2005.</a:t>
                      </a:r>
                      <a:endParaRPr lang="en-US" sz="10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r h="723481">
                <a:tc>
                  <a:txBody>
                    <a:bodyPr/>
                    <a:lstStyle/>
                    <a:p>
                      <a:pPr marL="0" marR="0" algn="just">
                        <a:lnSpc>
                          <a:spcPct val="150000"/>
                        </a:lnSpc>
                        <a:spcBef>
                          <a:spcPts val="0"/>
                        </a:spcBef>
                        <a:spcAft>
                          <a:spcPts val="600"/>
                        </a:spcAft>
                        <a:tabLst>
                          <a:tab pos="457200" algn="l"/>
                          <a:tab pos="2743200" algn="l"/>
                          <a:tab pos="5029200" algn="l"/>
                        </a:tabLst>
                      </a:pPr>
                      <a:r>
                        <a:rPr lang="en-US" sz="1050" kern="1400" dirty="0">
                          <a:effectLst/>
                        </a:rPr>
                        <a:t>[</a:t>
                      </a:r>
                      <a:r>
                        <a:rPr lang="en-US" sz="1050" u="sng" kern="1400" cap="all" dirty="0" smtClean="0">
                          <a:effectLst/>
                        </a:rPr>
                        <a:t>T</a:t>
                      </a:r>
                      <a:r>
                        <a:rPr lang="en-US" sz="1050" u="sng" kern="1400" cap="none" dirty="0" smtClean="0">
                          <a:effectLst/>
                        </a:rPr>
                        <a:t>a</a:t>
                      </a:r>
                      <a:r>
                        <a:rPr lang="en-US" sz="1050" u="sng" kern="1400" cap="all" dirty="0" smtClean="0">
                          <a:effectLst/>
                        </a:rPr>
                        <a:t>TT06</a:t>
                      </a:r>
                      <a:r>
                        <a:rPr lang="en-US" sz="1050" kern="1400" dirty="0">
                          <a:effectLst/>
                        </a:rPr>
                        <a:t>]</a:t>
                      </a:r>
                      <a:endParaRPr lang="en-US" sz="10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just">
                        <a:lnSpc>
                          <a:spcPct val="150000"/>
                        </a:lnSpc>
                        <a:spcBef>
                          <a:spcPts val="0"/>
                        </a:spcBef>
                        <a:spcAft>
                          <a:spcPts val="600"/>
                        </a:spcAft>
                        <a:tabLst>
                          <a:tab pos="457200" algn="l"/>
                          <a:tab pos="2743200" algn="l"/>
                          <a:tab pos="5029200" algn="l"/>
                        </a:tabLst>
                      </a:pPr>
                      <a:r>
                        <a:rPr lang="es-ES" sz="1050" kern="1400" dirty="0" err="1">
                          <a:effectLst/>
                        </a:rPr>
                        <a:t>Mielikäinen</a:t>
                      </a:r>
                      <a:r>
                        <a:rPr lang="es-ES" sz="1050" kern="1400" dirty="0">
                          <a:effectLst/>
                        </a:rPr>
                        <a:t>, </a:t>
                      </a:r>
                      <a:r>
                        <a:rPr lang="es-ES" sz="1050" kern="1400" dirty="0" err="1">
                          <a:effectLst/>
                        </a:rPr>
                        <a:t>Taneli</a:t>
                      </a:r>
                      <a:r>
                        <a:rPr lang="es-ES" sz="1050" kern="1400" dirty="0">
                          <a:effectLst/>
                        </a:rPr>
                        <a:t>, </a:t>
                      </a:r>
                      <a:r>
                        <a:rPr lang="es-ES" sz="1050" kern="1400" dirty="0" err="1">
                          <a:effectLst/>
                        </a:rPr>
                        <a:t>Evimaria</a:t>
                      </a:r>
                      <a:r>
                        <a:rPr lang="es-ES" sz="1050" kern="1400" dirty="0">
                          <a:effectLst/>
                        </a:rPr>
                        <a:t> </a:t>
                      </a:r>
                      <a:r>
                        <a:rPr lang="es-ES" sz="1050" kern="1400" dirty="0" err="1">
                          <a:effectLst/>
                        </a:rPr>
                        <a:t>Terzi</a:t>
                      </a:r>
                      <a:r>
                        <a:rPr lang="es-ES" sz="1050" kern="1400" dirty="0">
                          <a:effectLst/>
                        </a:rPr>
                        <a:t>, and </a:t>
                      </a:r>
                      <a:r>
                        <a:rPr lang="es-ES" sz="1050" kern="1400" dirty="0" err="1">
                          <a:effectLst/>
                        </a:rPr>
                        <a:t>Panayiotis</a:t>
                      </a:r>
                      <a:r>
                        <a:rPr lang="es-ES" sz="1050" kern="1400" dirty="0">
                          <a:effectLst/>
                        </a:rPr>
                        <a:t> </a:t>
                      </a:r>
                      <a:r>
                        <a:rPr lang="es-ES" sz="1050" kern="1400" dirty="0" err="1">
                          <a:effectLst/>
                        </a:rPr>
                        <a:t>Tsaparas</a:t>
                      </a:r>
                      <a:r>
                        <a:rPr lang="es-ES" sz="1050" kern="1400" dirty="0">
                          <a:effectLst/>
                        </a:rPr>
                        <a:t>. </a:t>
                      </a:r>
                      <a:r>
                        <a:rPr lang="en-US" sz="1050" kern="1400" dirty="0">
                          <a:effectLst/>
                        </a:rPr>
                        <a:t>"Aggregating time partitions." Proceedings of the 12th ACM SIGKDD international conference on Knowledge discovery and data mining. ACM, 2006.</a:t>
                      </a:r>
                      <a:endParaRPr lang="en-US" sz="10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r h="361741">
                <a:tc>
                  <a:txBody>
                    <a:bodyPr/>
                    <a:lstStyle/>
                    <a:p>
                      <a:pPr marL="0" marR="0" algn="just">
                        <a:lnSpc>
                          <a:spcPct val="150000"/>
                        </a:lnSpc>
                        <a:spcBef>
                          <a:spcPts val="0"/>
                        </a:spcBef>
                        <a:spcAft>
                          <a:spcPts val="600"/>
                        </a:spcAft>
                        <a:tabLst>
                          <a:tab pos="457200" algn="l"/>
                          <a:tab pos="2743200" algn="l"/>
                          <a:tab pos="5029200" algn="l"/>
                        </a:tabLst>
                      </a:pPr>
                      <a:r>
                        <a:rPr lang="en-US" sz="1050" kern="1400" dirty="0">
                          <a:effectLst/>
                        </a:rPr>
                        <a:t>[</a:t>
                      </a:r>
                      <a:r>
                        <a:rPr lang="en-US" sz="1050" u="sng" kern="1400" cap="all" dirty="0" smtClean="0">
                          <a:effectLst/>
                        </a:rPr>
                        <a:t>T</a:t>
                      </a:r>
                      <a:r>
                        <a:rPr lang="en-US" sz="1050" u="sng" kern="1400" cap="none" dirty="0" smtClean="0">
                          <a:effectLst/>
                        </a:rPr>
                        <a:t>e</a:t>
                      </a:r>
                      <a:r>
                        <a:rPr lang="en-US" sz="1050" u="sng" kern="1400" cap="all" dirty="0" smtClean="0">
                          <a:effectLst/>
                        </a:rPr>
                        <a:t>T</a:t>
                      </a:r>
                      <a:r>
                        <a:rPr lang="en-US" sz="1050" u="sng" kern="1400" cap="none" dirty="0" smtClean="0">
                          <a:effectLst/>
                        </a:rPr>
                        <a:t>s</a:t>
                      </a:r>
                      <a:r>
                        <a:rPr lang="en-US" sz="1050" u="sng" kern="1400" cap="all" dirty="0" smtClean="0">
                          <a:effectLst/>
                        </a:rPr>
                        <a:t>06</a:t>
                      </a:r>
                      <a:r>
                        <a:rPr lang="en-US" sz="1050" kern="1400" dirty="0">
                          <a:effectLst/>
                        </a:rPr>
                        <a:t>]</a:t>
                      </a:r>
                      <a:endParaRPr lang="en-US" sz="10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just">
                        <a:lnSpc>
                          <a:spcPct val="150000"/>
                        </a:lnSpc>
                        <a:spcBef>
                          <a:spcPts val="0"/>
                        </a:spcBef>
                        <a:spcAft>
                          <a:spcPts val="600"/>
                        </a:spcAft>
                        <a:tabLst>
                          <a:tab pos="457200" algn="l"/>
                          <a:tab pos="2743200" algn="l"/>
                          <a:tab pos="5029200" algn="l"/>
                        </a:tabLst>
                      </a:pPr>
                      <a:r>
                        <a:rPr lang="es-ES" sz="1050" kern="1400" dirty="0" err="1">
                          <a:effectLst/>
                        </a:rPr>
                        <a:t>Terzi</a:t>
                      </a:r>
                      <a:r>
                        <a:rPr lang="es-ES" sz="1050" kern="1400" dirty="0">
                          <a:effectLst/>
                        </a:rPr>
                        <a:t>, </a:t>
                      </a:r>
                      <a:r>
                        <a:rPr lang="es-ES" sz="1050" kern="1400" dirty="0" err="1">
                          <a:effectLst/>
                        </a:rPr>
                        <a:t>Evimaria</a:t>
                      </a:r>
                      <a:r>
                        <a:rPr lang="es-ES" sz="1050" kern="1400" dirty="0">
                          <a:effectLst/>
                        </a:rPr>
                        <a:t>, and </a:t>
                      </a:r>
                      <a:r>
                        <a:rPr lang="es-ES" sz="1050" kern="1400" dirty="0" err="1">
                          <a:effectLst/>
                        </a:rPr>
                        <a:t>Panayiotis</a:t>
                      </a:r>
                      <a:r>
                        <a:rPr lang="es-ES" sz="1050" kern="1400" dirty="0">
                          <a:effectLst/>
                        </a:rPr>
                        <a:t> </a:t>
                      </a:r>
                      <a:r>
                        <a:rPr lang="es-ES" sz="1050" kern="1400" dirty="0" err="1">
                          <a:effectLst/>
                        </a:rPr>
                        <a:t>Tsaparas</a:t>
                      </a:r>
                      <a:r>
                        <a:rPr lang="es-ES" sz="1050" kern="1400" dirty="0">
                          <a:effectLst/>
                        </a:rPr>
                        <a:t>. </a:t>
                      </a:r>
                      <a:r>
                        <a:rPr lang="en-US" sz="1050" kern="1400" dirty="0">
                          <a:effectLst/>
                        </a:rPr>
                        <a:t>"Efficient Algorithms for Sequence Segmentation." SDM. 2006.</a:t>
                      </a:r>
                      <a:endParaRPr lang="en-US" sz="10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r h="542611">
                <a:tc>
                  <a:txBody>
                    <a:bodyPr/>
                    <a:lstStyle/>
                    <a:p>
                      <a:pPr marL="0" marR="0" algn="just">
                        <a:lnSpc>
                          <a:spcPct val="150000"/>
                        </a:lnSpc>
                        <a:spcBef>
                          <a:spcPts val="0"/>
                        </a:spcBef>
                        <a:spcAft>
                          <a:spcPts val="600"/>
                        </a:spcAft>
                        <a:tabLst>
                          <a:tab pos="457200" algn="l"/>
                          <a:tab pos="2743200" algn="l"/>
                          <a:tab pos="5029200" algn="l"/>
                        </a:tabLst>
                      </a:pPr>
                      <a:r>
                        <a:rPr lang="en-US" sz="1050" kern="1400" dirty="0">
                          <a:effectLst/>
                        </a:rPr>
                        <a:t>[</a:t>
                      </a:r>
                      <a:r>
                        <a:rPr lang="en-US" sz="1050" u="sng" kern="1400" cap="all" dirty="0" smtClean="0">
                          <a:effectLst/>
                        </a:rPr>
                        <a:t>Z</a:t>
                      </a:r>
                      <a:r>
                        <a:rPr lang="en-US" sz="1050" u="sng" kern="1400" cap="none" dirty="0" smtClean="0">
                          <a:effectLst/>
                        </a:rPr>
                        <a:t>h</a:t>
                      </a:r>
                      <a:r>
                        <a:rPr lang="en-US" sz="1050" u="sng" kern="1400" cap="all" dirty="0" smtClean="0">
                          <a:effectLst/>
                        </a:rPr>
                        <a:t>S</a:t>
                      </a:r>
                      <a:r>
                        <a:rPr lang="en-US" sz="1050" u="sng" kern="1400" cap="none" dirty="0" smtClean="0">
                          <a:effectLst/>
                        </a:rPr>
                        <a:t>t</a:t>
                      </a:r>
                      <a:r>
                        <a:rPr lang="en-US" sz="1050" u="sng" kern="1400" cap="all" dirty="0" smtClean="0">
                          <a:effectLst/>
                        </a:rPr>
                        <a:t>05</a:t>
                      </a:r>
                      <a:r>
                        <a:rPr lang="en-US" sz="1050" kern="1400" dirty="0">
                          <a:effectLst/>
                        </a:rPr>
                        <a:t>]</a:t>
                      </a:r>
                      <a:endParaRPr lang="en-US" sz="10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just">
                        <a:lnSpc>
                          <a:spcPct val="150000"/>
                        </a:lnSpc>
                        <a:spcBef>
                          <a:spcPts val="0"/>
                        </a:spcBef>
                        <a:spcAft>
                          <a:spcPts val="600"/>
                        </a:spcAft>
                        <a:tabLst>
                          <a:tab pos="457200" algn="l"/>
                          <a:tab pos="2743200" algn="l"/>
                          <a:tab pos="5029200" algn="l"/>
                        </a:tabLst>
                      </a:pPr>
                      <a:r>
                        <a:rPr lang="en-US" sz="1050" kern="1400" dirty="0">
                          <a:effectLst/>
                        </a:rPr>
                        <a:t>Xing, </a:t>
                      </a:r>
                      <a:r>
                        <a:rPr lang="en-US" sz="1050" kern="1400" dirty="0" err="1">
                          <a:effectLst/>
                        </a:rPr>
                        <a:t>Zhenchang</a:t>
                      </a:r>
                      <a:r>
                        <a:rPr lang="en-US" sz="1050" kern="1400" dirty="0">
                          <a:effectLst/>
                        </a:rPr>
                        <a:t>, and </a:t>
                      </a:r>
                      <a:r>
                        <a:rPr lang="en-US" sz="1050" kern="1400" dirty="0" err="1">
                          <a:effectLst/>
                        </a:rPr>
                        <a:t>Eleni</a:t>
                      </a:r>
                      <a:r>
                        <a:rPr lang="en-US" sz="1050" kern="1400" dirty="0">
                          <a:effectLst/>
                        </a:rPr>
                        <a:t> </a:t>
                      </a:r>
                      <a:r>
                        <a:rPr lang="en-US" sz="1050" kern="1400" dirty="0" err="1">
                          <a:effectLst/>
                        </a:rPr>
                        <a:t>Stroulia</a:t>
                      </a:r>
                      <a:r>
                        <a:rPr lang="en-US" sz="1050" kern="1400" dirty="0">
                          <a:effectLst/>
                        </a:rPr>
                        <a:t>. "Analyzing the evolutionary history of the logical design of object-oriented software." Software Engineering, IEEE Transactions on 31.10 (2005): 850-868.</a:t>
                      </a:r>
                      <a:endParaRPr lang="en-US" sz="1050" kern="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r>
            </a:tbl>
          </a:graphicData>
        </a:graphic>
      </p:graphicFrame>
      <p:sp>
        <p:nvSpPr>
          <p:cNvPr id="4" name="Slide Number Placeholder 3"/>
          <p:cNvSpPr>
            <a:spLocks noGrp="1"/>
          </p:cNvSpPr>
          <p:nvPr>
            <p:ph type="sldNum" sz="quarter" idx="12"/>
          </p:nvPr>
        </p:nvSpPr>
        <p:spPr/>
        <p:txBody>
          <a:bodyPr/>
          <a:lstStyle/>
          <a:p>
            <a:fld id="{0FF54DE5-C571-48E8-A5BC-B369434E2F44}" type="slidenum">
              <a:rPr lang="en-US" smtClean="0"/>
              <a:pPr/>
              <a:t>79</a:t>
            </a:fld>
            <a:endParaRPr lang="en-US"/>
          </a:p>
        </p:txBody>
      </p:sp>
    </p:spTree>
    <p:extLst>
      <p:ext uri="{BB962C8B-B14F-4D97-AF65-F5344CB8AC3E}">
        <p14:creationId xmlns:p14="http://schemas.microsoft.com/office/powerpoint/2010/main" val="708780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achieve our solution (2/2)</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u="sng" dirty="0" smtClean="0"/>
              <a:t>Plutarch’s Parallel Lives tool</a:t>
            </a:r>
          </a:p>
          <a:p>
            <a:pPr marL="0" indent="0">
              <a:buNone/>
            </a:pPr>
            <a:r>
              <a:rPr lang="en-US" b="1" dirty="0" smtClean="0"/>
              <a:t>Plutarch’s </a:t>
            </a:r>
            <a:r>
              <a:rPr lang="en-US" b="1" dirty="0"/>
              <a:t>Parallel </a:t>
            </a:r>
            <a:r>
              <a:rPr lang="en-US" b="1" dirty="0" smtClean="0"/>
              <a:t>Lives </a:t>
            </a:r>
            <a:r>
              <a:rPr lang="en-US" dirty="0" smtClean="0"/>
              <a:t>(in short, </a:t>
            </a:r>
            <a:r>
              <a:rPr lang="en-US" b="1" dirty="0" smtClean="0"/>
              <a:t>PPL</a:t>
            </a:r>
            <a:r>
              <a:rPr lang="en-US" dirty="0" smtClean="0"/>
              <a:t>) tool combines </a:t>
            </a:r>
            <a:r>
              <a:rPr lang="en-US" dirty="0"/>
              <a:t>our abovementioned contribution </a:t>
            </a:r>
            <a:r>
              <a:rPr lang="en-US" dirty="0" smtClean="0"/>
              <a:t>and allows an interactive </a:t>
            </a:r>
            <a:r>
              <a:rPr lang="en-US" dirty="0"/>
              <a:t>exploration of the history of schema</a:t>
            </a:r>
            <a:r>
              <a:rPr lang="en-US" dirty="0" smtClean="0"/>
              <a:t>.</a:t>
            </a:r>
          </a:p>
          <a:p>
            <a:pPr marL="0" indent="0">
              <a:buNone/>
            </a:pPr>
            <a:r>
              <a:rPr lang="en-US" dirty="0" smtClean="0"/>
              <a:t>Functionalities:</a:t>
            </a:r>
          </a:p>
          <a:p>
            <a:r>
              <a:rPr lang="en-US" dirty="0" smtClean="0"/>
              <a:t>Production of </a:t>
            </a:r>
            <a:r>
              <a:rPr lang="en-US" dirty="0"/>
              <a:t>a detailed visualization of the life of the database, called Parallel Lives </a:t>
            </a:r>
            <a:r>
              <a:rPr lang="en-US" dirty="0" smtClean="0"/>
              <a:t>Diagram</a:t>
            </a:r>
          </a:p>
          <a:p>
            <a:r>
              <a:rPr lang="en-US" dirty="0" smtClean="0"/>
              <a:t>Production of an </a:t>
            </a:r>
            <a:r>
              <a:rPr lang="en-US" dirty="0"/>
              <a:t>overview for this visualization, which </a:t>
            </a:r>
            <a:r>
              <a:rPr lang="en-US" dirty="0" smtClean="0"/>
              <a:t>has the </a:t>
            </a:r>
            <a:r>
              <a:rPr lang="en-US" dirty="0"/>
              <a:t>extracted</a:t>
            </a:r>
            <a:r>
              <a:rPr lang="en-US" dirty="0" smtClean="0"/>
              <a:t> </a:t>
            </a:r>
            <a:r>
              <a:rPr lang="en-US" dirty="0"/>
              <a:t>phases </a:t>
            </a:r>
            <a:r>
              <a:rPr lang="en-US" dirty="0" smtClean="0"/>
              <a:t>in </a:t>
            </a:r>
            <a:r>
              <a:rPr lang="en-US" dirty="0"/>
              <a:t>its x-axis and </a:t>
            </a:r>
            <a:r>
              <a:rPr lang="en-US" dirty="0" smtClean="0"/>
              <a:t>the extracted </a:t>
            </a:r>
            <a:r>
              <a:rPr lang="en-US" dirty="0"/>
              <a:t>clusters </a:t>
            </a:r>
            <a:r>
              <a:rPr lang="en-US" dirty="0" smtClean="0"/>
              <a:t>in </a:t>
            </a:r>
            <a:r>
              <a:rPr lang="en-US" dirty="0"/>
              <a:t>its y-axis</a:t>
            </a:r>
            <a:endParaRPr lang="en-US" dirty="0" smtClean="0"/>
          </a:p>
          <a:p>
            <a:r>
              <a:rPr lang="en-US" dirty="0"/>
              <a:t>Z</a:t>
            </a:r>
            <a:r>
              <a:rPr lang="en-US" dirty="0" smtClean="0"/>
              <a:t>ooming </a:t>
            </a:r>
            <a:r>
              <a:rPr lang="en-US" dirty="0"/>
              <a:t>into specific </a:t>
            </a:r>
            <a:r>
              <a:rPr lang="en-US" dirty="0" smtClean="0"/>
              <a:t>points</a:t>
            </a:r>
          </a:p>
          <a:p>
            <a:r>
              <a:rPr lang="en-US" dirty="0"/>
              <a:t>F</a:t>
            </a:r>
            <a:r>
              <a:rPr lang="en-US" dirty="0" smtClean="0"/>
              <a:t>ilters </a:t>
            </a:r>
            <a:r>
              <a:rPr lang="en-US" dirty="0"/>
              <a:t>according to specific </a:t>
            </a:r>
            <a:r>
              <a:rPr lang="en-US" dirty="0" smtClean="0"/>
              <a:t>criteria</a:t>
            </a:r>
          </a:p>
          <a:p>
            <a:r>
              <a:rPr lang="en-US" dirty="0" smtClean="0"/>
              <a:t>Details </a:t>
            </a:r>
            <a:r>
              <a:rPr lang="en-US" dirty="0"/>
              <a:t>on demand</a:t>
            </a:r>
          </a:p>
        </p:txBody>
      </p:sp>
      <p:sp>
        <p:nvSpPr>
          <p:cNvPr id="4" name="Slide Number Placeholder 3"/>
          <p:cNvSpPr>
            <a:spLocks noGrp="1"/>
          </p:cNvSpPr>
          <p:nvPr>
            <p:ph type="sldNum" sz="quarter" idx="12"/>
          </p:nvPr>
        </p:nvSpPr>
        <p:spPr/>
        <p:txBody>
          <a:bodyPr/>
          <a:lstStyle/>
          <a:p>
            <a:fld id="{0FF54DE5-C571-48E8-A5BC-B369434E2F44}" type="slidenum">
              <a:rPr lang="el-GR" smtClean="0"/>
              <a:pPr/>
              <a:t>8</a:t>
            </a:fld>
            <a:endParaRPr lang="el-GR"/>
          </a:p>
        </p:txBody>
      </p:sp>
    </p:spTree>
    <p:extLst>
      <p:ext uri="{BB962C8B-B14F-4D97-AF65-F5344CB8AC3E}">
        <p14:creationId xmlns:p14="http://schemas.microsoft.com/office/powerpoint/2010/main" val="23972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 (1/2)</a:t>
            </a:r>
            <a:endParaRPr lang="en-US" dirty="0"/>
          </a:p>
        </p:txBody>
      </p:sp>
      <p:sp>
        <p:nvSpPr>
          <p:cNvPr id="3" name="Content Placeholder 2"/>
          <p:cNvSpPr>
            <a:spLocks noGrp="1"/>
          </p:cNvSpPr>
          <p:nvPr>
            <p:ph idx="1"/>
          </p:nvPr>
        </p:nvSpPr>
        <p:spPr/>
        <p:txBody>
          <a:bodyPr/>
          <a:lstStyle/>
          <a:p>
            <a:r>
              <a:rPr lang="en-US" b="1" dirty="0" smtClean="0"/>
              <a:t>Schema Version</a:t>
            </a:r>
            <a:r>
              <a:rPr lang="en-US" dirty="0" smtClean="0"/>
              <a:t>, or simply, </a:t>
            </a:r>
            <a:r>
              <a:rPr lang="en-US" b="1" dirty="0" smtClean="0"/>
              <a:t>Version</a:t>
            </a:r>
            <a:r>
              <a:rPr lang="en-US" dirty="0" smtClean="0"/>
              <a:t>: A snapshot of the database schema, committed to the public repository that hosts the different versions of the system</a:t>
            </a:r>
          </a:p>
          <a:p>
            <a:r>
              <a:rPr lang="en-US" b="1" dirty="0" smtClean="0"/>
              <a:t>Dataset</a:t>
            </a:r>
            <a:r>
              <a:rPr lang="en-US" dirty="0"/>
              <a:t>:</a:t>
            </a:r>
            <a:r>
              <a:rPr lang="en-US" i="1" dirty="0"/>
              <a:t> </a:t>
            </a:r>
            <a:r>
              <a:rPr lang="en-US" dirty="0"/>
              <a:t>A sequence of versions, respecting the order by which they appear in the repository that hosts the project to which the database </a:t>
            </a:r>
            <a:r>
              <a:rPr lang="en-US" dirty="0" smtClean="0"/>
              <a:t>belongs</a:t>
            </a:r>
          </a:p>
          <a:p>
            <a:r>
              <a:rPr lang="en-US" b="1" dirty="0"/>
              <a:t>Transition</a:t>
            </a:r>
            <a:r>
              <a:rPr lang="en-US" dirty="0"/>
              <a:t>:</a:t>
            </a:r>
            <a:r>
              <a:rPr lang="en-US" i="1" dirty="0"/>
              <a:t> </a:t>
            </a:r>
            <a:r>
              <a:rPr lang="en-US" dirty="0"/>
              <a:t>The fact that the database schema has been migrated from version </a:t>
            </a:r>
            <a:r>
              <a:rPr lang="en-US" i="1" dirty="0"/>
              <a:t>v</a:t>
            </a:r>
            <a:r>
              <a:rPr lang="en-US" dirty="0"/>
              <a:t>i to version </a:t>
            </a:r>
            <a:r>
              <a:rPr lang="en-US" i="1" dirty="0" err="1"/>
              <a:t>v</a:t>
            </a:r>
            <a:r>
              <a:rPr lang="en-US" dirty="0" err="1"/>
              <a:t>j</a:t>
            </a:r>
            <a:r>
              <a:rPr lang="en-US" dirty="0"/>
              <a:t>, </a:t>
            </a:r>
            <a:r>
              <a:rPr lang="en-US" i="1" dirty="0" err="1"/>
              <a:t>i</a:t>
            </a:r>
            <a:r>
              <a:rPr lang="en-US" i="1" dirty="0"/>
              <a:t> </a:t>
            </a:r>
            <a:r>
              <a:rPr lang="en-US" dirty="0"/>
              <a:t>&lt; </a:t>
            </a:r>
            <a:r>
              <a:rPr lang="en-US" i="1" dirty="0" smtClean="0"/>
              <a:t>j</a:t>
            </a:r>
            <a:endParaRPr lang="en-US" dirty="0" smtClean="0"/>
          </a:p>
          <a:p>
            <a:r>
              <a:rPr lang="en-US" b="1" dirty="0"/>
              <a:t>Revision</a:t>
            </a:r>
            <a:r>
              <a:rPr lang="en-US" dirty="0"/>
              <a:t>:</a:t>
            </a:r>
            <a:r>
              <a:rPr lang="en-US" i="1" dirty="0"/>
              <a:t> </a:t>
            </a:r>
            <a:r>
              <a:rPr lang="en-US" dirty="0"/>
              <a:t>A transition between two sequential versions, i.e., from version </a:t>
            </a:r>
            <a:r>
              <a:rPr lang="en-US" i="1" dirty="0"/>
              <a:t>v</a:t>
            </a:r>
            <a:r>
              <a:rPr lang="en-US" dirty="0"/>
              <a:t>i to version </a:t>
            </a:r>
            <a:r>
              <a:rPr lang="en-US" i="1" dirty="0" smtClean="0"/>
              <a:t>v</a:t>
            </a:r>
            <a:r>
              <a:rPr lang="en-US" dirty="0" smtClean="0"/>
              <a:t>i+1</a:t>
            </a:r>
          </a:p>
          <a:p>
            <a:r>
              <a:rPr lang="en-US" b="1" dirty="0" smtClean="0"/>
              <a:t>History</a:t>
            </a:r>
            <a:r>
              <a:rPr lang="en-US" dirty="0" smtClean="0"/>
              <a:t> of a database schema: A </a:t>
            </a:r>
            <a:r>
              <a:rPr lang="en-US" dirty="0"/>
              <a:t>sequence of revisions</a:t>
            </a:r>
          </a:p>
          <a:p>
            <a:endParaRPr lang="en-US" dirty="0" smtClean="0"/>
          </a:p>
        </p:txBody>
      </p:sp>
      <p:sp>
        <p:nvSpPr>
          <p:cNvPr id="4" name="Slide Number Placeholder 3"/>
          <p:cNvSpPr>
            <a:spLocks noGrp="1"/>
          </p:cNvSpPr>
          <p:nvPr>
            <p:ph type="sldNum" sz="quarter" idx="12"/>
          </p:nvPr>
        </p:nvSpPr>
        <p:spPr/>
        <p:txBody>
          <a:bodyPr/>
          <a:lstStyle/>
          <a:p>
            <a:fld id="{0FF54DE5-C571-48E8-A5BC-B369434E2F44}" type="slidenum">
              <a:rPr lang="el-GR" smtClean="0"/>
              <a:pPr/>
              <a:t>9</a:t>
            </a:fld>
            <a:endParaRPr lang="el-GR"/>
          </a:p>
        </p:txBody>
      </p:sp>
    </p:spTree>
    <p:extLst>
      <p:ext uri="{BB962C8B-B14F-4D97-AF65-F5344CB8AC3E}">
        <p14:creationId xmlns:p14="http://schemas.microsoft.com/office/powerpoint/2010/main" val="318503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0</TotalTime>
  <Words>3978</Words>
  <Application>Microsoft Office PowerPoint</Application>
  <PresentationFormat>Widescreen</PresentationFormat>
  <Paragraphs>984</Paragraphs>
  <Slides>79</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79</vt:i4>
      </vt:variant>
    </vt:vector>
  </HeadingPairs>
  <TitlesOfParts>
    <vt:vector size="88" baseType="lpstr">
      <vt:lpstr>Arial</vt:lpstr>
      <vt:lpstr>Cambria</vt:lpstr>
      <vt:lpstr>Cambria Math</vt:lpstr>
      <vt:lpstr>Euphemia</vt:lpstr>
      <vt:lpstr>MS Mincho</vt:lpstr>
      <vt:lpstr>Plantagenet Cherokee</vt:lpstr>
      <vt:lpstr>Times New Roman</vt:lpstr>
      <vt:lpstr>Wingdings</vt:lpstr>
      <vt:lpstr>Academic Literature 16x9</vt:lpstr>
      <vt:lpstr>Biography synopses for evolving relational database schemata</vt:lpstr>
      <vt:lpstr>Structure</vt:lpstr>
      <vt:lpstr>Structure</vt:lpstr>
      <vt:lpstr>General Facts</vt:lpstr>
      <vt:lpstr>Visual Inspection </vt:lpstr>
      <vt:lpstr>Our Solution</vt:lpstr>
      <vt:lpstr>How we achieve our solution (1/2)</vt:lpstr>
      <vt:lpstr>How we achieve our solution (2/2)</vt:lpstr>
      <vt:lpstr>Terminology (1/2)</vt:lpstr>
      <vt:lpstr>Terminology (2/2)</vt:lpstr>
      <vt:lpstr>Visual representation of a history of a database (1/3)</vt:lpstr>
      <vt:lpstr>Visual representation of a history of a database (2/3)</vt:lpstr>
      <vt:lpstr>Visual representation of a history of a database (3/3)</vt:lpstr>
      <vt:lpstr>Structure</vt:lpstr>
      <vt:lpstr>Intuition on the problem</vt:lpstr>
      <vt:lpstr>Segmentation of the history into phases</vt:lpstr>
      <vt:lpstr>Clustering of tables into groups</vt:lpstr>
      <vt:lpstr>Zoom, filter and details on demand</vt:lpstr>
      <vt:lpstr>Structure</vt:lpstr>
      <vt:lpstr>Creating an overview of the history of the database</vt:lpstr>
      <vt:lpstr>Computing a segmentation of the history into phases: The Algorithm</vt:lpstr>
      <vt:lpstr>Computing a segmentation of the history into phases: Parameters</vt:lpstr>
      <vt:lpstr>Computing a segmentation of the history into phases: Distance Function</vt:lpstr>
      <vt:lpstr>Computing a segmentation of the history into phases: Assessment via divergence from the mean (1/3)</vt:lpstr>
      <vt:lpstr>Computing a segmentation of the history into phases: Assessment via divergence from the mean (2/3)</vt:lpstr>
      <vt:lpstr>Computing a segmentation of the history into phases: Assessment via divergence from the mean (3/3)</vt:lpstr>
      <vt:lpstr>Computing a segmentation of the history into phases: Assessment via spread in the time x change space (1/2)</vt:lpstr>
      <vt:lpstr>Computing a segmentation of the history into phases: Assessment via spread in the time x change space (2/2)</vt:lpstr>
      <vt:lpstr>Grouping tables into clusters: The Algorithm </vt:lpstr>
      <vt:lpstr>Grouping tables into clusters: Parameters </vt:lpstr>
      <vt:lpstr>Grouping tables into clusters: Distance Function</vt:lpstr>
      <vt:lpstr>Grouping tables into clusters: Clustering Validity Techniques</vt:lpstr>
      <vt:lpstr>Grouping tables into clusters: Assessment via External evaluation - Metrics</vt:lpstr>
      <vt:lpstr>Grouping tables into clusters: Assessment via External evaluation – Metrics</vt:lpstr>
      <vt:lpstr>Grouping tables into clusters: Assessment via External evaluation - Metrics</vt:lpstr>
      <vt:lpstr>Grouping tables into clusters: Assessment via External evaluation – Classifying Method</vt:lpstr>
      <vt:lpstr>Grouping tables into clusters: Assessment via External evaluation – Classifying Method</vt:lpstr>
      <vt:lpstr>Grouping tables into clusters: Assessment via External evaluation – Results</vt:lpstr>
      <vt:lpstr>Grouping tables into clusters: Assessment via Internal evaluation - Metrics</vt:lpstr>
      <vt:lpstr>Grouping tables into clusters: Assessment via Internal evaluation - Metrics</vt:lpstr>
      <vt:lpstr>Grouping tables into clusters: Assessment via Internal evaluation - Results</vt:lpstr>
      <vt:lpstr>Structure</vt:lpstr>
      <vt:lpstr>Overview vs PLD (Atlas)</vt:lpstr>
      <vt:lpstr>Overview vs PLD (bioSQL)</vt:lpstr>
      <vt:lpstr>Overview vs PLD (Ensembl)</vt:lpstr>
      <vt:lpstr>Zoom into a specific point of overview: PLD phases x tables</vt:lpstr>
      <vt:lpstr>Zoom into a specific point of overview: PLD phases x clusters</vt:lpstr>
      <vt:lpstr>Filter the overview of the history: Filter by a specific phase</vt:lpstr>
      <vt:lpstr>Filter the overview of the history: Filter by a specific table</vt:lpstr>
      <vt:lpstr>Filter the overview of the history: Filter by specific clusters</vt:lpstr>
      <vt:lpstr>Details on demand for selected phase</vt:lpstr>
      <vt:lpstr>Details on demand with a full detailed PLD</vt:lpstr>
      <vt:lpstr>Structure</vt:lpstr>
      <vt:lpstr>Conclusions</vt:lpstr>
      <vt:lpstr>Open Issues</vt:lpstr>
      <vt:lpstr>PowerPoint Presentation</vt:lpstr>
      <vt:lpstr>Phase Extraction Distance Function Notations</vt:lpstr>
      <vt:lpstr>Computing a segmentation of the history into phases: Assessment via divergence from the mean (3/4)</vt:lpstr>
      <vt:lpstr>Computing a segmentation of the history into phases: Assessment via divergence from the mean (4/4)</vt:lpstr>
      <vt:lpstr>Computing a segmentation of the history into phases: Assessment via spread in the time x change space (2/7)</vt:lpstr>
      <vt:lpstr>Computing a segmentation of the history into phases: Assessment via spread in the time x change space (3/7)</vt:lpstr>
      <vt:lpstr>Computing a segmentation of the history into phases: Assessment via spread in the time x change space (4/7)</vt:lpstr>
      <vt:lpstr>Computing a segmentation of the history into phases: Assessment via spread in the time x change space (5/7)</vt:lpstr>
      <vt:lpstr>Computing a segmentation of the history into phases: Assessment via spread in the time x change space (6/7)</vt:lpstr>
      <vt:lpstr>Computing a segmentation of the history into phases: Assessment via spread in the time x change space (7/7)</vt:lpstr>
      <vt:lpstr>PowerPoint Presentation</vt:lpstr>
      <vt:lpstr>Grouping tables into clusters: Assessment via External evaluation – Results</vt:lpstr>
      <vt:lpstr>Grouping tables into clusters: Assessment via External evaluation – Results</vt:lpstr>
      <vt:lpstr>Grouping tables into clusters: Assessment via Internal evaluation - Results</vt:lpstr>
      <vt:lpstr>Grouping tables into clusters: Assessment via Internal evaluation - Results</vt:lpstr>
      <vt:lpstr>Grouping tables into clusters: Assessment via Internal evaluation - Results</vt:lpstr>
      <vt:lpstr>Grouping tables into clusters: Assessment via Internal evaluation - Results</vt:lpstr>
      <vt:lpstr>Overview vs PLD (Coppermine)</vt:lpstr>
      <vt:lpstr>Overview vs PLD (Opencart)</vt:lpstr>
      <vt:lpstr>Overview vs PLD (mediaWiki)</vt:lpstr>
      <vt:lpstr>Overview vs PLD (phpBB)</vt:lpstr>
      <vt:lpstr>Details on demand for selected cluster</vt:lpstr>
      <vt:lpstr>Details on demand for selected cell</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2015-10-10T10:29:54Z</dcterms:created>
  <dcterms:modified xsi:type="dcterms:W3CDTF">2015-10-14T19:15:55Z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TC034313809991</vt:lpwstr>
  </property>
</Properties>
</file>