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9" r:id="rId19"/>
    <p:sldId id="280" r:id="rId20"/>
    <p:sldId id="285" r:id="rId21"/>
    <p:sldId id="286" r:id="rId22"/>
    <p:sldId id="287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6" r:id="rId48"/>
    <p:sldId id="318" r:id="rId49"/>
    <p:sldId id="317" r:id="rId50"/>
    <p:sldId id="320" r:id="rId51"/>
    <p:sldId id="321" r:id="rId52"/>
    <p:sldId id="322" r:id="rId5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7670" autoAdjust="0"/>
  </p:normalViewPr>
  <p:slideViewPr>
    <p:cSldViewPr>
      <p:cViewPr varScale="1">
        <p:scale>
          <a:sx n="111" d="100"/>
          <a:sy n="111" d="100"/>
        </p:scale>
        <p:origin x="-8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4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OS\Desktop\kostas\&#928;&#945;&#957;&#949;&#960;&#953;&#963;&#964;&#942;&#956;&#953;&#959;%20&#921;&#969;&#945;&#957;&#957;&#943;&#957;&#969;&#957;\&#924;&#919;&#935;&#913;&#925;&#921;&#922;&#937;&#925;%20&#919;_&#933;\Master%20Thesis\Evo%20Dataset%20Stats\Vertex%20Degre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OS\Desktop\kostas\&#928;&#945;&#957;&#949;&#960;&#953;&#963;&#964;&#942;&#956;&#953;&#959;%20&#921;&#969;&#945;&#957;&#957;&#943;&#957;&#969;&#957;\&#924;&#919;&#935;&#913;&#925;&#921;&#922;&#937;&#925;%20&#919;_&#933;\Master%20Thesis\Evo%20Dataset%20Stats\Vertex%20Degre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NOS\Desktop\kostas\&#928;&#945;&#957;&#949;&#960;&#953;&#963;&#964;&#942;&#956;&#953;&#959;%20&#921;&#969;&#945;&#957;&#957;&#943;&#957;&#969;&#957;\&#924;&#919;&#935;&#913;&#925;&#921;&#922;&#937;&#925;%20&#919;_&#933;\Master%20Thesis\Topology\Topology-Timeli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/>
            </a:pPr>
            <a:r>
              <a:rPr lang="en-GB"/>
              <a:t>Evolution of Foreign Keys (SlashCode)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FK Evo</c:v>
          </c:tx>
          <c:spPr>
            <a:ln w="22225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SlashCode!$C$129:$OK$129</c:f>
              <c:numCache>
                <c:formatCode>General</c:formatCode>
                <c:ptCount val="3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</c:numCache>
            </c:numRef>
          </c:cat>
          <c:val>
            <c:numRef>
              <c:f>SlashCode!$C$128:$OK$128</c:f>
              <c:numCache>
                <c:formatCode>General</c:formatCode>
                <c:ptCount val="39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48</c:v>
                </c:pt>
                <c:pt idx="74">
                  <c:v>48</c:v>
                </c:pt>
                <c:pt idx="75">
                  <c:v>48</c:v>
                </c:pt>
                <c:pt idx="76">
                  <c:v>48</c:v>
                </c:pt>
                <c:pt idx="77">
                  <c:v>48</c:v>
                </c:pt>
                <c:pt idx="78">
                  <c:v>48</c:v>
                </c:pt>
                <c:pt idx="79">
                  <c:v>48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52</c:v>
                </c:pt>
                <c:pt idx="85">
                  <c:v>52</c:v>
                </c:pt>
                <c:pt idx="86">
                  <c:v>52</c:v>
                </c:pt>
                <c:pt idx="87">
                  <c:v>52</c:v>
                </c:pt>
                <c:pt idx="88">
                  <c:v>52</c:v>
                </c:pt>
                <c:pt idx="89">
                  <c:v>52</c:v>
                </c:pt>
                <c:pt idx="90">
                  <c:v>52</c:v>
                </c:pt>
                <c:pt idx="91">
                  <c:v>52</c:v>
                </c:pt>
                <c:pt idx="92">
                  <c:v>52</c:v>
                </c:pt>
                <c:pt idx="93">
                  <c:v>52</c:v>
                </c:pt>
                <c:pt idx="94">
                  <c:v>52</c:v>
                </c:pt>
                <c:pt idx="95">
                  <c:v>52</c:v>
                </c:pt>
                <c:pt idx="96">
                  <c:v>52</c:v>
                </c:pt>
                <c:pt idx="97">
                  <c:v>52</c:v>
                </c:pt>
                <c:pt idx="98">
                  <c:v>52</c:v>
                </c:pt>
                <c:pt idx="99">
                  <c:v>52</c:v>
                </c:pt>
                <c:pt idx="100">
                  <c:v>52</c:v>
                </c:pt>
                <c:pt idx="101">
                  <c:v>52</c:v>
                </c:pt>
                <c:pt idx="102">
                  <c:v>52</c:v>
                </c:pt>
                <c:pt idx="103">
                  <c:v>52</c:v>
                </c:pt>
                <c:pt idx="104">
                  <c:v>52</c:v>
                </c:pt>
                <c:pt idx="105">
                  <c:v>52</c:v>
                </c:pt>
                <c:pt idx="106">
                  <c:v>52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52</c:v>
                </c:pt>
                <c:pt idx="120">
                  <c:v>52</c:v>
                </c:pt>
                <c:pt idx="121">
                  <c:v>52</c:v>
                </c:pt>
                <c:pt idx="122">
                  <c:v>52</c:v>
                </c:pt>
                <c:pt idx="123">
                  <c:v>52</c:v>
                </c:pt>
                <c:pt idx="124">
                  <c:v>52</c:v>
                </c:pt>
                <c:pt idx="125">
                  <c:v>52</c:v>
                </c:pt>
                <c:pt idx="126">
                  <c:v>52</c:v>
                </c:pt>
                <c:pt idx="127">
                  <c:v>52</c:v>
                </c:pt>
                <c:pt idx="128">
                  <c:v>52</c:v>
                </c:pt>
                <c:pt idx="129">
                  <c:v>52</c:v>
                </c:pt>
                <c:pt idx="130">
                  <c:v>52</c:v>
                </c:pt>
                <c:pt idx="131">
                  <c:v>52</c:v>
                </c:pt>
                <c:pt idx="132">
                  <c:v>52</c:v>
                </c:pt>
                <c:pt idx="133">
                  <c:v>52</c:v>
                </c:pt>
                <c:pt idx="134">
                  <c:v>52</c:v>
                </c:pt>
                <c:pt idx="135">
                  <c:v>52</c:v>
                </c:pt>
                <c:pt idx="136">
                  <c:v>52</c:v>
                </c:pt>
                <c:pt idx="137">
                  <c:v>52</c:v>
                </c:pt>
                <c:pt idx="138">
                  <c:v>52</c:v>
                </c:pt>
                <c:pt idx="139">
                  <c:v>52</c:v>
                </c:pt>
                <c:pt idx="140">
                  <c:v>52</c:v>
                </c:pt>
                <c:pt idx="141">
                  <c:v>54</c:v>
                </c:pt>
                <c:pt idx="142">
                  <c:v>56</c:v>
                </c:pt>
                <c:pt idx="143">
                  <c:v>56</c:v>
                </c:pt>
                <c:pt idx="144">
                  <c:v>0</c:v>
                </c:pt>
                <c:pt idx="145">
                  <c:v>0</c:v>
                </c:pt>
                <c:pt idx="146">
                  <c:v>52</c:v>
                </c:pt>
                <c:pt idx="147">
                  <c:v>52</c:v>
                </c:pt>
                <c:pt idx="148">
                  <c:v>52</c:v>
                </c:pt>
                <c:pt idx="149">
                  <c:v>52</c:v>
                </c:pt>
                <c:pt idx="150">
                  <c:v>52</c:v>
                </c:pt>
                <c:pt idx="151">
                  <c:v>54</c:v>
                </c:pt>
                <c:pt idx="152">
                  <c:v>56</c:v>
                </c:pt>
                <c:pt idx="153">
                  <c:v>56</c:v>
                </c:pt>
                <c:pt idx="154">
                  <c:v>56</c:v>
                </c:pt>
                <c:pt idx="155">
                  <c:v>58</c:v>
                </c:pt>
                <c:pt idx="156">
                  <c:v>60</c:v>
                </c:pt>
                <c:pt idx="157">
                  <c:v>60</c:v>
                </c:pt>
                <c:pt idx="158">
                  <c:v>64</c:v>
                </c:pt>
                <c:pt idx="159">
                  <c:v>64</c:v>
                </c:pt>
                <c:pt idx="160">
                  <c:v>64</c:v>
                </c:pt>
                <c:pt idx="161">
                  <c:v>64</c:v>
                </c:pt>
                <c:pt idx="162">
                  <c:v>64</c:v>
                </c:pt>
                <c:pt idx="163">
                  <c:v>64</c:v>
                </c:pt>
                <c:pt idx="164">
                  <c:v>64</c:v>
                </c:pt>
                <c:pt idx="165">
                  <c:v>64</c:v>
                </c:pt>
                <c:pt idx="166">
                  <c:v>64</c:v>
                </c:pt>
                <c:pt idx="167">
                  <c:v>64</c:v>
                </c:pt>
                <c:pt idx="168">
                  <c:v>64</c:v>
                </c:pt>
                <c:pt idx="169">
                  <c:v>64</c:v>
                </c:pt>
                <c:pt idx="170">
                  <c:v>64</c:v>
                </c:pt>
                <c:pt idx="171">
                  <c:v>64</c:v>
                </c:pt>
                <c:pt idx="172">
                  <c:v>64</c:v>
                </c:pt>
                <c:pt idx="173">
                  <c:v>66</c:v>
                </c:pt>
                <c:pt idx="174">
                  <c:v>66</c:v>
                </c:pt>
                <c:pt idx="175">
                  <c:v>68</c:v>
                </c:pt>
                <c:pt idx="176">
                  <c:v>68</c:v>
                </c:pt>
                <c:pt idx="177">
                  <c:v>68</c:v>
                </c:pt>
                <c:pt idx="178">
                  <c:v>68</c:v>
                </c:pt>
                <c:pt idx="179">
                  <c:v>68</c:v>
                </c:pt>
                <c:pt idx="180">
                  <c:v>68</c:v>
                </c:pt>
                <c:pt idx="181">
                  <c:v>72</c:v>
                </c:pt>
                <c:pt idx="182">
                  <c:v>74</c:v>
                </c:pt>
                <c:pt idx="183">
                  <c:v>74</c:v>
                </c:pt>
                <c:pt idx="184">
                  <c:v>74</c:v>
                </c:pt>
                <c:pt idx="185">
                  <c:v>74</c:v>
                </c:pt>
                <c:pt idx="186">
                  <c:v>74</c:v>
                </c:pt>
                <c:pt idx="187">
                  <c:v>76</c:v>
                </c:pt>
                <c:pt idx="188">
                  <c:v>76</c:v>
                </c:pt>
                <c:pt idx="189">
                  <c:v>76</c:v>
                </c:pt>
                <c:pt idx="190">
                  <c:v>76</c:v>
                </c:pt>
                <c:pt idx="191">
                  <c:v>76</c:v>
                </c:pt>
                <c:pt idx="192">
                  <c:v>76</c:v>
                </c:pt>
                <c:pt idx="193">
                  <c:v>76</c:v>
                </c:pt>
                <c:pt idx="194">
                  <c:v>76</c:v>
                </c:pt>
                <c:pt idx="195">
                  <c:v>76</c:v>
                </c:pt>
                <c:pt idx="196">
                  <c:v>78</c:v>
                </c:pt>
                <c:pt idx="197">
                  <c:v>78</c:v>
                </c:pt>
                <c:pt idx="198">
                  <c:v>78</c:v>
                </c:pt>
                <c:pt idx="199">
                  <c:v>78</c:v>
                </c:pt>
                <c:pt idx="200">
                  <c:v>78</c:v>
                </c:pt>
                <c:pt idx="201">
                  <c:v>78</c:v>
                </c:pt>
                <c:pt idx="202">
                  <c:v>78</c:v>
                </c:pt>
                <c:pt idx="203">
                  <c:v>78</c:v>
                </c:pt>
                <c:pt idx="204">
                  <c:v>78</c:v>
                </c:pt>
                <c:pt idx="205">
                  <c:v>78</c:v>
                </c:pt>
                <c:pt idx="206">
                  <c:v>78</c:v>
                </c:pt>
                <c:pt idx="207">
                  <c:v>78</c:v>
                </c:pt>
                <c:pt idx="208">
                  <c:v>82</c:v>
                </c:pt>
                <c:pt idx="209">
                  <c:v>82</c:v>
                </c:pt>
                <c:pt idx="210">
                  <c:v>82</c:v>
                </c:pt>
                <c:pt idx="211">
                  <c:v>82</c:v>
                </c:pt>
                <c:pt idx="212">
                  <c:v>82</c:v>
                </c:pt>
                <c:pt idx="213">
                  <c:v>82</c:v>
                </c:pt>
                <c:pt idx="214">
                  <c:v>82</c:v>
                </c:pt>
                <c:pt idx="215">
                  <c:v>82</c:v>
                </c:pt>
                <c:pt idx="216">
                  <c:v>82</c:v>
                </c:pt>
                <c:pt idx="217">
                  <c:v>82</c:v>
                </c:pt>
                <c:pt idx="218">
                  <c:v>82</c:v>
                </c:pt>
                <c:pt idx="219">
                  <c:v>82</c:v>
                </c:pt>
                <c:pt idx="220">
                  <c:v>82</c:v>
                </c:pt>
                <c:pt idx="221">
                  <c:v>82</c:v>
                </c:pt>
                <c:pt idx="222">
                  <c:v>82</c:v>
                </c:pt>
                <c:pt idx="223">
                  <c:v>82</c:v>
                </c:pt>
                <c:pt idx="224">
                  <c:v>82</c:v>
                </c:pt>
                <c:pt idx="225">
                  <c:v>82</c:v>
                </c:pt>
                <c:pt idx="226">
                  <c:v>82</c:v>
                </c:pt>
                <c:pt idx="227">
                  <c:v>82</c:v>
                </c:pt>
                <c:pt idx="228">
                  <c:v>82</c:v>
                </c:pt>
                <c:pt idx="229">
                  <c:v>82</c:v>
                </c:pt>
                <c:pt idx="230">
                  <c:v>82</c:v>
                </c:pt>
                <c:pt idx="231">
                  <c:v>82</c:v>
                </c:pt>
                <c:pt idx="232">
                  <c:v>82</c:v>
                </c:pt>
                <c:pt idx="233">
                  <c:v>82</c:v>
                </c:pt>
                <c:pt idx="234">
                  <c:v>82</c:v>
                </c:pt>
                <c:pt idx="235">
                  <c:v>82</c:v>
                </c:pt>
                <c:pt idx="236">
                  <c:v>82</c:v>
                </c:pt>
                <c:pt idx="237">
                  <c:v>82</c:v>
                </c:pt>
                <c:pt idx="238">
                  <c:v>82</c:v>
                </c:pt>
                <c:pt idx="239">
                  <c:v>82</c:v>
                </c:pt>
                <c:pt idx="240">
                  <c:v>82</c:v>
                </c:pt>
                <c:pt idx="241">
                  <c:v>82</c:v>
                </c:pt>
                <c:pt idx="242">
                  <c:v>82</c:v>
                </c:pt>
                <c:pt idx="243">
                  <c:v>82</c:v>
                </c:pt>
                <c:pt idx="244">
                  <c:v>82</c:v>
                </c:pt>
                <c:pt idx="245">
                  <c:v>82</c:v>
                </c:pt>
                <c:pt idx="246">
                  <c:v>82</c:v>
                </c:pt>
                <c:pt idx="247">
                  <c:v>82</c:v>
                </c:pt>
                <c:pt idx="248">
                  <c:v>82</c:v>
                </c:pt>
                <c:pt idx="249">
                  <c:v>82</c:v>
                </c:pt>
                <c:pt idx="250">
                  <c:v>82</c:v>
                </c:pt>
                <c:pt idx="251">
                  <c:v>82</c:v>
                </c:pt>
                <c:pt idx="252">
                  <c:v>82</c:v>
                </c:pt>
                <c:pt idx="253">
                  <c:v>82</c:v>
                </c:pt>
                <c:pt idx="254">
                  <c:v>82</c:v>
                </c:pt>
                <c:pt idx="255">
                  <c:v>82</c:v>
                </c:pt>
                <c:pt idx="256">
                  <c:v>82</c:v>
                </c:pt>
                <c:pt idx="257">
                  <c:v>82</c:v>
                </c:pt>
                <c:pt idx="258">
                  <c:v>82</c:v>
                </c:pt>
                <c:pt idx="259">
                  <c:v>82</c:v>
                </c:pt>
                <c:pt idx="260">
                  <c:v>38</c:v>
                </c:pt>
                <c:pt idx="261">
                  <c:v>38</c:v>
                </c:pt>
                <c:pt idx="262">
                  <c:v>38</c:v>
                </c:pt>
                <c:pt idx="263">
                  <c:v>38</c:v>
                </c:pt>
                <c:pt idx="264">
                  <c:v>38</c:v>
                </c:pt>
                <c:pt idx="265">
                  <c:v>38</c:v>
                </c:pt>
                <c:pt idx="266">
                  <c:v>38</c:v>
                </c:pt>
                <c:pt idx="267">
                  <c:v>38</c:v>
                </c:pt>
                <c:pt idx="268">
                  <c:v>38</c:v>
                </c:pt>
                <c:pt idx="269">
                  <c:v>38</c:v>
                </c:pt>
                <c:pt idx="270">
                  <c:v>38</c:v>
                </c:pt>
                <c:pt idx="271">
                  <c:v>38</c:v>
                </c:pt>
                <c:pt idx="272">
                  <c:v>38</c:v>
                </c:pt>
                <c:pt idx="273">
                  <c:v>38</c:v>
                </c:pt>
                <c:pt idx="274">
                  <c:v>38</c:v>
                </c:pt>
                <c:pt idx="275">
                  <c:v>38</c:v>
                </c:pt>
                <c:pt idx="276">
                  <c:v>38</c:v>
                </c:pt>
                <c:pt idx="277">
                  <c:v>38</c:v>
                </c:pt>
                <c:pt idx="278">
                  <c:v>38</c:v>
                </c:pt>
                <c:pt idx="279">
                  <c:v>38</c:v>
                </c:pt>
                <c:pt idx="280">
                  <c:v>38</c:v>
                </c:pt>
                <c:pt idx="281">
                  <c:v>38</c:v>
                </c:pt>
                <c:pt idx="282">
                  <c:v>38</c:v>
                </c:pt>
                <c:pt idx="283">
                  <c:v>38</c:v>
                </c:pt>
                <c:pt idx="284">
                  <c:v>38</c:v>
                </c:pt>
                <c:pt idx="285">
                  <c:v>38</c:v>
                </c:pt>
                <c:pt idx="286">
                  <c:v>38</c:v>
                </c:pt>
                <c:pt idx="287">
                  <c:v>38</c:v>
                </c:pt>
                <c:pt idx="288">
                  <c:v>38</c:v>
                </c:pt>
                <c:pt idx="289">
                  <c:v>38</c:v>
                </c:pt>
                <c:pt idx="290">
                  <c:v>38</c:v>
                </c:pt>
                <c:pt idx="291">
                  <c:v>18</c:v>
                </c:pt>
                <c:pt idx="292">
                  <c:v>18</c:v>
                </c:pt>
                <c:pt idx="293">
                  <c:v>18</c:v>
                </c:pt>
                <c:pt idx="294">
                  <c:v>18</c:v>
                </c:pt>
                <c:pt idx="295">
                  <c:v>18</c:v>
                </c:pt>
                <c:pt idx="296">
                  <c:v>18</c:v>
                </c:pt>
                <c:pt idx="297">
                  <c:v>18</c:v>
                </c:pt>
                <c:pt idx="298">
                  <c:v>18</c:v>
                </c:pt>
                <c:pt idx="299">
                  <c:v>18</c:v>
                </c:pt>
                <c:pt idx="300">
                  <c:v>18</c:v>
                </c:pt>
                <c:pt idx="301">
                  <c:v>18</c:v>
                </c:pt>
                <c:pt idx="302">
                  <c:v>20</c:v>
                </c:pt>
                <c:pt idx="303">
                  <c:v>18</c:v>
                </c:pt>
                <c:pt idx="304">
                  <c:v>18</c:v>
                </c:pt>
                <c:pt idx="305">
                  <c:v>18</c:v>
                </c:pt>
                <c:pt idx="306">
                  <c:v>18</c:v>
                </c:pt>
                <c:pt idx="307">
                  <c:v>18</c:v>
                </c:pt>
                <c:pt idx="308">
                  <c:v>18</c:v>
                </c:pt>
                <c:pt idx="309">
                  <c:v>18</c:v>
                </c:pt>
                <c:pt idx="310">
                  <c:v>18</c:v>
                </c:pt>
                <c:pt idx="311">
                  <c:v>18</c:v>
                </c:pt>
                <c:pt idx="312">
                  <c:v>18</c:v>
                </c:pt>
                <c:pt idx="313">
                  <c:v>18</c:v>
                </c:pt>
                <c:pt idx="314">
                  <c:v>12</c:v>
                </c:pt>
                <c:pt idx="315">
                  <c:v>12</c:v>
                </c:pt>
                <c:pt idx="316">
                  <c:v>12</c:v>
                </c:pt>
                <c:pt idx="317">
                  <c:v>10</c:v>
                </c:pt>
                <c:pt idx="318">
                  <c:v>10</c:v>
                </c:pt>
                <c:pt idx="319">
                  <c:v>10</c:v>
                </c:pt>
                <c:pt idx="320">
                  <c:v>10</c:v>
                </c:pt>
                <c:pt idx="321">
                  <c:v>10</c:v>
                </c:pt>
                <c:pt idx="322">
                  <c:v>10</c:v>
                </c:pt>
                <c:pt idx="323">
                  <c:v>10</c:v>
                </c:pt>
                <c:pt idx="324">
                  <c:v>10</c:v>
                </c:pt>
                <c:pt idx="325">
                  <c:v>8</c:v>
                </c:pt>
                <c:pt idx="326">
                  <c:v>8</c:v>
                </c:pt>
                <c:pt idx="327">
                  <c:v>8</c:v>
                </c:pt>
                <c:pt idx="328">
                  <c:v>8</c:v>
                </c:pt>
                <c:pt idx="329">
                  <c:v>6</c:v>
                </c:pt>
                <c:pt idx="330">
                  <c:v>6</c:v>
                </c:pt>
                <c:pt idx="331">
                  <c:v>6</c:v>
                </c:pt>
                <c:pt idx="332">
                  <c:v>6</c:v>
                </c:pt>
                <c:pt idx="333">
                  <c:v>6</c:v>
                </c:pt>
                <c:pt idx="334">
                  <c:v>6</c:v>
                </c:pt>
                <c:pt idx="335">
                  <c:v>6</c:v>
                </c:pt>
                <c:pt idx="336">
                  <c:v>6</c:v>
                </c:pt>
                <c:pt idx="337">
                  <c:v>6</c:v>
                </c:pt>
                <c:pt idx="338">
                  <c:v>6</c:v>
                </c:pt>
                <c:pt idx="339">
                  <c:v>6</c:v>
                </c:pt>
                <c:pt idx="340">
                  <c:v>6</c:v>
                </c:pt>
                <c:pt idx="341">
                  <c:v>6</c:v>
                </c:pt>
                <c:pt idx="342">
                  <c:v>6</c:v>
                </c:pt>
                <c:pt idx="343">
                  <c:v>4</c:v>
                </c:pt>
                <c:pt idx="344">
                  <c:v>4</c:v>
                </c:pt>
                <c:pt idx="345">
                  <c:v>4</c:v>
                </c:pt>
                <c:pt idx="346">
                  <c:v>4</c:v>
                </c:pt>
                <c:pt idx="347">
                  <c:v>4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</c:numCache>
            </c:numRef>
          </c:val>
        </c:ser>
        <c:marker val="1"/>
        <c:axId val="59653120"/>
        <c:axId val="46765184"/>
      </c:lineChart>
      <c:catAx>
        <c:axId val="59653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Version id</a:t>
                </a:r>
                <a:endParaRPr lang="el-GR"/>
              </a:p>
            </c:rich>
          </c:tx>
          <c:layout/>
        </c:title>
        <c:numFmt formatCode="General" sourceLinked="1"/>
        <c:tickLblPos val="nextTo"/>
        <c:spPr>
          <a:noFill/>
        </c:spPr>
        <c:crossAx val="46765184"/>
        <c:crosses val="autoZero"/>
        <c:auto val="1"/>
        <c:lblAlgn val="ctr"/>
        <c:lblOffset val="100"/>
        <c:tickLblSkip val="69"/>
        <c:tickMarkSkip val="69"/>
      </c:catAx>
      <c:valAx>
        <c:axId val="467651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foreign keys</a:t>
                </a:r>
                <a:endParaRPr lang="el-GR"/>
              </a:p>
            </c:rich>
          </c:tx>
          <c:layout/>
        </c:title>
        <c:numFmt formatCode="General" sourceLinked="1"/>
        <c:tickLblPos val="nextTo"/>
        <c:crossAx val="59653120"/>
        <c:crosses val="autoZero"/>
        <c:crossBetween val="between"/>
      </c:valAx>
    </c:plotArea>
    <c:plotVisOnly val="1"/>
  </c:chart>
  <c:txPr>
    <a:bodyPr/>
    <a:lstStyle/>
    <a:p>
      <a:pPr>
        <a:defRPr sz="1100" baseline="0"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/>
            </a:pPr>
            <a:r>
              <a:rPr lang="en-US"/>
              <a:t>Evolution of Foreign Keys (Zabbix)</a:t>
            </a:r>
            <a:endParaRPr lang="el-GR"/>
          </a:p>
        </c:rich>
      </c:tx>
      <c:layout/>
    </c:title>
    <c:plotArea>
      <c:layout/>
      <c:lineChart>
        <c:grouping val="standard"/>
        <c:ser>
          <c:idx val="0"/>
          <c:order val="0"/>
          <c:spPr>
            <a:ln w="22225">
              <a:solidFill>
                <a:srgbClr val="0000FF"/>
              </a:solidFill>
            </a:ln>
          </c:spPr>
          <c:marker>
            <c:symbol val="none"/>
          </c:marker>
          <c:val>
            <c:numRef>
              <c:f>Zabbix!$C$60:$FF$60</c:f>
              <c:numCache>
                <c:formatCode>General</c:formatCode>
                <c:ptCount val="160"/>
                <c:pt idx="0">
                  <c:v>20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26</c:v>
                </c:pt>
                <c:pt idx="8">
                  <c:v>26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22</c:v>
                </c:pt>
                <c:pt idx="13">
                  <c:v>22</c:v>
                </c:pt>
                <c:pt idx="14">
                  <c:v>28</c:v>
                </c:pt>
                <c:pt idx="15">
                  <c:v>32</c:v>
                </c:pt>
                <c:pt idx="16">
                  <c:v>32</c:v>
                </c:pt>
                <c:pt idx="17">
                  <c:v>32</c:v>
                </c:pt>
                <c:pt idx="18">
                  <c:v>32</c:v>
                </c:pt>
                <c:pt idx="19">
                  <c:v>32</c:v>
                </c:pt>
                <c:pt idx="20">
                  <c:v>32</c:v>
                </c:pt>
                <c:pt idx="21">
                  <c:v>32</c:v>
                </c:pt>
                <c:pt idx="22">
                  <c:v>32</c:v>
                </c:pt>
                <c:pt idx="23">
                  <c:v>32</c:v>
                </c:pt>
                <c:pt idx="24">
                  <c:v>32</c:v>
                </c:pt>
                <c:pt idx="25">
                  <c:v>32</c:v>
                </c:pt>
                <c:pt idx="26">
                  <c:v>32</c:v>
                </c:pt>
                <c:pt idx="27">
                  <c:v>32</c:v>
                </c:pt>
                <c:pt idx="28">
                  <c:v>32</c:v>
                </c:pt>
                <c:pt idx="29">
                  <c:v>32</c:v>
                </c:pt>
                <c:pt idx="30">
                  <c:v>32</c:v>
                </c:pt>
                <c:pt idx="31">
                  <c:v>32</c:v>
                </c:pt>
                <c:pt idx="32">
                  <c:v>34</c:v>
                </c:pt>
                <c:pt idx="33">
                  <c:v>34</c:v>
                </c:pt>
                <c:pt idx="34">
                  <c:v>34</c:v>
                </c:pt>
                <c:pt idx="35">
                  <c:v>34</c:v>
                </c:pt>
                <c:pt idx="36">
                  <c:v>34</c:v>
                </c:pt>
                <c:pt idx="37">
                  <c:v>34</c:v>
                </c:pt>
                <c:pt idx="38">
                  <c:v>34</c:v>
                </c:pt>
                <c:pt idx="39">
                  <c:v>34</c:v>
                </c:pt>
                <c:pt idx="40">
                  <c:v>34</c:v>
                </c:pt>
                <c:pt idx="41">
                  <c:v>34</c:v>
                </c:pt>
                <c:pt idx="42">
                  <c:v>34</c:v>
                </c:pt>
                <c:pt idx="43">
                  <c:v>34</c:v>
                </c:pt>
                <c:pt idx="44">
                  <c:v>34</c:v>
                </c:pt>
                <c:pt idx="45">
                  <c:v>34</c:v>
                </c:pt>
                <c:pt idx="46">
                  <c:v>34</c:v>
                </c:pt>
                <c:pt idx="47">
                  <c:v>34</c:v>
                </c:pt>
                <c:pt idx="48">
                  <c:v>34</c:v>
                </c:pt>
                <c:pt idx="49">
                  <c:v>34</c:v>
                </c:pt>
                <c:pt idx="50">
                  <c:v>34</c:v>
                </c:pt>
                <c:pt idx="51">
                  <c:v>34</c:v>
                </c:pt>
                <c:pt idx="52">
                  <c:v>34</c:v>
                </c:pt>
                <c:pt idx="53">
                  <c:v>34</c:v>
                </c:pt>
                <c:pt idx="54">
                  <c:v>34</c:v>
                </c:pt>
                <c:pt idx="55">
                  <c:v>38</c:v>
                </c:pt>
                <c:pt idx="56">
                  <c:v>38</c:v>
                </c:pt>
                <c:pt idx="57">
                  <c:v>38</c:v>
                </c:pt>
                <c:pt idx="58">
                  <c:v>38</c:v>
                </c:pt>
                <c:pt idx="59">
                  <c:v>38</c:v>
                </c:pt>
                <c:pt idx="60">
                  <c:v>38</c:v>
                </c:pt>
                <c:pt idx="61">
                  <c:v>38</c:v>
                </c:pt>
                <c:pt idx="62">
                  <c:v>38</c:v>
                </c:pt>
                <c:pt idx="63">
                  <c:v>38</c:v>
                </c:pt>
                <c:pt idx="64">
                  <c:v>38</c:v>
                </c:pt>
                <c:pt idx="65">
                  <c:v>42</c:v>
                </c:pt>
                <c:pt idx="66">
                  <c:v>42</c:v>
                </c:pt>
                <c:pt idx="67">
                  <c:v>42</c:v>
                </c:pt>
                <c:pt idx="68">
                  <c:v>42</c:v>
                </c:pt>
                <c:pt idx="69">
                  <c:v>40</c:v>
                </c:pt>
                <c:pt idx="70">
                  <c:v>42</c:v>
                </c:pt>
                <c:pt idx="71">
                  <c:v>42</c:v>
                </c:pt>
                <c:pt idx="72">
                  <c:v>42</c:v>
                </c:pt>
                <c:pt idx="73">
                  <c:v>42</c:v>
                </c:pt>
                <c:pt idx="74">
                  <c:v>42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  <c:pt idx="89">
                  <c:v>40</c:v>
                </c:pt>
                <c:pt idx="90">
                  <c:v>40</c:v>
                </c:pt>
                <c:pt idx="91">
                  <c:v>40</c:v>
                </c:pt>
                <c:pt idx="92">
                  <c:v>42</c:v>
                </c:pt>
                <c:pt idx="93">
                  <c:v>42</c:v>
                </c:pt>
                <c:pt idx="94">
                  <c:v>42</c:v>
                </c:pt>
                <c:pt idx="95">
                  <c:v>42</c:v>
                </c:pt>
                <c:pt idx="96">
                  <c:v>44</c:v>
                </c:pt>
                <c:pt idx="97">
                  <c:v>44</c:v>
                </c:pt>
                <c:pt idx="98">
                  <c:v>44</c:v>
                </c:pt>
                <c:pt idx="99">
                  <c:v>44</c:v>
                </c:pt>
                <c:pt idx="100">
                  <c:v>44</c:v>
                </c:pt>
                <c:pt idx="101">
                  <c:v>44</c:v>
                </c:pt>
                <c:pt idx="102">
                  <c:v>44</c:v>
                </c:pt>
                <c:pt idx="103">
                  <c:v>44</c:v>
                </c:pt>
                <c:pt idx="104">
                  <c:v>44</c:v>
                </c:pt>
                <c:pt idx="105">
                  <c:v>46</c:v>
                </c:pt>
                <c:pt idx="106">
                  <c:v>46</c:v>
                </c:pt>
                <c:pt idx="107">
                  <c:v>46</c:v>
                </c:pt>
                <c:pt idx="108">
                  <c:v>46</c:v>
                </c:pt>
                <c:pt idx="109">
                  <c:v>50</c:v>
                </c:pt>
                <c:pt idx="110">
                  <c:v>50</c:v>
                </c:pt>
                <c:pt idx="111">
                  <c:v>52</c:v>
                </c:pt>
                <c:pt idx="112">
                  <c:v>52</c:v>
                </c:pt>
                <c:pt idx="113">
                  <c:v>52</c:v>
                </c:pt>
                <c:pt idx="114">
                  <c:v>48</c:v>
                </c:pt>
                <c:pt idx="115">
                  <c:v>48</c:v>
                </c:pt>
                <c:pt idx="116">
                  <c:v>48</c:v>
                </c:pt>
                <c:pt idx="117">
                  <c:v>48</c:v>
                </c:pt>
                <c:pt idx="118">
                  <c:v>48</c:v>
                </c:pt>
                <c:pt idx="119">
                  <c:v>48</c:v>
                </c:pt>
                <c:pt idx="120">
                  <c:v>48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52</c:v>
                </c:pt>
                <c:pt idx="135">
                  <c:v>52</c:v>
                </c:pt>
                <c:pt idx="136">
                  <c:v>52</c:v>
                </c:pt>
                <c:pt idx="137">
                  <c:v>52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56</c:v>
                </c:pt>
                <c:pt idx="145">
                  <c:v>56</c:v>
                </c:pt>
                <c:pt idx="146">
                  <c:v>56</c:v>
                </c:pt>
                <c:pt idx="147">
                  <c:v>56</c:v>
                </c:pt>
                <c:pt idx="148">
                  <c:v>56</c:v>
                </c:pt>
                <c:pt idx="149">
                  <c:v>56</c:v>
                </c:pt>
                <c:pt idx="150">
                  <c:v>4</c:v>
                </c:pt>
                <c:pt idx="151">
                  <c:v>4</c:v>
                </c:pt>
                <c:pt idx="152">
                  <c:v>4</c:v>
                </c:pt>
                <c:pt idx="153">
                  <c:v>4</c:v>
                </c:pt>
                <c:pt idx="154">
                  <c:v>4</c:v>
                </c:pt>
                <c:pt idx="155">
                  <c:v>4</c:v>
                </c:pt>
                <c:pt idx="156">
                  <c:v>4</c:v>
                </c:pt>
                <c:pt idx="157">
                  <c:v>4</c:v>
                </c:pt>
                <c:pt idx="158">
                  <c:v>4</c:v>
                </c:pt>
                <c:pt idx="159">
                  <c:v>4</c:v>
                </c:pt>
              </c:numCache>
            </c:numRef>
          </c:val>
        </c:ser>
        <c:marker val="1"/>
        <c:axId val="47481600"/>
        <c:axId val="47483520"/>
      </c:lineChart>
      <c:catAx>
        <c:axId val="47481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Version id</a:t>
                </a:r>
                <a:endParaRPr lang="el-GR"/>
              </a:p>
            </c:rich>
          </c:tx>
          <c:layout/>
        </c:title>
        <c:tickLblPos val="nextTo"/>
        <c:crossAx val="47483520"/>
        <c:crosses val="autoZero"/>
        <c:auto val="1"/>
        <c:lblAlgn val="ctr"/>
        <c:lblOffset val="100"/>
        <c:tickLblSkip val="19"/>
        <c:tickMarkSkip val="19"/>
      </c:catAx>
      <c:valAx>
        <c:axId val="474835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foreign keys</a:t>
                </a:r>
                <a:endParaRPr lang="el-GR"/>
              </a:p>
            </c:rich>
          </c:tx>
          <c:layout/>
        </c:title>
        <c:numFmt formatCode="General" sourceLinked="1"/>
        <c:tickLblPos val="nextTo"/>
        <c:crossAx val="47481600"/>
        <c:crosses val="autoZero"/>
        <c:crossBetween val="between"/>
      </c:valAx>
    </c:plotArea>
    <c:plotVisOnly val="1"/>
  </c:chart>
  <c:txPr>
    <a:bodyPr/>
    <a:lstStyle/>
    <a:p>
      <a:pPr>
        <a:defRPr sz="1100"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>
        <c:manualLayout>
          <c:layoutTarget val="inner"/>
          <c:xMode val="edge"/>
          <c:yMode val="edge"/>
          <c:x val="0.17921798759054902"/>
          <c:y val="0.13708199088990128"/>
          <c:w val="0.77214796400555064"/>
          <c:h val="0.77224731763810883"/>
        </c:manualLayout>
      </c:layout>
      <c:barChart>
        <c:barDir val="bar"/>
        <c:grouping val="stacked"/>
        <c:ser>
          <c:idx val="0"/>
          <c:order val="0"/>
          <c:tx>
            <c:strRef>
              <c:f>Timeline!$A$2</c:f>
              <c:strCache>
                <c:ptCount val="1"/>
                <c:pt idx="0">
                  <c:v>Version_start</c:v>
                </c:pt>
              </c:strCache>
            </c:strRef>
          </c:tx>
          <c:spPr>
            <a:noFill/>
          </c:spPr>
          <c:cat>
            <c:strRef>
              <c:f>Timeline!$E$3:$E$9</c:f>
              <c:strCache>
                <c:ptCount val="7"/>
                <c:pt idx="0">
                  <c:v>ISOLATED</c:v>
                </c:pt>
                <c:pt idx="1">
                  <c:v>LOOKUP</c:v>
                </c:pt>
                <c:pt idx="2">
                  <c:v>ISOLATED</c:v>
                </c:pt>
                <c:pt idx="3">
                  <c:v>LOOKUP</c:v>
                </c:pt>
                <c:pt idx="4">
                  <c:v>INTERNAL</c:v>
                </c:pt>
                <c:pt idx="5">
                  <c:v>LOOKUP</c:v>
                </c:pt>
                <c:pt idx="6">
                  <c:v>ISOLATED</c:v>
                </c:pt>
              </c:strCache>
            </c:strRef>
          </c:cat>
          <c:val>
            <c:numRef>
              <c:f>Timeline!$A$3:$A$9</c:f>
              <c:numCache>
                <c:formatCode>General</c:formatCode>
                <c:ptCount val="7"/>
                <c:pt idx="0">
                  <c:v>1</c:v>
                </c:pt>
                <c:pt idx="1">
                  <c:v>74</c:v>
                </c:pt>
                <c:pt idx="2">
                  <c:v>145</c:v>
                </c:pt>
                <c:pt idx="3">
                  <c:v>147</c:v>
                </c:pt>
                <c:pt idx="4">
                  <c:v>156</c:v>
                </c:pt>
                <c:pt idx="5">
                  <c:v>261</c:v>
                </c:pt>
                <c:pt idx="6">
                  <c:v>349</c:v>
                </c:pt>
              </c:numCache>
            </c:numRef>
          </c:val>
        </c:ser>
        <c:ser>
          <c:idx val="1"/>
          <c:order val="1"/>
          <c:tx>
            <c:strRef>
              <c:f>Timeline!$C$2</c:f>
              <c:strCache>
                <c:ptCount val="1"/>
                <c:pt idx="0">
                  <c:v>Duration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cat>
            <c:strRef>
              <c:f>Timeline!$E$3:$E$9</c:f>
              <c:strCache>
                <c:ptCount val="7"/>
                <c:pt idx="0">
                  <c:v>ISOLATED</c:v>
                </c:pt>
                <c:pt idx="1">
                  <c:v>LOOKUP</c:v>
                </c:pt>
                <c:pt idx="2">
                  <c:v>ISOLATED</c:v>
                </c:pt>
                <c:pt idx="3">
                  <c:v>LOOKUP</c:v>
                </c:pt>
                <c:pt idx="4">
                  <c:v>INTERNAL</c:v>
                </c:pt>
                <c:pt idx="5">
                  <c:v>LOOKUP</c:v>
                </c:pt>
                <c:pt idx="6">
                  <c:v>ISOLATED</c:v>
                </c:pt>
              </c:strCache>
            </c:strRef>
          </c:cat>
          <c:val>
            <c:numRef>
              <c:f>Timeline!$C$3:$C$9</c:f>
              <c:numCache>
                <c:formatCode>General</c:formatCode>
                <c:ptCount val="7"/>
                <c:pt idx="0">
                  <c:v>73</c:v>
                </c:pt>
                <c:pt idx="1">
                  <c:v>71</c:v>
                </c:pt>
                <c:pt idx="2">
                  <c:v>2</c:v>
                </c:pt>
                <c:pt idx="3">
                  <c:v>9</c:v>
                </c:pt>
                <c:pt idx="4">
                  <c:v>105</c:v>
                </c:pt>
                <c:pt idx="5">
                  <c:v>88</c:v>
                </c:pt>
                <c:pt idx="6">
                  <c:v>51</c:v>
                </c:pt>
              </c:numCache>
            </c:numRef>
          </c:val>
        </c:ser>
        <c:overlap val="100"/>
        <c:axId val="60110336"/>
        <c:axId val="60112256"/>
      </c:barChart>
      <c:catAx>
        <c:axId val="60110336"/>
        <c:scaling>
          <c:orientation val="maxMin"/>
        </c:scaling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Topological</a:t>
                </a:r>
                <a:r>
                  <a:rPr lang="en-US" sz="1400" baseline="0"/>
                  <a:t> Categories</a:t>
                </a:r>
                <a:endParaRPr lang="el-GR" sz="1400"/>
              </a:p>
            </c:rich>
          </c:tx>
          <c:layout>
            <c:manualLayout>
              <c:xMode val="edge"/>
              <c:yMode val="edge"/>
              <c:x val="7.4018603229186637E-3"/>
              <c:y val="0.903851325889049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60112256"/>
        <c:crosses val="autoZero"/>
        <c:auto val="1"/>
        <c:lblAlgn val="ctr"/>
        <c:lblOffset val="100"/>
      </c:catAx>
      <c:valAx>
        <c:axId val="60112256"/>
        <c:scaling>
          <c:orientation val="minMax"/>
          <c:max val="401"/>
          <c:min val="1"/>
        </c:scaling>
        <c:axPos val="t"/>
        <c:majorGridlines>
          <c:spPr>
            <a:ln>
              <a:solidFill>
                <a:schemeClr val="bg1">
                  <a:lumMod val="75000"/>
                </a:schemeClr>
              </a:solidFill>
              <a:tailEnd type="none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Versions</a:t>
                </a:r>
                <a:endParaRPr lang="el-GR" sz="1400"/>
              </a:p>
            </c:rich>
          </c:tx>
          <c:layout/>
        </c:title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400"/>
            </a:pPr>
            <a:endParaRPr lang="el-GR"/>
          </a:p>
        </c:txPr>
        <c:crossAx val="60110336"/>
        <c:crosses val="autoZero"/>
        <c:crossBetween val="between"/>
        <c:majorUnit val="50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A849F-2AD3-426C-968D-7A36FC8484F6}" type="datetimeFigureOut">
              <a:rPr lang="el-GR" smtClean="0"/>
              <a:pPr/>
              <a:t>2/2/2019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388B-19AD-4F48-A427-28505509AD1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388B-19AD-4F48-A427-28505509AD17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388B-19AD-4F48-A427-28505509AD17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388B-19AD-4F48-A427-28505509AD17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388B-19AD-4F48-A427-28505509AD17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B0C-F325-4A05-9593-CF60E25A090E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8F20-1AAA-4764-AE56-7D13DFA71C71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525F-97A6-4E86-86C4-EBF09DF7CA00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C1CF-3DE1-4FA1-9D8A-8758BDD9FBD4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78B7F-A78B-4984-8CD4-74E0396CA58F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BA89C-2EB3-4D8F-8283-C26D6B6191C1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0118-3C14-409E-8A5C-B32A69AF8D2C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CDB43-D083-4026-98D9-DABC76F3EFA4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A0294-779B-47B3-894A-DA269ED2C06B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872E-4555-4DED-BEF1-C8F3E9D578D5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1403-2307-44A4-B839-3EC65789BA09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B6AC3-4723-40EC-99F5-3BE5CA8191C2}" type="datetime1">
              <a:rPr lang="el-GR" smtClean="0"/>
              <a:pPr/>
              <a:t>2/2/2019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7556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Tool Support and Topological Study of Schema Evolution in terms of Foreign Keys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Konstantinos Dimolikas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Department of Computer Science and Engineering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University of Ioannina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Research Question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 lIns="0" anchor="ctr">
            <a:normAutofit/>
          </a:bodyPr>
          <a:lstStyle/>
          <a:p>
            <a:pPr marL="0">
              <a:spcBef>
                <a:spcPts val="2400"/>
              </a:spcBef>
              <a:buSzPct val="90000"/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Is there a relationship between tables’ topological categories and their evolution?</a:t>
            </a:r>
          </a:p>
        </p:txBody>
      </p:sp>
      <p:pic>
        <p:nvPicPr>
          <p:cNvPr id="8" name="7 - Θέση περιεχομένου" descr="toBeOrNotToB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2103" y="2237784"/>
            <a:ext cx="2988000" cy="2988000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How we Answer to this Question?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 anchor="t">
            <a:normAutofit fontScale="775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Collect</a:t>
            </a:r>
            <a:r>
              <a:rPr lang="en-US" dirty="0" smtClean="0"/>
              <a:t> the schema histories of 5 “open-source databases”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Preprocess</a:t>
            </a:r>
            <a:r>
              <a:rPr lang="en-US" dirty="0" smtClean="0"/>
              <a:t> schema histories to facilitate our work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Define</a:t>
            </a:r>
            <a:r>
              <a:rPr lang="en-US" dirty="0" smtClean="0"/>
              <a:t> topological categories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Classify</a:t>
            </a:r>
            <a:r>
              <a:rPr lang="en-US" dirty="0" smtClean="0"/>
              <a:t> tables into topological categories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Study</a:t>
            </a:r>
            <a:r>
              <a:rPr lang="en-US" dirty="0" smtClean="0"/>
              <a:t> schema evolution with respect to tables’ topological categories </a:t>
            </a:r>
          </a:p>
        </p:txBody>
      </p:sp>
      <p:pic>
        <p:nvPicPr>
          <p:cNvPr id="8" name="7 - Θέση περιεχομένου" descr="toBeOrNotToB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7612"/>
          <a:stretch>
            <a:fillRect/>
          </a:stretch>
        </p:blipFill>
        <p:spPr>
          <a:xfrm>
            <a:off x="5472532" y="2237784"/>
            <a:ext cx="2389935" cy="3003356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Overview of Schemata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64800" cy="4709120"/>
          </a:xfrm>
        </p:spPr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Derive </a:t>
            </a:r>
            <a:r>
              <a:rPr lang="en-US" dirty="0" smtClean="0"/>
              <a:t>from different domains (physics, biomedicine, CMSs)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Cover </a:t>
            </a:r>
            <a:r>
              <a:rPr lang="en-US" dirty="0" smtClean="0"/>
              <a:t>from 17 to 399 versions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Growth </a:t>
            </a:r>
            <a:r>
              <a:rPr lang="en-US" dirty="0" smtClean="0"/>
              <a:t>in number of </a:t>
            </a:r>
            <a:r>
              <a:rPr lang="en-US" dirty="0" smtClean="0">
                <a:solidFill>
                  <a:srgbClr val="C00000"/>
                </a:solidFill>
              </a:rPr>
              <a:t>tables</a:t>
            </a:r>
            <a:r>
              <a:rPr lang="en-US" dirty="0" smtClean="0"/>
              <a:t> from 19% to 220%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Growth </a:t>
            </a:r>
            <a:r>
              <a:rPr lang="en-US" dirty="0" smtClean="0"/>
              <a:t>in number of </a:t>
            </a:r>
            <a:r>
              <a:rPr lang="en-US" dirty="0" smtClean="0">
                <a:solidFill>
                  <a:srgbClr val="C00000"/>
                </a:solidFill>
              </a:rPr>
              <a:t>foreign keys</a:t>
            </a:r>
            <a:r>
              <a:rPr lang="en-US" dirty="0" smtClean="0"/>
              <a:t> with 2 </a:t>
            </a:r>
            <a:r>
              <a:rPr lang="en-US" dirty="0" smtClean="0">
                <a:solidFill>
                  <a:srgbClr val="C00000"/>
                </a:solidFill>
              </a:rPr>
              <a:t>exceptions</a:t>
            </a:r>
            <a:r>
              <a:rPr lang="en-US" dirty="0" smtClean="0"/>
              <a:t> </a:t>
            </a:r>
          </a:p>
        </p:txBody>
      </p:sp>
      <p:pic>
        <p:nvPicPr>
          <p:cNvPr id="6" name="5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725144"/>
            <a:ext cx="721523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Preprocessing Schemata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Ignore </a:t>
            </a:r>
            <a:r>
              <a:rPr lang="en-US" dirty="0" smtClean="0"/>
              <a:t>periods where </a:t>
            </a:r>
            <a:r>
              <a:rPr lang="en-US" dirty="0" smtClean="0">
                <a:solidFill>
                  <a:srgbClr val="C00000"/>
                </a:solidFill>
              </a:rPr>
              <a:t>foreign keys</a:t>
            </a:r>
            <a:r>
              <a:rPr lang="en-US" dirty="0" smtClean="0"/>
              <a:t> are absent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In Slashcode, we</a:t>
            </a:r>
            <a:r>
              <a:rPr lang="en-US" dirty="0" smtClean="0">
                <a:solidFill>
                  <a:srgbClr val="0000FF"/>
                </a:solidFill>
              </a:rPr>
              <a:t> limit </a:t>
            </a:r>
            <a:r>
              <a:rPr lang="en-US" dirty="0" smtClean="0"/>
              <a:t>the period considered in 74-260 versions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In Zabbix, we </a:t>
            </a:r>
            <a:r>
              <a:rPr lang="en-US" dirty="0" smtClean="0">
                <a:solidFill>
                  <a:srgbClr val="0000FF"/>
                </a:solidFill>
              </a:rPr>
              <a:t>omit</a:t>
            </a:r>
            <a:r>
              <a:rPr lang="en-US" dirty="0" smtClean="0"/>
              <a:t> the period after 150</a:t>
            </a:r>
            <a:r>
              <a:rPr lang="en-US" baseline="30000" dirty="0" smtClean="0"/>
              <a:t>th</a:t>
            </a:r>
            <a:r>
              <a:rPr lang="en-US" dirty="0" smtClean="0"/>
              <a:t> version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graphicFrame>
        <p:nvGraphicFramePr>
          <p:cNvPr id="8" name="1 - Γράφημα"/>
          <p:cNvGraphicFramePr/>
          <p:nvPr/>
        </p:nvGraphicFramePr>
        <p:xfrm>
          <a:off x="4427984" y="620688"/>
          <a:ext cx="4572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2 - Γράφημα"/>
          <p:cNvGraphicFramePr/>
          <p:nvPr/>
        </p:nvGraphicFramePr>
        <p:xfrm>
          <a:off x="4427984" y="3140968"/>
          <a:ext cx="46085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Topological Categories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 lIns="0" anchor="t">
            <a:normAutofit fontScale="925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Compute </a:t>
            </a:r>
            <a:r>
              <a:rPr lang="en-US" dirty="0" smtClean="0"/>
              <a:t>the distribution of the tables wrt their </a:t>
            </a:r>
            <a:r>
              <a:rPr lang="en-US" dirty="0" smtClean="0">
                <a:solidFill>
                  <a:srgbClr val="C00000"/>
                </a:solidFill>
              </a:rPr>
              <a:t>in-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out- degrees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Determine</a:t>
            </a:r>
            <a:r>
              <a:rPr lang="en-US" dirty="0" smtClean="0"/>
              <a:t> the different categories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Assign</a:t>
            </a:r>
            <a:r>
              <a:rPr lang="en-US" dirty="0" smtClean="0"/>
              <a:t> a label to each category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00807"/>
            <a:ext cx="5688632" cy="318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Topological Categories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 anchor="t">
            <a:normAutofit fontScale="92500"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Define </a:t>
            </a:r>
            <a:r>
              <a:rPr lang="en-US" dirty="0" smtClean="0"/>
              <a:t>4 topological categories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Isolated</a:t>
            </a:r>
            <a:r>
              <a:rPr lang="en-US" dirty="0" smtClean="0"/>
              <a:t> tables with </a:t>
            </a:r>
            <a:r>
              <a:rPr lang="en-US" dirty="0" smtClean="0">
                <a:solidFill>
                  <a:srgbClr val="C00000"/>
                </a:solidFill>
              </a:rPr>
              <a:t>no</a:t>
            </a:r>
            <a:r>
              <a:rPr lang="en-US" dirty="0" smtClean="0"/>
              <a:t> inciting edges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Source</a:t>
            </a:r>
            <a:r>
              <a:rPr lang="en-US" dirty="0" smtClean="0"/>
              <a:t> tables with </a:t>
            </a:r>
            <a:r>
              <a:rPr lang="en-US" dirty="0" smtClean="0">
                <a:solidFill>
                  <a:srgbClr val="C00000"/>
                </a:solidFill>
              </a:rPr>
              <a:t>only outgoing</a:t>
            </a:r>
            <a:r>
              <a:rPr lang="en-US" dirty="0" smtClean="0"/>
              <a:t> edges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Lookup</a:t>
            </a:r>
            <a:r>
              <a:rPr lang="en-US" dirty="0" smtClean="0"/>
              <a:t> tables with </a:t>
            </a:r>
            <a:r>
              <a:rPr lang="en-US" dirty="0" smtClean="0">
                <a:solidFill>
                  <a:srgbClr val="C00000"/>
                </a:solidFill>
              </a:rPr>
              <a:t>only incoming</a:t>
            </a:r>
            <a:r>
              <a:rPr lang="en-US" dirty="0" smtClean="0"/>
              <a:t> edges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Internal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C00000"/>
                </a:solidFill>
              </a:rPr>
              <a:t>at least</a:t>
            </a:r>
            <a:r>
              <a:rPr lang="en-US" dirty="0" smtClean="0"/>
              <a:t> 1 incoming and 1 outgoing edges </a:t>
            </a:r>
          </a:p>
        </p:txBody>
      </p:sp>
      <p:pic>
        <p:nvPicPr>
          <p:cNvPr id="7" name="6 - Θέση περιεχομένου" descr="topo-categories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rcRect l="7432" t="4255"/>
          <a:stretch>
            <a:fillRect/>
          </a:stretch>
        </p:blipFill>
        <p:spPr>
          <a:xfrm>
            <a:off x="4102373" y="2060848"/>
            <a:ext cx="4935873" cy="3384376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Classification of Tables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Classify </a:t>
            </a:r>
            <a:r>
              <a:rPr lang="en-US" dirty="0" smtClean="0"/>
              <a:t>tables into the topological categories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Single label</a:t>
            </a:r>
            <a:r>
              <a:rPr lang="en-US" dirty="0" smtClean="0"/>
              <a:t> tables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Multi-label</a:t>
            </a:r>
            <a:r>
              <a:rPr lang="en-US" dirty="0" smtClean="0"/>
              <a:t> tables 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How to handle the   </a:t>
            </a:r>
            <a:r>
              <a:rPr lang="en-US" b="1" dirty="0" smtClean="0">
                <a:solidFill>
                  <a:srgbClr val="C00000"/>
                </a:solidFill>
              </a:rPr>
              <a:t>change-of-category </a:t>
            </a:r>
            <a:r>
              <a:rPr lang="en-US" dirty="0" smtClean="0"/>
              <a:t>phenomenon?</a:t>
            </a:r>
          </a:p>
        </p:txBody>
      </p:sp>
      <p:pic>
        <p:nvPicPr>
          <p:cNvPr id="8" name="7 - Θέση περιεχομένου" descr="single-multi label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9482" y="1741423"/>
            <a:ext cx="4751673" cy="3231137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Multi-label Tables-Why Bother?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8982" cy="4525963"/>
          </a:xfrm>
        </p:spPr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multi-labeling scheme </a:t>
            </a:r>
            <a:r>
              <a:rPr lang="en-US" dirty="0" smtClean="0"/>
              <a:t>is not helpful. Why?  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We would like to associate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topological categories with tables’ evolution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  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graphicFrame>
        <p:nvGraphicFramePr>
          <p:cNvPr id="6" name="3 - Γράφημα"/>
          <p:cNvGraphicFramePr/>
          <p:nvPr/>
        </p:nvGraphicFramePr>
        <p:xfrm>
          <a:off x="3347864" y="1412776"/>
          <a:ext cx="56886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Multi-label Tables-How to Handle?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Inspect</a:t>
            </a:r>
            <a:r>
              <a:rPr lang="en-US" dirty="0" smtClean="0"/>
              <a:t> tables with </a:t>
            </a:r>
            <a:r>
              <a:rPr lang="en-US" dirty="0" smtClean="0">
                <a:solidFill>
                  <a:srgbClr val="C00000"/>
                </a:solidFill>
              </a:rPr>
              <a:t>change-of-category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Assign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C00000"/>
                </a:solidFill>
              </a:rPr>
              <a:t>single label </a:t>
            </a:r>
            <a:r>
              <a:rPr lang="en-US" dirty="0" smtClean="0"/>
              <a:t>to each of them 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Small</a:t>
            </a:r>
            <a:r>
              <a:rPr lang="en-US" dirty="0" smtClean="0"/>
              <a:t> number of multi-label tables 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Minor </a:t>
            </a:r>
            <a:r>
              <a:rPr lang="en-US" dirty="0" smtClean="0"/>
              <a:t>loss of information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6" name="5 - Εικόνα" descr="multi-label tables_1.jpg"/>
          <p:cNvPicPr>
            <a:picLocks noChangeAspect="1"/>
          </p:cNvPicPr>
          <p:nvPr/>
        </p:nvPicPr>
        <p:blipFill>
          <a:blip r:embed="rId3" cstate="print"/>
          <a:srcRect l="2857"/>
          <a:stretch>
            <a:fillRect/>
          </a:stretch>
        </p:blipFill>
        <p:spPr>
          <a:xfrm>
            <a:off x="4716016" y="1916833"/>
            <a:ext cx="4320481" cy="3024336"/>
          </a:xfrm>
          <a:prstGeom prst="rect">
            <a:avLst/>
          </a:prstGeo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</a:rPr>
              <a:t>Multi-label Tables-Changes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 lIns="0" anchor="t">
            <a:normAutofit fontScale="700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Ephemeral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transition to a different category and return to the </a:t>
            </a:r>
            <a:r>
              <a:rPr lang="en-US" dirty="0" smtClean="0">
                <a:solidFill>
                  <a:srgbClr val="C00000"/>
                </a:solidFill>
              </a:rPr>
              <a:t>former</a:t>
            </a:r>
            <a:r>
              <a:rPr lang="en-US" dirty="0" smtClean="0"/>
              <a:t> one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Change</a:t>
            </a:r>
            <a:r>
              <a:rPr lang="en-US" dirty="0" smtClean="0"/>
              <a:t> from the </a:t>
            </a:r>
            <a:r>
              <a:rPr lang="en-US" b="1" dirty="0" smtClean="0">
                <a:solidFill>
                  <a:srgbClr val="C00000"/>
                </a:solidFill>
              </a:rPr>
              <a:t>isolated</a:t>
            </a:r>
            <a:r>
              <a:rPr lang="en-US" dirty="0" smtClean="0"/>
              <a:t> category to </a:t>
            </a:r>
            <a:r>
              <a:rPr lang="en-US" b="1" dirty="0" smtClean="0">
                <a:solidFill>
                  <a:srgbClr val="C00000"/>
                </a:solidFill>
              </a:rPr>
              <a:t>another</a:t>
            </a:r>
            <a:r>
              <a:rPr lang="en-US" dirty="0" smtClean="0"/>
              <a:t> category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Change</a:t>
            </a:r>
            <a:r>
              <a:rPr lang="en-US" dirty="0" smtClean="0"/>
              <a:t> category </a:t>
            </a:r>
            <a:r>
              <a:rPr lang="en-US" dirty="0" smtClean="0">
                <a:solidFill>
                  <a:srgbClr val="C00000"/>
                </a:solidFill>
              </a:rPr>
              <a:t>soon</a:t>
            </a:r>
            <a:r>
              <a:rPr lang="en-US" dirty="0" smtClean="0"/>
              <a:t> after table’s </a:t>
            </a:r>
            <a:r>
              <a:rPr lang="en-US" dirty="0" smtClean="0">
                <a:solidFill>
                  <a:srgbClr val="C00000"/>
                </a:solidFill>
              </a:rPr>
              <a:t>birth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Changes</a:t>
            </a:r>
            <a:r>
              <a:rPr lang="en-US" dirty="0" smtClean="0"/>
              <a:t> leading to labels assigned for a </a:t>
            </a:r>
            <a:r>
              <a:rPr lang="en-US" dirty="0" smtClean="0">
                <a:solidFill>
                  <a:srgbClr val="C00000"/>
                </a:solidFill>
              </a:rPr>
              <a:t>short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period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Changes</a:t>
            </a:r>
            <a:r>
              <a:rPr lang="en-US" dirty="0" smtClean="0"/>
              <a:t> caused by the presence of </a:t>
            </a:r>
            <a:r>
              <a:rPr lang="en-US" dirty="0" smtClean="0">
                <a:solidFill>
                  <a:srgbClr val="C00000"/>
                </a:solidFill>
              </a:rPr>
              <a:t>self-references</a:t>
            </a:r>
          </a:p>
        </p:txBody>
      </p:sp>
      <p:pic>
        <p:nvPicPr>
          <p:cNvPr id="8" name="7 - Εικόνα" descr="ephemeral.jpg"/>
          <p:cNvPicPr>
            <a:picLocks noChangeAspect="1"/>
          </p:cNvPicPr>
          <p:nvPr/>
        </p:nvPicPr>
        <p:blipFill>
          <a:blip r:embed="rId3" cstate="print"/>
          <a:srcRect l="1212" t="5074" r="1867" b="3599"/>
          <a:stretch>
            <a:fillRect/>
          </a:stretch>
        </p:blipFill>
        <p:spPr>
          <a:xfrm>
            <a:off x="3843916" y="1196752"/>
            <a:ext cx="4760532" cy="1071119"/>
          </a:xfrm>
          <a:prstGeom prst="rect">
            <a:avLst/>
          </a:prstGeom>
        </p:spPr>
      </p:pic>
      <p:pic>
        <p:nvPicPr>
          <p:cNvPr id="9" name="8 - Εικόνα" descr="iso2sth.jpg"/>
          <p:cNvPicPr>
            <a:picLocks noChangeAspect="1"/>
          </p:cNvPicPr>
          <p:nvPr/>
        </p:nvPicPr>
        <p:blipFill>
          <a:blip r:embed="rId4" cstate="print"/>
          <a:srcRect l="2693" t="5107" r="1516" b="4028"/>
          <a:stretch>
            <a:fillRect/>
          </a:stretch>
        </p:blipFill>
        <p:spPr>
          <a:xfrm>
            <a:off x="3897416" y="2243501"/>
            <a:ext cx="3482896" cy="1161447"/>
          </a:xfrm>
          <a:prstGeom prst="rect">
            <a:avLst/>
          </a:prstGeom>
        </p:spPr>
      </p:pic>
      <p:pic>
        <p:nvPicPr>
          <p:cNvPr id="10" name="9 - Εικόνα" descr="soon-after-birth.jpg"/>
          <p:cNvPicPr>
            <a:picLocks noChangeAspect="1"/>
          </p:cNvPicPr>
          <p:nvPr/>
        </p:nvPicPr>
        <p:blipFill>
          <a:blip r:embed="rId5" cstate="print"/>
          <a:srcRect l="1791" t="7661" r="1471" b="8055"/>
          <a:stretch>
            <a:fillRect/>
          </a:stretch>
        </p:blipFill>
        <p:spPr>
          <a:xfrm>
            <a:off x="3851920" y="3397652"/>
            <a:ext cx="3096344" cy="946115"/>
          </a:xfrm>
          <a:prstGeom prst="rect">
            <a:avLst/>
          </a:prstGeom>
        </p:spPr>
      </p:pic>
      <p:pic>
        <p:nvPicPr>
          <p:cNvPr id="11" name="10 - Εικόνα" descr="short-last.jpg"/>
          <p:cNvPicPr>
            <a:picLocks noChangeAspect="1"/>
          </p:cNvPicPr>
          <p:nvPr/>
        </p:nvPicPr>
        <p:blipFill>
          <a:blip r:embed="rId6" cstate="print"/>
          <a:srcRect l="1611" t="6096" r="1611" b="6096"/>
          <a:stretch>
            <a:fillRect/>
          </a:stretch>
        </p:blipFill>
        <p:spPr>
          <a:xfrm>
            <a:off x="3909266" y="4406020"/>
            <a:ext cx="4335142" cy="1039204"/>
          </a:xfrm>
          <a:prstGeom prst="rect">
            <a:avLst/>
          </a:prstGeom>
        </p:spPr>
      </p:pic>
      <p:pic>
        <p:nvPicPr>
          <p:cNvPr id="12" name="11 - Εικόνα" descr="self-ref.jpg"/>
          <p:cNvPicPr>
            <a:picLocks noChangeAspect="1"/>
          </p:cNvPicPr>
          <p:nvPr/>
        </p:nvPicPr>
        <p:blipFill>
          <a:blip r:embed="rId7" cstate="print"/>
          <a:srcRect l="2259" t="7176" r="2259" b="7176"/>
          <a:stretch>
            <a:fillRect/>
          </a:stretch>
        </p:blipFill>
        <p:spPr>
          <a:xfrm>
            <a:off x="3884359" y="5517233"/>
            <a:ext cx="4072017" cy="1149598"/>
          </a:xfrm>
          <a:prstGeom prst="rect">
            <a:avLst/>
          </a:prstGeom>
        </p:spPr>
      </p:pic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Presentation Overview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>
            <a:normAutofit fontScale="92500" lnSpcReduction="10000"/>
          </a:bodyPr>
          <a:lstStyle/>
          <a:p>
            <a:pPr>
              <a:lnSpc>
                <a:spcPct val="150000"/>
              </a:lnSpc>
              <a:buSzPct val="90000"/>
              <a:buBlip>
                <a:blip r:embed="rId2"/>
              </a:buBlip>
            </a:pPr>
            <a:r>
              <a:rPr lang="en-US" dirty="0" smtClean="0"/>
              <a:t>Problem statement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Study</a:t>
            </a:r>
            <a:r>
              <a:rPr lang="en-US" dirty="0" smtClean="0"/>
              <a:t> the relationship between tables’ </a:t>
            </a:r>
            <a:r>
              <a:rPr lang="en-US" b="1" dirty="0" smtClean="0">
                <a:solidFill>
                  <a:srgbClr val="C00000"/>
                </a:solidFill>
              </a:rPr>
              <a:t>topology</a:t>
            </a:r>
            <a:r>
              <a:rPr lang="en-US" dirty="0" smtClean="0"/>
              <a:t> and evolution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Refactor</a:t>
            </a:r>
            <a:r>
              <a:rPr lang="en-US" dirty="0" smtClean="0"/>
              <a:t> the Parmenidian Truth tool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Create</a:t>
            </a:r>
            <a:r>
              <a:rPr lang="en-US" dirty="0" smtClean="0"/>
              <a:t> a </a:t>
            </a:r>
            <a:r>
              <a:rPr lang="en-US" b="1" dirty="0" smtClean="0">
                <a:solidFill>
                  <a:srgbClr val="C00000"/>
                </a:solidFill>
              </a:rPr>
              <a:t>web application</a:t>
            </a:r>
            <a:r>
              <a:rPr lang="en-US" dirty="0" smtClean="0"/>
              <a:t> that visualizes schema evolution </a:t>
            </a:r>
          </a:p>
          <a:p>
            <a:pPr>
              <a:lnSpc>
                <a:spcPct val="150000"/>
              </a:lnSpc>
              <a:buSzPct val="90000"/>
              <a:buBlip>
                <a:blip r:embed="rId2"/>
              </a:buBlip>
            </a:pPr>
            <a:r>
              <a:rPr lang="en-US" dirty="0" smtClean="0"/>
              <a:t>Main contributions-Open issues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Multi-label Tables-Types of Changes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78696" cy="4525963"/>
          </a:xfrm>
        </p:spPr>
        <p:txBody>
          <a:bodyPr lIns="0" anchor="t">
            <a:normAutofit fontScale="92500"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Occurrences</a:t>
            </a:r>
            <a:r>
              <a:rPr lang="en-US" dirty="0" smtClean="0"/>
              <a:t> of label changes per database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table</a:t>
            </a:r>
            <a:r>
              <a:rPr lang="en-US" dirty="0" smtClean="0"/>
              <a:t> may experience more than one label changes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change</a:t>
            </a:r>
            <a:r>
              <a:rPr lang="en-US" dirty="0" smtClean="0"/>
              <a:t> may belong to more than one types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8" name="7 - Εικόνα" descr="Changes_SelfR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1131" y="2348880"/>
            <a:ext cx="5755182" cy="1865938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Label Assignment-Can we Automate it?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 lIns="0" anchor="t">
            <a:normAutofit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Define</a:t>
            </a:r>
            <a:r>
              <a:rPr lang="en-US" dirty="0" smtClean="0"/>
              <a:t> a process that </a:t>
            </a:r>
            <a:r>
              <a:rPr lang="en-US" dirty="0" smtClean="0">
                <a:solidFill>
                  <a:srgbClr val="C00000"/>
                </a:solidFill>
              </a:rPr>
              <a:t>remove or ignore </a:t>
            </a:r>
            <a:r>
              <a:rPr lang="en-US" dirty="0" smtClean="0"/>
              <a:t>confusing parts of a table’s history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input</a:t>
            </a:r>
            <a:r>
              <a:rPr lang="en-US" dirty="0" smtClean="0"/>
              <a:t> is the </a:t>
            </a:r>
            <a:r>
              <a:rPr lang="en-US" dirty="0" smtClean="0">
                <a:solidFill>
                  <a:srgbClr val="C00000"/>
                </a:solidFill>
              </a:rPr>
              <a:t>list of labels</a:t>
            </a:r>
            <a:r>
              <a:rPr lang="en-US" dirty="0" smtClean="0"/>
              <a:t> of a table’s history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output</a:t>
            </a:r>
            <a:r>
              <a:rPr lang="en-US" dirty="0" smtClean="0"/>
              <a:t> is a </a:t>
            </a:r>
            <a:r>
              <a:rPr lang="en-US" dirty="0" smtClean="0">
                <a:solidFill>
                  <a:srgbClr val="C00000"/>
                </a:solidFill>
              </a:rPr>
              <a:t>single label</a:t>
            </a:r>
            <a:r>
              <a:rPr lang="en-US" dirty="0" smtClean="0"/>
              <a:t> for the table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8" name="7 - Εικόνα" descr="Changes_SelfR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527336"/>
            <a:ext cx="4757030" cy="4934035"/>
          </a:xfrm>
          <a:prstGeom prst="rect">
            <a:avLst/>
          </a:prstGeo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Classification of Tables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06688" cy="4525963"/>
          </a:xfrm>
        </p:spPr>
        <p:txBody>
          <a:bodyPr lIns="0" anchor="t">
            <a:normAutofit fontScale="925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Isolated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tables constitute the </a:t>
            </a:r>
            <a:r>
              <a:rPr lang="en-US" dirty="0" smtClean="0">
                <a:solidFill>
                  <a:srgbClr val="C00000"/>
                </a:solidFill>
              </a:rPr>
              <a:t>largest</a:t>
            </a:r>
            <a:r>
              <a:rPr lang="en-US" dirty="0" smtClean="0"/>
              <a:t> group in 4/6 datasets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Excluding </a:t>
            </a:r>
            <a:r>
              <a:rPr lang="en-US" dirty="0" smtClean="0">
                <a:solidFill>
                  <a:srgbClr val="0000FF"/>
                </a:solidFill>
              </a:rPr>
              <a:t>isolated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source</a:t>
            </a:r>
            <a:r>
              <a:rPr lang="en-US" dirty="0" smtClean="0"/>
              <a:t> tables become the </a:t>
            </a:r>
            <a:r>
              <a:rPr lang="en-US" dirty="0" smtClean="0">
                <a:solidFill>
                  <a:srgbClr val="C00000"/>
                </a:solidFill>
              </a:rPr>
              <a:t>largest</a:t>
            </a:r>
            <a:r>
              <a:rPr lang="en-US" dirty="0" smtClean="0"/>
              <a:t> group in 4/6 datasets 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Decreasing tendency</a:t>
            </a:r>
            <a:r>
              <a:rPr lang="en-US" dirty="0" smtClean="0"/>
              <a:t> for dependence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3707902" y="1700808"/>
          <a:ext cx="5328594" cy="3627120"/>
        </p:xfrm>
        <a:graphic>
          <a:graphicData uri="http://schemas.openxmlformats.org/drawingml/2006/table">
            <a:tbl>
              <a:tblPr/>
              <a:tblGrid>
                <a:gridCol w="1064825"/>
                <a:gridCol w="697906"/>
                <a:gridCol w="697906"/>
                <a:gridCol w="697906"/>
                <a:gridCol w="697906"/>
                <a:gridCol w="774239"/>
                <a:gridCol w="697906"/>
              </a:tblGrid>
              <a:tr h="212383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Topological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1238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ISOLATED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LOOKUP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MINI-HUB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CHAIN LINK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2270"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3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Topological 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Datasets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1238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Egee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LOOKUP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MINI-HUB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CHAIN LINK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3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</a:rPr>
              <a:t>Tables Topology-Evolution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 anchor="t">
            <a:normAutofit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Is there a relationship between tables’ </a:t>
            </a:r>
            <a:r>
              <a:rPr lang="en-US" b="1" dirty="0" smtClean="0">
                <a:solidFill>
                  <a:srgbClr val="C00000"/>
                </a:solidFill>
              </a:rPr>
              <a:t>topological categories </a:t>
            </a:r>
            <a:r>
              <a:rPr lang="en-US" dirty="0" smtClean="0"/>
              <a:t>and</a:t>
            </a:r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Duration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Survival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Birth Version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Update Activity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Size Change</a:t>
            </a:r>
          </a:p>
        </p:txBody>
      </p:sp>
      <p:pic>
        <p:nvPicPr>
          <p:cNvPr id="8" name="7 - Θέση περιεχομένου" descr="toBeOrNotToBe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72532" y="2544494"/>
            <a:ext cx="2389935" cy="2389935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6" name="5 - Εικόνα" descr="our-approach1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5857884" y="-1"/>
            <a:ext cx="3286115" cy="24645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Topology-Duration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92000"/>
          </a:xfrm>
        </p:spPr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Use the </a:t>
            </a:r>
            <a:r>
              <a:rPr lang="en-US" dirty="0" smtClean="0">
                <a:solidFill>
                  <a:srgbClr val="C00000"/>
                </a:solidFill>
              </a:rPr>
              <a:t>normalized duration</a:t>
            </a:r>
            <a:r>
              <a:rPr lang="en-US" baseline="30000" dirty="0" smtClean="0"/>
              <a:t>*</a:t>
            </a:r>
            <a:r>
              <a:rPr lang="en-US" dirty="0" smtClean="0"/>
              <a:t> of the tables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Define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3 duration categories</a:t>
            </a:r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Short lived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Medium lived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Long lived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39552" y="6027003"/>
            <a:ext cx="712879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solidFill>
                  <a:srgbClr val="002060"/>
                </a:solidFill>
              </a:rPr>
              <a:t>*: P. Vassiliadis, A. Zarras, I. Skoulis , How is Life for a Table in an Evolving Relational Schema? Birth, Death and Everything in Between, ER 2015, Dec. 2015  </a:t>
            </a:r>
          </a:p>
          <a:p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4067943" y="1556792"/>
          <a:ext cx="4881489" cy="4178724"/>
        </p:xfrm>
        <a:graphic>
          <a:graphicData uri="http://schemas.openxmlformats.org/drawingml/2006/table">
            <a:tbl>
              <a:tblPr/>
              <a:tblGrid>
                <a:gridCol w="908185"/>
                <a:gridCol w="1044411"/>
                <a:gridCol w="1214696"/>
                <a:gridCol w="987650"/>
                <a:gridCol w="726547"/>
              </a:tblGrid>
              <a:tr h="485419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BREAKDOWN OF TABLES WRT NORMALIZED DURATION (PERCENTAGES OVER TOTAL #TABLES)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44756">
                <a:tc>
                  <a:txBody>
                    <a:bodyPr/>
                    <a:lstStyle/>
                    <a:p>
                      <a:pPr algn="ctr" fontAlgn="ctr"/>
                      <a:endParaRPr lang="el-G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NORMALIZED DURATION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6333">
                <a:tc>
                  <a:txBody>
                    <a:bodyPr/>
                    <a:lstStyle/>
                    <a:p>
                      <a:pPr algn="ctr" fontAlgn="ctr"/>
                      <a:endParaRPr lang="el-G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9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47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5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5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Topology-Duration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64800" cy="2620888"/>
          </a:xfrm>
        </p:spPr>
        <p:txBody>
          <a:bodyPr lIns="0" anchor="t">
            <a:normAutofit fontScale="925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Lookup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internal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tend</a:t>
            </a:r>
            <a:r>
              <a:rPr lang="en-US" dirty="0" smtClean="0"/>
              <a:t> to lives of </a:t>
            </a:r>
            <a:r>
              <a:rPr lang="en-US" b="1" dirty="0" smtClean="0">
                <a:solidFill>
                  <a:srgbClr val="C00000"/>
                </a:solidFill>
              </a:rPr>
              <a:t>long</a:t>
            </a:r>
            <a:r>
              <a:rPr lang="en-US" dirty="0" smtClean="0"/>
              <a:t> duration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Source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follow</a:t>
            </a:r>
            <a:r>
              <a:rPr lang="en-US" dirty="0" smtClean="0"/>
              <a:t> the aggregate duration in 3/5 datasets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Isolated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avoid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long</a:t>
            </a:r>
            <a:r>
              <a:rPr lang="en-US" dirty="0" smtClean="0"/>
              <a:t> lives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The statistical evidence are </a:t>
            </a:r>
            <a:r>
              <a:rPr lang="en-US" dirty="0" smtClean="0">
                <a:solidFill>
                  <a:srgbClr val="C00000"/>
                </a:solidFill>
              </a:rPr>
              <a:t>not adequate</a:t>
            </a:r>
            <a:r>
              <a:rPr lang="en-US" dirty="0" smtClean="0"/>
              <a:t> to suggest that there is correlation between </a:t>
            </a:r>
            <a:r>
              <a:rPr lang="en-US" dirty="0" smtClean="0">
                <a:solidFill>
                  <a:srgbClr val="C00000"/>
                </a:solidFill>
              </a:rPr>
              <a:t>topology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duration </a:t>
            </a: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539552" y="4221088"/>
          <a:ext cx="8532437" cy="2564905"/>
        </p:xfrm>
        <a:graphic>
          <a:graphicData uri="http://schemas.openxmlformats.org/drawingml/2006/table">
            <a:tbl>
              <a:tblPr/>
              <a:tblGrid>
                <a:gridCol w="454997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  <a:gridCol w="403872"/>
              </a:tblGrid>
              <a:tr h="157812"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PROBABILITY FOR A TABLE OF A TOPOLOGICAL CATEGORY TO BELONG TO A CERTAIN DURATION CATEGORY (PERCENTAGES OVER TOTAL #TABLES OF EACH TOPOLOGICAL CATEGORY)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69131"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TOPOLOGICAL CATEGORY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3492"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LOOKUP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Aggregate per Duration Category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7285"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SHORT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MEDIUM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LONG LIVED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4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4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4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94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4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Topology-Survival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8229600" cy="5184000"/>
          </a:xfrm>
        </p:spPr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 table is </a:t>
            </a:r>
            <a:r>
              <a:rPr lang="en-US" b="1" dirty="0" smtClean="0">
                <a:solidFill>
                  <a:srgbClr val="0000FF"/>
                </a:solidFill>
              </a:rPr>
              <a:t>survivor</a:t>
            </a:r>
            <a:r>
              <a:rPr lang="en-US" dirty="0" smtClean="0"/>
              <a:t> if exists in the </a:t>
            </a:r>
            <a:r>
              <a:rPr lang="en-US" dirty="0" smtClean="0">
                <a:solidFill>
                  <a:srgbClr val="0000FF"/>
                </a:solidFill>
              </a:rPr>
              <a:t>last version </a:t>
            </a:r>
            <a:r>
              <a:rPr lang="en-US" dirty="0" smtClean="0"/>
              <a:t>studied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</a:t>
            </a:r>
            <a:r>
              <a:rPr lang="en-US" dirty="0" smtClean="0">
                <a:solidFill>
                  <a:srgbClr val="0000FF"/>
                </a:solidFill>
              </a:rPr>
              <a:t> decreasing </a:t>
            </a:r>
            <a:r>
              <a:rPr lang="en-US" dirty="0" smtClean="0"/>
              <a:t>sequence of percentages of </a:t>
            </a:r>
            <a:r>
              <a:rPr lang="en-US" dirty="0" smtClean="0">
                <a:solidFill>
                  <a:srgbClr val="C00000"/>
                </a:solidFill>
              </a:rPr>
              <a:t>survivors</a:t>
            </a:r>
            <a:r>
              <a:rPr lang="en-US" dirty="0" smtClean="0"/>
              <a:t> in 4/5 datasets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539552" y="3356992"/>
          <a:ext cx="8424934" cy="3423484"/>
        </p:xfrm>
        <a:graphic>
          <a:graphicData uri="http://schemas.openxmlformats.org/drawingml/2006/table">
            <a:tbl>
              <a:tblPr/>
              <a:tblGrid>
                <a:gridCol w="867177"/>
                <a:gridCol w="870425"/>
                <a:gridCol w="1071792"/>
                <a:gridCol w="1071792"/>
                <a:gridCol w="1071792"/>
                <a:gridCol w="870425"/>
                <a:gridCol w="867177"/>
                <a:gridCol w="867177"/>
                <a:gridCol w="867177"/>
              </a:tblGrid>
              <a:tr h="503939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DISTRIBUTION OF SURVIVORS WITH AT LEAST ONE EDGE PER TOPOLOGICAL CATEGORY (PERCENTAGES OVER TOTAL #TABLES)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60867"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TOPOLOGICAL CATEGORY (FOR SURVIVORS)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l-G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Aggregate per Topological Category (ind. of survival)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52253"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LOOKUP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Aggregate  %Survivors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LOOKUP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2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2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2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28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Topology-Survival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8229600" cy="2836913"/>
          </a:xfrm>
        </p:spPr>
        <p:txBody>
          <a:bodyPr lIns="0" anchor="t">
            <a:normAutofit fontScale="92500"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sz="2600" dirty="0" smtClean="0"/>
              <a:t>Survival potential of </a:t>
            </a:r>
            <a:r>
              <a:rPr lang="en-US" sz="2600" b="1" dirty="0" smtClean="0">
                <a:solidFill>
                  <a:srgbClr val="0000FF"/>
                </a:solidFill>
              </a:rPr>
              <a:t>source</a:t>
            </a:r>
            <a:r>
              <a:rPr lang="en-US" sz="2600" dirty="0" smtClean="0"/>
              <a:t> and </a:t>
            </a:r>
            <a:r>
              <a:rPr lang="en-US" sz="2600" b="1" dirty="0" smtClean="0">
                <a:solidFill>
                  <a:srgbClr val="0000FF"/>
                </a:solidFill>
              </a:rPr>
              <a:t>lookup</a:t>
            </a:r>
            <a:r>
              <a:rPr lang="en-US" sz="2600" dirty="0" smtClean="0"/>
              <a:t> follow the </a:t>
            </a:r>
            <a:r>
              <a:rPr lang="en-US" sz="2600" dirty="0" smtClean="0">
                <a:solidFill>
                  <a:srgbClr val="C00000"/>
                </a:solidFill>
              </a:rPr>
              <a:t>aggregate</a:t>
            </a:r>
            <a:r>
              <a:rPr lang="en-US" sz="2600" dirty="0" smtClean="0"/>
              <a:t> distributions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sz="2600" dirty="0" smtClean="0"/>
              <a:t>The percentages of </a:t>
            </a:r>
            <a:r>
              <a:rPr lang="en-US" sz="2600" b="1" dirty="0" smtClean="0">
                <a:solidFill>
                  <a:srgbClr val="0000FF"/>
                </a:solidFill>
              </a:rPr>
              <a:t>internal</a:t>
            </a:r>
            <a:r>
              <a:rPr lang="en-US" sz="2600" dirty="0" smtClean="0"/>
              <a:t> survivors exceed the aggregate ones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sz="2600" dirty="0" smtClean="0">
                <a:solidFill>
                  <a:srgbClr val="0000FF"/>
                </a:solidFill>
              </a:rPr>
              <a:t>High </a:t>
            </a:r>
            <a:r>
              <a:rPr lang="en-US" sz="2600" dirty="0" smtClean="0"/>
              <a:t>survival potential (&gt;=</a:t>
            </a:r>
            <a:r>
              <a:rPr lang="en-US" sz="2600" b="1" dirty="0" smtClean="0">
                <a:solidFill>
                  <a:srgbClr val="FF0000"/>
                </a:solidFill>
              </a:rPr>
              <a:t>65%</a:t>
            </a:r>
            <a:r>
              <a:rPr lang="en-US" sz="2600" dirty="0" smtClean="0"/>
              <a:t>), irrespective of the topological categories</a:t>
            </a:r>
            <a:endParaRPr lang="en-US" sz="26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2" name="11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539552" y="4365103"/>
          <a:ext cx="8496944" cy="2477804"/>
        </p:xfrm>
        <a:graphic>
          <a:graphicData uri="http://schemas.openxmlformats.org/drawingml/2006/table">
            <a:tbl>
              <a:tblPr/>
              <a:tblGrid>
                <a:gridCol w="680469"/>
                <a:gridCol w="683017"/>
                <a:gridCol w="680469"/>
                <a:gridCol w="841031"/>
                <a:gridCol w="683017"/>
                <a:gridCol w="841031"/>
                <a:gridCol w="680469"/>
                <a:gridCol w="683017"/>
                <a:gridCol w="680469"/>
                <a:gridCol w="680469"/>
                <a:gridCol w="683017"/>
                <a:gridCol w="680469"/>
              </a:tblGrid>
              <a:tr h="163600"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PROBABILITY OF SURVIVAL PER TOPOLOGICAL CATEGORY (PERCENTAGES OVER TOTAL #TABLES OF EACH TOPOLOGICAL CATEGORY)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0082"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TOPOLOGICAL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Aggregate Survival Probability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0287"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LOOKUP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27198"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#Survivors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%Survivors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#Survivors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%Survivors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#Survivors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%Survivors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%Survivors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1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7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Topology-Birth Version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620888"/>
          </a:xfrm>
        </p:spPr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Focus on tables born in the </a:t>
            </a:r>
            <a:r>
              <a:rPr lang="en-US" dirty="0" smtClean="0">
                <a:solidFill>
                  <a:srgbClr val="C00000"/>
                </a:solidFill>
              </a:rPr>
              <a:t>first</a:t>
            </a:r>
            <a:r>
              <a:rPr lang="en-US" dirty="0" smtClean="0"/>
              <a:t> version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In 3/5 DBs, tables born in the </a:t>
            </a:r>
            <a:r>
              <a:rPr lang="en-US" dirty="0" smtClean="0">
                <a:solidFill>
                  <a:srgbClr val="C00000"/>
                </a:solidFill>
              </a:rPr>
              <a:t>first</a:t>
            </a:r>
            <a:r>
              <a:rPr lang="en-US" dirty="0" smtClean="0"/>
              <a:t> version exceed the </a:t>
            </a:r>
            <a:r>
              <a:rPr lang="en-US" b="1" dirty="0" smtClean="0">
                <a:solidFill>
                  <a:srgbClr val="FF0000"/>
                </a:solidFill>
              </a:rPr>
              <a:t>60%</a:t>
            </a:r>
            <a:r>
              <a:rPr lang="en-US" dirty="0" smtClean="0"/>
              <a:t>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4283968" y="1628800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sz="2800" b="1" dirty="0" smtClean="0">
                <a:solidFill>
                  <a:srgbClr val="0000FF"/>
                </a:solidFill>
              </a:rPr>
              <a:t> Source</a:t>
            </a:r>
            <a:r>
              <a:rPr lang="en-US" sz="2800" dirty="0" smtClean="0"/>
              <a:t> tables born in the </a:t>
            </a:r>
            <a:r>
              <a:rPr lang="en-US" sz="2800" dirty="0" smtClean="0">
                <a:solidFill>
                  <a:srgbClr val="C00000"/>
                </a:solidFill>
              </a:rPr>
              <a:t>first</a:t>
            </a:r>
            <a:r>
              <a:rPr lang="en-US" sz="2800" dirty="0" smtClean="0"/>
              <a:t> version are the largest group in 3/5 DBs</a:t>
            </a:r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211960" y="2996953"/>
          <a:ext cx="4752528" cy="3756767"/>
        </p:xfrm>
        <a:graphic>
          <a:graphicData uri="http://schemas.openxmlformats.org/drawingml/2006/table">
            <a:tbl>
              <a:tblPr/>
              <a:tblGrid>
                <a:gridCol w="678145"/>
                <a:gridCol w="683658"/>
                <a:gridCol w="678145"/>
                <a:gridCol w="678145"/>
                <a:gridCol w="678145"/>
                <a:gridCol w="678145"/>
                <a:gridCol w="678145"/>
              </a:tblGrid>
              <a:tr h="67907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DISTRIBUTION OF TABLES BORN @v0 PER TOPOLOGICAL CATEGORY (PERCENTAGES OVER TOTAL #TABLES)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84403"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TOPOLOGICAL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403"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ISOLATED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LOOKUP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7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17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17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17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177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Topology-Birth Version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2188841"/>
          </a:xfrm>
        </p:spPr>
        <p:txBody>
          <a:bodyPr lIns="0" anchor="t">
            <a:normAutofit fontScale="92500"/>
          </a:bodyPr>
          <a:lstStyle/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sz="2800" b="1" dirty="0" smtClean="0">
                <a:solidFill>
                  <a:srgbClr val="0000FF"/>
                </a:solidFill>
              </a:rPr>
              <a:t>Internal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lookup </a:t>
            </a:r>
            <a:r>
              <a:rPr lang="en-US" sz="2800" dirty="0" smtClean="0"/>
              <a:t>more likely to exist in the</a:t>
            </a:r>
            <a:r>
              <a:rPr lang="en-US" sz="2800" dirty="0" smtClean="0">
                <a:solidFill>
                  <a:srgbClr val="C00000"/>
                </a:solidFill>
              </a:rPr>
              <a:t> first</a:t>
            </a:r>
            <a:r>
              <a:rPr lang="en-US" sz="2800" dirty="0" smtClean="0"/>
              <a:t> version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sz="2800" b="1" dirty="0" smtClean="0">
                <a:solidFill>
                  <a:srgbClr val="0000FF"/>
                </a:solidFill>
              </a:rPr>
              <a:t>Isolated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00FF"/>
                </a:solidFill>
              </a:rPr>
              <a:t>source</a:t>
            </a:r>
            <a:r>
              <a:rPr lang="en-US" sz="2800" dirty="0" smtClean="0"/>
              <a:t> tend to appear in later versions 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sz="2800" dirty="0" smtClean="0"/>
              <a:t>Statistical tests </a:t>
            </a:r>
            <a:r>
              <a:rPr lang="en-US" sz="2800" dirty="0" smtClean="0">
                <a:solidFill>
                  <a:srgbClr val="0000FF"/>
                </a:solidFill>
              </a:rPr>
              <a:t>confirm</a:t>
            </a:r>
            <a:r>
              <a:rPr lang="en-US" sz="2800" dirty="0" smtClean="0"/>
              <a:t> the correlation between topology and birth version </a:t>
            </a: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539548" y="3573014"/>
          <a:ext cx="8496943" cy="3214534"/>
        </p:xfrm>
        <a:graphic>
          <a:graphicData uri="http://schemas.openxmlformats.org/drawingml/2006/table">
            <a:tbl>
              <a:tblPr/>
              <a:tblGrid>
                <a:gridCol w="636475"/>
                <a:gridCol w="657691"/>
                <a:gridCol w="652387"/>
                <a:gridCol w="657691"/>
                <a:gridCol w="652387"/>
                <a:gridCol w="657691"/>
                <a:gridCol w="652387"/>
                <a:gridCol w="657691"/>
                <a:gridCol w="652387"/>
                <a:gridCol w="657691"/>
                <a:gridCol w="652387"/>
                <a:gridCol w="657691"/>
                <a:gridCol w="652387"/>
              </a:tblGrid>
              <a:tr h="510589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PROBABILITY TO BE BORN @v0 PER TOPOLOGICAL CATEGORY (PERCENTAGES OVER TOTAL #TABLES OF EACH TOPOLOGICAL CATEGORY)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7892"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TOPOLOGICAL CATEGORY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AGGREGATE BORN @v0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1759"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LOOKUP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TABLES WITH AT LEAST ONE EDGE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1759">
                <a:tc>
                  <a:txBody>
                    <a:bodyPr/>
                    <a:lstStyle/>
                    <a:p>
                      <a:pPr algn="l" fontAlgn="b"/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Born @v0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Born @v0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Born @v0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Born @v0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Born @v0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Born @v0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25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5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25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50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Problem Statement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25963"/>
          </a:xfrm>
        </p:spPr>
        <p:txBody>
          <a:bodyPr anchor="ctr">
            <a:normAutofit fontScale="85000" lnSpcReduction="20000"/>
          </a:bodyPr>
          <a:lstStyle/>
          <a:p>
            <a:pPr algn="ctr">
              <a:lnSpc>
                <a:spcPct val="150000"/>
              </a:lnSpc>
              <a:buSzPct val="90000"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Broad Research Problem: How DB schemata evolve over time?</a:t>
            </a:r>
          </a:p>
          <a:p>
            <a:pPr algn="ctr">
              <a:lnSpc>
                <a:spcPct val="150000"/>
              </a:lnSpc>
              <a:buSzPct val="90000"/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  <a:buSzPct val="90000"/>
              <a:buNone/>
            </a:pPr>
            <a:r>
              <a:rPr lang="en-US" sz="3600" b="1" dirty="0" smtClean="0">
                <a:solidFill>
                  <a:srgbClr val="0000FF"/>
                </a:solidFill>
              </a:rPr>
              <a:t>Here, a specific question on the problem:</a:t>
            </a:r>
          </a:p>
          <a:p>
            <a:pPr algn="ctr">
              <a:lnSpc>
                <a:spcPct val="150000"/>
              </a:lnSpc>
              <a:buSzPct val="90000"/>
              <a:buNone/>
            </a:pPr>
            <a:endParaRPr lang="en-US" sz="16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  <a:buSzPct val="90000"/>
              <a:buNone/>
            </a:pPr>
            <a:r>
              <a:rPr lang="en-US" sz="3600" b="1" i="1" dirty="0" smtClean="0">
                <a:solidFill>
                  <a:srgbClr val="0000FF"/>
                </a:solidFill>
              </a:rPr>
              <a:t>How do tables evolve over time depending on their Foreign Keys?</a:t>
            </a:r>
          </a:p>
          <a:p>
            <a:pPr algn="ctr">
              <a:lnSpc>
                <a:spcPct val="150000"/>
              </a:lnSpc>
              <a:buSzPct val="90000"/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Topology-Update Activity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392000"/>
          </a:xfrm>
        </p:spPr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Define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3 </a:t>
            </a:r>
            <a:r>
              <a:rPr lang="en-US" dirty="0" smtClean="0">
                <a:solidFill>
                  <a:srgbClr val="0000FF"/>
                </a:solidFill>
              </a:rPr>
              <a:t>activity</a:t>
            </a:r>
            <a:r>
              <a:rPr lang="en-US" dirty="0" smtClean="0"/>
              <a:t> categories</a:t>
            </a:r>
            <a:r>
              <a:rPr lang="en-US" baseline="30000" dirty="0" smtClean="0"/>
              <a:t>*</a:t>
            </a:r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Rigid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Quiet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Active </a:t>
            </a:r>
          </a:p>
          <a:p>
            <a:pPr marL="342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In 3/5 datasets, </a:t>
            </a:r>
            <a:r>
              <a:rPr lang="en-US" b="1" dirty="0" smtClean="0">
                <a:solidFill>
                  <a:srgbClr val="C00000"/>
                </a:solidFill>
              </a:rPr>
              <a:t>quiet</a:t>
            </a:r>
            <a:r>
              <a:rPr lang="en-US" dirty="0" smtClean="0"/>
              <a:t> tables are the largest group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39552" y="6027003"/>
            <a:ext cx="712879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solidFill>
                  <a:srgbClr val="002060"/>
                </a:solidFill>
              </a:rPr>
              <a:t>*: P. Vassiliadis, A. Zarras, I. Skoulis , How is Life for a Table in an Evolving Relational Schema? Birth, Death and Everything in Between, ER 2015, Dec. 2015  </a:t>
            </a:r>
          </a:p>
          <a:p>
            <a:endParaRPr lang="el-GR" sz="1600" dirty="0">
              <a:solidFill>
                <a:srgbClr val="002060"/>
              </a:solidFill>
            </a:endParaRPr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067944" y="1556794"/>
          <a:ext cx="5004045" cy="4248472"/>
        </p:xfrm>
        <a:graphic>
          <a:graphicData uri="http://schemas.openxmlformats.org/drawingml/2006/table">
            <a:tbl>
              <a:tblPr/>
              <a:tblGrid>
                <a:gridCol w="789074"/>
                <a:gridCol w="604957"/>
                <a:gridCol w="601669"/>
                <a:gridCol w="601669"/>
                <a:gridCol w="601669"/>
                <a:gridCol w="601669"/>
                <a:gridCol w="601669"/>
                <a:gridCol w="601669"/>
              </a:tblGrid>
              <a:tr h="709524">
                <a:tc gridSpan="8"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BREAKDOWN OF ALL TABLES WRT ACTIVITY CLASS ( PERCENTAGES OVER TOTAL #TABLES)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40693"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Activity Class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Activity Class (%)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3016"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RIGID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RIGID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6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06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Topology-Update Activity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2260849"/>
          </a:xfrm>
        </p:spPr>
        <p:txBody>
          <a:bodyPr lIns="0" anchor="t">
            <a:normAutofit fontScale="92500" lnSpcReduction="20000"/>
          </a:bodyPr>
          <a:lstStyle/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sz="2800" b="1" dirty="0" smtClean="0">
                <a:solidFill>
                  <a:srgbClr val="0000FF"/>
                </a:solidFill>
              </a:rPr>
              <a:t>Internal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are prone to </a:t>
            </a:r>
            <a:r>
              <a:rPr lang="en-US" sz="2800" dirty="0" smtClean="0">
                <a:solidFill>
                  <a:srgbClr val="C00000"/>
                </a:solidFill>
              </a:rPr>
              <a:t>many</a:t>
            </a:r>
            <a:r>
              <a:rPr lang="en-US" sz="2800" dirty="0" smtClean="0"/>
              <a:t> updates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sz="2800" b="1" dirty="0" smtClean="0">
                <a:solidFill>
                  <a:srgbClr val="0000FF"/>
                </a:solidFill>
              </a:rPr>
              <a:t>Lookup</a:t>
            </a:r>
            <a:r>
              <a:rPr lang="en-US" sz="2800" dirty="0" smtClean="0"/>
              <a:t> undergo </a:t>
            </a:r>
            <a:r>
              <a:rPr lang="en-US" sz="2800" dirty="0" smtClean="0">
                <a:solidFill>
                  <a:srgbClr val="C00000"/>
                </a:solidFill>
              </a:rPr>
              <a:t>few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C00000"/>
                </a:solidFill>
              </a:rPr>
              <a:t>many</a:t>
            </a:r>
            <a:r>
              <a:rPr lang="en-US" sz="2800" dirty="0" smtClean="0"/>
              <a:t> updates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sz="2800" b="1" dirty="0" smtClean="0">
                <a:solidFill>
                  <a:srgbClr val="0000FF"/>
                </a:solidFill>
              </a:rPr>
              <a:t>Isolated</a:t>
            </a:r>
            <a:r>
              <a:rPr lang="en-US" sz="2800" dirty="0" smtClean="0"/>
              <a:t> and </a:t>
            </a:r>
            <a:r>
              <a:rPr lang="en-US" sz="2800" b="1" dirty="0" smtClean="0">
                <a:solidFill>
                  <a:srgbClr val="0000FF"/>
                </a:solidFill>
              </a:rPr>
              <a:t>source</a:t>
            </a:r>
            <a:r>
              <a:rPr lang="en-US" sz="2800" dirty="0" smtClean="0"/>
              <a:t> experience </a:t>
            </a:r>
            <a:r>
              <a:rPr lang="en-US" sz="2800" dirty="0" smtClean="0">
                <a:solidFill>
                  <a:srgbClr val="C00000"/>
                </a:solidFill>
              </a:rPr>
              <a:t>no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C00000"/>
                </a:solidFill>
              </a:rPr>
              <a:t>few</a:t>
            </a:r>
            <a:r>
              <a:rPr lang="en-US" sz="2800" dirty="0" smtClean="0"/>
              <a:t> updates 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sz="2800" dirty="0" smtClean="0"/>
              <a:t>Tables with different </a:t>
            </a:r>
            <a:r>
              <a:rPr lang="en-US" sz="2800" dirty="0" smtClean="0">
                <a:solidFill>
                  <a:srgbClr val="C00000"/>
                </a:solidFill>
              </a:rPr>
              <a:t>topological categories </a:t>
            </a:r>
            <a:r>
              <a:rPr lang="en-US" sz="2800" dirty="0" smtClean="0"/>
              <a:t>experience different amounts of </a:t>
            </a:r>
            <a:r>
              <a:rPr lang="en-US" sz="2800" dirty="0" smtClean="0">
                <a:solidFill>
                  <a:srgbClr val="C00000"/>
                </a:solidFill>
              </a:rPr>
              <a:t>updates</a:t>
            </a:r>
            <a:endParaRPr lang="en-US" sz="2800" dirty="0" smtClean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396509" y="4005063"/>
          <a:ext cx="8711995" cy="2796700"/>
        </p:xfrm>
        <a:graphic>
          <a:graphicData uri="http://schemas.openxmlformats.org/drawingml/2006/table">
            <a:tbl>
              <a:tblPr/>
              <a:tblGrid>
                <a:gridCol w="426260"/>
                <a:gridCol w="415085"/>
                <a:gridCol w="415085"/>
                <a:gridCol w="415085"/>
                <a:gridCol w="415085"/>
                <a:gridCol w="415085"/>
                <a:gridCol w="415085"/>
                <a:gridCol w="415085"/>
                <a:gridCol w="415085"/>
                <a:gridCol w="415085"/>
                <a:gridCol w="415085"/>
                <a:gridCol w="415085"/>
                <a:gridCol w="411892"/>
                <a:gridCol w="415085"/>
                <a:gridCol w="415085"/>
                <a:gridCol w="415085"/>
                <a:gridCol w="411892"/>
                <a:gridCol w="415085"/>
                <a:gridCol w="411892"/>
                <a:gridCol w="411892"/>
                <a:gridCol w="411892"/>
              </a:tblGrid>
              <a:tr h="189326"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PROBABILITY FOR A TABLE OF A TOPOLOGICAL CATEGORY TO DEVELOP A CERTAIN UPDATE ACTIVITY (PERCENTAGES OVER TOTAL #TABLES OF EACH TOPOLOGICAL CATEGORY)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36908">
                <a:tc>
                  <a:txBody>
                    <a:bodyPr/>
                    <a:lstStyle/>
                    <a:p>
                      <a:pPr algn="ctr" fontAlgn="ctr"/>
                      <a:endParaRPr lang="el-G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TOPOLOGICAL CATEGORY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241"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ISOLATED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LOOKUP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Aggregate per Activity Class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69915">
                <a:tc>
                  <a:txBody>
                    <a:bodyPr/>
                    <a:lstStyle/>
                    <a:p>
                      <a:pPr algn="l" fontAlgn="b"/>
                      <a:endParaRPr lang="el-G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RIGID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RIGID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RIGID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RIGID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RIGID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1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1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1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16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Topology-Size Change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392000"/>
          </a:xfrm>
        </p:spPr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Define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3 </a:t>
            </a:r>
            <a:r>
              <a:rPr lang="en-US" dirty="0" smtClean="0">
                <a:solidFill>
                  <a:srgbClr val="0000FF"/>
                </a:solidFill>
              </a:rPr>
              <a:t>size scale</a:t>
            </a:r>
            <a:r>
              <a:rPr lang="en-US" dirty="0" smtClean="0"/>
              <a:t> categories</a:t>
            </a:r>
            <a:endParaRPr lang="en-US" baseline="30000" dirty="0" smtClean="0"/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Scale down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Steady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C00000"/>
                </a:solidFill>
              </a:rPr>
              <a:t>Scale up</a:t>
            </a:r>
          </a:p>
          <a:p>
            <a:pPr marL="342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In all datasets, </a:t>
            </a:r>
            <a:r>
              <a:rPr lang="en-US" b="1" dirty="0" smtClean="0">
                <a:solidFill>
                  <a:srgbClr val="C00000"/>
                </a:solidFill>
              </a:rPr>
              <a:t>steady</a:t>
            </a:r>
            <a:r>
              <a:rPr lang="en-US" dirty="0" smtClean="0"/>
              <a:t> tables are the largest group</a:t>
            </a:r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3995937" y="1628800"/>
          <a:ext cx="5040559" cy="5157195"/>
        </p:xfrm>
        <a:graphic>
          <a:graphicData uri="http://schemas.openxmlformats.org/drawingml/2006/table">
            <a:tbl>
              <a:tblPr/>
              <a:tblGrid>
                <a:gridCol w="1145583"/>
                <a:gridCol w="973744"/>
                <a:gridCol w="973744"/>
                <a:gridCol w="973744"/>
                <a:gridCol w="973744"/>
              </a:tblGrid>
              <a:tr h="79764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BREAKDOWN OF TABLES PER SIZE SCALE CATEGORY (PERCENTAGES OVER TOTAL #TABLES)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75337">
                <a:tc>
                  <a:txBody>
                    <a:bodyPr/>
                    <a:lstStyle/>
                    <a:p>
                      <a:pPr algn="l" fontAlgn="b"/>
                      <a:endParaRPr lang="el-G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Size Scale Categories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75337">
                <a:tc>
                  <a:txBody>
                    <a:bodyPr/>
                    <a:lstStyle/>
                    <a:p>
                      <a:pPr algn="l" fontAlgn="b"/>
                      <a:endParaRPr lang="el-G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&lt;=0,99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7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017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17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17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177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00FF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Topology-Size Change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20000"/>
          </a:xfrm>
        </p:spPr>
        <p:txBody>
          <a:bodyPr lIns="0" anchor="t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Internal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lookup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tend to </a:t>
            </a:r>
            <a:r>
              <a:rPr lang="en-US" dirty="0" smtClean="0">
                <a:solidFill>
                  <a:srgbClr val="C00000"/>
                </a:solidFill>
              </a:rPr>
              <a:t>increase</a:t>
            </a:r>
            <a:r>
              <a:rPr lang="en-US" dirty="0" smtClean="0"/>
              <a:t> their size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Isolated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source</a:t>
            </a:r>
            <a:r>
              <a:rPr lang="en-US" dirty="0" smtClean="0"/>
              <a:t> remain </a:t>
            </a:r>
            <a:r>
              <a:rPr lang="en-US" dirty="0" smtClean="0">
                <a:solidFill>
                  <a:srgbClr val="C00000"/>
                </a:solidFill>
              </a:rPr>
              <a:t>steady</a:t>
            </a:r>
            <a:r>
              <a:rPr lang="en-US" dirty="0" smtClean="0"/>
              <a:t>  </a:t>
            </a: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539547" y="3140968"/>
          <a:ext cx="8496955" cy="3620982"/>
        </p:xfrm>
        <a:graphic>
          <a:graphicData uri="http://schemas.openxmlformats.org/drawingml/2006/table">
            <a:tbl>
              <a:tblPr/>
              <a:tblGrid>
                <a:gridCol w="521895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  <a:gridCol w="398753"/>
              </a:tblGrid>
              <a:tr h="212589"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PROBABILITY FOR A TABLE OF A TOPOLOGICAL CATEGORY TO HAVE CERTAIN SIZE SCALE  (PERCENTAGES OVER TOTAL #TABLES OF EACH TOPOLOGICAL CATEGORY)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1662"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TOPOLOGICAL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160"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ISOLATED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SOURCE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LOOKUP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Aggregate per Size Scale Category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74531">
                <a:tc>
                  <a:txBody>
                    <a:bodyPr/>
                    <a:lstStyle/>
                    <a:p>
                      <a:pPr algn="l" fontAlgn="b"/>
                      <a:endParaRPr lang="el-G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&lt;=0,99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&lt;=0,99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&lt;=0,99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&lt;=0,99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#Tables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&lt;=0,99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&gt;1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6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Atlas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96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BioSQL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SlashCode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6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Zabbix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5A5A5A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FF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Tables Topology-Main Findings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20000"/>
          </a:xfrm>
        </p:spPr>
        <p:txBody>
          <a:bodyPr lIns="0" anchor="t">
            <a:normAutofit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Relationship between tables’ </a:t>
            </a:r>
            <a:r>
              <a:rPr lang="en-US" dirty="0" smtClean="0">
                <a:solidFill>
                  <a:srgbClr val="C00000"/>
                </a:solidFill>
              </a:rPr>
              <a:t>topology</a:t>
            </a:r>
            <a:r>
              <a:rPr lang="en-US" dirty="0" smtClean="0"/>
              <a:t> and their probability to be “born” in the </a:t>
            </a:r>
            <a:r>
              <a:rPr lang="en-US" dirty="0" smtClean="0">
                <a:solidFill>
                  <a:srgbClr val="C00000"/>
                </a:solidFill>
              </a:rPr>
              <a:t>first</a:t>
            </a:r>
            <a:r>
              <a:rPr lang="en-US" dirty="0" smtClean="0"/>
              <a:t> version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Topologically “</a:t>
            </a:r>
            <a:r>
              <a:rPr lang="en-US" dirty="0" smtClean="0">
                <a:solidFill>
                  <a:srgbClr val="C00000"/>
                </a:solidFill>
              </a:rPr>
              <a:t>complex</a:t>
            </a:r>
            <a:r>
              <a:rPr lang="en-US" dirty="0" smtClean="0"/>
              <a:t>” tables are </a:t>
            </a:r>
            <a:r>
              <a:rPr lang="en-US" dirty="0" smtClean="0">
                <a:solidFill>
                  <a:srgbClr val="0000FF"/>
                </a:solidFill>
              </a:rPr>
              <a:t>more likely </a:t>
            </a:r>
            <a:r>
              <a:rPr lang="en-US" dirty="0" smtClean="0"/>
              <a:t>to be introduced in the </a:t>
            </a:r>
            <a:r>
              <a:rPr lang="en-US" dirty="0" smtClean="0">
                <a:solidFill>
                  <a:srgbClr val="C00000"/>
                </a:solidFill>
              </a:rPr>
              <a:t>first</a:t>
            </a:r>
            <a:r>
              <a:rPr lang="en-US" dirty="0" smtClean="0"/>
              <a:t> version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Relationship between tables’ </a:t>
            </a:r>
            <a:r>
              <a:rPr lang="en-US" dirty="0" smtClean="0">
                <a:solidFill>
                  <a:srgbClr val="C00000"/>
                </a:solidFill>
              </a:rPr>
              <a:t>topology</a:t>
            </a:r>
            <a:r>
              <a:rPr lang="en-US" dirty="0" smtClean="0"/>
              <a:t> and their </a:t>
            </a:r>
            <a:r>
              <a:rPr lang="en-US" dirty="0" smtClean="0">
                <a:solidFill>
                  <a:srgbClr val="C00000"/>
                </a:solidFill>
              </a:rPr>
              <a:t>update</a:t>
            </a:r>
            <a:r>
              <a:rPr lang="en-US" dirty="0" smtClean="0"/>
              <a:t> profile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Isolated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00FF"/>
                </a:solidFill>
              </a:rPr>
              <a:t>source</a:t>
            </a:r>
            <a:r>
              <a:rPr lang="en-US" dirty="0" smtClean="0"/>
              <a:t> related to </a:t>
            </a:r>
            <a:r>
              <a:rPr lang="en-US" dirty="0" smtClean="0">
                <a:solidFill>
                  <a:srgbClr val="C00000"/>
                </a:solidFill>
              </a:rPr>
              <a:t>no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few</a:t>
            </a:r>
            <a:r>
              <a:rPr lang="en-US" dirty="0" smtClean="0"/>
              <a:t> updates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Lookup</a:t>
            </a:r>
            <a:r>
              <a:rPr lang="en-US" dirty="0" smtClean="0"/>
              <a:t> associated with </a:t>
            </a:r>
            <a:r>
              <a:rPr lang="en-US" dirty="0" smtClean="0">
                <a:solidFill>
                  <a:srgbClr val="C00000"/>
                </a:solidFill>
              </a:rPr>
              <a:t>few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C00000"/>
                </a:solidFill>
              </a:rPr>
              <a:t>many</a:t>
            </a:r>
            <a:r>
              <a:rPr lang="en-US" dirty="0" smtClean="0"/>
              <a:t> updates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Internal</a:t>
            </a:r>
            <a:r>
              <a:rPr lang="en-US" dirty="0" smtClean="0"/>
              <a:t> experience </a:t>
            </a:r>
            <a:r>
              <a:rPr lang="en-US" dirty="0" smtClean="0">
                <a:solidFill>
                  <a:srgbClr val="C00000"/>
                </a:solidFill>
              </a:rPr>
              <a:t>many</a:t>
            </a:r>
            <a:r>
              <a:rPr lang="en-US" dirty="0" smtClean="0"/>
              <a:t> updates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</a:rPr>
              <a:t>Refactoring-Definition and Aim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997152"/>
          </a:xfrm>
        </p:spPr>
        <p:txBody>
          <a:bodyPr lIns="0">
            <a:no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00FF"/>
                </a:solidFill>
              </a:rPr>
              <a:t>change</a:t>
            </a:r>
            <a:r>
              <a:rPr lang="en-US" dirty="0" smtClean="0"/>
              <a:t> made in the internal structure of software to increase its </a:t>
            </a:r>
            <a:r>
              <a:rPr lang="en-US" dirty="0" smtClean="0">
                <a:solidFill>
                  <a:srgbClr val="C00000"/>
                </a:solidFill>
              </a:rPr>
              <a:t>extensibility</a:t>
            </a:r>
            <a:r>
              <a:rPr lang="en-US" dirty="0" smtClean="0"/>
              <a:t> and facilitate its </a:t>
            </a:r>
            <a:r>
              <a:rPr lang="en-US" dirty="0" smtClean="0">
                <a:solidFill>
                  <a:srgbClr val="C00000"/>
                </a:solidFill>
              </a:rPr>
              <a:t>maintenance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Applying a </a:t>
            </a:r>
            <a:r>
              <a:rPr lang="en-US" dirty="0" smtClean="0">
                <a:solidFill>
                  <a:srgbClr val="C00000"/>
                </a:solidFill>
              </a:rPr>
              <a:t>series of changes</a:t>
            </a:r>
            <a:r>
              <a:rPr lang="en-US" dirty="0" smtClean="0"/>
              <a:t> in Parmenidian Truth tool to improve its design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Aiming at utilizing its functionalities to create a web application</a:t>
            </a:r>
            <a:endParaRPr lang="en-US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5" name="4 - Εικόνα" descr="our-approach1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619725" y="-24"/>
            <a:ext cx="3524275" cy="26432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Refactoring-Our Approach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>
            <a:normAutofit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Identify </a:t>
            </a:r>
            <a:r>
              <a:rPr lang="en-US" dirty="0" smtClean="0"/>
              <a:t>design </a:t>
            </a:r>
            <a:r>
              <a:rPr lang="en-US" dirty="0" smtClean="0">
                <a:solidFill>
                  <a:srgbClr val="C00000"/>
                </a:solidFill>
              </a:rPr>
              <a:t>violations</a:t>
            </a:r>
            <a:r>
              <a:rPr lang="en-US" dirty="0" smtClean="0"/>
              <a:t> or lack of design </a:t>
            </a:r>
            <a:r>
              <a:rPr lang="en-US" dirty="0" smtClean="0">
                <a:solidFill>
                  <a:srgbClr val="C00000"/>
                </a:solidFill>
              </a:rPr>
              <a:t>principles</a:t>
            </a:r>
            <a:r>
              <a:rPr lang="en-US" baseline="30000" dirty="0" smtClean="0"/>
              <a:t>*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Apply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C00000"/>
                </a:solidFill>
              </a:rPr>
              <a:t>series of changes</a:t>
            </a:r>
            <a:r>
              <a:rPr lang="en-US" dirty="0" smtClean="0"/>
              <a:t> to improve its design</a:t>
            </a:r>
            <a:r>
              <a:rPr lang="en-US" baseline="30000" dirty="0" smtClean="0"/>
              <a:t>*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Verify</a:t>
            </a:r>
            <a:r>
              <a:rPr lang="en-US" dirty="0" smtClean="0"/>
              <a:t> via testing that the </a:t>
            </a:r>
            <a:r>
              <a:rPr lang="en-US" dirty="0" smtClean="0">
                <a:solidFill>
                  <a:srgbClr val="C00000"/>
                </a:solidFill>
              </a:rPr>
              <a:t>expected behavior </a:t>
            </a:r>
            <a:r>
              <a:rPr lang="en-US" dirty="0" smtClean="0"/>
              <a:t>has not been altered</a:t>
            </a:r>
            <a:r>
              <a:rPr lang="en-US" baseline="30000" dirty="0" smtClean="0"/>
              <a:t>*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Evaluate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C00000"/>
                </a:solidFill>
              </a:rPr>
              <a:t>improvements</a:t>
            </a:r>
            <a:r>
              <a:rPr lang="en-US" dirty="0" smtClean="0"/>
              <a:t> of the refactoring process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39552" y="6282000"/>
            <a:ext cx="7128792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solidFill>
                  <a:srgbClr val="002060"/>
                </a:solidFill>
              </a:rPr>
              <a:t>*: joint work with M. Zerva and I. Kouvatis in the context of the course “Software and Data Evolution”  </a:t>
            </a:r>
          </a:p>
          <a:p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Refactoring-Design Violations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>
            <a:normAutofit fontScale="925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Package </a:t>
            </a:r>
            <a:r>
              <a:rPr lang="en-US" dirty="0" smtClean="0"/>
              <a:t>level issues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God </a:t>
            </a:r>
            <a:r>
              <a:rPr lang="en-US" dirty="0" smtClean="0"/>
              <a:t>classes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/>
              <a:t>Lack of </a:t>
            </a:r>
            <a:r>
              <a:rPr lang="en-US" dirty="0" smtClean="0">
                <a:solidFill>
                  <a:srgbClr val="0000FF"/>
                </a:solidFill>
              </a:rPr>
              <a:t>APIs</a:t>
            </a:r>
            <a:endParaRPr lang="en-US" dirty="0" smtClean="0"/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Duplicated </a:t>
            </a:r>
            <a:r>
              <a:rPr lang="en-US" dirty="0" smtClean="0"/>
              <a:t>code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Misplaced </a:t>
            </a:r>
            <a:r>
              <a:rPr lang="en-US" dirty="0" smtClean="0"/>
              <a:t>methods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Redundant </a:t>
            </a:r>
            <a:r>
              <a:rPr lang="en-US" dirty="0" smtClean="0"/>
              <a:t>components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Convention </a:t>
            </a:r>
            <a:r>
              <a:rPr lang="en-US" dirty="0" smtClean="0"/>
              <a:t>violations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Refactoring-Package Level Issues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>
            <a:normAutofit fontScale="925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Cyclic dependency </a:t>
            </a:r>
            <a:r>
              <a:rPr lang="en-US" dirty="0" smtClean="0"/>
              <a:t>between the </a:t>
            </a:r>
            <a:r>
              <a:rPr lang="en-US" dirty="0" smtClean="0">
                <a:solidFill>
                  <a:srgbClr val="C00000"/>
                </a:solidFill>
              </a:rPr>
              <a:t>model.Loader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model 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C00000"/>
                </a:solidFill>
              </a:rPr>
              <a:t>Tight coupling </a:t>
            </a:r>
            <a:r>
              <a:rPr lang="en-US" dirty="0" smtClean="0"/>
              <a:t>between the two packages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Identify </a:t>
            </a:r>
            <a:r>
              <a:rPr lang="en-US" dirty="0" smtClean="0"/>
              <a:t>the elements that create the cyclic dependency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Transfer </a:t>
            </a:r>
            <a:r>
              <a:rPr lang="en-US" dirty="0" smtClean="0"/>
              <a:t>them to a new package</a:t>
            </a:r>
          </a:p>
        </p:txBody>
      </p:sp>
      <p:pic>
        <p:nvPicPr>
          <p:cNvPr id="5" name="4 - Θέση περιεχομένου" descr="initial-package-PT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4572000" y="1445430"/>
            <a:ext cx="4495800" cy="4389148"/>
          </a:xfr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Refactoring-God Classes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6728" cy="4525963"/>
          </a:xfrm>
        </p:spPr>
        <p:txBody>
          <a:bodyPr lIns="0">
            <a:normAutofit fontScale="850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Encompass </a:t>
            </a:r>
            <a:r>
              <a:rPr lang="en-US" dirty="0" smtClean="0"/>
              <a:t>more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than one responsibilities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C00000"/>
                </a:solidFill>
              </a:rPr>
              <a:t>Violating </a:t>
            </a:r>
            <a:r>
              <a:rPr lang="en-US" dirty="0" smtClean="0"/>
              <a:t>the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Single-Responsibility Principle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/>
              <a:t>Each responsibility is a reason for change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Identify</a:t>
            </a:r>
            <a:r>
              <a:rPr lang="en-US" dirty="0" smtClean="0"/>
              <a:t> methods that serve different purposes</a:t>
            </a:r>
          </a:p>
          <a:p>
            <a:pPr>
              <a:spcBef>
                <a:spcPts val="2400"/>
              </a:spcBef>
              <a:buSzPct val="90000"/>
              <a:buBlip>
                <a:blip r:embed="rId3"/>
              </a:buBlip>
            </a:pPr>
            <a:r>
              <a:rPr lang="en-US" dirty="0" smtClean="0">
                <a:solidFill>
                  <a:srgbClr val="0000FF"/>
                </a:solidFill>
              </a:rPr>
              <a:t>Extract</a:t>
            </a:r>
            <a:r>
              <a:rPr lang="en-US" dirty="0" smtClean="0"/>
              <a:t> methods to new classes</a:t>
            </a:r>
          </a:p>
        </p:txBody>
      </p:sp>
      <p:pic>
        <p:nvPicPr>
          <p:cNvPr id="5" name="4 - Θέση περιεχομένου" descr="initial-package-PT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3799762" y="1714488"/>
            <a:ext cx="5308741" cy="4378808"/>
          </a:xfr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What is Schema Evolution?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noFill/>
          <a:effectLst>
            <a:outerShdw dist="50800" sx="1000" sy="1000" algn="ctr" rotWithShape="0">
              <a:schemeClr val="bg1"/>
            </a:outerShdw>
          </a:effectLst>
        </p:spPr>
        <p:txBody>
          <a:bodyPr lIns="0">
            <a:normAutofit/>
          </a:bodyPr>
          <a:lstStyle/>
          <a:p>
            <a:pPr>
              <a:buSzPct val="90000"/>
              <a:buBlip>
                <a:blip r:embed="rId2"/>
              </a:buBlip>
            </a:pPr>
            <a:r>
              <a:rPr lang="en-US" dirty="0" smtClean="0"/>
              <a:t>A change in the representation of a DB’s structure from an older to a newer version</a:t>
            </a:r>
            <a:r>
              <a:rPr lang="en-US" baseline="30000" dirty="0" smtClean="0"/>
              <a:t>*</a:t>
            </a:r>
          </a:p>
          <a:p>
            <a:pPr>
              <a:lnSpc>
                <a:spcPct val="150000"/>
              </a:lnSpc>
              <a:buSzPct val="90000"/>
              <a:buBlip>
                <a:blip r:embed="rId2"/>
              </a:buBlip>
            </a:pPr>
            <a:r>
              <a:rPr lang="en-US" dirty="0" smtClean="0"/>
              <a:t>Types of changes</a:t>
            </a:r>
          </a:p>
          <a:p>
            <a:pPr marL="576000" lvl="1">
              <a:lnSpc>
                <a:spcPct val="150000"/>
              </a:lnSpc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Tables</a:t>
            </a:r>
            <a:r>
              <a:rPr lang="en-US" dirty="0" smtClean="0"/>
              <a:t> additions/removals</a:t>
            </a:r>
          </a:p>
          <a:p>
            <a:pPr marL="576000" lvl="1">
              <a:lnSpc>
                <a:spcPct val="150000"/>
              </a:lnSpc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Foreign keys</a:t>
            </a:r>
            <a:r>
              <a:rPr lang="en-US" dirty="0" smtClean="0"/>
              <a:t> additions/removals</a:t>
            </a:r>
          </a:p>
          <a:p>
            <a:pPr marL="576000" lvl="1">
              <a:lnSpc>
                <a:spcPct val="150000"/>
              </a:lnSpc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Attributes</a:t>
            </a:r>
            <a:r>
              <a:rPr lang="en-US" dirty="0" smtClean="0"/>
              <a:t> additions/removals/updates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39552" y="6211669"/>
            <a:ext cx="785818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002060"/>
                </a:solidFill>
              </a:rPr>
              <a:t>*: http://www.cse.uoi.gr/~pvassil/projects/schemaBiographies/info.html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Refactoring-Lack of APIs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>
            <a:normAutofit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Absence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of</a:t>
            </a:r>
            <a:r>
              <a:rPr lang="en-US" dirty="0" smtClean="0">
                <a:solidFill>
                  <a:srgbClr val="0000FF"/>
                </a:solidFill>
              </a:rPr>
              <a:t> interfaces</a:t>
            </a:r>
            <a:endParaRPr lang="en-US" dirty="0" smtClean="0"/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Complicates </a:t>
            </a:r>
            <a:r>
              <a:rPr lang="en-US" dirty="0" smtClean="0"/>
              <a:t>tool’s reusability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 smtClean="0"/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Introduce</a:t>
            </a:r>
            <a:r>
              <a:rPr lang="en-US" dirty="0" smtClean="0"/>
              <a:t> interfaces between classes of different packages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“Clients” </a:t>
            </a:r>
            <a:r>
              <a:rPr lang="en-US" dirty="0" smtClean="0"/>
              <a:t>classes agnostic to implementation details</a:t>
            </a:r>
          </a:p>
        </p:txBody>
      </p:sp>
      <p:pic>
        <p:nvPicPr>
          <p:cNvPr id="5" name="4 - Θέση περιεχομένου" descr="initial-package-PT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4415049" y="1439904"/>
            <a:ext cx="4694315" cy="4869415"/>
          </a:xfr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Refactoring-Duplicated Code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 lIns="0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Re-using </a:t>
            </a:r>
            <a:r>
              <a:rPr lang="en-US" dirty="0" smtClean="0"/>
              <a:t>the same code structure to implement different methods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Complicates </a:t>
            </a:r>
            <a:r>
              <a:rPr lang="en-US" dirty="0" smtClean="0"/>
              <a:t>tool’s maintenance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Apply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C00000"/>
                </a:solidFill>
              </a:rPr>
              <a:t>Template Method Pattern</a:t>
            </a:r>
            <a:endParaRPr lang="en-US" dirty="0" smtClean="0"/>
          </a:p>
        </p:txBody>
      </p:sp>
      <p:pic>
        <p:nvPicPr>
          <p:cNvPr id="5" name="4 - Θέση περιεχομένου" descr="initial-package-PT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3995937" y="1844824"/>
            <a:ext cx="5040560" cy="4427395"/>
          </a:xfr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Refactoring-Design Defects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>
            <a:normAutofit fontScale="775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Misplaced methods</a:t>
            </a:r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Methods </a:t>
            </a:r>
            <a:r>
              <a:rPr lang="en-US" dirty="0" smtClean="0">
                <a:solidFill>
                  <a:srgbClr val="C00000"/>
                </a:solidFill>
              </a:rPr>
              <a:t>irrelevant</a:t>
            </a:r>
            <a:r>
              <a:rPr lang="en-US" dirty="0" smtClean="0"/>
              <a:t> to the functionalities provided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Extract</a:t>
            </a:r>
            <a:r>
              <a:rPr lang="en-US" dirty="0" smtClean="0"/>
              <a:t> them to new classes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Redundant components</a:t>
            </a:r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Modules not being used by other packages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Remove</a:t>
            </a:r>
            <a:r>
              <a:rPr lang="en-US" dirty="0" smtClean="0"/>
              <a:t> these modules to simplify tool’s design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Convention violations</a:t>
            </a:r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Identify</a:t>
            </a:r>
            <a:r>
              <a:rPr lang="en-US" dirty="0" smtClean="0"/>
              <a:t> violations related to names, method parameters and class size conventions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Refactoring-Testing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Verify</a:t>
            </a:r>
            <a:r>
              <a:rPr lang="en-US" dirty="0" smtClean="0"/>
              <a:t> that the modifications applied have not altered tool’s expected behavior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Utilize</a:t>
            </a:r>
            <a:r>
              <a:rPr lang="en-US" dirty="0" smtClean="0"/>
              <a:t> the unit testing framework, </a:t>
            </a:r>
            <a:r>
              <a:rPr lang="en-US" dirty="0" smtClean="0">
                <a:solidFill>
                  <a:srgbClr val="C00000"/>
                </a:solidFill>
              </a:rPr>
              <a:t>JUnit</a:t>
            </a:r>
            <a:r>
              <a:rPr lang="en-US" dirty="0" smtClean="0"/>
              <a:t> and the mocking framework </a:t>
            </a:r>
            <a:r>
              <a:rPr lang="en-US" dirty="0" smtClean="0">
                <a:solidFill>
                  <a:srgbClr val="C00000"/>
                </a:solidFill>
              </a:rPr>
              <a:t>Mockito 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Create </a:t>
            </a:r>
            <a:r>
              <a:rPr lang="en-US" dirty="0" smtClean="0"/>
              <a:t>a test case for each class modified or added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Refactoring-Evaluation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>
            <a:normAutofit fontScale="925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Assess </a:t>
            </a:r>
            <a:r>
              <a:rPr lang="en-US" dirty="0" smtClean="0"/>
              <a:t>the improvements achieved via the refactoring process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Utilize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Abstractness-Instability</a:t>
            </a:r>
            <a:r>
              <a:rPr lang="en-US" dirty="0" smtClean="0"/>
              <a:t> graph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Abstractness </a:t>
            </a:r>
            <a:r>
              <a:rPr lang="en-US" dirty="0" smtClean="0"/>
              <a:t>quantifies the number of </a:t>
            </a:r>
            <a:r>
              <a:rPr lang="en-US" dirty="0" smtClean="0">
                <a:solidFill>
                  <a:srgbClr val="0000FF"/>
                </a:solidFill>
              </a:rPr>
              <a:t>abstractions</a:t>
            </a:r>
            <a:r>
              <a:rPr lang="en-US" dirty="0" smtClean="0"/>
              <a:t> wrt to the total number of classes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Instability </a:t>
            </a:r>
            <a:r>
              <a:rPr lang="en-US" dirty="0" smtClean="0"/>
              <a:t>measures the degree of </a:t>
            </a:r>
            <a:r>
              <a:rPr lang="en-US" dirty="0" smtClean="0">
                <a:solidFill>
                  <a:srgbClr val="0000FF"/>
                </a:solidFill>
              </a:rPr>
              <a:t>dependence</a:t>
            </a:r>
            <a:r>
              <a:rPr lang="en-US" dirty="0" smtClean="0"/>
              <a:t> of a module from other packages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5" name="4 - Θέση περιεχομένου" descr="AI-Graph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rcRect b="464"/>
          <a:stretch>
            <a:fillRect/>
          </a:stretch>
        </p:blipFill>
        <p:spPr>
          <a:xfrm>
            <a:off x="5148065" y="1181524"/>
            <a:ext cx="3888432" cy="56258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Refactoring-Evaluation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98776" cy="4525963"/>
          </a:xfrm>
        </p:spPr>
        <p:txBody>
          <a:bodyPr lIns="0">
            <a:normAutofit fontScale="92500"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Utilize</a:t>
            </a:r>
            <a:r>
              <a:rPr lang="en-US" dirty="0" smtClean="0"/>
              <a:t> 4 class-level metrics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Number of methods 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Number of attributes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Coupling between objects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Lack of Cohesion of Methods</a:t>
            </a:r>
          </a:p>
          <a:p>
            <a:pPr marL="342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Compare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design quality before and after refactoring</a:t>
            </a:r>
          </a:p>
        </p:txBody>
      </p:sp>
      <p:pic>
        <p:nvPicPr>
          <p:cNvPr id="7" name="6 - Θέση περιεχομένου" descr="Ref-improvements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rcRect l="-887" b="5892"/>
          <a:stretch>
            <a:fillRect/>
          </a:stretch>
        </p:blipFill>
        <p:spPr>
          <a:xfrm>
            <a:off x="4067944" y="1556792"/>
            <a:ext cx="4752528" cy="4672554"/>
          </a:xfr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Refactoring-Main Improvements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>
            <a:normAutofit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Abide by </a:t>
            </a:r>
            <a:r>
              <a:rPr lang="en-US" dirty="0" smtClean="0"/>
              <a:t>design principles</a:t>
            </a:r>
            <a:endParaRPr lang="en-US" dirty="0" smtClean="0">
              <a:solidFill>
                <a:srgbClr val="C00000"/>
              </a:solidFill>
            </a:endParaRPr>
          </a:p>
          <a:p>
            <a:pPr marL="342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Increase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tool’s expandability potential </a:t>
            </a:r>
          </a:p>
          <a:p>
            <a:pPr marL="342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Eliminate</a:t>
            </a:r>
            <a:r>
              <a:rPr lang="en-US" dirty="0" smtClean="0"/>
              <a:t> duplicated code</a:t>
            </a:r>
          </a:p>
          <a:p>
            <a:pPr marL="342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Increase</a:t>
            </a:r>
            <a:r>
              <a:rPr lang="en-US" dirty="0" smtClean="0"/>
              <a:t> methods’ cohesion</a:t>
            </a:r>
          </a:p>
          <a:p>
            <a:pPr marL="342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Comply</a:t>
            </a:r>
            <a:r>
              <a:rPr lang="en-US" dirty="0" smtClean="0"/>
              <a:t> with code conventions</a:t>
            </a:r>
          </a:p>
          <a:p>
            <a:pPr marL="342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Test</a:t>
            </a:r>
            <a:r>
              <a:rPr lang="en-US" dirty="0" smtClean="0"/>
              <a:t> our modifications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Web Application-Architecture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>
            <a:normAutofit fontScale="925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Utilize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client/server</a:t>
            </a:r>
            <a:r>
              <a:rPr lang="en-US" dirty="0" smtClean="0"/>
              <a:t> model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Model-View-Presenter </a:t>
            </a:r>
            <a:r>
              <a:rPr lang="en-US" dirty="0" smtClean="0"/>
              <a:t>design pattern for </a:t>
            </a:r>
            <a:r>
              <a:rPr lang="en-US" dirty="0" smtClean="0">
                <a:solidFill>
                  <a:srgbClr val="C00000"/>
                </a:solidFill>
              </a:rPr>
              <a:t>server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MVP Pattern</a:t>
            </a:r>
          </a:p>
          <a:p>
            <a:pPr marL="576000" lvl="1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Model</a:t>
            </a:r>
            <a:r>
              <a:rPr lang="en-US" dirty="0" smtClean="0"/>
              <a:t> includes the data structures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View</a:t>
            </a:r>
            <a:r>
              <a:rPr lang="en-US" dirty="0" smtClean="0"/>
              <a:t> contains the Graphical User Interfaces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Presenter</a:t>
            </a:r>
            <a:r>
              <a:rPr lang="en-US" dirty="0" smtClean="0"/>
              <a:t> retrieves data from </a:t>
            </a:r>
            <a:r>
              <a:rPr lang="en-US" dirty="0" smtClean="0">
                <a:solidFill>
                  <a:srgbClr val="C00000"/>
                </a:solidFill>
              </a:rPr>
              <a:t>model</a:t>
            </a:r>
            <a:r>
              <a:rPr lang="en-US" dirty="0" smtClean="0"/>
              <a:t> and updates </a:t>
            </a:r>
            <a:r>
              <a:rPr lang="en-US" dirty="0" smtClean="0">
                <a:solidFill>
                  <a:srgbClr val="C00000"/>
                </a:solidFill>
              </a:rPr>
              <a:t>view</a:t>
            </a:r>
          </a:p>
        </p:txBody>
      </p:sp>
      <p:pic>
        <p:nvPicPr>
          <p:cNvPr id="5" name="4 - Θέση περιεχομένου" descr="server-client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rcRect t="1999"/>
          <a:stretch>
            <a:fillRect/>
          </a:stretch>
        </p:blipFill>
        <p:spPr>
          <a:xfrm>
            <a:off x="4716016" y="1870315"/>
            <a:ext cx="4104456" cy="4954551"/>
          </a:xfrm>
        </p:spPr>
      </p:pic>
      <p:pic>
        <p:nvPicPr>
          <p:cNvPr id="7" name="6 - Εικόνα" descr="our-approach2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6643702" y="0"/>
            <a:ext cx="2500297" cy="18752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Web Application-Java Back End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lIns="0">
            <a:normAutofit fontScale="85000" lnSpcReduction="2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Servlets</a:t>
            </a:r>
            <a:r>
              <a:rPr lang="en-US" dirty="0" smtClean="0"/>
              <a:t> module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Receives</a:t>
            </a:r>
            <a:r>
              <a:rPr lang="en-US" dirty="0" smtClean="0"/>
              <a:t> clients’ requests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Sends</a:t>
            </a:r>
            <a:r>
              <a:rPr lang="en-US" dirty="0" smtClean="0"/>
              <a:t> responses </a:t>
            </a:r>
          </a:p>
          <a:p>
            <a:pPr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Core</a:t>
            </a:r>
            <a:r>
              <a:rPr lang="en-US" dirty="0" smtClean="0"/>
              <a:t> module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Defines/implements</a:t>
            </a:r>
            <a:r>
              <a:rPr lang="en-US" dirty="0" smtClean="0"/>
              <a:t> app’s main functionalities</a:t>
            </a:r>
          </a:p>
          <a:p>
            <a:pPr marL="175950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Model</a:t>
            </a:r>
            <a:r>
              <a:rPr lang="en-US" dirty="0" smtClean="0"/>
              <a:t> module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Includes</a:t>
            </a:r>
            <a:r>
              <a:rPr lang="en-US" dirty="0" smtClean="0"/>
              <a:t> the data structures of the application</a:t>
            </a:r>
          </a:p>
          <a:p>
            <a:pPr marL="175950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Enums</a:t>
            </a:r>
            <a:r>
              <a:rPr lang="en-US" dirty="0" smtClean="0"/>
              <a:t> module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Defines </a:t>
            </a:r>
            <a:r>
              <a:rPr lang="en-US" dirty="0" smtClean="0"/>
              <a:t>sets of predefined constants</a:t>
            </a:r>
          </a:p>
        </p:txBody>
      </p:sp>
      <p:pic>
        <p:nvPicPr>
          <p:cNvPr id="5" name="4 - Θέση περιεχομένου" descr="server-client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4572000" y="1916832"/>
            <a:ext cx="4536504" cy="2808312"/>
          </a:xfrm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Web Application-Functionalities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Upload</a:t>
            </a:r>
            <a:r>
              <a:rPr lang="en-US" dirty="0" smtClean="0"/>
              <a:t> DD files to create a new project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Load</a:t>
            </a:r>
            <a:r>
              <a:rPr lang="en-US" dirty="0" smtClean="0"/>
              <a:t> a project from the server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Visualize</a:t>
            </a:r>
            <a:r>
              <a:rPr lang="en-US" dirty="0" smtClean="0"/>
              <a:t> Diachronic Graph/versions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Visualize</a:t>
            </a:r>
            <a:r>
              <a:rPr lang="en-US" dirty="0" smtClean="0"/>
              <a:t> evolution-related patterns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Compute</a:t>
            </a:r>
            <a:r>
              <a:rPr lang="en-US" dirty="0" smtClean="0"/>
              <a:t> evolution-related statistics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Why Schemata Evolve?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>
              <a:buSzPct val="90000"/>
              <a:buBlip>
                <a:blip r:embed="rId2"/>
              </a:buBlip>
            </a:pPr>
            <a:r>
              <a:rPr lang="en-US" dirty="0" smtClean="0"/>
              <a:t>Adjusting to constantly changing environments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Surrounding applications offer </a:t>
            </a:r>
            <a:r>
              <a:rPr lang="en-US" b="1" dirty="0" smtClean="0">
                <a:solidFill>
                  <a:srgbClr val="C00000"/>
                </a:solidFill>
              </a:rPr>
              <a:t>new services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Dealing with design defects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Changing the structure to favor </a:t>
            </a:r>
            <a:r>
              <a:rPr lang="en-US" b="1" dirty="0" smtClean="0">
                <a:solidFill>
                  <a:srgbClr val="C00000"/>
                </a:solidFill>
              </a:rPr>
              <a:t>extensibility</a:t>
            </a:r>
          </a:p>
          <a:p>
            <a:pPr marL="576000" lvl="1">
              <a:buSzPct val="90000"/>
              <a:buBlip>
                <a:blip r:embed="rId2"/>
              </a:buBlip>
            </a:pPr>
            <a:r>
              <a:rPr lang="en-US" dirty="0" smtClean="0"/>
              <a:t>Changing the structure to correct identified </a:t>
            </a:r>
            <a:r>
              <a:rPr lang="en-US" b="1" dirty="0" smtClean="0">
                <a:solidFill>
                  <a:srgbClr val="C00000"/>
                </a:solidFill>
              </a:rPr>
              <a:t>faults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Main Contributions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 lIns="0">
            <a:normAutofit lnSpcReduction="10000"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 thorough </a:t>
            </a:r>
            <a:r>
              <a:rPr lang="en-US" b="1" dirty="0" smtClean="0">
                <a:solidFill>
                  <a:srgbClr val="0000FF"/>
                </a:solidFill>
              </a:rPr>
              <a:t>study</a:t>
            </a:r>
            <a:r>
              <a:rPr lang="en-US" dirty="0" smtClean="0"/>
              <a:t> on the relationship between tables’ </a:t>
            </a:r>
            <a:r>
              <a:rPr lang="en-US" dirty="0" smtClean="0">
                <a:solidFill>
                  <a:srgbClr val="C00000"/>
                </a:solidFill>
              </a:rPr>
              <a:t>topology</a:t>
            </a:r>
            <a:r>
              <a:rPr lang="en-US" dirty="0" smtClean="0"/>
              <a:t> and their </a:t>
            </a:r>
            <a:r>
              <a:rPr lang="en-US" dirty="0" smtClean="0">
                <a:solidFill>
                  <a:srgbClr val="C00000"/>
                </a:solidFill>
              </a:rPr>
              <a:t>evolution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An extensive </a:t>
            </a:r>
            <a:r>
              <a:rPr lang="en-US" b="1" dirty="0" smtClean="0">
                <a:solidFill>
                  <a:srgbClr val="0000FF"/>
                </a:solidFill>
              </a:rPr>
              <a:t>restructuring</a:t>
            </a:r>
            <a:r>
              <a:rPr lang="en-US" dirty="0" smtClean="0"/>
              <a:t> of Parmenidian Truth tool’s architecture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0000FF"/>
                </a:solidFill>
              </a:rPr>
              <a:t>web application </a:t>
            </a:r>
            <a:r>
              <a:rPr lang="en-US" dirty="0" smtClean="0"/>
              <a:t>that visualizes schemata evolution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50</a:t>
            </a:fld>
            <a:endParaRPr lang="el-GR"/>
          </a:p>
        </p:txBody>
      </p:sp>
      <p:pic>
        <p:nvPicPr>
          <p:cNvPr id="5" name="4 - Εικόνα" descr="overview_2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940152" y="0"/>
            <a:ext cx="3203848" cy="2402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Open Issues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0000FF"/>
                </a:solidFill>
              </a:rPr>
              <a:t>multi-label</a:t>
            </a:r>
            <a:r>
              <a:rPr lang="en-US" dirty="0" smtClean="0"/>
              <a:t> topological classification may lead to different conclusions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 </a:t>
            </a:r>
            <a:r>
              <a:rPr lang="en-US" b="1" dirty="0" smtClean="0">
                <a:solidFill>
                  <a:srgbClr val="0000FF"/>
                </a:solidFill>
              </a:rPr>
              <a:t>“second-pass”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classification step that takes into account topological labels of a table’s neighborhood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 you for your attention!!!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Why Schema Evolution Matters?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/>
          <a:lstStyle/>
          <a:p>
            <a:pPr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Extend</a:t>
            </a:r>
            <a:r>
              <a:rPr lang="en-US" dirty="0" smtClean="0"/>
              <a:t> information capacity in an organized way 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Eliminate effects on the surrounding applications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Reduce</a:t>
            </a:r>
            <a:r>
              <a:rPr lang="en-US" dirty="0" smtClean="0"/>
              <a:t> time and effort for maintenance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Actions taken, in advance, to avoid design complications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What Has Be Done So Far?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lIns="0">
            <a:normAutofit/>
          </a:bodyPr>
          <a:lstStyle/>
          <a:p>
            <a:pPr>
              <a:buSzPct val="90000"/>
              <a:buBlip>
                <a:blip r:embed="rId2"/>
              </a:buBlip>
            </a:pPr>
            <a:r>
              <a:rPr lang="en-US" dirty="0" smtClean="0"/>
              <a:t>Limited number of works until 2008 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C00000"/>
                </a:solidFill>
              </a:rPr>
              <a:t>Unavailability</a:t>
            </a:r>
            <a:r>
              <a:rPr lang="en-US" dirty="0" smtClean="0"/>
              <a:t> of DBs’ schema histories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Available open-source projects</a:t>
            </a:r>
          </a:p>
          <a:p>
            <a:pPr marL="576000" lvl="1">
              <a:spcBef>
                <a:spcPts val="1200"/>
              </a:spcBef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Studying</a:t>
            </a:r>
            <a:r>
              <a:rPr lang="en-US" dirty="0" smtClean="0"/>
              <a:t> the evolution of the DBs’ schemata</a:t>
            </a:r>
          </a:p>
          <a:p>
            <a:pPr marL="576000" lvl="1"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Identifying</a:t>
            </a:r>
            <a:r>
              <a:rPr lang="en-US" dirty="0" smtClean="0"/>
              <a:t> evolution-related commonalities</a:t>
            </a:r>
          </a:p>
          <a:p>
            <a:pPr marL="576000" lvl="1">
              <a:buSzPct val="90000"/>
              <a:buBlip>
                <a:blip r:embed="rId2"/>
              </a:buBlip>
            </a:pPr>
            <a:r>
              <a:rPr lang="en-US" dirty="0" smtClean="0">
                <a:solidFill>
                  <a:srgbClr val="0000FF"/>
                </a:solidFill>
              </a:rPr>
              <a:t>Suggesting</a:t>
            </a:r>
            <a:r>
              <a:rPr lang="en-US" dirty="0" smtClean="0"/>
              <a:t> ways to reduce design complexity</a:t>
            </a:r>
          </a:p>
        </p:txBody>
      </p:sp>
      <p:pic>
        <p:nvPicPr>
          <p:cNvPr id="6" name="5 - Θέση περιεχομένου" descr="Evolution_timeline.pn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7544" y="5301208"/>
            <a:ext cx="7236288" cy="936104"/>
          </a:xfrm>
        </p:spPr>
      </p:pic>
      <p:sp>
        <p:nvSpPr>
          <p:cNvPr id="8" name="7 - TextBox"/>
          <p:cNvSpPr txBox="1"/>
          <p:nvPr/>
        </p:nvSpPr>
        <p:spPr>
          <a:xfrm>
            <a:off x="611560" y="6318000"/>
            <a:ext cx="7128792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solidFill>
                  <a:srgbClr val="002060"/>
                </a:solidFill>
              </a:rPr>
              <a:t>Source: P. Vassiliadis et al., Schema Evolution &amp; Gravitation to Rigidity, MEDI 2017, Oct. 4-6, 2017-Barcelona  </a:t>
            </a:r>
          </a:p>
          <a:p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tabLst>
                <a:tab pos="0" algn="l"/>
              </a:tabLst>
            </a:pPr>
            <a:r>
              <a:rPr lang="en-US" sz="3200" dirty="0" smtClean="0">
                <a:solidFill>
                  <a:srgbClr val="002060"/>
                </a:solidFill>
              </a:rPr>
              <a:t>Our Approach on the Problem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4525963"/>
          </a:xfrm>
        </p:spPr>
        <p:txBody>
          <a:bodyPr lIns="0">
            <a:normAutofit lnSpcReduction="10000"/>
          </a:bodyPr>
          <a:lstStyle/>
          <a:p>
            <a:pPr marL="107950" indent="0">
              <a:spcBef>
                <a:spcPts val="2400"/>
              </a:spcBef>
              <a:buSzPct val="9000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Research Problem:</a:t>
            </a:r>
          </a:p>
          <a:p>
            <a:pPr marL="468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Study</a:t>
            </a:r>
            <a:r>
              <a:rPr lang="en-US" dirty="0" smtClean="0"/>
              <a:t> the relationship between tables’ </a:t>
            </a:r>
            <a:r>
              <a:rPr lang="en-US" b="1" dirty="0" smtClean="0">
                <a:solidFill>
                  <a:srgbClr val="C00000"/>
                </a:solidFill>
              </a:rPr>
              <a:t>topology</a:t>
            </a:r>
            <a:r>
              <a:rPr lang="en-US" dirty="0" smtClean="0"/>
              <a:t> and evolution</a:t>
            </a:r>
          </a:p>
          <a:p>
            <a:pPr marL="108000" indent="0">
              <a:spcBef>
                <a:spcPts val="2400"/>
              </a:spcBef>
              <a:buSzPct val="90000"/>
              <a:buNone/>
            </a:pPr>
            <a:r>
              <a:rPr lang="en-US" b="1" dirty="0" smtClean="0">
                <a:solidFill>
                  <a:srgbClr val="0000FF"/>
                </a:solidFill>
              </a:rPr>
              <a:t>Engineering Actions:</a:t>
            </a:r>
          </a:p>
          <a:p>
            <a:pPr marL="468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Refactor</a:t>
            </a:r>
            <a:r>
              <a:rPr lang="en-US" dirty="0" smtClean="0"/>
              <a:t> the Parmenidian Truth tool</a:t>
            </a:r>
          </a:p>
          <a:p>
            <a:pPr marL="468000"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b="1" dirty="0" smtClean="0">
                <a:solidFill>
                  <a:srgbClr val="0000FF"/>
                </a:solidFill>
              </a:rPr>
              <a:t>Create</a:t>
            </a:r>
            <a:r>
              <a:rPr lang="en-US" dirty="0" smtClean="0"/>
              <a:t> a </a:t>
            </a:r>
            <a:r>
              <a:rPr lang="en-US" b="1" dirty="0" smtClean="0">
                <a:solidFill>
                  <a:srgbClr val="C00000"/>
                </a:solidFill>
              </a:rPr>
              <a:t>web application</a:t>
            </a:r>
            <a:r>
              <a:rPr lang="en-US" dirty="0" smtClean="0"/>
              <a:t> that visualizes schema evolution </a:t>
            </a:r>
            <a:endParaRPr lang="el-GR" dirty="0" smtClean="0"/>
          </a:p>
        </p:txBody>
      </p:sp>
      <p:pic>
        <p:nvPicPr>
          <p:cNvPr id="5" name="4 - Θέση περιεχομένου" descr="overview_1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5976665" y="0"/>
            <a:ext cx="3167335" cy="23488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</a:rPr>
              <a:t>Definition of Topology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 lIns="0">
            <a:normAutofit/>
          </a:bodyPr>
          <a:lstStyle/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In network theory, topology is defined as </a:t>
            </a:r>
            <a:r>
              <a:rPr lang="en-US" dirty="0" smtClean="0">
                <a:solidFill>
                  <a:srgbClr val="0000FF"/>
                </a:solidFill>
              </a:rPr>
              <a:t>the arrangement of a network’s nodes and links</a:t>
            </a:r>
          </a:p>
          <a:p>
            <a:pPr>
              <a:spcBef>
                <a:spcPts val="2400"/>
              </a:spcBef>
              <a:buSzPct val="90000"/>
              <a:buBlip>
                <a:blip r:embed="rId2"/>
              </a:buBlip>
            </a:pPr>
            <a:r>
              <a:rPr lang="en-US" dirty="0" smtClean="0"/>
              <a:t>In our work, </a:t>
            </a:r>
            <a:r>
              <a:rPr lang="en-US" dirty="0" smtClean="0">
                <a:solidFill>
                  <a:srgbClr val="0000FF"/>
                </a:solidFill>
              </a:rPr>
              <a:t>a table’s (node’s) topology describes the pattern of edges (FKs) surrounding it</a:t>
            </a:r>
          </a:p>
        </p:txBody>
      </p:sp>
      <p:pic>
        <p:nvPicPr>
          <p:cNvPr id="5" name="4 - Θέση περιεχομένου" descr="NetworkTopologie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12776"/>
            <a:ext cx="4314462" cy="2114766"/>
          </a:xfrm>
        </p:spPr>
      </p:pic>
      <p:pic>
        <p:nvPicPr>
          <p:cNvPr id="20" name="19 - Εικόνα" descr="DG_BIO_1.pn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4572000" y="3945578"/>
            <a:ext cx="4320480" cy="2723782"/>
          </a:xfrm>
          <a:prstGeom prst="rect">
            <a:avLst/>
          </a:prstGeom>
        </p:spPr>
      </p:pic>
      <p:sp>
        <p:nvSpPr>
          <p:cNvPr id="21" name="20 - TextBox"/>
          <p:cNvSpPr txBox="1"/>
          <p:nvPr/>
        </p:nvSpPr>
        <p:spPr>
          <a:xfrm>
            <a:off x="4357686" y="3643315"/>
            <a:ext cx="478631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Source: https://commons.wikimedia.org/wiki/File:NetworkTopologies.png</a:t>
            </a:r>
            <a:endParaRPr lang="el-GR" sz="1200" dirty="0" smtClean="0">
              <a:solidFill>
                <a:srgbClr val="002060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6999</TotalTime>
  <Words>3430</Words>
  <Application>Microsoft Office PowerPoint</Application>
  <PresentationFormat>Προβολή στην οθόνη (4:3)</PresentationFormat>
  <Paragraphs>1196</Paragraphs>
  <Slides>52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3" baseType="lpstr">
      <vt:lpstr>Θέμα του Office</vt:lpstr>
      <vt:lpstr>Tool Support and Topological Study of Schema Evolution in terms of Foreign Keys</vt:lpstr>
      <vt:lpstr>Presentation Overview</vt:lpstr>
      <vt:lpstr>Problem Statement</vt:lpstr>
      <vt:lpstr>What is Schema Evolution?</vt:lpstr>
      <vt:lpstr>Why Schemata Evolve?</vt:lpstr>
      <vt:lpstr>Why Schema Evolution Matters?</vt:lpstr>
      <vt:lpstr>What Has Be Done So Far?</vt:lpstr>
      <vt:lpstr>Our Approach on the Problem</vt:lpstr>
      <vt:lpstr>Definition of Topology</vt:lpstr>
      <vt:lpstr>Research Question</vt:lpstr>
      <vt:lpstr>How we Answer to this Question?</vt:lpstr>
      <vt:lpstr>Overview of Schemata</vt:lpstr>
      <vt:lpstr>Preprocessing Schemata</vt:lpstr>
      <vt:lpstr>Topological Categories</vt:lpstr>
      <vt:lpstr>Tables Topological Categories</vt:lpstr>
      <vt:lpstr>Classification of Tables </vt:lpstr>
      <vt:lpstr>Multi-label Tables-Why Bother? </vt:lpstr>
      <vt:lpstr>Multi-label Tables-How to Handle?</vt:lpstr>
      <vt:lpstr>Multi-label Tables-Changes</vt:lpstr>
      <vt:lpstr>Multi-label Tables-Types of Changes</vt:lpstr>
      <vt:lpstr>Label Assignment-Can we Automate it?</vt:lpstr>
      <vt:lpstr>Classification of Tables</vt:lpstr>
      <vt:lpstr>Tables Topology-Evolution</vt:lpstr>
      <vt:lpstr>Tables Topology-Duration</vt:lpstr>
      <vt:lpstr>Tables Topology-Duration</vt:lpstr>
      <vt:lpstr>Tables Topology-Survival</vt:lpstr>
      <vt:lpstr>Tables Topology-Survival</vt:lpstr>
      <vt:lpstr>Tables Topology-Birth Version</vt:lpstr>
      <vt:lpstr>Tables Topology-Birth Version</vt:lpstr>
      <vt:lpstr>Tables Topology-Update Activity</vt:lpstr>
      <vt:lpstr>Tables Topology-Update Activity</vt:lpstr>
      <vt:lpstr>Tables Topology-Size Change</vt:lpstr>
      <vt:lpstr>Tables Topology-Size Change</vt:lpstr>
      <vt:lpstr>Tables Topology-Main Findings</vt:lpstr>
      <vt:lpstr>Refactoring-Definition and Aim</vt:lpstr>
      <vt:lpstr>Refactoring-Our Approach</vt:lpstr>
      <vt:lpstr>Refactoring-Design Violations</vt:lpstr>
      <vt:lpstr>Refactoring-Package Level Issues</vt:lpstr>
      <vt:lpstr>Refactoring-God Classes</vt:lpstr>
      <vt:lpstr>Refactoring-Lack of APIs</vt:lpstr>
      <vt:lpstr>Refactoring-Duplicated Code</vt:lpstr>
      <vt:lpstr>Refactoring-Design Defects</vt:lpstr>
      <vt:lpstr>Refactoring-Testing</vt:lpstr>
      <vt:lpstr>Refactoring-Evaluation</vt:lpstr>
      <vt:lpstr>Refactoring-Evaluation</vt:lpstr>
      <vt:lpstr>Refactoring-Main Improvements</vt:lpstr>
      <vt:lpstr>Web Application-Architecture</vt:lpstr>
      <vt:lpstr>Web Application-Java Back End</vt:lpstr>
      <vt:lpstr>Web Application-Functionalities</vt:lpstr>
      <vt:lpstr>Main Contributions</vt:lpstr>
      <vt:lpstr>Open Issues</vt:lpstr>
      <vt:lpstr>Thank you for your attention!!!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Support and Topological Study of Schema Evolution in terms of Foreign Keys</dc:title>
  <dc:creator>K. Dimolikas</dc:creator>
  <cp:lastModifiedBy>Konstantinos Dimolikas</cp:lastModifiedBy>
  <cp:revision>548</cp:revision>
  <dcterms:created xsi:type="dcterms:W3CDTF">2018-12-30T14:21:16Z</dcterms:created>
  <dcterms:modified xsi:type="dcterms:W3CDTF">2019-02-02T11:42:13Z</dcterms:modified>
</cp:coreProperties>
</file>