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57" r:id="rId6"/>
    <p:sldId id="270" r:id="rId7"/>
    <p:sldId id="269" r:id="rId8"/>
    <p:sldId id="271" r:id="rId9"/>
    <p:sldId id="273" r:id="rId10"/>
    <p:sldId id="274" r:id="rId11"/>
    <p:sldId id="275" r:id="rId12"/>
    <p:sldId id="276" r:id="rId13"/>
    <p:sldId id="277" r:id="rId14"/>
    <p:sldId id="278" r:id="rId15"/>
    <p:sldId id="279" r:id="rId16"/>
    <p:sldId id="280" r:id="rId17"/>
    <p:sldId id="281" r:id="rId18"/>
    <p:sldId id="306" r:id="rId19"/>
    <p:sldId id="307" r:id="rId20"/>
    <p:sldId id="285" r:id="rId21"/>
    <p:sldId id="286" r:id="rId22"/>
    <p:sldId id="290" r:id="rId23"/>
    <p:sldId id="291" r:id="rId24"/>
    <p:sldId id="292" r:id="rId25"/>
    <p:sldId id="298" r:id="rId26"/>
    <p:sldId id="293" r:id="rId27"/>
    <p:sldId id="297" r:id="rId28"/>
    <p:sldId id="299" r:id="rId29"/>
    <p:sldId id="301" r:id="rId30"/>
    <p:sldId id="302" r:id="rId31"/>
    <p:sldId id="305" r:id="rId32"/>
    <p:sldId id="300" r:id="rId33"/>
    <p:sldId id="287" r:id="rId34"/>
    <p:sldId id="288" r:id="rId35"/>
    <p:sldId id="289" r:id="rId36"/>
    <p:sldId id="258" r:id="rId37"/>
    <p:sldId id="294" r:id="rId38"/>
    <p:sldId id="295" r:id="rId39"/>
    <p:sldId id="296" r:id="rId40"/>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Εισαγωγικές διαφάνειες" id="{5F27B2A8-3A86-4C87-979B-B6DBD6FA723B}">
          <p14:sldIdLst>
            <p14:sldId id="256"/>
            <p14:sldId id="257"/>
          </p14:sldIdLst>
        </p14:section>
        <p14:section name="Αντικείμενο Διπλωματικής Εργασίας" id="{82C7BB37-D40A-458B-9FED-BC0523B93C8A}">
          <p14:sldIdLst>
            <p14:sldId id="270"/>
            <p14:sldId id="269"/>
          </p14:sldIdLst>
        </p14:section>
        <p14:section name="Ανάλυση προβλήματος" id="{0641652D-5B94-4278-95F2-610CD7E4BCE8}">
          <p14:sldIdLst>
            <p14:sldId id="271"/>
            <p14:sldId id="273"/>
            <p14:sldId id="274"/>
            <p14:sldId id="275"/>
          </p14:sldIdLst>
        </p14:section>
        <p14:section name="Σχεδίαση και Αρχιτεκτονική" id="{A8A45688-12D8-48DD-8F8C-5DAFA418A448}">
          <p14:sldIdLst>
            <p14:sldId id="276"/>
            <p14:sldId id="277"/>
            <p14:sldId id="278"/>
            <p14:sldId id="279"/>
            <p14:sldId id="280"/>
            <p14:sldId id="281"/>
            <p14:sldId id="306"/>
            <p14:sldId id="307"/>
            <p14:sldId id="285"/>
            <p14:sldId id="286"/>
          </p14:sldIdLst>
        </p14:section>
        <p14:section name="Πειραματική Αξιολόγηση" id="{E92D4B53-7898-4158-9768-CFDBDA7C4703}">
          <p14:sldIdLst>
            <p14:sldId id="290"/>
            <p14:sldId id="291"/>
            <p14:sldId id="292"/>
            <p14:sldId id="298"/>
            <p14:sldId id="293"/>
            <p14:sldId id="297"/>
          </p14:sldIdLst>
        </p14:section>
        <p14:section name="Σύνοψη" id="{12D20175-6579-46A1-9187-68BC432AB975}">
          <p14:sldIdLst>
            <p14:sldId id="299"/>
            <p14:sldId id="301"/>
            <p14:sldId id="302"/>
            <p14:sldId id="305"/>
          </p14:sldIdLst>
        </p14:section>
        <p14:section name="Βοηθητικές Διαφάνειες" id="{155879E7-F028-4C2B-B9D2-95BC5E7279AA}">
          <p14:sldIdLst>
            <p14:sldId id="300"/>
            <p14:sldId id="287"/>
            <p14:sldId id="288"/>
            <p14:sldId id="289"/>
            <p14:sldId id="258"/>
            <p14:sldId id="294"/>
            <p14:sldId id="295"/>
            <p14:sldId id="2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291" autoAdjust="0"/>
  </p:normalViewPr>
  <p:slideViewPr>
    <p:cSldViewPr snapToGrid="0" showGuides="1">
      <p:cViewPr varScale="1">
        <p:scale>
          <a:sx n="72" d="100"/>
          <a:sy n="72" d="100"/>
        </p:scale>
        <p:origin x="42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Relevance</a:t>
            </a:r>
            <a:r>
              <a:rPr lang="en-US" baseline="0"/>
              <a:t> With DAI</a:t>
            </a:r>
            <a:endParaRPr lang="el-G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DETAILED AREA</c:v>
                </c:pt>
              </c:strCache>
            </c:strRef>
          </c:tx>
          <c:spPr>
            <a:solidFill>
              <a:schemeClr val="accent1"/>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Φύλλο1!$B$2:$B$10</c:f>
              <c:numCache>
                <c:formatCode>General</c:formatCode>
                <c:ptCount val="9"/>
                <c:pt idx="0">
                  <c:v>15</c:v>
                </c:pt>
                <c:pt idx="1">
                  <c:v>16.2</c:v>
                </c:pt>
                <c:pt idx="2">
                  <c:v>17</c:v>
                </c:pt>
                <c:pt idx="3">
                  <c:v>134</c:v>
                </c:pt>
                <c:pt idx="4">
                  <c:v>96.4</c:v>
                </c:pt>
                <c:pt idx="5">
                  <c:v>119.2</c:v>
                </c:pt>
                <c:pt idx="6">
                  <c:v>217.2</c:v>
                </c:pt>
                <c:pt idx="7">
                  <c:v>233.4</c:v>
                </c:pt>
                <c:pt idx="8">
                  <c:v>245</c:v>
                </c:pt>
              </c:numCache>
            </c:numRef>
          </c:val>
          <c:extLst>
            <c:ext xmlns:c16="http://schemas.microsoft.com/office/drawing/2014/chart" uri="{C3380CC4-5D6E-409C-BE32-E72D297353CC}">
              <c16:uniqueId val="{00000000-0F30-4AC1-8087-5A24BDE9481C}"/>
            </c:ext>
          </c:extLst>
        </c:ser>
        <c:ser>
          <c:idx val="1"/>
          <c:order val="1"/>
          <c:tx>
            <c:strRef>
              <c:f>Φύλλο1!$C$1</c:f>
              <c:strCache>
                <c:ptCount val="1"/>
                <c:pt idx="0">
                  <c:v>USER DETAILED AREA</c:v>
                </c:pt>
              </c:strCache>
            </c:strRef>
          </c:tx>
          <c:spPr>
            <a:solidFill>
              <a:schemeClr val="accent2"/>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Φύλλο1!$C$2:$C$10</c:f>
              <c:numCache>
                <c:formatCode>General</c:formatCode>
                <c:ptCount val="9"/>
                <c:pt idx="0">
                  <c:v>23.8</c:v>
                </c:pt>
                <c:pt idx="1">
                  <c:v>92.2</c:v>
                </c:pt>
                <c:pt idx="2">
                  <c:v>183</c:v>
                </c:pt>
                <c:pt idx="3">
                  <c:v>207</c:v>
                </c:pt>
                <c:pt idx="4">
                  <c:v>759</c:v>
                </c:pt>
                <c:pt idx="5">
                  <c:v>1578</c:v>
                </c:pt>
                <c:pt idx="6">
                  <c:v>656.6</c:v>
                </c:pt>
                <c:pt idx="7">
                  <c:v>1816</c:v>
                </c:pt>
                <c:pt idx="8">
                  <c:v>3163.8</c:v>
                </c:pt>
              </c:numCache>
            </c:numRef>
          </c:val>
          <c:extLst>
            <c:ext xmlns:c16="http://schemas.microsoft.com/office/drawing/2014/chart" uri="{C3380CC4-5D6E-409C-BE32-E72D297353CC}">
              <c16:uniqueId val="{00000001-0F30-4AC1-8087-5A24BDE9481C}"/>
            </c:ext>
          </c:extLst>
        </c:ser>
        <c:ser>
          <c:idx val="2"/>
          <c:order val="2"/>
          <c:tx>
            <c:strRef>
              <c:f>Φύλλο1!$D$1</c:f>
              <c:strCache>
                <c:ptCount val="1"/>
                <c:pt idx="0">
                  <c:v>INTERSECTION</c:v>
                </c:pt>
              </c:strCache>
            </c:strRef>
          </c:tx>
          <c:spPr>
            <a:solidFill>
              <a:schemeClr val="accent3"/>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Φύλλο1!$D$2:$D$10</c:f>
              <c:numCache>
                <c:formatCode>General</c:formatCode>
                <c:ptCount val="9"/>
                <c:pt idx="0">
                  <c:v>351</c:v>
                </c:pt>
                <c:pt idx="1">
                  <c:v>455.6</c:v>
                </c:pt>
                <c:pt idx="2">
                  <c:v>828</c:v>
                </c:pt>
                <c:pt idx="3">
                  <c:v>34109.800000000003</c:v>
                </c:pt>
                <c:pt idx="4">
                  <c:v>50704</c:v>
                </c:pt>
                <c:pt idx="5">
                  <c:v>84452</c:v>
                </c:pt>
                <c:pt idx="6">
                  <c:v>152131.20000000001</c:v>
                </c:pt>
                <c:pt idx="7">
                  <c:v>202473.2</c:v>
                </c:pt>
                <c:pt idx="8">
                  <c:v>328577.59999999998</c:v>
                </c:pt>
              </c:numCache>
            </c:numRef>
          </c:val>
          <c:extLst>
            <c:ext xmlns:c16="http://schemas.microsoft.com/office/drawing/2014/chart" uri="{C3380CC4-5D6E-409C-BE32-E72D297353CC}">
              <c16:uniqueId val="{00000002-0F30-4AC1-8087-5A24BDE9481C}"/>
            </c:ext>
          </c:extLst>
        </c:ser>
        <c:ser>
          <c:idx val="3"/>
          <c:order val="3"/>
          <c:tx>
            <c:strRef>
              <c:f>Φύλλο1!$E$1</c:f>
              <c:strCache>
                <c:ptCount val="1"/>
                <c:pt idx="0">
                  <c:v>QUERY EXECUTION TIME</c:v>
                </c:pt>
              </c:strCache>
            </c:strRef>
          </c:tx>
          <c:spPr>
            <a:solidFill>
              <a:schemeClr val="accent4"/>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Φύλλο1!$E$2:$E$10</c:f>
              <c:numCache>
                <c:formatCode>General</c:formatCode>
                <c:ptCount val="9"/>
                <c:pt idx="0">
                  <c:v>27.2</c:v>
                </c:pt>
                <c:pt idx="1">
                  <c:v>26.8</c:v>
                </c:pt>
                <c:pt idx="2">
                  <c:v>22.8</c:v>
                </c:pt>
                <c:pt idx="3">
                  <c:v>79</c:v>
                </c:pt>
                <c:pt idx="4">
                  <c:v>105.8</c:v>
                </c:pt>
                <c:pt idx="5">
                  <c:v>101.6</c:v>
                </c:pt>
                <c:pt idx="6">
                  <c:v>191</c:v>
                </c:pt>
                <c:pt idx="7">
                  <c:v>208.6</c:v>
                </c:pt>
                <c:pt idx="8">
                  <c:v>188.8</c:v>
                </c:pt>
              </c:numCache>
            </c:numRef>
          </c:val>
          <c:extLst>
            <c:ext xmlns:c16="http://schemas.microsoft.com/office/drawing/2014/chart" uri="{C3380CC4-5D6E-409C-BE32-E72D297353CC}">
              <c16:uniqueId val="{00000003-0F30-4AC1-8087-5A24BDE9481C}"/>
            </c:ext>
          </c:extLst>
        </c:ser>
        <c:dLbls>
          <c:showLegendKey val="0"/>
          <c:showVal val="0"/>
          <c:showCatName val="0"/>
          <c:showSerName val="0"/>
          <c:showPercent val="0"/>
          <c:showBubbleSize val="0"/>
        </c:dLbls>
        <c:gapWidth val="150"/>
        <c:axId val="1989410192"/>
        <c:axId val="1989411024"/>
      </c:barChart>
      <c:catAx>
        <c:axId val="1989410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BASE_SIZE = 10.000                     </a:t>
                </a:r>
                <a:r>
                  <a:rPr lang="el-GR" sz="1000" b="0" i="0" u="none" strike="noStrike" baseline="0" dirty="0">
                    <a:effectLst/>
                  </a:rPr>
                  <a:t>		</a:t>
                </a:r>
                <a:r>
                  <a:rPr lang="en-US" sz="1000" b="0" i="0" u="none" strike="noStrike" baseline="0" dirty="0">
                    <a:effectLst/>
                  </a:rPr>
                  <a:t> BASE_SIZE = 100.000                 </a:t>
                </a:r>
                <a:r>
                  <a:rPr lang="el-GR" sz="1000" b="0" i="0" u="none" strike="noStrike" baseline="0" dirty="0">
                    <a:effectLst/>
                  </a:rPr>
                  <a:t>		</a:t>
                </a:r>
                <a:r>
                  <a:rPr lang="en-US" sz="1000" b="0" i="0" u="none" strike="noStrike" baseline="0" dirty="0">
                    <a:effectLst/>
                  </a:rPr>
                  <a:t> BASE_SIZE = 200.000 </a:t>
                </a:r>
                <a:endParaRPr lang="el-GR" dirty="0"/>
              </a:p>
            </c:rich>
          </c:tx>
          <c:layout>
            <c:manualLayout>
              <c:xMode val="edge"/>
              <c:yMode val="edge"/>
              <c:x val="0.19359519945502998"/>
              <c:y val="0.866678258967629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89411024"/>
        <c:crosses val="autoZero"/>
        <c:auto val="1"/>
        <c:lblAlgn val="ctr"/>
        <c:lblOffset val="100"/>
        <c:noMultiLvlLbl val="0"/>
      </c:catAx>
      <c:valAx>
        <c:axId val="1989411024"/>
        <c:scaling>
          <c:logBase val="10"/>
          <c:orientation val="minMax"/>
          <c:max val="60000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(log</a:t>
                </a:r>
                <a:r>
                  <a:rPr lang="en-US" baseline="-25000"/>
                  <a:t>10</a:t>
                </a:r>
                <a:r>
                  <a:rPr lang="en-US" baseline="0"/>
                  <a:t>) ms</a:t>
                </a:r>
                <a:endParaRPr lang="el-G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8941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Direct</a:t>
            </a:r>
            <a:r>
              <a:rPr lang="en-US" baseline="0"/>
              <a:t> Novelty </a:t>
            </a:r>
            <a:endParaRPr lang="el-G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COMPARISON</c:v>
                </c:pt>
              </c:strCache>
            </c:strRef>
          </c:tx>
          <c:spPr>
            <a:solidFill>
              <a:schemeClr val="accent1"/>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Φύλλο1!$B$2:$B$10</c:f>
              <c:numCache>
                <c:formatCode>General</c:formatCode>
                <c:ptCount val="9"/>
                <c:pt idx="0">
                  <c:v>2.2000000000000002</c:v>
                </c:pt>
                <c:pt idx="1">
                  <c:v>0.2</c:v>
                </c:pt>
                <c:pt idx="2">
                  <c:v>0.2</c:v>
                </c:pt>
                <c:pt idx="3">
                  <c:v>0</c:v>
                </c:pt>
                <c:pt idx="4">
                  <c:v>0</c:v>
                </c:pt>
                <c:pt idx="5">
                  <c:v>0</c:v>
                </c:pt>
                <c:pt idx="6">
                  <c:v>0.2</c:v>
                </c:pt>
                <c:pt idx="7">
                  <c:v>0</c:v>
                </c:pt>
                <c:pt idx="8">
                  <c:v>0.2</c:v>
                </c:pt>
              </c:numCache>
            </c:numRef>
          </c:val>
          <c:extLst>
            <c:ext xmlns:c16="http://schemas.microsoft.com/office/drawing/2014/chart" uri="{C3380CC4-5D6E-409C-BE32-E72D297353CC}">
              <c16:uniqueId val="{00000000-7A41-4DFE-957D-1D19F8C51680}"/>
            </c:ext>
          </c:extLst>
        </c:ser>
        <c:ser>
          <c:idx val="1"/>
          <c:order val="1"/>
          <c:tx>
            <c:strRef>
              <c:f>Φύλλο1!$C$1</c:f>
              <c:strCache>
                <c:ptCount val="1"/>
                <c:pt idx="0">
                  <c:v>QUERY EXECUTION TIME</c:v>
                </c:pt>
              </c:strCache>
            </c:strRef>
          </c:tx>
          <c:spPr>
            <a:solidFill>
              <a:schemeClr val="accent2"/>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Φύλλο1!$C$2:$C$10</c:f>
              <c:numCache>
                <c:formatCode>General</c:formatCode>
                <c:ptCount val="9"/>
                <c:pt idx="0">
                  <c:v>27.2</c:v>
                </c:pt>
                <c:pt idx="1">
                  <c:v>26.8</c:v>
                </c:pt>
                <c:pt idx="2">
                  <c:v>22.8</c:v>
                </c:pt>
                <c:pt idx="3">
                  <c:v>106.2</c:v>
                </c:pt>
                <c:pt idx="4">
                  <c:v>105.8</c:v>
                </c:pt>
                <c:pt idx="5">
                  <c:v>101.6</c:v>
                </c:pt>
                <c:pt idx="6">
                  <c:v>191</c:v>
                </c:pt>
                <c:pt idx="7">
                  <c:v>208.6</c:v>
                </c:pt>
                <c:pt idx="8">
                  <c:v>188.2</c:v>
                </c:pt>
              </c:numCache>
            </c:numRef>
          </c:val>
          <c:extLst>
            <c:ext xmlns:c16="http://schemas.microsoft.com/office/drawing/2014/chart" uri="{C3380CC4-5D6E-409C-BE32-E72D297353CC}">
              <c16:uniqueId val="{00000001-7A41-4DFE-957D-1D19F8C51680}"/>
            </c:ext>
          </c:extLst>
        </c:ser>
        <c:dLbls>
          <c:showLegendKey val="0"/>
          <c:showVal val="0"/>
          <c:showCatName val="0"/>
          <c:showSerName val="0"/>
          <c:showPercent val="0"/>
          <c:showBubbleSize val="0"/>
        </c:dLbls>
        <c:gapWidth val="150"/>
        <c:axId val="1554889264"/>
        <c:axId val="1554889680"/>
      </c:barChart>
      <c:catAx>
        <c:axId val="1554889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BASE_SIZE = 10.000      </a:t>
                </a:r>
                <a:r>
                  <a:rPr lang="el-GR" baseline="0" dirty="0"/>
                  <a:t>            </a:t>
                </a:r>
                <a:r>
                  <a:rPr lang="en-US" dirty="0"/>
                  <a:t>BASE_SIZE = 100.000</a:t>
                </a:r>
                <a:r>
                  <a:rPr lang="el-GR" dirty="0"/>
                  <a:t>             </a:t>
                </a:r>
                <a:r>
                  <a:rPr lang="en-US" dirty="0"/>
                  <a:t>  BASE_SIZE = 200.000 			</a:t>
                </a:r>
                <a:endParaRPr lang="el-GR" dirty="0"/>
              </a:p>
            </c:rich>
          </c:tx>
          <c:layout>
            <c:manualLayout>
              <c:xMode val="edge"/>
              <c:yMode val="edge"/>
              <c:x val="0.14445288121524535"/>
              <c:y val="0.846945925061849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680"/>
        <c:crosses val="autoZero"/>
        <c:auto val="1"/>
        <c:lblAlgn val="ctr"/>
        <c:lblOffset val="100"/>
        <c:noMultiLvlLbl val="0"/>
      </c:catAx>
      <c:valAx>
        <c:axId val="1554889680"/>
        <c:scaling>
          <c:orientation val="minMax"/>
          <c:max val="2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endParaRPr lang="el-GR"/>
              </a:p>
            </c:rich>
          </c:tx>
          <c:layout>
            <c:manualLayout>
              <c:xMode val="edge"/>
              <c:yMode val="edge"/>
              <c:x val="2.4149286498353458E-2"/>
              <c:y val="0.249431372822926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264"/>
        <c:crosses val="autoZero"/>
        <c:crossBetween val="between"/>
        <c:majorUnit val="20"/>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Indirect Novelty</a:t>
            </a:r>
            <a:endParaRPr lang="el-GR"/>
          </a:p>
        </c:rich>
      </c:tx>
      <c:layout>
        <c:manualLayout>
          <c:xMode val="edge"/>
          <c:yMode val="edge"/>
          <c:x val="0.38700514878693387"/>
          <c:y val="1.96725330942239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DETAILED AREA</c:v>
                </c:pt>
              </c:strCache>
            </c:strRef>
          </c:tx>
          <c:spPr>
            <a:solidFill>
              <a:schemeClr val="accent1"/>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Φύλλο1!$B$2:$B$10</c:f>
              <c:numCache>
                <c:formatCode>General</c:formatCode>
                <c:ptCount val="9"/>
                <c:pt idx="0">
                  <c:v>22.4</c:v>
                </c:pt>
                <c:pt idx="1">
                  <c:v>19.399999999999999</c:v>
                </c:pt>
                <c:pt idx="2">
                  <c:v>15.4</c:v>
                </c:pt>
                <c:pt idx="3">
                  <c:v>131</c:v>
                </c:pt>
                <c:pt idx="4">
                  <c:v>110.8</c:v>
                </c:pt>
                <c:pt idx="5">
                  <c:v>120.4</c:v>
                </c:pt>
                <c:pt idx="6">
                  <c:v>309.5</c:v>
                </c:pt>
                <c:pt idx="7">
                  <c:v>286.2</c:v>
                </c:pt>
                <c:pt idx="8">
                  <c:v>259.8</c:v>
                </c:pt>
              </c:numCache>
            </c:numRef>
          </c:val>
          <c:extLst>
            <c:ext xmlns:c16="http://schemas.microsoft.com/office/drawing/2014/chart" uri="{C3380CC4-5D6E-409C-BE32-E72D297353CC}">
              <c16:uniqueId val="{00000000-D22F-4044-A9E0-310878290865}"/>
            </c:ext>
          </c:extLst>
        </c:ser>
        <c:ser>
          <c:idx val="1"/>
          <c:order val="1"/>
          <c:tx>
            <c:strRef>
              <c:f>Φύλλο1!$C$1</c:f>
              <c:strCache>
                <c:ptCount val="1"/>
                <c:pt idx="0">
                  <c:v>USER DETAILED AREA</c:v>
                </c:pt>
              </c:strCache>
            </c:strRef>
          </c:tx>
          <c:spPr>
            <a:solidFill>
              <a:schemeClr val="accent2"/>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Φύλλο1!$C$2:$C$10</c:f>
              <c:numCache>
                <c:formatCode>General</c:formatCode>
                <c:ptCount val="9"/>
                <c:pt idx="0">
                  <c:v>40.200000000000003</c:v>
                </c:pt>
                <c:pt idx="1">
                  <c:v>102</c:v>
                </c:pt>
                <c:pt idx="2">
                  <c:v>163</c:v>
                </c:pt>
                <c:pt idx="3">
                  <c:v>286</c:v>
                </c:pt>
                <c:pt idx="4">
                  <c:v>835.6</c:v>
                </c:pt>
                <c:pt idx="5">
                  <c:v>1780</c:v>
                </c:pt>
                <c:pt idx="6">
                  <c:v>664.4</c:v>
                </c:pt>
                <c:pt idx="7">
                  <c:v>1964.4</c:v>
                </c:pt>
                <c:pt idx="8">
                  <c:v>3187.6</c:v>
                </c:pt>
              </c:numCache>
            </c:numRef>
          </c:val>
          <c:extLst>
            <c:ext xmlns:c16="http://schemas.microsoft.com/office/drawing/2014/chart" uri="{C3380CC4-5D6E-409C-BE32-E72D297353CC}">
              <c16:uniqueId val="{00000001-D22F-4044-A9E0-310878290865}"/>
            </c:ext>
          </c:extLst>
        </c:ser>
        <c:ser>
          <c:idx val="2"/>
          <c:order val="2"/>
          <c:tx>
            <c:strRef>
              <c:f>Φύλλο1!$D$1</c:f>
              <c:strCache>
                <c:ptCount val="1"/>
                <c:pt idx="0">
                  <c:v>INTERSECTION </c:v>
                </c:pt>
              </c:strCache>
            </c:strRef>
          </c:tx>
          <c:spPr>
            <a:solidFill>
              <a:schemeClr val="accent3"/>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Φύλλο1!$D$2:$D$10</c:f>
              <c:numCache>
                <c:formatCode>General</c:formatCode>
                <c:ptCount val="9"/>
                <c:pt idx="0">
                  <c:v>337</c:v>
                </c:pt>
                <c:pt idx="1">
                  <c:v>457.8</c:v>
                </c:pt>
                <c:pt idx="2">
                  <c:v>869.8</c:v>
                </c:pt>
                <c:pt idx="3">
                  <c:v>37046.400000000001</c:v>
                </c:pt>
                <c:pt idx="4">
                  <c:v>50121.2</c:v>
                </c:pt>
                <c:pt idx="5">
                  <c:v>90176.2</c:v>
                </c:pt>
                <c:pt idx="6">
                  <c:v>165533.20000000001</c:v>
                </c:pt>
                <c:pt idx="7">
                  <c:v>248475.6</c:v>
                </c:pt>
                <c:pt idx="8">
                  <c:v>359481.59999999998</c:v>
                </c:pt>
              </c:numCache>
            </c:numRef>
          </c:val>
          <c:extLst>
            <c:ext xmlns:c16="http://schemas.microsoft.com/office/drawing/2014/chart" uri="{C3380CC4-5D6E-409C-BE32-E72D297353CC}">
              <c16:uniqueId val="{00000002-D22F-4044-A9E0-310878290865}"/>
            </c:ext>
          </c:extLst>
        </c:ser>
        <c:ser>
          <c:idx val="3"/>
          <c:order val="3"/>
          <c:tx>
            <c:strRef>
              <c:f>Φύλλο1!$E$1</c:f>
              <c:strCache>
                <c:ptCount val="1"/>
                <c:pt idx="0">
                  <c:v>QUERY EXECUTION TIME </c:v>
                </c:pt>
              </c:strCache>
            </c:strRef>
          </c:tx>
          <c:spPr>
            <a:solidFill>
              <a:schemeClr val="accent4"/>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Φύλλο1!$E$2:$E$10</c:f>
              <c:numCache>
                <c:formatCode>General</c:formatCode>
                <c:ptCount val="9"/>
                <c:pt idx="0">
                  <c:v>67.400000000000006</c:v>
                </c:pt>
                <c:pt idx="1">
                  <c:v>26.8</c:v>
                </c:pt>
                <c:pt idx="2">
                  <c:v>22.8</c:v>
                </c:pt>
                <c:pt idx="3">
                  <c:v>106.4</c:v>
                </c:pt>
                <c:pt idx="4">
                  <c:v>105.8</c:v>
                </c:pt>
                <c:pt idx="5">
                  <c:v>105.2</c:v>
                </c:pt>
                <c:pt idx="6">
                  <c:v>191.3</c:v>
                </c:pt>
                <c:pt idx="7">
                  <c:v>208.6</c:v>
                </c:pt>
                <c:pt idx="8">
                  <c:v>214.2</c:v>
                </c:pt>
              </c:numCache>
            </c:numRef>
          </c:val>
          <c:extLst>
            <c:ext xmlns:c16="http://schemas.microsoft.com/office/drawing/2014/chart" uri="{C3380CC4-5D6E-409C-BE32-E72D297353CC}">
              <c16:uniqueId val="{00000003-D22F-4044-A9E0-310878290865}"/>
            </c:ext>
          </c:extLst>
        </c:ser>
        <c:dLbls>
          <c:showLegendKey val="0"/>
          <c:showVal val="0"/>
          <c:showCatName val="0"/>
          <c:showSerName val="0"/>
          <c:showPercent val="0"/>
          <c:showBubbleSize val="0"/>
        </c:dLbls>
        <c:gapWidth val="150"/>
        <c:axId val="1989410192"/>
        <c:axId val="1989411024"/>
      </c:barChart>
      <c:catAx>
        <c:axId val="1989410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BASE_SIZE = 10.000                     BASE_SIZE = 100.000                  BASE_SIZE = 200.000 </a:t>
                </a:r>
                <a:endParaRPr lang="el-GR" dirty="0"/>
              </a:p>
            </c:rich>
          </c:tx>
          <c:layout>
            <c:manualLayout>
              <c:xMode val="edge"/>
              <c:yMode val="edge"/>
              <c:x val="0.15014749838377597"/>
              <c:y val="0.886312082053820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89411024"/>
        <c:crosses val="autoZero"/>
        <c:auto val="1"/>
        <c:lblAlgn val="ctr"/>
        <c:lblOffset val="100"/>
        <c:noMultiLvlLbl val="0"/>
      </c:catAx>
      <c:valAx>
        <c:axId val="1989411024"/>
        <c:scaling>
          <c:logBase val="10"/>
          <c:orientation val="minMax"/>
          <c:max val="60000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(log</a:t>
                </a:r>
                <a:r>
                  <a:rPr lang="en-US" baseline="-25000"/>
                  <a:t>10</a:t>
                </a:r>
                <a:r>
                  <a:rPr lang="en-US" baseline="0"/>
                  <a:t>) ms</a:t>
                </a:r>
                <a:endParaRPr lang="el-G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8941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Value Peculiarity</a:t>
            </a:r>
            <a:endParaRPr lang="el-G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DETAILED AREA</c:v>
                </c:pt>
              </c:strCache>
            </c:strRef>
          </c:tx>
          <c:spPr>
            <a:solidFill>
              <a:schemeClr val="accent1"/>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Φύλλο1!$B$2:$B$10</c:f>
              <c:numCache>
                <c:formatCode>General</c:formatCode>
                <c:ptCount val="9"/>
                <c:pt idx="0">
                  <c:v>37.4</c:v>
                </c:pt>
                <c:pt idx="1">
                  <c:v>88</c:v>
                </c:pt>
                <c:pt idx="2">
                  <c:v>151.80000000000001</c:v>
                </c:pt>
                <c:pt idx="3">
                  <c:v>238.4</c:v>
                </c:pt>
                <c:pt idx="4">
                  <c:v>628</c:v>
                </c:pt>
                <c:pt idx="5">
                  <c:v>1169.5999999999999</c:v>
                </c:pt>
                <c:pt idx="6">
                  <c:v>498.6</c:v>
                </c:pt>
                <c:pt idx="7">
                  <c:v>1289</c:v>
                </c:pt>
                <c:pt idx="8">
                  <c:v>2427.8000000000002</c:v>
                </c:pt>
              </c:numCache>
            </c:numRef>
          </c:val>
          <c:extLst>
            <c:ext xmlns:c16="http://schemas.microsoft.com/office/drawing/2014/chart" uri="{C3380CC4-5D6E-409C-BE32-E72D297353CC}">
              <c16:uniqueId val="{00000000-BD91-4B7D-8803-8DB687661A27}"/>
            </c:ext>
          </c:extLst>
        </c:ser>
        <c:ser>
          <c:idx val="1"/>
          <c:order val="1"/>
          <c:tx>
            <c:strRef>
              <c:f>Φύλλο1!$C$1</c:f>
              <c:strCache>
                <c:ptCount val="1"/>
                <c:pt idx="0">
                  <c:v>INTERSECTION</c:v>
                </c:pt>
              </c:strCache>
            </c:strRef>
          </c:tx>
          <c:spPr>
            <a:solidFill>
              <a:schemeClr val="accent2"/>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Φύλλο1!$C$2:$C$10</c:f>
              <c:numCache>
                <c:formatCode>General</c:formatCode>
                <c:ptCount val="9"/>
                <c:pt idx="0">
                  <c:v>294.2</c:v>
                </c:pt>
                <c:pt idx="1">
                  <c:v>542.20000000000005</c:v>
                </c:pt>
                <c:pt idx="2">
                  <c:v>1299.2</c:v>
                </c:pt>
                <c:pt idx="3">
                  <c:v>30505.599999999999</c:v>
                </c:pt>
                <c:pt idx="4">
                  <c:v>55430.400000000001</c:v>
                </c:pt>
                <c:pt idx="5">
                  <c:v>143710.6</c:v>
                </c:pt>
                <c:pt idx="6">
                  <c:v>129627.6</c:v>
                </c:pt>
                <c:pt idx="7">
                  <c:v>230138.8</c:v>
                </c:pt>
                <c:pt idx="8">
                  <c:v>582497.19999999995</c:v>
                </c:pt>
              </c:numCache>
            </c:numRef>
          </c:val>
          <c:extLst>
            <c:ext xmlns:c16="http://schemas.microsoft.com/office/drawing/2014/chart" uri="{C3380CC4-5D6E-409C-BE32-E72D297353CC}">
              <c16:uniqueId val="{00000001-BD91-4B7D-8803-8DB687661A27}"/>
            </c:ext>
          </c:extLst>
        </c:ser>
        <c:ser>
          <c:idx val="2"/>
          <c:order val="2"/>
          <c:tx>
            <c:strRef>
              <c:f>Φύλλο1!$D$1</c:f>
              <c:strCache>
                <c:ptCount val="1"/>
                <c:pt idx="0">
                  <c:v>QUERY EXECUTION TIME </c:v>
                </c:pt>
              </c:strCache>
            </c:strRef>
          </c:tx>
          <c:spPr>
            <a:solidFill>
              <a:schemeClr val="accent3"/>
            </a:solidFill>
            <a:ln>
              <a:noFill/>
            </a:ln>
            <a:effectLst/>
          </c:spPr>
          <c:invertIfNegative val="0"/>
          <c:cat>
            <c:numRef>
              <c:f>Φύλλο1!$A$2:$A$10</c:f>
              <c:numCache>
                <c:formatCode>General</c:formatCode>
                <c:ptCount val="9"/>
                <c:pt idx="0">
                  <c:v>1</c:v>
                </c:pt>
                <c:pt idx="1">
                  <c:v>5</c:v>
                </c:pt>
                <c:pt idx="2">
                  <c:v>10</c:v>
                </c:pt>
                <c:pt idx="3">
                  <c:v>1</c:v>
                </c:pt>
                <c:pt idx="4">
                  <c:v>5</c:v>
                </c:pt>
                <c:pt idx="5">
                  <c:v>10</c:v>
                </c:pt>
                <c:pt idx="6">
                  <c:v>1</c:v>
                </c:pt>
                <c:pt idx="7">
                  <c:v>5</c:v>
                </c:pt>
                <c:pt idx="8">
                  <c:v>10</c:v>
                </c:pt>
              </c:numCache>
            </c:numRef>
          </c:cat>
          <c:val>
            <c:numRef>
              <c:f>Φύλλο1!$D$2:$D$10</c:f>
              <c:numCache>
                <c:formatCode>General</c:formatCode>
                <c:ptCount val="9"/>
                <c:pt idx="0">
                  <c:v>27.2</c:v>
                </c:pt>
                <c:pt idx="1">
                  <c:v>26.8</c:v>
                </c:pt>
                <c:pt idx="2">
                  <c:v>22.8</c:v>
                </c:pt>
                <c:pt idx="3">
                  <c:v>106.2</c:v>
                </c:pt>
                <c:pt idx="4">
                  <c:v>105.8</c:v>
                </c:pt>
                <c:pt idx="5">
                  <c:v>101.6</c:v>
                </c:pt>
                <c:pt idx="6">
                  <c:v>191</c:v>
                </c:pt>
                <c:pt idx="7">
                  <c:v>208.6</c:v>
                </c:pt>
                <c:pt idx="8">
                  <c:v>188.8</c:v>
                </c:pt>
              </c:numCache>
            </c:numRef>
          </c:val>
          <c:extLst>
            <c:ext xmlns:c16="http://schemas.microsoft.com/office/drawing/2014/chart" uri="{C3380CC4-5D6E-409C-BE32-E72D297353CC}">
              <c16:uniqueId val="{00000002-BD91-4B7D-8803-8DB687661A27}"/>
            </c:ext>
          </c:extLst>
        </c:ser>
        <c:dLbls>
          <c:showLegendKey val="0"/>
          <c:showVal val="0"/>
          <c:showCatName val="0"/>
          <c:showSerName val="0"/>
          <c:showPercent val="0"/>
          <c:showBubbleSize val="0"/>
        </c:dLbls>
        <c:gapWidth val="150"/>
        <c:axId val="1989410192"/>
        <c:axId val="1989411024"/>
      </c:barChart>
      <c:catAx>
        <c:axId val="1989410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BASE_SIZE = 10.000                       </a:t>
                </a:r>
                <a:r>
                  <a:rPr lang="el-GR" sz="1000" b="0" i="0" u="none" strike="noStrike" baseline="0" dirty="0">
                    <a:effectLst/>
                  </a:rPr>
                  <a:t>	</a:t>
                </a:r>
                <a:r>
                  <a:rPr lang="en-US" sz="1000" b="0" i="0" u="none" strike="noStrike" baseline="0" dirty="0">
                    <a:effectLst/>
                  </a:rPr>
                  <a:t> BASE_SIZE = 100.000                 </a:t>
                </a:r>
                <a:r>
                  <a:rPr lang="el-GR" sz="1000" b="0" i="0" u="none" strike="noStrike" baseline="0" dirty="0">
                    <a:effectLst/>
                  </a:rPr>
                  <a:t>		</a:t>
                </a:r>
                <a:r>
                  <a:rPr lang="en-US" sz="1000" b="0" i="0" u="none" strike="noStrike" baseline="0" dirty="0">
                    <a:effectLst/>
                  </a:rPr>
                  <a:t> BASE_SIZE = 200.000 </a:t>
                </a:r>
                <a:endParaRPr lang="el-GR"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89411024"/>
        <c:crosses val="autoZero"/>
        <c:auto val="1"/>
        <c:lblAlgn val="ctr"/>
        <c:lblOffset val="100"/>
        <c:noMultiLvlLbl val="0"/>
      </c:catAx>
      <c:valAx>
        <c:axId val="1989411024"/>
        <c:scaling>
          <c:logBase val="10"/>
          <c:orientation val="minMax"/>
          <c:max val="60000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(log</a:t>
                </a:r>
                <a:r>
                  <a:rPr lang="en-US" baseline="-25000"/>
                  <a:t>10</a:t>
                </a:r>
                <a:r>
                  <a:rPr lang="en-US" baseline="0"/>
                  <a:t>) ms</a:t>
                </a:r>
                <a:endParaRPr lang="el-G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8941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Label</a:t>
            </a:r>
            <a:r>
              <a:rPr lang="en-US" baseline="0"/>
              <a:t> Surprise</a:t>
            </a:r>
            <a:endParaRPr lang="el-G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COMPARISON</c:v>
                </c:pt>
              </c:strCache>
            </c:strRef>
          </c:tx>
          <c:spPr>
            <a:solidFill>
              <a:schemeClr val="accent1"/>
            </a:solidFill>
            <a:ln>
              <a:noFill/>
            </a:ln>
            <a:effectLst/>
          </c:spPr>
          <c:invertIfNegative val="0"/>
          <c:cat>
            <c:numRef>
              <c:f>Φύλλο1!$A$2:$A$10</c:f>
              <c:numCache>
                <c:formatCode>General</c:formatCode>
                <c:ptCount val="9"/>
                <c:pt idx="0">
                  <c:v>100</c:v>
                </c:pt>
                <c:pt idx="1">
                  <c:v>200</c:v>
                </c:pt>
                <c:pt idx="2">
                  <c:v>400</c:v>
                </c:pt>
                <c:pt idx="3">
                  <c:v>100</c:v>
                </c:pt>
                <c:pt idx="4">
                  <c:v>200</c:v>
                </c:pt>
                <c:pt idx="5">
                  <c:v>400</c:v>
                </c:pt>
                <c:pt idx="6">
                  <c:v>100</c:v>
                </c:pt>
                <c:pt idx="7">
                  <c:v>200</c:v>
                </c:pt>
                <c:pt idx="8">
                  <c:v>400</c:v>
                </c:pt>
              </c:numCache>
            </c:numRef>
          </c:cat>
          <c:val>
            <c:numRef>
              <c:f>Φύλλο1!$B$2:$B$10</c:f>
              <c:numCache>
                <c:formatCode>General</c:formatCode>
                <c:ptCount val="9"/>
                <c:pt idx="0">
                  <c:v>6.4</c:v>
                </c:pt>
                <c:pt idx="1">
                  <c:v>8.6</c:v>
                </c:pt>
                <c:pt idx="2">
                  <c:v>11.4</c:v>
                </c:pt>
                <c:pt idx="3">
                  <c:v>6.4</c:v>
                </c:pt>
                <c:pt idx="4">
                  <c:v>7.8</c:v>
                </c:pt>
                <c:pt idx="5">
                  <c:v>12.6</c:v>
                </c:pt>
                <c:pt idx="6">
                  <c:v>13.4</c:v>
                </c:pt>
                <c:pt idx="7">
                  <c:v>9.6</c:v>
                </c:pt>
                <c:pt idx="8">
                  <c:v>21.6</c:v>
                </c:pt>
              </c:numCache>
            </c:numRef>
          </c:val>
          <c:extLst>
            <c:ext xmlns:c16="http://schemas.microsoft.com/office/drawing/2014/chart" uri="{C3380CC4-5D6E-409C-BE32-E72D297353CC}">
              <c16:uniqueId val="{00000000-D813-4360-8DD9-56487EFEB449}"/>
            </c:ext>
          </c:extLst>
        </c:ser>
        <c:ser>
          <c:idx val="1"/>
          <c:order val="1"/>
          <c:tx>
            <c:strRef>
              <c:f>Φύλλο1!$C$1</c:f>
              <c:strCache>
                <c:ptCount val="1"/>
                <c:pt idx="0">
                  <c:v>QUERY EXECUTION TIME </c:v>
                </c:pt>
              </c:strCache>
            </c:strRef>
          </c:tx>
          <c:spPr>
            <a:solidFill>
              <a:schemeClr val="accent2"/>
            </a:solidFill>
            <a:ln>
              <a:noFill/>
            </a:ln>
            <a:effectLst/>
          </c:spPr>
          <c:invertIfNegative val="0"/>
          <c:cat>
            <c:numRef>
              <c:f>Φύλλο1!$A$2:$A$10</c:f>
              <c:numCache>
                <c:formatCode>General</c:formatCode>
                <c:ptCount val="9"/>
                <c:pt idx="0">
                  <c:v>100</c:v>
                </c:pt>
                <c:pt idx="1">
                  <c:v>200</c:v>
                </c:pt>
                <c:pt idx="2">
                  <c:v>400</c:v>
                </c:pt>
                <c:pt idx="3">
                  <c:v>100</c:v>
                </c:pt>
                <c:pt idx="4">
                  <c:v>200</c:v>
                </c:pt>
                <c:pt idx="5">
                  <c:v>400</c:v>
                </c:pt>
                <c:pt idx="6">
                  <c:v>100</c:v>
                </c:pt>
                <c:pt idx="7">
                  <c:v>200</c:v>
                </c:pt>
                <c:pt idx="8">
                  <c:v>400</c:v>
                </c:pt>
              </c:numCache>
            </c:numRef>
          </c:cat>
          <c:val>
            <c:numRef>
              <c:f>Φύλλο1!$C$2:$C$10</c:f>
              <c:numCache>
                <c:formatCode>General</c:formatCode>
                <c:ptCount val="9"/>
                <c:pt idx="0">
                  <c:v>22.8</c:v>
                </c:pt>
                <c:pt idx="1">
                  <c:v>21.4</c:v>
                </c:pt>
                <c:pt idx="2">
                  <c:v>27.2</c:v>
                </c:pt>
                <c:pt idx="3">
                  <c:v>101.6</c:v>
                </c:pt>
                <c:pt idx="4">
                  <c:v>115.4</c:v>
                </c:pt>
                <c:pt idx="5">
                  <c:v>96.6</c:v>
                </c:pt>
                <c:pt idx="6">
                  <c:v>188.8</c:v>
                </c:pt>
                <c:pt idx="7">
                  <c:v>182</c:v>
                </c:pt>
                <c:pt idx="8">
                  <c:v>219.8</c:v>
                </c:pt>
              </c:numCache>
            </c:numRef>
          </c:val>
          <c:extLst>
            <c:ext xmlns:c16="http://schemas.microsoft.com/office/drawing/2014/chart" uri="{C3380CC4-5D6E-409C-BE32-E72D297353CC}">
              <c16:uniqueId val="{00000001-D813-4360-8DD9-56487EFEB449}"/>
            </c:ext>
          </c:extLst>
        </c:ser>
        <c:dLbls>
          <c:showLegendKey val="0"/>
          <c:showVal val="0"/>
          <c:showCatName val="0"/>
          <c:showSerName val="0"/>
          <c:showPercent val="0"/>
          <c:showBubbleSize val="0"/>
        </c:dLbls>
        <c:gapWidth val="150"/>
        <c:axId val="1554889264"/>
        <c:axId val="1554889680"/>
      </c:barChart>
      <c:catAx>
        <c:axId val="1554889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BASE_SIZE = 10.000                    BASE_SIZE = 100.000                  BASE_SIZE = 200.000 			</a:t>
                </a:r>
                <a:endParaRPr lang="el-GR" dirty="0"/>
              </a:p>
            </c:rich>
          </c:tx>
          <c:layout>
            <c:manualLayout>
              <c:xMode val="edge"/>
              <c:yMode val="edge"/>
              <c:x val="0.15447357055051664"/>
              <c:y val="0.85304976450599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680"/>
        <c:crosses val="autoZero"/>
        <c:auto val="1"/>
        <c:lblAlgn val="ctr"/>
        <c:lblOffset val="100"/>
        <c:noMultiLvlLbl val="0"/>
      </c:catAx>
      <c:valAx>
        <c:axId val="155488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endParaRPr lang="el-GR"/>
              </a:p>
            </c:rich>
          </c:tx>
          <c:layout>
            <c:manualLayout>
              <c:xMode val="edge"/>
              <c:yMode val="edge"/>
              <c:x val="2.4149286498353458E-2"/>
              <c:y val="0.249431372822926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Label</a:t>
            </a:r>
            <a:r>
              <a:rPr lang="en-US" baseline="0"/>
              <a:t> Surprise Strict</a:t>
            </a:r>
            <a:endParaRPr lang="el-G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COMPARISON</c:v>
                </c:pt>
              </c:strCache>
            </c:strRef>
          </c:tx>
          <c:spPr>
            <a:solidFill>
              <a:schemeClr val="accent1"/>
            </a:solidFill>
            <a:ln>
              <a:noFill/>
            </a:ln>
            <a:effectLst/>
          </c:spPr>
          <c:invertIfNegative val="0"/>
          <c:cat>
            <c:numRef>
              <c:f>Φύλλο1!$A$2:$A$10</c:f>
              <c:numCache>
                <c:formatCode>General</c:formatCode>
                <c:ptCount val="9"/>
                <c:pt idx="0">
                  <c:v>100</c:v>
                </c:pt>
                <c:pt idx="1">
                  <c:v>200</c:v>
                </c:pt>
                <c:pt idx="2">
                  <c:v>400</c:v>
                </c:pt>
                <c:pt idx="3">
                  <c:v>100</c:v>
                </c:pt>
                <c:pt idx="4">
                  <c:v>200</c:v>
                </c:pt>
                <c:pt idx="5">
                  <c:v>400</c:v>
                </c:pt>
                <c:pt idx="6">
                  <c:v>100</c:v>
                </c:pt>
                <c:pt idx="7">
                  <c:v>200</c:v>
                </c:pt>
                <c:pt idx="8">
                  <c:v>400</c:v>
                </c:pt>
              </c:numCache>
            </c:numRef>
          </c:cat>
          <c:val>
            <c:numRef>
              <c:f>Φύλλο1!$B$2:$B$10</c:f>
              <c:numCache>
                <c:formatCode>General</c:formatCode>
                <c:ptCount val="9"/>
                <c:pt idx="0">
                  <c:v>0</c:v>
                </c:pt>
                <c:pt idx="1">
                  <c:v>0</c:v>
                </c:pt>
                <c:pt idx="2">
                  <c:v>0.6</c:v>
                </c:pt>
                <c:pt idx="3">
                  <c:v>0.4</c:v>
                </c:pt>
                <c:pt idx="4">
                  <c:v>0.6</c:v>
                </c:pt>
                <c:pt idx="5">
                  <c:v>1</c:v>
                </c:pt>
                <c:pt idx="6">
                  <c:v>0</c:v>
                </c:pt>
                <c:pt idx="7">
                  <c:v>0</c:v>
                </c:pt>
                <c:pt idx="8">
                  <c:v>0</c:v>
                </c:pt>
              </c:numCache>
            </c:numRef>
          </c:val>
          <c:extLst>
            <c:ext xmlns:c16="http://schemas.microsoft.com/office/drawing/2014/chart" uri="{C3380CC4-5D6E-409C-BE32-E72D297353CC}">
              <c16:uniqueId val="{00000000-02E3-4682-BCFF-22F415C8532B}"/>
            </c:ext>
          </c:extLst>
        </c:ser>
        <c:ser>
          <c:idx val="1"/>
          <c:order val="1"/>
          <c:tx>
            <c:strRef>
              <c:f>Φύλλο1!$C$1</c:f>
              <c:strCache>
                <c:ptCount val="1"/>
                <c:pt idx="0">
                  <c:v>QUERY EXECUTION TIME </c:v>
                </c:pt>
              </c:strCache>
            </c:strRef>
          </c:tx>
          <c:spPr>
            <a:solidFill>
              <a:schemeClr val="accent2"/>
            </a:solidFill>
            <a:ln>
              <a:noFill/>
            </a:ln>
            <a:effectLst/>
          </c:spPr>
          <c:invertIfNegative val="0"/>
          <c:cat>
            <c:numRef>
              <c:f>Φύλλο1!$A$2:$A$10</c:f>
              <c:numCache>
                <c:formatCode>General</c:formatCode>
                <c:ptCount val="9"/>
                <c:pt idx="0">
                  <c:v>100</c:v>
                </c:pt>
                <c:pt idx="1">
                  <c:v>200</c:v>
                </c:pt>
                <c:pt idx="2">
                  <c:v>400</c:v>
                </c:pt>
                <c:pt idx="3">
                  <c:v>100</c:v>
                </c:pt>
                <c:pt idx="4">
                  <c:v>200</c:v>
                </c:pt>
                <c:pt idx="5">
                  <c:v>400</c:v>
                </c:pt>
                <c:pt idx="6">
                  <c:v>100</c:v>
                </c:pt>
                <c:pt idx="7">
                  <c:v>200</c:v>
                </c:pt>
                <c:pt idx="8">
                  <c:v>400</c:v>
                </c:pt>
              </c:numCache>
            </c:numRef>
          </c:cat>
          <c:val>
            <c:numRef>
              <c:f>Φύλλο1!$C$2:$C$10</c:f>
              <c:numCache>
                <c:formatCode>General</c:formatCode>
                <c:ptCount val="9"/>
                <c:pt idx="0">
                  <c:v>22.8</c:v>
                </c:pt>
                <c:pt idx="1">
                  <c:v>21.4</c:v>
                </c:pt>
                <c:pt idx="2">
                  <c:v>27.2</c:v>
                </c:pt>
                <c:pt idx="3">
                  <c:v>101.6</c:v>
                </c:pt>
                <c:pt idx="4">
                  <c:v>115.4</c:v>
                </c:pt>
                <c:pt idx="5">
                  <c:v>96.6</c:v>
                </c:pt>
                <c:pt idx="6">
                  <c:v>188.8</c:v>
                </c:pt>
                <c:pt idx="7">
                  <c:v>182</c:v>
                </c:pt>
                <c:pt idx="8">
                  <c:v>219.8</c:v>
                </c:pt>
              </c:numCache>
            </c:numRef>
          </c:val>
          <c:extLst>
            <c:ext xmlns:c16="http://schemas.microsoft.com/office/drawing/2014/chart" uri="{C3380CC4-5D6E-409C-BE32-E72D297353CC}">
              <c16:uniqueId val="{00000001-02E3-4682-BCFF-22F415C8532B}"/>
            </c:ext>
          </c:extLst>
        </c:ser>
        <c:dLbls>
          <c:showLegendKey val="0"/>
          <c:showVal val="0"/>
          <c:showCatName val="0"/>
          <c:showSerName val="0"/>
          <c:showPercent val="0"/>
          <c:showBubbleSize val="0"/>
        </c:dLbls>
        <c:gapWidth val="150"/>
        <c:axId val="1554889264"/>
        <c:axId val="1554889680"/>
      </c:barChart>
      <c:catAx>
        <c:axId val="1554889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BASE_SIZE = 10.000                    BASE_SIZE = 100.000                  BASE_SIZE = 200.000 			</a:t>
                </a:r>
                <a:endParaRPr lang="el-GR" dirty="0"/>
              </a:p>
            </c:rich>
          </c:tx>
          <c:layout>
            <c:manualLayout>
              <c:xMode val="edge"/>
              <c:yMode val="edge"/>
              <c:x val="0.15447357055051664"/>
              <c:y val="0.834376600950713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680"/>
        <c:crosses val="autoZero"/>
        <c:auto val="1"/>
        <c:lblAlgn val="ctr"/>
        <c:lblOffset val="100"/>
        <c:noMultiLvlLbl val="0"/>
      </c:catAx>
      <c:valAx>
        <c:axId val="1554889680"/>
        <c:scaling>
          <c:orientation val="minMax"/>
          <c:max val="1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endParaRPr lang="el-GR"/>
              </a:p>
            </c:rich>
          </c:tx>
          <c:layout>
            <c:manualLayout>
              <c:xMode val="edge"/>
              <c:yMode val="edge"/>
              <c:x val="2.4149286498353458E-2"/>
              <c:y val="0.249431372822926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solidFill>
              <a:schemeClr val="accent1">
                <a:alpha val="94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Value Surprise</a:t>
            </a:r>
            <a:endParaRPr lang="el-G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QUERY COMPARISON</c:v>
                </c:pt>
              </c:strCache>
            </c:strRef>
          </c:tx>
          <c:spPr>
            <a:solidFill>
              <a:schemeClr val="accent1"/>
            </a:solidFill>
            <a:ln>
              <a:noFill/>
            </a:ln>
            <a:effectLst/>
          </c:spPr>
          <c:invertIfNegative val="0"/>
          <c:cat>
            <c:numRef>
              <c:f>Φύλλο1!$A$2:$A$10</c:f>
              <c:numCache>
                <c:formatCode>General</c:formatCode>
                <c:ptCount val="9"/>
                <c:pt idx="0">
                  <c:v>100</c:v>
                </c:pt>
                <c:pt idx="1">
                  <c:v>200</c:v>
                </c:pt>
                <c:pt idx="2">
                  <c:v>400</c:v>
                </c:pt>
                <c:pt idx="3">
                  <c:v>100</c:v>
                </c:pt>
                <c:pt idx="4">
                  <c:v>200</c:v>
                </c:pt>
                <c:pt idx="5">
                  <c:v>400</c:v>
                </c:pt>
                <c:pt idx="6">
                  <c:v>100</c:v>
                </c:pt>
                <c:pt idx="7">
                  <c:v>200</c:v>
                </c:pt>
                <c:pt idx="8">
                  <c:v>400</c:v>
                </c:pt>
              </c:numCache>
            </c:numRef>
          </c:cat>
          <c:val>
            <c:numRef>
              <c:f>Φύλλο1!$B$2:$B$10</c:f>
              <c:numCache>
                <c:formatCode>General</c:formatCode>
                <c:ptCount val="9"/>
                <c:pt idx="0">
                  <c:v>15.2</c:v>
                </c:pt>
                <c:pt idx="1">
                  <c:v>18.399999999999999</c:v>
                </c:pt>
                <c:pt idx="2">
                  <c:v>19.399999999999999</c:v>
                </c:pt>
                <c:pt idx="3">
                  <c:v>12.2</c:v>
                </c:pt>
                <c:pt idx="4">
                  <c:v>15</c:v>
                </c:pt>
                <c:pt idx="5">
                  <c:v>22</c:v>
                </c:pt>
                <c:pt idx="6">
                  <c:v>16.600000000000001</c:v>
                </c:pt>
                <c:pt idx="7">
                  <c:v>20</c:v>
                </c:pt>
                <c:pt idx="8">
                  <c:v>44.2</c:v>
                </c:pt>
              </c:numCache>
            </c:numRef>
          </c:val>
          <c:extLst>
            <c:ext xmlns:c16="http://schemas.microsoft.com/office/drawing/2014/chart" uri="{C3380CC4-5D6E-409C-BE32-E72D297353CC}">
              <c16:uniqueId val="{00000000-98D2-43D2-98CB-A5A4AAC7EACD}"/>
            </c:ext>
          </c:extLst>
        </c:ser>
        <c:ser>
          <c:idx val="1"/>
          <c:order val="1"/>
          <c:tx>
            <c:strRef>
              <c:f>Φύλλο1!$C$1</c:f>
              <c:strCache>
                <c:ptCount val="1"/>
                <c:pt idx="0">
                  <c:v>QUERY EXECUTION TIME </c:v>
                </c:pt>
              </c:strCache>
            </c:strRef>
          </c:tx>
          <c:spPr>
            <a:solidFill>
              <a:schemeClr val="accent2"/>
            </a:solidFill>
            <a:ln>
              <a:noFill/>
            </a:ln>
            <a:effectLst/>
          </c:spPr>
          <c:invertIfNegative val="0"/>
          <c:cat>
            <c:numRef>
              <c:f>Φύλλο1!$A$2:$A$10</c:f>
              <c:numCache>
                <c:formatCode>General</c:formatCode>
                <c:ptCount val="9"/>
                <c:pt idx="0">
                  <c:v>100</c:v>
                </c:pt>
                <c:pt idx="1">
                  <c:v>200</c:v>
                </c:pt>
                <c:pt idx="2">
                  <c:v>400</c:v>
                </c:pt>
                <c:pt idx="3">
                  <c:v>100</c:v>
                </c:pt>
                <c:pt idx="4">
                  <c:v>200</c:v>
                </c:pt>
                <c:pt idx="5">
                  <c:v>400</c:v>
                </c:pt>
                <c:pt idx="6">
                  <c:v>100</c:v>
                </c:pt>
                <c:pt idx="7">
                  <c:v>200</c:v>
                </c:pt>
                <c:pt idx="8">
                  <c:v>400</c:v>
                </c:pt>
              </c:numCache>
            </c:numRef>
          </c:cat>
          <c:val>
            <c:numRef>
              <c:f>Φύλλο1!$C$2:$C$10</c:f>
              <c:numCache>
                <c:formatCode>General</c:formatCode>
                <c:ptCount val="9"/>
                <c:pt idx="0">
                  <c:v>22.8</c:v>
                </c:pt>
                <c:pt idx="1">
                  <c:v>21.4</c:v>
                </c:pt>
                <c:pt idx="2">
                  <c:v>27.2</c:v>
                </c:pt>
                <c:pt idx="3">
                  <c:v>101.6</c:v>
                </c:pt>
                <c:pt idx="4">
                  <c:v>115.4</c:v>
                </c:pt>
                <c:pt idx="5">
                  <c:v>96.6</c:v>
                </c:pt>
                <c:pt idx="6">
                  <c:v>188.8</c:v>
                </c:pt>
                <c:pt idx="7">
                  <c:v>182</c:v>
                </c:pt>
                <c:pt idx="8">
                  <c:v>219.8</c:v>
                </c:pt>
              </c:numCache>
            </c:numRef>
          </c:val>
          <c:extLst>
            <c:ext xmlns:c16="http://schemas.microsoft.com/office/drawing/2014/chart" uri="{C3380CC4-5D6E-409C-BE32-E72D297353CC}">
              <c16:uniqueId val="{00000001-98D2-43D2-98CB-A5A4AAC7EACD}"/>
            </c:ext>
          </c:extLst>
        </c:ser>
        <c:dLbls>
          <c:showLegendKey val="0"/>
          <c:showVal val="0"/>
          <c:showCatName val="0"/>
          <c:showSerName val="0"/>
          <c:showPercent val="0"/>
          <c:showBubbleSize val="0"/>
        </c:dLbls>
        <c:gapWidth val="150"/>
        <c:axId val="1554889264"/>
        <c:axId val="1554889680"/>
      </c:barChart>
      <c:catAx>
        <c:axId val="1554889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BASE_SIZE = 10.000                   </a:t>
                </a:r>
                <a:r>
                  <a:rPr lang="el-GR" dirty="0"/>
                  <a:t>		</a:t>
                </a:r>
                <a:r>
                  <a:rPr lang="en-US" dirty="0"/>
                  <a:t>     BASE_SIZE = 100.000                </a:t>
                </a:r>
                <a:r>
                  <a:rPr lang="el-GR" dirty="0"/>
                  <a:t>	</a:t>
                </a:r>
                <a:r>
                  <a:rPr lang="en-US" dirty="0"/>
                  <a:t> </a:t>
                </a:r>
                <a:r>
                  <a:rPr lang="el-GR" dirty="0"/>
                  <a:t>	</a:t>
                </a:r>
                <a:r>
                  <a:rPr lang="en-US" dirty="0"/>
                  <a:t> BASE_SIZE = 200.000 	</a:t>
                </a:r>
                <a:endParaRPr lang="el-GR" dirty="0"/>
              </a:p>
            </c:rich>
          </c:tx>
          <c:layout>
            <c:manualLayout>
              <c:xMode val="edge"/>
              <c:yMode val="edge"/>
              <c:x val="0.16465157981206549"/>
              <c:y val="0.864798775153105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680"/>
        <c:crosses val="autoZero"/>
        <c:auto val="1"/>
        <c:lblAlgn val="ctr"/>
        <c:lblOffset val="100"/>
        <c:noMultiLvlLbl val="0"/>
      </c:catAx>
      <c:valAx>
        <c:axId val="1554889680"/>
        <c:scaling>
          <c:orientation val="minMax"/>
          <c:max val="1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endParaRPr lang="el-GR"/>
              </a:p>
            </c:rich>
          </c:tx>
          <c:layout>
            <c:manualLayout>
              <c:xMode val="edge"/>
              <c:yMode val="edge"/>
              <c:x val="2.4149286498353458E-2"/>
              <c:y val="0.249431372822926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solidFill>
              <a:schemeClr val="accent1">
                <a:alpha val="94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5488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el-GR" dirty="0"/>
              <a:t>​</a:t>
            </a:r>
            <a:fld id="{DB0CA7CC-FD5A-4ACE-A180-A90DBA267154}" type="datetime1">
              <a:rPr lang="el-GR" smtClean="0"/>
              <a:t>26/2/2021</a:t>
            </a:fld>
            <a:r>
              <a:rPr lang="el-GR" dirty="0"/>
              <a:t>​</a:t>
            </a: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l-GR" smtClean="0"/>
              <a:pPr algn="r" rtl="0"/>
              <a:t>‹#›</a:t>
            </a:fld>
            <a:endParaRPr lang="el-G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1D86D22-ED5B-4D0B-AEEE-2CB450FCC502}" type="datetime1">
              <a:rPr lang="el-GR" smtClean="0"/>
              <a:pPr/>
              <a:t>26/2/2021</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el-GR" smtClean="0"/>
              <a:pPr/>
              <a:t>‹#›</a:t>
            </a:fld>
            <a:endParaRPr lang="el-G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a:t>
            </a:fld>
            <a:endParaRPr lang="el-GR" dirty="0"/>
          </a:p>
        </p:txBody>
      </p:sp>
    </p:spTree>
    <p:extLst>
      <p:ext uri="{BB962C8B-B14F-4D97-AF65-F5344CB8AC3E}">
        <p14:creationId xmlns:p14="http://schemas.microsoft.com/office/powerpoint/2010/main" val="45741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p14="http://schemas.microsoft.com/office/powerpoint/2010/main" val="389903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a:t>
            </a:fld>
            <a:endParaRPr lang="el-GR" dirty="0"/>
          </a:p>
        </p:txBody>
      </p:sp>
    </p:spTree>
    <p:extLst>
      <p:ext uri="{BB962C8B-B14F-4D97-AF65-F5344CB8AC3E}">
        <p14:creationId xmlns:p14="http://schemas.microsoft.com/office/powerpoint/2010/main" val="165112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33</a:t>
            </a:fld>
            <a:endParaRPr lang="el-GR" dirty="0"/>
          </a:p>
        </p:txBody>
      </p:sp>
    </p:spTree>
    <p:extLst>
      <p:ext uri="{BB962C8B-B14F-4D97-AF65-F5344CB8AC3E}">
        <p14:creationId xmlns:p14="http://schemas.microsoft.com/office/powerpoint/2010/main" val="36071042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6267A99F-DD24-47ED-AA60-5EBA22F1F868}" type="datetime1">
              <a:rPr lang="el-GR" smtClean="0"/>
              <a:pPr/>
              <a:t>26/2/2021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3B500C03-1CBE-4CD7-A8EC-0BD8DBDBC9B1}" type="datetime1">
              <a:rPr lang="el-GR" smtClean="0"/>
              <a:pPr/>
              <a:t>26/2/2021</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8726EEC-032C-4CAF-9032-AFA85EA026CE}" type="datetime1">
              <a:rPr lang="el-GR" smtClean="0"/>
              <a:pPr/>
              <a:t>26/2/2021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372600" y="365125"/>
            <a:ext cx="1714500" cy="5811838"/>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04900" y="365125"/>
            <a:ext cx="8098896" cy="5811838"/>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C7986A0-AFD1-4043-9042-66148CD16D7D}" type="datetime1">
              <a:rPr lang="el-GR" smtClean="0"/>
              <a:pPr/>
              <a:t>26/2/2021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01D0F69C-2933-43AD-8319-7CC4133F4139}" type="datetime1">
              <a:rPr lang="el-GR" smtClean="0"/>
              <a:pPr/>
              <a:t>26/2/2021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Σύμβολο κράτησης θέσης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l-GR" noProof="0"/>
              <a:t>Κάντε κλικ στο εικονίδιο για να προσθέσετε εικόνα</a:t>
            </a:r>
            <a:endParaRPr lang="el-GR" noProof="0" dirty="0"/>
          </a:p>
        </p:txBody>
      </p:sp>
      <p:sp>
        <p:nvSpPr>
          <p:cNvPr id="19" name="Κείμενο οδηγιών"/>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l-GR" sz="1200" b="1" i="1" noProof="0" dirty="0">
                <a:latin typeface="Arial" pitchFamily="34" charset="0"/>
                <a:cs typeface="Arial" pitchFamily="34" charset="0"/>
              </a:rPr>
              <a:t>ΣΗΜΕΙΩΣΗ:</a:t>
            </a:r>
          </a:p>
          <a:p>
            <a:pPr rtl="0"/>
            <a:r>
              <a:rPr lang="el-GR" sz="1200" i="1" noProof="0" dirty="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noProof="0"/>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953C9B05-5951-46AE-8322-0C48383B3928}" type="datetime1">
              <a:rPr lang="el-GR" smtClean="0"/>
              <a:pPr/>
              <a:t>26/2/2021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823E874E-51E4-4AF2-9F00-B6D609774675}" type="datetime1">
              <a:rPr lang="el-GR" smtClean="0"/>
              <a:pPr/>
              <a:t>26/2/2021</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104900" y="2424112"/>
            <a:ext cx="4919472" cy="37480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166110" y="2424112"/>
            <a:ext cx="4919472" cy="37480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DC01D44F-777A-4889-84BC-DFC09F5F1306}" type="datetime1">
              <a:rPr lang="el-GR" smtClean="0"/>
              <a:pPr/>
              <a:t>26/2/2021</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000F653-BB19-4D91-AA25-B4765661B82E}" type="datetime1">
              <a:rPr lang="el-GR" smtClean="0"/>
              <a:pPr/>
              <a:t>26/2/2021</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AAE61BFE-9828-48A5-BDE7-01D9ADADFD72}" type="datetime1">
              <a:rPr lang="el-GR" smtClean="0"/>
              <a:pPr/>
              <a:t>26/2/2021</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4B5EA598-B9B0-4D78-85CC-8F0888906658}" type="datetime1">
              <a:rPr lang="el-GR" smtClean="0"/>
              <a:pPr/>
              <a:t>26/2/2021</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a:p>
            <a:pPr lvl="5" rtl="0"/>
            <a:r>
              <a:rPr lang="el-GR" noProof="0" dirty="0"/>
              <a:t>Έκτου επιπέδου</a:t>
            </a:r>
          </a:p>
          <a:p>
            <a:pPr lvl="6" rtl="0"/>
            <a:r>
              <a:rPr lang="el-GR" noProof="0" dirty="0"/>
              <a:t>Έβδομου επιπέδου</a:t>
            </a:r>
          </a:p>
          <a:p>
            <a:pPr lvl="7" rtl="0"/>
            <a:r>
              <a:rPr lang="el-GR" noProof="0" dirty="0"/>
              <a:t>Όγδοου επιπέδου</a:t>
            </a:r>
          </a:p>
          <a:p>
            <a:pPr lvl="8" rtl="0"/>
            <a:r>
              <a:rPr lang="el-GR" noProof="0" dirty="0"/>
              <a:t>Ένατου επιπέδου</a:t>
            </a:r>
          </a:p>
        </p:txBody>
      </p:sp>
      <p:sp>
        <p:nvSpPr>
          <p:cNvPr id="4" name="Σύμβολο κράτησης θέσης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5536D7EC-8E01-4034-A5E0-92EE154A14BE}" type="datetime1">
              <a:rPr lang="el-GR" smtClean="0"/>
              <a:pPr/>
              <a:t>26/2/2021</a:t>
            </a:fld>
            <a:endParaRPr lang="el-GR" dirty="0"/>
          </a:p>
        </p:txBody>
      </p:sp>
      <p:sp>
        <p:nvSpPr>
          <p:cNvPr id="5" name="Σύμβολο κράτησης θέσης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el-GR" smtClean="0"/>
              <a:pPr/>
              <a:t>‹#›</a:t>
            </a:fld>
            <a:endParaRPr lang="el-GR" dirty="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618978" y="1922033"/>
            <a:ext cx="10908909" cy="2115396"/>
          </a:xfrm>
        </p:spPr>
        <p:txBody>
          <a:bodyPr rtlCol="0" anchor="ctr">
            <a:normAutofit/>
          </a:bodyPr>
          <a:lstStyle/>
          <a:p>
            <a:pPr algn="ctr" rtl="0"/>
            <a:r>
              <a:rPr lang="el-GR" sz="4800" cap="none" dirty="0"/>
              <a:t>Μέθοδος αποτίμησης του μέτρου ενδιαφέροντος ενός κύβου δεδομένων</a:t>
            </a:r>
          </a:p>
        </p:txBody>
      </p:sp>
      <p:sp>
        <p:nvSpPr>
          <p:cNvPr id="7" name="Υπότιτλος 6"/>
          <p:cNvSpPr>
            <a:spLocks noGrp="1"/>
          </p:cNvSpPr>
          <p:nvPr>
            <p:ph type="subTitle" idx="1"/>
          </p:nvPr>
        </p:nvSpPr>
        <p:spPr>
          <a:xfrm>
            <a:off x="2757267" y="3647114"/>
            <a:ext cx="6430987" cy="1982149"/>
          </a:xfrm>
        </p:spPr>
        <p:txBody>
          <a:bodyPr rtlCol="0">
            <a:noAutofit/>
          </a:bodyPr>
          <a:lstStyle/>
          <a:p>
            <a:pPr algn="ctr" rtl="0"/>
            <a:r>
              <a:rPr lang="el-GR" sz="2800" dirty="0">
                <a:latin typeface="+mj-lt"/>
              </a:rPr>
              <a:t>Παρουσίαση Διπλωματικής Εργασίας</a:t>
            </a:r>
          </a:p>
          <a:p>
            <a:pPr algn="ctr" rtl="0"/>
            <a:r>
              <a:rPr lang="el-GR" sz="2800" dirty="0">
                <a:latin typeface="+mj-lt"/>
              </a:rPr>
              <a:t>Μουσελλή Ειρήνη </a:t>
            </a:r>
          </a:p>
          <a:p>
            <a:pPr algn="ctr" rtl="0"/>
            <a:endParaRPr lang="el-GR" sz="2800" dirty="0">
              <a:latin typeface="+mj-lt"/>
            </a:endParaRPr>
          </a:p>
          <a:p>
            <a:pPr algn="ctr" rtl="0"/>
            <a:endParaRPr lang="el-GR" sz="2800" dirty="0">
              <a:latin typeface="+mj-lt"/>
            </a:endParaRPr>
          </a:p>
          <a:p>
            <a:pPr algn="ctr" rtl="0"/>
            <a:r>
              <a:rPr lang="el-GR" sz="2800" dirty="0">
                <a:latin typeface="+mj-lt"/>
              </a:rPr>
              <a:t>Μάρτιος 2021</a:t>
            </a:r>
          </a:p>
          <a:p>
            <a:pPr rtl="0"/>
            <a:endParaRPr lang="el-GR" sz="2800" dirty="0"/>
          </a:p>
        </p:txBody>
      </p:sp>
    </p:spTree>
    <p:extLst>
      <p:ext uri="{BB962C8B-B14F-4D97-AF65-F5344CB8AC3E}">
        <p14:creationId xmlns:p14="http://schemas.microsoft.com/office/powerpoint/2010/main" val="16521339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B5C0E1-F0FC-49ED-B0B3-804B4AF72293}"/>
              </a:ext>
            </a:extLst>
          </p:cNvPr>
          <p:cNvSpPr>
            <a:spLocks noGrp="1"/>
          </p:cNvSpPr>
          <p:nvPr>
            <p:ph type="title"/>
          </p:nvPr>
        </p:nvSpPr>
        <p:spPr/>
        <p:txBody>
          <a:bodyPr/>
          <a:lstStyle/>
          <a:p>
            <a:r>
              <a:rPr lang="el-GR" b="1" dirty="0">
                <a:solidFill>
                  <a:schemeClr val="accent1"/>
                </a:solidFill>
              </a:rPr>
              <a:t>Μετρικές Ενδιαφέροντος</a:t>
            </a:r>
            <a:r>
              <a:rPr lang="en-US" b="1" dirty="0">
                <a:solidFill>
                  <a:schemeClr val="accent1"/>
                </a:solidFill>
              </a:rPr>
              <a:t> – </a:t>
            </a:r>
            <a:r>
              <a:rPr lang="el-GR" b="1" dirty="0">
                <a:solidFill>
                  <a:schemeClr val="accent1"/>
                </a:solidFill>
              </a:rPr>
              <a:t>Συνάφεια (</a:t>
            </a:r>
            <a:r>
              <a:rPr lang="en-US" b="1" dirty="0">
                <a:solidFill>
                  <a:schemeClr val="accent1"/>
                </a:solidFill>
              </a:rPr>
              <a:t>Relevance)</a:t>
            </a:r>
            <a:endParaRPr lang="el-GR" b="1" dirty="0">
              <a:solidFill>
                <a:schemeClr val="accent1"/>
              </a:solidFill>
            </a:endParaRPr>
          </a:p>
        </p:txBody>
      </p:sp>
      <p:graphicFrame>
        <p:nvGraphicFramePr>
          <p:cNvPr id="4" name="Θέση περιεχομένου 3">
            <a:extLst>
              <a:ext uri="{FF2B5EF4-FFF2-40B4-BE49-F238E27FC236}">
                <a16:creationId xmlns:a16="http://schemas.microsoft.com/office/drawing/2014/main" id="{2D672505-CDF1-431A-9E86-E859CD4A4255}"/>
              </a:ext>
            </a:extLst>
          </p:cNvPr>
          <p:cNvGraphicFramePr>
            <a:graphicFrameLocks noGrp="1"/>
          </p:cNvGraphicFramePr>
          <p:nvPr>
            <p:ph idx="1"/>
            <p:extLst>
              <p:ext uri="{D42A27DB-BD31-4B8C-83A1-F6EECF244321}">
                <p14:modId xmlns:p14="http://schemas.microsoft.com/office/powerpoint/2010/main" val="1535908792"/>
              </p:ext>
            </p:extLst>
          </p:nvPr>
        </p:nvGraphicFramePr>
        <p:xfrm>
          <a:off x="5902186" y="1617654"/>
          <a:ext cx="6038021" cy="5001134"/>
        </p:xfrm>
        <a:graphic>
          <a:graphicData uri="http://schemas.openxmlformats.org/drawingml/2006/table">
            <a:tbl>
              <a:tblPr bandRow="1">
                <a:tableStyleId>{5C22544A-7EE6-4342-B048-85BDC9FD1C3A}</a:tableStyleId>
              </a:tblPr>
              <a:tblGrid>
                <a:gridCol w="6038021">
                  <a:extLst>
                    <a:ext uri="{9D8B030D-6E8A-4147-A177-3AD203B41FA5}">
                      <a16:colId xmlns:a16="http://schemas.microsoft.com/office/drawing/2014/main" val="273354900"/>
                    </a:ext>
                  </a:extLst>
                </a:gridCol>
              </a:tblGrid>
              <a:tr h="358806">
                <a:tc>
                  <a:txBody>
                    <a:bodyPr/>
                    <a:lstStyle/>
                    <a:p>
                      <a:pPr algn="just">
                        <a:lnSpc>
                          <a:spcPct val="150000"/>
                        </a:lnSpc>
                        <a:spcAft>
                          <a:spcPts val="300"/>
                        </a:spcAft>
                      </a:pPr>
                      <a:r>
                        <a:rPr lang="el-GR" sz="1900" dirty="0">
                          <a:effectLst/>
                        </a:rPr>
                        <a:t>Αλγόριθμος 1: </a:t>
                      </a:r>
                      <a:r>
                        <a:rPr lang="el-GR" sz="1900" dirty="0" err="1">
                          <a:effectLst/>
                        </a:rPr>
                        <a:t>computeRelevanceWithDAI</a:t>
                      </a:r>
                      <a:endParaRPr lang="el-GR" sz="19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93767413"/>
                  </a:ext>
                </a:extLst>
              </a:tr>
              <a:tr h="4252061">
                <a:tc>
                  <a:txBody>
                    <a:bodyPr/>
                    <a:lstStyle/>
                    <a:p>
                      <a:pPr algn="just">
                        <a:lnSpc>
                          <a:spcPct val="150000"/>
                        </a:lnSpc>
                        <a:spcAft>
                          <a:spcPts val="300"/>
                        </a:spcAft>
                      </a:pPr>
                      <a:r>
                        <a:rPr lang="el-GR" sz="1900" dirty="0">
                          <a:effectLst/>
                        </a:rPr>
                        <a:t>Είσοδος:</a:t>
                      </a:r>
                    </a:p>
                    <a:p>
                      <a:pPr algn="just">
                        <a:lnSpc>
                          <a:spcPct val="150000"/>
                        </a:lnSpc>
                        <a:spcAft>
                          <a:spcPts val="300"/>
                        </a:spcAft>
                      </a:pPr>
                      <a:r>
                        <a:rPr lang="el-GR" sz="1900" dirty="0">
                          <a:effectLst/>
                        </a:rPr>
                        <a:t>Το ιστορικό των ερωτημάτων του χρήστη, S</a:t>
                      </a:r>
                    </a:p>
                    <a:p>
                      <a:pPr algn="just">
                        <a:lnSpc>
                          <a:spcPct val="150000"/>
                        </a:lnSpc>
                        <a:spcAft>
                          <a:spcPts val="300"/>
                        </a:spcAft>
                      </a:pPr>
                      <a:r>
                        <a:rPr lang="el-GR" sz="1900" dirty="0">
                          <a:effectLst/>
                        </a:rPr>
                        <a:t>Το τρέχον ερώτημα, q </a:t>
                      </a:r>
                    </a:p>
                    <a:p>
                      <a:pPr algn="just">
                        <a:lnSpc>
                          <a:spcPct val="150000"/>
                        </a:lnSpc>
                        <a:spcAft>
                          <a:spcPts val="300"/>
                        </a:spcAft>
                      </a:pPr>
                      <a:r>
                        <a:rPr lang="el-GR" sz="1900" dirty="0">
                          <a:effectLst/>
                        </a:rPr>
                        <a:t>Έξοδος:</a:t>
                      </a:r>
                    </a:p>
                    <a:p>
                      <a:pPr algn="just">
                        <a:lnSpc>
                          <a:spcPct val="150000"/>
                        </a:lnSpc>
                        <a:spcAft>
                          <a:spcPts val="300"/>
                        </a:spcAft>
                      </a:pPr>
                      <a:r>
                        <a:rPr lang="el-GR" sz="1900" dirty="0">
                          <a:effectLst/>
                        </a:rPr>
                        <a:t>Η συνάφεια του q σε σχέση με το S</a:t>
                      </a:r>
                    </a:p>
                    <a:p>
                      <a:pPr algn="just">
                        <a:lnSpc>
                          <a:spcPct val="150000"/>
                        </a:lnSpc>
                        <a:spcAft>
                          <a:spcPts val="300"/>
                        </a:spcAft>
                      </a:pPr>
                      <a:r>
                        <a:rPr lang="el-GR" sz="1900" dirty="0">
                          <a:effectLst/>
                        </a:rPr>
                        <a:t>Αρχή</a:t>
                      </a:r>
                    </a:p>
                    <a:p>
                      <a:pPr marL="342900" lvl="0" indent="-342900" algn="l">
                        <a:lnSpc>
                          <a:spcPct val="150000"/>
                        </a:lnSpc>
                        <a:spcAft>
                          <a:spcPts val="300"/>
                        </a:spcAft>
                        <a:buFont typeface="+mj-lt"/>
                        <a:buAutoNum type="arabicPeriod"/>
                      </a:pPr>
                      <a:r>
                        <a:rPr lang="el-GR" sz="1900" dirty="0">
                          <a:effectLst/>
                        </a:rPr>
                        <a:t>Υπολογισμός της λεπτομερούς περιοχής ενδιαφέροντος του ερωτήματος, q</a:t>
                      </a:r>
                      <a:r>
                        <a:rPr lang="el-GR" sz="1900" baseline="30000" dirty="0">
                          <a:effectLst/>
                        </a:rPr>
                        <a:t>0</a:t>
                      </a:r>
                      <a:endParaRPr lang="el-GR" sz="1900" dirty="0">
                        <a:effectLst/>
                      </a:endParaRPr>
                    </a:p>
                    <a:p>
                      <a:pPr marL="342900" lvl="0" indent="-342900" algn="l">
                        <a:lnSpc>
                          <a:spcPct val="150000"/>
                        </a:lnSpc>
                        <a:spcAft>
                          <a:spcPts val="300"/>
                        </a:spcAft>
                        <a:buFont typeface="+mj-lt"/>
                        <a:buAutoNum type="arabicPeriod"/>
                      </a:pPr>
                      <a:r>
                        <a:rPr lang="el-GR" sz="1900" dirty="0">
                          <a:effectLst/>
                        </a:rPr>
                        <a:t>DAI = </a:t>
                      </a:r>
                      <a:r>
                        <a:rPr lang="el-GR" sz="1900" dirty="0" err="1">
                          <a:effectLst/>
                        </a:rPr>
                        <a:t>computeDetailedAreaOfInterest</a:t>
                      </a:r>
                      <a:r>
                        <a:rPr lang="el-GR" sz="1900" dirty="0">
                          <a:effectLst/>
                        </a:rPr>
                        <a:t>(S, C</a:t>
                      </a:r>
                      <a:r>
                        <a:rPr lang="el-GR" sz="1900" baseline="30000" dirty="0">
                          <a:effectLst/>
                        </a:rPr>
                        <a:t>0</a:t>
                      </a:r>
                      <a:r>
                        <a:rPr lang="el-GR" sz="1900" dirty="0">
                          <a:effectLst/>
                        </a:rPr>
                        <a:t>)</a:t>
                      </a:r>
                    </a:p>
                    <a:p>
                      <a:pPr marL="342900" lvl="0" indent="-342900" algn="l">
                        <a:lnSpc>
                          <a:spcPct val="150000"/>
                        </a:lnSpc>
                        <a:spcAft>
                          <a:spcPts val="300"/>
                        </a:spcAft>
                        <a:buFont typeface="+mj-lt"/>
                        <a:buAutoNum type="arabicPeriod"/>
                      </a:pPr>
                      <a:r>
                        <a:rPr lang="en-US" sz="1900" dirty="0">
                          <a:effectLst/>
                        </a:rPr>
                        <a:t>return Relevance(</a:t>
                      </a:r>
                      <a:r>
                        <a:rPr lang="en-US" sz="1900" dirty="0" err="1">
                          <a:effectLst/>
                        </a:rPr>
                        <a:t>q|S</a:t>
                      </a:r>
                      <a:r>
                        <a:rPr lang="en-US" sz="1900" dirty="0">
                          <a:effectLst/>
                        </a:rPr>
                        <a:t>) = | DAI ∩ q</a:t>
                      </a:r>
                      <a:r>
                        <a:rPr lang="en-US" sz="1900" baseline="30000" dirty="0">
                          <a:effectLst/>
                        </a:rPr>
                        <a:t>0</a:t>
                      </a:r>
                      <a:r>
                        <a:rPr lang="en-US" sz="1900" dirty="0">
                          <a:effectLst/>
                        </a:rPr>
                        <a:t> | / | q</a:t>
                      </a:r>
                      <a:r>
                        <a:rPr lang="en-US" sz="1900" baseline="30000" dirty="0">
                          <a:effectLst/>
                        </a:rPr>
                        <a:t>0</a:t>
                      </a:r>
                      <a:r>
                        <a:rPr lang="en-US" sz="1900" dirty="0">
                          <a:effectLst/>
                        </a:rPr>
                        <a:t> |</a:t>
                      </a:r>
                      <a:endParaRPr lang="el-GR" sz="19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133390775"/>
                  </a:ext>
                </a:extLst>
              </a:tr>
            </a:tbl>
          </a:graphicData>
        </a:graphic>
      </p:graphicFrame>
      <p:graphicFrame>
        <p:nvGraphicFramePr>
          <p:cNvPr id="6" name="Πίνακας 5">
            <a:extLst>
              <a:ext uri="{FF2B5EF4-FFF2-40B4-BE49-F238E27FC236}">
                <a16:creationId xmlns:a16="http://schemas.microsoft.com/office/drawing/2014/main" id="{2365C509-D6F5-4E0F-BACC-74CADD3272AA}"/>
              </a:ext>
            </a:extLst>
          </p:cNvPr>
          <p:cNvGraphicFramePr>
            <a:graphicFrameLocks noGrp="1"/>
          </p:cNvGraphicFramePr>
          <p:nvPr>
            <p:extLst>
              <p:ext uri="{D42A27DB-BD31-4B8C-83A1-F6EECF244321}">
                <p14:modId xmlns:p14="http://schemas.microsoft.com/office/powerpoint/2010/main" val="2914101104"/>
              </p:ext>
            </p:extLst>
          </p:nvPr>
        </p:nvGraphicFramePr>
        <p:xfrm>
          <a:off x="397565" y="1325618"/>
          <a:ext cx="5110806" cy="5585206"/>
        </p:xfrm>
        <a:graphic>
          <a:graphicData uri="http://schemas.openxmlformats.org/drawingml/2006/table">
            <a:tbl>
              <a:tblPr bandRow="1">
                <a:tableStyleId>{5C22544A-7EE6-4342-B048-85BDC9FD1C3A}</a:tableStyleId>
              </a:tblPr>
              <a:tblGrid>
                <a:gridCol w="5110806">
                  <a:extLst>
                    <a:ext uri="{9D8B030D-6E8A-4147-A177-3AD203B41FA5}">
                      <a16:colId xmlns:a16="http://schemas.microsoft.com/office/drawing/2014/main" val="434786014"/>
                    </a:ext>
                  </a:extLst>
                </a:gridCol>
              </a:tblGrid>
              <a:tr h="213860">
                <a:tc>
                  <a:txBody>
                    <a:bodyPr/>
                    <a:lstStyle/>
                    <a:p>
                      <a:pPr algn="just">
                        <a:lnSpc>
                          <a:spcPct val="150000"/>
                        </a:lnSpc>
                        <a:spcAft>
                          <a:spcPts val="300"/>
                        </a:spcAft>
                      </a:pPr>
                      <a:r>
                        <a:rPr lang="el-GR" sz="1250">
                          <a:effectLst/>
                        </a:rPr>
                        <a:t>Αλγόριθμος 0: computeDetailedAreaOfInterest</a:t>
                      </a:r>
                      <a:endParaRPr lang="el-GR" sz="1250">
                        <a:effectLst/>
                        <a:latin typeface="Cambria" panose="02040503050406030204" pitchFamily="18" charset="0"/>
                        <a:ea typeface="Cambria" panose="02040503050406030204" pitchFamily="18" charset="0"/>
                        <a:cs typeface="Cambria" panose="02040503050406030204" pitchFamily="18" charset="0"/>
                      </a:endParaRPr>
                    </a:p>
                  </a:txBody>
                  <a:tcPr marL="66542" marR="66542" marT="0" marB="0"/>
                </a:tc>
                <a:extLst>
                  <a:ext uri="{0D108BD9-81ED-4DB2-BD59-A6C34878D82A}">
                    <a16:rowId xmlns:a16="http://schemas.microsoft.com/office/drawing/2014/main" val="1765821012"/>
                  </a:ext>
                </a:extLst>
              </a:tr>
              <a:tr h="4358140">
                <a:tc>
                  <a:txBody>
                    <a:bodyPr/>
                    <a:lstStyle/>
                    <a:p>
                      <a:pPr algn="just">
                        <a:lnSpc>
                          <a:spcPct val="150000"/>
                        </a:lnSpc>
                        <a:spcAft>
                          <a:spcPts val="300"/>
                        </a:spcAft>
                      </a:pPr>
                      <a:r>
                        <a:rPr lang="el-GR" sz="1250" dirty="0">
                          <a:effectLst/>
                        </a:rPr>
                        <a:t>Είσοδος:</a:t>
                      </a:r>
                    </a:p>
                    <a:p>
                      <a:pPr algn="just">
                        <a:lnSpc>
                          <a:spcPct val="150000"/>
                        </a:lnSpc>
                        <a:spcAft>
                          <a:spcPts val="300"/>
                        </a:spcAft>
                      </a:pPr>
                      <a:r>
                        <a:rPr lang="el-GR" sz="1250" dirty="0">
                          <a:effectLst/>
                        </a:rPr>
                        <a:t>Το ιστορικό των ερωτημάτων του χρήστη, Q</a:t>
                      </a:r>
                    </a:p>
                    <a:p>
                      <a:pPr algn="just">
                        <a:lnSpc>
                          <a:spcPct val="150000"/>
                        </a:lnSpc>
                        <a:spcAft>
                          <a:spcPts val="300"/>
                        </a:spcAft>
                      </a:pPr>
                      <a:r>
                        <a:rPr lang="el-GR" sz="1250" dirty="0">
                          <a:effectLst/>
                        </a:rPr>
                        <a:t>Ένας βασικός κύβος, C</a:t>
                      </a:r>
                      <a:r>
                        <a:rPr lang="el-GR" sz="1250" baseline="30000" dirty="0">
                          <a:effectLst/>
                        </a:rPr>
                        <a:t>0</a:t>
                      </a:r>
                      <a:endParaRPr lang="el-GR" sz="1250" dirty="0">
                        <a:effectLst/>
                      </a:endParaRPr>
                    </a:p>
                    <a:p>
                      <a:pPr algn="just">
                        <a:lnSpc>
                          <a:spcPct val="150000"/>
                        </a:lnSpc>
                        <a:spcAft>
                          <a:spcPts val="300"/>
                        </a:spcAft>
                      </a:pPr>
                      <a:r>
                        <a:rPr lang="el-GR" sz="1250" dirty="0">
                          <a:effectLst/>
                        </a:rPr>
                        <a:t>Ένα σύνολο από ιεραρχίες διαστάσεων που ορίζουν το σύνολο των μοντέλων του πολυδιάστατου χώρου, D </a:t>
                      </a:r>
                    </a:p>
                    <a:p>
                      <a:pPr algn="just">
                        <a:lnSpc>
                          <a:spcPct val="150000"/>
                        </a:lnSpc>
                        <a:spcAft>
                          <a:spcPts val="300"/>
                        </a:spcAft>
                      </a:pPr>
                      <a:r>
                        <a:rPr lang="el-GR" sz="1250" dirty="0">
                          <a:effectLst/>
                        </a:rPr>
                        <a:t>Έξοδος:</a:t>
                      </a:r>
                    </a:p>
                    <a:p>
                      <a:pPr algn="just">
                        <a:lnSpc>
                          <a:spcPct val="150000"/>
                        </a:lnSpc>
                        <a:spcAft>
                          <a:spcPts val="300"/>
                        </a:spcAft>
                      </a:pPr>
                      <a:r>
                        <a:rPr lang="el-GR" sz="1250" dirty="0">
                          <a:effectLst/>
                        </a:rPr>
                        <a:t>Μια λεπτομερής περιοχή ενδιαφέροντος S</a:t>
                      </a:r>
                      <a:r>
                        <a:rPr lang="el-GR" sz="1250" baseline="30000" dirty="0">
                          <a:effectLst/>
                        </a:rPr>
                        <a:t>0</a:t>
                      </a:r>
                      <a:r>
                        <a:rPr lang="el-GR" sz="1250" dirty="0">
                          <a:effectLst/>
                        </a:rPr>
                        <a:t>, με δείκτη σχετικότητας για κάθε κελί</a:t>
                      </a:r>
                    </a:p>
                    <a:p>
                      <a:pPr algn="just">
                        <a:lnSpc>
                          <a:spcPct val="150000"/>
                        </a:lnSpc>
                        <a:spcAft>
                          <a:spcPts val="300"/>
                        </a:spcAft>
                      </a:pPr>
                      <a:r>
                        <a:rPr lang="el-GR" sz="1250" dirty="0">
                          <a:effectLst/>
                        </a:rPr>
                        <a:t>Αρχή</a:t>
                      </a:r>
                    </a:p>
                    <a:p>
                      <a:pPr marL="342900" lvl="0" indent="-342900" algn="l">
                        <a:lnSpc>
                          <a:spcPct val="150000"/>
                        </a:lnSpc>
                        <a:spcAft>
                          <a:spcPts val="300"/>
                        </a:spcAft>
                        <a:buFont typeface="+mj-lt"/>
                        <a:buAutoNum type="arabicPeriod"/>
                      </a:pPr>
                      <a:r>
                        <a:rPr lang="el-GR" sz="1250" dirty="0">
                          <a:effectLst/>
                        </a:rPr>
                        <a:t>Για κάθε ερώτημα q ∊ Q</a:t>
                      </a:r>
                    </a:p>
                    <a:p>
                      <a:pPr marL="342900" lvl="0" indent="-342900" algn="l">
                        <a:lnSpc>
                          <a:spcPct val="150000"/>
                        </a:lnSpc>
                        <a:spcAft>
                          <a:spcPts val="300"/>
                        </a:spcAft>
                        <a:buFont typeface="+mj-lt"/>
                        <a:buAutoNum type="arabicPeriod"/>
                      </a:pPr>
                      <a:r>
                        <a:rPr lang="el-GR" sz="1250" dirty="0">
                          <a:effectLst/>
                        </a:rPr>
                        <a:t>    Για κάθε κελί r ∊ </a:t>
                      </a:r>
                      <a:r>
                        <a:rPr lang="el-GR" sz="1250" dirty="0" err="1">
                          <a:effectLst/>
                        </a:rPr>
                        <a:t>q.cells</a:t>
                      </a:r>
                      <a:r>
                        <a:rPr lang="el-GR" sz="1250" dirty="0">
                          <a:effectLst/>
                        </a:rPr>
                        <a:t> </a:t>
                      </a:r>
                    </a:p>
                    <a:p>
                      <a:pPr marL="342900" lvl="0" indent="-342900" algn="l">
                        <a:lnSpc>
                          <a:spcPct val="150000"/>
                        </a:lnSpc>
                        <a:spcAft>
                          <a:spcPts val="300"/>
                        </a:spcAft>
                        <a:buFont typeface="+mj-lt"/>
                        <a:buAutoNum type="arabicPeriod"/>
                      </a:pPr>
                      <a:r>
                        <a:rPr lang="el-GR" sz="1250" dirty="0">
                          <a:effectLst/>
                        </a:rPr>
                        <a:t>        Έστω r</a:t>
                      </a:r>
                      <a:r>
                        <a:rPr lang="el-GR" sz="1250" baseline="30000" dirty="0">
                          <a:effectLst/>
                        </a:rPr>
                        <a:t>0</a:t>
                      </a:r>
                      <a:r>
                        <a:rPr lang="el-GR" sz="1250" dirty="0">
                          <a:effectLst/>
                        </a:rPr>
                        <a:t> το σύνολο των απογόνων του r στο πιο λεπτομερές επίπεδο, r</a:t>
                      </a:r>
                      <a:r>
                        <a:rPr lang="el-GR" sz="1250" baseline="30000" dirty="0">
                          <a:effectLst/>
                        </a:rPr>
                        <a:t>0 </a:t>
                      </a:r>
                      <a:r>
                        <a:rPr lang="el-GR" sz="1250" dirty="0">
                          <a:effectLst/>
                        </a:rPr>
                        <a:t>⊆ C</a:t>
                      </a:r>
                      <a:r>
                        <a:rPr lang="el-GR" sz="1250" baseline="30000" dirty="0">
                          <a:effectLst/>
                        </a:rPr>
                        <a:t>0</a:t>
                      </a:r>
                      <a:endParaRPr lang="el-GR" sz="1250" dirty="0">
                        <a:effectLst/>
                      </a:endParaRPr>
                    </a:p>
                    <a:p>
                      <a:pPr marL="342900" lvl="0" indent="-342900" algn="l">
                        <a:lnSpc>
                          <a:spcPct val="150000"/>
                        </a:lnSpc>
                        <a:spcAft>
                          <a:spcPts val="300"/>
                        </a:spcAft>
                        <a:buFont typeface="+mj-lt"/>
                        <a:buAutoNum type="arabicPeriod"/>
                      </a:pPr>
                      <a:r>
                        <a:rPr lang="el-GR" sz="1250" dirty="0">
                          <a:effectLst/>
                        </a:rPr>
                        <a:t>            Για κάθε λεπτομερές κελί r</a:t>
                      </a:r>
                      <a:r>
                        <a:rPr lang="el-GR" sz="1250" baseline="-25000" dirty="0">
                          <a:effectLst/>
                        </a:rPr>
                        <a:t>i</a:t>
                      </a:r>
                      <a:r>
                        <a:rPr lang="el-GR" sz="1250" baseline="30000" dirty="0">
                          <a:effectLst/>
                        </a:rPr>
                        <a:t>0 </a:t>
                      </a:r>
                      <a:r>
                        <a:rPr lang="el-GR" sz="1250" dirty="0">
                          <a:effectLst/>
                        </a:rPr>
                        <a:t>∊ r</a:t>
                      </a:r>
                      <a:r>
                        <a:rPr lang="el-GR" sz="1250" baseline="30000" dirty="0">
                          <a:effectLst/>
                        </a:rPr>
                        <a:t>0</a:t>
                      </a:r>
                      <a:endParaRPr lang="el-GR" sz="1250" dirty="0">
                        <a:effectLst/>
                      </a:endParaRPr>
                    </a:p>
                    <a:p>
                      <a:pPr marL="342900" lvl="0" indent="-342900" algn="l">
                        <a:lnSpc>
                          <a:spcPct val="150000"/>
                        </a:lnSpc>
                        <a:spcAft>
                          <a:spcPts val="300"/>
                        </a:spcAft>
                        <a:buFont typeface="+mj-lt"/>
                        <a:buAutoNum type="arabicPeriod"/>
                      </a:pPr>
                      <a:r>
                        <a:rPr lang="el-GR" sz="1250" dirty="0">
                          <a:effectLst/>
                        </a:rPr>
                        <a:t>                Αύξησε το r</a:t>
                      </a:r>
                      <a:r>
                        <a:rPr lang="el-GR" sz="1250" baseline="-25000" dirty="0">
                          <a:effectLst/>
                        </a:rPr>
                        <a:t>i</a:t>
                      </a:r>
                      <a:r>
                        <a:rPr lang="el-GR" sz="1250" baseline="30000" dirty="0">
                          <a:effectLst/>
                        </a:rPr>
                        <a:t>0</a:t>
                      </a:r>
                      <a:r>
                        <a:rPr lang="el-GR" sz="1250" dirty="0">
                          <a:effectLst/>
                        </a:rPr>
                        <a:t>.score κατά 1</a:t>
                      </a:r>
                    </a:p>
                    <a:p>
                      <a:pPr marL="342900" lvl="0" indent="-342900" algn="l">
                        <a:lnSpc>
                          <a:spcPct val="150000"/>
                        </a:lnSpc>
                        <a:spcAft>
                          <a:spcPts val="300"/>
                        </a:spcAft>
                        <a:buFont typeface="+mj-lt"/>
                        <a:buAutoNum type="arabicPeriod"/>
                      </a:pPr>
                      <a:r>
                        <a:rPr lang="el-GR" sz="1250" dirty="0">
                          <a:effectLst/>
                        </a:rPr>
                        <a:t>                S</a:t>
                      </a:r>
                      <a:r>
                        <a:rPr lang="el-GR" sz="1250" baseline="30000" dirty="0">
                          <a:effectLst/>
                        </a:rPr>
                        <a:t>0</a:t>
                      </a:r>
                      <a:r>
                        <a:rPr lang="el-GR" sz="1250" dirty="0">
                          <a:effectLst/>
                        </a:rPr>
                        <a:t> = S</a:t>
                      </a:r>
                      <a:r>
                        <a:rPr lang="el-GR" sz="1250" baseline="30000" dirty="0">
                          <a:effectLst/>
                        </a:rPr>
                        <a:t>0</a:t>
                      </a:r>
                      <a:r>
                        <a:rPr lang="el-GR" sz="1250" dirty="0">
                          <a:effectLst/>
                        </a:rPr>
                        <a:t> ꓴ r</a:t>
                      </a:r>
                      <a:r>
                        <a:rPr lang="el-GR" sz="1250" baseline="-25000" dirty="0">
                          <a:effectLst/>
                        </a:rPr>
                        <a:t>i</a:t>
                      </a:r>
                      <a:r>
                        <a:rPr lang="el-GR" sz="1250" baseline="30000" dirty="0">
                          <a:effectLst/>
                        </a:rPr>
                        <a:t>0</a:t>
                      </a:r>
                      <a:endParaRPr lang="el-GR" sz="1250" dirty="0">
                        <a:effectLst/>
                      </a:endParaRPr>
                    </a:p>
                    <a:p>
                      <a:pPr marL="342900" lvl="0" indent="-342900" algn="l">
                        <a:lnSpc>
                          <a:spcPct val="150000"/>
                        </a:lnSpc>
                        <a:spcAft>
                          <a:spcPts val="300"/>
                        </a:spcAft>
                        <a:buFont typeface="+mj-lt"/>
                        <a:buAutoNum type="arabicPeriod"/>
                      </a:pPr>
                      <a:r>
                        <a:rPr lang="el-GR" sz="1250" dirty="0" err="1">
                          <a:effectLst/>
                        </a:rPr>
                        <a:t>return</a:t>
                      </a:r>
                      <a:r>
                        <a:rPr lang="el-GR" sz="1250" dirty="0">
                          <a:effectLst/>
                        </a:rPr>
                        <a:t> S</a:t>
                      </a:r>
                      <a:r>
                        <a:rPr lang="el-GR" sz="1250" baseline="30000" dirty="0">
                          <a:effectLst/>
                        </a:rPr>
                        <a:t>0</a:t>
                      </a:r>
                      <a:endParaRPr lang="el-GR" sz="125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6542" marR="66542" marT="0" marB="0"/>
                </a:tc>
                <a:extLst>
                  <a:ext uri="{0D108BD9-81ED-4DB2-BD59-A6C34878D82A}">
                    <a16:rowId xmlns:a16="http://schemas.microsoft.com/office/drawing/2014/main" val="1986076580"/>
                  </a:ext>
                </a:extLst>
              </a:tr>
            </a:tbl>
          </a:graphicData>
        </a:graphic>
      </p:graphicFrame>
    </p:spTree>
    <p:extLst>
      <p:ext uri="{BB962C8B-B14F-4D97-AF65-F5344CB8AC3E}">
        <p14:creationId xmlns:p14="http://schemas.microsoft.com/office/powerpoint/2010/main" val="75678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8B4CFC-A00A-4268-950E-93BFB6C3A5C0}"/>
              </a:ext>
            </a:extLst>
          </p:cNvPr>
          <p:cNvSpPr>
            <a:spLocks noGrp="1"/>
          </p:cNvSpPr>
          <p:nvPr>
            <p:ph type="title"/>
          </p:nvPr>
        </p:nvSpPr>
        <p:spPr/>
        <p:txBody>
          <a:bodyPr/>
          <a:lstStyle/>
          <a:p>
            <a:r>
              <a:rPr lang="el-GR" b="1" dirty="0">
                <a:solidFill>
                  <a:schemeClr val="accent1"/>
                </a:solidFill>
              </a:rPr>
              <a:t>Μετρικές Ενδιαφέροντος</a:t>
            </a:r>
            <a:r>
              <a:rPr lang="en-US" b="1" dirty="0">
                <a:solidFill>
                  <a:schemeClr val="accent1"/>
                </a:solidFill>
              </a:rPr>
              <a:t> – </a:t>
            </a:r>
            <a:r>
              <a:rPr lang="el-GR" b="1" dirty="0">
                <a:solidFill>
                  <a:schemeClr val="accent1"/>
                </a:solidFill>
              </a:rPr>
              <a:t> Καινοτομία (</a:t>
            </a:r>
            <a:r>
              <a:rPr lang="en-US" b="1" dirty="0">
                <a:solidFill>
                  <a:schemeClr val="accent1"/>
                </a:solidFill>
              </a:rPr>
              <a:t>Novelty)</a:t>
            </a:r>
            <a:endParaRPr lang="el-GR" dirty="0"/>
          </a:p>
        </p:txBody>
      </p:sp>
      <p:graphicFrame>
        <p:nvGraphicFramePr>
          <p:cNvPr id="5" name="Θέση περιεχομένου 4">
            <a:extLst>
              <a:ext uri="{FF2B5EF4-FFF2-40B4-BE49-F238E27FC236}">
                <a16:creationId xmlns:a16="http://schemas.microsoft.com/office/drawing/2014/main" id="{11EDA2E6-000F-4E19-BD31-1AB01431D634}"/>
              </a:ext>
            </a:extLst>
          </p:cNvPr>
          <p:cNvGraphicFramePr>
            <a:graphicFrameLocks noGrp="1"/>
          </p:cNvGraphicFramePr>
          <p:nvPr>
            <p:ph sz="half" idx="1"/>
            <p:extLst>
              <p:ext uri="{D42A27DB-BD31-4B8C-83A1-F6EECF244321}">
                <p14:modId xmlns:p14="http://schemas.microsoft.com/office/powerpoint/2010/main" val="2862508853"/>
              </p:ext>
            </p:extLst>
          </p:nvPr>
        </p:nvGraphicFramePr>
        <p:xfrm>
          <a:off x="919370" y="1458958"/>
          <a:ext cx="4914900" cy="5203572"/>
        </p:xfrm>
        <a:graphic>
          <a:graphicData uri="http://schemas.openxmlformats.org/drawingml/2006/table">
            <a:tbl>
              <a:tblPr bandRow="1">
                <a:tableStyleId>{5C22544A-7EE6-4342-B048-85BDC9FD1C3A}</a:tableStyleId>
              </a:tblPr>
              <a:tblGrid>
                <a:gridCol w="4914900">
                  <a:extLst>
                    <a:ext uri="{9D8B030D-6E8A-4147-A177-3AD203B41FA5}">
                      <a16:colId xmlns:a16="http://schemas.microsoft.com/office/drawing/2014/main" val="1176277492"/>
                    </a:ext>
                  </a:extLst>
                </a:gridCol>
              </a:tblGrid>
              <a:tr h="205662">
                <a:tc>
                  <a:txBody>
                    <a:bodyPr/>
                    <a:lstStyle/>
                    <a:p>
                      <a:pPr algn="just">
                        <a:lnSpc>
                          <a:spcPct val="150000"/>
                        </a:lnSpc>
                        <a:spcAft>
                          <a:spcPts val="300"/>
                        </a:spcAft>
                      </a:pPr>
                      <a:r>
                        <a:rPr lang="el-GR" sz="1800">
                          <a:effectLst/>
                        </a:rPr>
                        <a:t>Αλγόριθμος 2: isDirectlyNovel</a:t>
                      </a:r>
                      <a:endParaRPr lang="el-GR" sz="1800">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1314726318"/>
                  </a:ext>
                </a:extLst>
              </a:tr>
              <a:tr h="2637337">
                <a:tc>
                  <a:txBody>
                    <a:bodyPr/>
                    <a:lstStyle/>
                    <a:p>
                      <a:pPr algn="just">
                        <a:lnSpc>
                          <a:spcPct val="150000"/>
                        </a:lnSpc>
                        <a:spcAft>
                          <a:spcPts val="300"/>
                        </a:spcAft>
                      </a:pPr>
                      <a:r>
                        <a:rPr lang="el-GR" sz="1800" dirty="0">
                          <a:effectLst/>
                        </a:rPr>
                        <a:t>Είσοδος:</a:t>
                      </a:r>
                    </a:p>
                    <a:p>
                      <a:pPr algn="just">
                        <a:lnSpc>
                          <a:spcPct val="150000"/>
                        </a:lnSpc>
                        <a:spcAft>
                          <a:spcPts val="300"/>
                        </a:spcAft>
                      </a:pPr>
                      <a:r>
                        <a:rPr lang="el-GR" sz="1800" dirty="0">
                          <a:effectLst/>
                        </a:rPr>
                        <a:t>Το ιστορικό των ερωτημάτων του χρήστη, S</a:t>
                      </a:r>
                    </a:p>
                    <a:p>
                      <a:pPr algn="just">
                        <a:lnSpc>
                          <a:spcPct val="150000"/>
                        </a:lnSpc>
                        <a:spcAft>
                          <a:spcPts val="300"/>
                        </a:spcAft>
                      </a:pPr>
                      <a:r>
                        <a:rPr lang="el-GR" sz="1800" dirty="0">
                          <a:effectLst/>
                        </a:rPr>
                        <a:t>Το τρέχον ερώτημα, </a:t>
                      </a:r>
                      <a:r>
                        <a:rPr lang="el-GR" sz="1800" dirty="0" err="1">
                          <a:effectLst/>
                        </a:rPr>
                        <a:t>query</a:t>
                      </a:r>
                      <a:endParaRPr lang="el-GR" sz="1800" dirty="0">
                        <a:effectLst/>
                      </a:endParaRPr>
                    </a:p>
                    <a:p>
                      <a:pPr algn="just">
                        <a:lnSpc>
                          <a:spcPct val="150000"/>
                        </a:lnSpc>
                        <a:spcAft>
                          <a:spcPts val="300"/>
                        </a:spcAft>
                      </a:pPr>
                      <a:r>
                        <a:rPr lang="el-GR" sz="1800" dirty="0">
                          <a:effectLst/>
                        </a:rPr>
                        <a:t>Έξοδος:</a:t>
                      </a:r>
                    </a:p>
                    <a:p>
                      <a:pPr algn="just">
                        <a:lnSpc>
                          <a:spcPct val="150000"/>
                        </a:lnSpc>
                        <a:spcAft>
                          <a:spcPts val="300"/>
                        </a:spcAft>
                      </a:pPr>
                      <a:r>
                        <a:rPr lang="el-GR" sz="1800" dirty="0">
                          <a:effectLst/>
                        </a:rPr>
                        <a:t>Η </a:t>
                      </a:r>
                      <a:r>
                        <a:rPr lang="el-GR" sz="1800" dirty="0" err="1">
                          <a:effectLst/>
                        </a:rPr>
                        <a:t>Boolean</a:t>
                      </a:r>
                      <a:r>
                        <a:rPr lang="el-GR" sz="1800" dirty="0">
                          <a:effectLst/>
                        </a:rPr>
                        <a:t> τιμή που εκφράζει την ύπαρξη ή απουσία του C στο S</a:t>
                      </a:r>
                    </a:p>
                    <a:p>
                      <a:pPr algn="just">
                        <a:lnSpc>
                          <a:spcPct val="150000"/>
                        </a:lnSpc>
                        <a:spcAft>
                          <a:spcPts val="300"/>
                        </a:spcAft>
                      </a:pPr>
                      <a:r>
                        <a:rPr lang="el-GR" sz="1800" dirty="0">
                          <a:effectLst/>
                        </a:rPr>
                        <a:t>Αρχή</a:t>
                      </a:r>
                    </a:p>
                    <a:p>
                      <a:pPr marL="342900" lvl="0" indent="-342900" algn="l">
                        <a:lnSpc>
                          <a:spcPct val="150000"/>
                        </a:lnSpc>
                        <a:spcAft>
                          <a:spcPts val="300"/>
                        </a:spcAft>
                        <a:buFont typeface="+mj-lt"/>
                        <a:buAutoNum type="arabicPeriod"/>
                      </a:pPr>
                      <a:r>
                        <a:rPr lang="el-GR" sz="1800" dirty="0">
                          <a:effectLst/>
                        </a:rPr>
                        <a:t>Για κάθε ερώτημα q ∊ S </a:t>
                      </a:r>
                    </a:p>
                    <a:p>
                      <a:pPr marL="342900" lvl="0" indent="-342900" algn="l">
                        <a:lnSpc>
                          <a:spcPct val="150000"/>
                        </a:lnSpc>
                        <a:spcAft>
                          <a:spcPts val="300"/>
                        </a:spcAft>
                        <a:buFont typeface="+mj-lt"/>
                        <a:buAutoNum type="arabicPeriod"/>
                      </a:pPr>
                      <a:r>
                        <a:rPr lang="el-GR" sz="1800" dirty="0">
                          <a:effectLst/>
                        </a:rPr>
                        <a:t>    Αν q == </a:t>
                      </a:r>
                      <a:r>
                        <a:rPr lang="el-GR" sz="1800" dirty="0" err="1">
                          <a:effectLst/>
                        </a:rPr>
                        <a:t>query</a:t>
                      </a:r>
                      <a:r>
                        <a:rPr lang="el-GR" sz="1800" dirty="0">
                          <a:effectLst/>
                        </a:rPr>
                        <a:t> τότε</a:t>
                      </a:r>
                    </a:p>
                    <a:p>
                      <a:pPr marL="342900" lvl="0" indent="-342900" algn="l">
                        <a:lnSpc>
                          <a:spcPct val="150000"/>
                        </a:lnSpc>
                        <a:spcAft>
                          <a:spcPts val="300"/>
                        </a:spcAft>
                        <a:buFont typeface="+mj-lt"/>
                        <a:buAutoNum type="arabicPeriod"/>
                      </a:pPr>
                      <a:r>
                        <a:rPr lang="el-GR" sz="1800" dirty="0">
                          <a:effectLst/>
                        </a:rPr>
                        <a:t>        </a:t>
                      </a:r>
                      <a:r>
                        <a:rPr lang="el-GR" sz="1800" dirty="0" err="1">
                          <a:effectLst/>
                        </a:rPr>
                        <a:t>return</a:t>
                      </a:r>
                      <a:r>
                        <a:rPr lang="el-GR" sz="1800" dirty="0">
                          <a:effectLst/>
                        </a:rPr>
                        <a:t> </a:t>
                      </a:r>
                      <a:r>
                        <a:rPr lang="el-GR" sz="1800" dirty="0" err="1">
                          <a:effectLst/>
                        </a:rPr>
                        <a:t>false</a:t>
                      </a:r>
                      <a:endParaRPr lang="el-GR" sz="1800" dirty="0">
                        <a:effectLst/>
                      </a:endParaRPr>
                    </a:p>
                    <a:p>
                      <a:pPr marL="342900" lvl="0" indent="-342900" algn="l">
                        <a:lnSpc>
                          <a:spcPct val="150000"/>
                        </a:lnSpc>
                        <a:spcAft>
                          <a:spcPts val="300"/>
                        </a:spcAft>
                        <a:buFont typeface="+mj-lt"/>
                        <a:buAutoNum type="arabicPeriod"/>
                      </a:pPr>
                      <a:r>
                        <a:rPr lang="el-GR" sz="1800" dirty="0" err="1">
                          <a:effectLst/>
                        </a:rPr>
                        <a:t>return</a:t>
                      </a:r>
                      <a:r>
                        <a:rPr lang="el-GR" sz="1800" dirty="0">
                          <a:effectLst/>
                        </a:rPr>
                        <a:t> </a:t>
                      </a:r>
                      <a:r>
                        <a:rPr lang="el-GR" sz="1800" dirty="0" err="1">
                          <a:effectLst/>
                        </a:rPr>
                        <a:t>true</a:t>
                      </a:r>
                      <a:endParaRPr lang="el-GR"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4000466230"/>
                  </a:ext>
                </a:extLst>
              </a:tr>
            </a:tbl>
          </a:graphicData>
        </a:graphic>
      </p:graphicFrame>
      <p:graphicFrame>
        <p:nvGraphicFramePr>
          <p:cNvPr id="6" name="Θέση περιεχομένου 5">
            <a:extLst>
              <a:ext uri="{FF2B5EF4-FFF2-40B4-BE49-F238E27FC236}">
                <a16:creationId xmlns:a16="http://schemas.microsoft.com/office/drawing/2014/main" id="{5451DCB5-032C-48C9-8A63-3C6E13538513}"/>
              </a:ext>
            </a:extLst>
          </p:cNvPr>
          <p:cNvGraphicFramePr>
            <a:graphicFrameLocks noGrp="1"/>
          </p:cNvGraphicFramePr>
          <p:nvPr>
            <p:ph sz="half" idx="2"/>
            <p:extLst>
              <p:ext uri="{D42A27DB-BD31-4B8C-83A1-F6EECF244321}">
                <p14:modId xmlns:p14="http://schemas.microsoft.com/office/powerpoint/2010/main" val="179949256"/>
              </p:ext>
            </p:extLst>
          </p:nvPr>
        </p:nvGraphicFramePr>
        <p:xfrm>
          <a:off x="6357732" y="1458958"/>
          <a:ext cx="4914900" cy="5165472"/>
        </p:xfrm>
        <a:graphic>
          <a:graphicData uri="http://schemas.openxmlformats.org/drawingml/2006/table">
            <a:tbl>
              <a:tblPr bandRow="1">
                <a:tableStyleId>{5C22544A-7EE6-4342-B048-85BDC9FD1C3A}</a:tableStyleId>
              </a:tblPr>
              <a:tblGrid>
                <a:gridCol w="4914900">
                  <a:extLst>
                    <a:ext uri="{9D8B030D-6E8A-4147-A177-3AD203B41FA5}">
                      <a16:colId xmlns:a16="http://schemas.microsoft.com/office/drawing/2014/main" val="1409925057"/>
                    </a:ext>
                  </a:extLst>
                </a:gridCol>
              </a:tblGrid>
              <a:tr h="205662">
                <a:tc>
                  <a:txBody>
                    <a:bodyPr/>
                    <a:lstStyle/>
                    <a:p>
                      <a:pPr algn="just">
                        <a:lnSpc>
                          <a:spcPct val="150000"/>
                        </a:lnSpc>
                        <a:spcAft>
                          <a:spcPts val="300"/>
                        </a:spcAft>
                      </a:pPr>
                      <a:r>
                        <a:rPr lang="el-GR" sz="1800">
                          <a:effectLst/>
                        </a:rPr>
                        <a:t>Αλγόριθμος 3: computeIndirectNovelty</a:t>
                      </a:r>
                      <a:endParaRPr lang="el-GR" sz="1800">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1585829864"/>
                  </a:ext>
                </a:extLst>
              </a:tr>
              <a:tr h="2367151">
                <a:tc>
                  <a:txBody>
                    <a:bodyPr/>
                    <a:lstStyle/>
                    <a:p>
                      <a:pPr algn="just">
                        <a:lnSpc>
                          <a:spcPct val="150000"/>
                        </a:lnSpc>
                        <a:spcAft>
                          <a:spcPts val="300"/>
                        </a:spcAft>
                      </a:pPr>
                      <a:r>
                        <a:rPr lang="el-GR" sz="1800" dirty="0">
                          <a:effectLst/>
                        </a:rPr>
                        <a:t>Είσοδος:</a:t>
                      </a:r>
                    </a:p>
                    <a:p>
                      <a:pPr algn="just">
                        <a:lnSpc>
                          <a:spcPct val="150000"/>
                        </a:lnSpc>
                        <a:spcAft>
                          <a:spcPts val="300"/>
                        </a:spcAft>
                      </a:pPr>
                      <a:r>
                        <a:rPr lang="el-GR" sz="1800" dirty="0">
                          <a:effectLst/>
                        </a:rPr>
                        <a:t>Το ιστορικό των ερωτημάτων του χρήστη, S</a:t>
                      </a:r>
                    </a:p>
                    <a:p>
                      <a:pPr algn="just">
                        <a:lnSpc>
                          <a:spcPct val="150000"/>
                        </a:lnSpc>
                        <a:spcAft>
                          <a:spcPts val="300"/>
                        </a:spcAft>
                      </a:pPr>
                      <a:r>
                        <a:rPr lang="el-GR" sz="1800" dirty="0">
                          <a:effectLst/>
                        </a:rPr>
                        <a:t>Το τρέχον ερώτημα, q </a:t>
                      </a:r>
                    </a:p>
                    <a:p>
                      <a:pPr algn="just">
                        <a:lnSpc>
                          <a:spcPct val="150000"/>
                        </a:lnSpc>
                        <a:spcAft>
                          <a:spcPts val="300"/>
                        </a:spcAft>
                      </a:pPr>
                      <a:r>
                        <a:rPr lang="el-GR" sz="1800" dirty="0">
                          <a:effectLst/>
                        </a:rPr>
                        <a:t>Έξοδος:</a:t>
                      </a:r>
                    </a:p>
                    <a:p>
                      <a:pPr algn="just">
                        <a:lnSpc>
                          <a:spcPct val="150000"/>
                        </a:lnSpc>
                        <a:spcAft>
                          <a:spcPts val="300"/>
                        </a:spcAft>
                      </a:pPr>
                      <a:r>
                        <a:rPr lang="el-GR" sz="1800" dirty="0">
                          <a:effectLst/>
                        </a:rPr>
                        <a:t>Η καινοτομία του C σε σχέση με το S</a:t>
                      </a:r>
                    </a:p>
                    <a:p>
                      <a:pPr algn="just">
                        <a:lnSpc>
                          <a:spcPct val="150000"/>
                        </a:lnSpc>
                        <a:spcAft>
                          <a:spcPts val="300"/>
                        </a:spcAft>
                      </a:pPr>
                      <a:r>
                        <a:rPr lang="el-GR" sz="1800" dirty="0">
                          <a:effectLst/>
                        </a:rPr>
                        <a:t>Αρχή</a:t>
                      </a:r>
                    </a:p>
                    <a:p>
                      <a:pPr marL="342900" lvl="0" indent="-342900" algn="l">
                        <a:lnSpc>
                          <a:spcPct val="150000"/>
                        </a:lnSpc>
                        <a:spcAft>
                          <a:spcPts val="300"/>
                        </a:spcAft>
                        <a:buFont typeface="+mj-lt"/>
                        <a:buAutoNum type="arabicPeriod"/>
                      </a:pPr>
                      <a:r>
                        <a:rPr lang="el-GR" sz="1800" dirty="0">
                          <a:effectLst/>
                        </a:rPr>
                        <a:t>Υπολογισμός της λεπτομερούς περιοχής ενδιαφέροντος του ερωτήματος, q</a:t>
                      </a:r>
                      <a:r>
                        <a:rPr lang="el-GR" sz="1800" baseline="30000" dirty="0">
                          <a:effectLst/>
                        </a:rPr>
                        <a:t>0</a:t>
                      </a:r>
                      <a:endParaRPr lang="el-GR" sz="1800" dirty="0">
                        <a:effectLst/>
                      </a:endParaRPr>
                    </a:p>
                    <a:p>
                      <a:pPr marL="342900" lvl="0" indent="-342900" algn="l">
                        <a:lnSpc>
                          <a:spcPct val="150000"/>
                        </a:lnSpc>
                        <a:spcAft>
                          <a:spcPts val="300"/>
                        </a:spcAft>
                        <a:buFont typeface="+mj-lt"/>
                        <a:buAutoNum type="arabicPeriod"/>
                      </a:pPr>
                      <a:r>
                        <a:rPr lang="el-GR" sz="1800" dirty="0">
                          <a:effectLst/>
                        </a:rPr>
                        <a:t>DAI = </a:t>
                      </a:r>
                      <a:r>
                        <a:rPr lang="el-GR" sz="1800" dirty="0" err="1">
                          <a:effectLst/>
                        </a:rPr>
                        <a:t>computeDetailedAreaOfInterest</a:t>
                      </a:r>
                      <a:r>
                        <a:rPr lang="el-GR" sz="1800" dirty="0">
                          <a:effectLst/>
                        </a:rPr>
                        <a:t>(S, C</a:t>
                      </a:r>
                      <a:r>
                        <a:rPr lang="el-GR" sz="1800" baseline="30000" dirty="0">
                          <a:effectLst/>
                        </a:rPr>
                        <a:t>0</a:t>
                      </a:r>
                      <a:r>
                        <a:rPr lang="el-GR" sz="1800" dirty="0">
                          <a:effectLst/>
                        </a:rPr>
                        <a:t>)</a:t>
                      </a:r>
                    </a:p>
                    <a:p>
                      <a:pPr marL="342900" lvl="0" indent="-342900" algn="l">
                        <a:lnSpc>
                          <a:spcPct val="150000"/>
                        </a:lnSpc>
                        <a:spcAft>
                          <a:spcPts val="300"/>
                        </a:spcAft>
                        <a:buFont typeface="+mj-lt"/>
                        <a:buAutoNum type="arabicPeriod"/>
                      </a:pPr>
                      <a:r>
                        <a:rPr lang="en-US" sz="1800" dirty="0">
                          <a:effectLst/>
                        </a:rPr>
                        <a:t>return Novelty(C|S) = 1 - | DAI ∩ q</a:t>
                      </a:r>
                      <a:r>
                        <a:rPr lang="en-US" sz="1800" baseline="30000" dirty="0">
                          <a:effectLst/>
                        </a:rPr>
                        <a:t>0</a:t>
                      </a:r>
                      <a:r>
                        <a:rPr lang="en-US" sz="1800" dirty="0">
                          <a:effectLst/>
                        </a:rPr>
                        <a:t> | / | q</a:t>
                      </a:r>
                      <a:r>
                        <a:rPr lang="en-US" sz="1800" baseline="30000" dirty="0">
                          <a:effectLst/>
                        </a:rPr>
                        <a:t>0</a:t>
                      </a:r>
                      <a:r>
                        <a:rPr lang="en-US" sz="1800" dirty="0">
                          <a:effectLst/>
                        </a:rPr>
                        <a:t> |</a:t>
                      </a:r>
                      <a:endParaRPr lang="el-GR"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2182253402"/>
                  </a:ext>
                </a:extLst>
              </a:tr>
            </a:tbl>
          </a:graphicData>
        </a:graphic>
      </p:graphicFrame>
    </p:spTree>
    <p:extLst>
      <p:ext uri="{BB962C8B-B14F-4D97-AF65-F5344CB8AC3E}">
        <p14:creationId xmlns:p14="http://schemas.microsoft.com/office/powerpoint/2010/main" val="2563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7E1726-3DFC-4647-8B3B-D5BF68C4D9DE}"/>
              </a:ext>
            </a:extLst>
          </p:cNvPr>
          <p:cNvSpPr>
            <a:spLocks noGrp="1"/>
          </p:cNvSpPr>
          <p:nvPr>
            <p:ph type="title"/>
          </p:nvPr>
        </p:nvSpPr>
        <p:spPr/>
        <p:txBody>
          <a:bodyPr/>
          <a:lstStyle/>
          <a:p>
            <a:r>
              <a:rPr lang="el-GR" b="1" dirty="0">
                <a:solidFill>
                  <a:schemeClr val="accent1"/>
                </a:solidFill>
              </a:rPr>
              <a:t>Μετρικές Ενδιαφέροντος</a:t>
            </a:r>
            <a:r>
              <a:rPr lang="en-US" b="1" dirty="0">
                <a:solidFill>
                  <a:schemeClr val="accent1"/>
                </a:solidFill>
              </a:rPr>
              <a:t> – </a:t>
            </a:r>
            <a:r>
              <a:rPr lang="el-GR" b="1" dirty="0">
                <a:solidFill>
                  <a:schemeClr val="accent1"/>
                </a:solidFill>
              </a:rPr>
              <a:t> Έκπληξη (</a:t>
            </a:r>
            <a:r>
              <a:rPr lang="en-US" b="1" dirty="0">
                <a:solidFill>
                  <a:schemeClr val="accent1"/>
                </a:solidFill>
              </a:rPr>
              <a:t>Surprise)</a:t>
            </a:r>
            <a:endParaRPr lang="el-GR" dirty="0"/>
          </a:p>
        </p:txBody>
      </p:sp>
      <p:graphicFrame>
        <p:nvGraphicFramePr>
          <p:cNvPr id="5" name="Θέση περιεχομένου 4">
            <a:extLst>
              <a:ext uri="{FF2B5EF4-FFF2-40B4-BE49-F238E27FC236}">
                <a16:creationId xmlns:a16="http://schemas.microsoft.com/office/drawing/2014/main" id="{2DCE1FF4-4094-4E48-8FB4-1CD5AA80136F}"/>
              </a:ext>
            </a:extLst>
          </p:cNvPr>
          <p:cNvGraphicFramePr>
            <a:graphicFrameLocks noGrp="1"/>
          </p:cNvGraphicFramePr>
          <p:nvPr>
            <p:ph sz="half" idx="1"/>
            <p:extLst>
              <p:ext uri="{D42A27DB-BD31-4B8C-83A1-F6EECF244321}">
                <p14:modId xmlns:p14="http://schemas.microsoft.com/office/powerpoint/2010/main" val="2040006446"/>
              </p:ext>
            </p:extLst>
          </p:nvPr>
        </p:nvGraphicFramePr>
        <p:xfrm>
          <a:off x="998882" y="1444244"/>
          <a:ext cx="4914900" cy="5337556"/>
        </p:xfrm>
        <a:graphic>
          <a:graphicData uri="http://schemas.openxmlformats.org/drawingml/2006/table">
            <a:tbl>
              <a:tblPr bandRow="1">
                <a:tableStyleId>{5C22544A-7EE6-4342-B048-85BDC9FD1C3A}</a:tableStyleId>
              </a:tblPr>
              <a:tblGrid>
                <a:gridCol w="4914900">
                  <a:extLst>
                    <a:ext uri="{9D8B030D-6E8A-4147-A177-3AD203B41FA5}">
                      <a16:colId xmlns:a16="http://schemas.microsoft.com/office/drawing/2014/main" val="3596582827"/>
                    </a:ext>
                  </a:extLst>
                </a:gridCol>
              </a:tblGrid>
              <a:tr h="205662">
                <a:tc>
                  <a:txBody>
                    <a:bodyPr/>
                    <a:lstStyle/>
                    <a:p>
                      <a:pPr algn="just">
                        <a:lnSpc>
                          <a:spcPct val="150000"/>
                        </a:lnSpc>
                        <a:spcAft>
                          <a:spcPts val="300"/>
                        </a:spcAft>
                      </a:pPr>
                      <a:r>
                        <a:rPr lang="el-GR" sz="1250" dirty="0">
                          <a:effectLst/>
                        </a:rPr>
                        <a:t>Αλγόριθμος 4: </a:t>
                      </a:r>
                      <a:r>
                        <a:rPr lang="el-GR" sz="1250" dirty="0" err="1">
                          <a:effectLst/>
                        </a:rPr>
                        <a:t>computeValueSurprise</a:t>
                      </a:r>
                      <a:endParaRPr lang="el-GR" sz="1250" dirty="0">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79749400"/>
                  </a:ext>
                </a:extLst>
              </a:tr>
              <a:tr h="3988268">
                <a:tc>
                  <a:txBody>
                    <a:bodyPr/>
                    <a:lstStyle/>
                    <a:p>
                      <a:pPr algn="just">
                        <a:lnSpc>
                          <a:spcPct val="150000"/>
                        </a:lnSpc>
                        <a:spcAft>
                          <a:spcPts val="300"/>
                        </a:spcAft>
                      </a:pPr>
                      <a:r>
                        <a:rPr lang="el-GR" sz="1250" dirty="0">
                          <a:effectLst/>
                        </a:rPr>
                        <a:t>Είσοδος:</a:t>
                      </a:r>
                    </a:p>
                    <a:p>
                      <a:pPr algn="just">
                        <a:lnSpc>
                          <a:spcPct val="150000"/>
                        </a:lnSpc>
                        <a:spcAft>
                          <a:spcPts val="300"/>
                        </a:spcAft>
                      </a:pPr>
                      <a:r>
                        <a:rPr lang="el-GR" sz="1250" dirty="0">
                          <a:effectLst/>
                        </a:rPr>
                        <a:t>Ο τρέχον κύβος, C</a:t>
                      </a:r>
                    </a:p>
                    <a:p>
                      <a:pPr algn="just">
                        <a:lnSpc>
                          <a:spcPct val="150000"/>
                        </a:lnSpc>
                        <a:spcAft>
                          <a:spcPts val="300"/>
                        </a:spcAft>
                      </a:pPr>
                      <a:r>
                        <a:rPr lang="el-GR" sz="1250" dirty="0">
                          <a:effectLst/>
                        </a:rPr>
                        <a:t>Το σύνολο των αναμενόμενων τιμών όλων των μέτρων όλων των κελιών του C, V </a:t>
                      </a:r>
                    </a:p>
                    <a:p>
                      <a:pPr algn="just">
                        <a:lnSpc>
                          <a:spcPct val="150000"/>
                        </a:lnSpc>
                        <a:spcAft>
                          <a:spcPts val="300"/>
                        </a:spcAft>
                      </a:pPr>
                      <a:r>
                        <a:rPr lang="el-GR" sz="1250" dirty="0">
                          <a:effectLst/>
                        </a:rPr>
                        <a:t>Έξοδος:</a:t>
                      </a:r>
                    </a:p>
                    <a:p>
                      <a:pPr algn="just">
                        <a:lnSpc>
                          <a:spcPct val="150000"/>
                        </a:lnSpc>
                        <a:spcAft>
                          <a:spcPts val="300"/>
                        </a:spcAft>
                      </a:pPr>
                      <a:r>
                        <a:rPr lang="el-GR" sz="1250" dirty="0">
                          <a:effectLst/>
                        </a:rPr>
                        <a:t>Η έκπληξη του C σε σχέση με το V</a:t>
                      </a:r>
                    </a:p>
                    <a:p>
                      <a:pPr algn="just">
                        <a:lnSpc>
                          <a:spcPct val="150000"/>
                        </a:lnSpc>
                        <a:spcAft>
                          <a:spcPts val="300"/>
                        </a:spcAft>
                      </a:pPr>
                      <a:r>
                        <a:rPr lang="el-GR" sz="1250" dirty="0">
                          <a:effectLst/>
                        </a:rPr>
                        <a:t>Αρχή</a:t>
                      </a:r>
                    </a:p>
                    <a:p>
                      <a:pPr marL="342900" lvl="0" indent="-342900" algn="l">
                        <a:lnSpc>
                          <a:spcPct val="150000"/>
                        </a:lnSpc>
                        <a:spcAft>
                          <a:spcPts val="300"/>
                        </a:spcAft>
                        <a:buFont typeface="+mj-lt"/>
                        <a:buAutoNum type="arabicPeriod"/>
                      </a:pPr>
                      <a:r>
                        <a:rPr lang="el-GR" sz="1250" dirty="0" err="1">
                          <a:effectLst/>
                        </a:rPr>
                        <a:t>cellSurprise</a:t>
                      </a:r>
                      <a:r>
                        <a:rPr lang="el-GR" sz="1250" dirty="0">
                          <a:effectLst/>
                        </a:rPr>
                        <a:t>, </a:t>
                      </a:r>
                      <a:r>
                        <a:rPr lang="el-GR" sz="1250" dirty="0" err="1">
                          <a:effectLst/>
                        </a:rPr>
                        <a:t>cubeSurprise</a:t>
                      </a:r>
                      <a:r>
                        <a:rPr lang="el-GR" sz="1250" dirty="0">
                          <a:effectLst/>
                        </a:rPr>
                        <a:t>, </a:t>
                      </a:r>
                      <a:r>
                        <a:rPr lang="en-US" sz="1250" dirty="0">
                          <a:effectLst/>
                        </a:rPr>
                        <a:t>counter, sum</a:t>
                      </a:r>
                      <a:r>
                        <a:rPr lang="el-GR" sz="1250" dirty="0">
                          <a:effectLst/>
                        </a:rPr>
                        <a:t> = 0</a:t>
                      </a:r>
                    </a:p>
                    <a:p>
                      <a:pPr marL="342900" lvl="0" indent="-342900" algn="l">
                        <a:lnSpc>
                          <a:spcPct val="150000"/>
                        </a:lnSpc>
                        <a:spcAft>
                          <a:spcPts val="300"/>
                        </a:spcAft>
                        <a:buFont typeface="+mj-lt"/>
                        <a:buAutoNum type="arabicPeriod"/>
                      </a:pPr>
                      <a:r>
                        <a:rPr lang="el-GR" sz="1250" dirty="0">
                          <a:effectLst/>
                        </a:rPr>
                        <a:t>Για κάθε κελί c ∊ C</a:t>
                      </a:r>
                    </a:p>
                    <a:p>
                      <a:pPr marL="342900" lvl="0" indent="-342900" algn="l">
                        <a:lnSpc>
                          <a:spcPct val="150000"/>
                        </a:lnSpc>
                        <a:spcAft>
                          <a:spcPts val="300"/>
                        </a:spcAft>
                        <a:buFont typeface="+mj-lt"/>
                        <a:buAutoNum type="arabicPeriod"/>
                      </a:pPr>
                      <a:r>
                        <a:rPr lang="el-GR" sz="1250" dirty="0">
                          <a:effectLst/>
                        </a:rPr>
                        <a:t>    Για κάθε τιμή v ∊ </a:t>
                      </a:r>
                      <a:r>
                        <a:rPr lang="el-GR" sz="1250" dirty="0" err="1">
                          <a:effectLst/>
                        </a:rPr>
                        <a:t>c.values</a:t>
                      </a:r>
                      <a:endParaRPr lang="el-GR" sz="1250" dirty="0">
                        <a:effectLst/>
                      </a:endParaRPr>
                    </a:p>
                    <a:p>
                      <a:pPr marL="342900" lvl="0" indent="-342900" algn="l">
                        <a:lnSpc>
                          <a:spcPct val="150000"/>
                        </a:lnSpc>
                        <a:spcAft>
                          <a:spcPts val="300"/>
                        </a:spcAft>
                        <a:buFont typeface="+mj-lt"/>
                        <a:buAutoNum type="arabicPeriod"/>
                      </a:pPr>
                      <a:r>
                        <a:rPr lang="el-GR" sz="1250" dirty="0">
                          <a:effectLst/>
                        </a:rPr>
                        <a:t>        </a:t>
                      </a:r>
                      <a:r>
                        <a:rPr lang="el-GR" sz="1250" dirty="0" err="1">
                          <a:effectLst/>
                        </a:rPr>
                        <a:t>cellSurprise</a:t>
                      </a:r>
                      <a:r>
                        <a:rPr lang="el-GR" sz="1250" dirty="0">
                          <a:effectLst/>
                        </a:rPr>
                        <a:t> += |v – </a:t>
                      </a:r>
                      <a:r>
                        <a:rPr lang="el-GR" sz="1250" dirty="0" err="1">
                          <a:effectLst/>
                        </a:rPr>
                        <a:t>V.v</a:t>
                      </a:r>
                      <a:r>
                        <a:rPr lang="el-GR" sz="1250" dirty="0">
                          <a:effectLst/>
                        </a:rPr>
                        <a:t>|</a:t>
                      </a:r>
                    </a:p>
                    <a:p>
                      <a:pPr marL="342900" lvl="0" indent="-342900" algn="l">
                        <a:lnSpc>
                          <a:spcPct val="150000"/>
                        </a:lnSpc>
                        <a:spcAft>
                          <a:spcPts val="300"/>
                        </a:spcAft>
                        <a:buFont typeface="+mj-lt"/>
                        <a:buAutoNum type="arabicPeriod"/>
                      </a:pPr>
                      <a:r>
                        <a:rPr lang="en-US" sz="1250" dirty="0">
                          <a:effectLst/>
                        </a:rPr>
                        <a:t>        sum</a:t>
                      </a:r>
                      <a:r>
                        <a:rPr lang="el-GR" sz="1250" dirty="0">
                          <a:effectLst/>
                        </a:rPr>
                        <a:t> =+ </a:t>
                      </a:r>
                      <a:r>
                        <a:rPr lang="el-GR" sz="1250" dirty="0" err="1">
                          <a:effectLst/>
                        </a:rPr>
                        <a:t>cellSurprise</a:t>
                      </a:r>
                      <a:endParaRPr lang="el-GR" sz="1250" dirty="0">
                        <a:effectLst/>
                      </a:endParaRPr>
                    </a:p>
                    <a:p>
                      <a:pPr marL="342900" lvl="0" indent="-342900" algn="l">
                        <a:lnSpc>
                          <a:spcPct val="150000"/>
                        </a:lnSpc>
                        <a:spcAft>
                          <a:spcPts val="300"/>
                        </a:spcAft>
                        <a:buFont typeface="+mj-lt"/>
                        <a:buAutoNum type="arabicPeriod"/>
                      </a:pPr>
                      <a:r>
                        <a:rPr lang="en-US" sz="1250" dirty="0">
                          <a:effectLst/>
                        </a:rPr>
                        <a:t>    counter += 1</a:t>
                      </a:r>
                      <a:endParaRPr lang="el-GR" sz="1250" dirty="0">
                        <a:effectLst/>
                      </a:endParaRPr>
                    </a:p>
                    <a:p>
                      <a:pPr marL="342900" lvl="0" indent="-342900" algn="l">
                        <a:lnSpc>
                          <a:spcPct val="150000"/>
                        </a:lnSpc>
                        <a:spcAft>
                          <a:spcPts val="300"/>
                        </a:spcAft>
                        <a:buFont typeface="+mj-lt"/>
                        <a:buAutoNum type="arabicPeriod"/>
                      </a:pPr>
                      <a:r>
                        <a:rPr lang="el-GR" sz="1250" dirty="0">
                          <a:effectLst/>
                        </a:rPr>
                        <a:t>    </a:t>
                      </a:r>
                      <a:r>
                        <a:rPr lang="el-GR" sz="1250" dirty="0" err="1">
                          <a:effectLst/>
                        </a:rPr>
                        <a:t>cellSurprise</a:t>
                      </a:r>
                      <a:r>
                        <a:rPr lang="el-GR" sz="1250" dirty="0">
                          <a:effectLst/>
                        </a:rPr>
                        <a:t> = 0</a:t>
                      </a:r>
                    </a:p>
                    <a:p>
                      <a:pPr marL="342900" lvl="0" indent="-342900" algn="l">
                        <a:lnSpc>
                          <a:spcPct val="150000"/>
                        </a:lnSpc>
                        <a:spcAft>
                          <a:spcPts val="300"/>
                        </a:spcAft>
                        <a:buFont typeface="+mj-lt"/>
                        <a:buAutoNum type="arabicPeriod"/>
                      </a:pPr>
                      <a:r>
                        <a:rPr lang="el-GR" sz="1250" dirty="0" err="1">
                          <a:effectLst/>
                        </a:rPr>
                        <a:t>cubeSurprise</a:t>
                      </a:r>
                      <a:r>
                        <a:rPr lang="en-US" sz="1250" dirty="0">
                          <a:effectLst/>
                        </a:rPr>
                        <a:t> = sum /counter</a:t>
                      </a:r>
                      <a:endParaRPr lang="el-GR" sz="1250" dirty="0">
                        <a:effectLst/>
                      </a:endParaRPr>
                    </a:p>
                    <a:p>
                      <a:pPr marL="342900" lvl="0" indent="-342900" algn="l">
                        <a:lnSpc>
                          <a:spcPct val="150000"/>
                        </a:lnSpc>
                        <a:spcAft>
                          <a:spcPts val="300"/>
                        </a:spcAft>
                        <a:buFont typeface="+mj-lt"/>
                        <a:buAutoNum type="arabicPeriod"/>
                      </a:pPr>
                      <a:r>
                        <a:rPr lang="el-GR" sz="1250" dirty="0" err="1">
                          <a:effectLst/>
                        </a:rPr>
                        <a:t>return</a:t>
                      </a:r>
                      <a:r>
                        <a:rPr lang="el-GR" sz="1250" dirty="0">
                          <a:effectLst/>
                        </a:rPr>
                        <a:t> </a:t>
                      </a:r>
                      <a:r>
                        <a:rPr lang="el-GR" sz="1250" dirty="0" err="1">
                          <a:effectLst/>
                        </a:rPr>
                        <a:t>cubeSurprise</a:t>
                      </a:r>
                      <a:endParaRPr lang="el-GR" sz="125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2699653826"/>
                  </a:ext>
                </a:extLst>
              </a:tr>
            </a:tbl>
          </a:graphicData>
        </a:graphic>
      </p:graphicFrame>
      <p:graphicFrame>
        <p:nvGraphicFramePr>
          <p:cNvPr id="6" name="Θέση περιεχομένου 5">
            <a:extLst>
              <a:ext uri="{FF2B5EF4-FFF2-40B4-BE49-F238E27FC236}">
                <a16:creationId xmlns:a16="http://schemas.microsoft.com/office/drawing/2014/main" id="{EBDF3912-6940-4502-8E0F-3B43F02C2360}"/>
              </a:ext>
            </a:extLst>
          </p:cNvPr>
          <p:cNvGraphicFramePr>
            <a:graphicFrameLocks noGrp="1"/>
          </p:cNvGraphicFramePr>
          <p:nvPr>
            <p:ph sz="half" idx="2"/>
            <p:extLst>
              <p:ext uri="{D42A27DB-BD31-4B8C-83A1-F6EECF244321}">
                <p14:modId xmlns:p14="http://schemas.microsoft.com/office/powerpoint/2010/main" val="3295860094"/>
              </p:ext>
            </p:extLst>
          </p:nvPr>
        </p:nvGraphicFramePr>
        <p:xfrm>
          <a:off x="6095241" y="1444244"/>
          <a:ext cx="4914900" cy="5417186"/>
        </p:xfrm>
        <a:graphic>
          <a:graphicData uri="http://schemas.openxmlformats.org/drawingml/2006/table">
            <a:tbl>
              <a:tblPr bandRow="1">
                <a:tableStyleId>{5C22544A-7EE6-4342-B048-85BDC9FD1C3A}</a:tableStyleId>
              </a:tblPr>
              <a:tblGrid>
                <a:gridCol w="4914900">
                  <a:extLst>
                    <a:ext uri="{9D8B030D-6E8A-4147-A177-3AD203B41FA5}">
                      <a16:colId xmlns:a16="http://schemas.microsoft.com/office/drawing/2014/main" val="901017154"/>
                    </a:ext>
                  </a:extLst>
                </a:gridCol>
              </a:tblGrid>
              <a:tr h="205662">
                <a:tc>
                  <a:txBody>
                    <a:bodyPr/>
                    <a:lstStyle/>
                    <a:p>
                      <a:pPr algn="just">
                        <a:lnSpc>
                          <a:spcPct val="150000"/>
                        </a:lnSpc>
                        <a:spcAft>
                          <a:spcPts val="300"/>
                        </a:spcAft>
                      </a:pPr>
                      <a:r>
                        <a:rPr lang="el-GR" sz="1190" dirty="0">
                          <a:effectLst/>
                        </a:rPr>
                        <a:t>Αλγόριθμος 5: </a:t>
                      </a:r>
                      <a:r>
                        <a:rPr lang="el-GR" sz="1190" dirty="0" err="1">
                          <a:effectLst/>
                        </a:rPr>
                        <a:t>computeLabelSurprise</a:t>
                      </a:r>
                      <a:endParaRPr lang="el-GR" sz="1190" dirty="0">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840534025"/>
                  </a:ext>
                </a:extLst>
              </a:tr>
              <a:tr h="4258454">
                <a:tc>
                  <a:txBody>
                    <a:bodyPr/>
                    <a:lstStyle/>
                    <a:p>
                      <a:pPr algn="just">
                        <a:lnSpc>
                          <a:spcPct val="150000"/>
                        </a:lnSpc>
                        <a:spcAft>
                          <a:spcPts val="300"/>
                        </a:spcAft>
                      </a:pPr>
                      <a:r>
                        <a:rPr lang="el-GR" sz="1190" dirty="0">
                          <a:effectLst/>
                        </a:rPr>
                        <a:t>Είσοδος:</a:t>
                      </a:r>
                    </a:p>
                    <a:p>
                      <a:pPr algn="just">
                        <a:lnSpc>
                          <a:spcPct val="150000"/>
                        </a:lnSpc>
                        <a:spcAft>
                          <a:spcPts val="300"/>
                        </a:spcAft>
                      </a:pPr>
                      <a:r>
                        <a:rPr lang="el-GR" sz="1190" dirty="0">
                          <a:effectLst/>
                        </a:rPr>
                        <a:t>Ο τρέχον κύβος, C</a:t>
                      </a:r>
                    </a:p>
                    <a:p>
                      <a:pPr algn="just">
                        <a:lnSpc>
                          <a:spcPct val="150000"/>
                        </a:lnSpc>
                        <a:spcAft>
                          <a:spcPts val="300"/>
                        </a:spcAft>
                      </a:pPr>
                      <a:r>
                        <a:rPr lang="el-GR" sz="1190" dirty="0">
                          <a:effectLst/>
                        </a:rPr>
                        <a:t>Το σύνολο των αναμενόμενων ετικετών όλων των μέτρων όλων των κελιών του C, L </a:t>
                      </a:r>
                    </a:p>
                    <a:p>
                      <a:pPr algn="just">
                        <a:lnSpc>
                          <a:spcPct val="150000"/>
                        </a:lnSpc>
                        <a:spcAft>
                          <a:spcPts val="300"/>
                        </a:spcAft>
                      </a:pPr>
                      <a:r>
                        <a:rPr lang="el-GR" sz="1190" dirty="0">
                          <a:effectLst/>
                        </a:rPr>
                        <a:t>Έξοδος:</a:t>
                      </a:r>
                    </a:p>
                    <a:p>
                      <a:pPr algn="just">
                        <a:lnSpc>
                          <a:spcPct val="150000"/>
                        </a:lnSpc>
                        <a:spcAft>
                          <a:spcPts val="300"/>
                        </a:spcAft>
                      </a:pPr>
                      <a:r>
                        <a:rPr lang="el-GR" sz="1190" dirty="0">
                          <a:effectLst/>
                        </a:rPr>
                        <a:t>Η έκπληξη του C σε σχέση με το L</a:t>
                      </a:r>
                    </a:p>
                    <a:p>
                      <a:pPr algn="just">
                        <a:lnSpc>
                          <a:spcPct val="150000"/>
                        </a:lnSpc>
                        <a:spcAft>
                          <a:spcPts val="300"/>
                        </a:spcAft>
                      </a:pPr>
                      <a:r>
                        <a:rPr lang="el-GR" sz="1190" dirty="0">
                          <a:effectLst/>
                        </a:rPr>
                        <a:t>Αρχή</a:t>
                      </a:r>
                    </a:p>
                    <a:p>
                      <a:pPr marL="342900" lvl="0" indent="-342900" algn="l">
                        <a:lnSpc>
                          <a:spcPct val="150000"/>
                        </a:lnSpc>
                        <a:spcAft>
                          <a:spcPts val="300"/>
                        </a:spcAft>
                        <a:buFont typeface="+mj-lt"/>
                        <a:buAutoNum type="arabicPeriod"/>
                      </a:pPr>
                      <a:r>
                        <a:rPr lang="el-GR" sz="1190" dirty="0" err="1">
                          <a:effectLst/>
                        </a:rPr>
                        <a:t>cellSurprise</a:t>
                      </a:r>
                      <a:r>
                        <a:rPr lang="el-GR" sz="1190" dirty="0">
                          <a:effectLst/>
                        </a:rPr>
                        <a:t>, </a:t>
                      </a:r>
                      <a:r>
                        <a:rPr lang="el-GR" sz="1190" dirty="0" err="1">
                          <a:effectLst/>
                        </a:rPr>
                        <a:t>cubeSurprise</a:t>
                      </a:r>
                      <a:r>
                        <a:rPr lang="el-GR" sz="1190" dirty="0">
                          <a:effectLst/>
                        </a:rPr>
                        <a:t>, </a:t>
                      </a:r>
                      <a:r>
                        <a:rPr lang="en-US" sz="1190" dirty="0">
                          <a:effectLst/>
                        </a:rPr>
                        <a:t>counter, sum</a:t>
                      </a:r>
                      <a:r>
                        <a:rPr lang="el-GR" sz="1190" dirty="0">
                          <a:effectLst/>
                        </a:rPr>
                        <a:t> = 0</a:t>
                      </a:r>
                    </a:p>
                    <a:p>
                      <a:pPr marL="342900" lvl="0" indent="-342900" algn="l">
                        <a:lnSpc>
                          <a:spcPct val="150000"/>
                        </a:lnSpc>
                        <a:spcAft>
                          <a:spcPts val="300"/>
                        </a:spcAft>
                        <a:buFont typeface="+mj-lt"/>
                        <a:buAutoNum type="arabicPeriod"/>
                      </a:pPr>
                      <a:r>
                        <a:rPr lang="el-GR" sz="1190" dirty="0">
                          <a:effectLst/>
                        </a:rPr>
                        <a:t>Για κάθε κελί c ∊ C</a:t>
                      </a:r>
                    </a:p>
                    <a:p>
                      <a:pPr marL="342900" lvl="0" indent="-342900" algn="l">
                        <a:lnSpc>
                          <a:spcPct val="150000"/>
                        </a:lnSpc>
                        <a:spcAft>
                          <a:spcPts val="300"/>
                        </a:spcAft>
                        <a:buFont typeface="+mj-lt"/>
                        <a:buAutoNum type="arabicPeriod"/>
                      </a:pPr>
                      <a:r>
                        <a:rPr lang="el-GR" sz="1190" dirty="0">
                          <a:effectLst/>
                        </a:rPr>
                        <a:t>    Για κάθε ετικέτα l ∊ </a:t>
                      </a:r>
                      <a:r>
                        <a:rPr lang="el-GR" sz="1190" dirty="0" err="1">
                          <a:effectLst/>
                        </a:rPr>
                        <a:t>c.labels</a:t>
                      </a:r>
                      <a:endParaRPr lang="el-GR" sz="1190" dirty="0">
                        <a:effectLst/>
                      </a:endParaRPr>
                    </a:p>
                    <a:p>
                      <a:pPr marL="342900" lvl="0" indent="-342900" algn="l">
                        <a:lnSpc>
                          <a:spcPct val="150000"/>
                        </a:lnSpc>
                        <a:spcAft>
                          <a:spcPts val="300"/>
                        </a:spcAft>
                        <a:buFont typeface="+mj-lt"/>
                        <a:buAutoNum type="arabicPeriod"/>
                      </a:pPr>
                      <a:r>
                        <a:rPr lang="el-GR" sz="1190" dirty="0">
                          <a:effectLst/>
                        </a:rPr>
                        <a:t>        Αν l != </a:t>
                      </a:r>
                      <a:r>
                        <a:rPr lang="el-GR" sz="1190" dirty="0" err="1">
                          <a:effectLst/>
                        </a:rPr>
                        <a:t>L.l</a:t>
                      </a:r>
                      <a:r>
                        <a:rPr lang="el-GR" sz="1190" dirty="0">
                          <a:effectLst/>
                        </a:rPr>
                        <a:t> τότε</a:t>
                      </a:r>
                    </a:p>
                    <a:p>
                      <a:pPr marL="342900" lvl="0" indent="-342900" algn="l">
                        <a:lnSpc>
                          <a:spcPct val="150000"/>
                        </a:lnSpc>
                        <a:spcAft>
                          <a:spcPts val="300"/>
                        </a:spcAft>
                        <a:buFont typeface="+mj-lt"/>
                        <a:buAutoNum type="arabicPeriod"/>
                      </a:pPr>
                      <a:r>
                        <a:rPr lang="el-GR" sz="1190" dirty="0">
                          <a:effectLst/>
                        </a:rPr>
                        <a:t>            </a:t>
                      </a:r>
                      <a:r>
                        <a:rPr lang="el-GR" sz="1190" dirty="0" err="1">
                          <a:effectLst/>
                        </a:rPr>
                        <a:t>cellSurprise</a:t>
                      </a:r>
                      <a:r>
                        <a:rPr lang="el-GR" sz="1190" dirty="0">
                          <a:effectLst/>
                        </a:rPr>
                        <a:t> += 1</a:t>
                      </a:r>
                    </a:p>
                    <a:p>
                      <a:pPr marL="342900" lvl="0" indent="-342900" algn="l">
                        <a:lnSpc>
                          <a:spcPct val="150000"/>
                        </a:lnSpc>
                        <a:spcAft>
                          <a:spcPts val="300"/>
                        </a:spcAft>
                        <a:buFont typeface="+mj-lt"/>
                        <a:buAutoNum type="arabicPeriod"/>
                      </a:pPr>
                      <a:r>
                        <a:rPr lang="el-GR" sz="1190" dirty="0">
                          <a:effectLst/>
                        </a:rPr>
                        <a:t>    </a:t>
                      </a:r>
                      <a:r>
                        <a:rPr lang="en-US" sz="1190" dirty="0">
                          <a:effectLst/>
                        </a:rPr>
                        <a:t>sum</a:t>
                      </a:r>
                      <a:r>
                        <a:rPr lang="el-GR" sz="1190" dirty="0">
                          <a:effectLst/>
                        </a:rPr>
                        <a:t> += </a:t>
                      </a:r>
                      <a:r>
                        <a:rPr lang="el-GR" sz="1190" dirty="0" err="1">
                          <a:effectLst/>
                        </a:rPr>
                        <a:t>cellSurprise</a:t>
                      </a:r>
                      <a:endParaRPr lang="el-GR" sz="1190" dirty="0">
                        <a:effectLst/>
                      </a:endParaRPr>
                    </a:p>
                    <a:p>
                      <a:pPr marL="342900" lvl="0" indent="-342900" algn="l">
                        <a:lnSpc>
                          <a:spcPct val="150000"/>
                        </a:lnSpc>
                        <a:spcAft>
                          <a:spcPts val="300"/>
                        </a:spcAft>
                        <a:buFont typeface="+mj-lt"/>
                        <a:buAutoNum type="arabicPeriod"/>
                      </a:pPr>
                      <a:r>
                        <a:rPr lang="en-US" sz="1190" dirty="0">
                          <a:effectLst/>
                        </a:rPr>
                        <a:t>    counter += 1</a:t>
                      </a:r>
                      <a:endParaRPr lang="el-GR" sz="1190" dirty="0">
                        <a:effectLst/>
                      </a:endParaRPr>
                    </a:p>
                    <a:p>
                      <a:pPr marL="342900" lvl="0" indent="-342900" algn="l">
                        <a:lnSpc>
                          <a:spcPct val="150000"/>
                        </a:lnSpc>
                        <a:spcAft>
                          <a:spcPts val="300"/>
                        </a:spcAft>
                        <a:buFont typeface="+mj-lt"/>
                        <a:buAutoNum type="arabicPeriod"/>
                      </a:pPr>
                      <a:r>
                        <a:rPr lang="el-GR" sz="1190" dirty="0">
                          <a:effectLst/>
                        </a:rPr>
                        <a:t>    </a:t>
                      </a:r>
                      <a:r>
                        <a:rPr lang="el-GR" sz="1190" dirty="0" err="1">
                          <a:effectLst/>
                        </a:rPr>
                        <a:t>cellSurprise</a:t>
                      </a:r>
                      <a:r>
                        <a:rPr lang="el-GR" sz="1190" dirty="0">
                          <a:effectLst/>
                        </a:rPr>
                        <a:t> = 0</a:t>
                      </a:r>
                    </a:p>
                    <a:p>
                      <a:pPr marL="342900" lvl="0" indent="-342900" algn="l">
                        <a:lnSpc>
                          <a:spcPct val="150000"/>
                        </a:lnSpc>
                        <a:spcAft>
                          <a:spcPts val="300"/>
                        </a:spcAft>
                        <a:buFont typeface="+mj-lt"/>
                        <a:buAutoNum type="arabicPeriod"/>
                      </a:pPr>
                      <a:r>
                        <a:rPr lang="el-GR" sz="1190" dirty="0" err="1">
                          <a:effectLst/>
                        </a:rPr>
                        <a:t>cubeSurprise</a:t>
                      </a:r>
                      <a:r>
                        <a:rPr lang="en-US" sz="1190" dirty="0">
                          <a:effectLst/>
                        </a:rPr>
                        <a:t> = sum / counter</a:t>
                      </a:r>
                      <a:endParaRPr lang="el-GR" sz="1190" dirty="0">
                        <a:effectLst/>
                      </a:endParaRPr>
                    </a:p>
                    <a:p>
                      <a:pPr marL="342900" lvl="0" indent="-342900" algn="l">
                        <a:lnSpc>
                          <a:spcPct val="150000"/>
                        </a:lnSpc>
                        <a:spcAft>
                          <a:spcPts val="300"/>
                        </a:spcAft>
                        <a:buFont typeface="+mj-lt"/>
                        <a:buAutoNum type="arabicPeriod"/>
                      </a:pPr>
                      <a:r>
                        <a:rPr lang="el-GR" sz="1190" dirty="0" err="1">
                          <a:effectLst/>
                        </a:rPr>
                        <a:t>return</a:t>
                      </a:r>
                      <a:r>
                        <a:rPr lang="el-GR" sz="1190" dirty="0">
                          <a:effectLst/>
                        </a:rPr>
                        <a:t> </a:t>
                      </a:r>
                      <a:r>
                        <a:rPr lang="el-GR" sz="1190" dirty="0" err="1">
                          <a:effectLst/>
                        </a:rPr>
                        <a:t>cubeSurprise</a:t>
                      </a:r>
                      <a:endParaRPr lang="el-GR" sz="119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3991" marR="63991" marT="0" marB="0"/>
                </a:tc>
                <a:extLst>
                  <a:ext uri="{0D108BD9-81ED-4DB2-BD59-A6C34878D82A}">
                    <a16:rowId xmlns:a16="http://schemas.microsoft.com/office/drawing/2014/main" val="1612720248"/>
                  </a:ext>
                </a:extLst>
              </a:tr>
            </a:tbl>
          </a:graphicData>
        </a:graphic>
      </p:graphicFrame>
    </p:spTree>
    <p:extLst>
      <p:ext uri="{BB962C8B-B14F-4D97-AF65-F5344CB8AC3E}">
        <p14:creationId xmlns:p14="http://schemas.microsoft.com/office/powerpoint/2010/main" val="197615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768F64-3010-4E1E-A854-C469DC0D6411}"/>
              </a:ext>
            </a:extLst>
          </p:cNvPr>
          <p:cNvSpPr>
            <a:spLocks noGrp="1"/>
          </p:cNvSpPr>
          <p:nvPr>
            <p:ph type="title"/>
          </p:nvPr>
        </p:nvSpPr>
        <p:spPr/>
        <p:txBody>
          <a:bodyPr/>
          <a:lstStyle/>
          <a:p>
            <a:r>
              <a:rPr lang="el-GR" b="1" dirty="0">
                <a:solidFill>
                  <a:schemeClr val="accent1"/>
                </a:solidFill>
              </a:rPr>
              <a:t>Μετρικές Ενδιαφέροντος</a:t>
            </a:r>
            <a:r>
              <a:rPr lang="en-US" b="1" dirty="0">
                <a:solidFill>
                  <a:schemeClr val="accent1"/>
                </a:solidFill>
              </a:rPr>
              <a:t> – </a:t>
            </a:r>
            <a:r>
              <a:rPr lang="el-GR" b="1" dirty="0">
                <a:solidFill>
                  <a:schemeClr val="accent1"/>
                </a:solidFill>
              </a:rPr>
              <a:t> Έκπληξη (</a:t>
            </a:r>
            <a:r>
              <a:rPr lang="en-US" b="1" dirty="0">
                <a:solidFill>
                  <a:schemeClr val="accent1"/>
                </a:solidFill>
              </a:rPr>
              <a:t>Surprise) (</a:t>
            </a:r>
            <a:r>
              <a:rPr lang="el-GR" b="1" dirty="0">
                <a:solidFill>
                  <a:schemeClr val="accent1"/>
                </a:solidFill>
              </a:rPr>
              <a:t>Συνέχεια)</a:t>
            </a:r>
            <a:endParaRPr lang="el-GR" dirty="0"/>
          </a:p>
        </p:txBody>
      </p:sp>
      <p:graphicFrame>
        <p:nvGraphicFramePr>
          <p:cNvPr id="4" name="Θέση περιεχομένου 3">
            <a:extLst>
              <a:ext uri="{FF2B5EF4-FFF2-40B4-BE49-F238E27FC236}">
                <a16:creationId xmlns:a16="http://schemas.microsoft.com/office/drawing/2014/main" id="{3C0ECD9F-C304-4945-90CB-E8F8E3B0D903}"/>
              </a:ext>
            </a:extLst>
          </p:cNvPr>
          <p:cNvGraphicFramePr>
            <a:graphicFrameLocks noGrp="1"/>
          </p:cNvGraphicFramePr>
          <p:nvPr>
            <p:ph idx="1"/>
            <p:extLst>
              <p:ext uri="{D42A27DB-BD31-4B8C-83A1-F6EECF244321}">
                <p14:modId xmlns:p14="http://schemas.microsoft.com/office/powerpoint/2010/main" val="4111670609"/>
              </p:ext>
            </p:extLst>
          </p:nvPr>
        </p:nvGraphicFramePr>
        <p:xfrm>
          <a:off x="3461578" y="1495913"/>
          <a:ext cx="5267325" cy="5117466"/>
        </p:xfrm>
        <a:graphic>
          <a:graphicData uri="http://schemas.openxmlformats.org/drawingml/2006/table">
            <a:tbl>
              <a:tblPr bandRow="1">
                <a:tableStyleId>{5C22544A-7EE6-4342-B048-85BDC9FD1C3A}</a:tableStyleId>
              </a:tblPr>
              <a:tblGrid>
                <a:gridCol w="5267325">
                  <a:extLst>
                    <a:ext uri="{9D8B030D-6E8A-4147-A177-3AD203B41FA5}">
                      <a16:colId xmlns:a16="http://schemas.microsoft.com/office/drawing/2014/main" val="2243451230"/>
                    </a:ext>
                  </a:extLst>
                </a:gridCol>
              </a:tblGrid>
              <a:tr h="0">
                <a:tc>
                  <a:txBody>
                    <a:bodyPr/>
                    <a:lstStyle/>
                    <a:p>
                      <a:pPr algn="just">
                        <a:lnSpc>
                          <a:spcPct val="150000"/>
                        </a:lnSpc>
                        <a:spcAft>
                          <a:spcPts val="300"/>
                        </a:spcAft>
                      </a:pPr>
                      <a:r>
                        <a:rPr lang="el-GR" sz="1500">
                          <a:effectLst/>
                        </a:rPr>
                        <a:t>Αλγόριθμος 6: isLabel</a:t>
                      </a:r>
                      <a:r>
                        <a:rPr lang="en-US" sz="1500">
                          <a:effectLst/>
                        </a:rPr>
                        <a:t>Strictly</a:t>
                      </a:r>
                      <a:r>
                        <a:rPr lang="el-GR" sz="1500">
                          <a:effectLst/>
                        </a:rPr>
                        <a:t>Surprising</a:t>
                      </a:r>
                      <a:endParaRPr lang="el-GR" sz="15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545587495"/>
                  </a:ext>
                </a:extLst>
              </a:tr>
              <a:tr h="0">
                <a:tc>
                  <a:txBody>
                    <a:bodyPr/>
                    <a:lstStyle/>
                    <a:p>
                      <a:pPr algn="just">
                        <a:lnSpc>
                          <a:spcPct val="150000"/>
                        </a:lnSpc>
                        <a:spcAft>
                          <a:spcPts val="300"/>
                        </a:spcAft>
                      </a:pPr>
                      <a:r>
                        <a:rPr lang="el-GR" sz="1500" dirty="0">
                          <a:effectLst/>
                        </a:rPr>
                        <a:t>Είσοδος:</a:t>
                      </a:r>
                    </a:p>
                    <a:p>
                      <a:pPr algn="just">
                        <a:lnSpc>
                          <a:spcPct val="150000"/>
                        </a:lnSpc>
                        <a:spcAft>
                          <a:spcPts val="300"/>
                        </a:spcAft>
                      </a:pPr>
                      <a:r>
                        <a:rPr lang="el-GR" sz="1500" dirty="0">
                          <a:effectLst/>
                        </a:rPr>
                        <a:t>Ο τρέχον κύβος, C</a:t>
                      </a:r>
                    </a:p>
                    <a:p>
                      <a:pPr algn="just">
                        <a:lnSpc>
                          <a:spcPct val="150000"/>
                        </a:lnSpc>
                        <a:spcAft>
                          <a:spcPts val="300"/>
                        </a:spcAft>
                      </a:pPr>
                      <a:r>
                        <a:rPr lang="el-GR" sz="1500" dirty="0">
                          <a:effectLst/>
                        </a:rPr>
                        <a:t>Το σύνολο των αναμενόμενων ετικετών όλων των μέτρων όλων των κελιών του C, L </a:t>
                      </a:r>
                    </a:p>
                    <a:p>
                      <a:pPr algn="just">
                        <a:lnSpc>
                          <a:spcPct val="150000"/>
                        </a:lnSpc>
                        <a:spcAft>
                          <a:spcPts val="300"/>
                        </a:spcAft>
                      </a:pPr>
                      <a:r>
                        <a:rPr lang="el-GR" sz="1500" dirty="0">
                          <a:effectLst/>
                        </a:rPr>
                        <a:t>Έξοδος:</a:t>
                      </a:r>
                    </a:p>
                    <a:p>
                      <a:pPr algn="just">
                        <a:lnSpc>
                          <a:spcPct val="150000"/>
                        </a:lnSpc>
                        <a:spcAft>
                          <a:spcPts val="300"/>
                        </a:spcAft>
                      </a:pPr>
                      <a:r>
                        <a:rPr lang="el-GR" sz="1500" dirty="0">
                          <a:effectLst/>
                        </a:rPr>
                        <a:t>Η </a:t>
                      </a:r>
                      <a:r>
                        <a:rPr lang="el-GR" sz="1500" dirty="0" err="1">
                          <a:effectLst/>
                        </a:rPr>
                        <a:t>Boolean</a:t>
                      </a:r>
                      <a:r>
                        <a:rPr lang="el-GR" sz="1500" dirty="0">
                          <a:effectLst/>
                        </a:rPr>
                        <a:t> τιμή που εκφράζει την ύπαρξη ή απουσία απόκλισης των αναμενόμενων ετικετών από τις πραγματικές</a:t>
                      </a:r>
                    </a:p>
                    <a:p>
                      <a:pPr algn="just">
                        <a:lnSpc>
                          <a:spcPct val="150000"/>
                        </a:lnSpc>
                        <a:spcAft>
                          <a:spcPts val="300"/>
                        </a:spcAft>
                      </a:pPr>
                      <a:r>
                        <a:rPr lang="el-GR" sz="1500" dirty="0">
                          <a:effectLst/>
                        </a:rPr>
                        <a:t>Αρχή</a:t>
                      </a:r>
                    </a:p>
                    <a:p>
                      <a:pPr marL="342900" lvl="0" indent="-342900" algn="l">
                        <a:lnSpc>
                          <a:spcPct val="150000"/>
                        </a:lnSpc>
                        <a:spcAft>
                          <a:spcPts val="300"/>
                        </a:spcAft>
                        <a:buFont typeface="+mj-lt"/>
                        <a:buAutoNum type="arabicPeriod"/>
                      </a:pPr>
                      <a:r>
                        <a:rPr lang="el-GR" sz="1500" dirty="0">
                          <a:effectLst/>
                        </a:rPr>
                        <a:t>Για κάθε κελί c ∊ C</a:t>
                      </a:r>
                    </a:p>
                    <a:p>
                      <a:pPr marL="342900" lvl="0" indent="-342900" algn="l">
                        <a:lnSpc>
                          <a:spcPct val="150000"/>
                        </a:lnSpc>
                        <a:spcAft>
                          <a:spcPts val="300"/>
                        </a:spcAft>
                        <a:buFont typeface="+mj-lt"/>
                        <a:buAutoNum type="arabicPeriod"/>
                      </a:pPr>
                      <a:r>
                        <a:rPr lang="el-GR" sz="1500" dirty="0">
                          <a:effectLst/>
                        </a:rPr>
                        <a:t>    Για κάθε ετικέτα l ∊ </a:t>
                      </a:r>
                      <a:r>
                        <a:rPr lang="el-GR" sz="1500" dirty="0" err="1">
                          <a:effectLst/>
                        </a:rPr>
                        <a:t>c.labels</a:t>
                      </a:r>
                      <a:endParaRPr lang="el-GR" sz="1500" dirty="0">
                        <a:effectLst/>
                      </a:endParaRPr>
                    </a:p>
                    <a:p>
                      <a:pPr marL="342900" lvl="0" indent="-342900" algn="l">
                        <a:lnSpc>
                          <a:spcPct val="150000"/>
                        </a:lnSpc>
                        <a:spcAft>
                          <a:spcPts val="300"/>
                        </a:spcAft>
                        <a:buFont typeface="+mj-lt"/>
                        <a:buAutoNum type="arabicPeriod"/>
                      </a:pPr>
                      <a:r>
                        <a:rPr lang="el-GR" sz="1500" dirty="0">
                          <a:effectLst/>
                        </a:rPr>
                        <a:t>        Αν l != </a:t>
                      </a:r>
                      <a:r>
                        <a:rPr lang="el-GR" sz="1500" dirty="0" err="1">
                          <a:effectLst/>
                        </a:rPr>
                        <a:t>L.l</a:t>
                      </a:r>
                      <a:r>
                        <a:rPr lang="el-GR" sz="1500" dirty="0">
                          <a:effectLst/>
                        </a:rPr>
                        <a:t> τότε</a:t>
                      </a:r>
                    </a:p>
                    <a:p>
                      <a:pPr marL="342900" lvl="0" indent="-342900" algn="l">
                        <a:lnSpc>
                          <a:spcPct val="150000"/>
                        </a:lnSpc>
                        <a:spcAft>
                          <a:spcPts val="300"/>
                        </a:spcAft>
                        <a:buFont typeface="+mj-lt"/>
                        <a:buAutoNum type="arabicPeriod"/>
                      </a:pPr>
                      <a:r>
                        <a:rPr lang="el-GR" sz="1500" dirty="0">
                          <a:effectLst/>
                        </a:rPr>
                        <a:t>            </a:t>
                      </a:r>
                      <a:r>
                        <a:rPr lang="el-GR" sz="1500" dirty="0" err="1">
                          <a:effectLst/>
                        </a:rPr>
                        <a:t>return</a:t>
                      </a:r>
                      <a:r>
                        <a:rPr lang="el-GR" sz="1500" dirty="0">
                          <a:effectLst/>
                        </a:rPr>
                        <a:t> </a:t>
                      </a:r>
                      <a:r>
                        <a:rPr lang="el-GR" sz="1500" dirty="0" err="1">
                          <a:effectLst/>
                        </a:rPr>
                        <a:t>true</a:t>
                      </a:r>
                      <a:endParaRPr lang="el-GR" sz="1500" dirty="0">
                        <a:effectLst/>
                      </a:endParaRPr>
                    </a:p>
                    <a:p>
                      <a:pPr marL="342900" lvl="0" indent="-342900" algn="l">
                        <a:lnSpc>
                          <a:spcPct val="150000"/>
                        </a:lnSpc>
                        <a:spcAft>
                          <a:spcPts val="300"/>
                        </a:spcAft>
                        <a:buFont typeface="+mj-lt"/>
                        <a:buAutoNum type="arabicPeriod"/>
                      </a:pPr>
                      <a:r>
                        <a:rPr lang="el-GR" sz="1500" dirty="0" err="1">
                          <a:effectLst/>
                        </a:rPr>
                        <a:t>return</a:t>
                      </a:r>
                      <a:r>
                        <a:rPr lang="el-GR" sz="1500" dirty="0">
                          <a:effectLst/>
                        </a:rPr>
                        <a:t> </a:t>
                      </a:r>
                      <a:r>
                        <a:rPr lang="el-GR" sz="1500" dirty="0" err="1">
                          <a:effectLst/>
                        </a:rPr>
                        <a:t>false</a:t>
                      </a:r>
                      <a:endParaRPr lang="el-GR" sz="15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769073947"/>
                  </a:ext>
                </a:extLst>
              </a:tr>
            </a:tbl>
          </a:graphicData>
        </a:graphic>
      </p:graphicFrame>
    </p:spTree>
    <p:extLst>
      <p:ext uri="{BB962C8B-B14F-4D97-AF65-F5344CB8AC3E}">
        <p14:creationId xmlns:p14="http://schemas.microsoft.com/office/powerpoint/2010/main" val="19005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3C3CEF-EF31-4B8B-A6F7-4A426B958D74}"/>
              </a:ext>
            </a:extLst>
          </p:cNvPr>
          <p:cNvSpPr>
            <a:spLocks noGrp="1"/>
          </p:cNvSpPr>
          <p:nvPr>
            <p:ph type="title"/>
          </p:nvPr>
        </p:nvSpPr>
        <p:spPr/>
        <p:txBody>
          <a:bodyPr/>
          <a:lstStyle/>
          <a:p>
            <a:r>
              <a:rPr lang="el-GR" b="1" dirty="0">
                <a:solidFill>
                  <a:schemeClr val="accent1"/>
                </a:solidFill>
              </a:rPr>
              <a:t>Μετρικές Ενδιαφέροντος</a:t>
            </a:r>
            <a:r>
              <a:rPr lang="en-US" b="1" dirty="0">
                <a:solidFill>
                  <a:schemeClr val="accent1"/>
                </a:solidFill>
              </a:rPr>
              <a:t> – </a:t>
            </a:r>
            <a:r>
              <a:rPr lang="el-GR" b="1" dirty="0">
                <a:solidFill>
                  <a:schemeClr val="accent1"/>
                </a:solidFill>
              </a:rPr>
              <a:t> Ιδιορρυθμία (</a:t>
            </a:r>
            <a:r>
              <a:rPr lang="en-US" b="1" dirty="0">
                <a:solidFill>
                  <a:schemeClr val="accent1"/>
                </a:solidFill>
              </a:rPr>
              <a:t>Peculiarity)</a:t>
            </a:r>
            <a:endParaRPr lang="el-GR" dirty="0"/>
          </a:p>
        </p:txBody>
      </p:sp>
      <mc:AlternateContent xmlns:mc="http://schemas.openxmlformats.org/markup-compatibility/2006" xmlns:a14="http://schemas.microsoft.com/office/drawing/2010/main">
        <mc:Choice Requires="a14">
          <p:graphicFrame>
            <p:nvGraphicFramePr>
              <p:cNvPr id="4" name="Θέση περιεχομένου 3">
                <a:extLst>
                  <a:ext uri="{FF2B5EF4-FFF2-40B4-BE49-F238E27FC236}">
                    <a16:creationId xmlns:a16="http://schemas.microsoft.com/office/drawing/2014/main" id="{7BA32ABD-7364-4675-9531-29220FC19F0D}"/>
                  </a:ext>
                </a:extLst>
              </p:cNvPr>
              <p:cNvGraphicFramePr>
                <a:graphicFrameLocks noGrp="1"/>
              </p:cNvGraphicFramePr>
              <p:nvPr>
                <p:ph idx="1"/>
                <p:extLst>
                  <p:ext uri="{D42A27DB-BD31-4B8C-83A1-F6EECF244321}">
                    <p14:modId xmlns:p14="http://schemas.microsoft.com/office/powerpoint/2010/main" val="462597438"/>
                  </p:ext>
                </p:extLst>
              </p:nvPr>
            </p:nvGraphicFramePr>
            <p:xfrm>
              <a:off x="3461578" y="1331018"/>
              <a:ext cx="5267325" cy="5569332"/>
            </p:xfrm>
            <a:graphic>
              <a:graphicData uri="http://schemas.openxmlformats.org/drawingml/2006/table">
                <a:tbl>
                  <a:tblPr bandRow="1">
                    <a:tableStyleId>{5C22544A-7EE6-4342-B048-85BDC9FD1C3A}</a:tableStyleId>
                  </a:tblPr>
                  <a:tblGrid>
                    <a:gridCol w="5267325">
                      <a:extLst>
                        <a:ext uri="{9D8B030D-6E8A-4147-A177-3AD203B41FA5}">
                          <a16:colId xmlns:a16="http://schemas.microsoft.com/office/drawing/2014/main" val="3954245004"/>
                        </a:ext>
                      </a:extLst>
                    </a:gridCol>
                  </a:tblGrid>
                  <a:tr h="0">
                    <a:tc>
                      <a:txBody>
                        <a:bodyPr/>
                        <a:lstStyle/>
                        <a:p>
                          <a:pPr algn="just">
                            <a:lnSpc>
                              <a:spcPct val="150000"/>
                            </a:lnSpc>
                            <a:spcAft>
                              <a:spcPts val="300"/>
                            </a:spcAft>
                          </a:pPr>
                          <a:r>
                            <a:rPr lang="el-GR" sz="1550">
                              <a:effectLst/>
                            </a:rPr>
                            <a:t>Αλγόριθμος 7: computeValueBasedPeculiarity</a:t>
                          </a:r>
                          <a:endParaRPr lang="el-GR" sz="155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505914470"/>
                      </a:ext>
                    </a:extLst>
                  </a:tr>
                  <a:tr h="0">
                    <a:tc>
                      <a:txBody>
                        <a:bodyPr/>
                        <a:lstStyle/>
                        <a:p>
                          <a:pPr algn="just">
                            <a:lnSpc>
                              <a:spcPct val="150000"/>
                            </a:lnSpc>
                            <a:spcAft>
                              <a:spcPts val="300"/>
                            </a:spcAft>
                          </a:pPr>
                          <a:r>
                            <a:rPr lang="el-GR" sz="1550" dirty="0">
                              <a:effectLst/>
                            </a:rPr>
                            <a:t>Είσοδος:</a:t>
                          </a:r>
                        </a:p>
                        <a:p>
                          <a:pPr algn="just">
                            <a:lnSpc>
                              <a:spcPct val="150000"/>
                            </a:lnSpc>
                            <a:spcAft>
                              <a:spcPts val="300"/>
                            </a:spcAft>
                          </a:pPr>
                          <a:r>
                            <a:rPr lang="el-GR" sz="1550" dirty="0">
                              <a:effectLst/>
                            </a:rPr>
                            <a:t>Ο τρέχον κύβος, C</a:t>
                          </a:r>
                        </a:p>
                        <a:p>
                          <a:pPr algn="just">
                            <a:lnSpc>
                              <a:spcPct val="150000"/>
                            </a:lnSpc>
                            <a:spcAft>
                              <a:spcPts val="300"/>
                            </a:spcAft>
                          </a:pPr>
                          <a:r>
                            <a:rPr lang="el-GR" sz="1550" dirty="0">
                              <a:effectLst/>
                            </a:rPr>
                            <a:t>Το ιστορικό των ερωτημάτων του χρήστη, S </a:t>
                          </a:r>
                        </a:p>
                        <a:p>
                          <a:pPr algn="just">
                            <a:lnSpc>
                              <a:spcPct val="150000"/>
                            </a:lnSpc>
                            <a:spcAft>
                              <a:spcPts val="300"/>
                            </a:spcAft>
                          </a:pPr>
                          <a:r>
                            <a:rPr lang="el-GR" sz="1550" dirty="0">
                              <a:effectLst/>
                            </a:rPr>
                            <a:t>Ο Κ-</a:t>
                          </a:r>
                          <a:r>
                            <a:rPr lang="el-GR" sz="1550" dirty="0" err="1">
                              <a:effectLst/>
                            </a:rPr>
                            <a:t>στος</a:t>
                          </a:r>
                          <a:r>
                            <a:rPr lang="el-GR" sz="1550" dirty="0">
                              <a:effectLst/>
                            </a:rPr>
                            <a:t> γείτονας, Κ</a:t>
                          </a:r>
                        </a:p>
                        <a:p>
                          <a:pPr algn="just">
                            <a:lnSpc>
                              <a:spcPct val="150000"/>
                            </a:lnSpc>
                            <a:spcAft>
                              <a:spcPts val="300"/>
                            </a:spcAft>
                          </a:pPr>
                          <a:r>
                            <a:rPr lang="el-GR" sz="1550" dirty="0">
                              <a:effectLst/>
                            </a:rPr>
                            <a:t>Έξοδος:</a:t>
                          </a:r>
                        </a:p>
                        <a:p>
                          <a:pPr algn="just">
                            <a:lnSpc>
                              <a:spcPct val="150000"/>
                            </a:lnSpc>
                            <a:spcAft>
                              <a:spcPts val="300"/>
                            </a:spcAft>
                          </a:pPr>
                          <a:r>
                            <a:rPr lang="el-GR" sz="1550" dirty="0">
                              <a:effectLst/>
                            </a:rPr>
                            <a:t>Η ιδιορρυθμία του C σε σχέση με το S</a:t>
                          </a:r>
                        </a:p>
                        <a:p>
                          <a:pPr algn="just">
                            <a:lnSpc>
                              <a:spcPct val="150000"/>
                            </a:lnSpc>
                            <a:spcAft>
                              <a:spcPts val="300"/>
                            </a:spcAft>
                          </a:pPr>
                          <a:r>
                            <a:rPr lang="el-GR" sz="1550" dirty="0">
                              <a:effectLst/>
                            </a:rPr>
                            <a:t>Αρχή</a:t>
                          </a:r>
                        </a:p>
                        <a:p>
                          <a:pPr marL="342900" lvl="0" indent="-342900" algn="l">
                            <a:lnSpc>
                              <a:spcPct val="150000"/>
                            </a:lnSpc>
                            <a:spcAft>
                              <a:spcPts val="300"/>
                            </a:spcAft>
                            <a:buFont typeface="+mj-lt"/>
                            <a:buAutoNum type="arabicPeriod"/>
                          </a:pPr>
                          <a:r>
                            <a:rPr lang="el-GR" sz="1550" dirty="0">
                              <a:effectLst/>
                            </a:rPr>
                            <a:t>Για κάθε ερώτημα q ∊ S</a:t>
                          </a:r>
                        </a:p>
                        <a:p>
                          <a:pPr marL="342900" lvl="0" indent="-342900" algn="l">
                            <a:lnSpc>
                              <a:spcPct val="150000"/>
                            </a:lnSpc>
                            <a:spcAft>
                              <a:spcPts val="300"/>
                            </a:spcAft>
                            <a:buFont typeface="+mj-lt"/>
                            <a:buAutoNum type="arabicPeriod"/>
                          </a:pPr>
                          <a:r>
                            <a:rPr lang="el-GR" sz="1550" dirty="0">
                              <a:effectLst/>
                            </a:rPr>
                            <a:t>    Υπολογισμός του βασικού κύβου q</a:t>
                          </a:r>
                          <a:r>
                            <a:rPr lang="el-GR" sz="1550" baseline="30000" dirty="0">
                              <a:effectLst/>
                            </a:rPr>
                            <a:t>0</a:t>
                          </a:r>
                          <a:r>
                            <a:rPr lang="el-GR" sz="1550" dirty="0">
                              <a:effectLst/>
                            </a:rPr>
                            <a:t> από τον q</a:t>
                          </a:r>
                        </a:p>
                        <a:p>
                          <a:pPr marL="342900" lvl="0" indent="-342900" algn="l">
                            <a:lnSpc>
                              <a:spcPct val="150000"/>
                            </a:lnSpc>
                            <a:spcAft>
                              <a:spcPts val="300"/>
                            </a:spcAft>
                            <a:buFont typeface="+mj-lt"/>
                            <a:buAutoNum type="arabicPeriod"/>
                          </a:pPr>
                          <a:r>
                            <a:rPr lang="el-GR" sz="1550" dirty="0">
                              <a:effectLst/>
                            </a:rPr>
                            <a:t>    </a:t>
                          </a:r>
                          <a:r>
                            <a:rPr lang="en-US" sz="1550" dirty="0" err="1">
                              <a:effectLst/>
                            </a:rPr>
                            <a:t>jaccardDistances</a:t>
                          </a:r>
                          <a:r>
                            <a:rPr lang="en-US" sz="1550" dirty="0">
                              <a:effectLst/>
                            </a:rPr>
                            <a:t> = </a:t>
                          </a:r>
                          <a:r>
                            <a:rPr lang="en-US" sz="1550" dirty="0" err="1">
                              <a:effectLst/>
                            </a:rPr>
                            <a:t>jaccardDistances</a:t>
                          </a:r>
                          <a:r>
                            <a:rPr lang="en-US" sz="1550" dirty="0">
                              <a:effectLst/>
                            </a:rPr>
                            <a:t> </a:t>
                          </a:r>
                          <a:r>
                            <a:rPr lang="el-GR" sz="1550" dirty="0">
                              <a:effectLst/>
                            </a:rPr>
                            <a:t>ꓴ</a:t>
                          </a:r>
                          <a:r>
                            <a:rPr lang="en-US" sz="1550" dirty="0">
                              <a:effectLst/>
                            </a:rPr>
                            <a:t> (1 - </a:t>
                          </a:r>
                          <a14:m>
                            <m:oMath xmlns:m="http://schemas.openxmlformats.org/officeDocument/2006/math">
                              <m:f>
                                <m:fPr>
                                  <m:ctrlPr>
                                    <a:rPr lang="el-GR" sz="1550" i="1">
                                      <a:effectLst/>
                                      <a:latin typeface="Cambria Math" panose="02040503050406030204" pitchFamily="18" charset="0"/>
                                    </a:rPr>
                                  </m:ctrlPr>
                                </m:fPr>
                                <m:num>
                                  <m:d>
                                    <m:dPr>
                                      <m:begChr m:val="|"/>
                                      <m:endChr m:val="|"/>
                                      <m:ctrlPr>
                                        <a:rPr lang="el-GR" sz="1550" i="1">
                                          <a:effectLst/>
                                          <a:latin typeface="Cambria Math" panose="02040503050406030204" pitchFamily="18" charset="0"/>
                                        </a:rPr>
                                      </m:ctrlPr>
                                    </m:dPr>
                                    <m:e>
                                      <m:sSup>
                                        <m:sSupPr>
                                          <m:ctrlPr>
                                            <a:rPr lang="el-GR" sz="1550" i="1">
                                              <a:effectLst/>
                                              <a:latin typeface="Cambria Math" panose="02040503050406030204" pitchFamily="18" charset="0"/>
                                            </a:rPr>
                                          </m:ctrlPr>
                                        </m:sSupPr>
                                        <m:e>
                                          <m:r>
                                            <a:rPr lang="el-GR" sz="1550">
                                              <a:effectLst/>
                                              <a:latin typeface="Cambria Math" panose="02040503050406030204" pitchFamily="18" charset="0"/>
                                            </a:rPr>
                                            <m:t>𝐶</m:t>
                                          </m:r>
                                        </m:e>
                                        <m:sup>
                                          <m:r>
                                            <a:rPr lang="en-US" sz="1550">
                                              <a:effectLst/>
                                              <a:latin typeface="Cambria Math" panose="02040503050406030204" pitchFamily="18" charset="0"/>
                                            </a:rPr>
                                            <m:t>0</m:t>
                                          </m:r>
                                        </m:sup>
                                      </m:sSup>
                                      <m:r>
                                        <a:rPr lang="en-US" sz="1550">
                                          <a:effectLst/>
                                          <a:latin typeface="Cambria Math" panose="02040503050406030204" pitchFamily="18" charset="0"/>
                                        </a:rPr>
                                        <m:t> ∩ </m:t>
                                      </m:r>
                                      <m:sSup>
                                        <m:sSupPr>
                                          <m:ctrlPr>
                                            <a:rPr lang="el-GR" sz="1550" i="1">
                                              <a:effectLst/>
                                              <a:latin typeface="Cambria Math" panose="02040503050406030204" pitchFamily="18" charset="0"/>
                                            </a:rPr>
                                          </m:ctrlPr>
                                        </m:sSupPr>
                                        <m:e>
                                          <m:r>
                                            <a:rPr lang="el-GR" sz="1550">
                                              <a:effectLst/>
                                              <a:latin typeface="Cambria Math" panose="02040503050406030204" pitchFamily="18" charset="0"/>
                                            </a:rPr>
                                            <m:t>𝑞</m:t>
                                          </m:r>
                                        </m:e>
                                        <m:sup>
                                          <m:r>
                                            <a:rPr lang="en-US" sz="1550">
                                              <a:effectLst/>
                                              <a:latin typeface="Cambria Math" panose="02040503050406030204" pitchFamily="18" charset="0"/>
                                            </a:rPr>
                                            <m:t>0</m:t>
                                          </m:r>
                                        </m:sup>
                                      </m:sSup>
                                    </m:e>
                                  </m:d>
                                </m:num>
                                <m:den>
                                  <m:r>
                                    <a:rPr lang="en-US" sz="1550">
                                      <a:effectLst/>
                                      <a:latin typeface="Cambria Math" panose="02040503050406030204" pitchFamily="18" charset="0"/>
                                    </a:rPr>
                                    <m:t>|</m:t>
                                  </m:r>
                                  <m:sSup>
                                    <m:sSupPr>
                                      <m:ctrlPr>
                                        <a:rPr lang="el-GR" sz="1550" i="1">
                                          <a:effectLst/>
                                          <a:latin typeface="Cambria Math" panose="02040503050406030204" pitchFamily="18" charset="0"/>
                                        </a:rPr>
                                      </m:ctrlPr>
                                    </m:sSupPr>
                                    <m:e>
                                      <m:r>
                                        <a:rPr lang="el-GR" sz="1550">
                                          <a:effectLst/>
                                          <a:latin typeface="Cambria Math" panose="02040503050406030204" pitchFamily="18" charset="0"/>
                                        </a:rPr>
                                        <m:t>𝐶</m:t>
                                      </m:r>
                                    </m:e>
                                    <m:sup>
                                      <m:r>
                                        <a:rPr lang="en-US" sz="1550">
                                          <a:effectLst/>
                                          <a:latin typeface="Cambria Math" panose="02040503050406030204" pitchFamily="18" charset="0"/>
                                        </a:rPr>
                                        <m:t>0</m:t>
                                      </m:r>
                                    </m:sup>
                                  </m:sSup>
                                  <m:r>
                                    <a:rPr lang="en-US" sz="1550">
                                      <a:effectLst/>
                                      <a:latin typeface="Cambria Math" panose="02040503050406030204" pitchFamily="18" charset="0"/>
                                    </a:rPr>
                                    <m:t> ∪ </m:t>
                                  </m:r>
                                  <m:sSup>
                                    <m:sSupPr>
                                      <m:ctrlPr>
                                        <a:rPr lang="el-GR" sz="1550" i="1">
                                          <a:effectLst/>
                                          <a:latin typeface="Cambria Math" panose="02040503050406030204" pitchFamily="18" charset="0"/>
                                        </a:rPr>
                                      </m:ctrlPr>
                                    </m:sSupPr>
                                    <m:e>
                                      <m:r>
                                        <a:rPr lang="el-GR" sz="1550">
                                          <a:effectLst/>
                                          <a:latin typeface="Cambria Math" panose="02040503050406030204" pitchFamily="18" charset="0"/>
                                        </a:rPr>
                                        <m:t>𝑞</m:t>
                                      </m:r>
                                    </m:e>
                                    <m:sup>
                                      <m:r>
                                        <a:rPr lang="en-US" sz="1550">
                                          <a:effectLst/>
                                          <a:latin typeface="Cambria Math" panose="02040503050406030204" pitchFamily="18" charset="0"/>
                                        </a:rPr>
                                        <m:t>0</m:t>
                                      </m:r>
                                    </m:sup>
                                  </m:sSup>
                                  <m:r>
                                    <a:rPr lang="en-US" sz="1550">
                                      <a:effectLst/>
                                      <a:latin typeface="Cambria Math" panose="02040503050406030204" pitchFamily="18" charset="0"/>
                                    </a:rPr>
                                    <m:t>|</m:t>
                                  </m:r>
                                </m:den>
                              </m:f>
                            </m:oMath>
                          </a14:m>
                          <a:r>
                            <a:rPr lang="en-US" sz="1550" dirty="0">
                              <a:effectLst/>
                            </a:rPr>
                            <a:t>)</a:t>
                          </a:r>
                          <a:endParaRPr lang="el-GR" sz="1550" dirty="0">
                            <a:effectLst/>
                          </a:endParaRPr>
                        </a:p>
                        <a:p>
                          <a:pPr marL="342900" lvl="0" indent="-342900" algn="l">
                            <a:lnSpc>
                              <a:spcPct val="150000"/>
                            </a:lnSpc>
                            <a:spcAft>
                              <a:spcPts val="300"/>
                            </a:spcAft>
                            <a:buFont typeface="+mj-lt"/>
                            <a:buAutoNum type="arabicPeriod"/>
                          </a:pPr>
                          <a:r>
                            <a:rPr lang="el-GR" sz="1550" dirty="0">
                              <a:effectLst/>
                            </a:rPr>
                            <a:t>Ταξινόμηση της λίστας </a:t>
                          </a:r>
                          <a:r>
                            <a:rPr lang="el-GR" sz="1550" dirty="0" err="1">
                              <a:effectLst/>
                            </a:rPr>
                            <a:t>jaccardDistances</a:t>
                          </a:r>
                          <a:r>
                            <a:rPr lang="el-GR" sz="1550" dirty="0">
                              <a:effectLst/>
                            </a:rPr>
                            <a:t> σε αύξουσα σειρά          </a:t>
                          </a:r>
                        </a:p>
                        <a:p>
                          <a:pPr marL="342900" lvl="0" indent="-342900" algn="l">
                            <a:lnSpc>
                              <a:spcPct val="150000"/>
                            </a:lnSpc>
                            <a:spcAft>
                              <a:spcPts val="300"/>
                            </a:spcAft>
                            <a:buFont typeface="+mj-lt"/>
                            <a:buAutoNum type="arabicPeriod"/>
                          </a:pPr>
                          <a:r>
                            <a:rPr lang="el-GR" sz="1550" dirty="0" err="1">
                              <a:effectLst/>
                            </a:rPr>
                            <a:t>return</a:t>
                          </a:r>
                          <a:r>
                            <a:rPr lang="el-GR" sz="1550" dirty="0">
                              <a:effectLst/>
                            </a:rPr>
                            <a:t> </a:t>
                          </a:r>
                          <a:r>
                            <a:rPr lang="el-GR" sz="1550" dirty="0" err="1">
                              <a:effectLst/>
                            </a:rPr>
                            <a:t>jaccardDistances</a:t>
                          </a:r>
                          <a:r>
                            <a:rPr lang="el-GR" sz="1550" dirty="0">
                              <a:effectLst/>
                            </a:rPr>
                            <a:t>[Κ-1]</a:t>
                          </a:r>
                          <a:endParaRPr lang="el-GR" sz="155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986028006"/>
                      </a:ext>
                    </a:extLst>
                  </a:tr>
                </a:tbl>
              </a:graphicData>
            </a:graphic>
          </p:graphicFrame>
        </mc:Choice>
        <mc:Fallback xmlns="">
          <p:graphicFrame>
            <p:nvGraphicFramePr>
              <p:cNvPr id="4" name="Θέση περιεχομένου 3">
                <a:extLst>
                  <a:ext uri="{FF2B5EF4-FFF2-40B4-BE49-F238E27FC236}">
                    <a16:creationId xmlns:a16="http://schemas.microsoft.com/office/drawing/2014/main" id="{7BA32ABD-7364-4675-9531-29220FC19F0D}"/>
                  </a:ext>
                </a:extLst>
              </p:cNvPr>
              <p:cNvGraphicFramePr>
                <a:graphicFrameLocks noGrp="1"/>
              </p:cNvGraphicFramePr>
              <p:nvPr>
                <p:ph idx="1"/>
                <p:extLst>
                  <p:ext uri="{D42A27DB-BD31-4B8C-83A1-F6EECF244321}">
                    <p14:modId xmlns:p14="http://schemas.microsoft.com/office/powerpoint/2010/main" val="462597438"/>
                  </p:ext>
                </p:extLst>
              </p:nvPr>
            </p:nvGraphicFramePr>
            <p:xfrm>
              <a:off x="3461578" y="1331018"/>
              <a:ext cx="5267325" cy="5575936"/>
            </p:xfrm>
            <a:graphic>
              <a:graphicData uri="http://schemas.openxmlformats.org/drawingml/2006/table">
                <a:tbl>
                  <a:tblPr bandRow="1">
                    <a:tableStyleId>{5C22544A-7EE6-4342-B048-85BDC9FD1C3A}</a:tableStyleId>
                  </a:tblPr>
                  <a:tblGrid>
                    <a:gridCol w="5267325">
                      <a:extLst>
                        <a:ext uri="{9D8B030D-6E8A-4147-A177-3AD203B41FA5}">
                          <a16:colId xmlns:a16="http://schemas.microsoft.com/office/drawing/2014/main" val="3954245004"/>
                        </a:ext>
                      </a:extLst>
                    </a:gridCol>
                  </a:tblGrid>
                  <a:tr h="321120">
                    <a:tc>
                      <a:txBody>
                        <a:bodyPr/>
                        <a:lstStyle/>
                        <a:p>
                          <a:pPr algn="just">
                            <a:lnSpc>
                              <a:spcPct val="150000"/>
                            </a:lnSpc>
                            <a:spcAft>
                              <a:spcPts val="300"/>
                            </a:spcAft>
                          </a:pPr>
                          <a:r>
                            <a:rPr lang="el-GR" sz="1550">
                              <a:effectLst/>
                            </a:rPr>
                            <a:t>Αλγόριθμος 7: computeValueBasedPeculiarity</a:t>
                          </a:r>
                          <a:endParaRPr lang="el-GR" sz="155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505914470"/>
                      </a:ext>
                    </a:extLst>
                  </a:tr>
                  <a:tr h="5254816">
                    <a:tc>
                      <a:txBody>
                        <a:bodyPr/>
                        <a:lstStyle/>
                        <a:p>
                          <a:endParaRPr lang="el-GR"/>
                        </a:p>
                      </a:txBody>
                      <a:tcPr marL="68580" marR="68580" marT="0" marB="0">
                        <a:blipFill>
                          <a:blip r:embed="rId2"/>
                          <a:stretch>
                            <a:fillRect l="-116" t="-6257" r="-231" b="-2433"/>
                          </a:stretch>
                        </a:blipFill>
                      </a:tcPr>
                    </a:tc>
                    <a:extLst>
                      <a:ext uri="{0D108BD9-81ED-4DB2-BD59-A6C34878D82A}">
                        <a16:rowId xmlns:a16="http://schemas.microsoft.com/office/drawing/2014/main" val="986028006"/>
                      </a:ext>
                    </a:extLst>
                  </a:tr>
                </a:tbl>
              </a:graphicData>
            </a:graphic>
          </p:graphicFrame>
        </mc:Fallback>
      </mc:AlternateContent>
    </p:spTree>
    <p:extLst>
      <p:ext uri="{BB962C8B-B14F-4D97-AF65-F5344CB8AC3E}">
        <p14:creationId xmlns:p14="http://schemas.microsoft.com/office/powerpoint/2010/main" val="98500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9BBCB8-F57C-422C-8C6B-86C684D38290}"/>
              </a:ext>
            </a:extLst>
          </p:cNvPr>
          <p:cNvSpPr>
            <a:spLocks noGrp="1"/>
          </p:cNvSpPr>
          <p:nvPr>
            <p:ph type="title"/>
          </p:nvPr>
        </p:nvSpPr>
        <p:spPr/>
        <p:txBody>
          <a:bodyPr/>
          <a:lstStyle/>
          <a:p>
            <a:r>
              <a:rPr lang="en-US" b="1" dirty="0">
                <a:solidFill>
                  <a:schemeClr val="accent1"/>
                </a:solidFill>
              </a:rPr>
              <a:t>User Story </a:t>
            </a:r>
            <a:r>
              <a:rPr lang="el-GR" b="1" dirty="0">
                <a:solidFill>
                  <a:schemeClr val="accent1"/>
                </a:solidFill>
              </a:rPr>
              <a:t>και Παράδειγμα – Άμεση Καινοτομία</a:t>
            </a:r>
          </a:p>
        </p:txBody>
      </p:sp>
      <p:graphicFrame>
        <p:nvGraphicFramePr>
          <p:cNvPr id="6" name="Πίνακας 6">
            <a:extLst>
              <a:ext uri="{FF2B5EF4-FFF2-40B4-BE49-F238E27FC236}">
                <a16:creationId xmlns:a16="http://schemas.microsoft.com/office/drawing/2014/main" id="{3E8F1CC2-8764-4C4A-8AE4-8B1A5818DB0D}"/>
              </a:ext>
            </a:extLst>
          </p:cNvPr>
          <p:cNvGraphicFramePr>
            <a:graphicFrameLocks noGrp="1"/>
          </p:cNvGraphicFramePr>
          <p:nvPr>
            <p:extLst>
              <p:ext uri="{D42A27DB-BD31-4B8C-83A1-F6EECF244321}">
                <p14:modId xmlns:p14="http://schemas.microsoft.com/office/powerpoint/2010/main" val="151419872"/>
              </p:ext>
            </p:extLst>
          </p:nvPr>
        </p:nvGraphicFramePr>
        <p:xfrm>
          <a:off x="1056291" y="1707829"/>
          <a:ext cx="3417490" cy="2589821"/>
        </p:xfrm>
        <a:graphic>
          <a:graphicData uri="http://schemas.openxmlformats.org/drawingml/2006/table">
            <a:tbl>
              <a:tblPr firstRow="1" bandRow="1">
                <a:tableStyleId>{5C22544A-7EE6-4342-B048-85BDC9FD1C3A}</a:tableStyleId>
              </a:tblPr>
              <a:tblGrid>
                <a:gridCol w="3417490">
                  <a:extLst>
                    <a:ext uri="{9D8B030D-6E8A-4147-A177-3AD203B41FA5}">
                      <a16:colId xmlns:a16="http://schemas.microsoft.com/office/drawing/2014/main" val="1879023750"/>
                    </a:ext>
                  </a:extLst>
                </a:gridCol>
              </a:tblGrid>
              <a:tr h="668089">
                <a:tc>
                  <a:txBody>
                    <a:bodyPr/>
                    <a:lstStyle/>
                    <a:p>
                      <a:pPr algn="ctr"/>
                      <a:r>
                        <a:rPr lang="en-US" dirty="0"/>
                        <a:t>User Story </a:t>
                      </a:r>
                      <a:endParaRPr lang="el-GR" dirty="0"/>
                    </a:p>
                  </a:txBody>
                  <a:tcPr anchor="ctr"/>
                </a:tc>
                <a:extLst>
                  <a:ext uri="{0D108BD9-81ED-4DB2-BD59-A6C34878D82A}">
                    <a16:rowId xmlns:a16="http://schemas.microsoft.com/office/drawing/2014/main" val="1058853948"/>
                  </a:ext>
                </a:extLst>
              </a:tr>
              <a:tr h="1921732">
                <a:tc>
                  <a:txBody>
                    <a:bodyPr/>
                    <a:lstStyle/>
                    <a:p>
                      <a:r>
                        <a:rPr lang="el-GR" dirty="0"/>
                        <a:t>Ως χρήστης (πχ τραπεζικός υπάλληλος) θέλω να δω αν δεν έχω θέσει ξανά το συγκεκριμένο ερώτημα</a:t>
                      </a:r>
                      <a:r>
                        <a:rPr lang="en-US" dirty="0"/>
                        <a:t> </a:t>
                      </a:r>
                      <a:r>
                        <a:rPr lang="el-GR" dirty="0"/>
                        <a:t>ώστε να ξέρω αν μου προσφέρει νέες πληροφορίες.</a:t>
                      </a:r>
                    </a:p>
                  </a:txBody>
                  <a:tcPr/>
                </a:tc>
                <a:extLst>
                  <a:ext uri="{0D108BD9-81ED-4DB2-BD59-A6C34878D82A}">
                    <a16:rowId xmlns:a16="http://schemas.microsoft.com/office/drawing/2014/main" val="1703314641"/>
                  </a:ext>
                </a:extLst>
              </a:tr>
            </a:tbl>
          </a:graphicData>
        </a:graphic>
      </p:graphicFrame>
      <p:grpSp>
        <p:nvGrpSpPr>
          <p:cNvPr id="34" name="Ομάδα 33">
            <a:extLst>
              <a:ext uri="{FF2B5EF4-FFF2-40B4-BE49-F238E27FC236}">
                <a16:creationId xmlns:a16="http://schemas.microsoft.com/office/drawing/2014/main" id="{20AC0843-2189-4192-AA23-2111CE90138B}"/>
              </a:ext>
            </a:extLst>
          </p:cNvPr>
          <p:cNvGrpSpPr/>
          <p:nvPr/>
        </p:nvGrpSpPr>
        <p:grpSpPr>
          <a:xfrm>
            <a:off x="4611757" y="1563757"/>
            <a:ext cx="7182025" cy="5294243"/>
            <a:chOff x="2444218" y="1278044"/>
            <a:chExt cx="7303564" cy="4301911"/>
          </a:xfrm>
        </p:grpSpPr>
        <p:grpSp>
          <p:nvGrpSpPr>
            <p:cNvPr id="7" name="Ομάδα 6">
              <a:extLst>
                <a:ext uri="{FF2B5EF4-FFF2-40B4-BE49-F238E27FC236}">
                  <a16:creationId xmlns:a16="http://schemas.microsoft.com/office/drawing/2014/main" id="{8C3DFFA6-FA8D-4E54-8D32-D9702093D78B}"/>
                </a:ext>
              </a:extLst>
            </p:cNvPr>
            <p:cNvGrpSpPr/>
            <p:nvPr/>
          </p:nvGrpSpPr>
          <p:grpSpPr>
            <a:xfrm>
              <a:off x="2939810" y="1872927"/>
              <a:ext cx="1932201" cy="2079139"/>
              <a:chOff x="497104" y="594883"/>
              <a:chExt cx="1932201" cy="2079139"/>
            </a:xfrm>
          </p:grpSpPr>
          <p:sp>
            <p:nvSpPr>
              <p:cNvPr id="32" name="Ορθογώνιο 31">
                <a:extLst>
                  <a:ext uri="{FF2B5EF4-FFF2-40B4-BE49-F238E27FC236}">
                    <a16:creationId xmlns:a16="http://schemas.microsoft.com/office/drawing/2014/main" id="{8FAB2BB2-B2D5-455D-A978-CAF17CF0964A}"/>
                  </a:ext>
                </a:extLst>
              </p:cNvPr>
              <p:cNvSpPr/>
              <p:nvPr/>
            </p:nvSpPr>
            <p:spPr>
              <a:xfrm>
                <a:off x="497104" y="594883"/>
                <a:ext cx="1932201" cy="2079139"/>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TextBox 32">
                <a:extLst>
                  <a:ext uri="{FF2B5EF4-FFF2-40B4-BE49-F238E27FC236}">
                    <a16:creationId xmlns:a16="http://schemas.microsoft.com/office/drawing/2014/main" id="{E37CA827-0F93-488A-9DF6-00915ED7B89C}"/>
                  </a:ext>
                </a:extLst>
              </p:cNvPr>
              <p:cNvSpPr txBox="1"/>
              <p:nvPr/>
            </p:nvSpPr>
            <p:spPr>
              <a:xfrm>
                <a:off x="806256" y="594883"/>
                <a:ext cx="1623049" cy="20791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600" kern="1200" noProof="0" dirty="0"/>
                  <a:t>q1 = </a:t>
                </a:r>
                <a:r>
                  <a:rPr lang="el-GR" sz="1600" kern="1200" dirty="0"/>
                  <a:t>Ποιοι οι μέσοι όροι των πληρωμών των δανείων στην πόλη της Πράγας το 1996 ανά μήνα, περιοχή και κατάσταση οφειλών;</a:t>
                </a:r>
                <a:r>
                  <a:rPr lang="en-US" sz="1600" kern="1200" noProof="0" dirty="0"/>
                  <a:t> </a:t>
                </a:r>
                <a:endParaRPr lang="el-GR" sz="1600" kern="1200" noProof="0" dirty="0"/>
              </a:p>
            </p:txBody>
          </p:sp>
        </p:grpSp>
        <p:grpSp>
          <p:nvGrpSpPr>
            <p:cNvPr id="8" name="Ομάδα 7">
              <a:extLst>
                <a:ext uri="{FF2B5EF4-FFF2-40B4-BE49-F238E27FC236}">
                  <a16:creationId xmlns:a16="http://schemas.microsoft.com/office/drawing/2014/main" id="{D81D3A51-A3A7-4424-9E82-E3AC4C42C409}"/>
                </a:ext>
              </a:extLst>
            </p:cNvPr>
            <p:cNvGrpSpPr/>
            <p:nvPr/>
          </p:nvGrpSpPr>
          <p:grpSpPr>
            <a:xfrm>
              <a:off x="2895856" y="3975015"/>
              <a:ext cx="1970155" cy="1604940"/>
              <a:chOff x="453150" y="2696971"/>
              <a:chExt cx="1970155" cy="1604940"/>
            </a:xfrm>
          </p:grpSpPr>
          <p:sp>
            <p:nvSpPr>
              <p:cNvPr id="30" name="Ορθογώνιο 29">
                <a:extLst>
                  <a:ext uri="{FF2B5EF4-FFF2-40B4-BE49-F238E27FC236}">
                    <a16:creationId xmlns:a16="http://schemas.microsoft.com/office/drawing/2014/main" id="{830AD9C4-209D-45C2-9940-C60E9877D00D}"/>
                  </a:ext>
                </a:extLst>
              </p:cNvPr>
              <p:cNvSpPr/>
              <p:nvPr/>
            </p:nvSpPr>
            <p:spPr>
              <a:xfrm>
                <a:off x="453150" y="2696971"/>
                <a:ext cx="1970155" cy="160494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xtBox 30">
                <a:extLst>
                  <a:ext uri="{FF2B5EF4-FFF2-40B4-BE49-F238E27FC236}">
                    <a16:creationId xmlns:a16="http://schemas.microsoft.com/office/drawing/2014/main" id="{E0A73A76-83A8-4C86-BE2E-AE86454171CB}"/>
                  </a:ext>
                </a:extLst>
              </p:cNvPr>
              <p:cNvSpPr txBox="1"/>
              <p:nvPr/>
            </p:nvSpPr>
            <p:spPr>
              <a:xfrm>
                <a:off x="768375" y="2696971"/>
                <a:ext cx="1654930" cy="16049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600" kern="1200" noProof="0" dirty="0"/>
                  <a:t>q2 = </a:t>
                </a:r>
                <a:r>
                  <a:rPr lang="el-GR" sz="1600" kern="1200" dirty="0">
                    <a:ea typeface="Cambria" panose="02040503050406030204" pitchFamily="18" charset="0"/>
                  </a:rPr>
                  <a:t>Ποιοι οι μέσοι όροι των ποσών των δανείων στην πόλη της Βόρειας Μοραβίας ανά χρονιά και περιοχή;</a:t>
                </a:r>
                <a:endParaRPr lang="el-GR" sz="1600" kern="1200" noProof="0" dirty="0"/>
              </a:p>
            </p:txBody>
          </p:sp>
        </p:grpSp>
        <p:grpSp>
          <p:nvGrpSpPr>
            <p:cNvPr id="9" name="Ομάδα 8">
              <a:extLst>
                <a:ext uri="{FF2B5EF4-FFF2-40B4-BE49-F238E27FC236}">
                  <a16:creationId xmlns:a16="http://schemas.microsoft.com/office/drawing/2014/main" id="{3C4EA976-9FB0-465F-BF40-0C3A1985141E}"/>
                </a:ext>
              </a:extLst>
            </p:cNvPr>
            <p:cNvGrpSpPr/>
            <p:nvPr/>
          </p:nvGrpSpPr>
          <p:grpSpPr>
            <a:xfrm>
              <a:off x="2444218" y="1278044"/>
              <a:ext cx="1465488" cy="727975"/>
              <a:chOff x="1512" y="0"/>
              <a:chExt cx="1465488" cy="727975"/>
            </a:xfrm>
          </p:grpSpPr>
          <p:sp>
            <p:nvSpPr>
              <p:cNvPr id="28" name="Οβάλ 27">
                <a:extLst>
                  <a:ext uri="{FF2B5EF4-FFF2-40B4-BE49-F238E27FC236}">
                    <a16:creationId xmlns:a16="http://schemas.microsoft.com/office/drawing/2014/main" id="{BA1656D5-27EA-48BC-9D1E-D34AF5CFA519}"/>
                  </a:ext>
                </a:extLst>
              </p:cNvPr>
              <p:cNvSpPr/>
              <p:nvPr/>
            </p:nvSpPr>
            <p:spPr>
              <a:xfrm>
                <a:off x="1512" y="0"/>
                <a:ext cx="1465488" cy="72797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Οβάλ 8">
                <a:extLst>
                  <a:ext uri="{FF2B5EF4-FFF2-40B4-BE49-F238E27FC236}">
                    <a16:creationId xmlns:a16="http://schemas.microsoft.com/office/drawing/2014/main" id="{440B1F55-9757-4615-933C-5354B3BC7BF5}"/>
                  </a:ext>
                </a:extLst>
              </p:cNvPr>
              <p:cNvSpPr txBox="1"/>
              <p:nvPr/>
            </p:nvSpPr>
            <p:spPr>
              <a:xfrm>
                <a:off x="194734" y="106609"/>
                <a:ext cx="1101463" cy="514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l-GR" sz="1600" kern="1200" noProof="0" dirty="0"/>
                  <a:t>Δημιουργία</a:t>
                </a:r>
              </a:p>
              <a:p>
                <a:pPr marL="0" lvl="0" indent="0" algn="ctr" defTabSz="622300" rtl="0">
                  <a:lnSpc>
                    <a:spcPct val="90000"/>
                  </a:lnSpc>
                  <a:spcBef>
                    <a:spcPct val="0"/>
                  </a:spcBef>
                  <a:spcAft>
                    <a:spcPct val="35000"/>
                  </a:spcAft>
                  <a:buNone/>
                </a:pPr>
                <a:r>
                  <a:rPr lang="el-GR" sz="1600" kern="1200" noProof="0" dirty="0"/>
                  <a:t>ιστορικού</a:t>
                </a:r>
              </a:p>
            </p:txBody>
          </p:sp>
        </p:grpSp>
        <p:grpSp>
          <p:nvGrpSpPr>
            <p:cNvPr id="10" name="Ομάδα 9">
              <a:extLst>
                <a:ext uri="{FF2B5EF4-FFF2-40B4-BE49-F238E27FC236}">
                  <a16:creationId xmlns:a16="http://schemas.microsoft.com/office/drawing/2014/main" id="{9DD990F2-957E-4B17-852B-B881C3971053}"/>
                </a:ext>
              </a:extLst>
            </p:cNvPr>
            <p:cNvGrpSpPr/>
            <p:nvPr/>
          </p:nvGrpSpPr>
          <p:grpSpPr>
            <a:xfrm>
              <a:off x="5568222" y="1824998"/>
              <a:ext cx="1867104" cy="1630098"/>
              <a:chOff x="3125516" y="546954"/>
              <a:chExt cx="1867104" cy="1630098"/>
            </a:xfrm>
          </p:grpSpPr>
          <p:sp>
            <p:nvSpPr>
              <p:cNvPr id="26" name="Ορθογώνιο 25">
                <a:extLst>
                  <a:ext uri="{FF2B5EF4-FFF2-40B4-BE49-F238E27FC236}">
                    <a16:creationId xmlns:a16="http://schemas.microsoft.com/office/drawing/2014/main" id="{A8120DA6-C5B4-4E59-B7E4-6827E9D38DF6}"/>
                  </a:ext>
                </a:extLst>
              </p:cNvPr>
              <p:cNvSpPr/>
              <p:nvPr/>
            </p:nvSpPr>
            <p:spPr>
              <a:xfrm>
                <a:off x="3125516" y="546954"/>
                <a:ext cx="1867103" cy="1630098"/>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C2F7766C-D2BD-481E-B69A-333C2C5C2864}"/>
                  </a:ext>
                </a:extLst>
              </p:cNvPr>
              <p:cNvSpPr txBox="1"/>
              <p:nvPr/>
            </p:nvSpPr>
            <p:spPr>
              <a:xfrm>
                <a:off x="3424253" y="546954"/>
                <a:ext cx="1568367" cy="1630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600" kern="1200" dirty="0">
                    <a:ea typeface="Cambria" panose="02040503050406030204" pitchFamily="18" charset="0"/>
                  </a:rPr>
                  <a:t>q3 = </a:t>
                </a:r>
                <a:r>
                  <a:rPr lang="el-GR" sz="1600" kern="1200" dirty="0">
                    <a:ea typeface="Cambria" panose="02040503050406030204" pitchFamily="18" charset="0"/>
                  </a:rPr>
                  <a:t>Ποιοι οι μέσοι όροι της διάρκειας των δανείων στην πόλη της Βόρειας Μοραβίας ανά χρονιά και περιοχή;»</a:t>
                </a:r>
                <a:endParaRPr lang="el-GR" sz="1600" kern="1200" noProof="0" dirty="0"/>
              </a:p>
            </p:txBody>
          </p:sp>
        </p:grpSp>
        <p:grpSp>
          <p:nvGrpSpPr>
            <p:cNvPr id="11" name="Ομάδα 10">
              <a:extLst>
                <a:ext uri="{FF2B5EF4-FFF2-40B4-BE49-F238E27FC236}">
                  <a16:creationId xmlns:a16="http://schemas.microsoft.com/office/drawing/2014/main" id="{F3AB3130-88D7-447E-886F-5701F4582429}"/>
                </a:ext>
              </a:extLst>
            </p:cNvPr>
            <p:cNvGrpSpPr/>
            <p:nvPr/>
          </p:nvGrpSpPr>
          <p:grpSpPr>
            <a:xfrm>
              <a:off x="4832410" y="1278044"/>
              <a:ext cx="1166308" cy="687427"/>
              <a:chOff x="2389704" y="0"/>
              <a:chExt cx="1166308" cy="687427"/>
            </a:xfrm>
          </p:grpSpPr>
          <p:sp>
            <p:nvSpPr>
              <p:cNvPr id="24" name="Οβάλ 23">
                <a:extLst>
                  <a:ext uri="{FF2B5EF4-FFF2-40B4-BE49-F238E27FC236}">
                    <a16:creationId xmlns:a16="http://schemas.microsoft.com/office/drawing/2014/main" id="{45568A80-00AE-4E91-AD36-DA12FFE9E427}"/>
                  </a:ext>
                </a:extLst>
              </p:cNvPr>
              <p:cNvSpPr/>
              <p:nvPr/>
            </p:nvSpPr>
            <p:spPr>
              <a:xfrm>
                <a:off x="2389704" y="0"/>
                <a:ext cx="1166308" cy="68742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Οβάλ 12">
                <a:extLst>
                  <a:ext uri="{FF2B5EF4-FFF2-40B4-BE49-F238E27FC236}">
                    <a16:creationId xmlns:a16="http://schemas.microsoft.com/office/drawing/2014/main" id="{48C65D57-29BA-4154-AF9C-D8A84849DE24}"/>
                  </a:ext>
                </a:extLst>
              </p:cNvPr>
              <p:cNvSpPr txBox="1"/>
              <p:nvPr/>
            </p:nvSpPr>
            <p:spPr>
              <a:xfrm>
                <a:off x="2560506" y="100671"/>
                <a:ext cx="824704" cy="486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l-GR" sz="1600" kern="1200" noProof="0" dirty="0"/>
                  <a:t>Νέο ερώτημα</a:t>
                </a:r>
              </a:p>
            </p:txBody>
          </p:sp>
        </p:grpSp>
        <p:grpSp>
          <p:nvGrpSpPr>
            <p:cNvPr id="12" name="Ομάδα 11">
              <a:extLst>
                <a:ext uri="{FF2B5EF4-FFF2-40B4-BE49-F238E27FC236}">
                  <a16:creationId xmlns:a16="http://schemas.microsoft.com/office/drawing/2014/main" id="{1CB8FBFB-D28E-406A-95E2-027DFDE3DB94}"/>
                </a:ext>
              </a:extLst>
            </p:cNvPr>
            <p:cNvGrpSpPr/>
            <p:nvPr/>
          </p:nvGrpSpPr>
          <p:grpSpPr>
            <a:xfrm>
              <a:off x="8528831" y="1932307"/>
              <a:ext cx="1218951" cy="872339"/>
              <a:chOff x="6086125" y="654263"/>
              <a:chExt cx="1218951" cy="872339"/>
            </a:xfrm>
          </p:grpSpPr>
          <p:sp>
            <p:nvSpPr>
              <p:cNvPr id="22" name="Ορθογώνιο 21">
                <a:extLst>
                  <a:ext uri="{FF2B5EF4-FFF2-40B4-BE49-F238E27FC236}">
                    <a16:creationId xmlns:a16="http://schemas.microsoft.com/office/drawing/2014/main" id="{ACEC12B1-9F63-4A2F-AA4D-8E5C70A26CD9}"/>
                  </a:ext>
                </a:extLst>
              </p:cNvPr>
              <p:cNvSpPr/>
              <p:nvPr/>
            </p:nvSpPr>
            <p:spPr>
              <a:xfrm>
                <a:off x="6086125" y="654263"/>
                <a:ext cx="1218951" cy="872339"/>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C040C7CF-D758-4ED5-ACAE-7F3BFBF94D28}"/>
                  </a:ext>
                </a:extLst>
              </p:cNvPr>
              <p:cNvSpPr txBox="1"/>
              <p:nvPr/>
            </p:nvSpPr>
            <p:spPr>
              <a:xfrm>
                <a:off x="6281157" y="654263"/>
                <a:ext cx="1023919" cy="872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l-GR" sz="1600" kern="1200" noProof="0" dirty="0"/>
                  <a:t>Σύγκριση </a:t>
                </a:r>
                <a:r>
                  <a:rPr lang="en-US" sz="1600" kern="1200" noProof="0" dirty="0"/>
                  <a:t>q1, q3</a:t>
                </a:r>
              </a:p>
              <a:p>
                <a:pPr marL="0" lvl="0" indent="0" algn="l" defTabSz="622300" rtl="0">
                  <a:lnSpc>
                    <a:spcPct val="90000"/>
                  </a:lnSpc>
                  <a:spcBef>
                    <a:spcPct val="0"/>
                  </a:spcBef>
                  <a:spcAft>
                    <a:spcPct val="35000"/>
                  </a:spcAft>
                  <a:buNone/>
                </a:pPr>
                <a:r>
                  <a:rPr lang="en-US" sz="1600" kern="1200" noProof="0" dirty="0"/>
                  <a:t>q1 == q3</a:t>
                </a:r>
                <a:endParaRPr lang="el-GR" sz="1600" kern="1200" noProof="0" dirty="0"/>
              </a:p>
            </p:txBody>
          </p:sp>
        </p:grpSp>
        <p:grpSp>
          <p:nvGrpSpPr>
            <p:cNvPr id="13" name="Ομάδα 12">
              <a:extLst>
                <a:ext uri="{FF2B5EF4-FFF2-40B4-BE49-F238E27FC236}">
                  <a16:creationId xmlns:a16="http://schemas.microsoft.com/office/drawing/2014/main" id="{75FE8BB0-E89E-47D2-B938-A3769EE61D21}"/>
                </a:ext>
              </a:extLst>
            </p:cNvPr>
            <p:cNvGrpSpPr/>
            <p:nvPr/>
          </p:nvGrpSpPr>
          <p:grpSpPr>
            <a:xfrm>
              <a:off x="8488057" y="2793565"/>
              <a:ext cx="1218951" cy="997704"/>
              <a:chOff x="6045351" y="1515521"/>
              <a:chExt cx="1218951" cy="997704"/>
            </a:xfrm>
          </p:grpSpPr>
          <p:sp>
            <p:nvSpPr>
              <p:cNvPr id="20" name="Ορθογώνιο 19">
                <a:extLst>
                  <a:ext uri="{FF2B5EF4-FFF2-40B4-BE49-F238E27FC236}">
                    <a16:creationId xmlns:a16="http://schemas.microsoft.com/office/drawing/2014/main" id="{C2663F3D-9363-4461-8457-8E3108A4FB3F}"/>
                  </a:ext>
                </a:extLst>
              </p:cNvPr>
              <p:cNvSpPr/>
              <p:nvPr/>
            </p:nvSpPr>
            <p:spPr>
              <a:xfrm>
                <a:off x="6045351" y="1515521"/>
                <a:ext cx="1218951" cy="997704"/>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7ABAECC9-C249-4CF3-9FAF-253ACA770C90}"/>
                  </a:ext>
                </a:extLst>
              </p:cNvPr>
              <p:cNvSpPr txBox="1"/>
              <p:nvPr/>
            </p:nvSpPr>
            <p:spPr>
              <a:xfrm>
                <a:off x="6240383" y="1515521"/>
                <a:ext cx="1023919" cy="9977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l-GR" sz="1600" kern="1200" noProof="0" dirty="0"/>
                  <a:t>Σύγκριση </a:t>
                </a:r>
                <a:r>
                  <a:rPr lang="en-US" sz="1600" kern="1200" noProof="0" dirty="0"/>
                  <a:t>q2, q3</a:t>
                </a:r>
              </a:p>
              <a:p>
                <a:pPr marL="0" lvl="0" indent="0" algn="l" defTabSz="622300" rtl="0">
                  <a:lnSpc>
                    <a:spcPct val="90000"/>
                  </a:lnSpc>
                  <a:spcBef>
                    <a:spcPct val="0"/>
                  </a:spcBef>
                  <a:spcAft>
                    <a:spcPct val="35000"/>
                  </a:spcAft>
                  <a:buNone/>
                </a:pPr>
                <a:r>
                  <a:rPr lang="en-US" sz="1600" kern="1200" noProof="0" dirty="0"/>
                  <a:t>q2 == q3</a:t>
                </a:r>
                <a:endParaRPr lang="el-GR" sz="1600" kern="1200" noProof="0" dirty="0"/>
              </a:p>
            </p:txBody>
          </p:sp>
        </p:grpSp>
        <p:grpSp>
          <p:nvGrpSpPr>
            <p:cNvPr id="14" name="Ομάδα 13">
              <a:extLst>
                <a:ext uri="{FF2B5EF4-FFF2-40B4-BE49-F238E27FC236}">
                  <a16:creationId xmlns:a16="http://schemas.microsoft.com/office/drawing/2014/main" id="{7C9AEE96-F86B-4D11-8A69-0FDAB3415F96}"/>
                </a:ext>
              </a:extLst>
            </p:cNvPr>
            <p:cNvGrpSpPr/>
            <p:nvPr/>
          </p:nvGrpSpPr>
          <p:grpSpPr>
            <a:xfrm>
              <a:off x="8389279" y="3746262"/>
              <a:ext cx="1337031" cy="1367322"/>
              <a:chOff x="5946573" y="2468218"/>
              <a:chExt cx="1337031" cy="1367322"/>
            </a:xfrm>
          </p:grpSpPr>
          <p:sp>
            <p:nvSpPr>
              <p:cNvPr id="18" name="Ορθογώνιο 17">
                <a:extLst>
                  <a:ext uri="{FF2B5EF4-FFF2-40B4-BE49-F238E27FC236}">
                    <a16:creationId xmlns:a16="http://schemas.microsoft.com/office/drawing/2014/main" id="{82763EB3-B49A-4D76-8494-67AC820FBCC4}"/>
                  </a:ext>
                </a:extLst>
              </p:cNvPr>
              <p:cNvSpPr/>
              <p:nvPr/>
            </p:nvSpPr>
            <p:spPr>
              <a:xfrm>
                <a:off x="5946573" y="2468218"/>
                <a:ext cx="1337031" cy="1367322"/>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76873320-4246-4CB5-8D0E-C5FB4166C077}"/>
                  </a:ext>
                </a:extLst>
              </p:cNvPr>
              <p:cNvSpPr txBox="1"/>
              <p:nvPr/>
            </p:nvSpPr>
            <p:spPr>
              <a:xfrm>
                <a:off x="6160498" y="2468218"/>
                <a:ext cx="1123106" cy="13673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l-GR" sz="1600" kern="1200" noProof="0" dirty="0"/>
                  <a:t>Επιστροφή </a:t>
                </a:r>
                <a:r>
                  <a:rPr lang="en-US" sz="1600" kern="1200" noProof="0" dirty="0"/>
                  <a:t>true </a:t>
                </a:r>
                <a:r>
                  <a:rPr lang="el-GR" sz="1600" kern="1200" noProof="0" dirty="0"/>
                  <a:t>καθώς </a:t>
                </a:r>
                <a:r>
                  <a:rPr lang="en-US" sz="1600" kern="1200" noProof="0" dirty="0"/>
                  <a:t>q3 </a:t>
                </a:r>
                <a:r>
                  <a:rPr lang="en-US" sz="1600" kern="1200" noProof="0" dirty="0">
                    <a:sym typeface="Symbol" panose="05050102010706020507" pitchFamily="18" charset="2"/>
                  </a:rPr>
                  <a:t> q1 </a:t>
                </a:r>
                <a:r>
                  <a:rPr lang="el-GR" sz="1600" kern="1200" noProof="0" dirty="0">
                    <a:sym typeface="Symbol" panose="05050102010706020507" pitchFamily="18" charset="2"/>
                  </a:rPr>
                  <a:t>και </a:t>
                </a:r>
                <a:r>
                  <a:rPr lang="en-US" sz="1600" kern="1200" noProof="0" dirty="0">
                    <a:sym typeface="Symbol" panose="05050102010706020507" pitchFamily="18" charset="2"/>
                  </a:rPr>
                  <a:t>q3  q2  </a:t>
                </a:r>
                <a:endParaRPr lang="el-GR" sz="1600" kern="1200" noProof="0" dirty="0"/>
              </a:p>
            </p:txBody>
          </p:sp>
        </p:grpSp>
        <p:grpSp>
          <p:nvGrpSpPr>
            <p:cNvPr id="15" name="Ομάδα 14">
              <a:extLst>
                <a:ext uri="{FF2B5EF4-FFF2-40B4-BE49-F238E27FC236}">
                  <a16:creationId xmlns:a16="http://schemas.microsoft.com/office/drawing/2014/main" id="{89F937A5-54A5-4B8D-814E-781F6FF8B5BE}"/>
                </a:ext>
              </a:extLst>
            </p:cNvPr>
            <p:cNvGrpSpPr/>
            <p:nvPr/>
          </p:nvGrpSpPr>
          <p:grpSpPr>
            <a:xfrm>
              <a:off x="7642025" y="1278044"/>
              <a:ext cx="1337031" cy="799387"/>
              <a:chOff x="5199319" y="0"/>
              <a:chExt cx="1337031" cy="799387"/>
            </a:xfrm>
          </p:grpSpPr>
          <p:sp>
            <p:nvSpPr>
              <p:cNvPr id="16" name="Οβάλ 15">
                <a:extLst>
                  <a:ext uri="{FF2B5EF4-FFF2-40B4-BE49-F238E27FC236}">
                    <a16:creationId xmlns:a16="http://schemas.microsoft.com/office/drawing/2014/main" id="{77EDFFE2-E103-46F4-BD6C-77BFE5FA8074}"/>
                  </a:ext>
                </a:extLst>
              </p:cNvPr>
              <p:cNvSpPr/>
              <p:nvPr/>
            </p:nvSpPr>
            <p:spPr>
              <a:xfrm>
                <a:off x="5199319" y="0"/>
                <a:ext cx="1337031" cy="79938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Οβάλ 20">
                <a:extLst>
                  <a:ext uri="{FF2B5EF4-FFF2-40B4-BE49-F238E27FC236}">
                    <a16:creationId xmlns:a16="http://schemas.microsoft.com/office/drawing/2014/main" id="{A2FBF0C1-DB7E-4572-B1C7-1B0D57D65F60}"/>
                  </a:ext>
                </a:extLst>
              </p:cNvPr>
              <p:cNvSpPr txBox="1"/>
              <p:nvPr/>
            </p:nvSpPr>
            <p:spPr>
              <a:xfrm>
                <a:off x="5382547" y="117068"/>
                <a:ext cx="1033748" cy="565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l-GR" sz="1600" kern="1200" noProof="0" dirty="0"/>
                  <a:t>Άμεση Καινοτομία</a:t>
                </a:r>
              </a:p>
            </p:txBody>
          </p:sp>
        </p:grpSp>
      </p:grpSp>
    </p:spTree>
    <p:extLst>
      <p:ext uri="{BB962C8B-B14F-4D97-AF65-F5344CB8AC3E}">
        <p14:creationId xmlns:p14="http://schemas.microsoft.com/office/powerpoint/2010/main" val="36625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AEBF4-D4EE-4566-8AAB-AF3C260851E7}"/>
              </a:ext>
            </a:extLst>
          </p:cNvPr>
          <p:cNvSpPr>
            <a:spLocks noGrp="1"/>
          </p:cNvSpPr>
          <p:nvPr>
            <p:ph type="title"/>
          </p:nvPr>
        </p:nvSpPr>
        <p:spPr/>
        <p:txBody>
          <a:bodyPr/>
          <a:lstStyle/>
          <a:p>
            <a:r>
              <a:rPr lang="en-US" b="1" dirty="0">
                <a:solidFill>
                  <a:schemeClr val="accent1"/>
                </a:solidFill>
              </a:rPr>
              <a:t>User Story </a:t>
            </a:r>
            <a:r>
              <a:rPr lang="el-GR" b="1" dirty="0">
                <a:solidFill>
                  <a:schemeClr val="accent1"/>
                </a:solidFill>
              </a:rPr>
              <a:t>και Παράδειγμα – Έμμεση Καινοτομία</a:t>
            </a:r>
            <a:endParaRPr lang="el-GR" dirty="0"/>
          </a:p>
        </p:txBody>
      </p:sp>
      <p:graphicFrame>
        <p:nvGraphicFramePr>
          <p:cNvPr id="5" name="Πίνακας 6">
            <a:extLst>
              <a:ext uri="{FF2B5EF4-FFF2-40B4-BE49-F238E27FC236}">
                <a16:creationId xmlns:a16="http://schemas.microsoft.com/office/drawing/2014/main" id="{92033888-F003-4C51-B3A5-F53AB21F9E4F}"/>
              </a:ext>
            </a:extLst>
          </p:cNvPr>
          <p:cNvGraphicFramePr>
            <a:graphicFrameLocks noGrp="1"/>
          </p:cNvGraphicFramePr>
          <p:nvPr>
            <p:extLst>
              <p:ext uri="{D42A27DB-BD31-4B8C-83A1-F6EECF244321}">
                <p14:modId xmlns:p14="http://schemas.microsoft.com/office/powerpoint/2010/main" val="859433875"/>
              </p:ext>
            </p:extLst>
          </p:nvPr>
        </p:nvGraphicFramePr>
        <p:xfrm>
          <a:off x="1056291" y="1707829"/>
          <a:ext cx="3417490" cy="2954089"/>
        </p:xfrm>
        <a:graphic>
          <a:graphicData uri="http://schemas.openxmlformats.org/drawingml/2006/table">
            <a:tbl>
              <a:tblPr firstRow="1" bandRow="1">
                <a:tableStyleId>{5C22544A-7EE6-4342-B048-85BDC9FD1C3A}</a:tableStyleId>
              </a:tblPr>
              <a:tblGrid>
                <a:gridCol w="3417490">
                  <a:extLst>
                    <a:ext uri="{9D8B030D-6E8A-4147-A177-3AD203B41FA5}">
                      <a16:colId xmlns:a16="http://schemas.microsoft.com/office/drawing/2014/main" val="1879023750"/>
                    </a:ext>
                  </a:extLst>
                </a:gridCol>
              </a:tblGrid>
              <a:tr h="668089">
                <a:tc>
                  <a:txBody>
                    <a:bodyPr/>
                    <a:lstStyle/>
                    <a:p>
                      <a:pPr algn="ctr"/>
                      <a:r>
                        <a:rPr lang="en-US" dirty="0"/>
                        <a:t>User Story </a:t>
                      </a:r>
                      <a:endParaRPr lang="el-GR" dirty="0"/>
                    </a:p>
                  </a:txBody>
                  <a:tcPr anchor="ctr"/>
                </a:tc>
                <a:extLst>
                  <a:ext uri="{0D108BD9-81ED-4DB2-BD59-A6C34878D82A}">
                    <a16:rowId xmlns:a16="http://schemas.microsoft.com/office/drawing/2014/main" val="1058853948"/>
                  </a:ext>
                </a:extLst>
              </a:tr>
              <a:tr h="1921732">
                <a:tc>
                  <a:txBody>
                    <a:bodyPr/>
                    <a:lstStyle/>
                    <a:p>
                      <a:r>
                        <a:rPr lang="el-GR" dirty="0"/>
                        <a:t>Ως χρήστης (πχ τραπεζικός υπάλληλος) θέλω να μάθω το ποσοστό των κελιών της απάντησης του συγκεκριμένου ερωτήματος που δεν έχω ξαναδεί </a:t>
                      </a:r>
                      <a:r>
                        <a:rPr lang="en-US" dirty="0"/>
                        <a:t> </a:t>
                      </a:r>
                      <a:r>
                        <a:rPr lang="el-GR" dirty="0"/>
                        <a:t>ώστε να ξέρω το ποσοστό των νέων πληροφοριών που μαθαίνω.</a:t>
                      </a:r>
                    </a:p>
                  </a:txBody>
                  <a:tcPr/>
                </a:tc>
                <a:extLst>
                  <a:ext uri="{0D108BD9-81ED-4DB2-BD59-A6C34878D82A}">
                    <a16:rowId xmlns:a16="http://schemas.microsoft.com/office/drawing/2014/main" val="1703314641"/>
                  </a:ext>
                </a:extLst>
              </a:tr>
            </a:tbl>
          </a:graphicData>
        </a:graphic>
      </p:graphicFrame>
      <p:grpSp>
        <p:nvGrpSpPr>
          <p:cNvPr id="33" name="Ομάδα 32">
            <a:extLst>
              <a:ext uri="{FF2B5EF4-FFF2-40B4-BE49-F238E27FC236}">
                <a16:creationId xmlns:a16="http://schemas.microsoft.com/office/drawing/2014/main" id="{117E5286-77B0-41CD-A56E-9F2498EC2262}"/>
              </a:ext>
            </a:extLst>
          </p:cNvPr>
          <p:cNvGrpSpPr/>
          <p:nvPr/>
        </p:nvGrpSpPr>
        <p:grpSpPr>
          <a:xfrm>
            <a:off x="4721545" y="1457739"/>
            <a:ext cx="7112646" cy="5548111"/>
            <a:chOff x="1105653" y="1208076"/>
            <a:chExt cx="7750203" cy="4539664"/>
          </a:xfrm>
        </p:grpSpPr>
        <p:grpSp>
          <p:nvGrpSpPr>
            <p:cNvPr id="6" name="Ομάδα 5">
              <a:extLst>
                <a:ext uri="{FF2B5EF4-FFF2-40B4-BE49-F238E27FC236}">
                  <a16:creationId xmlns:a16="http://schemas.microsoft.com/office/drawing/2014/main" id="{7BF5890B-AA80-4D92-87A6-370F41FF4BE2}"/>
                </a:ext>
              </a:extLst>
            </p:cNvPr>
            <p:cNvGrpSpPr/>
            <p:nvPr/>
          </p:nvGrpSpPr>
          <p:grpSpPr>
            <a:xfrm>
              <a:off x="1601246" y="1817394"/>
              <a:ext cx="1932201" cy="2079139"/>
              <a:chOff x="497104" y="594883"/>
              <a:chExt cx="1932201" cy="2079139"/>
            </a:xfrm>
          </p:grpSpPr>
          <p:sp>
            <p:nvSpPr>
              <p:cNvPr id="31" name="Ορθογώνιο 30">
                <a:extLst>
                  <a:ext uri="{FF2B5EF4-FFF2-40B4-BE49-F238E27FC236}">
                    <a16:creationId xmlns:a16="http://schemas.microsoft.com/office/drawing/2014/main" id="{97F96B59-F491-43FA-BBC7-1CF86AFD47BE}"/>
                  </a:ext>
                </a:extLst>
              </p:cNvPr>
              <p:cNvSpPr/>
              <p:nvPr/>
            </p:nvSpPr>
            <p:spPr>
              <a:xfrm>
                <a:off x="497104" y="594883"/>
                <a:ext cx="1932201" cy="2079139"/>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D17179E8-A8CF-4B1D-A9CF-75B6F507D6B3}"/>
                  </a:ext>
                </a:extLst>
              </p:cNvPr>
              <p:cNvSpPr txBox="1"/>
              <p:nvPr/>
            </p:nvSpPr>
            <p:spPr>
              <a:xfrm>
                <a:off x="806256" y="594883"/>
                <a:ext cx="1623049" cy="20791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600" kern="1200" noProof="0" dirty="0"/>
                  <a:t>q1 = </a:t>
                </a:r>
                <a:r>
                  <a:rPr lang="el-GR" sz="1600" kern="1200" dirty="0"/>
                  <a:t>Ποιοι οι μέσοι όροι των πληρωμών των δανείων στην πόλη της Πράγας το 1996 ανά μήνα, περιοχή και κατάσταση οφειλών;</a:t>
                </a:r>
                <a:r>
                  <a:rPr lang="en-US" sz="1600" kern="1200" noProof="0" dirty="0"/>
                  <a:t> </a:t>
                </a:r>
                <a:endParaRPr lang="el-GR" sz="1600" kern="1200" noProof="0" dirty="0"/>
              </a:p>
            </p:txBody>
          </p:sp>
        </p:grpSp>
        <p:grpSp>
          <p:nvGrpSpPr>
            <p:cNvPr id="7" name="Ομάδα 6">
              <a:extLst>
                <a:ext uri="{FF2B5EF4-FFF2-40B4-BE49-F238E27FC236}">
                  <a16:creationId xmlns:a16="http://schemas.microsoft.com/office/drawing/2014/main" id="{70AC68E9-2205-4C81-9341-E0F348710BB8}"/>
                </a:ext>
              </a:extLst>
            </p:cNvPr>
            <p:cNvGrpSpPr/>
            <p:nvPr/>
          </p:nvGrpSpPr>
          <p:grpSpPr>
            <a:xfrm>
              <a:off x="1557292" y="3919482"/>
              <a:ext cx="1970155" cy="1604940"/>
              <a:chOff x="453150" y="2696971"/>
              <a:chExt cx="1970155" cy="1604940"/>
            </a:xfrm>
          </p:grpSpPr>
          <p:sp>
            <p:nvSpPr>
              <p:cNvPr id="29" name="Ορθογώνιο 28">
                <a:extLst>
                  <a:ext uri="{FF2B5EF4-FFF2-40B4-BE49-F238E27FC236}">
                    <a16:creationId xmlns:a16="http://schemas.microsoft.com/office/drawing/2014/main" id="{F61C9F9C-56DD-4C34-9521-9E603AEFAC03}"/>
                  </a:ext>
                </a:extLst>
              </p:cNvPr>
              <p:cNvSpPr/>
              <p:nvPr/>
            </p:nvSpPr>
            <p:spPr>
              <a:xfrm>
                <a:off x="453150" y="2696971"/>
                <a:ext cx="1970155" cy="160494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015ADC7A-4A75-42F8-ADB1-31094080CE1F}"/>
                  </a:ext>
                </a:extLst>
              </p:cNvPr>
              <p:cNvSpPr txBox="1"/>
              <p:nvPr/>
            </p:nvSpPr>
            <p:spPr>
              <a:xfrm>
                <a:off x="768375" y="2696971"/>
                <a:ext cx="1654930" cy="16049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600" kern="1200" noProof="0" dirty="0"/>
                  <a:t>q2 = </a:t>
                </a:r>
                <a:r>
                  <a:rPr lang="el-GR" sz="1600" kern="1200" dirty="0">
                    <a:ea typeface="Cambria" panose="02040503050406030204" pitchFamily="18" charset="0"/>
                  </a:rPr>
                  <a:t>Ποιοι οι μέσοι όροι των ποσών των δανείων στην πόλη της Βόρειας Μοραβίας ανά χρονιά και περιοχή;</a:t>
                </a:r>
                <a:endParaRPr lang="el-GR" sz="1600" kern="1200" noProof="0" dirty="0"/>
              </a:p>
            </p:txBody>
          </p:sp>
        </p:grpSp>
        <p:grpSp>
          <p:nvGrpSpPr>
            <p:cNvPr id="8" name="Ομάδα 7">
              <a:extLst>
                <a:ext uri="{FF2B5EF4-FFF2-40B4-BE49-F238E27FC236}">
                  <a16:creationId xmlns:a16="http://schemas.microsoft.com/office/drawing/2014/main" id="{27B748C2-250E-4D91-8B39-DA1019C884F7}"/>
                </a:ext>
              </a:extLst>
            </p:cNvPr>
            <p:cNvGrpSpPr/>
            <p:nvPr/>
          </p:nvGrpSpPr>
          <p:grpSpPr>
            <a:xfrm>
              <a:off x="1105653" y="1222511"/>
              <a:ext cx="1445921" cy="727975"/>
              <a:chOff x="1511" y="0"/>
              <a:chExt cx="1445921" cy="727975"/>
            </a:xfrm>
          </p:grpSpPr>
          <p:sp>
            <p:nvSpPr>
              <p:cNvPr id="27" name="Οβάλ 26">
                <a:extLst>
                  <a:ext uri="{FF2B5EF4-FFF2-40B4-BE49-F238E27FC236}">
                    <a16:creationId xmlns:a16="http://schemas.microsoft.com/office/drawing/2014/main" id="{BF281C95-D311-409D-A2E3-72E33037EA27}"/>
                  </a:ext>
                </a:extLst>
              </p:cNvPr>
              <p:cNvSpPr/>
              <p:nvPr/>
            </p:nvSpPr>
            <p:spPr>
              <a:xfrm>
                <a:off x="1511" y="0"/>
                <a:ext cx="1445921" cy="72797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Οβάλ 8">
                <a:extLst>
                  <a:ext uri="{FF2B5EF4-FFF2-40B4-BE49-F238E27FC236}">
                    <a16:creationId xmlns:a16="http://schemas.microsoft.com/office/drawing/2014/main" id="{DD1EF635-9494-4E96-84C1-796CE18B822D}"/>
                  </a:ext>
                </a:extLst>
              </p:cNvPr>
              <p:cNvSpPr txBox="1"/>
              <p:nvPr/>
            </p:nvSpPr>
            <p:spPr>
              <a:xfrm>
                <a:off x="120844" y="106609"/>
                <a:ext cx="1200022" cy="514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l-GR" sz="1600" kern="1200" noProof="0" dirty="0"/>
                  <a:t>Δημιουργία</a:t>
                </a:r>
              </a:p>
              <a:p>
                <a:pPr marL="0" lvl="0" indent="0" algn="ctr" defTabSz="622300" rtl="0">
                  <a:lnSpc>
                    <a:spcPct val="90000"/>
                  </a:lnSpc>
                  <a:spcBef>
                    <a:spcPct val="0"/>
                  </a:spcBef>
                  <a:spcAft>
                    <a:spcPct val="35000"/>
                  </a:spcAft>
                  <a:buNone/>
                </a:pPr>
                <a:r>
                  <a:rPr lang="el-GR" sz="1600" kern="1200" noProof="0" dirty="0"/>
                  <a:t>ιστορικού</a:t>
                </a:r>
              </a:p>
            </p:txBody>
          </p:sp>
        </p:grpSp>
        <p:grpSp>
          <p:nvGrpSpPr>
            <p:cNvPr id="9" name="Ομάδα 8">
              <a:extLst>
                <a:ext uri="{FF2B5EF4-FFF2-40B4-BE49-F238E27FC236}">
                  <a16:creationId xmlns:a16="http://schemas.microsoft.com/office/drawing/2014/main" id="{281F08D0-1277-4A70-A4CC-003FAA3C8790}"/>
                </a:ext>
              </a:extLst>
            </p:cNvPr>
            <p:cNvGrpSpPr/>
            <p:nvPr/>
          </p:nvGrpSpPr>
          <p:grpSpPr>
            <a:xfrm>
              <a:off x="4229658" y="1769465"/>
              <a:ext cx="1867104" cy="1630098"/>
              <a:chOff x="3125516" y="546954"/>
              <a:chExt cx="1867104" cy="1630098"/>
            </a:xfrm>
          </p:grpSpPr>
          <p:sp>
            <p:nvSpPr>
              <p:cNvPr id="25" name="Ορθογώνιο 24">
                <a:extLst>
                  <a:ext uri="{FF2B5EF4-FFF2-40B4-BE49-F238E27FC236}">
                    <a16:creationId xmlns:a16="http://schemas.microsoft.com/office/drawing/2014/main" id="{2A61AB70-52E5-4BE7-A96A-454072035757}"/>
                  </a:ext>
                </a:extLst>
              </p:cNvPr>
              <p:cNvSpPr/>
              <p:nvPr/>
            </p:nvSpPr>
            <p:spPr>
              <a:xfrm>
                <a:off x="3125516" y="546954"/>
                <a:ext cx="1867103" cy="1630098"/>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6E8B92AC-BA75-47FA-B0C5-39C18D0BEB8A}"/>
                  </a:ext>
                </a:extLst>
              </p:cNvPr>
              <p:cNvSpPr txBox="1"/>
              <p:nvPr/>
            </p:nvSpPr>
            <p:spPr>
              <a:xfrm>
                <a:off x="3424253" y="546954"/>
                <a:ext cx="1568367" cy="1630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600" kern="1200" dirty="0">
                    <a:ea typeface="Cambria" panose="02040503050406030204" pitchFamily="18" charset="0"/>
                  </a:rPr>
                  <a:t>q3 = </a:t>
                </a:r>
                <a:r>
                  <a:rPr lang="el-GR" sz="1600" kern="1200" dirty="0">
                    <a:ea typeface="Cambria" panose="02040503050406030204" pitchFamily="18" charset="0"/>
                  </a:rPr>
                  <a:t>Ποιοι οι μέσοι όροι της διάρκειας των δανείων στην πόλη της Βόρειας Μοραβίας ανά χρονιά και περιοχή;»</a:t>
                </a:r>
                <a:endParaRPr lang="el-GR" sz="1600" kern="1200" noProof="0" dirty="0"/>
              </a:p>
            </p:txBody>
          </p:sp>
        </p:grpSp>
        <p:grpSp>
          <p:nvGrpSpPr>
            <p:cNvPr id="10" name="Ομάδα 9">
              <a:extLst>
                <a:ext uri="{FF2B5EF4-FFF2-40B4-BE49-F238E27FC236}">
                  <a16:creationId xmlns:a16="http://schemas.microsoft.com/office/drawing/2014/main" id="{93349A80-9A90-4669-85D5-095C41162DA0}"/>
                </a:ext>
              </a:extLst>
            </p:cNvPr>
            <p:cNvGrpSpPr/>
            <p:nvPr/>
          </p:nvGrpSpPr>
          <p:grpSpPr>
            <a:xfrm>
              <a:off x="3493845" y="1222511"/>
              <a:ext cx="1182383" cy="687427"/>
              <a:chOff x="2389703" y="0"/>
              <a:chExt cx="1182383" cy="687427"/>
            </a:xfrm>
          </p:grpSpPr>
          <p:sp>
            <p:nvSpPr>
              <p:cNvPr id="23" name="Οβάλ 22">
                <a:extLst>
                  <a:ext uri="{FF2B5EF4-FFF2-40B4-BE49-F238E27FC236}">
                    <a16:creationId xmlns:a16="http://schemas.microsoft.com/office/drawing/2014/main" id="{D87C4859-4D5D-4CC9-8CCB-317D2513A4A2}"/>
                  </a:ext>
                </a:extLst>
              </p:cNvPr>
              <p:cNvSpPr/>
              <p:nvPr/>
            </p:nvSpPr>
            <p:spPr>
              <a:xfrm>
                <a:off x="2389703" y="0"/>
                <a:ext cx="1182383" cy="68742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Οβάλ 12">
                <a:extLst>
                  <a:ext uri="{FF2B5EF4-FFF2-40B4-BE49-F238E27FC236}">
                    <a16:creationId xmlns:a16="http://schemas.microsoft.com/office/drawing/2014/main" id="{2CD29AF9-768F-4E1A-84DB-0F75C764ACDF}"/>
                  </a:ext>
                </a:extLst>
              </p:cNvPr>
              <p:cNvSpPr txBox="1"/>
              <p:nvPr/>
            </p:nvSpPr>
            <p:spPr>
              <a:xfrm>
                <a:off x="2475104" y="100670"/>
                <a:ext cx="1011580" cy="486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l-GR" sz="1600" kern="1200" noProof="0" dirty="0"/>
                  <a:t>Νέο ερώτημα</a:t>
                </a:r>
              </a:p>
            </p:txBody>
          </p:sp>
        </p:grpSp>
        <p:grpSp>
          <p:nvGrpSpPr>
            <p:cNvPr id="11" name="Ομάδα 10">
              <a:extLst>
                <a:ext uri="{FF2B5EF4-FFF2-40B4-BE49-F238E27FC236}">
                  <a16:creationId xmlns:a16="http://schemas.microsoft.com/office/drawing/2014/main" id="{1A2A6A82-B1BC-442D-AC98-569AF8F41B66}"/>
                </a:ext>
              </a:extLst>
            </p:cNvPr>
            <p:cNvGrpSpPr/>
            <p:nvPr/>
          </p:nvGrpSpPr>
          <p:grpSpPr>
            <a:xfrm>
              <a:off x="6796313" y="1651965"/>
              <a:ext cx="2059542" cy="1524847"/>
              <a:chOff x="5692171" y="429454"/>
              <a:chExt cx="2059542" cy="1524847"/>
            </a:xfrm>
          </p:grpSpPr>
          <p:sp>
            <p:nvSpPr>
              <p:cNvPr id="21" name="Ορθογώνιο 20">
                <a:extLst>
                  <a:ext uri="{FF2B5EF4-FFF2-40B4-BE49-F238E27FC236}">
                    <a16:creationId xmlns:a16="http://schemas.microsoft.com/office/drawing/2014/main" id="{1EECB8FD-3E64-4CDD-BEEE-68BC8CCE3D96}"/>
                  </a:ext>
                </a:extLst>
              </p:cNvPr>
              <p:cNvSpPr/>
              <p:nvPr/>
            </p:nvSpPr>
            <p:spPr>
              <a:xfrm>
                <a:off x="5692171" y="610580"/>
                <a:ext cx="2059542" cy="1343721"/>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46E27221-4E1E-4E4A-AED7-DC6C7513A435}"/>
                  </a:ext>
                </a:extLst>
              </p:cNvPr>
              <p:cNvSpPr txBox="1"/>
              <p:nvPr/>
            </p:nvSpPr>
            <p:spPr>
              <a:xfrm>
                <a:off x="5870055" y="429454"/>
                <a:ext cx="1730015" cy="1343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l-GR" sz="1600" kern="1200" noProof="0" dirty="0"/>
                  <a:t>Υπολογισμός λεπτομερούς περιοχής ενδιαφέροντος του </a:t>
                </a:r>
                <a:r>
                  <a:rPr lang="en-US" sz="1600" kern="1200" noProof="0" dirty="0"/>
                  <a:t>q3</a:t>
                </a:r>
                <a:endParaRPr lang="el-GR" sz="1600" kern="1200" noProof="0" dirty="0"/>
              </a:p>
            </p:txBody>
          </p:sp>
        </p:grpSp>
        <p:grpSp>
          <p:nvGrpSpPr>
            <p:cNvPr id="12" name="Ομάδα 11">
              <a:extLst>
                <a:ext uri="{FF2B5EF4-FFF2-40B4-BE49-F238E27FC236}">
                  <a16:creationId xmlns:a16="http://schemas.microsoft.com/office/drawing/2014/main" id="{E47495BE-991A-47AA-8F0B-D73116C1DE2C}"/>
                </a:ext>
              </a:extLst>
            </p:cNvPr>
            <p:cNvGrpSpPr/>
            <p:nvPr/>
          </p:nvGrpSpPr>
          <p:grpSpPr>
            <a:xfrm>
              <a:off x="6873500" y="2924827"/>
              <a:ext cx="1982355" cy="1683714"/>
              <a:chOff x="5769358" y="1702316"/>
              <a:chExt cx="1982355" cy="1683714"/>
            </a:xfrm>
          </p:grpSpPr>
          <p:sp>
            <p:nvSpPr>
              <p:cNvPr id="19" name="Ορθογώνιο 18">
                <a:extLst>
                  <a:ext uri="{FF2B5EF4-FFF2-40B4-BE49-F238E27FC236}">
                    <a16:creationId xmlns:a16="http://schemas.microsoft.com/office/drawing/2014/main" id="{CC4A05C4-5933-4CCC-BB15-B18A2DDD77CF}"/>
                  </a:ext>
                </a:extLst>
              </p:cNvPr>
              <p:cNvSpPr/>
              <p:nvPr/>
            </p:nvSpPr>
            <p:spPr>
              <a:xfrm>
                <a:off x="5769358" y="1954302"/>
                <a:ext cx="1982355" cy="1431728"/>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a16="http://schemas.microsoft.com/office/drawing/2014/main" id="{C7BA28D8-6B3E-475C-8A51-1BE10AA53054}"/>
                  </a:ext>
                </a:extLst>
              </p:cNvPr>
              <p:cNvSpPr txBox="1"/>
              <p:nvPr/>
            </p:nvSpPr>
            <p:spPr>
              <a:xfrm>
                <a:off x="5934892" y="1702316"/>
                <a:ext cx="1665179" cy="1431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l-GR" sz="1600" kern="1200" noProof="0" dirty="0"/>
                  <a:t>Υπολογισμός λεπτομερούς περιοχής ενδιαφέροντος του χρήστη</a:t>
                </a:r>
              </a:p>
            </p:txBody>
          </p:sp>
        </p:grpSp>
        <p:grpSp>
          <p:nvGrpSpPr>
            <p:cNvPr id="13" name="Ομάδα 12">
              <a:extLst>
                <a:ext uri="{FF2B5EF4-FFF2-40B4-BE49-F238E27FC236}">
                  <a16:creationId xmlns:a16="http://schemas.microsoft.com/office/drawing/2014/main" id="{235BA96C-84F7-4CC5-835B-E24E676BDA0A}"/>
                </a:ext>
              </a:extLst>
            </p:cNvPr>
            <p:cNvGrpSpPr/>
            <p:nvPr/>
          </p:nvGrpSpPr>
          <p:grpSpPr>
            <a:xfrm>
              <a:off x="6870566" y="4352908"/>
              <a:ext cx="1985290" cy="1394832"/>
              <a:chOff x="5766424" y="3130397"/>
              <a:chExt cx="1985290" cy="1394832"/>
            </a:xfrm>
          </p:grpSpPr>
          <p:sp>
            <p:nvSpPr>
              <p:cNvPr id="17" name="Ορθογώνιο 16">
                <a:extLst>
                  <a:ext uri="{FF2B5EF4-FFF2-40B4-BE49-F238E27FC236}">
                    <a16:creationId xmlns:a16="http://schemas.microsoft.com/office/drawing/2014/main" id="{E3FEA9FC-3A51-416C-8C01-80FA3B33808A}"/>
                  </a:ext>
                </a:extLst>
              </p:cNvPr>
              <p:cNvSpPr/>
              <p:nvPr/>
            </p:nvSpPr>
            <p:spPr>
              <a:xfrm>
                <a:off x="5766424" y="3382383"/>
                <a:ext cx="1985290" cy="1142846"/>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B1521FD1-3DDE-4215-826B-515D176C7B68}"/>
                  </a:ext>
                </a:extLst>
              </p:cNvPr>
              <p:cNvSpPr txBox="1"/>
              <p:nvPr/>
            </p:nvSpPr>
            <p:spPr>
              <a:xfrm>
                <a:off x="5932426" y="3130397"/>
                <a:ext cx="1667645" cy="11428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l-GR" sz="1600" kern="1200" noProof="0" dirty="0"/>
                  <a:t>Επιστροφή 0 καθώς </a:t>
                </a:r>
                <a:r>
                  <a:rPr lang="en-US" sz="1600" kern="1200" noProof="0" dirty="0"/>
                  <a:t>q2</a:t>
                </a:r>
                <a:r>
                  <a:rPr lang="el-GR" sz="1600" kern="1200" noProof="0" dirty="0"/>
                  <a:t> και </a:t>
                </a:r>
                <a:r>
                  <a:rPr lang="en-US" sz="1600" kern="1200" noProof="0" dirty="0"/>
                  <a:t>q3</a:t>
                </a:r>
                <a:r>
                  <a:rPr lang="el-GR" sz="1600" kern="1200" noProof="0" dirty="0"/>
                  <a:t> περιέχουν τα ίδια κελιά </a:t>
                </a:r>
              </a:p>
            </p:txBody>
          </p:sp>
        </p:grpSp>
        <p:grpSp>
          <p:nvGrpSpPr>
            <p:cNvPr id="14" name="Ομάδα 13">
              <a:extLst>
                <a:ext uri="{FF2B5EF4-FFF2-40B4-BE49-F238E27FC236}">
                  <a16:creationId xmlns:a16="http://schemas.microsoft.com/office/drawing/2014/main" id="{9BDC9020-ABDB-4CDE-8417-907F1471F87B}"/>
                </a:ext>
              </a:extLst>
            </p:cNvPr>
            <p:cNvGrpSpPr/>
            <p:nvPr/>
          </p:nvGrpSpPr>
          <p:grpSpPr>
            <a:xfrm>
              <a:off x="6392123" y="1208076"/>
              <a:ext cx="1445920" cy="601190"/>
              <a:chOff x="5287981" y="-14435"/>
              <a:chExt cx="1445920" cy="601190"/>
            </a:xfrm>
          </p:grpSpPr>
          <p:sp>
            <p:nvSpPr>
              <p:cNvPr id="15" name="Οβάλ 14">
                <a:extLst>
                  <a:ext uri="{FF2B5EF4-FFF2-40B4-BE49-F238E27FC236}">
                    <a16:creationId xmlns:a16="http://schemas.microsoft.com/office/drawing/2014/main" id="{6D05F39C-9EC2-41A8-8174-9B300E173E8E}"/>
                  </a:ext>
                </a:extLst>
              </p:cNvPr>
              <p:cNvSpPr/>
              <p:nvPr/>
            </p:nvSpPr>
            <p:spPr>
              <a:xfrm>
                <a:off x="5287981" y="-14435"/>
                <a:ext cx="1445920" cy="60119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Οβάλ 20">
                <a:extLst>
                  <a:ext uri="{FF2B5EF4-FFF2-40B4-BE49-F238E27FC236}">
                    <a16:creationId xmlns:a16="http://schemas.microsoft.com/office/drawing/2014/main" id="{17183D52-366F-4099-9DF1-C7CF2E6928C7}"/>
                  </a:ext>
                </a:extLst>
              </p:cNvPr>
              <p:cNvSpPr txBox="1"/>
              <p:nvPr/>
            </p:nvSpPr>
            <p:spPr>
              <a:xfrm>
                <a:off x="5394589" y="73606"/>
                <a:ext cx="1232704" cy="425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l-GR" sz="1600" kern="1200" noProof="0" dirty="0"/>
                  <a:t>Έμμεση Καινοτομία</a:t>
                </a:r>
              </a:p>
            </p:txBody>
          </p:sp>
        </p:grpSp>
      </p:grpSp>
    </p:spTree>
    <p:extLst>
      <p:ext uri="{BB962C8B-B14F-4D97-AF65-F5344CB8AC3E}">
        <p14:creationId xmlns:p14="http://schemas.microsoft.com/office/powerpoint/2010/main" val="286297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1C47A2-5F20-4448-A14E-8B95E0721F93}"/>
              </a:ext>
            </a:extLst>
          </p:cNvPr>
          <p:cNvSpPr>
            <a:spLocks noGrp="1"/>
          </p:cNvSpPr>
          <p:nvPr>
            <p:ph type="title"/>
          </p:nvPr>
        </p:nvSpPr>
        <p:spPr/>
        <p:txBody>
          <a:bodyPr/>
          <a:lstStyle/>
          <a:p>
            <a:r>
              <a:rPr lang="el-GR" b="1" dirty="0">
                <a:solidFill>
                  <a:schemeClr val="accent1"/>
                </a:solidFill>
              </a:rPr>
              <a:t>Αρχιτεκτονική </a:t>
            </a:r>
            <a:r>
              <a:rPr lang="en-US" b="1" dirty="0" err="1">
                <a:solidFill>
                  <a:schemeClr val="accent1"/>
                </a:solidFill>
              </a:rPr>
              <a:t>DelianCubeEngine</a:t>
            </a:r>
            <a:r>
              <a:rPr lang="en-US" b="1" dirty="0">
                <a:solidFill>
                  <a:schemeClr val="accent1"/>
                </a:solidFill>
              </a:rPr>
              <a:t> </a:t>
            </a:r>
            <a:r>
              <a:rPr lang="el-GR" b="1" dirty="0">
                <a:solidFill>
                  <a:schemeClr val="accent1"/>
                </a:solidFill>
              </a:rPr>
              <a:t>μετά την επέκταση</a:t>
            </a:r>
            <a:endParaRPr lang="el-GR" dirty="0"/>
          </a:p>
        </p:txBody>
      </p:sp>
      <p:pic>
        <p:nvPicPr>
          <p:cNvPr id="4" name="Θέση περιεχομένου 3">
            <a:extLst>
              <a:ext uri="{FF2B5EF4-FFF2-40B4-BE49-F238E27FC236}">
                <a16:creationId xmlns:a16="http://schemas.microsoft.com/office/drawing/2014/main" id="{105DF363-C981-4238-A3B5-4201627E50E7}"/>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4000"/>
                    </a14:imgEffect>
                    <a14:imgEffect>
                      <a14:saturation sat="114000"/>
                    </a14:imgEffect>
                    <a14:imgEffect>
                      <a14:brightnessContrast contrast="9000"/>
                    </a14:imgEffect>
                  </a14:imgLayer>
                </a14:imgProps>
              </a:ext>
              <a:ext uri="{28A0092B-C50C-407E-A947-70E740481C1C}">
                <a14:useLocalDpi xmlns:a14="http://schemas.microsoft.com/office/drawing/2010/main" val="0"/>
              </a:ext>
            </a:extLst>
          </a:blip>
          <a:srcRect t="5180" r="25824" b="12628"/>
          <a:stretch/>
        </p:blipFill>
        <p:spPr bwMode="auto">
          <a:xfrm>
            <a:off x="2756452" y="1295400"/>
            <a:ext cx="6679095" cy="5532783"/>
          </a:xfrm>
          <a:prstGeom prst="rect">
            <a:avLst/>
          </a:prstGeom>
          <a:ln>
            <a:noFill/>
          </a:ln>
          <a:extLst>
            <a:ext uri="{53640926-AAD7-44D8-BBD7-CCE9431645EC}">
              <a14:shadowObscured xmlns:a14="http://schemas.microsoft.com/office/drawing/2010/main"/>
            </a:ext>
          </a:extLst>
        </p:spPr>
      </p:pic>
      <p:sp>
        <p:nvSpPr>
          <p:cNvPr id="5" name="Οβάλ 4">
            <a:extLst>
              <a:ext uri="{FF2B5EF4-FFF2-40B4-BE49-F238E27FC236}">
                <a16:creationId xmlns:a16="http://schemas.microsoft.com/office/drawing/2014/main" id="{18A46BE1-D190-44CB-A4A9-7B382648162B}"/>
              </a:ext>
            </a:extLst>
          </p:cNvPr>
          <p:cNvSpPr/>
          <p:nvPr/>
        </p:nvSpPr>
        <p:spPr>
          <a:xfrm>
            <a:off x="2597427" y="3822637"/>
            <a:ext cx="1429840" cy="4783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70659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771C63-AB0B-41DF-9ED4-DC4769774678}"/>
              </a:ext>
            </a:extLst>
          </p:cNvPr>
          <p:cNvSpPr>
            <a:spLocks noGrp="1"/>
          </p:cNvSpPr>
          <p:nvPr>
            <p:ph type="title"/>
          </p:nvPr>
        </p:nvSpPr>
        <p:spPr/>
        <p:txBody>
          <a:bodyPr/>
          <a:lstStyle/>
          <a:p>
            <a:r>
              <a:rPr lang="el-GR" b="1" dirty="0">
                <a:solidFill>
                  <a:schemeClr val="accent1"/>
                </a:solidFill>
              </a:rPr>
              <a:t>Αρχιτεκτονική του νέου πακέτου </a:t>
            </a:r>
            <a:r>
              <a:rPr lang="en-US" b="1" dirty="0" err="1">
                <a:solidFill>
                  <a:schemeClr val="accent1"/>
                </a:solidFill>
              </a:rPr>
              <a:t>interestingnessengine</a:t>
            </a:r>
            <a:endParaRPr lang="el-GR" b="1" dirty="0">
              <a:solidFill>
                <a:schemeClr val="accent1"/>
              </a:solidFill>
            </a:endParaRPr>
          </a:p>
        </p:txBody>
      </p:sp>
      <p:pic>
        <p:nvPicPr>
          <p:cNvPr id="4" name="Θέση περιεχομένου 3">
            <a:extLst>
              <a:ext uri="{FF2B5EF4-FFF2-40B4-BE49-F238E27FC236}">
                <a16:creationId xmlns:a16="http://schemas.microsoft.com/office/drawing/2014/main" id="{C9D8E9E6-B114-437C-BACF-2FDF63A0846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2743" b="11342"/>
          <a:stretch/>
        </p:blipFill>
        <p:spPr bwMode="auto">
          <a:xfrm>
            <a:off x="0" y="1391478"/>
            <a:ext cx="12192000" cy="54665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58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DACFF7-4AC5-4AE0-B1C0-69B593E4936F}"/>
              </a:ext>
            </a:extLst>
          </p:cNvPr>
          <p:cNvSpPr>
            <a:spLocks noGrp="1"/>
          </p:cNvSpPr>
          <p:nvPr>
            <p:ph type="title"/>
          </p:nvPr>
        </p:nvSpPr>
        <p:spPr/>
        <p:txBody>
          <a:bodyPr/>
          <a:lstStyle/>
          <a:p>
            <a:pPr algn="ctr"/>
            <a:r>
              <a:rPr lang="el-GR" cap="none" dirty="0"/>
              <a:t>Πειραματική Αξιολόγηση</a:t>
            </a:r>
          </a:p>
        </p:txBody>
      </p:sp>
    </p:spTree>
    <p:extLst>
      <p:ext uri="{BB962C8B-B14F-4D97-AF65-F5344CB8AC3E}">
        <p14:creationId xmlns:p14="http://schemas.microsoft.com/office/powerpoint/2010/main" val="22547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b="1" dirty="0">
                <a:solidFill>
                  <a:schemeClr val="accent1"/>
                </a:solidFill>
              </a:rPr>
              <a:t>Δομή Παρουσίασης</a:t>
            </a:r>
          </a:p>
        </p:txBody>
      </p:sp>
      <p:sp>
        <p:nvSpPr>
          <p:cNvPr id="14" name="Σύμβολο κράτησης θέσης περιεχομένου 13"/>
          <p:cNvSpPr>
            <a:spLocks noGrp="1"/>
          </p:cNvSpPr>
          <p:nvPr>
            <p:ph idx="1"/>
          </p:nvPr>
        </p:nvSpPr>
        <p:spPr/>
        <p:txBody>
          <a:bodyPr rtlCol="0">
            <a:normAutofit/>
          </a:bodyPr>
          <a:lstStyle/>
          <a:p>
            <a:pPr rtl="0">
              <a:lnSpc>
                <a:spcPct val="150000"/>
              </a:lnSpc>
              <a:buClr>
                <a:schemeClr val="accent2"/>
              </a:buClr>
              <a:buFont typeface="Wingdings" panose="05000000000000000000" pitchFamily="2" charset="2"/>
              <a:buChar char="Ø"/>
            </a:pPr>
            <a:r>
              <a:rPr lang="el-GR" dirty="0">
                <a:latin typeface="+mj-lt"/>
              </a:rPr>
              <a:t>Αντικείμενο Διπλωματικής Εργασίας</a:t>
            </a:r>
          </a:p>
          <a:p>
            <a:pPr rtl="0">
              <a:lnSpc>
                <a:spcPct val="150000"/>
              </a:lnSpc>
              <a:buClr>
                <a:schemeClr val="accent2"/>
              </a:buClr>
              <a:buFont typeface="Wingdings" panose="05000000000000000000" pitchFamily="2" charset="2"/>
              <a:buChar char="Ø"/>
            </a:pPr>
            <a:r>
              <a:rPr lang="el-GR" dirty="0">
                <a:latin typeface="+mj-lt"/>
              </a:rPr>
              <a:t>Ανάλυση Προβλήματος</a:t>
            </a:r>
          </a:p>
          <a:p>
            <a:pPr rtl="0">
              <a:lnSpc>
                <a:spcPct val="150000"/>
              </a:lnSpc>
              <a:buClr>
                <a:schemeClr val="accent2"/>
              </a:buClr>
              <a:buFont typeface="Wingdings" panose="05000000000000000000" pitchFamily="2" charset="2"/>
              <a:buChar char="Ø"/>
            </a:pPr>
            <a:r>
              <a:rPr lang="el-GR" dirty="0">
                <a:latin typeface="+mj-lt"/>
              </a:rPr>
              <a:t>Σχεδίαση και Αρχιτεκτονική</a:t>
            </a:r>
          </a:p>
          <a:p>
            <a:pPr>
              <a:lnSpc>
                <a:spcPct val="150000"/>
              </a:lnSpc>
              <a:buClr>
                <a:schemeClr val="accent2"/>
              </a:buClr>
              <a:buFont typeface="Wingdings" panose="05000000000000000000" pitchFamily="2" charset="2"/>
              <a:buChar char="Ø"/>
            </a:pPr>
            <a:r>
              <a:rPr lang="el-GR" dirty="0">
                <a:latin typeface="+mj-lt"/>
              </a:rPr>
              <a:t>Πειραματική Αξιολόγηση</a:t>
            </a:r>
          </a:p>
          <a:p>
            <a:pPr>
              <a:lnSpc>
                <a:spcPct val="150000"/>
              </a:lnSpc>
              <a:buClr>
                <a:schemeClr val="accent2"/>
              </a:buClr>
              <a:buFont typeface="Wingdings" panose="05000000000000000000" pitchFamily="2" charset="2"/>
              <a:buChar char="Ø"/>
            </a:pPr>
            <a:r>
              <a:rPr lang="el-GR" dirty="0">
                <a:latin typeface="+mj-lt"/>
              </a:rPr>
              <a:t>Σύνοψη και Μελλοντικές Επεκτάσεις</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1467C8-7915-40E4-B457-8911FB97DF6F}"/>
              </a:ext>
            </a:extLst>
          </p:cNvPr>
          <p:cNvSpPr>
            <a:spLocks noGrp="1"/>
          </p:cNvSpPr>
          <p:nvPr>
            <p:ph type="title"/>
          </p:nvPr>
        </p:nvSpPr>
        <p:spPr/>
        <p:txBody>
          <a:bodyPr/>
          <a:lstStyle/>
          <a:p>
            <a:r>
              <a:rPr lang="el-GR" b="1" dirty="0">
                <a:solidFill>
                  <a:schemeClr val="accent1"/>
                </a:solidFill>
              </a:rPr>
              <a:t>Δεδομένα</a:t>
            </a:r>
          </a:p>
        </p:txBody>
      </p:sp>
      <p:sp>
        <p:nvSpPr>
          <p:cNvPr id="3" name="Θέση περιεχομένου 2">
            <a:extLst>
              <a:ext uri="{FF2B5EF4-FFF2-40B4-BE49-F238E27FC236}">
                <a16:creationId xmlns:a16="http://schemas.microsoft.com/office/drawing/2014/main" id="{70832C63-64AD-4A40-BDC9-DAB9D43F743D}"/>
              </a:ext>
            </a:extLst>
          </p:cNvPr>
          <p:cNvSpPr>
            <a:spLocks noGrp="1"/>
          </p:cNvSpPr>
          <p:nvPr>
            <p:ph sz="half" idx="1"/>
          </p:nvPr>
        </p:nvSpPr>
        <p:spPr>
          <a:xfrm>
            <a:off x="468795" y="1666461"/>
            <a:ext cx="4914900" cy="4571999"/>
          </a:xfrm>
        </p:spPr>
        <p:txBody>
          <a:bodyPr>
            <a:normAutofit/>
          </a:bodyPr>
          <a:lstStyle/>
          <a:p>
            <a:pPr marL="0" indent="0">
              <a:lnSpc>
                <a:spcPct val="150000"/>
              </a:lnSpc>
              <a:buNone/>
            </a:pPr>
            <a:r>
              <a:rPr lang="el-GR" sz="1800" dirty="0"/>
              <a:t>Τα πειράματα έγιναν πάνω στον κύβο </a:t>
            </a:r>
            <a:r>
              <a:rPr lang="el-GR" sz="1800" dirty="0" err="1"/>
              <a:t>loan</a:t>
            </a:r>
            <a:r>
              <a:rPr lang="el-GR" sz="1800" dirty="0"/>
              <a:t> της βάσης pkdd99_star του </a:t>
            </a:r>
            <a:r>
              <a:rPr lang="el-GR" sz="1800" dirty="0" err="1"/>
              <a:t>DelianCubeEngine</a:t>
            </a:r>
            <a:r>
              <a:rPr lang="el-GR" sz="1800" dirty="0"/>
              <a:t>.</a:t>
            </a:r>
            <a:endParaRPr lang="en-US" sz="1800" dirty="0"/>
          </a:p>
          <a:p>
            <a:pPr marL="0" indent="0">
              <a:lnSpc>
                <a:spcPct val="150000"/>
              </a:lnSpc>
              <a:buNone/>
            </a:pPr>
            <a:endParaRPr lang="el-GR" sz="1800" dirty="0"/>
          </a:p>
        </p:txBody>
      </p:sp>
      <p:pic>
        <p:nvPicPr>
          <p:cNvPr id="5" name="Εικόνα 4">
            <a:extLst>
              <a:ext uri="{FF2B5EF4-FFF2-40B4-BE49-F238E27FC236}">
                <a16:creationId xmlns:a16="http://schemas.microsoft.com/office/drawing/2014/main" id="{88BD1611-4C94-4F3A-9FF6-3F21E827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377" y="1470467"/>
            <a:ext cx="6944623" cy="5387533"/>
          </a:xfrm>
          <a:prstGeom prst="rect">
            <a:avLst/>
          </a:prstGeom>
        </p:spPr>
      </p:pic>
      <p:sp>
        <p:nvSpPr>
          <p:cNvPr id="7" name="Οβάλ 6">
            <a:extLst>
              <a:ext uri="{FF2B5EF4-FFF2-40B4-BE49-F238E27FC236}">
                <a16:creationId xmlns:a16="http://schemas.microsoft.com/office/drawing/2014/main" id="{BFF483BF-20E9-414E-B1E2-0F2764CDD506}"/>
              </a:ext>
            </a:extLst>
          </p:cNvPr>
          <p:cNvSpPr/>
          <p:nvPr/>
        </p:nvSpPr>
        <p:spPr>
          <a:xfrm>
            <a:off x="9152283" y="1470467"/>
            <a:ext cx="2350604" cy="18293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10714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3F57B5-D68C-46A0-94AF-C730EDB5C5C8}"/>
              </a:ext>
            </a:extLst>
          </p:cNvPr>
          <p:cNvSpPr>
            <a:spLocks noGrp="1"/>
          </p:cNvSpPr>
          <p:nvPr>
            <p:ph type="title"/>
          </p:nvPr>
        </p:nvSpPr>
        <p:spPr/>
        <p:txBody>
          <a:bodyPr/>
          <a:lstStyle/>
          <a:p>
            <a:r>
              <a:rPr lang="el-GR" b="1" dirty="0">
                <a:solidFill>
                  <a:schemeClr val="accent1"/>
                </a:solidFill>
              </a:rPr>
              <a:t>Παράμετροι</a:t>
            </a:r>
          </a:p>
        </p:txBody>
      </p:sp>
      <p:sp>
        <p:nvSpPr>
          <p:cNvPr id="3" name="Θέση περιεχομένου 2">
            <a:extLst>
              <a:ext uri="{FF2B5EF4-FFF2-40B4-BE49-F238E27FC236}">
                <a16:creationId xmlns:a16="http://schemas.microsoft.com/office/drawing/2014/main" id="{47C51066-735E-474B-975C-46E9B71DF233}"/>
              </a:ext>
            </a:extLst>
          </p:cNvPr>
          <p:cNvSpPr>
            <a:spLocks noGrp="1"/>
          </p:cNvSpPr>
          <p:nvPr>
            <p:ph idx="1"/>
          </p:nvPr>
        </p:nvSpPr>
        <p:spPr/>
        <p:txBody>
          <a:bodyPr/>
          <a:lstStyle/>
          <a:p>
            <a:pPr marL="0" indent="0">
              <a:lnSpc>
                <a:spcPct val="150000"/>
              </a:lnSpc>
              <a:buNone/>
            </a:pPr>
            <a:r>
              <a:rPr lang="el-GR" dirty="0"/>
              <a:t>Οι παράμετροι των πειραμάτων είναι τρείς: </a:t>
            </a:r>
          </a:p>
          <a:p>
            <a:pPr>
              <a:lnSpc>
                <a:spcPct val="150000"/>
              </a:lnSpc>
              <a:buClr>
                <a:schemeClr val="accent2"/>
              </a:buClr>
              <a:buFont typeface="Wingdings" panose="05000000000000000000" pitchFamily="2" charset="2"/>
              <a:buChar char="Ø"/>
            </a:pPr>
            <a:r>
              <a:rPr lang="el-GR" dirty="0"/>
              <a:t>το μέγεθος του κύβου </a:t>
            </a:r>
            <a:r>
              <a:rPr lang="el-GR" dirty="0" err="1"/>
              <a:t>loan</a:t>
            </a:r>
            <a:r>
              <a:rPr lang="el-GR" dirty="0"/>
              <a:t> (BASE_SIZE)           10.000 / 100.000 / 200.000 εγγραφές </a:t>
            </a:r>
          </a:p>
          <a:p>
            <a:pPr>
              <a:lnSpc>
                <a:spcPct val="150000"/>
              </a:lnSpc>
              <a:buClr>
                <a:schemeClr val="accent2"/>
              </a:buClr>
              <a:buFont typeface="Wingdings" panose="05000000000000000000" pitchFamily="2" charset="2"/>
              <a:buChar char="Ø"/>
            </a:pPr>
            <a:r>
              <a:rPr lang="el-GR" dirty="0"/>
              <a:t>το πλήθος των προηγούμενων ερωτημάτων του χρήστη, δηλαδή το μέγεθος της ιστορίας (HISTORY_SIZE)          1 / 5 / 10 ερωτήματα</a:t>
            </a:r>
          </a:p>
          <a:p>
            <a:pPr>
              <a:lnSpc>
                <a:spcPct val="150000"/>
              </a:lnSpc>
              <a:buClr>
                <a:schemeClr val="accent2"/>
              </a:buClr>
              <a:buFont typeface="Wingdings" panose="05000000000000000000" pitchFamily="2" charset="2"/>
              <a:buChar char="Ø"/>
            </a:pPr>
            <a:r>
              <a:rPr lang="el-GR" dirty="0"/>
              <a:t>το πλήθος των προβλέψεων του χρήστη για τις τιμές των κελιών του κύβου (EXPECTED_VALUES/LABELS_SIZE).           100 / 200 / 400 κελιά</a:t>
            </a:r>
          </a:p>
        </p:txBody>
      </p:sp>
      <p:cxnSp>
        <p:nvCxnSpPr>
          <p:cNvPr id="5" name="Ευθύγραμμο βέλος σύνδεσης 4">
            <a:extLst>
              <a:ext uri="{FF2B5EF4-FFF2-40B4-BE49-F238E27FC236}">
                <a16:creationId xmlns:a16="http://schemas.microsoft.com/office/drawing/2014/main" id="{84CDC04D-3B3C-4FF5-B4F8-4358303440E7}"/>
              </a:ext>
            </a:extLst>
          </p:cNvPr>
          <p:cNvCxnSpPr/>
          <p:nvPr/>
        </p:nvCxnSpPr>
        <p:spPr>
          <a:xfrm>
            <a:off x="5989983" y="2584174"/>
            <a:ext cx="46382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a:extLst>
              <a:ext uri="{FF2B5EF4-FFF2-40B4-BE49-F238E27FC236}">
                <a16:creationId xmlns:a16="http://schemas.microsoft.com/office/drawing/2014/main" id="{00DFDA3A-1FC5-46E4-B043-3801647809AF}"/>
              </a:ext>
            </a:extLst>
          </p:cNvPr>
          <p:cNvCxnSpPr/>
          <p:nvPr/>
        </p:nvCxnSpPr>
        <p:spPr>
          <a:xfrm>
            <a:off x="4379843" y="3730487"/>
            <a:ext cx="46382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86A5D71D-BC3D-4560-BB3F-6841AB29E650}"/>
              </a:ext>
            </a:extLst>
          </p:cNvPr>
          <p:cNvCxnSpPr/>
          <p:nvPr/>
        </p:nvCxnSpPr>
        <p:spPr>
          <a:xfrm>
            <a:off x="5758070" y="4843669"/>
            <a:ext cx="46382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18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E6A3F8-6270-4A71-A046-5A9950AC12CE}"/>
              </a:ext>
            </a:extLst>
          </p:cNvPr>
          <p:cNvSpPr>
            <a:spLocks noGrp="1"/>
          </p:cNvSpPr>
          <p:nvPr>
            <p:ph type="title"/>
          </p:nvPr>
        </p:nvSpPr>
        <p:spPr/>
        <p:txBody>
          <a:bodyPr/>
          <a:lstStyle/>
          <a:p>
            <a:r>
              <a:rPr lang="el-GR" b="1" dirty="0">
                <a:solidFill>
                  <a:schemeClr val="accent1"/>
                </a:solidFill>
              </a:rPr>
              <a:t>Πειραματική Διαδικασία</a:t>
            </a:r>
          </a:p>
        </p:txBody>
      </p:sp>
      <p:sp>
        <p:nvSpPr>
          <p:cNvPr id="3" name="Θέση περιεχομένου 2">
            <a:extLst>
              <a:ext uri="{FF2B5EF4-FFF2-40B4-BE49-F238E27FC236}">
                <a16:creationId xmlns:a16="http://schemas.microsoft.com/office/drawing/2014/main" id="{ED333F51-A0D6-4BFB-8E70-F27635792DE7}"/>
              </a:ext>
            </a:extLst>
          </p:cNvPr>
          <p:cNvSpPr>
            <a:spLocks noGrp="1"/>
          </p:cNvSpPr>
          <p:nvPr>
            <p:ph idx="1"/>
          </p:nvPr>
        </p:nvSpPr>
        <p:spPr/>
        <p:txBody>
          <a:bodyPr anchor="t"/>
          <a:lstStyle/>
          <a:p>
            <a:pPr>
              <a:lnSpc>
                <a:spcPct val="150000"/>
              </a:lnSpc>
              <a:buClr>
                <a:schemeClr val="accent2"/>
              </a:buClr>
              <a:buFont typeface="Wingdings" panose="05000000000000000000" pitchFamily="2" charset="2"/>
              <a:buChar char="Ø"/>
            </a:pPr>
            <a:r>
              <a:rPr lang="el-GR" dirty="0"/>
              <a:t>Υπολογίστηκαν όλες οι μετρικές ενδιαφέροντος για το ίδιο ερώτημα για κάθε διαφορετικό συνδυασμό των τιμών των παραμέτρων. </a:t>
            </a:r>
          </a:p>
          <a:p>
            <a:pPr>
              <a:lnSpc>
                <a:spcPct val="150000"/>
              </a:lnSpc>
              <a:buClr>
                <a:schemeClr val="accent2"/>
              </a:buClr>
              <a:buFont typeface="Wingdings" panose="05000000000000000000" pitchFamily="2" charset="2"/>
              <a:buChar char="Ø"/>
            </a:pPr>
            <a:r>
              <a:rPr lang="el-GR" dirty="0"/>
              <a:t>Κάθε πείραμα έτρεξε 5 φορές και κρατήθηκε ο μέσος όρος.</a:t>
            </a:r>
          </a:p>
        </p:txBody>
      </p:sp>
    </p:spTree>
    <p:extLst>
      <p:ext uri="{BB962C8B-B14F-4D97-AF65-F5344CB8AC3E}">
        <p14:creationId xmlns:p14="http://schemas.microsoft.com/office/powerpoint/2010/main" val="15703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172C2-E0D1-4742-B3CE-C270EC0C1626}"/>
              </a:ext>
            </a:extLst>
          </p:cNvPr>
          <p:cNvSpPr>
            <a:spLocks noGrp="1"/>
          </p:cNvSpPr>
          <p:nvPr>
            <p:ph type="title"/>
          </p:nvPr>
        </p:nvSpPr>
        <p:spPr/>
        <p:txBody>
          <a:bodyPr/>
          <a:lstStyle/>
          <a:p>
            <a:r>
              <a:rPr lang="el-GR" b="1" dirty="0">
                <a:solidFill>
                  <a:schemeClr val="accent1"/>
                </a:solidFill>
              </a:rPr>
              <a:t>Αποτελέσματα - Συνάφεια</a:t>
            </a:r>
            <a:endParaRPr lang="el-GR" dirty="0"/>
          </a:p>
        </p:txBody>
      </p:sp>
      <p:graphicFrame>
        <p:nvGraphicFramePr>
          <p:cNvPr id="6" name="Θέση περιεχομένου 5">
            <a:extLst>
              <a:ext uri="{FF2B5EF4-FFF2-40B4-BE49-F238E27FC236}">
                <a16:creationId xmlns:a16="http://schemas.microsoft.com/office/drawing/2014/main" id="{0389DE60-A750-4BC4-843F-8178B66854AD}"/>
              </a:ext>
            </a:extLst>
          </p:cNvPr>
          <p:cNvGraphicFramePr>
            <a:graphicFrameLocks noGrp="1"/>
          </p:cNvGraphicFramePr>
          <p:nvPr>
            <p:ph idx="1"/>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791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F7A5B0-58BB-46C4-BD97-F5E6C977059F}"/>
              </a:ext>
            </a:extLst>
          </p:cNvPr>
          <p:cNvSpPr>
            <a:spLocks noGrp="1"/>
          </p:cNvSpPr>
          <p:nvPr>
            <p:ph type="title"/>
          </p:nvPr>
        </p:nvSpPr>
        <p:spPr/>
        <p:txBody>
          <a:bodyPr/>
          <a:lstStyle/>
          <a:p>
            <a:r>
              <a:rPr lang="el-GR" b="1" dirty="0">
                <a:solidFill>
                  <a:schemeClr val="accent1"/>
                </a:solidFill>
              </a:rPr>
              <a:t>Συμπεράσματα</a:t>
            </a:r>
          </a:p>
        </p:txBody>
      </p:sp>
      <p:sp>
        <p:nvSpPr>
          <p:cNvPr id="3" name="Θέση περιεχομένου 2">
            <a:extLst>
              <a:ext uri="{FF2B5EF4-FFF2-40B4-BE49-F238E27FC236}">
                <a16:creationId xmlns:a16="http://schemas.microsoft.com/office/drawing/2014/main" id="{6CAC77C9-1FD7-4C19-B4F2-0EA9C370746D}"/>
              </a:ext>
            </a:extLst>
          </p:cNvPr>
          <p:cNvSpPr>
            <a:spLocks noGrp="1"/>
          </p:cNvSpPr>
          <p:nvPr>
            <p:ph idx="1"/>
          </p:nvPr>
        </p:nvSpPr>
        <p:spPr/>
        <p:txBody>
          <a:bodyPr>
            <a:normAutofit/>
          </a:bodyPr>
          <a:lstStyle/>
          <a:p>
            <a:pPr marL="0" indent="0">
              <a:lnSpc>
                <a:spcPct val="150000"/>
              </a:lnSpc>
              <a:buNone/>
            </a:pPr>
            <a:r>
              <a:rPr lang="el-GR" dirty="0"/>
              <a:t>Η ταχύτητα υπολογισμού όλων μετρικών ενδιαφέροντος επηρεάζεται από</a:t>
            </a:r>
          </a:p>
          <a:p>
            <a:pPr>
              <a:lnSpc>
                <a:spcPct val="150000"/>
              </a:lnSpc>
              <a:buClr>
                <a:schemeClr val="accent2"/>
              </a:buClr>
              <a:buFont typeface="Wingdings" panose="05000000000000000000" pitchFamily="2" charset="2"/>
              <a:buChar char="Ø"/>
            </a:pPr>
            <a:r>
              <a:rPr lang="el-GR" dirty="0"/>
              <a:t> το μέγεθος κύβου </a:t>
            </a:r>
          </a:p>
          <a:p>
            <a:pPr>
              <a:lnSpc>
                <a:spcPct val="150000"/>
              </a:lnSpc>
              <a:buClr>
                <a:schemeClr val="accent2"/>
              </a:buClr>
              <a:buFont typeface="Wingdings" panose="05000000000000000000" pitchFamily="2" charset="2"/>
              <a:buChar char="Ø"/>
            </a:pPr>
            <a:r>
              <a:rPr lang="el-GR" dirty="0"/>
              <a:t>ενώ ανάλογα την μετρική σημαντικό ρόλο έπαιξαν το μέγεθος της ιστορίας </a:t>
            </a:r>
          </a:p>
          <a:p>
            <a:pPr>
              <a:lnSpc>
                <a:spcPct val="150000"/>
              </a:lnSpc>
              <a:buClr>
                <a:schemeClr val="accent2"/>
              </a:buClr>
              <a:buFont typeface="Wingdings" panose="05000000000000000000" pitchFamily="2" charset="2"/>
              <a:buChar char="Ø"/>
            </a:pPr>
            <a:r>
              <a:rPr lang="el-GR" dirty="0"/>
              <a:t>και το πλήθος των αναμενόμενων τιμών/ετικετών.</a:t>
            </a:r>
          </a:p>
          <a:p>
            <a:pPr marL="0" indent="0">
              <a:lnSpc>
                <a:spcPct val="150000"/>
              </a:lnSpc>
              <a:buNone/>
            </a:pPr>
            <a:r>
              <a:rPr lang="el-GR" dirty="0"/>
              <a:t>Το πιο χρονοβόρο βήμα ήταν ο υπολογισμός των τομών των λεπτομερών περιοχών. </a:t>
            </a:r>
          </a:p>
          <a:p>
            <a:pPr marL="0" indent="0">
              <a:lnSpc>
                <a:spcPct val="150000"/>
              </a:lnSpc>
              <a:buNone/>
            </a:pPr>
            <a:r>
              <a:rPr lang="el-GR" dirty="0"/>
              <a:t>Σε γενικά πλαίσια ο υπολογισμός των μετρικών ενδιαφέροντος δεν αποτελεί χρονοβόρα διαδικασία.</a:t>
            </a:r>
          </a:p>
          <a:p>
            <a:pPr marL="0" indent="0">
              <a:lnSpc>
                <a:spcPct val="150000"/>
              </a:lnSpc>
              <a:buNone/>
            </a:pPr>
            <a:endParaRPr lang="el-GR" dirty="0"/>
          </a:p>
        </p:txBody>
      </p:sp>
    </p:spTree>
    <p:extLst>
      <p:ext uri="{BB962C8B-B14F-4D97-AF65-F5344CB8AC3E}">
        <p14:creationId xmlns:p14="http://schemas.microsoft.com/office/powerpoint/2010/main" val="4181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1C5DFA-4DF8-49A4-8A96-7A6B99C3BE07}"/>
              </a:ext>
            </a:extLst>
          </p:cNvPr>
          <p:cNvSpPr>
            <a:spLocks noGrp="1"/>
          </p:cNvSpPr>
          <p:nvPr>
            <p:ph type="title"/>
          </p:nvPr>
        </p:nvSpPr>
        <p:spPr>
          <a:xfrm>
            <a:off x="1060450" y="3289858"/>
            <a:ext cx="10071099" cy="1684150"/>
          </a:xfrm>
        </p:spPr>
        <p:txBody>
          <a:bodyPr/>
          <a:lstStyle/>
          <a:p>
            <a:pPr algn="ctr"/>
            <a:r>
              <a:rPr lang="el-GR" cap="none" dirty="0"/>
              <a:t>Σύνοψη και Μελλοντικές Επεκτάσεις</a:t>
            </a:r>
          </a:p>
        </p:txBody>
      </p:sp>
    </p:spTree>
    <p:extLst>
      <p:ext uri="{BB962C8B-B14F-4D97-AF65-F5344CB8AC3E}">
        <p14:creationId xmlns:p14="http://schemas.microsoft.com/office/powerpoint/2010/main" val="67912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2418FD-3463-457D-8401-1D0796DE1CE5}"/>
              </a:ext>
            </a:extLst>
          </p:cNvPr>
          <p:cNvSpPr>
            <a:spLocks noGrp="1"/>
          </p:cNvSpPr>
          <p:nvPr>
            <p:ph type="title"/>
          </p:nvPr>
        </p:nvSpPr>
        <p:spPr/>
        <p:txBody>
          <a:bodyPr/>
          <a:lstStyle/>
          <a:p>
            <a:r>
              <a:rPr lang="el-GR" b="1" dirty="0">
                <a:solidFill>
                  <a:schemeClr val="accent1"/>
                </a:solidFill>
              </a:rPr>
              <a:t>Σύνοψη</a:t>
            </a:r>
          </a:p>
        </p:txBody>
      </p:sp>
      <p:sp>
        <p:nvSpPr>
          <p:cNvPr id="3" name="Θέση περιεχομένου 2">
            <a:extLst>
              <a:ext uri="{FF2B5EF4-FFF2-40B4-BE49-F238E27FC236}">
                <a16:creationId xmlns:a16="http://schemas.microsoft.com/office/drawing/2014/main" id="{7ADFCC64-4BFD-4E0C-8665-7600EA14D361}"/>
              </a:ext>
            </a:extLst>
          </p:cNvPr>
          <p:cNvSpPr>
            <a:spLocks noGrp="1"/>
          </p:cNvSpPr>
          <p:nvPr>
            <p:ph idx="1"/>
          </p:nvPr>
        </p:nvSpPr>
        <p:spPr/>
        <p:txBody>
          <a:bodyPr/>
          <a:lstStyle/>
          <a:p>
            <a:pPr lvl="0">
              <a:lnSpc>
                <a:spcPct val="150000"/>
              </a:lnSpc>
              <a:buClr>
                <a:schemeClr val="accent2"/>
              </a:buClr>
              <a:buFont typeface="Wingdings" panose="05000000000000000000" pitchFamily="2" charset="2"/>
              <a:buChar char="Ø"/>
              <a:tabLst>
                <a:tab pos="457200" algn="l"/>
                <a:tab pos="457200" algn="l"/>
              </a:tabLst>
            </a:pPr>
            <a:r>
              <a:rPr lang="el-GR"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Ορίστηκαν διάφορες μετρικές και για τις 4 διαστάσεις ενδιαφέροντος για κύβους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Clr>
                <a:schemeClr val="accent2"/>
              </a:buClr>
              <a:buFont typeface="Wingdings" panose="05000000000000000000" pitchFamily="2" charset="2"/>
              <a:buChar char="Ø"/>
              <a:tabLst>
                <a:tab pos="457200" algn="l"/>
                <a:tab pos="457200" algn="l"/>
              </a:tabLst>
            </a:pPr>
            <a:r>
              <a:rPr lang="el-GR"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Ορίστηκε ένας επεκτάσιμος τρόπος καταγραφής μετρικών ενδιαφέροντος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Clr>
                <a:schemeClr val="accent2"/>
              </a:buClr>
              <a:buFont typeface="Wingdings" panose="05000000000000000000" pitchFamily="2" charset="2"/>
              <a:buChar char="Ø"/>
              <a:tabLst>
                <a:tab pos="457200" algn="l"/>
                <a:tab pos="457200" algn="l"/>
              </a:tabLst>
            </a:pPr>
            <a:r>
              <a:rPr lang="el-GR"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Αυτές οι μετρικές υλοποιήθηκαν και εντάχθηκαν στο </a:t>
            </a:r>
            <a:r>
              <a:rPr lang="el-GR"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DelianCubeEngine</a:t>
            </a:r>
            <a:r>
              <a:rPr lang="el-GR"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ακολουθώντας τον επεκτάσιμο αυτό τρόπο, χωρίς παρέμβαση στον υπόλοιπο κώδικα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300"/>
              </a:spcAft>
              <a:buClr>
                <a:schemeClr val="accent2"/>
              </a:buClr>
              <a:buFont typeface="Wingdings" panose="05000000000000000000" pitchFamily="2" charset="2"/>
              <a:buChar char="Ø"/>
              <a:tabLst>
                <a:tab pos="457200" algn="l"/>
                <a:tab pos="457200" algn="l"/>
              </a:tabLst>
            </a:pPr>
            <a:r>
              <a:rPr lang="el-GR"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Μετρήθηκε πειραματικά η συμπεριφορά τους.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1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F3ADF0-46E8-4851-BFD7-C128F0D11A18}"/>
              </a:ext>
            </a:extLst>
          </p:cNvPr>
          <p:cNvSpPr>
            <a:spLocks noGrp="1"/>
          </p:cNvSpPr>
          <p:nvPr>
            <p:ph type="title"/>
          </p:nvPr>
        </p:nvSpPr>
        <p:spPr/>
        <p:txBody>
          <a:bodyPr/>
          <a:lstStyle/>
          <a:p>
            <a:r>
              <a:rPr lang="el-GR" b="1" dirty="0">
                <a:solidFill>
                  <a:schemeClr val="accent1"/>
                </a:solidFill>
              </a:rPr>
              <a:t>Μελλοντικές Επεκτάσεις</a:t>
            </a:r>
          </a:p>
        </p:txBody>
      </p:sp>
      <p:sp>
        <p:nvSpPr>
          <p:cNvPr id="3" name="Θέση περιεχομένου 2">
            <a:extLst>
              <a:ext uri="{FF2B5EF4-FFF2-40B4-BE49-F238E27FC236}">
                <a16:creationId xmlns:a16="http://schemas.microsoft.com/office/drawing/2014/main" id="{82A45F44-8E8F-4FE0-BE77-079064E0EA6A}"/>
              </a:ext>
            </a:extLst>
          </p:cNvPr>
          <p:cNvSpPr>
            <a:spLocks noGrp="1"/>
          </p:cNvSpPr>
          <p:nvPr>
            <p:ph idx="1"/>
          </p:nvPr>
        </p:nvSpPr>
        <p:spPr/>
        <p:txBody>
          <a:bodyPr/>
          <a:lstStyle/>
          <a:p>
            <a:pPr>
              <a:lnSpc>
                <a:spcPct val="150000"/>
              </a:lnSpc>
              <a:buClr>
                <a:schemeClr val="accent2"/>
              </a:buClr>
              <a:buFont typeface="Wingdings" panose="05000000000000000000" pitchFamily="2" charset="2"/>
              <a:buChar char="Ø"/>
            </a:pPr>
            <a:r>
              <a:rPr lang="el-GR" sz="1800" dirty="0">
                <a:effectLst/>
                <a:latin typeface="Cambria" panose="02040503050406030204" pitchFamily="18" charset="0"/>
                <a:ea typeface="Cambria" panose="02040503050406030204" pitchFamily="18" charset="0"/>
                <a:cs typeface="Cambria" panose="02040503050406030204" pitchFamily="18" charset="0"/>
              </a:rPr>
              <a:t>Προσθήκη του υπολογισμού των μετρικών ενδιαφέροντος βάσει μόνο της σύνταξης των ερωτημάτων του χρήστη</a:t>
            </a:r>
          </a:p>
          <a:p>
            <a:pPr>
              <a:lnSpc>
                <a:spcPct val="150000"/>
              </a:lnSpc>
              <a:buClr>
                <a:schemeClr val="accent2"/>
              </a:buClr>
              <a:buFont typeface="Wingdings" panose="05000000000000000000" pitchFamily="2" charset="2"/>
              <a:buChar char="Ø"/>
            </a:pPr>
            <a:r>
              <a:rPr lang="el-GR" sz="1800" dirty="0">
                <a:effectLst/>
                <a:latin typeface="Cambria" panose="02040503050406030204" pitchFamily="18" charset="0"/>
                <a:ea typeface="Cambria" panose="02040503050406030204" pitchFamily="18" charset="0"/>
                <a:cs typeface="Cambria" panose="02040503050406030204" pitchFamily="18" charset="0"/>
              </a:rPr>
              <a:t>Προσθήκη νέων μετρικών ενδιαφέροντος οι οποίες λαμβάνουν υπόψιν και νέα κριτήρια</a:t>
            </a:r>
          </a:p>
          <a:p>
            <a:pPr>
              <a:lnSpc>
                <a:spcPct val="150000"/>
              </a:lnSpc>
              <a:buClr>
                <a:schemeClr val="accent2"/>
              </a:buClr>
              <a:buFont typeface="Wingdings" panose="05000000000000000000" pitchFamily="2" charset="2"/>
              <a:buChar char="Ø"/>
            </a:pPr>
            <a:r>
              <a:rPr lang="el-GR" sz="1800" dirty="0">
                <a:effectLst/>
                <a:latin typeface="Cambria" panose="02040503050406030204" pitchFamily="18" charset="0"/>
                <a:ea typeface="Cambria" panose="02040503050406030204" pitchFamily="18" charset="0"/>
                <a:cs typeface="Cambria" panose="02040503050406030204" pitchFamily="18" charset="0"/>
              </a:rPr>
              <a:t>Χρήση αυτών των μετρικών για την αξιολόγηση του ενδιαφέροντος ενός ερωτήματος παραπλήσιου αυτού που έχει θέσει ο χρήστης με στόχο το εκάστοτε εργαλείο να προτείνει ενδιαφέροντα για τον συγκεκριμένο χρήστη, επακόλουθα ερωτήματα.</a:t>
            </a:r>
            <a:endParaRPr lang="el-GR" dirty="0"/>
          </a:p>
        </p:txBody>
      </p:sp>
    </p:spTree>
    <p:extLst>
      <p:ext uri="{BB962C8B-B14F-4D97-AF65-F5344CB8AC3E}">
        <p14:creationId xmlns:p14="http://schemas.microsoft.com/office/powerpoint/2010/main" val="7219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EF4FE6-A761-4C81-8FFF-B2DA3C6C7E22}"/>
              </a:ext>
            </a:extLst>
          </p:cNvPr>
          <p:cNvSpPr txBox="1"/>
          <p:nvPr/>
        </p:nvSpPr>
        <p:spPr>
          <a:xfrm>
            <a:off x="1142047" y="3044279"/>
            <a:ext cx="9907905" cy="769441"/>
          </a:xfrm>
          <a:prstGeom prst="rect">
            <a:avLst/>
          </a:prstGeom>
          <a:noFill/>
        </p:spPr>
        <p:txBody>
          <a:bodyPr wrap="square" rtlCol="0">
            <a:spAutoFit/>
          </a:bodyPr>
          <a:lstStyle/>
          <a:p>
            <a:pPr algn="ctr"/>
            <a:r>
              <a:rPr lang="el-GR" sz="4400" b="1" dirty="0">
                <a:solidFill>
                  <a:schemeClr val="accent1"/>
                </a:solidFill>
              </a:rPr>
              <a:t>Ευχαριστώ για την προσοχή σας</a:t>
            </a:r>
          </a:p>
        </p:txBody>
      </p:sp>
    </p:spTree>
    <p:extLst>
      <p:ext uri="{BB962C8B-B14F-4D97-AF65-F5344CB8AC3E}">
        <p14:creationId xmlns:p14="http://schemas.microsoft.com/office/powerpoint/2010/main" val="232103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8DFE9B-56AE-4F77-A080-A1C833B1C3A3}"/>
              </a:ext>
            </a:extLst>
          </p:cNvPr>
          <p:cNvSpPr>
            <a:spLocks noGrp="1"/>
          </p:cNvSpPr>
          <p:nvPr>
            <p:ph type="title"/>
          </p:nvPr>
        </p:nvSpPr>
        <p:spPr>
          <a:xfrm>
            <a:off x="1060450" y="3263354"/>
            <a:ext cx="10071099" cy="1684150"/>
          </a:xfrm>
        </p:spPr>
        <p:txBody>
          <a:bodyPr/>
          <a:lstStyle/>
          <a:p>
            <a:pPr algn="ctr"/>
            <a:r>
              <a:rPr lang="el-GR" cap="none" dirty="0"/>
              <a:t>Βοηθητικές Διαφάνειες</a:t>
            </a:r>
          </a:p>
        </p:txBody>
      </p:sp>
    </p:spTree>
    <p:extLst>
      <p:ext uri="{BB962C8B-B14F-4D97-AF65-F5344CB8AC3E}">
        <p14:creationId xmlns:p14="http://schemas.microsoft.com/office/powerpoint/2010/main" val="39693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C4468B5-1B33-445A-9C46-89BC4784B01C}"/>
              </a:ext>
            </a:extLst>
          </p:cNvPr>
          <p:cNvSpPr>
            <a:spLocks noGrp="1"/>
          </p:cNvSpPr>
          <p:nvPr>
            <p:ph type="title"/>
          </p:nvPr>
        </p:nvSpPr>
        <p:spPr>
          <a:xfrm>
            <a:off x="1060450" y="3210957"/>
            <a:ext cx="10071099" cy="1684150"/>
          </a:xfrm>
        </p:spPr>
        <p:txBody>
          <a:bodyPr/>
          <a:lstStyle/>
          <a:p>
            <a:pPr algn="ctr"/>
            <a:r>
              <a:rPr lang="el-GR" cap="none" dirty="0"/>
              <a:t>Αντικείμενο Διπλωματικής Εργασίας</a:t>
            </a:r>
          </a:p>
        </p:txBody>
      </p:sp>
    </p:spTree>
    <p:extLst>
      <p:ext uri="{BB962C8B-B14F-4D97-AF65-F5344CB8AC3E}">
        <p14:creationId xmlns:p14="http://schemas.microsoft.com/office/powerpoint/2010/main" val="197692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E2E1D-1FD5-44B6-B978-598B86B2B1C8}"/>
              </a:ext>
            </a:extLst>
          </p:cNvPr>
          <p:cNvSpPr>
            <a:spLocks noGrp="1"/>
          </p:cNvSpPr>
          <p:nvPr>
            <p:ph type="title"/>
          </p:nvPr>
        </p:nvSpPr>
        <p:spPr/>
        <p:txBody>
          <a:bodyPr/>
          <a:lstStyle/>
          <a:p>
            <a:r>
              <a:rPr lang="el-GR" b="1" dirty="0">
                <a:solidFill>
                  <a:schemeClr val="accent1"/>
                </a:solidFill>
              </a:rPr>
              <a:t>Μια πιο κοντινή ματιά (Μέρος Α’)</a:t>
            </a:r>
          </a:p>
        </p:txBody>
      </p:sp>
      <p:pic>
        <p:nvPicPr>
          <p:cNvPr id="4" name="Θέση περιεχομένου 3">
            <a:extLst>
              <a:ext uri="{FF2B5EF4-FFF2-40B4-BE49-F238E27FC236}">
                <a16:creationId xmlns:a16="http://schemas.microsoft.com/office/drawing/2014/main" id="{30D4DABA-D694-4294-A2C2-976F74C46FC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5652" y="1325216"/>
            <a:ext cx="11860695" cy="5532784"/>
          </a:xfrm>
          <a:prstGeom prst="rect">
            <a:avLst/>
          </a:prstGeom>
        </p:spPr>
      </p:pic>
    </p:spTree>
    <p:extLst>
      <p:ext uri="{BB962C8B-B14F-4D97-AF65-F5344CB8AC3E}">
        <p14:creationId xmlns:p14="http://schemas.microsoft.com/office/powerpoint/2010/main" val="33189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72672F-1BD2-42C4-A046-F93E70F38E5B}"/>
              </a:ext>
            </a:extLst>
          </p:cNvPr>
          <p:cNvSpPr>
            <a:spLocks noGrp="1"/>
          </p:cNvSpPr>
          <p:nvPr>
            <p:ph type="title"/>
          </p:nvPr>
        </p:nvSpPr>
        <p:spPr/>
        <p:txBody>
          <a:bodyPr/>
          <a:lstStyle/>
          <a:p>
            <a:r>
              <a:rPr lang="el-GR" b="1" dirty="0">
                <a:solidFill>
                  <a:schemeClr val="accent1"/>
                </a:solidFill>
              </a:rPr>
              <a:t>Μια πιο κοντινή ματιά (Μέρος Β’)</a:t>
            </a:r>
            <a:endParaRPr lang="el-GR" dirty="0"/>
          </a:p>
        </p:txBody>
      </p:sp>
      <p:pic>
        <p:nvPicPr>
          <p:cNvPr id="4" name="Θέση περιεχομένου 3">
            <a:extLst>
              <a:ext uri="{FF2B5EF4-FFF2-40B4-BE49-F238E27FC236}">
                <a16:creationId xmlns:a16="http://schemas.microsoft.com/office/drawing/2014/main" id="{18D6979B-2507-49FD-9063-8E3EC2560E1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62" t="229" r="-162" b="21019"/>
          <a:stretch/>
        </p:blipFill>
        <p:spPr bwMode="auto">
          <a:xfrm>
            <a:off x="670960" y="1364975"/>
            <a:ext cx="10848561" cy="5493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0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DD0CE1-E720-401D-9F3A-5D378194F2F2}"/>
              </a:ext>
            </a:extLst>
          </p:cNvPr>
          <p:cNvSpPr>
            <a:spLocks noGrp="1"/>
          </p:cNvSpPr>
          <p:nvPr>
            <p:ph type="title"/>
          </p:nvPr>
        </p:nvSpPr>
        <p:spPr/>
        <p:txBody>
          <a:bodyPr/>
          <a:lstStyle/>
          <a:p>
            <a:r>
              <a:rPr lang="el-GR" b="1" dirty="0">
                <a:solidFill>
                  <a:schemeClr val="accent1"/>
                </a:solidFill>
              </a:rPr>
              <a:t>Μια πιο κοντινή ματιά (Μέρος Γ’)</a:t>
            </a:r>
            <a:endParaRPr lang="el-GR" dirty="0"/>
          </a:p>
        </p:txBody>
      </p:sp>
      <p:pic>
        <p:nvPicPr>
          <p:cNvPr id="4" name="Θέση περιεχομένου 3">
            <a:extLst>
              <a:ext uri="{FF2B5EF4-FFF2-40B4-BE49-F238E27FC236}">
                <a16:creationId xmlns:a16="http://schemas.microsoft.com/office/drawing/2014/main" id="{10698784-5788-45F5-8840-71BF043F838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10" t="299" r="66" b="-286"/>
          <a:stretch/>
        </p:blipFill>
        <p:spPr bwMode="auto">
          <a:xfrm>
            <a:off x="791748" y="1417983"/>
            <a:ext cx="10608504" cy="5440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52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b="1" dirty="0">
                <a:solidFill>
                  <a:schemeClr val="accent1"/>
                </a:solidFill>
              </a:rPr>
              <a:t>Αποτελέσματα - Καινοτομία</a:t>
            </a:r>
          </a:p>
        </p:txBody>
      </p:sp>
      <p:graphicFrame>
        <p:nvGraphicFramePr>
          <p:cNvPr id="9" name="Θέση περιεχομένου 8">
            <a:extLst>
              <a:ext uri="{FF2B5EF4-FFF2-40B4-BE49-F238E27FC236}">
                <a16:creationId xmlns:a16="http://schemas.microsoft.com/office/drawing/2014/main" id="{21CA13EE-FB49-4F2C-868A-A0404EE73903}"/>
              </a:ext>
            </a:extLst>
          </p:cNvPr>
          <p:cNvGraphicFramePr>
            <a:graphicFrameLocks noGrp="1"/>
          </p:cNvGraphicFramePr>
          <p:nvPr>
            <p:ph idx="1"/>
          </p:nvPr>
        </p:nvGraphicFramePr>
        <p:xfrm>
          <a:off x="1" y="1600199"/>
          <a:ext cx="5936974" cy="4774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Γράφημα 9">
            <a:extLst>
              <a:ext uri="{FF2B5EF4-FFF2-40B4-BE49-F238E27FC236}">
                <a16:creationId xmlns:a16="http://schemas.microsoft.com/office/drawing/2014/main" id="{F7C75307-EB8E-45C8-8148-6F93F9786260}"/>
              </a:ext>
            </a:extLst>
          </p:cNvPr>
          <p:cNvGraphicFramePr/>
          <p:nvPr/>
        </p:nvGraphicFramePr>
        <p:xfrm>
          <a:off x="6096000" y="1600199"/>
          <a:ext cx="6095999" cy="48801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2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EB36D7-F99E-40C7-92F7-3608FBBAA8E1}"/>
              </a:ext>
            </a:extLst>
          </p:cNvPr>
          <p:cNvSpPr>
            <a:spLocks noGrp="1"/>
          </p:cNvSpPr>
          <p:nvPr>
            <p:ph type="title"/>
          </p:nvPr>
        </p:nvSpPr>
        <p:spPr/>
        <p:txBody>
          <a:bodyPr/>
          <a:lstStyle/>
          <a:p>
            <a:r>
              <a:rPr lang="el-GR" b="1" dirty="0">
                <a:solidFill>
                  <a:schemeClr val="accent1"/>
                </a:solidFill>
              </a:rPr>
              <a:t>Αποτελέσματα - Ιδιορρυθμία</a:t>
            </a:r>
            <a:endParaRPr lang="el-GR" dirty="0"/>
          </a:p>
        </p:txBody>
      </p:sp>
      <p:graphicFrame>
        <p:nvGraphicFramePr>
          <p:cNvPr id="4" name="Θέση περιεχομένου 3">
            <a:extLst>
              <a:ext uri="{FF2B5EF4-FFF2-40B4-BE49-F238E27FC236}">
                <a16:creationId xmlns:a16="http://schemas.microsoft.com/office/drawing/2014/main" id="{D177A84D-8ED0-494C-A014-721D79148EBA}"/>
              </a:ext>
            </a:extLst>
          </p:cNvPr>
          <p:cNvGraphicFramePr>
            <a:graphicFrameLocks noGrp="1"/>
          </p:cNvGraphicFramePr>
          <p:nvPr>
            <p:ph idx="1"/>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11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7E035-B251-4BB0-8224-CCCD99A9BFF5}"/>
              </a:ext>
            </a:extLst>
          </p:cNvPr>
          <p:cNvSpPr>
            <a:spLocks noGrp="1"/>
          </p:cNvSpPr>
          <p:nvPr>
            <p:ph type="title"/>
          </p:nvPr>
        </p:nvSpPr>
        <p:spPr/>
        <p:txBody>
          <a:bodyPr/>
          <a:lstStyle/>
          <a:p>
            <a:r>
              <a:rPr lang="el-GR" b="1" dirty="0">
                <a:solidFill>
                  <a:schemeClr val="accent1"/>
                </a:solidFill>
              </a:rPr>
              <a:t>Αποτελέσματα - Έκπληξη</a:t>
            </a:r>
            <a:endParaRPr lang="el-GR" dirty="0"/>
          </a:p>
        </p:txBody>
      </p:sp>
      <p:graphicFrame>
        <p:nvGraphicFramePr>
          <p:cNvPr id="5" name="Θέση περιεχομένου 4">
            <a:extLst>
              <a:ext uri="{FF2B5EF4-FFF2-40B4-BE49-F238E27FC236}">
                <a16:creationId xmlns:a16="http://schemas.microsoft.com/office/drawing/2014/main" id="{681D5B4C-7A3E-4F52-936F-2CB7ACDC23BE}"/>
              </a:ext>
            </a:extLst>
          </p:cNvPr>
          <p:cNvGraphicFramePr>
            <a:graphicFrameLocks noGrp="1"/>
          </p:cNvGraphicFramePr>
          <p:nvPr>
            <p:ph sz="half" idx="1"/>
          </p:nvPr>
        </p:nvGraphicFramePr>
        <p:xfrm>
          <a:off x="0" y="1600199"/>
          <a:ext cx="6019800" cy="4760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Θέση περιεχομένου 5">
            <a:extLst>
              <a:ext uri="{FF2B5EF4-FFF2-40B4-BE49-F238E27FC236}">
                <a16:creationId xmlns:a16="http://schemas.microsoft.com/office/drawing/2014/main" id="{FE9D2C30-21E4-460D-BA29-73A8A7A91371}"/>
              </a:ext>
            </a:extLst>
          </p:cNvPr>
          <p:cNvGraphicFramePr>
            <a:graphicFrameLocks noGrp="1"/>
          </p:cNvGraphicFramePr>
          <p:nvPr>
            <p:ph sz="half" idx="2"/>
          </p:nvPr>
        </p:nvGraphicFramePr>
        <p:xfrm>
          <a:off x="6095241" y="1600198"/>
          <a:ext cx="6019800" cy="4760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20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B627FE-DE1E-47AF-ADFB-4BB94D17AF1D}"/>
              </a:ext>
            </a:extLst>
          </p:cNvPr>
          <p:cNvSpPr>
            <a:spLocks noGrp="1"/>
          </p:cNvSpPr>
          <p:nvPr>
            <p:ph type="title"/>
          </p:nvPr>
        </p:nvSpPr>
        <p:spPr/>
        <p:txBody>
          <a:bodyPr/>
          <a:lstStyle/>
          <a:p>
            <a:r>
              <a:rPr lang="el-GR" b="1" dirty="0">
                <a:solidFill>
                  <a:schemeClr val="accent1"/>
                </a:solidFill>
              </a:rPr>
              <a:t>Αποτελέσματα – Έκπληξη (Συνέχεια)</a:t>
            </a:r>
            <a:endParaRPr lang="el-GR" dirty="0"/>
          </a:p>
        </p:txBody>
      </p:sp>
      <p:graphicFrame>
        <p:nvGraphicFramePr>
          <p:cNvPr id="4" name="Θέση περιεχομένου 3">
            <a:extLst>
              <a:ext uri="{FF2B5EF4-FFF2-40B4-BE49-F238E27FC236}">
                <a16:creationId xmlns:a16="http://schemas.microsoft.com/office/drawing/2014/main" id="{7DDF8AB2-D2D6-4DB4-99F4-43772E6947E0}"/>
              </a:ext>
            </a:extLst>
          </p:cNvPr>
          <p:cNvGraphicFramePr>
            <a:graphicFrameLocks noGrp="1"/>
          </p:cNvGraphicFramePr>
          <p:nvPr>
            <p:ph idx="1"/>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512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91AE452-01FD-4A58-BFA7-E0B6A1D8AE0E}"/>
              </a:ext>
            </a:extLst>
          </p:cNvPr>
          <p:cNvSpPr>
            <a:spLocks noGrp="1"/>
          </p:cNvSpPr>
          <p:nvPr>
            <p:ph type="title"/>
          </p:nvPr>
        </p:nvSpPr>
        <p:spPr/>
        <p:txBody>
          <a:bodyPr/>
          <a:lstStyle/>
          <a:p>
            <a:r>
              <a:rPr lang="el-GR" b="1" dirty="0">
                <a:solidFill>
                  <a:schemeClr val="accent1"/>
                </a:solidFill>
              </a:rPr>
              <a:t>Αντικείμενο Διπλωματικής Εργασίας</a:t>
            </a:r>
          </a:p>
        </p:txBody>
      </p:sp>
      <p:sp>
        <p:nvSpPr>
          <p:cNvPr id="4" name="Θέση περιεχομένου 3">
            <a:extLst>
              <a:ext uri="{FF2B5EF4-FFF2-40B4-BE49-F238E27FC236}">
                <a16:creationId xmlns:a16="http://schemas.microsoft.com/office/drawing/2014/main" id="{810D492B-73EB-44C8-B406-43FA12187BC7}"/>
              </a:ext>
            </a:extLst>
          </p:cNvPr>
          <p:cNvSpPr>
            <a:spLocks noGrp="1"/>
          </p:cNvSpPr>
          <p:nvPr>
            <p:ph sz="half" idx="1"/>
          </p:nvPr>
        </p:nvSpPr>
        <p:spPr>
          <a:xfrm>
            <a:off x="1104900" y="1600200"/>
            <a:ext cx="4388667" cy="4713215"/>
          </a:xfrm>
        </p:spPr>
        <p:txBody>
          <a:bodyPr anchor="t">
            <a:normAutofit fontScale="92500" lnSpcReduction="20000"/>
          </a:bodyPr>
          <a:lstStyle/>
          <a:p>
            <a:pPr marL="0" indent="0" algn="ctr">
              <a:lnSpc>
                <a:spcPct val="250000"/>
              </a:lnSpc>
              <a:buClr>
                <a:schemeClr val="accent2"/>
              </a:buClr>
              <a:buNone/>
            </a:pPr>
            <a:r>
              <a:rPr lang="el-GR" dirty="0">
                <a:latin typeface="+mj-lt"/>
              </a:rPr>
              <a:t>Στόχος της εργασίας είναι η αυτοματοποίηση της αποτίμησης του ενδιαφέροντος μιας ερώτησης σ’ ένα εργαλείο απάντησης ερωτήσεων ώστε μετέπειτα να γίνει δυνατή η αυτόματη πρόταση επόμενων ερωτήσεων που πιθανώς να ενδιαφέρουν τον χρήστη.</a:t>
            </a:r>
          </a:p>
        </p:txBody>
      </p:sp>
      <p:grpSp>
        <p:nvGrpSpPr>
          <p:cNvPr id="13" name="Ομάδα 12">
            <a:extLst>
              <a:ext uri="{FF2B5EF4-FFF2-40B4-BE49-F238E27FC236}">
                <a16:creationId xmlns:a16="http://schemas.microsoft.com/office/drawing/2014/main" id="{CE35C6CF-9776-44C1-BE2C-D6C10F4BE78E}"/>
              </a:ext>
            </a:extLst>
          </p:cNvPr>
          <p:cNvGrpSpPr/>
          <p:nvPr/>
        </p:nvGrpSpPr>
        <p:grpSpPr>
          <a:xfrm>
            <a:off x="5493567" y="1344915"/>
            <a:ext cx="6378750" cy="2177201"/>
            <a:chOff x="1288421" y="2061400"/>
            <a:chExt cx="9426100" cy="3656844"/>
          </a:xfrm>
        </p:grpSpPr>
        <p:sp>
          <p:nvSpPr>
            <p:cNvPr id="5" name="Ορθογώνιο: Στρογγύλεμα γωνιών 4">
              <a:extLst>
                <a:ext uri="{FF2B5EF4-FFF2-40B4-BE49-F238E27FC236}">
                  <a16:creationId xmlns:a16="http://schemas.microsoft.com/office/drawing/2014/main" id="{A5A54D64-6D7C-4357-8014-F59D69498943}"/>
                </a:ext>
              </a:extLst>
            </p:cNvPr>
            <p:cNvSpPr/>
            <p:nvPr/>
          </p:nvSpPr>
          <p:spPr>
            <a:xfrm>
              <a:off x="1288421" y="3295865"/>
              <a:ext cx="1668566" cy="907027"/>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Ερώτηση χρήστη</a:t>
              </a:r>
            </a:p>
          </p:txBody>
        </p:sp>
        <p:sp>
          <p:nvSpPr>
            <p:cNvPr id="6" name="Βέλος: Με γωνία 5">
              <a:extLst>
                <a:ext uri="{FF2B5EF4-FFF2-40B4-BE49-F238E27FC236}">
                  <a16:creationId xmlns:a16="http://schemas.microsoft.com/office/drawing/2014/main" id="{B0FE18CF-8E54-492E-A576-2D99078EB517}"/>
                </a:ext>
              </a:extLst>
            </p:cNvPr>
            <p:cNvSpPr/>
            <p:nvPr/>
          </p:nvSpPr>
          <p:spPr>
            <a:xfrm>
              <a:off x="1953039" y="2206826"/>
              <a:ext cx="2208144" cy="662612"/>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7" name="Ορθογώνιο: Στρογγύλεμα γωνιών 6">
              <a:extLst>
                <a:ext uri="{FF2B5EF4-FFF2-40B4-BE49-F238E27FC236}">
                  <a16:creationId xmlns:a16="http://schemas.microsoft.com/office/drawing/2014/main" id="{8B7CE01C-2E83-4D5D-9E86-DD367EF5FEEE}"/>
                </a:ext>
              </a:extLst>
            </p:cNvPr>
            <p:cNvSpPr/>
            <p:nvPr/>
          </p:nvSpPr>
          <p:spPr>
            <a:xfrm>
              <a:off x="4948730" y="2061400"/>
              <a:ext cx="1756111" cy="808038"/>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Ερώτηση </a:t>
              </a:r>
              <a:r>
                <a:rPr lang="en-US" sz="1300" b="1" dirty="0" err="1">
                  <a:solidFill>
                    <a:schemeClr val="tx1"/>
                  </a:solidFill>
                </a:rPr>
                <a:t>Sql</a:t>
              </a:r>
              <a:endParaRPr lang="el-GR" sz="1300" b="1" dirty="0">
                <a:solidFill>
                  <a:schemeClr val="tx1"/>
                </a:solidFill>
              </a:endParaRPr>
            </a:p>
          </p:txBody>
        </p:sp>
        <p:pic>
          <p:nvPicPr>
            <p:cNvPr id="8" name="Picture 2" descr="Αποτέλεσμα εικόνας για database icon">
              <a:extLst>
                <a:ext uri="{FF2B5EF4-FFF2-40B4-BE49-F238E27FC236}">
                  <a16:creationId xmlns:a16="http://schemas.microsoft.com/office/drawing/2014/main" id="{6FDBA3F6-4488-4B1B-AEAA-104027F411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321" y="3041808"/>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Βέλος: Με γωνία 8">
              <a:extLst>
                <a:ext uri="{FF2B5EF4-FFF2-40B4-BE49-F238E27FC236}">
                  <a16:creationId xmlns:a16="http://schemas.microsoft.com/office/drawing/2014/main" id="{9F190420-15A1-4810-A3B1-BE69A621D6C5}"/>
                </a:ext>
              </a:extLst>
            </p:cNvPr>
            <p:cNvSpPr/>
            <p:nvPr/>
          </p:nvSpPr>
          <p:spPr>
            <a:xfrm rot="5400000">
              <a:off x="8750575" y="1547136"/>
              <a:ext cx="768628" cy="2208143"/>
            </a:xfrm>
            <a:prstGeom prst="bentArrow">
              <a:avLst>
                <a:gd name="adj1" fmla="val 21551"/>
                <a:gd name="adj2" fmla="val 20690"/>
                <a:gd name="adj3" fmla="val 25000"/>
                <a:gd name="adj4" fmla="val 506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10" name="Βέλος: Με γωνία 9">
              <a:extLst>
                <a:ext uri="{FF2B5EF4-FFF2-40B4-BE49-F238E27FC236}">
                  <a16:creationId xmlns:a16="http://schemas.microsoft.com/office/drawing/2014/main" id="{BAFD09FF-2E70-4A42-ACCE-11A726B94E9C}"/>
                </a:ext>
              </a:extLst>
            </p:cNvPr>
            <p:cNvSpPr/>
            <p:nvPr/>
          </p:nvSpPr>
          <p:spPr>
            <a:xfrm rot="10800000">
              <a:off x="8030817" y="4565712"/>
              <a:ext cx="2208143" cy="768628"/>
            </a:xfrm>
            <a:prstGeom prst="bentArrow">
              <a:avLst>
                <a:gd name="adj1" fmla="val 21551"/>
                <a:gd name="adj2" fmla="val 20690"/>
                <a:gd name="adj3" fmla="val 25000"/>
                <a:gd name="adj4" fmla="val 506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11" name="Ορθογώνιο: Στρογγύλεμα γωνιών 10">
              <a:extLst>
                <a:ext uri="{FF2B5EF4-FFF2-40B4-BE49-F238E27FC236}">
                  <a16:creationId xmlns:a16="http://schemas.microsoft.com/office/drawing/2014/main" id="{596E6005-2446-444E-BE75-D447F031509A}"/>
                </a:ext>
              </a:extLst>
            </p:cNvPr>
            <p:cNvSpPr/>
            <p:nvPr/>
          </p:nvSpPr>
          <p:spPr>
            <a:xfrm>
              <a:off x="5429413" y="4811217"/>
              <a:ext cx="1756111" cy="907027"/>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Απάντηση</a:t>
              </a:r>
            </a:p>
          </p:txBody>
        </p:sp>
        <p:sp>
          <p:nvSpPr>
            <p:cNvPr id="12" name="Βέλος: Με γωνία 11">
              <a:extLst>
                <a:ext uri="{FF2B5EF4-FFF2-40B4-BE49-F238E27FC236}">
                  <a16:creationId xmlns:a16="http://schemas.microsoft.com/office/drawing/2014/main" id="{68A2599B-3D3F-4B8E-A95F-5FB1C4EE0762}"/>
                </a:ext>
              </a:extLst>
            </p:cNvPr>
            <p:cNvSpPr/>
            <p:nvPr/>
          </p:nvSpPr>
          <p:spPr>
            <a:xfrm rot="16200000">
              <a:off x="2503475" y="3978760"/>
              <a:ext cx="907025" cy="2208143"/>
            </a:xfrm>
            <a:prstGeom prst="bentArrow">
              <a:avLst>
                <a:gd name="adj1" fmla="val 18629"/>
                <a:gd name="adj2" fmla="val 20690"/>
                <a:gd name="adj3" fmla="val 25000"/>
                <a:gd name="adj4" fmla="val 5210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grpSp>
      <p:grpSp>
        <p:nvGrpSpPr>
          <p:cNvPr id="24" name="Ομάδα 23">
            <a:extLst>
              <a:ext uri="{FF2B5EF4-FFF2-40B4-BE49-F238E27FC236}">
                <a16:creationId xmlns:a16="http://schemas.microsoft.com/office/drawing/2014/main" id="{9F831D96-A264-4C2A-936C-92E8C31F6937}"/>
              </a:ext>
            </a:extLst>
          </p:cNvPr>
          <p:cNvGrpSpPr/>
          <p:nvPr/>
        </p:nvGrpSpPr>
        <p:grpSpPr>
          <a:xfrm>
            <a:off x="5455441" y="4545277"/>
            <a:ext cx="6466971" cy="2295930"/>
            <a:chOff x="1156441" y="1950461"/>
            <a:chExt cx="9571332" cy="3881556"/>
          </a:xfrm>
        </p:grpSpPr>
        <p:sp>
          <p:nvSpPr>
            <p:cNvPr id="25" name="Ορθογώνιο: Στρογγύλεμα γωνιών 24">
              <a:extLst>
                <a:ext uri="{FF2B5EF4-FFF2-40B4-BE49-F238E27FC236}">
                  <a16:creationId xmlns:a16="http://schemas.microsoft.com/office/drawing/2014/main" id="{A9C74379-D81C-4A9E-82B0-EDC73BE974D9}"/>
                </a:ext>
              </a:extLst>
            </p:cNvPr>
            <p:cNvSpPr/>
            <p:nvPr/>
          </p:nvSpPr>
          <p:spPr>
            <a:xfrm>
              <a:off x="1156441" y="3276822"/>
              <a:ext cx="1970242" cy="907027"/>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Ερώτηση χρήστη</a:t>
              </a:r>
            </a:p>
          </p:txBody>
        </p:sp>
        <p:grpSp>
          <p:nvGrpSpPr>
            <p:cNvPr id="26" name="Ομάδα 25">
              <a:extLst>
                <a:ext uri="{FF2B5EF4-FFF2-40B4-BE49-F238E27FC236}">
                  <a16:creationId xmlns:a16="http://schemas.microsoft.com/office/drawing/2014/main" id="{57DF322E-FAF2-4A00-9022-707DC56F0C5D}"/>
                </a:ext>
              </a:extLst>
            </p:cNvPr>
            <p:cNvGrpSpPr/>
            <p:nvPr/>
          </p:nvGrpSpPr>
          <p:grpSpPr>
            <a:xfrm>
              <a:off x="1953039" y="1950461"/>
              <a:ext cx="8774734" cy="3881556"/>
              <a:chOff x="1953039" y="1950461"/>
              <a:chExt cx="8774734" cy="3881556"/>
            </a:xfrm>
          </p:grpSpPr>
          <p:sp>
            <p:nvSpPr>
              <p:cNvPr id="27" name="Βέλος: Με γωνία 26">
                <a:extLst>
                  <a:ext uri="{FF2B5EF4-FFF2-40B4-BE49-F238E27FC236}">
                    <a16:creationId xmlns:a16="http://schemas.microsoft.com/office/drawing/2014/main" id="{F710D9E3-AF1C-4340-A93E-C14FBFE70B55}"/>
                  </a:ext>
                </a:extLst>
              </p:cNvPr>
              <p:cNvSpPr/>
              <p:nvPr/>
            </p:nvSpPr>
            <p:spPr>
              <a:xfrm>
                <a:off x="1953039" y="2206826"/>
                <a:ext cx="2208144" cy="662612"/>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28" name="Ορθογώνιο: Στρογγύλεμα γωνιών 27">
                <a:extLst>
                  <a:ext uri="{FF2B5EF4-FFF2-40B4-BE49-F238E27FC236}">
                    <a16:creationId xmlns:a16="http://schemas.microsoft.com/office/drawing/2014/main" id="{26917503-0279-49BE-AAC9-6F7F81125971}"/>
                  </a:ext>
                </a:extLst>
              </p:cNvPr>
              <p:cNvSpPr/>
              <p:nvPr/>
            </p:nvSpPr>
            <p:spPr>
              <a:xfrm>
                <a:off x="5128214" y="1950461"/>
                <a:ext cx="1934057" cy="907027"/>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Ερώτηση </a:t>
                </a:r>
                <a:r>
                  <a:rPr lang="en-US" sz="1300" b="1" dirty="0" err="1">
                    <a:solidFill>
                      <a:schemeClr val="tx1"/>
                    </a:solidFill>
                  </a:rPr>
                  <a:t>Sql</a:t>
                </a:r>
                <a:endParaRPr lang="el-GR" sz="1300" b="1" dirty="0">
                  <a:solidFill>
                    <a:schemeClr val="tx1"/>
                  </a:solidFill>
                </a:endParaRPr>
              </a:p>
            </p:txBody>
          </p:sp>
          <p:pic>
            <p:nvPicPr>
              <p:cNvPr id="29" name="Picture 2" descr="Αποτέλεσμα εικόνας για database icon">
                <a:extLst>
                  <a:ext uri="{FF2B5EF4-FFF2-40B4-BE49-F238E27FC236}">
                    <a16:creationId xmlns:a16="http://schemas.microsoft.com/office/drawing/2014/main" id="{02CE91C4-3327-4830-B6C5-DF1AD7AFE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8573" y="316728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0" name="Βέλος: Με γωνία 29">
                <a:extLst>
                  <a:ext uri="{FF2B5EF4-FFF2-40B4-BE49-F238E27FC236}">
                    <a16:creationId xmlns:a16="http://schemas.microsoft.com/office/drawing/2014/main" id="{E66B7FE0-1183-4C93-A895-15D440C7034F}"/>
                  </a:ext>
                </a:extLst>
              </p:cNvPr>
              <p:cNvSpPr/>
              <p:nvPr/>
            </p:nvSpPr>
            <p:spPr>
              <a:xfrm rot="5400000">
                <a:off x="8750575" y="1547136"/>
                <a:ext cx="768628" cy="2208143"/>
              </a:xfrm>
              <a:prstGeom prst="bentArrow">
                <a:avLst>
                  <a:gd name="adj1" fmla="val 21551"/>
                  <a:gd name="adj2" fmla="val 20690"/>
                  <a:gd name="adj3" fmla="val 25000"/>
                  <a:gd name="adj4" fmla="val 506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31" name="Βέλος: Με γωνία 30">
                <a:extLst>
                  <a:ext uri="{FF2B5EF4-FFF2-40B4-BE49-F238E27FC236}">
                    <a16:creationId xmlns:a16="http://schemas.microsoft.com/office/drawing/2014/main" id="{CA282C8E-F0ED-4288-B3EA-C03356C68A1A}"/>
                  </a:ext>
                </a:extLst>
              </p:cNvPr>
              <p:cNvSpPr/>
              <p:nvPr/>
            </p:nvSpPr>
            <p:spPr>
              <a:xfrm rot="10800000">
                <a:off x="8456766" y="4645329"/>
                <a:ext cx="1782192" cy="758210"/>
              </a:xfrm>
              <a:prstGeom prst="bentArrow">
                <a:avLst>
                  <a:gd name="adj1" fmla="val 21551"/>
                  <a:gd name="adj2" fmla="val 20690"/>
                  <a:gd name="adj3" fmla="val 25000"/>
                  <a:gd name="adj4" fmla="val 506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32" name="Ορθογώνιο: Στρογγύλεμα γωνιών 31">
                <a:extLst>
                  <a:ext uri="{FF2B5EF4-FFF2-40B4-BE49-F238E27FC236}">
                    <a16:creationId xmlns:a16="http://schemas.microsoft.com/office/drawing/2014/main" id="{98882EDD-DEC0-4CCB-9754-40A56738B134}"/>
                  </a:ext>
                </a:extLst>
              </p:cNvPr>
              <p:cNvSpPr/>
              <p:nvPr/>
            </p:nvSpPr>
            <p:spPr>
              <a:xfrm>
                <a:off x="4124044" y="4950028"/>
                <a:ext cx="1533881" cy="768626"/>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Απάντηση</a:t>
                </a:r>
              </a:p>
            </p:txBody>
          </p:sp>
          <p:sp>
            <p:nvSpPr>
              <p:cNvPr id="33" name="Βέλος: Με γωνία 32">
                <a:extLst>
                  <a:ext uri="{FF2B5EF4-FFF2-40B4-BE49-F238E27FC236}">
                    <a16:creationId xmlns:a16="http://schemas.microsoft.com/office/drawing/2014/main" id="{CD0E594A-1696-4D2F-AC42-8A5BD1ABA628}"/>
                  </a:ext>
                </a:extLst>
              </p:cNvPr>
              <p:cNvSpPr/>
              <p:nvPr/>
            </p:nvSpPr>
            <p:spPr>
              <a:xfrm rot="16200000">
                <a:off x="2484649" y="3964905"/>
                <a:ext cx="907025" cy="1970244"/>
              </a:xfrm>
              <a:prstGeom prst="bentArrow">
                <a:avLst>
                  <a:gd name="adj1" fmla="val 18629"/>
                  <a:gd name="adj2" fmla="val 20690"/>
                  <a:gd name="adj3" fmla="val 25000"/>
                  <a:gd name="adj4" fmla="val 5210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34" name="Σύμβολο πρόσθεσης 33">
                <a:extLst>
                  <a:ext uri="{FF2B5EF4-FFF2-40B4-BE49-F238E27FC236}">
                    <a16:creationId xmlns:a16="http://schemas.microsoft.com/office/drawing/2014/main" id="{01E87319-4AB9-44B4-8D47-F708ABF9EE76}"/>
                  </a:ext>
                </a:extLst>
              </p:cNvPr>
              <p:cNvSpPr/>
              <p:nvPr/>
            </p:nvSpPr>
            <p:spPr>
              <a:xfrm>
                <a:off x="5685559" y="5052115"/>
                <a:ext cx="609601" cy="5644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35" name="Ορθογώνιο: Στρογγύλεμα γωνιών 34">
                <a:extLst>
                  <a:ext uri="{FF2B5EF4-FFF2-40B4-BE49-F238E27FC236}">
                    <a16:creationId xmlns:a16="http://schemas.microsoft.com/office/drawing/2014/main" id="{3B761D3D-40DF-4458-9938-ACDC547F013A}"/>
                  </a:ext>
                </a:extLst>
              </p:cNvPr>
              <p:cNvSpPr/>
              <p:nvPr/>
            </p:nvSpPr>
            <p:spPr>
              <a:xfrm>
                <a:off x="6322793" y="4924990"/>
                <a:ext cx="2133973" cy="907027"/>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300" b="1" dirty="0">
                    <a:solidFill>
                      <a:schemeClr val="tx1"/>
                    </a:solidFill>
                  </a:rPr>
                  <a:t>Εκτίμηση ενδιαφέροντος</a:t>
                </a:r>
              </a:p>
            </p:txBody>
          </p:sp>
        </p:grpSp>
      </p:grpSp>
      <p:sp>
        <p:nvSpPr>
          <p:cNvPr id="36" name="Βέλος: Κάτω 35">
            <a:extLst>
              <a:ext uri="{FF2B5EF4-FFF2-40B4-BE49-F238E27FC236}">
                <a16:creationId xmlns:a16="http://schemas.microsoft.com/office/drawing/2014/main" id="{6F8E5FF1-16BB-4D9E-8D47-FC2BC8F908D7}"/>
              </a:ext>
            </a:extLst>
          </p:cNvPr>
          <p:cNvSpPr/>
          <p:nvPr/>
        </p:nvSpPr>
        <p:spPr>
          <a:xfrm>
            <a:off x="8640417" y="3629171"/>
            <a:ext cx="508806" cy="797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8292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C4468B5-1B33-445A-9C46-89BC4784B01C}"/>
              </a:ext>
            </a:extLst>
          </p:cNvPr>
          <p:cNvSpPr>
            <a:spLocks noGrp="1"/>
          </p:cNvSpPr>
          <p:nvPr>
            <p:ph type="title"/>
          </p:nvPr>
        </p:nvSpPr>
        <p:spPr>
          <a:xfrm>
            <a:off x="1060450" y="3210957"/>
            <a:ext cx="10071099" cy="1684150"/>
          </a:xfrm>
        </p:spPr>
        <p:txBody>
          <a:bodyPr/>
          <a:lstStyle/>
          <a:p>
            <a:pPr algn="ctr"/>
            <a:r>
              <a:rPr lang="el-GR" cap="none" dirty="0"/>
              <a:t>Ανάλυση Προβλήματος</a:t>
            </a:r>
          </a:p>
        </p:txBody>
      </p:sp>
    </p:spTree>
    <p:extLst>
      <p:ext uri="{BB962C8B-B14F-4D97-AF65-F5344CB8AC3E}">
        <p14:creationId xmlns:p14="http://schemas.microsoft.com/office/powerpoint/2010/main" val="9916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8BD61CA-225F-4B77-B0A2-B2E77FC7224E}"/>
              </a:ext>
            </a:extLst>
          </p:cNvPr>
          <p:cNvSpPr>
            <a:spLocks noGrp="1"/>
          </p:cNvSpPr>
          <p:nvPr>
            <p:ph type="title"/>
          </p:nvPr>
        </p:nvSpPr>
        <p:spPr/>
        <p:txBody>
          <a:bodyPr/>
          <a:lstStyle/>
          <a:p>
            <a:r>
              <a:rPr lang="el-GR" b="1" dirty="0">
                <a:solidFill>
                  <a:schemeClr val="accent1"/>
                </a:solidFill>
              </a:rPr>
              <a:t>Χρήσιμοι Ορισμοί</a:t>
            </a:r>
          </a:p>
        </p:txBody>
      </p:sp>
      <p:pic>
        <p:nvPicPr>
          <p:cNvPr id="8" name="Θέση περιεχομένου 7">
            <a:extLst>
              <a:ext uri="{FF2B5EF4-FFF2-40B4-BE49-F238E27FC236}">
                <a16:creationId xmlns:a16="http://schemas.microsoft.com/office/drawing/2014/main" id="{D53FABB7-9881-4398-A29C-090E98862347}"/>
              </a:ext>
            </a:extLst>
          </p:cNvPr>
          <p:cNvPicPr>
            <a:picLocks noGrp="1" noChangeAspect="1"/>
          </p:cNvPicPr>
          <p:nvPr>
            <p:ph sz="half" idx="2"/>
          </p:nvPr>
        </p:nvPicPr>
        <p:blipFill>
          <a:blip r:embed="rId2"/>
          <a:stretch>
            <a:fillRect/>
          </a:stretch>
        </p:blipFill>
        <p:spPr>
          <a:xfrm>
            <a:off x="3856575" y="1894705"/>
            <a:ext cx="4090952" cy="3977706"/>
          </a:xfrm>
          <a:prstGeom prst="rect">
            <a:avLst/>
          </a:prstGeom>
        </p:spPr>
      </p:pic>
      <p:sp>
        <p:nvSpPr>
          <p:cNvPr id="22" name="Ελεύθερη σχεδίαση: Σχήμα 21">
            <a:extLst>
              <a:ext uri="{FF2B5EF4-FFF2-40B4-BE49-F238E27FC236}">
                <a16:creationId xmlns:a16="http://schemas.microsoft.com/office/drawing/2014/main" id="{0B16A48E-0360-4E35-B7C0-0F00AC1B935A}"/>
              </a:ext>
            </a:extLst>
          </p:cNvPr>
          <p:cNvSpPr/>
          <p:nvPr/>
        </p:nvSpPr>
        <p:spPr>
          <a:xfrm>
            <a:off x="4754914" y="2332759"/>
            <a:ext cx="2690100" cy="2709534"/>
          </a:xfrm>
          <a:custGeom>
            <a:avLst/>
            <a:gdLst>
              <a:gd name="connsiteX0" fmla="*/ 463826 w 1881808"/>
              <a:gd name="connsiteY0" fmla="*/ 0 h 1881809"/>
              <a:gd name="connsiteX1" fmla="*/ 463826 w 1881808"/>
              <a:gd name="connsiteY1" fmla="*/ 0 h 1881809"/>
              <a:gd name="connsiteX2" fmla="*/ 1881808 w 1881808"/>
              <a:gd name="connsiteY2" fmla="*/ 0 h 1881809"/>
              <a:gd name="connsiteX3" fmla="*/ 1881808 w 1881808"/>
              <a:gd name="connsiteY3" fmla="*/ 1431235 h 1881809"/>
              <a:gd name="connsiteX4" fmla="*/ 1417982 w 1881808"/>
              <a:gd name="connsiteY4" fmla="*/ 1868557 h 1881809"/>
              <a:gd name="connsiteX5" fmla="*/ 0 w 1881808"/>
              <a:gd name="connsiteY5" fmla="*/ 1881809 h 1881809"/>
              <a:gd name="connsiteX6" fmla="*/ 13252 w 1881808"/>
              <a:gd name="connsiteY6" fmla="*/ 463826 h 1881809"/>
              <a:gd name="connsiteX7" fmla="*/ 463826 w 1881808"/>
              <a:gd name="connsiteY7" fmla="*/ 0 h 188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808" h="1881809">
                <a:moveTo>
                  <a:pt x="463826" y="0"/>
                </a:moveTo>
                <a:lnTo>
                  <a:pt x="463826" y="0"/>
                </a:lnTo>
                <a:lnTo>
                  <a:pt x="1881808" y="0"/>
                </a:lnTo>
                <a:lnTo>
                  <a:pt x="1881808" y="1431235"/>
                </a:lnTo>
                <a:lnTo>
                  <a:pt x="1417982" y="1868557"/>
                </a:lnTo>
                <a:lnTo>
                  <a:pt x="0" y="1881809"/>
                </a:lnTo>
                <a:lnTo>
                  <a:pt x="13252" y="463826"/>
                </a:lnTo>
                <a:lnTo>
                  <a:pt x="463826" y="0"/>
                </a:lnTo>
                <a:close/>
              </a:path>
            </a:pathLst>
          </a:cu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26" name="Ευθύγραμμο βέλος σύνδεσης 25">
            <a:extLst>
              <a:ext uri="{FF2B5EF4-FFF2-40B4-BE49-F238E27FC236}">
                <a16:creationId xmlns:a16="http://schemas.microsoft.com/office/drawing/2014/main" id="{0F884341-F258-4145-A8C6-979AACA36E45}"/>
              </a:ext>
            </a:extLst>
          </p:cNvPr>
          <p:cNvCxnSpPr>
            <a:cxnSpLocks/>
            <a:endCxn id="32" idx="2"/>
          </p:cNvCxnSpPr>
          <p:nvPr/>
        </p:nvCxnSpPr>
        <p:spPr>
          <a:xfrm flipV="1">
            <a:off x="7445014" y="1785392"/>
            <a:ext cx="2386037" cy="5473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Οβάλ 26">
            <a:extLst>
              <a:ext uri="{FF2B5EF4-FFF2-40B4-BE49-F238E27FC236}">
                <a16:creationId xmlns:a16="http://schemas.microsoft.com/office/drawing/2014/main" id="{2DE4B7C1-914E-4839-9B56-965EDEF4A8B3}"/>
              </a:ext>
            </a:extLst>
          </p:cNvPr>
          <p:cNvSpPr/>
          <p:nvPr/>
        </p:nvSpPr>
        <p:spPr>
          <a:xfrm>
            <a:off x="3627222" y="2411137"/>
            <a:ext cx="1550600" cy="37181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βάλ 27">
            <a:extLst>
              <a:ext uri="{FF2B5EF4-FFF2-40B4-BE49-F238E27FC236}">
                <a16:creationId xmlns:a16="http://schemas.microsoft.com/office/drawing/2014/main" id="{0E5599FB-F1AB-4F34-97BA-DBEE430470DD}"/>
              </a:ext>
            </a:extLst>
          </p:cNvPr>
          <p:cNvSpPr/>
          <p:nvPr/>
        </p:nvSpPr>
        <p:spPr>
          <a:xfrm>
            <a:off x="5062331" y="5179754"/>
            <a:ext cx="1179444" cy="37181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βάλ 28">
            <a:extLst>
              <a:ext uri="{FF2B5EF4-FFF2-40B4-BE49-F238E27FC236}">
                <a16:creationId xmlns:a16="http://schemas.microsoft.com/office/drawing/2014/main" id="{088AEF89-4BDB-4007-8072-1507D29A6B1E}"/>
              </a:ext>
            </a:extLst>
          </p:cNvPr>
          <p:cNvSpPr/>
          <p:nvPr/>
        </p:nvSpPr>
        <p:spPr>
          <a:xfrm rot="5246271">
            <a:off x="3450542" y="3960175"/>
            <a:ext cx="1266815" cy="39851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0" name="Ευθύγραμμο βέλος σύνδεσης 29">
            <a:extLst>
              <a:ext uri="{FF2B5EF4-FFF2-40B4-BE49-F238E27FC236}">
                <a16:creationId xmlns:a16="http://schemas.microsoft.com/office/drawing/2014/main" id="{F9BFF392-48E7-4F87-8443-E34A894B88A4}"/>
              </a:ext>
            </a:extLst>
          </p:cNvPr>
          <p:cNvCxnSpPr>
            <a:cxnSpLocks/>
            <a:endCxn id="19" idx="1"/>
          </p:cNvCxnSpPr>
          <p:nvPr/>
        </p:nvCxnSpPr>
        <p:spPr>
          <a:xfrm flipH="1">
            <a:off x="1221606" y="2604515"/>
            <a:ext cx="2323300" cy="100750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a:extLst>
              <a:ext uri="{FF2B5EF4-FFF2-40B4-BE49-F238E27FC236}">
                <a16:creationId xmlns:a16="http://schemas.microsoft.com/office/drawing/2014/main" id="{606DE431-3BDA-4295-91DB-D47806CE90DA}"/>
              </a:ext>
            </a:extLst>
          </p:cNvPr>
          <p:cNvCxnSpPr>
            <a:cxnSpLocks/>
            <a:endCxn id="19" idx="0"/>
          </p:cNvCxnSpPr>
          <p:nvPr/>
        </p:nvCxnSpPr>
        <p:spPr>
          <a:xfrm flipH="1">
            <a:off x="2523780" y="3981356"/>
            <a:ext cx="1278138"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a:extLst>
              <a:ext uri="{FF2B5EF4-FFF2-40B4-BE49-F238E27FC236}">
                <a16:creationId xmlns:a16="http://schemas.microsoft.com/office/drawing/2014/main" id="{525D0B08-D859-48D9-87CD-0B4BE91E8681}"/>
              </a:ext>
            </a:extLst>
          </p:cNvPr>
          <p:cNvCxnSpPr>
            <a:cxnSpLocks/>
            <a:endCxn id="19" idx="3"/>
          </p:cNvCxnSpPr>
          <p:nvPr/>
        </p:nvCxnSpPr>
        <p:spPr>
          <a:xfrm flipH="1" flipV="1">
            <a:off x="1221606" y="4350688"/>
            <a:ext cx="3705974" cy="1014976"/>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8" name="Ορθογώνιο 37">
            <a:extLst>
              <a:ext uri="{FF2B5EF4-FFF2-40B4-BE49-F238E27FC236}">
                <a16:creationId xmlns:a16="http://schemas.microsoft.com/office/drawing/2014/main" id="{E2C20A2B-0D69-4D93-BB54-7E95F946E06D}"/>
              </a:ext>
            </a:extLst>
          </p:cNvPr>
          <p:cNvSpPr/>
          <p:nvPr/>
        </p:nvSpPr>
        <p:spPr>
          <a:xfrm>
            <a:off x="6133342" y="3057238"/>
            <a:ext cx="638519" cy="666623"/>
          </a:xfrm>
          <a:prstGeom prst="rect">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39" name="Ευθύγραμμο βέλος σύνδεσης 38">
            <a:extLst>
              <a:ext uri="{FF2B5EF4-FFF2-40B4-BE49-F238E27FC236}">
                <a16:creationId xmlns:a16="http://schemas.microsoft.com/office/drawing/2014/main" id="{8EE76F0A-22CD-4D5F-8A5D-105638D10380}"/>
              </a:ext>
            </a:extLst>
          </p:cNvPr>
          <p:cNvCxnSpPr>
            <a:cxnSpLocks/>
            <a:endCxn id="31" idx="2"/>
          </p:cNvCxnSpPr>
          <p:nvPr/>
        </p:nvCxnSpPr>
        <p:spPr>
          <a:xfrm>
            <a:off x="6819934" y="3388542"/>
            <a:ext cx="3192615" cy="11367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33DDCC-E6F4-4BFC-9FD7-8E9F79F529E8}"/>
              </a:ext>
            </a:extLst>
          </p:cNvPr>
          <p:cNvSpPr txBox="1"/>
          <p:nvPr/>
        </p:nvSpPr>
        <p:spPr>
          <a:xfrm rot="5400000">
            <a:off x="852274" y="2679182"/>
            <a:ext cx="738664" cy="2604347"/>
          </a:xfrm>
          <a:prstGeom prst="rect">
            <a:avLst/>
          </a:prstGeom>
          <a:noFill/>
        </p:spPr>
        <p:txBody>
          <a:bodyPr vert="vert270" wrap="square" rtlCol="0">
            <a:spAutoFit/>
          </a:bodyPr>
          <a:lstStyle/>
          <a:p>
            <a:r>
              <a:rPr lang="el-GR" sz="3600" b="1" dirty="0">
                <a:solidFill>
                  <a:schemeClr val="accent3"/>
                </a:solidFill>
              </a:rPr>
              <a:t>Διαστάσεις</a:t>
            </a:r>
          </a:p>
        </p:txBody>
      </p:sp>
      <p:sp>
        <p:nvSpPr>
          <p:cNvPr id="31" name="TextBox 30">
            <a:extLst>
              <a:ext uri="{FF2B5EF4-FFF2-40B4-BE49-F238E27FC236}">
                <a16:creationId xmlns:a16="http://schemas.microsoft.com/office/drawing/2014/main" id="{6D97C0E3-5CA4-4EA0-ADAA-8500AA6E1EED}"/>
              </a:ext>
            </a:extLst>
          </p:cNvPr>
          <p:cNvSpPr txBox="1"/>
          <p:nvPr/>
        </p:nvSpPr>
        <p:spPr>
          <a:xfrm rot="5400000">
            <a:off x="10179733" y="3988725"/>
            <a:ext cx="738664" cy="1073033"/>
          </a:xfrm>
          <a:prstGeom prst="rect">
            <a:avLst/>
          </a:prstGeom>
          <a:noFill/>
        </p:spPr>
        <p:txBody>
          <a:bodyPr vert="vert270" wrap="square" rtlCol="0">
            <a:spAutoFit/>
          </a:bodyPr>
          <a:lstStyle/>
          <a:p>
            <a:r>
              <a:rPr lang="el-GR" sz="3600" b="1" dirty="0">
                <a:solidFill>
                  <a:schemeClr val="accent2"/>
                </a:solidFill>
              </a:rPr>
              <a:t>Κελί</a:t>
            </a:r>
          </a:p>
        </p:txBody>
      </p:sp>
      <p:sp>
        <p:nvSpPr>
          <p:cNvPr id="32" name="TextBox 31">
            <a:extLst>
              <a:ext uri="{FF2B5EF4-FFF2-40B4-BE49-F238E27FC236}">
                <a16:creationId xmlns:a16="http://schemas.microsoft.com/office/drawing/2014/main" id="{E86F99A9-2B67-49F8-A442-ABD0B8F16A6F}"/>
              </a:ext>
            </a:extLst>
          </p:cNvPr>
          <p:cNvSpPr txBox="1"/>
          <p:nvPr/>
        </p:nvSpPr>
        <p:spPr>
          <a:xfrm rot="5400000">
            <a:off x="10364929" y="882182"/>
            <a:ext cx="738664" cy="1806420"/>
          </a:xfrm>
          <a:prstGeom prst="rect">
            <a:avLst/>
          </a:prstGeom>
          <a:noFill/>
        </p:spPr>
        <p:txBody>
          <a:bodyPr vert="vert270" wrap="square" rtlCol="0">
            <a:spAutoFit/>
          </a:bodyPr>
          <a:lstStyle/>
          <a:p>
            <a:r>
              <a:rPr lang="el-GR" sz="3600" b="1" dirty="0">
                <a:solidFill>
                  <a:schemeClr val="accent1"/>
                </a:solidFill>
              </a:rPr>
              <a:t>Κύβος</a:t>
            </a:r>
          </a:p>
        </p:txBody>
      </p:sp>
    </p:spTree>
    <p:extLst>
      <p:ext uri="{BB962C8B-B14F-4D97-AF65-F5344CB8AC3E}">
        <p14:creationId xmlns:p14="http://schemas.microsoft.com/office/powerpoint/2010/main" val="360311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448F6-A458-44B3-B7EC-B8206055E9B3}"/>
              </a:ext>
            </a:extLst>
          </p:cNvPr>
          <p:cNvSpPr>
            <a:spLocks noGrp="1"/>
          </p:cNvSpPr>
          <p:nvPr>
            <p:ph type="title"/>
          </p:nvPr>
        </p:nvSpPr>
        <p:spPr/>
        <p:txBody>
          <a:bodyPr/>
          <a:lstStyle/>
          <a:p>
            <a:r>
              <a:rPr lang="el-GR" b="1" dirty="0">
                <a:solidFill>
                  <a:schemeClr val="accent1"/>
                </a:solidFill>
              </a:rPr>
              <a:t>Χρήσιμοι Ορισμοί</a:t>
            </a:r>
            <a:endParaRPr lang="el-GR" dirty="0"/>
          </a:p>
        </p:txBody>
      </p:sp>
      <p:pic>
        <p:nvPicPr>
          <p:cNvPr id="5" name="Θέση περιεχομένου 7">
            <a:extLst>
              <a:ext uri="{FF2B5EF4-FFF2-40B4-BE49-F238E27FC236}">
                <a16:creationId xmlns:a16="http://schemas.microsoft.com/office/drawing/2014/main" id="{B92F6766-A19C-45C6-9EF4-AFD2098FA904}"/>
              </a:ext>
            </a:extLst>
          </p:cNvPr>
          <p:cNvPicPr>
            <a:picLocks noChangeAspect="1"/>
          </p:cNvPicPr>
          <p:nvPr/>
        </p:nvPicPr>
        <p:blipFill>
          <a:blip r:embed="rId2"/>
          <a:stretch>
            <a:fillRect/>
          </a:stretch>
        </p:blipFill>
        <p:spPr>
          <a:xfrm>
            <a:off x="1404730" y="1468938"/>
            <a:ext cx="2731141" cy="2655537"/>
          </a:xfrm>
          <a:prstGeom prst="rect">
            <a:avLst/>
          </a:prstGeom>
        </p:spPr>
      </p:pic>
      <p:sp>
        <p:nvSpPr>
          <p:cNvPr id="7" name="Ορθογώνιο 6">
            <a:extLst>
              <a:ext uri="{FF2B5EF4-FFF2-40B4-BE49-F238E27FC236}">
                <a16:creationId xmlns:a16="http://schemas.microsoft.com/office/drawing/2014/main" id="{0F8EE7EE-8025-4992-B31C-978D2274678A}"/>
              </a:ext>
            </a:extLst>
          </p:cNvPr>
          <p:cNvSpPr/>
          <p:nvPr/>
        </p:nvSpPr>
        <p:spPr>
          <a:xfrm>
            <a:off x="2888972" y="2260559"/>
            <a:ext cx="450575" cy="437323"/>
          </a:xfrm>
          <a:prstGeom prst="rect">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8" name="Ευθύγραμμο βέλος σύνδεσης 7">
            <a:extLst>
              <a:ext uri="{FF2B5EF4-FFF2-40B4-BE49-F238E27FC236}">
                <a16:creationId xmlns:a16="http://schemas.microsoft.com/office/drawing/2014/main" id="{875F0ADA-A740-4FE3-9092-F2A7E0DA30A9}"/>
              </a:ext>
            </a:extLst>
          </p:cNvPr>
          <p:cNvCxnSpPr>
            <a:cxnSpLocks/>
            <a:endCxn id="14" idx="2"/>
          </p:cNvCxnSpPr>
          <p:nvPr/>
        </p:nvCxnSpPr>
        <p:spPr>
          <a:xfrm flipV="1">
            <a:off x="3381093" y="1713016"/>
            <a:ext cx="1084889" cy="76620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CBD8C0-B245-4661-B18F-429FFAABC198}"/>
              </a:ext>
            </a:extLst>
          </p:cNvPr>
          <p:cNvSpPr txBox="1"/>
          <p:nvPr/>
        </p:nvSpPr>
        <p:spPr>
          <a:xfrm rot="5400000">
            <a:off x="5447723" y="500441"/>
            <a:ext cx="461665" cy="2425148"/>
          </a:xfrm>
          <a:prstGeom prst="rect">
            <a:avLst/>
          </a:prstGeom>
          <a:noFill/>
        </p:spPr>
        <p:txBody>
          <a:bodyPr vert="vert270" wrap="square" rtlCol="0">
            <a:spAutoFit/>
          </a:bodyPr>
          <a:lstStyle/>
          <a:p>
            <a:r>
              <a:rPr lang="el-GR" b="1" dirty="0">
                <a:solidFill>
                  <a:schemeClr val="accent2"/>
                </a:solidFill>
              </a:rPr>
              <a:t>(Ήπειρος, </a:t>
            </a:r>
            <a:r>
              <a:rPr lang="en-US" b="1" dirty="0">
                <a:solidFill>
                  <a:schemeClr val="accent2"/>
                </a:solidFill>
              </a:rPr>
              <a:t>Pr05, 05/21)</a:t>
            </a:r>
            <a:endParaRPr lang="el-GR" b="1" dirty="0">
              <a:solidFill>
                <a:schemeClr val="accent2"/>
              </a:solidFill>
            </a:endParaRPr>
          </a:p>
        </p:txBody>
      </p:sp>
      <p:pic>
        <p:nvPicPr>
          <p:cNvPr id="16" name="Θέση περιεχομένου 7">
            <a:extLst>
              <a:ext uri="{FF2B5EF4-FFF2-40B4-BE49-F238E27FC236}">
                <a16:creationId xmlns:a16="http://schemas.microsoft.com/office/drawing/2014/main" id="{29EF3718-695E-4C7C-BD0B-2BB782758CFF}"/>
              </a:ext>
            </a:extLst>
          </p:cNvPr>
          <p:cNvPicPr>
            <a:picLocks noChangeAspect="1"/>
          </p:cNvPicPr>
          <p:nvPr/>
        </p:nvPicPr>
        <p:blipFill>
          <a:blip r:embed="rId2"/>
          <a:stretch>
            <a:fillRect/>
          </a:stretch>
        </p:blipFill>
        <p:spPr>
          <a:xfrm>
            <a:off x="1404132" y="4205776"/>
            <a:ext cx="2731141" cy="2655537"/>
          </a:xfrm>
          <a:prstGeom prst="rect">
            <a:avLst/>
          </a:prstGeom>
        </p:spPr>
      </p:pic>
      <p:sp>
        <p:nvSpPr>
          <p:cNvPr id="18" name="Βέλος: Δεξιό 17">
            <a:extLst>
              <a:ext uri="{FF2B5EF4-FFF2-40B4-BE49-F238E27FC236}">
                <a16:creationId xmlns:a16="http://schemas.microsoft.com/office/drawing/2014/main" id="{7E2F73FE-F21C-4DD3-B24D-516872E3AEE3}"/>
              </a:ext>
            </a:extLst>
          </p:cNvPr>
          <p:cNvSpPr/>
          <p:nvPr/>
        </p:nvSpPr>
        <p:spPr>
          <a:xfrm>
            <a:off x="5690018" y="2260559"/>
            <a:ext cx="1775791" cy="3368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pic>
        <p:nvPicPr>
          <p:cNvPr id="19" name="Θέση περιεχομένου 7">
            <a:extLst>
              <a:ext uri="{FF2B5EF4-FFF2-40B4-BE49-F238E27FC236}">
                <a16:creationId xmlns:a16="http://schemas.microsoft.com/office/drawing/2014/main" id="{4DBEEDB9-A9C8-49BC-91DA-149DDC77DED5}"/>
              </a:ext>
            </a:extLst>
          </p:cNvPr>
          <p:cNvPicPr>
            <a:picLocks noChangeAspect="1"/>
          </p:cNvPicPr>
          <p:nvPr/>
        </p:nvPicPr>
        <p:blipFill rotWithShape="1">
          <a:blip r:embed="rId2"/>
          <a:srcRect l="19308" t="62458" r="44477" b="18579"/>
          <a:stretch/>
        </p:blipFill>
        <p:spPr>
          <a:xfrm>
            <a:off x="8313950" y="2185885"/>
            <a:ext cx="989078" cy="503584"/>
          </a:xfrm>
          <a:prstGeom prst="rect">
            <a:avLst/>
          </a:prstGeom>
        </p:spPr>
      </p:pic>
      <p:cxnSp>
        <p:nvCxnSpPr>
          <p:cNvPr id="20" name="Ευθύγραμμο βέλος σύνδεσης 19">
            <a:extLst>
              <a:ext uri="{FF2B5EF4-FFF2-40B4-BE49-F238E27FC236}">
                <a16:creationId xmlns:a16="http://schemas.microsoft.com/office/drawing/2014/main" id="{DE9EE833-4127-49A5-8535-4F1FFB8D9709}"/>
              </a:ext>
            </a:extLst>
          </p:cNvPr>
          <p:cNvCxnSpPr>
            <a:cxnSpLocks/>
          </p:cNvCxnSpPr>
          <p:nvPr/>
        </p:nvCxnSpPr>
        <p:spPr>
          <a:xfrm flipV="1">
            <a:off x="9029987" y="1808505"/>
            <a:ext cx="432065" cy="3853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0543167B-133E-4FA6-95C4-76595B4878DF}"/>
              </a:ext>
            </a:extLst>
          </p:cNvPr>
          <p:cNvCxnSpPr>
            <a:cxnSpLocks/>
          </p:cNvCxnSpPr>
          <p:nvPr/>
        </p:nvCxnSpPr>
        <p:spPr>
          <a:xfrm flipH="1">
            <a:off x="8154926" y="2711069"/>
            <a:ext cx="342162" cy="3557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0904A6-B6D0-49E7-93C9-DA7647F0632B}"/>
              </a:ext>
            </a:extLst>
          </p:cNvPr>
          <p:cNvSpPr txBox="1"/>
          <p:nvPr/>
        </p:nvSpPr>
        <p:spPr>
          <a:xfrm rot="5400000">
            <a:off x="10436993" y="481174"/>
            <a:ext cx="461665" cy="2425148"/>
          </a:xfrm>
          <a:prstGeom prst="rect">
            <a:avLst/>
          </a:prstGeom>
          <a:noFill/>
        </p:spPr>
        <p:txBody>
          <a:bodyPr vert="vert270" wrap="square" rtlCol="0">
            <a:spAutoFit/>
          </a:bodyPr>
          <a:lstStyle/>
          <a:p>
            <a:r>
              <a:rPr lang="el-GR" b="1" dirty="0">
                <a:solidFill>
                  <a:schemeClr val="accent2"/>
                </a:solidFill>
              </a:rPr>
              <a:t>(Άρτα, </a:t>
            </a:r>
            <a:r>
              <a:rPr lang="en-US" b="1" dirty="0">
                <a:solidFill>
                  <a:schemeClr val="accent2"/>
                </a:solidFill>
              </a:rPr>
              <a:t>Pr05, </a:t>
            </a:r>
            <a:r>
              <a:rPr lang="el-GR" b="1" dirty="0">
                <a:solidFill>
                  <a:schemeClr val="accent2"/>
                </a:solidFill>
              </a:rPr>
              <a:t>15/</a:t>
            </a:r>
            <a:r>
              <a:rPr lang="en-US" b="1" dirty="0">
                <a:solidFill>
                  <a:schemeClr val="accent2"/>
                </a:solidFill>
              </a:rPr>
              <a:t>05/21)</a:t>
            </a:r>
            <a:endParaRPr lang="el-GR" b="1" dirty="0">
              <a:solidFill>
                <a:schemeClr val="accent2"/>
              </a:solidFill>
            </a:endParaRPr>
          </a:p>
        </p:txBody>
      </p:sp>
      <p:sp>
        <p:nvSpPr>
          <p:cNvPr id="26" name="TextBox 25">
            <a:extLst>
              <a:ext uri="{FF2B5EF4-FFF2-40B4-BE49-F238E27FC236}">
                <a16:creationId xmlns:a16="http://schemas.microsoft.com/office/drawing/2014/main" id="{2280E1A8-637D-4575-BAA5-8BCB9D267C95}"/>
              </a:ext>
            </a:extLst>
          </p:cNvPr>
          <p:cNvSpPr txBox="1"/>
          <p:nvPr/>
        </p:nvSpPr>
        <p:spPr>
          <a:xfrm rot="5400000">
            <a:off x="9071508" y="1834353"/>
            <a:ext cx="461665" cy="2969857"/>
          </a:xfrm>
          <a:prstGeom prst="rect">
            <a:avLst/>
          </a:prstGeom>
          <a:noFill/>
        </p:spPr>
        <p:txBody>
          <a:bodyPr vert="vert270" wrap="square" rtlCol="0">
            <a:spAutoFit/>
          </a:bodyPr>
          <a:lstStyle/>
          <a:p>
            <a:r>
              <a:rPr lang="el-GR" b="1" dirty="0">
                <a:solidFill>
                  <a:schemeClr val="accent2"/>
                </a:solidFill>
              </a:rPr>
              <a:t>(Ιωάννινα, </a:t>
            </a:r>
            <a:r>
              <a:rPr lang="en-US" b="1" dirty="0">
                <a:solidFill>
                  <a:schemeClr val="accent2"/>
                </a:solidFill>
              </a:rPr>
              <a:t>Pr05, </a:t>
            </a:r>
            <a:r>
              <a:rPr lang="el-GR" b="1" dirty="0">
                <a:solidFill>
                  <a:schemeClr val="accent2"/>
                </a:solidFill>
              </a:rPr>
              <a:t>05/</a:t>
            </a:r>
            <a:r>
              <a:rPr lang="en-US" b="1" dirty="0">
                <a:solidFill>
                  <a:schemeClr val="accent2"/>
                </a:solidFill>
              </a:rPr>
              <a:t>05/21)</a:t>
            </a:r>
            <a:endParaRPr lang="el-GR" b="1" dirty="0">
              <a:solidFill>
                <a:schemeClr val="accent2"/>
              </a:solidFill>
            </a:endParaRPr>
          </a:p>
        </p:txBody>
      </p:sp>
      <p:cxnSp>
        <p:nvCxnSpPr>
          <p:cNvPr id="27" name="Ευθύγραμμο βέλος σύνδεσης 26">
            <a:extLst>
              <a:ext uri="{FF2B5EF4-FFF2-40B4-BE49-F238E27FC236}">
                <a16:creationId xmlns:a16="http://schemas.microsoft.com/office/drawing/2014/main" id="{CD5BB553-8BC3-4061-85FF-AA898A0E4480}"/>
              </a:ext>
            </a:extLst>
          </p:cNvPr>
          <p:cNvCxnSpPr>
            <a:cxnSpLocks/>
            <a:endCxn id="35" idx="1"/>
          </p:cNvCxnSpPr>
          <p:nvPr/>
        </p:nvCxnSpPr>
        <p:spPr>
          <a:xfrm flipV="1">
            <a:off x="2571814" y="3988100"/>
            <a:ext cx="2236004" cy="11983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a:extLst>
              <a:ext uri="{FF2B5EF4-FFF2-40B4-BE49-F238E27FC236}">
                <a16:creationId xmlns:a16="http://schemas.microsoft.com/office/drawing/2014/main" id="{126654BA-7B37-49C1-AF1D-F727DFFE4D41}"/>
              </a:ext>
            </a:extLst>
          </p:cNvPr>
          <p:cNvCxnSpPr>
            <a:cxnSpLocks/>
            <a:endCxn id="36" idx="1"/>
          </p:cNvCxnSpPr>
          <p:nvPr/>
        </p:nvCxnSpPr>
        <p:spPr>
          <a:xfrm flipV="1">
            <a:off x="3080539" y="4512367"/>
            <a:ext cx="2382189" cy="78207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a:extLst>
              <a:ext uri="{FF2B5EF4-FFF2-40B4-BE49-F238E27FC236}">
                <a16:creationId xmlns:a16="http://schemas.microsoft.com/office/drawing/2014/main" id="{2F373A87-0CC2-4599-AFB4-1E8A19F7CFE6}"/>
              </a:ext>
            </a:extLst>
          </p:cNvPr>
          <p:cNvCxnSpPr>
            <a:cxnSpLocks/>
            <a:endCxn id="37" idx="1"/>
          </p:cNvCxnSpPr>
          <p:nvPr/>
        </p:nvCxnSpPr>
        <p:spPr>
          <a:xfrm flipV="1">
            <a:off x="3123196" y="5124026"/>
            <a:ext cx="2766601" cy="60001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a:extLst>
              <a:ext uri="{FF2B5EF4-FFF2-40B4-BE49-F238E27FC236}">
                <a16:creationId xmlns:a16="http://schemas.microsoft.com/office/drawing/2014/main" id="{61B4B5ED-4961-468A-BFCD-757D4B8840D1}"/>
              </a:ext>
            </a:extLst>
          </p:cNvPr>
          <p:cNvCxnSpPr>
            <a:cxnSpLocks/>
            <a:endCxn id="38" idx="1"/>
          </p:cNvCxnSpPr>
          <p:nvPr/>
        </p:nvCxnSpPr>
        <p:spPr>
          <a:xfrm flipV="1">
            <a:off x="3114259" y="5810102"/>
            <a:ext cx="3282332" cy="34071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5" name="Θέση περιεχομένου 7">
            <a:extLst>
              <a:ext uri="{FF2B5EF4-FFF2-40B4-BE49-F238E27FC236}">
                <a16:creationId xmlns:a16="http://schemas.microsoft.com/office/drawing/2014/main" id="{63B0DAC2-B66B-4062-8871-BC2879B0EDA0}"/>
              </a:ext>
            </a:extLst>
          </p:cNvPr>
          <p:cNvPicPr>
            <a:picLocks noChangeAspect="1"/>
          </p:cNvPicPr>
          <p:nvPr/>
        </p:nvPicPr>
        <p:blipFill rotWithShape="1">
          <a:blip r:embed="rId2"/>
          <a:srcRect l="19308" t="62458" r="44477" b="18579"/>
          <a:stretch/>
        </p:blipFill>
        <p:spPr>
          <a:xfrm>
            <a:off x="4807818" y="3736308"/>
            <a:ext cx="989078" cy="503584"/>
          </a:xfrm>
          <a:prstGeom prst="rect">
            <a:avLst/>
          </a:prstGeom>
        </p:spPr>
      </p:pic>
      <p:pic>
        <p:nvPicPr>
          <p:cNvPr id="36" name="Θέση περιεχομένου 7">
            <a:extLst>
              <a:ext uri="{FF2B5EF4-FFF2-40B4-BE49-F238E27FC236}">
                <a16:creationId xmlns:a16="http://schemas.microsoft.com/office/drawing/2014/main" id="{9FC8A9DA-A8A3-4931-9742-C9082D72A351}"/>
              </a:ext>
            </a:extLst>
          </p:cNvPr>
          <p:cNvPicPr>
            <a:picLocks noChangeAspect="1"/>
          </p:cNvPicPr>
          <p:nvPr/>
        </p:nvPicPr>
        <p:blipFill rotWithShape="1">
          <a:blip r:embed="rId2"/>
          <a:srcRect l="19308" t="62458" r="44477" b="18579"/>
          <a:stretch/>
        </p:blipFill>
        <p:spPr>
          <a:xfrm>
            <a:off x="5462728" y="4260575"/>
            <a:ext cx="989078" cy="503584"/>
          </a:xfrm>
          <a:prstGeom prst="rect">
            <a:avLst/>
          </a:prstGeom>
        </p:spPr>
      </p:pic>
      <p:pic>
        <p:nvPicPr>
          <p:cNvPr id="37" name="Θέση περιεχομένου 7">
            <a:extLst>
              <a:ext uri="{FF2B5EF4-FFF2-40B4-BE49-F238E27FC236}">
                <a16:creationId xmlns:a16="http://schemas.microsoft.com/office/drawing/2014/main" id="{2349916B-20F5-4413-BD55-90D5569B5A66}"/>
              </a:ext>
            </a:extLst>
          </p:cNvPr>
          <p:cNvPicPr>
            <a:picLocks noChangeAspect="1"/>
          </p:cNvPicPr>
          <p:nvPr/>
        </p:nvPicPr>
        <p:blipFill rotWithShape="1">
          <a:blip r:embed="rId2"/>
          <a:srcRect l="19308" t="62458" r="44477" b="18579"/>
          <a:stretch/>
        </p:blipFill>
        <p:spPr>
          <a:xfrm>
            <a:off x="5889797" y="4872234"/>
            <a:ext cx="989078" cy="503584"/>
          </a:xfrm>
          <a:prstGeom prst="rect">
            <a:avLst/>
          </a:prstGeom>
        </p:spPr>
      </p:pic>
      <p:pic>
        <p:nvPicPr>
          <p:cNvPr id="38" name="Θέση περιεχομένου 7">
            <a:extLst>
              <a:ext uri="{FF2B5EF4-FFF2-40B4-BE49-F238E27FC236}">
                <a16:creationId xmlns:a16="http://schemas.microsoft.com/office/drawing/2014/main" id="{D4F3DF84-06EF-4086-84A6-6030FE55BC1E}"/>
              </a:ext>
            </a:extLst>
          </p:cNvPr>
          <p:cNvPicPr>
            <a:picLocks noChangeAspect="1"/>
          </p:cNvPicPr>
          <p:nvPr/>
        </p:nvPicPr>
        <p:blipFill rotWithShape="1">
          <a:blip r:embed="rId2"/>
          <a:srcRect l="19308" t="62458" r="44477" b="18579"/>
          <a:stretch/>
        </p:blipFill>
        <p:spPr>
          <a:xfrm>
            <a:off x="6396591" y="5558310"/>
            <a:ext cx="989078" cy="503584"/>
          </a:xfrm>
          <a:prstGeom prst="rect">
            <a:avLst/>
          </a:prstGeom>
        </p:spPr>
      </p:pic>
      <p:sp>
        <p:nvSpPr>
          <p:cNvPr id="46" name="TextBox 45">
            <a:extLst>
              <a:ext uri="{FF2B5EF4-FFF2-40B4-BE49-F238E27FC236}">
                <a16:creationId xmlns:a16="http://schemas.microsoft.com/office/drawing/2014/main" id="{0F18DEE2-4010-4A2C-B005-3C37B233819E}"/>
              </a:ext>
            </a:extLst>
          </p:cNvPr>
          <p:cNvSpPr txBox="1"/>
          <p:nvPr/>
        </p:nvSpPr>
        <p:spPr>
          <a:xfrm>
            <a:off x="5963432" y="3636930"/>
            <a:ext cx="493941" cy="584775"/>
          </a:xfrm>
          <a:prstGeom prst="rect">
            <a:avLst/>
          </a:prstGeom>
          <a:noFill/>
        </p:spPr>
        <p:txBody>
          <a:bodyPr wrap="square" rtlCol="0">
            <a:spAutoFit/>
          </a:bodyPr>
          <a:lstStyle/>
          <a:p>
            <a:r>
              <a:rPr lang="en-US" sz="3200" b="1" dirty="0">
                <a:solidFill>
                  <a:schemeClr val="accent2"/>
                </a:solidFill>
                <a:latin typeface="Arial Black" panose="020B0A04020102020204" pitchFamily="34" charset="0"/>
              </a:rPr>
              <a:t>U</a:t>
            </a:r>
            <a:endParaRPr lang="el-GR" sz="3200" b="1" dirty="0">
              <a:solidFill>
                <a:schemeClr val="accent2"/>
              </a:solidFill>
              <a:latin typeface="Arial Black" panose="020B0A04020102020204" pitchFamily="34" charset="0"/>
            </a:endParaRPr>
          </a:p>
        </p:txBody>
      </p:sp>
      <p:sp>
        <p:nvSpPr>
          <p:cNvPr id="47" name="TextBox 46">
            <a:extLst>
              <a:ext uri="{FF2B5EF4-FFF2-40B4-BE49-F238E27FC236}">
                <a16:creationId xmlns:a16="http://schemas.microsoft.com/office/drawing/2014/main" id="{110C493A-8F3A-4A2A-838B-A8E8B258F58D}"/>
              </a:ext>
            </a:extLst>
          </p:cNvPr>
          <p:cNvSpPr txBox="1"/>
          <p:nvPr/>
        </p:nvSpPr>
        <p:spPr>
          <a:xfrm>
            <a:off x="6549881" y="4231620"/>
            <a:ext cx="493941" cy="584775"/>
          </a:xfrm>
          <a:prstGeom prst="rect">
            <a:avLst/>
          </a:prstGeom>
          <a:noFill/>
        </p:spPr>
        <p:txBody>
          <a:bodyPr wrap="square" rtlCol="0">
            <a:spAutoFit/>
          </a:bodyPr>
          <a:lstStyle/>
          <a:p>
            <a:r>
              <a:rPr lang="en-US" sz="3200" b="1" dirty="0">
                <a:solidFill>
                  <a:schemeClr val="accent2"/>
                </a:solidFill>
                <a:latin typeface="Arial Black" panose="020B0A04020102020204" pitchFamily="34" charset="0"/>
              </a:rPr>
              <a:t>U</a:t>
            </a:r>
            <a:endParaRPr lang="el-GR" sz="3200" b="1" dirty="0">
              <a:solidFill>
                <a:schemeClr val="accent2"/>
              </a:solidFill>
              <a:latin typeface="Arial Black" panose="020B0A04020102020204" pitchFamily="34" charset="0"/>
            </a:endParaRPr>
          </a:p>
        </p:txBody>
      </p:sp>
      <p:sp>
        <p:nvSpPr>
          <p:cNvPr id="48" name="TextBox 47">
            <a:extLst>
              <a:ext uri="{FF2B5EF4-FFF2-40B4-BE49-F238E27FC236}">
                <a16:creationId xmlns:a16="http://schemas.microsoft.com/office/drawing/2014/main" id="{219636BA-651F-4652-8AB2-47517D8BDAA9}"/>
              </a:ext>
            </a:extLst>
          </p:cNvPr>
          <p:cNvSpPr txBox="1"/>
          <p:nvPr/>
        </p:nvSpPr>
        <p:spPr>
          <a:xfrm>
            <a:off x="6967908" y="4839260"/>
            <a:ext cx="493941" cy="584775"/>
          </a:xfrm>
          <a:prstGeom prst="rect">
            <a:avLst/>
          </a:prstGeom>
          <a:noFill/>
        </p:spPr>
        <p:txBody>
          <a:bodyPr wrap="square" rtlCol="0">
            <a:spAutoFit/>
          </a:bodyPr>
          <a:lstStyle/>
          <a:p>
            <a:r>
              <a:rPr lang="en-US" sz="3200" b="1" dirty="0">
                <a:solidFill>
                  <a:schemeClr val="accent2"/>
                </a:solidFill>
                <a:latin typeface="Arial Black" panose="020B0A04020102020204" pitchFamily="34" charset="0"/>
              </a:rPr>
              <a:t>U</a:t>
            </a:r>
            <a:endParaRPr lang="el-GR" sz="3200" b="1"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339472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BA9B0B-566F-4541-ACC2-C95959E2E188}"/>
              </a:ext>
            </a:extLst>
          </p:cNvPr>
          <p:cNvSpPr>
            <a:spLocks noGrp="1"/>
          </p:cNvSpPr>
          <p:nvPr>
            <p:ph type="title"/>
          </p:nvPr>
        </p:nvSpPr>
        <p:spPr/>
        <p:txBody>
          <a:bodyPr/>
          <a:lstStyle/>
          <a:p>
            <a:r>
              <a:rPr lang="el-GR" b="1" dirty="0">
                <a:solidFill>
                  <a:schemeClr val="accent1"/>
                </a:solidFill>
              </a:rPr>
              <a:t>Πρόβλημα</a:t>
            </a:r>
            <a:endParaRPr lang="el-GR" dirty="0"/>
          </a:p>
        </p:txBody>
      </p:sp>
      <p:sp>
        <p:nvSpPr>
          <p:cNvPr id="3" name="Θέση περιεχομένου 2">
            <a:extLst>
              <a:ext uri="{FF2B5EF4-FFF2-40B4-BE49-F238E27FC236}">
                <a16:creationId xmlns:a16="http://schemas.microsoft.com/office/drawing/2014/main" id="{DD509136-712F-40F0-B915-CAD57CA40FCE}"/>
              </a:ext>
            </a:extLst>
          </p:cNvPr>
          <p:cNvSpPr>
            <a:spLocks noGrp="1"/>
          </p:cNvSpPr>
          <p:nvPr>
            <p:ph idx="1"/>
          </p:nvPr>
        </p:nvSpPr>
        <p:spPr>
          <a:xfrm>
            <a:off x="2743200" y="1455689"/>
            <a:ext cx="6533322" cy="851452"/>
          </a:xfrm>
        </p:spPr>
        <p:txBody>
          <a:bodyPr>
            <a:normAutofit/>
          </a:bodyPr>
          <a:lstStyle/>
          <a:p>
            <a:pPr marL="0" indent="0">
              <a:buNone/>
            </a:pPr>
            <a:r>
              <a:rPr lang="el-GR" sz="2400" b="1" dirty="0"/>
              <a:t>Πώς ορίζεται όμως ένα </a:t>
            </a:r>
            <a:r>
              <a:rPr lang="el-GR" sz="2400" b="1" dirty="0">
                <a:solidFill>
                  <a:schemeClr val="accent2"/>
                </a:solidFill>
              </a:rPr>
              <a:t>ενδιαφέρον</a:t>
            </a:r>
            <a:r>
              <a:rPr lang="el-GR" sz="2400" b="1" dirty="0"/>
              <a:t> ερώτημα;</a:t>
            </a:r>
          </a:p>
        </p:txBody>
      </p:sp>
      <p:sp>
        <p:nvSpPr>
          <p:cNvPr id="4" name="Βέλος: Κάτω 3">
            <a:extLst>
              <a:ext uri="{FF2B5EF4-FFF2-40B4-BE49-F238E27FC236}">
                <a16:creationId xmlns:a16="http://schemas.microsoft.com/office/drawing/2014/main" id="{69DFD811-15C3-4A37-91C5-D3E700EAFBCF}"/>
              </a:ext>
            </a:extLst>
          </p:cNvPr>
          <p:cNvSpPr/>
          <p:nvPr/>
        </p:nvSpPr>
        <p:spPr>
          <a:xfrm rot="2071519">
            <a:off x="3123908" y="2146150"/>
            <a:ext cx="430611" cy="1915505"/>
          </a:xfrm>
          <a:prstGeom prst="downArrow">
            <a:avLst>
              <a:gd name="adj1" fmla="val 50000"/>
              <a:gd name="adj2" fmla="val 94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7BA1D245-A6C8-4666-B74C-F35420765867}"/>
              </a:ext>
            </a:extLst>
          </p:cNvPr>
          <p:cNvSpPr txBox="1"/>
          <p:nvPr/>
        </p:nvSpPr>
        <p:spPr>
          <a:xfrm>
            <a:off x="1588943" y="4648082"/>
            <a:ext cx="2186608" cy="523220"/>
          </a:xfrm>
          <a:prstGeom prst="rect">
            <a:avLst/>
          </a:prstGeom>
          <a:noFill/>
        </p:spPr>
        <p:txBody>
          <a:bodyPr wrap="square" rtlCol="0">
            <a:spAutoFit/>
          </a:bodyPr>
          <a:lstStyle/>
          <a:p>
            <a:r>
              <a:rPr lang="el-GR" sz="2800" b="1" dirty="0">
                <a:solidFill>
                  <a:schemeClr val="accent1"/>
                </a:solidFill>
              </a:rPr>
              <a:t>Καινοτομία</a:t>
            </a:r>
          </a:p>
        </p:txBody>
      </p:sp>
      <p:sp>
        <p:nvSpPr>
          <p:cNvPr id="7" name="TextBox 6">
            <a:extLst>
              <a:ext uri="{FF2B5EF4-FFF2-40B4-BE49-F238E27FC236}">
                <a16:creationId xmlns:a16="http://schemas.microsoft.com/office/drawing/2014/main" id="{DAE20807-D24F-454D-8F81-DD347FE05FAD}"/>
              </a:ext>
            </a:extLst>
          </p:cNvPr>
          <p:cNvSpPr txBox="1"/>
          <p:nvPr/>
        </p:nvSpPr>
        <p:spPr>
          <a:xfrm>
            <a:off x="4390780" y="4648082"/>
            <a:ext cx="2186608" cy="523220"/>
          </a:xfrm>
          <a:prstGeom prst="rect">
            <a:avLst/>
          </a:prstGeom>
          <a:noFill/>
        </p:spPr>
        <p:txBody>
          <a:bodyPr wrap="square" rtlCol="0">
            <a:spAutoFit/>
          </a:bodyPr>
          <a:lstStyle/>
          <a:p>
            <a:r>
              <a:rPr lang="el-GR" sz="2800" b="1" dirty="0">
                <a:solidFill>
                  <a:schemeClr val="accent3"/>
                </a:solidFill>
              </a:rPr>
              <a:t>Συνάφεια</a:t>
            </a:r>
          </a:p>
        </p:txBody>
      </p:sp>
      <p:sp>
        <p:nvSpPr>
          <p:cNvPr id="8" name="TextBox 7">
            <a:extLst>
              <a:ext uri="{FF2B5EF4-FFF2-40B4-BE49-F238E27FC236}">
                <a16:creationId xmlns:a16="http://schemas.microsoft.com/office/drawing/2014/main" id="{47760076-FEDC-473B-9600-73EA6A05A2CF}"/>
              </a:ext>
            </a:extLst>
          </p:cNvPr>
          <p:cNvSpPr txBox="1"/>
          <p:nvPr/>
        </p:nvSpPr>
        <p:spPr>
          <a:xfrm>
            <a:off x="6712227" y="4648082"/>
            <a:ext cx="2312504" cy="523220"/>
          </a:xfrm>
          <a:prstGeom prst="rect">
            <a:avLst/>
          </a:prstGeom>
          <a:noFill/>
        </p:spPr>
        <p:txBody>
          <a:bodyPr wrap="square" rtlCol="0">
            <a:spAutoFit/>
          </a:bodyPr>
          <a:lstStyle/>
          <a:p>
            <a:r>
              <a:rPr lang="el-GR" sz="2800" b="1" dirty="0">
                <a:solidFill>
                  <a:schemeClr val="accent4"/>
                </a:solidFill>
              </a:rPr>
              <a:t>Ιδιορρυθμία</a:t>
            </a:r>
          </a:p>
        </p:txBody>
      </p:sp>
      <p:sp>
        <p:nvSpPr>
          <p:cNvPr id="11" name="TextBox 10">
            <a:extLst>
              <a:ext uri="{FF2B5EF4-FFF2-40B4-BE49-F238E27FC236}">
                <a16:creationId xmlns:a16="http://schemas.microsoft.com/office/drawing/2014/main" id="{38CC9AB4-4C6F-4846-B71A-A8B20E90CB05}"/>
              </a:ext>
            </a:extLst>
          </p:cNvPr>
          <p:cNvSpPr txBox="1"/>
          <p:nvPr/>
        </p:nvSpPr>
        <p:spPr>
          <a:xfrm>
            <a:off x="9446805" y="4648082"/>
            <a:ext cx="2312504" cy="523220"/>
          </a:xfrm>
          <a:prstGeom prst="rect">
            <a:avLst/>
          </a:prstGeom>
          <a:noFill/>
        </p:spPr>
        <p:txBody>
          <a:bodyPr wrap="square" rtlCol="0">
            <a:spAutoFit/>
          </a:bodyPr>
          <a:lstStyle/>
          <a:p>
            <a:r>
              <a:rPr lang="el-GR" sz="2800" b="1" dirty="0">
                <a:solidFill>
                  <a:schemeClr val="accent5"/>
                </a:solidFill>
              </a:rPr>
              <a:t>Έκπληξη</a:t>
            </a:r>
          </a:p>
        </p:txBody>
      </p:sp>
      <p:sp>
        <p:nvSpPr>
          <p:cNvPr id="13" name="Βέλος: Κάτω 12">
            <a:extLst>
              <a:ext uri="{FF2B5EF4-FFF2-40B4-BE49-F238E27FC236}">
                <a16:creationId xmlns:a16="http://schemas.microsoft.com/office/drawing/2014/main" id="{2607AC51-52D3-4234-AED9-DB682FA0F179}"/>
              </a:ext>
            </a:extLst>
          </p:cNvPr>
          <p:cNvSpPr/>
          <p:nvPr/>
        </p:nvSpPr>
        <p:spPr>
          <a:xfrm rot="683765">
            <a:off x="5193395" y="2219158"/>
            <a:ext cx="443305" cy="1769675"/>
          </a:xfrm>
          <a:prstGeom prst="downArrow">
            <a:avLst>
              <a:gd name="adj1" fmla="val 40003"/>
              <a:gd name="adj2" fmla="val 7497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4" name="Βέλος: Κάτω 13">
            <a:extLst>
              <a:ext uri="{FF2B5EF4-FFF2-40B4-BE49-F238E27FC236}">
                <a16:creationId xmlns:a16="http://schemas.microsoft.com/office/drawing/2014/main" id="{B0625E4A-C184-4DDE-83A9-F56C2667CDD8}"/>
              </a:ext>
            </a:extLst>
          </p:cNvPr>
          <p:cNvSpPr/>
          <p:nvPr/>
        </p:nvSpPr>
        <p:spPr>
          <a:xfrm rot="21033353">
            <a:off x="7337333" y="2215533"/>
            <a:ext cx="424070" cy="1780086"/>
          </a:xfrm>
          <a:prstGeom prst="downArrow">
            <a:avLst>
              <a:gd name="adj1" fmla="val 50000"/>
              <a:gd name="adj2" fmla="val 782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5" name="Βέλος: Κάτω 14">
            <a:extLst>
              <a:ext uri="{FF2B5EF4-FFF2-40B4-BE49-F238E27FC236}">
                <a16:creationId xmlns:a16="http://schemas.microsoft.com/office/drawing/2014/main" id="{F65BAE63-5EF0-4300-9FD7-238E60BECAC0}"/>
              </a:ext>
            </a:extLst>
          </p:cNvPr>
          <p:cNvSpPr/>
          <p:nvPr/>
        </p:nvSpPr>
        <p:spPr>
          <a:xfrm rot="20075520">
            <a:off x="9337933" y="2195854"/>
            <a:ext cx="424070" cy="1818078"/>
          </a:xfrm>
          <a:prstGeom prst="downArrow">
            <a:avLst>
              <a:gd name="adj1" fmla="val 50000"/>
              <a:gd name="adj2" fmla="val 7825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1811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42A5ABC-19BA-4371-8DC1-493668B98543}"/>
              </a:ext>
            </a:extLst>
          </p:cNvPr>
          <p:cNvSpPr>
            <a:spLocks noGrp="1"/>
          </p:cNvSpPr>
          <p:nvPr>
            <p:ph type="title"/>
          </p:nvPr>
        </p:nvSpPr>
        <p:spPr>
          <a:xfrm>
            <a:off x="1060450" y="3223597"/>
            <a:ext cx="10071099" cy="1684150"/>
          </a:xfrm>
        </p:spPr>
        <p:txBody>
          <a:bodyPr/>
          <a:lstStyle/>
          <a:p>
            <a:pPr algn="ctr"/>
            <a:r>
              <a:rPr lang="el-GR" cap="none" dirty="0"/>
              <a:t>Σχεδίαση και Αρχιτεκτονική</a:t>
            </a:r>
          </a:p>
        </p:txBody>
      </p:sp>
    </p:spTree>
    <p:extLst>
      <p:ext uri="{BB962C8B-B14F-4D97-AF65-F5344CB8AC3E}">
        <p14:creationId xmlns:p14="http://schemas.microsoft.com/office/powerpoint/2010/main" val="2309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καδημαϊκή βιβλιογραφία 16x9">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Προσαρμοσμένο 1">
      <a:majorFont>
        <a:latin typeface="Plantagenet Cherokee"/>
        <a:ea typeface=""/>
        <a:cs typeface=""/>
      </a:majorFont>
      <a:minorFont>
        <a:latin typeface="Plantagenet Cherokee"/>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6_TF03431380_TF03431380" id="{856076FB-12A4-41CA-A0E0-E0A93572E056}" vid="{AE29B9E4-3226-42B4-A682-6BC5B733C8E4}"/>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8740</TotalTime>
  <Words>1596</Words>
  <Application>Microsoft Office PowerPoint</Application>
  <PresentationFormat>Ευρεία οθόνη</PresentationFormat>
  <Paragraphs>243</Paragraphs>
  <Slides>36</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36</vt:i4>
      </vt:variant>
    </vt:vector>
  </HeadingPairs>
  <TitlesOfParts>
    <vt:vector size="45" baseType="lpstr">
      <vt:lpstr>Arial</vt:lpstr>
      <vt:lpstr>Arial Black</vt:lpstr>
      <vt:lpstr>Calibri</vt:lpstr>
      <vt:lpstr>Cambria</vt:lpstr>
      <vt:lpstr>Cambria Math</vt:lpstr>
      <vt:lpstr>Euphemia</vt:lpstr>
      <vt:lpstr>Plantagenet Cherokee</vt:lpstr>
      <vt:lpstr>Wingdings</vt:lpstr>
      <vt:lpstr>Ακαδημαϊκή βιβλιογραφία 16x9</vt:lpstr>
      <vt:lpstr>Μέθοδος αποτίμησης του μέτρου ενδιαφέροντος ενός κύβου δεδομένων</vt:lpstr>
      <vt:lpstr>Δομή Παρουσίασης</vt:lpstr>
      <vt:lpstr>Αντικείμενο Διπλωματικής Εργασίας</vt:lpstr>
      <vt:lpstr>Αντικείμενο Διπλωματικής Εργασίας</vt:lpstr>
      <vt:lpstr>Ανάλυση Προβλήματος</vt:lpstr>
      <vt:lpstr>Χρήσιμοι Ορισμοί</vt:lpstr>
      <vt:lpstr>Χρήσιμοι Ορισμοί</vt:lpstr>
      <vt:lpstr>Πρόβλημα</vt:lpstr>
      <vt:lpstr>Σχεδίαση και Αρχιτεκτονική</vt:lpstr>
      <vt:lpstr>Μετρικές Ενδιαφέροντος – Συνάφεια (Relevance)</vt:lpstr>
      <vt:lpstr>Μετρικές Ενδιαφέροντος –  Καινοτομία (Novelty)</vt:lpstr>
      <vt:lpstr>Μετρικές Ενδιαφέροντος –  Έκπληξη (Surprise)</vt:lpstr>
      <vt:lpstr>Μετρικές Ενδιαφέροντος –  Έκπληξη (Surprise) (Συνέχεια)</vt:lpstr>
      <vt:lpstr>Μετρικές Ενδιαφέροντος –  Ιδιορρυθμία (Peculiarity)</vt:lpstr>
      <vt:lpstr>User Story και Παράδειγμα – Άμεση Καινοτομία</vt:lpstr>
      <vt:lpstr>User Story και Παράδειγμα – Έμμεση Καινοτομία</vt:lpstr>
      <vt:lpstr>Αρχιτεκτονική DelianCubeEngine μετά την επέκταση</vt:lpstr>
      <vt:lpstr>Αρχιτεκτονική του νέου πακέτου interestingnessengine</vt:lpstr>
      <vt:lpstr>Πειραματική Αξιολόγηση</vt:lpstr>
      <vt:lpstr>Δεδομένα</vt:lpstr>
      <vt:lpstr>Παράμετροι</vt:lpstr>
      <vt:lpstr>Πειραματική Διαδικασία</vt:lpstr>
      <vt:lpstr>Αποτελέσματα - Συνάφεια</vt:lpstr>
      <vt:lpstr>Συμπεράσματα</vt:lpstr>
      <vt:lpstr>Σύνοψη και Μελλοντικές Επεκτάσεις</vt:lpstr>
      <vt:lpstr>Σύνοψη</vt:lpstr>
      <vt:lpstr>Μελλοντικές Επεκτάσεις</vt:lpstr>
      <vt:lpstr>Παρουσίαση του PowerPoint</vt:lpstr>
      <vt:lpstr>Βοηθητικές Διαφάνειες</vt:lpstr>
      <vt:lpstr>Μια πιο κοντινή ματιά (Μέρος Α’)</vt:lpstr>
      <vt:lpstr>Μια πιο κοντινή ματιά (Μέρος Β’)</vt:lpstr>
      <vt:lpstr>Μια πιο κοντινή ματιά (Μέρος Γ’)</vt:lpstr>
      <vt:lpstr>Αποτελέσματα - Καινοτομία</vt:lpstr>
      <vt:lpstr>Αποτελέσματα - Ιδιορρυθμία</vt:lpstr>
      <vt:lpstr>Αποτελέσματα - Έκπληξη</vt:lpstr>
      <vt:lpstr>Αποτελέσματα – Έκπληξη (Συνέχεια)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με διάταξη εικόνας</dc:title>
  <dc:creator>Eirini Mouselli</dc:creator>
  <cp:lastModifiedBy>Eirini Mouselli</cp:lastModifiedBy>
  <cp:revision>117</cp:revision>
  <dcterms:created xsi:type="dcterms:W3CDTF">2021-02-17T13:13:43Z</dcterms:created>
  <dcterms:modified xsi:type="dcterms:W3CDTF">2021-02-27T18:25:55Z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