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57" r:id="rId3"/>
    <p:sldId id="261" r:id="rId4"/>
    <p:sldId id="262" r:id="rId5"/>
    <p:sldId id="263" r:id="rId6"/>
    <p:sldId id="265" r:id="rId7"/>
    <p:sldId id="264" r:id="rId8"/>
    <p:sldId id="258" r:id="rId9"/>
    <p:sldId id="266" r:id="rId10"/>
    <p:sldId id="267" r:id="rId11"/>
    <p:sldId id="268" r:id="rId12"/>
    <p:sldId id="269" r:id="rId13"/>
    <p:sldId id="272" r:id="rId14"/>
    <p:sldId id="273" r:id="rId15"/>
    <p:sldId id="275" r:id="rId16"/>
    <p:sldId id="274" r:id="rId17"/>
    <p:sldId id="271" r:id="rId18"/>
    <p:sldId id="279" r:id="rId19"/>
    <p:sldId id="280" r:id="rId20"/>
    <p:sldId id="291" r:id="rId21"/>
    <p:sldId id="278" r:id="rId22"/>
    <p:sldId id="292" r:id="rId23"/>
    <p:sldId id="281" r:id="rId24"/>
    <p:sldId id="282" r:id="rId25"/>
    <p:sldId id="283" r:id="rId26"/>
    <p:sldId id="290" r:id="rId27"/>
    <p:sldId id="284" r:id="rId28"/>
    <p:sldId id="285" r:id="rId29"/>
    <p:sldId id="289" r:id="rId30"/>
    <p:sldId id="270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  <a:srgbClr val="CC0000"/>
    <a:srgbClr val="2616F2"/>
    <a:srgbClr val="99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47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l-GR" baseline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Μέσος Χρόνος Μετάφρασης ανά Αριθμό</a:t>
            </a:r>
            <a:r>
              <a:rPr lang="en-US" baseline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aseline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Φίλτρων</a:t>
            </a:r>
          </a:p>
        </c:rich>
      </c:tx>
      <c:layout>
        <c:manualLayout>
          <c:xMode val="edge"/>
          <c:yMode val="edge"/>
          <c:x val="0.22833426063585591"/>
          <c:y val="3.24073017024278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0.17615048118985127"/>
          <c:y val="0.16502008032128515"/>
          <c:w val="0.79329396325459323"/>
          <c:h val="0.6727176422224330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Φύλλο1!$J$3:$M$3</c:f>
              <c:strCache>
                <c:ptCount val="4"/>
                <c:pt idx="0">
                  <c:v>1 Filter</c:v>
                </c:pt>
                <c:pt idx="1">
                  <c:v>2 Filters</c:v>
                </c:pt>
                <c:pt idx="2">
                  <c:v>3 Filters</c:v>
                </c:pt>
                <c:pt idx="3">
                  <c:v>4 Filters</c:v>
                </c:pt>
              </c:strCache>
            </c:strRef>
          </c:cat>
          <c:val>
            <c:numRef>
              <c:f>Φύλλο1!$J$6:$M$6</c:f>
              <c:numCache>
                <c:formatCode>General</c:formatCode>
                <c:ptCount val="4"/>
                <c:pt idx="0">
                  <c:v>172.17939999999999</c:v>
                </c:pt>
                <c:pt idx="1">
                  <c:v>194.6396</c:v>
                </c:pt>
                <c:pt idx="2">
                  <c:v>214.88</c:v>
                </c:pt>
                <c:pt idx="3">
                  <c:v>236.78039999999999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73868480"/>
        <c:axId val="973871744"/>
      </c:barChart>
      <c:catAx>
        <c:axId val="973868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l-GR" sz="1200" baseline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Αριθμός Ατομικών Φίλτρων</a:t>
                </a:r>
              </a:p>
            </c:rich>
          </c:tx>
          <c:layout>
            <c:manualLayout>
              <c:xMode val="edge"/>
              <c:yMode val="edge"/>
              <c:x val="0.39101268591426069"/>
              <c:y val="0.9067928406539543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l-G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l-GR"/>
          </a:p>
        </c:txPr>
        <c:crossAx val="973871744"/>
        <c:crosses val="autoZero"/>
        <c:auto val="1"/>
        <c:lblAlgn val="ctr"/>
        <c:lblOffset val="100"/>
        <c:noMultiLvlLbl val="0"/>
      </c:catAx>
      <c:valAx>
        <c:axId val="973871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l-GR" sz="1200" baseline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Χρόνος (</a:t>
                </a:r>
                <a:r>
                  <a:rPr lang="en-US" sz="1200" baseline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microseconds)</a:t>
                </a:r>
                <a:endParaRPr lang="el-GR" sz="1200" baseline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c:rich>
          </c:tx>
          <c:layout>
            <c:manualLayout>
              <c:xMode val="edge"/>
              <c:yMode val="edge"/>
              <c:x val="3.0555555555555555E-2"/>
              <c:y val="0.2582447506561679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l-G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973868480"/>
        <c:crosses val="autoZero"/>
        <c:crossBetween val="between"/>
      </c:valAx>
      <c:spPr>
        <a:solidFill>
          <a:schemeClr val="bg1">
            <a:lumMod val="95000"/>
          </a:schemeClr>
        </a:solidFill>
        <a:ln w="12700"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alpha val="40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l-GR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Μέσος Χρόνος Μετάφρασης ανά Αριθμό Φίλτρων για διαφορετικούς κύβους</a:t>
            </a:r>
          </a:p>
        </c:rich>
      </c:tx>
      <c:layout>
        <c:manualLayout>
          <c:xMode val="edge"/>
          <c:yMode val="edge"/>
          <c:x val="0.17665776941520989"/>
          <c:y val="2.39688585598493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0.13593606265454761"/>
          <c:y val="0.18687316874896057"/>
          <c:w val="0.84048408739904301"/>
          <c:h val="0.57364681593304012"/>
        </c:manualLayout>
      </c:layout>
      <c:barChart>
        <c:barDir val="col"/>
        <c:grouping val="clustered"/>
        <c:varyColors val="0"/>
        <c:ser>
          <c:idx val="0"/>
          <c:order val="0"/>
          <c:tx>
            <c:v>Orders Cube</c:v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Φύλλο1!$J$3:$M$3</c:f>
              <c:strCache>
                <c:ptCount val="4"/>
                <c:pt idx="0">
                  <c:v>1 Filter</c:v>
                </c:pt>
                <c:pt idx="1">
                  <c:v>2 Filters</c:v>
                </c:pt>
                <c:pt idx="2">
                  <c:v>3 Filters</c:v>
                </c:pt>
                <c:pt idx="3">
                  <c:v>4 Filters</c:v>
                </c:pt>
              </c:strCache>
            </c:strRef>
          </c:cat>
          <c:val>
            <c:numRef>
              <c:f>(Φύλλο1!$J$5,Φύλλο1!$K$5)</c:f>
              <c:numCache>
                <c:formatCode>General</c:formatCode>
                <c:ptCount val="2"/>
                <c:pt idx="0">
                  <c:v>160.19999999999999</c:v>
                </c:pt>
                <c:pt idx="1">
                  <c:v>178.91</c:v>
                </c:pt>
              </c:numCache>
            </c:numRef>
          </c:val>
        </c:ser>
        <c:ser>
          <c:idx val="1"/>
          <c:order val="1"/>
          <c:tx>
            <c:v>Loan Cube</c:v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Φύλλο1!$J$3:$M$3</c:f>
              <c:strCache>
                <c:ptCount val="4"/>
                <c:pt idx="0">
                  <c:v>1 Filter</c:v>
                </c:pt>
                <c:pt idx="1">
                  <c:v>2 Filters</c:v>
                </c:pt>
                <c:pt idx="2">
                  <c:v>3 Filters</c:v>
                </c:pt>
                <c:pt idx="3">
                  <c:v>4 Filters</c:v>
                </c:pt>
              </c:strCache>
            </c:strRef>
          </c:cat>
          <c:val>
            <c:numRef>
              <c:f>(Φύλλο1!$J$4,Φύλλο1!$K$4,Φύλλο1!$L$4)</c:f>
              <c:numCache>
                <c:formatCode>General</c:formatCode>
                <c:ptCount val="3"/>
                <c:pt idx="0">
                  <c:v>191.3</c:v>
                </c:pt>
                <c:pt idx="1">
                  <c:v>209.01939999999999</c:v>
                </c:pt>
                <c:pt idx="2">
                  <c:v>248.2</c:v>
                </c:pt>
              </c:numCache>
            </c:numRef>
          </c:val>
        </c:ser>
        <c:ser>
          <c:idx val="2"/>
          <c:order val="2"/>
          <c:tx>
            <c:v>Adult Cube</c:v>
          </c:tx>
          <c:spPr>
            <a:solidFill>
              <a:srgbClr val="FF9900"/>
            </a:solidFill>
            <a:ln>
              <a:noFill/>
            </a:ln>
            <a:effectLst/>
          </c:spPr>
          <c:invertIfNegative val="0"/>
          <c:cat>
            <c:strRef>
              <c:f>Φύλλο1!$J$3:$M$3</c:f>
              <c:strCache>
                <c:ptCount val="4"/>
                <c:pt idx="0">
                  <c:v>1 Filter</c:v>
                </c:pt>
                <c:pt idx="1">
                  <c:v>2 Filters</c:v>
                </c:pt>
                <c:pt idx="2">
                  <c:v>3 Filters</c:v>
                </c:pt>
                <c:pt idx="3">
                  <c:v>4 Filters</c:v>
                </c:pt>
              </c:strCache>
            </c:strRef>
          </c:cat>
          <c:val>
            <c:numRef>
              <c:f>Φύλλο1!$J$6:$L$6</c:f>
              <c:numCache>
                <c:formatCode>General</c:formatCode>
                <c:ptCount val="3"/>
                <c:pt idx="0">
                  <c:v>172.17939999999999</c:v>
                </c:pt>
                <c:pt idx="1">
                  <c:v>194.6396</c:v>
                </c:pt>
                <c:pt idx="2">
                  <c:v>214.88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overlap val="-20"/>
        <c:axId val="1090370016"/>
        <c:axId val="1090361312"/>
      </c:barChart>
      <c:catAx>
        <c:axId val="10903700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200" baseline="0" dirty="0">
                    <a:solidFill>
                      <a:schemeClr val="tx1"/>
                    </a:solidFill>
                  </a:rPr>
                  <a:t>Αριθμός Ατομικών Φίλτρων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l-G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l-GR"/>
          </a:p>
        </c:txPr>
        <c:crossAx val="1090361312"/>
        <c:crosses val="autoZero"/>
        <c:auto val="1"/>
        <c:lblAlgn val="ctr"/>
        <c:lblOffset val="100"/>
        <c:noMultiLvlLbl val="0"/>
      </c:catAx>
      <c:valAx>
        <c:axId val="1090361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  <a:tailEnd type="none"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l-GR" sz="1200" baseline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Χρόνος</a:t>
                </a:r>
                <a:r>
                  <a:rPr lang="en-US" sz="1200" baseline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(microseconds)</a:t>
                </a:r>
                <a:endParaRPr lang="el-GR" sz="1200" baseline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l-G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090370016"/>
        <c:crosses val="autoZero"/>
        <c:crossBetween val="between"/>
      </c:valAx>
      <c:spPr>
        <a:solidFill>
          <a:schemeClr val="bg1">
            <a:lumMod val="95000"/>
          </a:schemeClr>
        </a:solidFill>
        <a:ln w="12700" cap="flat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l-G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l-GR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l-GR"/>
          </a:p>
        </c:txPr>
      </c:legendEntry>
      <c:layout>
        <c:manualLayout>
          <c:xMode val="edge"/>
          <c:yMode val="edge"/>
          <c:x val="0.34204116768362153"/>
          <c:y val="0.9067273172087994"/>
          <c:w val="0.40380602746200134"/>
          <c:h val="6.88078431322186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alpha val="40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1C22-E490-413D-B181-B055AC2962CB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6DD5-286F-49AD-AB42-026B95036B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1C22-E490-413D-B181-B055AC2962CB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6DD5-286F-49AD-AB42-026B95036B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1C22-E490-413D-B181-B055AC2962CB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6DD5-286F-49AD-AB42-026B95036B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1C22-E490-413D-B181-B055AC2962CB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6DD5-286F-49AD-AB42-026B95036B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1C22-E490-413D-B181-B055AC2962CB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6DD5-286F-49AD-AB42-026B95036B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1C22-E490-413D-B181-B055AC2962CB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6DD5-286F-49AD-AB42-026B95036B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1C22-E490-413D-B181-B055AC2962CB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6DD5-286F-49AD-AB42-026B95036B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1C22-E490-413D-B181-B055AC2962CB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6DD5-286F-49AD-AB42-026B95036B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1C22-E490-413D-B181-B055AC2962CB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6DD5-286F-49AD-AB42-026B95036B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1C22-E490-413D-B181-B055AC2962CB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6DD5-286F-49AD-AB42-026B95036B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1C22-E490-413D-B181-B055AC2962CB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A6DD5-286F-49AD-AB42-026B95036B2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C61C22-E490-413D-B181-B055AC2962CB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A6DD5-286F-49AD-AB42-026B95036B25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89939" y="1851284"/>
            <a:ext cx="8859187" cy="1828800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Υποβολή ερωτήσεων σε φυσική γλώσσα για σύστημα απαντήσεως ερωτήσεων </a:t>
            </a:r>
            <a:r>
              <a:rPr lang="en-US" sz="3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OLAP</a:t>
            </a:r>
            <a:endParaRPr lang="el-GR" sz="3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911240" y="4373903"/>
            <a:ext cx="6400800" cy="1753200"/>
          </a:xfrm>
        </p:spPr>
        <p:txBody>
          <a:bodyPr>
            <a:noAutofit/>
          </a:bodyPr>
          <a:lstStyle/>
          <a:p>
            <a:r>
              <a:rPr lang="el-G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Παρουσίαση Διπλωματικής Εργασίας</a:t>
            </a:r>
          </a:p>
          <a:p>
            <a:r>
              <a:rPr lang="el-G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Γκιτσάκης Δήμος</a:t>
            </a:r>
          </a:p>
          <a:p>
            <a:endParaRPr lang="el-GR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Μάρτιος 2021</a:t>
            </a:r>
          </a:p>
        </p:txBody>
      </p:sp>
      <p:pic>
        <p:nvPicPr>
          <p:cNvPr id="4" name="Picture 2" descr="CSE-UOI-LOGO-BLUE-GR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5740" y="918874"/>
            <a:ext cx="1126800" cy="132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84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99158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Σύνταξη των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nlqueries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94496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the &lt;aggrFunc&gt; of &lt;cube name&gt; &lt;measure&gt; per &lt;groupers&gt; for &lt;composite filter&gt; as &lt;query name&gt;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&lt;aggrFunc&gt;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:: {min, minimum, max, maximum, avg, average, count, sum}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cube name</a:t>
            </a:r>
            <a:r>
              <a:rPr lang="el-G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r>
              <a:rPr lang="el-G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:: </a:t>
            </a:r>
            <a:r>
              <a:rPr lang="el-GR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 όνομα του </a:t>
            </a:r>
            <a:r>
              <a:rPr lang="el-GR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κύβου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measure</a:t>
            </a:r>
            <a:r>
              <a:rPr lang="el-G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r>
              <a:rPr lang="el-G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:: </a:t>
            </a:r>
            <a:r>
              <a:rPr lang="el-GR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 όνομα της </a:t>
            </a:r>
            <a:r>
              <a:rPr lang="el-GR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μέτρησης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&lt;groupers&gt;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:: &lt;grouper&gt; [and &lt;grouper&gt;]*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&lt;grouper&gt;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:: &lt;level&gt;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&lt;composite filter&gt;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:: &lt;atomic filter&gt; [and &lt;atomic filter&gt;]*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&lt;atomic filter&gt;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:: &lt;level&gt; is ‘&lt;value&gt;’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&lt;level&gt;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:: </a:t>
            </a: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dimension.level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| </a:t>
            </a: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level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&lt;value&gt;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:: </a:t>
            </a:r>
            <a:r>
              <a:rPr lang="el-GR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Επιθυμητή τιμή για το φίλτρο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6933063" y="6275696"/>
            <a:ext cx="1525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el-GR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447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614148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Ανάλυση και Σχεδίαση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lvl="0" indent="-355600"/>
            <a:r>
              <a:rPr lang="el-GR" sz="2800" u="sng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Ανάλυση και Σχεδίαση</a:t>
            </a:r>
          </a:p>
          <a:p>
            <a:pPr marL="723900" lvl="1" indent="-273050"/>
            <a:r>
              <a:rPr lang="el-GR" sz="2575" dirty="0">
                <a:latin typeface="Calibri" panose="020F0502020204030204" pitchFamily="34" charset="0"/>
                <a:cs typeface="Calibri" panose="020F0502020204030204" pitchFamily="34" charset="0"/>
              </a:rPr>
              <a:t>Ορισμός του Προβλήματος</a:t>
            </a:r>
          </a:p>
          <a:p>
            <a:pPr marL="723900" lvl="1" indent="-273050"/>
            <a:r>
              <a:rPr lang="el-GR" sz="2575" dirty="0" smtClean="0">
                <a:latin typeface="Calibri" panose="020F0502020204030204" pitchFamily="34" charset="0"/>
                <a:cs typeface="Calibri" panose="020F0502020204030204" pitchFamily="34" charset="0"/>
              </a:rPr>
              <a:t>Τεχνολογικό Υπόβαθρο</a:t>
            </a:r>
            <a:endParaRPr lang="el-GR" sz="2575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3900" lvl="1" indent="-273050"/>
            <a:r>
              <a:rPr lang="el-GR" sz="2575" dirty="0">
                <a:solidFill>
                  <a:srgbClr val="08080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Σύνταξη των </a:t>
            </a:r>
            <a:r>
              <a:rPr lang="en-US" sz="2575" dirty="0">
                <a:solidFill>
                  <a:srgbClr val="08080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nlqueries</a:t>
            </a:r>
            <a:endParaRPr lang="el-GR" sz="2575" dirty="0">
              <a:solidFill>
                <a:srgbClr val="08080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3900" lvl="1" indent="-273050"/>
            <a:r>
              <a:rPr lang="el-GR" sz="2575" u="sng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Ανίχνευση πιθανών σφαλμάτων</a:t>
            </a:r>
          </a:p>
          <a:p>
            <a:pPr marL="0" indent="0">
              <a:buNone/>
            </a:pP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4675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59318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Ανίχνευση πιθανών σφαλμάτων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5800" y="1731011"/>
            <a:ext cx="7772400" cy="4114800"/>
          </a:xfrm>
        </p:spPr>
        <p:txBody>
          <a:bodyPr/>
          <a:lstStyle/>
          <a:p>
            <a:pPr marL="355600" indent="-355600"/>
            <a:r>
              <a:rPr lang="el-GR" sz="2400" dirty="0">
                <a:latin typeface="+mj-lt"/>
              </a:rPr>
              <a:t>Το σύστημα έχει την δυνατότητα να ανιχνεύει διάφορα πιθανά σφάλματα </a:t>
            </a:r>
            <a:r>
              <a:rPr lang="el-GR" sz="2400" dirty="0" smtClean="0">
                <a:latin typeface="+mj-lt"/>
              </a:rPr>
              <a:t>ή ασάφειες που </a:t>
            </a:r>
            <a:r>
              <a:rPr lang="el-GR" sz="2400" dirty="0">
                <a:latin typeface="+mj-lt"/>
              </a:rPr>
              <a:t>μπορεί να υπάρξουν στα </a:t>
            </a:r>
            <a:r>
              <a:rPr lang="en-US" sz="2400" dirty="0" smtClean="0">
                <a:latin typeface="+mj-lt"/>
              </a:rPr>
              <a:t>nlqueries</a:t>
            </a:r>
            <a:r>
              <a:rPr lang="el-GR" sz="2400" dirty="0" smtClean="0">
                <a:latin typeface="+mj-lt"/>
              </a:rPr>
              <a:t> που υποβάλλονται.</a:t>
            </a:r>
          </a:p>
          <a:p>
            <a:pPr marL="355600" indent="-355600"/>
            <a:endParaRPr lang="el-GR" sz="2400" dirty="0"/>
          </a:p>
        </p:txBody>
      </p:sp>
      <p:pic>
        <p:nvPicPr>
          <p:cNvPr id="4" name="Εικόνα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848" y="3074466"/>
            <a:ext cx="5594303" cy="343263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20969" y="6322439"/>
            <a:ext cx="1037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  <a:endParaRPr lang="el-GR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26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39198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Σχεδίαση και Αρχιτεκτονική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el-GR" sz="2800" u="sng" dirty="0" smtClean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Σχεδίαση και Αρχιτεκτονική</a:t>
            </a:r>
          </a:p>
          <a:p>
            <a:pPr marL="723900" lvl="1" indent="-273050"/>
            <a:r>
              <a:rPr lang="en-US" sz="2575" u="sng" dirty="0" smtClean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Package Diagram</a:t>
            </a:r>
          </a:p>
          <a:p>
            <a:pPr marL="723900" lvl="1" indent="-273050"/>
            <a:r>
              <a:rPr lang="en-US" sz="2575" dirty="0" smtClean="0">
                <a:latin typeface="Calibri" panose="020F0502020204030204" pitchFamily="34" charset="0"/>
                <a:cs typeface="Calibri" panose="020F0502020204030204" pitchFamily="34" charset="0"/>
              </a:rPr>
              <a:t>Class Diagram</a:t>
            </a:r>
            <a:endParaRPr lang="el-GR" sz="2575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26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9442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Package Diagram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Θέση περιεχομένου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343" y="1514008"/>
            <a:ext cx="6461921" cy="5239062"/>
          </a:xfrm>
          <a:prstGeom prst="rect">
            <a:avLst/>
          </a:prstGeom>
        </p:spPr>
      </p:pic>
      <p:sp>
        <p:nvSpPr>
          <p:cNvPr id="5" name="Έλλειψη 4"/>
          <p:cNvSpPr/>
          <p:nvPr/>
        </p:nvSpPr>
        <p:spPr bwMode="auto">
          <a:xfrm>
            <a:off x="5428233" y="2161942"/>
            <a:ext cx="1419367" cy="72333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29900" y="6304423"/>
            <a:ext cx="1228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14</a:t>
            </a:r>
            <a:endParaRPr lang="el-GR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03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24208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Σχεδίαση και Αρχιτεκτονική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el-GR" sz="2800" u="sng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Σχεδίαση και Αρχιτεκτονική</a:t>
            </a:r>
          </a:p>
          <a:p>
            <a:pPr marL="723900" lvl="1" indent="-273050"/>
            <a:r>
              <a:rPr lang="en-US" sz="2575" dirty="0">
                <a:solidFill>
                  <a:srgbClr val="08080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Package Diagram</a:t>
            </a:r>
          </a:p>
          <a:p>
            <a:pPr marL="723900" lvl="1" indent="-273050"/>
            <a:r>
              <a:rPr lang="en-US" sz="2575" u="sng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 Diagram</a:t>
            </a:r>
            <a:endParaRPr lang="el-GR" sz="2575" u="sng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5124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4432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 Diagram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Θέση περιεχομένου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37" y="1543987"/>
            <a:ext cx="7105337" cy="50666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48265" y="6270724"/>
            <a:ext cx="1009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endParaRPr lang="el-GR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48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614148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Έλεγχος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του λογισμικού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el-GR" sz="2800" u="sng" dirty="0" smtClean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Έλεγχος του λογισμικού</a:t>
            </a:r>
            <a:endParaRPr lang="el-GR" sz="2800" u="sng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65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39198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Έλεγχος του λογισμικού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en-US" sz="2400" i="1" dirty="0" smtClean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NLTranslatorTest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Ελέγχει την σωστή λειτουργία της μετατροπής των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nlqueries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σε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cube queries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στην κλάση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NLTranslator.</a:t>
            </a:r>
          </a:p>
          <a:p>
            <a:pPr marL="355600" indent="-355600"/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55600"/>
            <a:r>
              <a:rPr lang="en-US" sz="2400" i="1" dirty="0" smtClean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SimplifiedNLQueriesTest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Ελέγχει τις νέες μεθόδους στην κλάση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SimpleQueryProcessorEngine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που καλούνται από τον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client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για τον έλεγχο και την μετατροπή των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nlqueries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σε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cube queries.</a:t>
            </a:r>
          </a:p>
          <a:p>
            <a:pPr marL="355600" indent="-355600"/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042245" y="6248400"/>
            <a:ext cx="1415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18</a:t>
            </a:r>
            <a:endParaRPr lang="el-GR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284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54188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Πειραματική Αξιολόγηση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el-GR" sz="2800" u="sng" dirty="0" smtClean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Πειραματική Αξιολόγηση</a:t>
            </a:r>
          </a:p>
          <a:p>
            <a:pPr marL="723900" lvl="1" indent="-273050"/>
            <a:r>
              <a:rPr lang="el-GR" sz="2575" u="sng" dirty="0" smtClean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Πειράματα</a:t>
            </a:r>
          </a:p>
          <a:p>
            <a:pPr marL="723900" lvl="1" indent="-273050"/>
            <a:r>
              <a:rPr lang="el-GR" sz="2575" dirty="0" smtClean="0">
                <a:solidFill>
                  <a:srgbClr val="08080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Συμπεράσματα</a:t>
            </a:r>
            <a:endParaRPr lang="el-GR" sz="2575" dirty="0">
              <a:solidFill>
                <a:srgbClr val="08080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963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Αντικείμενο της εργασίας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5800" y="2133599"/>
            <a:ext cx="7530921" cy="4048259"/>
          </a:xfrm>
        </p:spPr>
        <p:txBody>
          <a:bodyPr/>
          <a:lstStyle/>
          <a:p>
            <a:pPr marL="360363" indent="-360363"/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Ο σκοπός της εργασίας είναι η κατασκευή ενός εργαλείου που δέχεται ως είσοδο ερωτήματα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OLAP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σε φυσική γλώσσα (</a:t>
            </a:r>
            <a:r>
              <a:rPr lang="en-US" sz="2800" i="1" dirty="0" smtClean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nlqueries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τα υποβάλλει σε μία βάση δεδομένων και επιστρέφει τα αποτελέσματα στον χρήστη.</a:t>
            </a:r>
          </a:p>
          <a:p>
            <a:pPr marL="0" indent="0">
              <a:buNone/>
            </a:pPr>
            <a:endParaRPr lang="el-GR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0363" indent="-360363"/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Στόχος είναι να δοθεί στον χρήστη ένας πιο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εύχρηστος τρόπος υποβολής ερωτημάτων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OLAP.</a:t>
            </a:r>
            <a:endParaRPr lang="el-G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64250" y="6181858"/>
            <a:ext cx="1493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l-GR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78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Το πλήθος ατομικών φίλτρων επηρεάζει γραμμικά τον χρόνο μετάφρασης των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ερωτημάτων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Τίτλος 1"/>
          <p:cNvSpPr txBox="1">
            <a:spLocks/>
          </p:cNvSpPr>
          <p:nvPr/>
        </p:nvSpPr>
        <p:spPr>
          <a:xfrm>
            <a:off x="457200" y="62913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sz="3200" b="1" baseline="30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</a:t>
            </a:r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Πείραμα</a:t>
            </a:r>
          </a:p>
        </p:txBody>
      </p:sp>
      <p:graphicFrame>
        <p:nvGraphicFramePr>
          <p:cNvPr id="9" name="Γράφημα 8"/>
          <p:cNvGraphicFramePr/>
          <p:nvPr>
            <p:extLst>
              <p:ext uri="{D42A27DB-BD31-4B8C-83A1-F6EECF244321}">
                <p14:modId xmlns:p14="http://schemas.microsoft.com/office/powerpoint/2010/main" val="4014757947"/>
              </p:ext>
            </p:extLst>
          </p:nvPr>
        </p:nvGraphicFramePr>
        <p:xfrm>
          <a:off x="1214652" y="2952181"/>
          <a:ext cx="6578220" cy="3372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922525" y="6324600"/>
            <a:ext cx="764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endParaRPr lang="el-GR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8341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00190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sz="3200" b="1" baseline="30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</a:t>
            </a:r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Πείραμα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51235"/>
            <a:ext cx="8229600" cy="4389120"/>
          </a:xfrm>
        </p:spPr>
        <p:txBody>
          <a:bodyPr/>
          <a:lstStyle/>
          <a:p>
            <a:pPr marL="355600" indent="-355600"/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Συγκρίνοντας με τον χρόνο υποβολής και εκτέλεσης των ερωτημάτων, ο χρόνος μετάφρασης των ερωτημάτων είναι αρκετές τάξεις μεγέθους μικρότερος.</a:t>
            </a: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20719" y="6248400"/>
            <a:ext cx="1337481" cy="36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21</a:t>
            </a:r>
            <a:endParaRPr lang="el-GR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Πίνακας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361252"/>
              </p:ext>
            </p:extLst>
          </p:nvPr>
        </p:nvGraphicFramePr>
        <p:xfrm>
          <a:off x="846161" y="3151357"/>
          <a:ext cx="7328849" cy="2810667"/>
        </p:xfrm>
        <a:graphic>
          <a:graphicData uri="http://schemas.openxmlformats.org/drawingml/2006/table">
            <a:tbl>
              <a:tblPr firstRow="1" firstCol="1" bandRow="1"/>
              <a:tblGrid>
                <a:gridCol w="2429954"/>
                <a:gridCol w="1174718"/>
                <a:gridCol w="1201840"/>
                <a:gridCol w="1333211"/>
                <a:gridCol w="1189126"/>
              </a:tblGrid>
              <a:tr h="5456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ατομικό φίλτρο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ατομικά φίλτρα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ατομικά φίλτρα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 ατομικά φίλτρα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88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Αθροιστικός χρόνος επεξεργασίας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nlquery</a:t>
                      </a: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microseconds</a:t>
                      </a: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l-GR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172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l-GR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194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l-GR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214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l-GR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263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3649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Χρόνος υποβολής και εκτέλεσης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cube query</a:t>
                      </a: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microseconds</a:t>
                      </a: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l-GR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54.967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l-GR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25.595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126.060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l-GR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610.760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56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b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Αναλογία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0,003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0,007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0,0017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0,0004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886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92383"/>
            <a:ext cx="8229600" cy="4389120"/>
          </a:xfrm>
        </p:spPr>
        <p:txBody>
          <a:bodyPr/>
          <a:lstStyle/>
          <a:p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Ο όγκος της μεταπληροφορίας επηρεάζει τον χρόνο μετάφρασης περισσότερο όταν συνδυάζεται με το μέγεθος της μεταπληροφορίας σε πλήθος χαρακτήρων.</a:t>
            </a:r>
          </a:p>
          <a:p>
            <a:endParaRPr lang="el-GR" dirty="0"/>
          </a:p>
        </p:txBody>
      </p:sp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457200" y="212905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sz="3200" b="1" baseline="30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</a:t>
            </a:r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Πείραμα</a:t>
            </a:r>
          </a:p>
        </p:txBody>
      </p:sp>
      <p:graphicFrame>
        <p:nvGraphicFramePr>
          <p:cNvPr id="5" name="Γράφημα 4"/>
          <p:cNvGraphicFramePr/>
          <p:nvPr>
            <p:extLst>
              <p:ext uri="{D42A27DB-BD31-4B8C-83A1-F6EECF244321}">
                <p14:modId xmlns:p14="http://schemas.microsoft.com/office/powerpoint/2010/main" val="199379642"/>
              </p:ext>
            </p:extLst>
          </p:nvPr>
        </p:nvGraphicFramePr>
        <p:xfrm>
          <a:off x="1023582" y="2674961"/>
          <a:ext cx="6933063" cy="3780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990764" y="6455390"/>
            <a:ext cx="696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22</a:t>
            </a:r>
            <a:endParaRPr lang="el-GR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8001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69178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Πειραματική Αξιολόγηση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el-GR" sz="2800" u="sng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Πειραματική Αξιολόγηση</a:t>
            </a:r>
          </a:p>
          <a:p>
            <a:pPr marL="723900" lvl="1" indent="-273050"/>
            <a:r>
              <a:rPr lang="el-GR" sz="2575" dirty="0">
                <a:solidFill>
                  <a:srgbClr val="08080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Πειράματα</a:t>
            </a:r>
          </a:p>
          <a:p>
            <a:pPr marL="723900" lvl="1" indent="-273050"/>
            <a:r>
              <a:rPr lang="el-GR" sz="2575" u="sng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Συμπεράσματα</a:t>
            </a:r>
          </a:p>
        </p:txBody>
      </p:sp>
    </p:spTree>
    <p:extLst>
      <p:ext uri="{BB962C8B-B14F-4D97-AF65-F5344CB8AC3E}">
        <p14:creationId xmlns:p14="http://schemas.microsoft.com/office/powerpoint/2010/main" val="37799014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09218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Συμπεράσματα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Ο χρόνος μετάφρασης των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nlqueries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είναι </a:t>
            </a:r>
            <a:r>
              <a:rPr lang="el-GR" sz="2400" i="1" dirty="0" smtClean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αρκετές τάξεις μικρότερος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από τον χρόνο υποβολής και εκτέλεσης των ερωτημάτων.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55600"/>
            <a:endParaRPr lang="el-G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55600"/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Το </a:t>
            </a:r>
            <a:r>
              <a:rPr lang="el-GR" sz="2400" i="1" dirty="0" smtClean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πλήθος των ατομικών φίλτρων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επηρεάζει </a:t>
            </a:r>
            <a:r>
              <a:rPr lang="el-GR" sz="2400" dirty="0" smtClean="0">
                <a:solidFill>
                  <a:srgbClr val="08080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γραμμικά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τον χρόνο μετάφρασης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των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nlqueries.</a:t>
            </a:r>
          </a:p>
          <a:p>
            <a:pPr marL="355600" indent="-355600"/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55600"/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Ο χρόνος μετάφρασης των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nlqueries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επηρεάζεται από τον </a:t>
            </a:r>
            <a:r>
              <a:rPr lang="el-GR" sz="2400" i="1" dirty="0" smtClean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συνδυασμό μεγέθους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σε αριθμό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χαρακτήρων και </a:t>
            </a:r>
            <a:r>
              <a:rPr lang="el-GR" sz="2400" i="1" dirty="0" smtClean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όγκου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i="1" dirty="0" smtClean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της μεταπληροφορίας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06269" y="6248400"/>
            <a:ext cx="951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24</a:t>
            </a:r>
            <a:endParaRPr lang="el-GR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6096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09218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Σύνοψη και Μελλοντικές Επεκτάσεις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el-GR" sz="2800" u="sng" dirty="0" smtClean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Σύνοψη και Μελλοντικές Επεκτάσεις</a:t>
            </a:r>
            <a:endParaRPr lang="el-GR" sz="2800" u="sng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3463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434268"/>
            <a:ext cx="8229600" cy="1143000"/>
          </a:xfrm>
        </p:spPr>
        <p:txBody>
          <a:bodyPr/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Σύνοψη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indent="-357188"/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Το σύστημα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Delian Cubes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επεκτάθηκε και πλέον υποστηρίζει ερωτήματα σε φυσική γλώσσα.</a:t>
            </a:r>
          </a:p>
          <a:p>
            <a:pPr marL="357188" indent="-357188"/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Δημιουργήθηκε μια νέα σύνταξη, την οποία χρησιμοποιεί για τον έλεγχο και μετασχηματισμό των ερωτημάτων σε φυσική γλώσσα.</a:t>
            </a:r>
          </a:p>
          <a:p>
            <a:pPr marL="357188" indent="-357188"/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Το  σύστημα αναγνωρίζει μια σειρά από σφάλματα και ασάφειες, επιτρέποντας στον χρήστη να τα διορθώσει πριν την εκτέλεση των ερωτημάτων.</a:t>
            </a:r>
          </a:p>
          <a:p>
            <a:pPr marL="357188" indent="-357188"/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Ο χρόνος για την επεξεργασία της φυσικής γλώσσας είναι αμελητέος για τον χρόνο εκτέλεσης των ερωτημάτων.</a:t>
            </a:r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48266" y="5955268"/>
            <a:ext cx="1238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26</a:t>
            </a:r>
            <a:endParaRPr lang="el-GR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479238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Μελλοντικές Επεκτάσεις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Νέος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parser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με μια μεγαλύτερη και πιο ευέλικτη γραμματική.</a:t>
            </a:r>
          </a:p>
          <a:p>
            <a:pPr marL="355600" indent="-355600"/>
            <a:endParaRPr lang="el-G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55600"/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Refactoring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του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Delian Cubes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στον τρόπο αρχικής σύνδεσης με την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MySQL.</a:t>
            </a:r>
          </a:p>
          <a:p>
            <a:pPr marL="355600" indent="-355600"/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55600"/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Refactoring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στο πακέτο του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GUI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του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Delian Cubes.</a:t>
            </a:r>
            <a:endParaRPr 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48266" y="5955268"/>
            <a:ext cx="1238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l-GR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11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sz="2800" dirty="0" smtClean="0">
                <a:solidFill>
                  <a:srgbClr val="2616F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Σας ευχαριστώ πολύ </a:t>
            </a:r>
          </a:p>
          <a:p>
            <a:pPr marL="0" indent="0" algn="ctr">
              <a:buNone/>
            </a:pPr>
            <a:r>
              <a:rPr lang="el-GR" sz="2800" dirty="0" smtClean="0">
                <a:solidFill>
                  <a:srgbClr val="2616F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για τον χρόνο και την προσοχή σας…</a:t>
            </a:r>
          </a:p>
          <a:p>
            <a:pPr marL="0" indent="0" algn="ctr">
              <a:buNone/>
            </a:pPr>
            <a:endParaRPr 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l-GR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Γκιτσάκης Δήμος</a:t>
            </a:r>
            <a:endParaRPr lang="el-GR" sz="28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87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614148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Βοηθητικές Διαφάνειες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el-GR" sz="2800" u="sng" dirty="0" smtClean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Βοηθητικές Διαφάνειες</a:t>
            </a:r>
            <a:endParaRPr lang="el-GR" sz="2800" u="sng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235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74308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Δομή της παρουσίασης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5800" y="1776259"/>
            <a:ext cx="7772400" cy="4267200"/>
          </a:xfrm>
        </p:spPr>
        <p:txBody>
          <a:bodyPr>
            <a:normAutofit fontScale="92500" lnSpcReduction="20000"/>
          </a:bodyPr>
          <a:lstStyle/>
          <a:p>
            <a:pPr marL="360363" indent="-360363"/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Ανάλυση και Σχεδίαση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725" lvl="1" indent="-269875"/>
            <a:r>
              <a:rPr lang="el-G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Ορισμός </a:t>
            </a:r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του προβλήματος</a:t>
            </a:r>
          </a:p>
          <a:p>
            <a:pPr marL="720725" lvl="1" indent="-269875"/>
            <a:r>
              <a:rPr 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Τεχνολογικό Υπόβαθρο</a:t>
            </a:r>
            <a:endParaRPr lang="el-GR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725" lvl="1" indent="-269875"/>
            <a:r>
              <a:rPr lang="el-G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Σύνταξη των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nlqueries</a:t>
            </a:r>
          </a:p>
          <a:p>
            <a:pPr marL="720725" lvl="1" indent="-269875"/>
            <a:r>
              <a:rPr lang="el-G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Ανίχνευση πιθανών σφαλμάτων</a:t>
            </a:r>
          </a:p>
          <a:p>
            <a:pPr marL="360363" indent="-360363"/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Σχεδίαση και Αρχιτεκτονική</a:t>
            </a:r>
          </a:p>
          <a:p>
            <a:pPr marL="720725" lvl="1" indent="-269875"/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Package Diagram</a:t>
            </a:r>
          </a:p>
          <a:p>
            <a:pPr marL="720725" lvl="1" indent="-269875"/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Class Diagram</a:t>
            </a:r>
          </a:p>
          <a:p>
            <a:pPr marL="360363" indent="-360363"/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Έλεγχος του λογισμικού</a:t>
            </a:r>
          </a:p>
          <a:p>
            <a:pPr marL="360363" indent="-360363"/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Πειραματική Αξιολόγηση</a:t>
            </a:r>
          </a:p>
          <a:p>
            <a:pPr marL="723900" lvl="1" indent="-273050"/>
            <a:r>
              <a:rPr lang="el-G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Πειράματα</a:t>
            </a:r>
          </a:p>
          <a:p>
            <a:pPr marL="723900" lvl="1" indent="-273050"/>
            <a:r>
              <a:rPr lang="el-G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Συμπεράσματα</a:t>
            </a:r>
          </a:p>
          <a:p>
            <a:pPr marL="360363" indent="-360363"/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Σύνοψη και Μελλοντικές Επεκτάσεις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95696" indent="-269875"/>
            <a:endParaRPr lang="en-US" sz="2425" dirty="0" smtClean="0">
              <a:latin typeface="+mj-lt"/>
            </a:endParaRPr>
          </a:p>
          <a:p>
            <a:pPr marL="450850" lvl="1" indent="-450850">
              <a:buNone/>
            </a:pPr>
            <a:endParaRPr lang="en-US" sz="26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53837" y="6248400"/>
            <a:ext cx="1104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i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429237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614148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Βοηθητικές Διαφάνειες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Orders Cube</a:t>
            </a:r>
          </a:p>
          <a:p>
            <a:pPr marL="355600" indent="-355600"/>
            <a:endParaRPr lang="el-GR" sz="2800" dirty="0"/>
          </a:p>
        </p:txBody>
      </p:sp>
      <p:graphicFrame>
        <p:nvGraphicFramePr>
          <p:cNvPr id="8" name="Πίνακας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489403"/>
              </p:ext>
            </p:extLst>
          </p:nvPr>
        </p:nvGraphicFramePr>
        <p:xfrm>
          <a:off x="668741" y="2593074"/>
          <a:ext cx="7724632" cy="3603009"/>
        </p:xfrm>
        <a:graphic>
          <a:graphicData uri="http://schemas.openxmlformats.org/drawingml/2006/table">
            <a:tbl>
              <a:tblPr firstRow="1" firstCol="1" bandRow="1"/>
              <a:tblGrid>
                <a:gridCol w="3367099"/>
                <a:gridCol w="1897697"/>
                <a:gridCol w="2459836"/>
              </a:tblGrid>
              <a:tr h="5394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ατομικό φίλτρο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ατομικά φίλτρα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76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findQueryComponents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(microseconds)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81,77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51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%)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91,65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51,2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%)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067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parseGamma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&amp;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parseSigma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(microseconds)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41,68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(26%)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44,9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(25</a:t>
                      </a: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,1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%)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0405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Αθροιστικός χρόνος επεξεργασίας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nlquery</a:t>
                      </a: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microseconds</a:t>
                      </a: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160,2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(100%)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178,91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(100%)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66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Loan Cube</a:t>
            </a:r>
          </a:p>
          <a:p>
            <a:pPr marL="355600" indent="-355600"/>
            <a:endParaRPr lang="el-GR" sz="2800" dirty="0"/>
          </a:p>
        </p:txBody>
      </p:sp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376713"/>
              </p:ext>
            </p:extLst>
          </p:nvPr>
        </p:nvGraphicFramePr>
        <p:xfrm>
          <a:off x="805217" y="2524837"/>
          <a:ext cx="7478973" cy="3542282"/>
        </p:xfrm>
        <a:graphic>
          <a:graphicData uri="http://schemas.openxmlformats.org/drawingml/2006/table">
            <a:tbl>
              <a:tblPr firstRow="1" firstCol="1" bandRow="1"/>
              <a:tblGrid>
                <a:gridCol w="2646656"/>
                <a:gridCol w="1611043"/>
                <a:gridCol w="1610231"/>
                <a:gridCol w="1611043"/>
              </a:tblGrid>
              <a:tr h="4640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ατομικό φίλτρο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ατομικά φίλτρα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ατομικά φίλτρα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43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findQueryComponents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(microseconds)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104,3 (54,5%)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108,14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51,7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%)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129,22 (52%)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447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parseGamma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&amp; </a:t>
                      </a:r>
                      <a:r>
                        <a:rPr lang="en-US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parseSigma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(microseconds)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51,04 (26,7%)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49,91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(23,8%)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70,2 (28,2%)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391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Αθροιστικός χρόνος επεξεργασίας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nlquery</a:t>
                      </a: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microseconds</a:t>
                      </a: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191,3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(100%)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209,0194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(100%)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248,2 (100%)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Τίτλος 1"/>
          <p:cNvSpPr txBox="1">
            <a:spLocks/>
          </p:cNvSpPr>
          <p:nvPr/>
        </p:nvSpPr>
        <p:spPr>
          <a:xfrm>
            <a:off x="457200" y="61414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Βοηθητικές Διαφάνειες</a:t>
            </a:r>
            <a:endParaRPr kumimoji="0" lang="el-GR" sz="3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6149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Adult Cube</a:t>
            </a:r>
          </a:p>
          <a:p>
            <a:pPr marL="355600" indent="-355600"/>
            <a:endParaRPr lang="el-GR" sz="2800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065123"/>
              </p:ext>
            </p:extLst>
          </p:nvPr>
        </p:nvGraphicFramePr>
        <p:xfrm>
          <a:off x="655094" y="2606720"/>
          <a:ext cx="7670040" cy="3589364"/>
        </p:xfrm>
        <a:graphic>
          <a:graphicData uri="http://schemas.openxmlformats.org/drawingml/2006/table">
            <a:tbl>
              <a:tblPr firstRow="1" firstCol="1" bandRow="1"/>
              <a:tblGrid>
                <a:gridCol w="2452226"/>
                <a:gridCol w="1492692"/>
                <a:gridCol w="1491939"/>
                <a:gridCol w="2233183"/>
              </a:tblGrid>
              <a:tr h="4347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ατομικό φίλτρο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ατομικά φίλτρα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 ατομικά φίλτρα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05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findQueryComponents (microseconds)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90,53 (52%)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95,28 (48,9%)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109,92 (51,1%)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417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parseGamma &amp; parseSigma (microseconds)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45,27 (26,2%)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48,66 (25%)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51,67 (24%)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2231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Αθροιστικός χρόνος επεξεργασίας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nlquery</a:t>
                      </a: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microseconds</a:t>
                      </a: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172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,1794 (100%)</a:t>
                      </a:r>
                      <a:endParaRPr lang="el-G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194</a:t>
                      </a: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,6396 (100%)</a:t>
                      </a:r>
                      <a:endParaRPr lang="el-G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300"/>
                        </a:spcAft>
                      </a:pPr>
                      <a:r>
                        <a:rPr lang="el-GR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214,88 (100%)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614148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Βοηθητικές Διαφάνειες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7019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el-G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Σε όλους τους κύβους περίπου το 52% του χρόνου για την μετάφραση αποτελεί το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nlquery splitting.</a:t>
            </a:r>
          </a:p>
          <a:p>
            <a:pPr marL="355600" indent="-355600"/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55600"/>
            <a:r>
              <a:rPr lang="el-G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Περίπου το 26% είναι ο χρόνος για την ανάλυση των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gamma </a:t>
            </a:r>
            <a:r>
              <a:rPr lang="el-G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και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sigma </a:t>
            </a:r>
            <a:r>
              <a:rPr lang="el-G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περιοχών στο ερώτημα, εκεί που χρησιμοποιούνται τα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metadata.</a:t>
            </a:r>
            <a:endParaRPr lang="el-GR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55600"/>
            <a:endParaRPr lang="el-G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55600"/>
            <a:r>
              <a:rPr lang="el-G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Επομένως, κυρίως ο χρόνος μετάφρασης επηρεάζεται από το μέγεθος του ερωτήματος. Ο συνδυασμός όγκου και μεγέθους των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metadata</a:t>
            </a:r>
            <a:r>
              <a:rPr lang="el-G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σε χαρακτήρες επηρεάζει τον χρόνο μετάφρασης.</a:t>
            </a:r>
            <a:endParaRPr lang="el-G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457200" y="614148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Βοηθητικές Διαφάνειες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694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Ανάλυση και Σχεδίαση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040410"/>
            <a:ext cx="8229600" cy="4389120"/>
          </a:xfrm>
        </p:spPr>
        <p:txBody>
          <a:bodyPr/>
          <a:lstStyle/>
          <a:p>
            <a:pPr marL="360363" indent="-360363"/>
            <a:r>
              <a:rPr lang="el-GR" sz="2800" u="sng" dirty="0" smtClean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Ανάλυση και Σχεδίαση</a:t>
            </a:r>
          </a:p>
          <a:p>
            <a:pPr marL="720725" lvl="1" indent="-269875"/>
            <a:r>
              <a:rPr lang="el-GR" sz="2580" u="sng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Ορισμός του προβλήματος</a:t>
            </a:r>
            <a:endParaRPr lang="en-US" sz="2580" u="sng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0725" lvl="1" indent="-269875"/>
            <a:r>
              <a:rPr lang="el-GR" sz="2580" dirty="0" smtClean="0">
                <a:solidFill>
                  <a:srgbClr val="08080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Τεχνολογικό Υπόβαθρο</a:t>
            </a:r>
          </a:p>
          <a:p>
            <a:pPr marL="720725" lvl="1" indent="-269875"/>
            <a:r>
              <a:rPr lang="el-GR" sz="2580" dirty="0" smtClean="0">
                <a:latin typeface="Calibri" panose="020F0502020204030204" pitchFamily="34" charset="0"/>
                <a:cs typeface="Calibri" panose="020F0502020204030204" pitchFamily="34" charset="0"/>
              </a:rPr>
              <a:t>Σύνταξη των </a:t>
            </a:r>
            <a:r>
              <a:rPr lang="en-US" sz="2580" dirty="0" smtClean="0">
                <a:latin typeface="Calibri" panose="020F0502020204030204" pitchFamily="34" charset="0"/>
                <a:cs typeface="Calibri" panose="020F0502020204030204" pitchFamily="34" charset="0"/>
              </a:rPr>
              <a:t>nlqueries</a:t>
            </a:r>
          </a:p>
          <a:p>
            <a:pPr marL="720725" lvl="1" indent="-269875"/>
            <a:r>
              <a:rPr lang="el-GR" sz="2580" dirty="0" smtClean="0">
                <a:latin typeface="Calibri" panose="020F0502020204030204" pitchFamily="34" charset="0"/>
                <a:cs typeface="Calibri" panose="020F0502020204030204" pitchFamily="34" charset="0"/>
              </a:rPr>
              <a:t>Ανίχνευση πιθανών σφαλμάτων</a:t>
            </a:r>
            <a:endParaRPr lang="el-GR" sz="258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758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Ορισμός του προβλήματος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4177048"/>
          </a:xfrm>
        </p:spPr>
        <p:txBody>
          <a:bodyPr>
            <a:normAutofit lnSpcReduction="10000"/>
          </a:bodyPr>
          <a:lstStyle/>
          <a:p>
            <a:pPr marL="360363" indent="-360363"/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Ο στόχος είναι να κατασκευαστεί ένα εργαλείο το οποίο θα μπορεί να αναγνωρίζει ερωτήματα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OLAP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σε φυσική γλώσσα (</a:t>
            </a:r>
            <a:r>
              <a:rPr lang="en-US" sz="2400" i="1" dirty="0" smtClean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nlqueries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και να τα μετασχηματίζει, προκειμένου να μπορεί να τα υποβάλλει σε μια βάση δεδομένων και να παρουσιάζει τα αποτελέσματα στον χρήστη.</a:t>
            </a:r>
          </a:p>
          <a:p>
            <a:pPr marL="360363" indent="-360363"/>
            <a:endParaRPr lang="el-G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0363" indent="-360363"/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Αυτό επιτυγχάνεται επεκτείνοντας το σύστημα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Delian Cubes 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και με τη δημιουργία μιας σύνταξης την οποία ακολουθούν τα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nlqueries</a:t>
            </a: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και βοηθά στον μετασχηματισμό τους.</a:t>
            </a:r>
          </a:p>
          <a:p>
            <a:pPr marL="0" indent="0">
              <a:buNone/>
            </a:pPr>
            <a:endParaRPr lang="el-GR" sz="2400" dirty="0" smtClean="0"/>
          </a:p>
          <a:p>
            <a:pPr marL="360363" indent="-360363"/>
            <a:endParaRPr lang="el-GR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569558" y="6310648"/>
            <a:ext cx="888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i="1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21728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Ανάλυση και Σχεδίαση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040410"/>
            <a:ext cx="8229600" cy="4389120"/>
          </a:xfrm>
        </p:spPr>
        <p:txBody>
          <a:bodyPr/>
          <a:lstStyle/>
          <a:p>
            <a:pPr marL="355600" indent="-355600"/>
            <a:r>
              <a:rPr lang="el-GR" sz="2800" u="sng" dirty="0" smtClean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Ανάλυση και Σχεδίαση</a:t>
            </a:r>
          </a:p>
          <a:p>
            <a:pPr marL="723900" lvl="1" indent="-273050"/>
            <a:r>
              <a:rPr lang="el-GR" sz="2580" dirty="0" smtClean="0">
                <a:latin typeface="Calibri" panose="020F0502020204030204" pitchFamily="34" charset="0"/>
                <a:cs typeface="Calibri" panose="020F0502020204030204" pitchFamily="34" charset="0"/>
              </a:rPr>
              <a:t>Ορισμός του Προβλήματος</a:t>
            </a:r>
          </a:p>
          <a:p>
            <a:pPr marL="723900" lvl="1" indent="-273050"/>
            <a:r>
              <a:rPr lang="el-GR" sz="2580" u="sng" dirty="0" smtClean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Τεχνολογικό Υπόβαθρο</a:t>
            </a:r>
          </a:p>
          <a:p>
            <a:pPr marL="723900" lvl="1" indent="-273050"/>
            <a:r>
              <a:rPr lang="el-GR" sz="2580" dirty="0" smtClean="0">
                <a:solidFill>
                  <a:srgbClr val="08080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Σύνταξη των </a:t>
            </a:r>
            <a:r>
              <a:rPr lang="en-US" sz="2580" dirty="0" smtClean="0">
                <a:solidFill>
                  <a:srgbClr val="08080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nlqueries</a:t>
            </a:r>
          </a:p>
          <a:p>
            <a:pPr marL="723900" lvl="1" indent="-273050"/>
            <a:r>
              <a:rPr lang="el-GR" sz="2580" dirty="0" smtClean="0">
                <a:solidFill>
                  <a:srgbClr val="08080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Ανίχνευση πιθανών σφαλμάτων</a:t>
            </a:r>
            <a:endParaRPr lang="el-GR" sz="2580" dirty="0">
              <a:solidFill>
                <a:srgbClr val="08080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365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69178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Τεχνολογικό Υπόβαθρο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indent="-360363"/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Το εργαλείο </a:t>
            </a:r>
            <a:r>
              <a:rPr lang="en-US" sz="2800" i="1" dirty="0" smtClean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Delian Cubes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χρησιμοποιείται για την υποβολή ερωτημάτων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OLAP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σε μια βάση δεδομένων.</a:t>
            </a:r>
          </a:p>
          <a:p>
            <a:pPr marL="0" indent="0">
              <a:buNone/>
            </a:pPr>
            <a:endParaRPr lang="el-G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0363" indent="-360363"/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Ως είσοδος στο σύστημα δίνονται ειδικά διαμορφωμένα ερωτήματα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OLAP, 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τα </a:t>
            </a:r>
            <a:r>
              <a:rPr lang="en-US" sz="2800" i="1" dirty="0" smtClean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cube queries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τα οποία μετασχηματίζονται σε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SQL</a:t>
            </a:r>
            <a:r>
              <a:rPr lang="el-G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και υποβάλλονται.</a:t>
            </a:r>
            <a:endParaRPr 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81671" y="6248400"/>
            <a:ext cx="2176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l-GR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69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8416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NLQueries &amp; Cube Queries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smtClean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NLQuery</a:t>
            </a:r>
          </a:p>
          <a:p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800" dirty="0" smtClean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smtClean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Cube </a:t>
            </a:r>
            <a:r>
              <a:rPr lang="en-US" sz="2800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en-US" sz="2800" dirty="0" smtClean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uery</a:t>
            </a:r>
          </a:p>
          <a:p>
            <a:pPr marL="0" indent="0">
              <a:buNone/>
            </a:pPr>
            <a:endParaRPr 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938" y="2791944"/>
            <a:ext cx="6532809" cy="505030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938" y="4312201"/>
            <a:ext cx="4818476" cy="174086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325436" y="6248400"/>
            <a:ext cx="1132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endParaRPr lang="el-GR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095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614148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Ανάλυση και Σχεδίαση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/>
            <a:r>
              <a:rPr lang="el-GR" sz="2800" u="sng" dirty="0" smtClean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Ανάλυση και Σχεδίαση</a:t>
            </a:r>
          </a:p>
          <a:p>
            <a:pPr marL="723900" lvl="1" indent="-273050"/>
            <a:r>
              <a:rPr lang="el-GR" sz="2575" dirty="0">
                <a:latin typeface="Calibri" panose="020F0502020204030204" pitchFamily="34" charset="0"/>
                <a:cs typeface="Calibri" panose="020F0502020204030204" pitchFamily="34" charset="0"/>
              </a:rPr>
              <a:t>Ορισμός του </a:t>
            </a:r>
            <a:r>
              <a:rPr lang="el-GR" sz="2575" dirty="0" smtClean="0">
                <a:latin typeface="Calibri" panose="020F0502020204030204" pitchFamily="34" charset="0"/>
                <a:cs typeface="Calibri" panose="020F0502020204030204" pitchFamily="34" charset="0"/>
              </a:rPr>
              <a:t>Προβλήματος</a:t>
            </a:r>
          </a:p>
          <a:p>
            <a:pPr marL="723900" lvl="1" indent="-273050"/>
            <a:r>
              <a:rPr lang="el-GR" sz="2575" dirty="0" smtClean="0">
                <a:latin typeface="Calibri" panose="020F0502020204030204" pitchFamily="34" charset="0"/>
                <a:cs typeface="Calibri" panose="020F0502020204030204" pitchFamily="34" charset="0"/>
              </a:rPr>
              <a:t>Τεχνολογικό Υπόβαθρο</a:t>
            </a:r>
            <a:endParaRPr lang="el-GR" sz="2575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3900" lvl="1" indent="-273050"/>
            <a:r>
              <a:rPr lang="el-GR" sz="2575" u="sng" dirty="0" smtClean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Σύνταξη των </a:t>
            </a:r>
            <a:r>
              <a:rPr lang="en-US" sz="2575" u="sng" dirty="0" smtClean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nlqueries</a:t>
            </a:r>
            <a:endParaRPr lang="el-GR" sz="2575" u="sng" dirty="0" smtClean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3900" lvl="1" indent="-273050"/>
            <a:r>
              <a:rPr lang="el-GR" sz="2575" dirty="0" smtClean="0">
                <a:latin typeface="Calibri" panose="020F0502020204030204" pitchFamily="34" charset="0"/>
                <a:cs typeface="Calibri" panose="020F0502020204030204" pitchFamily="34" charset="0"/>
              </a:rPr>
              <a:t>Ανίχνευση πιθανών σφαλμάτων</a:t>
            </a:r>
            <a:endParaRPr lang="el-GR" sz="2575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820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1506</TotalTime>
  <Words>980</Words>
  <Application>Microsoft Office PowerPoint</Application>
  <PresentationFormat>Προβολή στην οθόνη (4:3)</PresentationFormat>
  <Paragraphs>251</Paragraphs>
  <Slides>33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33</vt:i4>
      </vt:variant>
    </vt:vector>
  </HeadingPairs>
  <TitlesOfParts>
    <vt:vector size="38" baseType="lpstr">
      <vt:lpstr>Calibri</vt:lpstr>
      <vt:lpstr>Constantia</vt:lpstr>
      <vt:lpstr>Times New Roman</vt:lpstr>
      <vt:lpstr>Wingdings 2</vt:lpstr>
      <vt:lpstr>Ροή</vt:lpstr>
      <vt:lpstr>Υποβολή ερωτήσεων σε φυσική γλώσσα για σύστημα απαντήσεως ερωτήσεων OLAP</vt:lpstr>
      <vt:lpstr>Αντικείμενο της εργασίας</vt:lpstr>
      <vt:lpstr>Δομή της παρουσίασης</vt:lpstr>
      <vt:lpstr>Ανάλυση και Σχεδίαση</vt:lpstr>
      <vt:lpstr>Ορισμός του προβλήματος</vt:lpstr>
      <vt:lpstr>Ανάλυση και Σχεδίαση</vt:lpstr>
      <vt:lpstr>Τεχνολογικό Υπόβαθρο</vt:lpstr>
      <vt:lpstr>NLQueries &amp; Cube Queries</vt:lpstr>
      <vt:lpstr>Ανάλυση και Σχεδίαση</vt:lpstr>
      <vt:lpstr>Σύνταξη των nlqueries</vt:lpstr>
      <vt:lpstr>Ανάλυση και Σχεδίαση</vt:lpstr>
      <vt:lpstr>Ανίχνευση πιθανών σφαλμάτων</vt:lpstr>
      <vt:lpstr>Σχεδίαση και Αρχιτεκτονική</vt:lpstr>
      <vt:lpstr>Package Diagram</vt:lpstr>
      <vt:lpstr>Σχεδίαση και Αρχιτεκτονική</vt:lpstr>
      <vt:lpstr>Class Diagram</vt:lpstr>
      <vt:lpstr>Έλεγχος του λογισμικού</vt:lpstr>
      <vt:lpstr>Έλεγχος του λογισμικού</vt:lpstr>
      <vt:lpstr>Πειραματική Αξιολόγηση</vt:lpstr>
      <vt:lpstr>Παρουσίαση του PowerPoint</vt:lpstr>
      <vt:lpstr>1ο Πείραμα</vt:lpstr>
      <vt:lpstr>2ο Πείραμα</vt:lpstr>
      <vt:lpstr>Πειραματική Αξιολόγηση</vt:lpstr>
      <vt:lpstr>Συμπεράσματα</vt:lpstr>
      <vt:lpstr>Σύνοψη και Μελλοντικές Επεκτάσεις</vt:lpstr>
      <vt:lpstr>Σύνοψη</vt:lpstr>
      <vt:lpstr>Μελλοντικές Επεκτάσεις</vt:lpstr>
      <vt:lpstr>Παρουσίαση του PowerPoint</vt:lpstr>
      <vt:lpstr>Βοηθητικές Διαφάνειες</vt:lpstr>
      <vt:lpstr>Βοηθητικές Διαφάνειες</vt:lpstr>
      <vt:lpstr>Παρουσίαση του PowerPoint</vt:lpstr>
      <vt:lpstr>Βοηθητικές Διαφάνειες</vt:lpstr>
      <vt:lpstr>Βοηθητικές Διαφάνειες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dimos</dc:creator>
  <cp:lastModifiedBy>dimos</cp:lastModifiedBy>
  <cp:revision>103</cp:revision>
  <dcterms:created xsi:type="dcterms:W3CDTF">2021-02-13T15:37:29Z</dcterms:created>
  <dcterms:modified xsi:type="dcterms:W3CDTF">2021-02-26T08:39:05Z</dcterms:modified>
</cp:coreProperties>
</file>