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5"/>
  </p:notesMasterIdLst>
  <p:sldIdLst>
    <p:sldId id="257" r:id="rId2"/>
    <p:sldId id="258" r:id="rId3"/>
    <p:sldId id="259" r:id="rId4"/>
    <p:sldId id="264" r:id="rId5"/>
    <p:sldId id="265" r:id="rId6"/>
    <p:sldId id="261" r:id="rId7"/>
    <p:sldId id="262" r:id="rId8"/>
    <p:sldId id="263" r:id="rId9"/>
    <p:sldId id="449" r:id="rId10"/>
    <p:sldId id="266" r:id="rId11"/>
    <p:sldId id="445" r:id="rId12"/>
    <p:sldId id="267" r:id="rId13"/>
    <p:sldId id="268" r:id="rId14"/>
    <p:sldId id="269" r:id="rId15"/>
    <p:sldId id="270" r:id="rId16"/>
    <p:sldId id="271" r:id="rId17"/>
    <p:sldId id="272" r:id="rId18"/>
    <p:sldId id="273" r:id="rId19"/>
    <p:sldId id="274" r:id="rId20"/>
    <p:sldId id="277" r:id="rId21"/>
    <p:sldId id="275" r:id="rId22"/>
    <p:sldId id="292" r:id="rId23"/>
    <p:sldId id="280" r:id="rId24"/>
    <p:sldId id="281" r:id="rId25"/>
    <p:sldId id="282" r:id="rId26"/>
    <p:sldId id="283" r:id="rId27"/>
    <p:sldId id="284" r:id="rId28"/>
    <p:sldId id="285" r:id="rId29"/>
    <p:sldId id="286" r:id="rId30"/>
    <p:sldId id="287" r:id="rId31"/>
    <p:sldId id="288" r:id="rId32"/>
    <p:sldId id="289" r:id="rId33"/>
    <p:sldId id="291" r:id="rId34"/>
    <p:sldId id="293" r:id="rId35"/>
    <p:sldId id="308" r:id="rId36"/>
    <p:sldId id="303" r:id="rId37"/>
    <p:sldId id="304" r:id="rId38"/>
    <p:sldId id="310" r:id="rId39"/>
    <p:sldId id="313" r:id="rId40"/>
    <p:sldId id="312" r:id="rId41"/>
    <p:sldId id="316" r:id="rId42"/>
    <p:sldId id="317" r:id="rId43"/>
    <p:sldId id="318" r:id="rId44"/>
    <p:sldId id="319" r:id="rId45"/>
    <p:sldId id="320" r:id="rId46"/>
    <p:sldId id="324" r:id="rId47"/>
    <p:sldId id="325" r:id="rId48"/>
    <p:sldId id="322" r:id="rId49"/>
    <p:sldId id="321" r:id="rId50"/>
    <p:sldId id="323" r:id="rId51"/>
    <p:sldId id="326" r:id="rId52"/>
    <p:sldId id="447" r:id="rId53"/>
    <p:sldId id="329" r:id="rId54"/>
    <p:sldId id="330" r:id="rId55"/>
    <p:sldId id="333" r:id="rId56"/>
    <p:sldId id="338" r:id="rId57"/>
    <p:sldId id="331" r:id="rId58"/>
    <p:sldId id="339" r:id="rId59"/>
    <p:sldId id="340" r:id="rId60"/>
    <p:sldId id="334" r:id="rId61"/>
    <p:sldId id="335" r:id="rId62"/>
    <p:sldId id="341" r:id="rId63"/>
    <p:sldId id="342" r:id="rId64"/>
    <p:sldId id="344" r:id="rId65"/>
    <p:sldId id="345" r:id="rId66"/>
    <p:sldId id="346" r:id="rId67"/>
    <p:sldId id="347" r:id="rId68"/>
    <p:sldId id="348" r:id="rId69"/>
    <p:sldId id="349" r:id="rId70"/>
    <p:sldId id="350" r:id="rId71"/>
    <p:sldId id="351" r:id="rId72"/>
    <p:sldId id="352" r:id="rId73"/>
    <p:sldId id="353" r:id="rId74"/>
    <p:sldId id="357" r:id="rId75"/>
    <p:sldId id="358" r:id="rId76"/>
    <p:sldId id="359" r:id="rId77"/>
    <p:sldId id="360" r:id="rId78"/>
    <p:sldId id="361" r:id="rId79"/>
    <p:sldId id="362" r:id="rId80"/>
    <p:sldId id="363" r:id="rId81"/>
    <p:sldId id="364" r:id="rId82"/>
    <p:sldId id="365" r:id="rId83"/>
    <p:sldId id="366" r:id="rId84"/>
    <p:sldId id="367" r:id="rId85"/>
    <p:sldId id="368" r:id="rId86"/>
    <p:sldId id="369" r:id="rId87"/>
    <p:sldId id="448" r:id="rId88"/>
    <p:sldId id="371" r:id="rId89"/>
    <p:sldId id="450" r:id="rId90"/>
    <p:sldId id="451" r:id="rId91"/>
    <p:sldId id="355" r:id="rId92"/>
    <p:sldId id="356"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397" r:id="rId119"/>
    <p:sldId id="398" r:id="rId120"/>
    <p:sldId id="399" r:id="rId121"/>
    <p:sldId id="400" r:id="rId122"/>
    <p:sldId id="401" r:id="rId123"/>
    <p:sldId id="402" r:id="rId124"/>
    <p:sldId id="403" r:id="rId125"/>
    <p:sldId id="404" r:id="rId126"/>
    <p:sldId id="405" r:id="rId127"/>
    <p:sldId id="406" r:id="rId128"/>
    <p:sldId id="407" r:id="rId129"/>
    <p:sldId id="408" r:id="rId130"/>
    <p:sldId id="409" r:id="rId131"/>
    <p:sldId id="410" r:id="rId132"/>
    <p:sldId id="411" r:id="rId133"/>
    <p:sldId id="412" r:id="rId134"/>
    <p:sldId id="413" r:id="rId135"/>
    <p:sldId id="414" r:id="rId136"/>
    <p:sldId id="415" r:id="rId137"/>
    <p:sldId id="416" r:id="rId138"/>
    <p:sldId id="417" r:id="rId139"/>
    <p:sldId id="418" r:id="rId140"/>
    <p:sldId id="419" r:id="rId141"/>
    <p:sldId id="452" r:id="rId142"/>
    <p:sldId id="453" r:id="rId143"/>
    <p:sldId id="454" r:id="rId144"/>
    <p:sldId id="455" r:id="rId145"/>
    <p:sldId id="456" r:id="rId146"/>
    <p:sldId id="457" r:id="rId147"/>
    <p:sldId id="458" r:id="rId148"/>
    <p:sldId id="459" r:id="rId149"/>
    <p:sldId id="420" r:id="rId150"/>
    <p:sldId id="421" r:id="rId151"/>
    <p:sldId id="422" r:id="rId152"/>
    <p:sldId id="423" r:id="rId153"/>
    <p:sldId id="424" r:id="rId154"/>
    <p:sldId id="425" r:id="rId155"/>
    <p:sldId id="426" r:id="rId156"/>
    <p:sldId id="427" r:id="rId157"/>
    <p:sldId id="428" r:id="rId158"/>
    <p:sldId id="429" r:id="rId159"/>
    <p:sldId id="430" r:id="rId160"/>
    <p:sldId id="431" r:id="rId161"/>
    <p:sldId id="432" r:id="rId162"/>
    <p:sldId id="433" r:id="rId163"/>
    <p:sldId id="434" r:id="rId164"/>
    <p:sldId id="435" r:id="rId165"/>
    <p:sldId id="436" r:id="rId166"/>
    <p:sldId id="437" r:id="rId167"/>
    <p:sldId id="438" r:id="rId168"/>
    <p:sldId id="439" r:id="rId169"/>
    <p:sldId id="440" r:id="rId170"/>
    <p:sldId id="441" r:id="rId171"/>
    <p:sldId id="442" r:id="rId172"/>
    <p:sldId id="443" r:id="rId173"/>
    <p:sldId id="444" r:id="rId174"/>
  </p:sldIdLst>
  <p:sldSz cx="9144000" cy="6858000" type="screen4x3"/>
  <p:notesSz cx="6669088"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a:srgbClr val="008000"/>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614"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notesMaster" Target="notesMasters/notesMaster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charts/_rels/chart1.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giskou\Documents\05_9_2013\metric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atlas!$Z$1</c:f>
              <c:strCache>
                <c:ptCount val="1"/>
                <c:pt idx="0">
                  <c:v>growth T</c:v>
                </c:pt>
              </c:strCache>
            </c:strRef>
          </c:tx>
          <c:spPr>
            <a:ln w="25400"/>
          </c:spPr>
          <c:marker>
            <c:symbol val="none"/>
          </c:marker>
          <c:trendline>
            <c:trendlineType val="linear"/>
            <c:dispRSqr val="0"/>
            <c:dispEq val="0"/>
          </c:trendline>
          <c:val>
            <c:numRef>
              <c:f>atlas!$Z$2:$Z$85</c:f>
              <c:numCache>
                <c:formatCode>General</c:formatCode>
                <c:ptCount val="84"/>
                <c:pt idx="0">
                  <c:v>0</c:v>
                </c:pt>
                <c:pt idx="1">
                  <c:v>-1</c:v>
                </c:pt>
                <c:pt idx="2">
                  <c:v>2</c:v>
                </c:pt>
                <c:pt idx="3">
                  <c:v>0</c:v>
                </c:pt>
                <c:pt idx="4">
                  <c:v>0</c:v>
                </c:pt>
                <c:pt idx="5">
                  <c:v>0</c:v>
                </c:pt>
                <c:pt idx="6">
                  <c:v>0</c:v>
                </c:pt>
                <c:pt idx="7">
                  <c:v>0</c:v>
                </c:pt>
                <c:pt idx="8">
                  <c:v>0</c:v>
                </c:pt>
                <c:pt idx="9">
                  <c:v>0</c:v>
                </c:pt>
                <c:pt idx="10">
                  <c:v>0</c:v>
                </c:pt>
                <c:pt idx="11">
                  <c:v>1</c:v>
                </c:pt>
                <c:pt idx="12">
                  <c:v>0</c:v>
                </c:pt>
                <c:pt idx="13">
                  <c:v>0</c:v>
                </c:pt>
                <c:pt idx="14">
                  <c:v>0</c:v>
                </c:pt>
                <c:pt idx="15">
                  <c:v>0</c:v>
                </c:pt>
                <c:pt idx="16">
                  <c:v>1</c:v>
                </c:pt>
                <c:pt idx="17">
                  <c:v>0</c:v>
                </c:pt>
                <c:pt idx="18">
                  <c:v>0</c:v>
                </c:pt>
                <c:pt idx="19">
                  <c:v>0</c:v>
                </c:pt>
                <c:pt idx="20">
                  <c:v>0</c:v>
                </c:pt>
                <c:pt idx="21">
                  <c:v>-8</c:v>
                </c:pt>
                <c:pt idx="22">
                  <c:v>0</c:v>
                </c:pt>
                <c:pt idx="23">
                  <c:v>0</c:v>
                </c:pt>
                <c:pt idx="24">
                  <c:v>0</c:v>
                </c:pt>
                <c:pt idx="25">
                  <c:v>0</c:v>
                </c:pt>
                <c:pt idx="26">
                  <c:v>0</c:v>
                </c:pt>
                <c:pt idx="27">
                  <c:v>1</c:v>
                </c:pt>
                <c:pt idx="28">
                  <c:v>0</c:v>
                </c:pt>
                <c:pt idx="29">
                  <c:v>1</c:v>
                </c:pt>
                <c:pt idx="30">
                  <c:v>0</c:v>
                </c:pt>
                <c:pt idx="31">
                  <c:v>0</c:v>
                </c:pt>
                <c:pt idx="32">
                  <c:v>2</c:v>
                </c:pt>
                <c:pt idx="33">
                  <c:v>0</c:v>
                </c:pt>
                <c:pt idx="34">
                  <c:v>1</c:v>
                </c:pt>
                <c:pt idx="35">
                  <c:v>0</c:v>
                </c:pt>
                <c:pt idx="36">
                  <c:v>0</c:v>
                </c:pt>
                <c:pt idx="37">
                  <c:v>-1</c:v>
                </c:pt>
                <c:pt idx="38">
                  <c:v>0</c:v>
                </c:pt>
                <c:pt idx="39">
                  <c:v>2</c:v>
                </c:pt>
                <c:pt idx="40">
                  <c:v>0</c:v>
                </c:pt>
                <c:pt idx="41">
                  <c:v>1</c:v>
                </c:pt>
                <c:pt idx="42">
                  <c:v>0</c:v>
                </c:pt>
                <c:pt idx="43">
                  <c:v>0</c:v>
                </c:pt>
                <c:pt idx="44">
                  <c:v>0</c:v>
                </c:pt>
                <c:pt idx="45">
                  <c:v>0</c:v>
                </c:pt>
                <c:pt idx="46">
                  <c:v>0</c:v>
                </c:pt>
                <c:pt idx="47">
                  <c:v>0</c:v>
                </c:pt>
                <c:pt idx="48">
                  <c:v>0</c:v>
                </c:pt>
                <c:pt idx="49">
                  <c:v>0</c:v>
                </c:pt>
                <c:pt idx="50">
                  <c:v>1</c:v>
                </c:pt>
                <c:pt idx="51">
                  <c:v>0</c:v>
                </c:pt>
                <c:pt idx="52">
                  <c:v>2</c:v>
                </c:pt>
                <c:pt idx="53">
                  <c:v>-2</c:v>
                </c:pt>
                <c:pt idx="54">
                  <c:v>0</c:v>
                </c:pt>
                <c:pt idx="55">
                  <c:v>0</c:v>
                </c:pt>
                <c:pt idx="56">
                  <c:v>0</c:v>
                </c:pt>
                <c:pt idx="57">
                  <c:v>0</c:v>
                </c:pt>
                <c:pt idx="58">
                  <c:v>0</c:v>
                </c:pt>
                <c:pt idx="59">
                  <c:v>0</c:v>
                </c:pt>
                <c:pt idx="60">
                  <c:v>0</c:v>
                </c:pt>
                <c:pt idx="61">
                  <c:v>0</c:v>
                </c:pt>
                <c:pt idx="62">
                  <c:v>0</c:v>
                </c:pt>
                <c:pt idx="63">
                  <c:v>0</c:v>
                </c:pt>
                <c:pt idx="64">
                  <c:v>0</c:v>
                </c:pt>
                <c:pt idx="65">
                  <c:v>1</c:v>
                </c:pt>
                <c:pt idx="66">
                  <c:v>2</c:v>
                </c:pt>
                <c:pt idx="67">
                  <c:v>0</c:v>
                </c:pt>
                <c:pt idx="68">
                  <c:v>0</c:v>
                </c:pt>
                <c:pt idx="69">
                  <c:v>7</c:v>
                </c:pt>
                <c:pt idx="70">
                  <c:v>0</c:v>
                </c:pt>
                <c:pt idx="71">
                  <c:v>0</c:v>
                </c:pt>
                <c:pt idx="72">
                  <c:v>1</c:v>
                </c:pt>
                <c:pt idx="73">
                  <c:v>-1</c:v>
                </c:pt>
                <c:pt idx="74">
                  <c:v>1</c:v>
                </c:pt>
                <c:pt idx="75">
                  <c:v>0</c:v>
                </c:pt>
                <c:pt idx="76">
                  <c:v>1</c:v>
                </c:pt>
                <c:pt idx="77">
                  <c:v>0</c:v>
                </c:pt>
                <c:pt idx="78">
                  <c:v>0</c:v>
                </c:pt>
                <c:pt idx="79">
                  <c:v>1</c:v>
                </c:pt>
                <c:pt idx="80">
                  <c:v>0</c:v>
                </c:pt>
                <c:pt idx="81">
                  <c:v>0</c:v>
                </c:pt>
                <c:pt idx="82">
                  <c:v>1</c:v>
                </c:pt>
                <c:pt idx="83">
                  <c:v>0</c:v>
                </c:pt>
              </c:numCache>
            </c:numRef>
          </c:val>
          <c:smooth val="0"/>
        </c:ser>
        <c:dLbls>
          <c:showLegendKey val="0"/>
          <c:showVal val="0"/>
          <c:showCatName val="0"/>
          <c:showSerName val="0"/>
          <c:showPercent val="0"/>
          <c:showBubbleSize val="0"/>
        </c:dLbls>
        <c:marker val="1"/>
        <c:smooth val="0"/>
        <c:axId val="188674048"/>
        <c:axId val="188675584"/>
      </c:lineChart>
      <c:catAx>
        <c:axId val="188674048"/>
        <c:scaling>
          <c:orientation val="minMax"/>
        </c:scaling>
        <c:delete val="1"/>
        <c:axPos val="b"/>
        <c:majorTickMark val="none"/>
        <c:minorTickMark val="none"/>
        <c:tickLblPos val="none"/>
        <c:crossAx val="188675584"/>
        <c:crosses val="autoZero"/>
        <c:auto val="1"/>
        <c:lblAlgn val="ctr"/>
        <c:lblOffset val="100"/>
        <c:noMultiLvlLbl val="0"/>
      </c:catAx>
      <c:valAx>
        <c:axId val="188675584"/>
        <c:scaling>
          <c:orientation val="minMax"/>
        </c:scaling>
        <c:delete val="0"/>
        <c:axPos val="l"/>
        <c:numFmt formatCode="General" sourceLinked="1"/>
        <c:majorTickMark val="none"/>
        <c:minorTickMark val="none"/>
        <c:tickLblPos val="nextTo"/>
        <c:crossAx val="188674048"/>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biosql!$Z$1</c:f>
              <c:strCache>
                <c:ptCount val="1"/>
                <c:pt idx="0">
                  <c:v>growth T</c:v>
                </c:pt>
              </c:strCache>
            </c:strRef>
          </c:tx>
          <c:spPr>
            <a:ln w="25400"/>
          </c:spPr>
          <c:marker>
            <c:symbol val="none"/>
          </c:marker>
          <c:trendline>
            <c:trendlineType val="linear"/>
            <c:dispRSqr val="0"/>
            <c:dispEq val="0"/>
          </c:trendline>
          <c:val>
            <c:numRef>
              <c:f>biosql!$Z$2:$Z$47</c:f>
              <c:numCache>
                <c:formatCode>General</c:formatCode>
                <c:ptCount val="46"/>
                <c:pt idx="0">
                  <c:v>0</c:v>
                </c:pt>
                <c:pt idx="1">
                  <c:v>0</c:v>
                </c:pt>
                <c:pt idx="2">
                  <c:v>-1</c:v>
                </c:pt>
                <c:pt idx="3">
                  <c:v>0</c:v>
                </c:pt>
                <c:pt idx="4">
                  <c:v>1</c:v>
                </c:pt>
                <c:pt idx="5">
                  <c:v>0</c:v>
                </c:pt>
                <c:pt idx="6">
                  <c:v>0</c:v>
                </c:pt>
                <c:pt idx="7">
                  <c:v>0</c:v>
                </c:pt>
                <c:pt idx="8">
                  <c:v>0</c:v>
                </c:pt>
                <c:pt idx="9">
                  <c:v>-1</c:v>
                </c:pt>
                <c:pt idx="10">
                  <c:v>0</c:v>
                </c:pt>
                <c:pt idx="11">
                  <c:v>-1</c:v>
                </c:pt>
                <c:pt idx="12">
                  <c:v>0</c:v>
                </c:pt>
                <c:pt idx="13">
                  <c:v>0</c:v>
                </c:pt>
                <c:pt idx="14">
                  <c:v>0</c:v>
                </c:pt>
                <c:pt idx="15">
                  <c:v>-1</c:v>
                </c:pt>
                <c:pt idx="16">
                  <c:v>1</c:v>
                </c:pt>
                <c:pt idx="17">
                  <c:v>0</c:v>
                </c:pt>
                <c:pt idx="18">
                  <c:v>0</c:v>
                </c:pt>
                <c:pt idx="19">
                  <c:v>0</c:v>
                </c:pt>
                <c:pt idx="20">
                  <c:v>5</c:v>
                </c:pt>
                <c:pt idx="21">
                  <c:v>0</c:v>
                </c:pt>
                <c:pt idx="22">
                  <c:v>0</c:v>
                </c:pt>
                <c:pt idx="23">
                  <c:v>2</c:v>
                </c:pt>
                <c:pt idx="24">
                  <c:v>0</c:v>
                </c:pt>
                <c:pt idx="25">
                  <c:v>1</c:v>
                </c:pt>
                <c:pt idx="26">
                  <c:v>0</c:v>
                </c:pt>
                <c:pt idx="27">
                  <c:v>0</c:v>
                </c:pt>
                <c:pt idx="28">
                  <c:v>1</c:v>
                </c:pt>
                <c:pt idx="29">
                  <c:v>0</c:v>
                </c:pt>
                <c:pt idx="30">
                  <c:v>0</c:v>
                </c:pt>
                <c:pt idx="31">
                  <c:v>-1</c:v>
                </c:pt>
                <c:pt idx="32">
                  <c:v>0</c:v>
                </c:pt>
                <c:pt idx="33">
                  <c:v>0</c:v>
                </c:pt>
                <c:pt idx="34">
                  <c:v>0</c:v>
                </c:pt>
                <c:pt idx="35">
                  <c:v>0</c:v>
                </c:pt>
                <c:pt idx="36">
                  <c:v>0</c:v>
                </c:pt>
                <c:pt idx="37">
                  <c:v>1</c:v>
                </c:pt>
                <c:pt idx="38">
                  <c:v>0</c:v>
                </c:pt>
                <c:pt idx="39">
                  <c:v>0</c:v>
                </c:pt>
                <c:pt idx="40">
                  <c:v>0</c:v>
                </c:pt>
                <c:pt idx="41">
                  <c:v>0</c:v>
                </c:pt>
                <c:pt idx="42">
                  <c:v>0</c:v>
                </c:pt>
                <c:pt idx="43">
                  <c:v>0</c:v>
                </c:pt>
                <c:pt idx="44">
                  <c:v>0</c:v>
                </c:pt>
                <c:pt idx="45">
                  <c:v>0</c:v>
                </c:pt>
              </c:numCache>
            </c:numRef>
          </c:val>
          <c:smooth val="0"/>
        </c:ser>
        <c:dLbls>
          <c:showLegendKey val="0"/>
          <c:showVal val="0"/>
          <c:showCatName val="0"/>
          <c:showSerName val="0"/>
          <c:showPercent val="0"/>
          <c:showBubbleSize val="0"/>
        </c:dLbls>
        <c:marker val="1"/>
        <c:smooth val="0"/>
        <c:axId val="192903040"/>
        <c:axId val="192904576"/>
      </c:lineChart>
      <c:catAx>
        <c:axId val="192903040"/>
        <c:scaling>
          <c:orientation val="minMax"/>
        </c:scaling>
        <c:delete val="1"/>
        <c:axPos val="b"/>
        <c:majorTickMark val="none"/>
        <c:minorTickMark val="none"/>
        <c:tickLblPos val="none"/>
        <c:crossAx val="192904576"/>
        <c:crosses val="autoZero"/>
        <c:auto val="1"/>
        <c:lblAlgn val="ctr"/>
        <c:lblOffset val="100"/>
        <c:noMultiLvlLbl val="0"/>
      </c:catAx>
      <c:valAx>
        <c:axId val="192904576"/>
        <c:scaling>
          <c:orientation val="minMax"/>
        </c:scaling>
        <c:delete val="0"/>
        <c:axPos val="l"/>
        <c:numFmt formatCode="General" sourceLinked="1"/>
        <c:majorTickMark val="none"/>
        <c:minorTickMark val="none"/>
        <c:tickLblPos val="nextTo"/>
        <c:crossAx val="192903040"/>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coppermine!$Z$1</c:f>
              <c:strCache>
                <c:ptCount val="1"/>
                <c:pt idx="0">
                  <c:v>growth T</c:v>
                </c:pt>
              </c:strCache>
            </c:strRef>
          </c:tx>
          <c:spPr>
            <a:ln w="25400"/>
          </c:spPr>
          <c:marker>
            <c:symbol val="none"/>
          </c:marker>
          <c:trendline>
            <c:trendlineType val="linear"/>
            <c:dispRSqr val="0"/>
            <c:dispEq val="0"/>
          </c:trendline>
          <c:val>
            <c:numRef>
              <c:f>coppermine!$Z$2:$Z$118</c:f>
              <c:numCache>
                <c:formatCode>General</c:formatCode>
                <c:ptCount val="117"/>
                <c:pt idx="0">
                  <c:v>0</c:v>
                </c:pt>
                <c:pt idx="1">
                  <c:v>0</c:v>
                </c:pt>
                <c:pt idx="2">
                  <c:v>1</c:v>
                </c:pt>
                <c:pt idx="3">
                  <c:v>1</c:v>
                </c:pt>
                <c:pt idx="4">
                  <c:v>1</c:v>
                </c:pt>
                <c:pt idx="5">
                  <c:v>1</c:v>
                </c:pt>
                <c:pt idx="6">
                  <c:v>0</c:v>
                </c:pt>
                <c:pt idx="7">
                  <c:v>0</c:v>
                </c:pt>
                <c:pt idx="8">
                  <c:v>1</c:v>
                </c:pt>
                <c:pt idx="9">
                  <c:v>0</c:v>
                </c:pt>
                <c:pt idx="10">
                  <c:v>0</c:v>
                </c:pt>
                <c:pt idx="11">
                  <c:v>0</c:v>
                </c:pt>
                <c:pt idx="12">
                  <c:v>0</c:v>
                </c:pt>
                <c:pt idx="13">
                  <c:v>1</c:v>
                </c:pt>
                <c:pt idx="14">
                  <c:v>1</c:v>
                </c:pt>
                <c:pt idx="15">
                  <c:v>0</c:v>
                </c:pt>
                <c:pt idx="16">
                  <c:v>0</c:v>
                </c:pt>
                <c:pt idx="17">
                  <c:v>0</c:v>
                </c:pt>
                <c:pt idx="18">
                  <c:v>0</c:v>
                </c:pt>
                <c:pt idx="19">
                  <c:v>1</c:v>
                </c:pt>
                <c:pt idx="20">
                  <c:v>0</c:v>
                </c:pt>
                <c:pt idx="21">
                  <c:v>0</c:v>
                </c:pt>
                <c:pt idx="22">
                  <c:v>0</c:v>
                </c:pt>
                <c:pt idx="23">
                  <c:v>0</c:v>
                </c:pt>
                <c:pt idx="24">
                  <c:v>0</c:v>
                </c:pt>
                <c:pt idx="25">
                  <c:v>1</c:v>
                </c:pt>
                <c:pt idx="26">
                  <c:v>2</c:v>
                </c:pt>
                <c:pt idx="27">
                  <c:v>0</c:v>
                </c:pt>
                <c:pt idx="28">
                  <c:v>0</c:v>
                </c:pt>
                <c:pt idx="29">
                  <c:v>-2</c:v>
                </c:pt>
                <c:pt idx="30">
                  <c:v>2</c:v>
                </c:pt>
                <c:pt idx="31">
                  <c:v>0</c:v>
                </c:pt>
                <c:pt idx="32">
                  <c:v>0</c:v>
                </c:pt>
                <c:pt idx="33">
                  <c:v>0</c:v>
                </c:pt>
                <c:pt idx="34">
                  <c:v>1</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1</c:v>
                </c:pt>
                <c:pt idx="56">
                  <c:v>0</c:v>
                </c:pt>
                <c:pt idx="57">
                  <c:v>0</c:v>
                </c:pt>
                <c:pt idx="58">
                  <c:v>0</c:v>
                </c:pt>
                <c:pt idx="59">
                  <c:v>0</c:v>
                </c:pt>
                <c:pt idx="60">
                  <c:v>0</c:v>
                </c:pt>
                <c:pt idx="61">
                  <c:v>0</c:v>
                </c:pt>
                <c:pt idx="62">
                  <c:v>0</c:v>
                </c:pt>
                <c:pt idx="63">
                  <c:v>0</c:v>
                </c:pt>
                <c:pt idx="64">
                  <c:v>1</c:v>
                </c:pt>
                <c:pt idx="65">
                  <c:v>0</c:v>
                </c:pt>
                <c:pt idx="66">
                  <c:v>0</c:v>
                </c:pt>
                <c:pt idx="67">
                  <c:v>0</c:v>
                </c:pt>
                <c:pt idx="68">
                  <c:v>0</c:v>
                </c:pt>
                <c:pt idx="69">
                  <c:v>0</c:v>
                </c:pt>
                <c:pt idx="70">
                  <c:v>1</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-1</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numCache>
            </c:numRef>
          </c:val>
          <c:smooth val="0"/>
        </c:ser>
        <c:dLbls>
          <c:showLegendKey val="0"/>
          <c:showVal val="0"/>
          <c:showCatName val="0"/>
          <c:showSerName val="0"/>
          <c:showPercent val="0"/>
          <c:showBubbleSize val="0"/>
        </c:dLbls>
        <c:marker val="1"/>
        <c:smooth val="0"/>
        <c:axId val="192925056"/>
        <c:axId val="194389120"/>
      </c:lineChart>
      <c:catAx>
        <c:axId val="192925056"/>
        <c:scaling>
          <c:orientation val="minMax"/>
        </c:scaling>
        <c:delete val="1"/>
        <c:axPos val="b"/>
        <c:majorTickMark val="none"/>
        <c:minorTickMark val="none"/>
        <c:tickLblPos val="none"/>
        <c:crossAx val="194389120"/>
        <c:crosses val="autoZero"/>
        <c:auto val="1"/>
        <c:lblAlgn val="ctr"/>
        <c:lblOffset val="100"/>
        <c:noMultiLvlLbl val="0"/>
      </c:catAx>
      <c:valAx>
        <c:axId val="194389120"/>
        <c:scaling>
          <c:orientation val="minMax"/>
        </c:scaling>
        <c:delete val="0"/>
        <c:axPos val="l"/>
        <c:numFmt formatCode="General" sourceLinked="1"/>
        <c:majorTickMark val="none"/>
        <c:minorTickMark val="none"/>
        <c:tickLblPos val="nextTo"/>
        <c:crossAx val="19292505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ensembl!$Z$1</c:f>
              <c:strCache>
                <c:ptCount val="1"/>
                <c:pt idx="0">
                  <c:v>growth T</c:v>
                </c:pt>
              </c:strCache>
            </c:strRef>
          </c:tx>
          <c:spPr>
            <a:ln w="25400"/>
          </c:spPr>
          <c:marker>
            <c:symbol val="none"/>
          </c:marker>
          <c:trendline>
            <c:trendlineType val="linear"/>
            <c:dispRSqr val="0"/>
            <c:dispEq val="0"/>
          </c:trendline>
          <c:val>
            <c:numRef>
              <c:f>ensembl!$Z$2:$Z$529</c:f>
              <c:numCache>
                <c:formatCode>General</c:formatCode>
                <c:ptCount val="528"/>
                <c:pt idx="0">
                  <c:v>-2</c:v>
                </c:pt>
                <c:pt idx="1">
                  <c:v>1</c:v>
                </c:pt>
                <c:pt idx="2">
                  <c:v>0</c:v>
                </c:pt>
                <c:pt idx="3">
                  <c:v>0</c:v>
                </c:pt>
                <c:pt idx="4">
                  <c:v>0</c:v>
                </c:pt>
                <c:pt idx="5">
                  <c:v>0</c:v>
                </c:pt>
                <c:pt idx="6">
                  <c:v>0</c:v>
                </c:pt>
                <c:pt idx="7">
                  <c:v>0</c:v>
                </c:pt>
                <c:pt idx="8">
                  <c:v>2</c:v>
                </c:pt>
                <c:pt idx="9">
                  <c:v>0</c:v>
                </c:pt>
                <c:pt idx="10">
                  <c:v>0</c:v>
                </c:pt>
                <c:pt idx="11">
                  <c:v>0</c:v>
                </c:pt>
                <c:pt idx="12">
                  <c:v>1</c:v>
                </c:pt>
                <c:pt idx="13">
                  <c:v>0</c:v>
                </c:pt>
                <c:pt idx="14">
                  <c:v>0</c:v>
                </c:pt>
                <c:pt idx="15">
                  <c:v>0</c:v>
                </c:pt>
                <c:pt idx="16">
                  <c:v>0</c:v>
                </c:pt>
                <c:pt idx="17">
                  <c:v>-1</c:v>
                </c:pt>
                <c:pt idx="18">
                  <c:v>0</c:v>
                </c:pt>
                <c:pt idx="19">
                  <c:v>1</c:v>
                </c:pt>
                <c:pt idx="20">
                  <c:v>0</c:v>
                </c:pt>
                <c:pt idx="21">
                  <c:v>0</c:v>
                </c:pt>
                <c:pt idx="22">
                  <c:v>0</c:v>
                </c:pt>
                <c:pt idx="23">
                  <c:v>0</c:v>
                </c:pt>
                <c:pt idx="24">
                  <c:v>0</c:v>
                </c:pt>
                <c:pt idx="25">
                  <c:v>0</c:v>
                </c:pt>
                <c:pt idx="26">
                  <c:v>0</c:v>
                </c:pt>
                <c:pt idx="27">
                  <c:v>1</c:v>
                </c:pt>
                <c:pt idx="28">
                  <c:v>-2</c:v>
                </c:pt>
                <c:pt idx="29">
                  <c:v>0</c:v>
                </c:pt>
                <c:pt idx="30">
                  <c:v>0</c:v>
                </c:pt>
                <c:pt idx="31">
                  <c:v>1</c:v>
                </c:pt>
                <c:pt idx="32">
                  <c:v>-1</c:v>
                </c:pt>
                <c:pt idx="33">
                  <c:v>0</c:v>
                </c:pt>
                <c:pt idx="34">
                  <c:v>1</c:v>
                </c:pt>
                <c:pt idx="35">
                  <c:v>0</c:v>
                </c:pt>
                <c:pt idx="36">
                  <c:v>0</c:v>
                </c:pt>
                <c:pt idx="37">
                  <c:v>0</c:v>
                </c:pt>
                <c:pt idx="38">
                  <c:v>2</c:v>
                </c:pt>
                <c:pt idx="39">
                  <c:v>0</c:v>
                </c:pt>
                <c:pt idx="40">
                  <c:v>0</c:v>
                </c:pt>
                <c:pt idx="41">
                  <c:v>0</c:v>
                </c:pt>
                <c:pt idx="42">
                  <c:v>0</c:v>
                </c:pt>
                <c:pt idx="43">
                  <c:v>0</c:v>
                </c:pt>
                <c:pt idx="44">
                  <c:v>0</c:v>
                </c:pt>
                <c:pt idx="45">
                  <c:v>0</c:v>
                </c:pt>
                <c:pt idx="46">
                  <c:v>0</c:v>
                </c:pt>
                <c:pt idx="47">
                  <c:v>0</c:v>
                </c:pt>
                <c:pt idx="48">
                  <c:v>1</c:v>
                </c:pt>
                <c:pt idx="49">
                  <c:v>1</c:v>
                </c:pt>
                <c:pt idx="50">
                  <c:v>1</c:v>
                </c:pt>
                <c:pt idx="51">
                  <c:v>0</c:v>
                </c:pt>
                <c:pt idx="52">
                  <c:v>2</c:v>
                </c:pt>
                <c:pt idx="53">
                  <c:v>4</c:v>
                </c:pt>
                <c:pt idx="54">
                  <c:v>1</c:v>
                </c:pt>
                <c:pt idx="55">
                  <c:v>-10</c:v>
                </c:pt>
                <c:pt idx="56">
                  <c:v>0</c:v>
                </c:pt>
                <c:pt idx="57">
                  <c:v>0</c:v>
                </c:pt>
                <c:pt idx="58">
                  <c:v>1</c:v>
                </c:pt>
                <c:pt idx="59">
                  <c:v>1</c:v>
                </c:pt>
                <c:pt idx="60">
                  <c:v>0</c:v>
                </c:pt>
                <c:pt idx="61">
                  <c:v>0</c:v>
                </c:pt>
                <c:pt idx="62">
                  <c:v>2</c:v>
                </c:pt>
                <c:pt idx="63">
                  <c:v>0</c:v>
                </c:pt>
                <c:pt idx="64">
                  <c:v>1</c:v>
                </c:pt>
                <c:pt idx="65">
                  <c:v>1</c:v>
                </c:pt>
                <c:pt idx="66">
                  <c:v>0</c:v>
                </c:pt>
                <c:pt idx="67">
                  <c:v>0</c:v>
                </c:pt>
                <c:pt idx="68">
                  <c:v>1</c:v>
                </c:pt>
                <c:pt idx="69">
                  <c:v>1</c:v>
                </c:pt>
                <c:pt idx="70">
                  <c:v>0</c:v>
                </c:pt>
                <c:pt idx="71">
                  <c:v>1</c:v>
                </c:pt>
                <c:pt idx="72">
                  <c:v>1</c:v>
                </c:pt>
                <c:pt idx="73">
                  <c:v>0</c:v>
                </c:pt>
                <c:pt idx="74">
                  <c:v>0</c:v>
                </c:pt>
                <c:pt idx="75">
                  <c:v>1</c:v>
                </c:pt>
                <c:pt idx="76">
                  <c:v>1</c:v>
                </c:pt>
                <c:pt idx="77">
                  <c:v>0</c:v>
                </c:pt>
                <c:pt idx="78">
                  <c:v>1</c:v>
                </c:pt>
                <c:pt idx="79">
                  <c:v>-1</c:v>
                </c:pt>
                <c:pt idx="80">
                  <c:v>4</c:v>
                </c:pt>
                <c:pt idx="81">
                  <c:v>0</c:v>
                </c:pt>
                <c:pt idx="82">
                  <c:v>0</c:v>
                </c:pt>
                <c:pt idx="83">
                  <c:v>1</c:v>
                </c:pt>
                <c:pt idx="84">
                  <c:v>1</c:v>
                </c:pt>
                <c:pt idx="85">
                  <c:v>0</c:v>
                </c:pt>
                <c:pt idx="86">
                  <c:v>0</c:v>
                </c:pt>
                <c:pt idx="87">
                  <c:v>0</c:v>
                </c:pt>
                <c:pt idx="88">
                  <c:v>0</c:v>
                </c:pt>
                <c:pt idx="89">
                  <c:v>0</c:v>
                </c:pt>
                <c:pt idx="90">
                  <c:v>0</c:v>
                </c:pt>
                <c:pt idx="91">
                  <c:v>0</c:v>
                </c:pt>
                <c:pt idx="92">
                  <c:v>-11</c:v>
                </c:pt>
                <c:pt idx="93">
                  <c:v>-1</c:v>
                </c:pt>
                <c:pt idx="94">
                  <c:v>0</c:v>
                </c:pt>
                <c:pt idx="95">
                  <c:v>2</c:v>
                </c:pt>
                <c:pt idx="96">
                  <c:v>0</c:v>
                </c:pt>
                <c:pt idx="97">
                  <c:v>-1</c:v>
                </c:pt>
                <c:pt idx="98">
                  <c:v>0</c:v>
                </c:pt>
                <c:pt idx="99">
                  <c:v>0</c:v>
                </c:pt>
                <c:pt idx="100">
                  <c:v>0</c:v>
                </c:pt>
                <c:pt idx="101">
                  <c:v>1</c:v>
                </c:pt>
                <c:pt idx="102">
                  <c:v>0</c:v>
                </c:pt>
                <c:pt idx="103">
                  <c:v>0</c:v>
                </c:pt>
                <c:pt idx="104">
                  <c:v>0</c:v>
                </c:pt>
                <c:pt idx="105">
                  <c:v>0</c:v>
                </c:pt>
                <c:pt idx="106">
                  <c:v>0</c:v>
                </c:pt>
                <c:pt idx="107">
                  <c:v>0</c:v>
                </c:pt>
                <c:pt idx="108">
                  <c:v>3</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1</c:v>
                </c:pt>
                <c:pt idx="126">
                  <c:v>-2</c:v>
                </c:pt>
                <c:pt idx="127">
                  <c:v>0</c:v>
                </c:pt>
                <c:pt idx="128">
                  <c:v>0</c:v>
                </c:pt>
                <c:pt idx="129">
                  <c:v>0</c:v>
                </c:pt>
                <c:pt idx="130">
                  <c:v>0</c:v>
                </c:pt>
                <c:pt idx="131">
                  <c:v>6</c:v>
                </c:pt>
                <c:pt idx="132">
                  <c:v>-4</c:v>
                </c:pt>
                <c:pt idx="133">
                  <c:v>0</c:v>
                </c:pt>
                <c:pt idx="134">
                  <c:v>0</c:v>
                </c:pt>
                <c:pt idx="135">
                  <c:v>0</c:v>
                </c:pt>
                <c:pt idx="136">
                  <c:v>0</c:v>
                </c:pt>
                <c:pt idx="137">
                  <c:v>0</c:v>
                </c:pt>
                <c:pt idx="138">
                  <c:v>0</c:v>
                </c:pt>
                <c:pt idx="139">
                  <c:v>0</c:v>
                </c:pt>
                <c:pt idx="140">
                  <c:v>0</c:v>
                </c:pt>
                <c:pt idx="141">
                  <c:v>0</c:v>
                </c:pt>
                <c:pt idx="142">
                  <c:v>1</c:v>
                </c:pt>
                <c:pt idx="143">
                  <c:v>0</c:v>
                </c:pt>
                <c:pt idx="144">
                  <c:v>0</c:v>
                </c:pt>
                <c:pt idx="145">
                  <c:v>7</c:v>
                </c:pt>
                <c:pt idx="146">
                  <c:v>0</c:v>
                </c:pt>
                <c:pt idx="147">
                  <c:v>0</c:v>
                </c:pt>
                <c:pt idx="148">
                  <c:v>0</c:v>
                </c:pt>
                <c:pt idx="149">
                  <c:v>0</c:v>
                </c:pt>
                <c:pt idx="150">
                  <c:v>0</c:v>
                </c:pt>
                <c:pt idx="151">
                  <c:v>-1</c:v>
                </c:pt>
                <c:pt idx="152">
                  <c:v>0</c:v>
                </c:pt>
                <c:pt idx="153">
                  <c:v>0</c:v>
                </c:pt>
                <c:pt idx="154">
                  <c:v>0</c:v>
                </c:pt>
                <c:pt idx="155">
                  <c:v>0</c:v>
                </c:pt>
                <c:pt idx="156">
                  <c:v>-2</c:v>
                </c:pt>
                <c:pt idx="157">
                  <c:v>-1</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5</c:v>
                </c:pt>
                <c:pt idx="177">
                  <c:v>0</c:v>
                </c:pt>
                <c:pt idx="178">
                  <c:v>0</c:v>
                </c:pt>
                <c:pt idx="179">
                  <c:v>0</c:v>
                </c:pt>
                <c:pt idx="180">
                  <c:v>0</c:v>
                </c:pt>
                <c:pt idx="181">
                  <c:v>0</c:v>
                </c:pt>
                <c:pt idx="182">
                  <c:v>0</c:v>
                </c:pt>
                <c:pt idx="183">
                  <c:v>0</c:v>
                </c:pt>
                <c:pt idx="184">
                  <c:v>0</c:v>
                </c:pt>
                <c:pt idx="185">
                  <c:v>0</c:v>
                </c:pt>
                <c:pt idx="186">
                  <c:v>0</c:v>
                </c:pt>
                <c:pt idx="187">
                  <c:v>0</c:v>
                </c:pt>
                <c:pt idx="188">
                  <c:v>2</c:v>
                </c:pt>
                <c:pt idx="189">
                  <c:v>0</c:v>
                </c:pt>
                <c:pt idx="190">
                  <c:v>1</c:v>
                </c:pt>
                <c:pt idx="191">
                  <c:v>0</c:v>
                </c:pt>
                <c:pt idx="192">
                  <c:v>0</c:v>
                </c:pt>
                <c:pt idx="193">
                  <c:v>0</c:v>
                </c:pt>
                <c:pt idx="194">
                  <c:v>2</c:v>
                </c:pt>
                <c:pt idx="195">
                  <c:v>2</c:v>
                </c:pt>
                <c:pt idx="196">
                  <c:v>0</c:v>
                </c:pt>
                <c:pt idx="197">
                  <c:v>0</c:v>
                </c:pt>
                <c:pt idx="198">
                  <c:v>1</c:v>
                </c:pt>
                <c:pt idx="199">
                  <c:v>0</c:v>
                </c:pt>
                <c:pt idx="200">
                  <c:v>1</c:v>
                </c:pt>
                <c:pt idx="201">
                  <c:v>0</c:v>
                </c:pt>
                <c:pt idx="202">
                  <c:v>0</c:v>
                </c:pt>
                <c:pt idx="203">
                  <c:v>0</c:v>
                </c:pt>
                <c:pt idx="204">
                  <c:v>0</c:v>
                </c:pt>
                <c:pt idx="205">
                  <c:v>-4</c:v>
                </c:pt>
                <c:pt idx="206">
                  <c:v>0</c:v>
                </c:pt>
                <c:pt idx="207">
                  <c:v>3</c:v>
                </c:pt>
                <c:pt idx="208">
                  <c:v>1</c:v>
                </c:pt>
                <c:pt idx="209">
                  <c:v>0</c:v>
                </c:pt>
                <c:pt idx="210">
                  <c:v>0</c:v>
                </c:pt>
                <c:pt idx="211">
                  <c:v>0</c:v>
                </c:pt>
                <c:pt idx="212">
                  <c:v>0</c:v>
                </c:pt>
                <c:pt idx="213">
                  <c:v>0</c:v>
                </c:pt>
                <c:pt idx="214">
                  <c:v>0</c:v>
                </c:pt>
                <c:pt idx="215">
                  <c:v>0</c:v>
                </c:pt>
                <c:pt idx="216">
                  <c:v>0</c:v>
                </c:pt>
                <c:pt idx="217">
                  <c:v>0</c:v>
                </c:pt>
                <c:pt idx="218">
                  <c:v>1</c:v>
                </c:pt>
                <c:pt idx="219">
                  <c:v>0</c:v>
                </c:pt>
                <c:pt idx="220">
                  <c:v>0</c:v>
                </c:pt>
                <c:pt idx="221">
                  <c:v>0</c:v>
                </c:pt>
                <c:pt idx="222">
                  <c:v>0</c:v>
                </c:pt>
                <c:pt idx="223">
                  <c:v>0</c:v>
                </c:pt>
                <c:pt idx="224">
                  <c:v>0</c:v>
                </c:pt>
                <c:pt idx="225">
                  <c:v>-1</c:v>
                </c:pt>
                <c:pt idx="226">
                  <c:v>2</c:v>
                </c:pt>
                <c:pt idx="227">
                  <c:v>0</c:v>
                </c:pt>
                <c:pt idx="228">
                  <c:v>0</c:v>
                </c:pt>
                <c:pt idx="229">
                  <c:v>0</c:v>
                </c:pt>
                <c:pt idx="230">
                  <c:v>0</c:v>
                </c:pt>
                <c:pt idx="231">
                  <c:v>0</c:v>
                </c:pt>
                <c:pt idx="232">
                  <c:v>0</c:v>
                </c:pt>
                <c:pt idx="233">
                  <c:v>0</c:v>
                </c:pt>
                <c:pt idx="234">
                  <c:v>0</c:v>
                </c:pt>
                <c:pt idx="235">
                  <c:v>0</c:v>
                </c:pt>
                <c:pt idx="236">
                  <c:v>0</c:v>
                </c:pt>
                <c:pt idx="237">
                  <c:v>0</c:v>
                </c:pt>
                <c:pt idx="238">
                  <c:v>0</c:v>
                </c:pt>
                <c:pt idx="239">
                  <c:v>1</c:v>
                </c:pt>
                <c:pt idx="240">
                  <c:v>0</c:v>
                </c:pt>
                <c:pt idx="241">
                  <c:v>2</c:v>
                </c:pt>
                <c:pt idx="242">
                  <c:v>-5</c:v>
                </c:pt>
                <c:pt idx="243">
                  <c:v>0</c:v>
                </c:pt>
                <c:pt idx="244">
                  <c:v>0</c:v>
                </c:pt>
                <c:pt idx="245">
                  <c:v>0</c:v>
                </c:pt>
                <c:pt idx="246">
                  <c:v>0</c:v>
                </c:pt>
                <c:pt idx="247">
                  <c:v>0</c:v>
                </c:pt>
                <c:pt idx="248">
                  <c:v>5</c:v>
                </c:pt>
                <c:pt idx="249">
                  <c:v>-1</c:v>
                </c:pt>
                <c:pt idx="250">
                  <c:v>0</c:v>
                </c:pt>
                <c:pt idx="251">
                  <c:v>0</c:v>
                </c:pt>
                <c:pt idx="252">
                  <c:v>0</c:v>
                </c:pt>
                <c:pt idx="253">
                  <c:v>0</c:v>
                </c:pt>
                <c:pt idx="254">
                  <c:v>0</c:v>
                </c:pt>
                <c:pt idx="255">
                  <c:v>0</c:v>
                </c:pt>
                <c:pt idx="256">
                  <c:v>0</c:v>
                </c:pt>
                <c:pt idx="257">
                  <c:v>0</c:v>
                </c:pt>
                <c:pt idx="258">
                  <c:v>0</c:v>
                </c:pt>
                <c:pt idx="259">
                  <c:v>0</c:v>
                </c:pt>
                <c:pt idx="260">
                  <c:v>0</c:v>
                </c:pt>
                <c:pt idx="261">
                  <c:v>0</c:v>
                </c:pt>
                <c:pt idx="262">
                  <c:v>2</c:v>
                </c:pt>
                <c:pt idx="263">
                  <c:v>0</c:v>
                </c:pt>
                <c:pt idx="264">
                  <c:v>0</c:v>
                </c:pt>
                <c:pt idx="265">
                  <c:v>0</c:v>
                </c:pt>
                <c:pt idx="266">
                  <c:v>0</c:v>
                </c:pt>
                <c:pt idx="267">
                  <c:v>0</c:v>
                </c:pt>
                <c:pt idx="268">
                  <c:v>0</c:v>
                </c:pt>
                <c:pt idx="269">
                  <c:v>0</c:v>
                </c:pt>
                <c:pt idx="270">
                  <c:v>0</c:v>
                </c:pt>
                <c:pt idx="271">
                  <c:v>3</c:v>
                </c:pt>
                <c:pt idx="272">
                  <c:v>0</c:v>
                </c:pt>
                <c:pt idx="273">
                  <c:v>0</c:v>
                </c:pt>
                <c:pt idx="274">
                  <c:v>0</c:v>
                </c:pt>
                <c:pt idx="275">
                  <c:v>0</c:v>
                </c:pt>
                <c:pt idx="276">
                  <c:v>1</c:v>
                </c:pt>
                <c:pt idx="277">
                  <c:v>0</c:v>
                </c:pt>
                <c:pt idx="278">
                  <c:v>4</c:v>
                </c:pt>
                <c:pt idx="279">
                  <c:v>-4</c:v>
                </c:pt>
                <c:pt idx="280">
                  <c:v>0</c:v>
                </c:pt>
                <c:pt idx="281">
                  <c:v>4</c:v>
                </c:pt>
                <c:pt idx="282">
                  <c:v>1</c:v>
                </c:pt>
                <c:pt idx="283">
                  <c:v>-1</c:v>
                </c:pt>
                <c:pt idx="284">
                  <c:v>0</c:v>
                </c:pt>
                <c:pt idx="285">
                  <c:v>0</c:v>
                </c:pt>
                <c:pt idx="286">
                  <c:v>0</c:v>
                </c:pt>
                <c:pt idx="287">
                  <c:v>0</c:v>
                </c:pt>
                <c:pt idx="288">
                  <c:v>0</c:v>
                </c:pt>
                <c:pt idx="289">
                  <c:v>0</c:v>
                </c:pt>
                <c:pt idx="290">
                  <c:v>0</c:v>
                </c:pt>
                <c:pt idx="291">
                  <c:v>0</c:v>
                </c:pt>
                <c:pt idx="292">
                  <c:v>0</c:v>
                </c:pt>
                <c:pt idx="293">
                  <c:v>1</c:v>
                </c:pt>
                <c:pt idx="294">
                  <c:v>1</c:v>
                </c:pt>
                <c:pt idx="295">
                  <c:v>-1</c:v>
                </c:pt>
                <c:pt idx="296">
                  <c:v>0</c:v>
                </c:pt>
                <c:pt idx="297">
                  <c:v>0</c:v>
                </c:pt>
                <c:pt idx="298">
                  <c:v>0</c:v>
                </c:pt>
                <c:pt idx="299">
                  <c:v>0</c:v>
                </c:pt>
                <c:pt idx="300">
                  <c:v>0</c:v>
                </c:pt>
                <c:pt idx="301">
                  <c:v>0</c:v>
                </c:pt>
                <c:pt idx="302">
                  <c:v>0</c:v>
                </c:pt>
                <c:pt idx="303">
                  <c:v>0</c:v>
                </c:pt>
                <c:pt idx="304">
                  <c:v>0</c:v>
                </c:pt>
                <c:pt idx="305">
                  <c:v>0</c:v>
                </c:pt>
                <c:pt idx="306">
                  <c:v>1</c:v>
                </c:pt>
                <c:pt idx="307">
                  <c:v>0</c:v>
                </c:pt>
                <c:pt idx="308">
                  <c:v>2</c:v>
                </c:pt>
                <c:pt idx="309">
                  <c:v>0</c:v>
                </c:pt>
                <c:pt idx="310">
                  <c:v>0</c:v>
                </c:pt>
                <c:pt idx="311">
                  <c:v>0</c:v>
                </c:pt>
                <c:pt idx="312">
                  <c:v>0</c:v>
                </c:pt>
                <c:pt idx="313">
                  <c:v>-2</c:v>
                </c:pt>
                <c:pt idx="314">
                  <c:v>2</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2</c:v>
                </c:pt>
                <c:pt idx="332">
                  <c:v>0</c:v>
                </c:pt>
                <c:pt idx="333">
                  <c:v>0</c:v>
                </c:pt>
                <c:pt idx="334">
                  <c:v>0</c:v>
                </c:pt>
                <c:pt idx="335">
                  <c:v>0</c:v>
                </c:pt>
                <c:pt idx="336">
                  <c:v>0</c:v>
                </c:pt>
                <c:pt idx="337">
                  <c:v>0</c:v>
                </c:pt>
                <c:pt idx="338">
                  <c:v>0</c:v>
                </c:pt>
                <c:pt idx="339">
                  <c:v>0</c:v>
                </c:pt>
                <c:pt idx="340">
                  <c:v>0</c:v>
                </c:pt>
                <c:pt idx="341">
                  <c:v>0</c:v>
                </c:pt>
                <c:pt idx="342">
                  <c:v>1</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-5</c:v>
                </c:pt>
                <c:pt idx="378">
                  <c:v>0</c:v>
                </c:pt>
                <c:pt idx="379">
                  <c:v>0</c:v>
                </c:pt>
                <c:pt idx="380">
                  <c:v>2</c:v>
                </c:pt>
                <c:pt idx="381">
                  <c:v>-2</c:v>
                </c:pt>
                <c:pt idx="382">
                  <c:v>0</c:v>
                </c:pt>
                <c:pt idx="383">
                  <c:v>1</c:v>
                </c:pt>
                <c:pt idx="384">
                  <c:v>0</c:v>
                </c:pt>
                <c:pt idx="385">
                  <c:v>0</c:v>
                </c:pt>
                <c:pt idx="386">
                  <c:v>0</c:v>
                </c:pt>
                <c:pt idx="387">
                  <c:v>0</c:v>
                </c:pt>
                <c:pt idx="388">
                  <c:v>0</c:v>
                </c:pt>
                <c:pt idx="389">
                  <c:v>0</c:v>
                </c:pt>
                <c:pt idx="390">
                  <c:v>-1</c:v>
                </c:pt>
                <c:pt idx="391">
                  <c:v>0</c:v>
                </c:pt>
                <c:pt idx="392">
                  <c:v>0</c:v>
                </c:pt>
                <c:pt idx="393">
                  <c:v>0</c:v>
                </c:pt>
                <c:pt idx="394">
                  <c:v>2</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4</c:v>
                </c:pt>
                <c:pt idx="415">
                  <c:v>0</c:v>
                </c:pt>
                <c:pt idx="416">
                  <c:v>0</c:v>
                </c:pt>
                <c:pt idx="417">
                  <c:v>0</c:v>
                </c:pt>
                <c:pt idx="418">
                  <c:v>0</c:v>
                </c:pt>
                <c:pt idx="419">
                  <c:v>0</c:v>
                </c:pt>
                <c:pt idx="420">
                  <c:v>0</c:v>
                </c:pt>
                <c:pt idx="421">
                  <c:v>0</c:v>
                </c:pt>
                <c:pt idx="422">
                  <c:v>0</c:v>
                </c:pt>
                <c:pt idx="423">
                  <c:v>0</c:v>
                </c:pt>
                <c:pt idx="424">
                  <c:v>-3</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1</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5</c:v>
                </c:pt>
                <c:pt idx="481">
                  <c:v>0</c:v>
                </c:pt>
                <c:pt idx="482">
                  <c:v>0</c:v>
                </c:pt>
                <c:pt idx="483">
                  <c:v>0</c:v>
                </c:pt>
                <c:pt idx="484">
                  <c:v>0</c:v>
                </c:pt>
                <c:pt idx="485">
                  <c:v>0</c:v>
                </c:pt>
                <c:pt idx="486">
                  <c:v>0</c:v>
                </c:pt>
                <c:pt idx="487">
                  <c:v>0</c:v>
                </c:pt>
                <c:pt idx="488">
                  <c:v>0</c:v>
                </c:pt>
                <c:pt idx="489">
                  <c:v>0</c:v>
                </c:pt>
                <c:pt idx="490">
                  <c:v>0</c:v>
                </c:pt>
                <c:pt idx="491">
                  <c:v>0</c:v>
                </c:pt>
                <c:pt idx="492">
                  <c:v>-6</c:v>
                </c:pt>
                <c:pt idx="493">
                  <c:v>1</c:v>
                </c:pt>
                <c:pt idx="494">
                  <c:v>0</c:v>
                </c:pt>
                <c:pt idx="495">
                  <c:v>0</c:v>
                </c:pt>
                <c:pt idx="496">
                  <c:v>0</c:v>
                </c:pt>
                <c:pt idx="497">
                  <c:v>0</c:v>
                </c:pt>
                <c:pt idx="498">
                  <c:v>0</c:v>
                </c:pt>
                <c:pt idx="499">
                  <c:v>0</c:v>
                </c:pt>
                <c:pt idx="500">
                  <c:v>0</c:v>
                </c:pt>
                <c:pt idx="501">
                  <c:v>0</c:v>
                </c:pt>
                <c:pt idx="502">
                  <c:v>0</c:v>
                </c:pt>
                <c:pt idx="503">
                  <c:v>0</c:v>
                </c:pt>
                <c:pt idx="504">
                  <c:v>1</c:v>
                </c:pt>
                <c:pt idx="505">
                  <c:v>0</c:v>
                </c:pt>
                <c:pt idx="506">
                  <c:v>0</c:v>
                </c:pt>
                <c:pt idx="507">
                  <c:v>0</c:v>
                </c:pt>
                <c:pt idx="508">
                  <c:v>0</c:v>
                </c:pt>
                <c:pt idx="509">
                  <c:v>1</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numCache>
            </c:numRef>
          </c:val>
          <c:smooth val="0"/>
        </c:ser>
        <c:dLbls>
          <c:showLegendKey val="0"/>
          <c:showVal val="0"/>
          <c:showCatName val="0"/>
          <c:showSerName val="0"/>
          <c:showPercent val="0"/>
          <c:showBubbleSize val="0"/>
        </c:dLbls>
        <c:marker val="1"/>
        <c:smooth val="0"/>
        <c:axId val="194413696"/>
        <c:axId val="194415232"/>
      </c:lineChart>
      <c:catAx>
        <c:axId val="194413696"/>
        <c:scaling>
          <c:orientation val="minMax"/>
        </c:scaling>
        <c:delete val="1"/>
        <c:axPos val="b"/>
        <c:majorTickMark val="none"/>
        <c:minorTickMark val="none"/>
        <c:tickLblPos val="none"/>
        <c:crossAx val="194415232"/>
        <c:crosses val="autoZero"/>
        <c:auto val="1"/>
        <c:lblAlgn val="ctr"/>
        <c:lblOffset val="100"/>
        <c:noMultiLvlLbl val="0"/>
      </c:catAx>
      <c:valAx>
        <c:axId val="194415232"/>
        <c:scaling>
          <c:orientation val="minMax"/>
        </c:scaling>
        <c:delete val="0"/>
        <c:axPos val="l"/>
        <c:numFmt formatCode="General" sourceLinked="1"/>
        <c:majorTickMark val="none"/>
        <c:minorTickMark val="none"/>
        <c:tickLblPos val="nextTo"/>
        <c:crossAx val="19441369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opencart!$Z$1</c:f>
              <c:strCache>
                <c:ptCount val="1"/>
                <c:pt idx="0">
                  <c:v>growth T</c:v>
                </c:pt>
              </c:strCache>
            </c:strRef>
          </c:tx>
          <c:spPr>
            <a:ln w="25400"/>
          </c:spPr>
          <c:marker>
            <c:symbol val="none"/>
          </c:marker>
          <c:trendline>
            <c:trendlineType val="linear"/>
            <c:dispRSqr val="0"/>
            <c:dispEq val="0"/>
          </c:trendline>
          <c:val>
            <c:numRef>
              <c:f>opencart!$Z$2:$Z$165</c:f>
              <c:numCache>
                <c:formatCode>General</c:formatCode>
                <c:ptCount val="164"/>
                <c:pt idx="0">
                  <c:v>-2</c:v>
                </c:pt>
                <c:pt idx="1">
                  <c:v>0</c:v>
                </c:pt>
                <c:pt idx="2">
                  <c:v>0</c:v>
                </c:pt>
                <c:pt idx="3">
                  <c:v>0</c:v>
                </c:pt>
                <c:pt idx="4">
                  <c:v>0</c:v>
                </c:pt>
                <c:pt idx="5">
                  <c:v>0</c:v>
                </c:pt>
                <c:pt idx="6">
                  <c:v>0</c:v>
                </c:pt>
                <c:pt idx="7">
                  <c:v>0</c:v>
                </c:pt>
                <c:pt idx="8">
                  <c:v>0</c:v>
                </c:pt>
                <c:pt idx="9">
                  <c:v>0</c:v>
                </c:pt>
                <c:pt idx="10">
                  <c:v>1</c:v>
                </c:pt>
                <c:pt idx="11">
                  <c:v>1</c:v>
                </c:pt>
                <c:pt idx="12">
                  <c:v>-1</c:v>
                </c:pt>
                <c:pt idx="13">
                  <c:v>0</c:v>
                </c:pt>
                <c:pt idx="14">
                  <c:v>1</c:v>
                </c:pt>
                <c:pt idx="15">
                  <c:v>0</c:v>
                </c:pt>
                <c:pt idx="16">
                  <c:v>2</c:v>
                </c:pt>
                <c:pt idx="17">
                  <c:v>1</c:v>
                </c:pt>
                <c:pt idx="18">
                  <c:v>0</c:v>
                </c:pt>
                <c:pt idx="19">
                  <c:v>0</c:v>
                </c:pt>
                <c:pt idx="20">
                  <c:v>6</c:v>
                </c:pt>
                <c:pt idx="21">
                  <c:v>0</c:v>
                </c:pt>
                <c:pt idx="22">
                  <c:v>0</c:v>
                </c:pt>
                <c:pt idx="23">
                  <c:v>0</c:v>
                </c:pt>
                <c:pt idx="24">
                  <c:v>0</c:v>
                </c:pt>
                <c:pt idx="25">
                  <c:v>2</c:v>
                </c:pt>
                <c:pt idx="26">
                  <c:v>0</c:v>
                </c:pt>
                <c:pt idx="27">
                  <c:v>0</c:v>
                </c:pt>
                <c:pt idx="28">
                  <c:v>0</c:v>
                </c:pt>
                <c:pt idx="29">
                  <c:v>0</c:v>
                </c:pt>
                <c:pt idx="30">
                  <c:v>0</c:v>
                </c:pt>
                <c:pt idx="31">
                  <c:v>0</c:v>
                </c:pt>
                <c:pt idx="32">
                  <c:v>26</c:v>
                </c:pt>
                <c:pt idx="33">
                  <c:v>0</c:v>
                </c:pt>
                <c:pt idx="34">
                  <c:v>3</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7</c:v>
                </c:pt>
                <c:pt idx="56">
                  <c:v>-1</c:v>
                </c:pt>
                <c:pt idx="57">
                  <c:v>0</c:v>
                </c:pt>
                <c:pt idx="58">
                  <c:v>0</c:v>
                </c:pt>
                <c:pt idx="59">
                  <c:v>0</c:v>
                </c:pt>
                <c:pt idx="60">
                  <c:v>0</c:v>
                </c:pt>
                <c:pt idx="61">
                  <c:v>0</c:v>
                </c:pt>
                <c:pt idx="62">
                  <c:v>0</c:v>
                </c:pt>
                <c:pt idx="63">
                  <c:v>-1</c:v>
                </c:pt>
                <c:pt idx="64">
                  <c:v>1</c:v>
                </c:pt>
                <c:pt idx="65">
                  <c:v>0</c:v>
                </c:pt>
                <c:pt idx="66">
                  <c:v>-1</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5</c:v>
                </c:pt>
                <c:pt idx="82">
                  <c:v>1</c:v>
                </c:pt>
                <c:pt idx="83">
                  <c:v>0</c:v>
                </c:pt>
                <c:pt idx="84">
                  <c:v>0</c:v>
                </c:pt>
                <c:pt idx="85">
                  <c:v>0</c:v>
                </c:pt>
                <c:pt idx="86">
                  <c:v>0</c:v>
                </c:pt>
                <c:pt idx="87">
                  <c:v>0</c:v>
                </c:pt>
                <c:pt idx="88">
                  <c:v>1</c:v>
                </c:pt>
                <c:pt idx="89">
                  <c:v>0</c:v>
                </c:pt>
                <c:pt idx="90">
                  <c:v>0</c:v>
                </c:pt>
                <c:pt idx="91">
                  <c:v>0</c:v>
                </c:pt>
                <c:pt idx="92">
                  <c:v>0</c:v>
                </c:pt>
                <c:pt idx="93">
                  <c:v>1</c:v>
                </c:pt>
                <c:pt idx="94">
                  <c:v>0</c:v>
                </c:pt>
                <c:pt idx="95">
                  <c:v>0</c:v>
                </c:pt>
                <c:pt idx="96">
                  <c:v>0</c:v>
                </c:pt>
                <c:pt idx="97">
                  <c:v>0</c:v>
                </c:pt>
                <c:pt idx="98">
                  <c:v>1</c:v>
                </c:pt>
                <c:pt idx="99">
                  <c:v>7</c:v>
                </c:pt>
                <c:pt idx="100">
                  <c:v>0</c:v>
                </c:pt>
                <c:pt idx="101">
                  <c:v>0</c:v>
                </c:pt>
                <c:pt idx="102">
                  <c:v>0</c:v>
                </c:pt>
                <c:pt idx="103">
                  <c:v>0</c:v>
                </c:pt>
                <c:pt idx="104">
                  <c:v>0</c:v>
                </c:pt>
                <c:pt idx="105">
                  <c:v>0</c:v>
                </c:pt>
                <c:pt idx="106">
                  <c:v>0</c:v>
                </c:pt>
                <c:pt idx="107">
                  <c:v>1</c:v>
                </c:pt>
                <c:pt idx="108">
                  <c:v>0</c:v>
                </c:pt>
                <c:pt idx="109">
                  <c:v>0</c:v>
                </c:pt>
                <c:pt idx="110">
                  <c:v>0</c:v>
                </c:pt>
                <c:pt idx="111">
                  <c:v>0</c:v>
                </c:pt>
                <c:pt idx="112">
                  <c:v>0</c:v>
                </c:pt>
                <c:pt idx="113">
                  <c:v>-1</c:v>
                </c:pt>
                <c:pt idx="114">
                  <c:v>0</c:v>
                </c:pt>
                <c:pt idx="115">
                  <c:v>1</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1</c:v>
                </c:pt>
                <c:pt idx="137">
                  <c:v>0</c:v>
                </c:pt>
                <c:pt idx="138">
                  <c:v>0</c:v>
                </c:pt>
                <c:pt idx="139">
                  <c:v>0</c:v>
                </c:pt>
                <c:pt idx="140">
                  <c:v>0</c:v>
                </c:pt>
                <c:pt idx="141">
                  <c:v>0</c:v>
                </c:pt>
                <c:pt idx="142">
                  <c:v>0</c:v>
                </c:pt>
                <c:pt idx="143">
                  <c:v>1</c:v>
                </c:pt>
                <c:pt idx="144">
                  <c:v>0</c:v>
                </c:pt>
                <c:pt idx="145">
                  <c:v>0</c:v>
                </c:pt>
                <c:pt idx="146">
                  <c:v>0</c:v>
                </c:pt>
                <c:pt idx="147">
                  <c:v>0</c:v>
                </c:pt>
                <c:pt idx="148">
                  <c:v>0</c:v>
                </c:pt>
                <c:pt idx="149">
                  <c:v>0</c:v>
                </c:pt>
                <c:pt idx="150">
                  <c:v>0</c:v>
                </c:pt>
                <c:pt idx="151">
                  <c:v>0</c:v>
                </c:pt>
                <c:pt idx="152">
                  <c:v>1</c:v>
                </c:pt>
                <c:pt idx="153">
                  <c:v>0</c:v>
                </c:pt>
                <c:pt idx="154">
                  <c:v>0</c:v>
                </c:pt>
                <c:pt idx="155">
                  <c:v>0</c:v>
                </c:pt>
                <c:pt idx="156">
                  <c:v>0</c:v>
                </c:pt>
                <c:pt idx="157">
                  <c:v>0</c:v>
                </c:pt>
                <c:pt idx="158">
                  <c:v>0</c:v>
                </c:pt>
                <c:pt idx="159">
                  <c:v>0</c:v>
                </c:pt>
                <c:pt idx="160">
                  <c:v>0</c:v>
                </c:pt>
                <c:pt idx="161">
                  <c:v>0</c:v>
                </c:pt>
                <c:pt idx="162">
                  <c:v>1</c:v>
                </c:pt>
                <c:pt idx="163">
                  <c:v>0</c:v>
                </c:pt>
              </c:numCache>
            </c:numRef>
          </c:val>
          <c:smooth val="0"/>
        </c:ser>
        <c:dLbls>
          <c:showLegendKey val="0"/>
          <c:showVal val="0"/>
          <c:showCatName val="0"/>
          <c:showSerName val="0"/>
          <c:showPercent val="0"/>
          <c:showBubbleSize val="0"/>
        </c:dLbls>
        <c:marker val="1"/>
        <c:smooth val="0"/>
        <c:axId val="194431616"/>
        <c:axId val="192938368"/>
      </c:lineChart>
      <c:catAx>
        <c:axId val="194431616"/>
        <c:scaling>
          <c:orientation val="minMax"/>
        </c:scaling>
        <c:delete val="1"/>
        <c:axPos val="b"/>
        <c:majorTickMark val="none"/>
        <c:minorTickMark val="none"/>
        <c:tickLblPos val="none"/>
        <c:crossAx val="192938368"/>
        <c:crosses val="autoZero"/>
        <c:auto val="1"/>
        <c:lblAlgn val="ctr"/>
        <c:lblOffset val="100"/>
        <c:noMultiLvlLbl val="0"/>
      </c:catAx>
      <c:valAx>
        <c:axId val="192938368"/>
        <c:scaling>
          <c:orientation val="minMax"/>
        </c:scaling>
        <c:delete val="0"/>
        <c:axPos val="l"/>
        <c:numFmt formatCode="General" sourceLinked="1"/>
        <c:majorTickMark val="none"/>
        <c:minorTickMark val="none"/>
        <c:tickLblPos val="nextTo"/>
        <c:crossAx val="19443161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phpbb!$Z$1</c:f>
              <c:strCache>
                <c:ptCount val="1"/>
                <c:pt idx="0">
                  <c:v>growth T</c:v>
                </c:pt>
              </c:strCache>
            </c:strRef>
          </c:tx>
          <c:spPr>
            <a:ln w="25400"/>
          </c:spPr>
          <c:marker>
            <c:symbol val="none"/>
          </c:marker>
          <c:trendline>
            <c:trendlineType val="linear"/>
            <c:dispRSqr val="0"/>
            <c:dispEq val="0"/>
          </c:trendline>
          <c:val>
            <c:numRef>
              <c:f>phpbb!$Z$2:$Z$134</c:f>
              <c:numCache>
                <c:formatCode>General</c:formatCode>
                <c:ptCount val="13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1</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-1</c:v>
                </c:pt>
                <c:pt idx="65">
                  <c:v>1</c:v>
                </c:pt>
                <c:pt idx="66">
                  <c:v>0</c:v>
                </c:pt>
                <c:pt idx="67">
                  <c:v>0</c:v>
                </c:pt>
                <c:pt idx="68">
                  <c:v>0</c:v>
                </c:pt>
                <c:pt idx="69">
                  <c:v>0</c:v>
                </c:pt>
                <c:pt idx="70">
                  <c:v>-1</c:v>
                </c:pt>
                <c:pt idx="71">
                  <c:v>2</c:v>
                </c:pt>
                <c:pt idx="72">
                  <c:v>0</c:v>
                </c:pt>
                <c:pt idx="73">
                  <c:v>0</c:v>
                </c:pt>
                <c:pt idx="74">
                  <c:v>0</c:v>
                </c:pt>
                <c:pt idx="75">
                  <c:v>0</c:v>
                </c:pt>
                <c:pt idx="76">
                  <c:v>0</c:v>
                </c:pt>
                <c:pt idx="77">
                  <c:v>-3</c:v>
                </c:pt>
                <c:pt idx="78">
                  <c:v>1</c:v>
                </c:pt>
                <c:pt idx="79">
                  <c:v>0</c:v>
                </c:pt>
                <c:pt idx="80">
                  <c:v>0</c:v>
                </c:pt>
                <c:pt idx="81">
                  <c:v>-1</c:v>
                </c:pt>
                <c:pt idx="82">
                  <c:v>3</c:v>
                </c:pt>
                <c:pt idx="83">
                  <c:v>0</c:v>
                </c:pt>
                <c:pt idx="84">
                  <c:v>-3</c:v>
                </c:pt>
                <c:pt idx="85">
                  <c:v>1</c:v>
                </c:pt>
                <c:pt idx="86">
                  <c:v>0</c:v>
                </c:pt>
                <c:pt idx="87">
                  <c:v>0</c:v>
                </c:pt>
                <c:pt idx="88">
                  <c:v>-2</c:v>
                </c:pt>
                <c:pt idx="89">
                  <c:v>0</c:v>
                </c:pt>
                <c:pt idx="90">
                  <c:v>0</c:v>
                </c:pt>
                <c:pt idx="91">
                  <c:v>0</c:v>
                </c:pt>
                <c:pt idx="92">
                  <c:v>0</c:v>
                </c:pt>
                <c:pt idx="93">
                  <c:v>0</c:v>
                </c:pt>
                <c:pt idx="94">
                  <c:v>0</c:v>
                </c:pt>
                <c:pt idx="95">
                  <c:v>4</c:v>
                </c:pt>
                <c:pt idx="96">
                  <c:v>-4</c:v>
                </c:pt>
                <c:pt idx="97">
                  <c:v>0</c:v>
                </c:pt>
                <c:pt idx="98">
                  <c:v>2</c:v>
                </c:pt>
                <c:pt idx="99">
                  <c:v>0</c:v>
                </c:pt>
                <c:pt idx="100">
                  <c:v>0</c:v>
                </c:pt>
                <c:pt idx="101">
                  <c:v>0</c:v>
                </c:pt>
                <c:pt idx="102">
                  <c:v>-2</c:v>
                </c:pt>
                <c:pt idx="103">
                  <c:v>2</c:v>
                </c:pt>
                <c:pt idx="104">
                  <c:v>-2</c:v>
                </c:pt>
                <c:pt idx="105">
                  <c:v>1</c:v>
                </c:pt>
                <c:pt idx="106">
                  <c:v>0</c:v>
                </c:pt>
                <c:pt idx="107">
                  <c:v>-1</c:v>
                </c:pt>
                <c:pt idx="108">
                  <c:v>0</c:v>
                </c:pt>
                <c:pt idx="109">
                  <c:v>2</c:v>
                </c:pt>
                <c:pt idx="110">
                  <c:v>1</c:v>
                </c:pt>
                <c:pt idx="111">
                  <c:v>0</c:v>
                </c:pt>
                <c:pt idx="112">
                  <c:v>0</c:v>
                </c:pt>
                <c:pt idx="113">
                  <c:v>0</c:v>
                </c:pt>
                <c:pt idx="114">
                  <c:v>-2</c:v>
                </c:pt>
                <c:pt idx="115">
                  <c:v>0</c:v>
                </c:pt>
                <c:pt idx="116">
                  <c:v>-1</c:v>
                </c:pt>
                <c:pt idx="117">
                  <c:v>0</c:v>
                </c:pt>
                <c:pt idx="118">
                  <c:v>3</c:v>
                </c:pt>
                <c:pt idx="119">
                  <c:v>-3</c:v>
                </c:pt>
                <c:pt idx="120">
                  <c:v>3</c:v>
                </c:pt>
                <c:pt idx="121">
                  <c:v>-3</c:v>
                </c:pt>
                <c:pt idx="122">
                  <c:v>1</c:v>
                </c:pt>
                <c:pt idx="123">
                  <c:v>0</c:v>
                </c:pt>
                <c:pt idx="124">
                  <c:v>3</c:v>
                </c:pt>
                <c:pt idx="125">
                  <c:v>-2</c:v>
                </c:pt>
                <c:pt idx="126">
                  <c:v>2</c:v>
                </c:pt>
                <c:pt idx="127">
                  <c:v>1</c:v>
                </c:pt>
                <c:pt idx="128">
                  <c:v>0</c:v>
                </c:pt>
                <c:pt idx="129">
                  <c:v>1</c:v>
                </c:pt>
                <c:pt idx="130">
                  <c:v>0</c:v>
                </c:pt>
                <c:pt idx="131">
                  <c:v>0</c:v>
                </c:pt>
                <c:pt idx="132">
                  <c:v>0</c:v>
                </c:pt>
              </c:numCache>
            </c:numRef>
          </c:val>
          <c:smooth val="0"/>
        </c:ser>
        <c:dLbls>
          <c:showLegendKey val="0"/>
          <c:showVal val="0"/>
          <c:showCatName val="0"/>
          <c:showSerName val="0"/>
          <c:showPercent val="0"/>
          <c:showBubbleSize val="0"/>
        </c:dLbls>
        <c:marker val="1"/>
        <c:smooth val="0"/>
        <c:axId val="192962944"/>
        <c:axId val="192964480"/>
      </c:lineChart>
      <c:catAx>
        <c:axId val="192962944"/>
        <c:scaling>
          <c:orientation val="minMax"/>
        </c:scaling>
        <c:delete val="1"/>
        <c:axPos val="b"/>
        <c:majorTickMark val="none"/>
        <c:minorTickMark val="none"/>
        <c:tickLblPos val="none"/>
        <c:crossAx val="192964480"/>
        <c:crosses val="autoZero"/>
        <c:auto val="1"/>
        <c:lblAlgn val="ctr"/>
        <c:lblOffset val="100"/>
        <c:noMultiLvlLbl val="0"/>
      </c:catAx>
      <c:valAx>
        <c:axId val="192964480"/>
        <c:scaling>
          <c:orientation val="minMax"/>
        </c:scaling>
        <c:delete val="0"/>
        <c:axPos val="l"/>
        <c:numFmt formatCode="General" sourceLinked="1"/>
        <c:majorTickMark val="none"/>
        <c:minorTickMark val="none"/>
        <c:tickLblPos val="nextTo"/>
        <c:crossAx val="192962944"/>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typo3!$Z$1</c:f>
              <c:strCache>
                <c:ptCount val="1"/>
                <c:pt idx="0">
                  <c:v>growth T</c:v>
                </c:pt>
              </c:strCache>
            </c:strRef>
          </c:tx>
          <c:spPr>
            <a:ln w="25400"/>
          </c:spPr>
          <c:marker>
            <c:symbol val="none"/>
          </c:marker>
          <c:trendline>
            <c:trendlineType val="linear"/>
            <c:dispRSqr val="0"/>
            <c:dispEq val="0"/>
          </c:trendline>
          <c:val>
            <c:numRef>
              <c:f>typo3!$Z$2:$Z$98</c:f>
              <c:numCache>
                <c:formatCode>General</c:formatCode>
                <c:ptCount val="97"/>
                <c:pt idx="0">
                  <c:v>0</c:v>
                </c:pt>
                <c:pt idx="1">
                  <c:v>0</c:v>
                </c:pt>
                <c:pt idx="2">
                  <c:v>0</c:v>
                </c:pt>
                <c:pt idx="3">
                  <c:v>0</c:v>
                </c:pt>
                <c:pt idx="4">
                  <c:v>1</c:v>
                </c:pt>
                <c:pt idx="5">
                  <c:v>0</c:v>
                </c:pt>
                <c:pt idx="6">
                  <c:v>1</c:v>
                </c:pt>
                <c:pt idx="7">
                  <c:v>0</c:v>
                </c:pt>
                <c:pt idx="8">
                  <c:v>0</c:v>
                </c:pt>
                <c:pt idx="9">
                  <c:v>0</c:v>
                </c:pt>
                <c:pt idx="10">
                  <c:v>0</c:v>
                </c:pt>
                <c:pt idx="11">
                  <c:v>0</c:v>
                </c:pt>
                <c:pt idx="12">
                  <c:v>0</c:v>
                </c:pt>
                <c:pt idx="13">
                  <c:v>1</c:v>
                </c:pt>
                <c:pt idx="14">
                  <c:v>0</c:v>
                </c:pt>
                <c:pt idx="15">
                  <c:v>0</c:v>
                </c:pt>
                <c:pt idx="16">
                  <c:v>0</c:v>
                </c:pt>
                <c:pt idx="17">
                  <c:v>1</c:v>
                </c:pt>
                <c:pt idx="18">
                  <c:v>1</c:v>
                </c:pt>
                <c:pt idx="19">
                  <c:v>0</c:v>
                </c:pt>
                <c:pt idx="20">
                  <c:v>0</c:v>
                </c:pt>
                <c:pt idx="21">
                  <c:v>3</c:v>
                </c:pt>
                <c:pt idx="22">
                  <c:v>0</c:v>
                </c:pt>
                <c:pt idx="23">
                  <c:v>0</c:v>
                </c:pt>
                <c:pt idx="24">
                  <c:v>1</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1</c:v>
                </c:pt>
                <c:pt idx="51">
                  <c:v>0</c:v>
                </c:pt>
                <c:pt idx="52">
                  <c:v>1</c:v>
                </c:pt>
                <c:pt idx="53">
                  <c:v>0</c:v>
                </c:pt>
                <c:pt idx="54">
                  <c:v>1</c:v>
                </c:pt>
                <c:pt idx="55">
                  <c:v>0</c:v>
                </c:pt>
                <c:pt idx="56">
                  <c:v>0</c:v>
                </c:pt>
                <c:pt idx="57">
                  <c:v>0</c:v>
                </c:pt>
                <c:pt idx="58">
                  <c:v>0</c:v>
                </c:pt>
                <c:pt idx="59">
                  <c:v>0</c:v>
                </c:pt>
                <c:pt idx="60">
                  <c:v>0</c:v>
                </c:pt>
                <c:pt idx="61">
                  <c:v>1</c:v>
                </c:pt>
                <c:pt idx="62">
                  <c:v>0</c:v>
                </c:pt>
                <c:pt idx="63">
                  <c:v>-1</c:v>
                </c:pt>
                <c:pt idx="64">
                  <c:v>0</c:v>
                </c:pt>
                <c:pt idx="65">
                  <c:v>0</c:v>
                </c:pt>
                <c:pt idx="66">
                  <c:v>0</c:v>
                </c:pt>
                <c:pt idx="67">
                  <c:v>0</c:v>
                </c:pt>
                <c:pt idx="68">
                  <c:v>-1</c:v>
                </c:pt>
                <c:pt idx="69">
                  <c:v>-3</c:v>
                </c:pt>
                <c:pt idx="70">
                  <c:v>0</c:v>
                </c:pt>
                <c:pt idx="71">
                  <c:v>0</c:v>
                </c:pt>
                <c:pt idx="72">
                  <c:v>-2</c:v>
                </c:pt>
                <c:pt idx="73">
                  <c:v>-1</c:v>
                </c:pt>
                <c:pt idx="74">
                  <c:v>-1</c:v>
                </c:pt>
                <c:pt idx="75">
                  <c:v>0</c:v>
                </c:pt>
                <c:pt idx="76">
                  <c:v>0</c:v>
                </c:pt>
                <c:pt idx="77">
                  <c:v>0</c:v>
                </c:pt>
                <c:pt idx="78">
                  <c:v>0</c:v>
                </c:pt>
                <c:pt idx="79">
                  <c:v>0</c:v>
                </c:pt>
                <c:pt idx="80">
                  <c:v>2</c:v>
                </c:pt>
                <c:pt idx="81">
                  <c:v>0</c:v>
                </c:pt>
                <c:pt idx="82">
                  <c:v>0</c:v>
                </c:pt>
                <c:pt idx="83">
                  <c:v>0</c:v>
                </c:pt>
                <c:pt idx="84">
                  <c:v>0</c:v>
                </c:pt>
                <c:pt idx="85">
                  <c:v>5</c:v>
                </c:pt>
                <c:pt idx="86">
                  <c:v>0</c:v>
                </c:pt>
                <c:pt idx="87">
                  <c:v>2</c:v>
                </c:pt>
                <c:pt idx="88">
                  <c:v>0</c:v>
                </c:pt>
                <c:pt idx="89">
                  <c:v>0</c:v>
                </c:pt>
                <c:pt idx="90">
                  <c:v>0</c:v>
                </c:pt>
                <c:pt idx="91">
                  <c:v>0</c:v>
                </c:pt>
                <c:pt idx="92">
                  <c:v>0</c:v>
                </c:pt>
                <c:pt idx="93">
                  <c:v>0</c:v>
                </c:pt>
                <c:pt idx="94">
                  <c:v>0</c:v>
                </c:pt>
                <c:pt idx="95">
                  <c:v>0</c:v>
                </c:pt>
                <c:pt idx="96">
                  <c:v>0</c:v>
                </c:pt>
              </c:numCache>
            </c:numRef>
          </c:val>
          <c:smooth val="0"/>
        </c:ser>
        <c:dLbls>
          <c:showLegendKey val="0"/>
          <c:showVal val="0"/>
          <c:showCatName val="0"/>
          <c:showSerName val="0"/>
          <c:showPercent val="0"/>
          <c:showBubbleSize val="0"/>
        </c:dLbls>
        <c:marker val="1"/>
        <c:smooth val="0"/>
        <c:axId val="194447232"/>
        <c:axId val="194448768"/>
      </c:lineChart>
      <c:catAx>
        <c:axId val="194447232"/>
        <c:scaling>
          <c:orientation val="minMax"/>
        </c:scaling>
        <c:delete val="1"/>
        <c:axPos val="b"/>
        <c:majorTickMark val="none"/>
        <c:minorTickMark val="none"/>
        <c:tickLblPos val="none"/>
        <c:crossAx val="194448768"/>
        <c:crosses val="autoZero"/>
        <c:auto val="1"/>
        <c:lblAlgn val="ctr"/>
        <c:lblOffset val="100"/>
        <c:noMultiLvlLbl val="0"/>
      </c:catAx>
      <c:valAx>
        <c:axId val="194448768"/>
        <c:scaling>
          <c:orientation val="minMax"/>
        </c:scaling>
        <c:delete val="0"/>
        <c:axPos val="l"/>
        <c:numFmt formatCode="General" sourceLinked="1"/>
        <c:majorTickMark val="none"/>
        <c:minorTickMark val="none"/>
        <c:tickLblPos val="nextTo"/>
        <c:crossAx val="194447232"/>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mediawiki!$Z$1</c:f>
              <c:strCache>
                <c:ptCount val="1"/>
                <c:pt idx="0">
                  <c:v>growth T</c:v>
                </c:pt>
              </c:strCache>
            </c:strRef>
          </c:tx>
          <c:spPr>
            <a:ln w="25400"/>
          </c:spPr>
          <c:marker>
            <c:symbol val="none"/>
          </c:marker>
          <c:trendline>
            <c:trendlineType val="linear"/>
            <c:dispRSqr val="0"/>
            <c:dispEq val="0"/>
          </c:trendline>
          <c:val>
            <c:numRef>
              <c:f>mediawiki!$Z$2:$Z$323</c:f>
              <c:numCache>
                <c:formatCode>General</c:formatCode>
                <c:ptCount val="322"/>
                <c:pt idx="0">
                  <c:v>0</c:v>
                </c:pt>
                <c:pt idx="1">
                  <c:v>-1</c:v>
                </c:pt>
                <c:pt idx="2">
                  <c:v>1</c:v>
                </c:pt>
                <c:pt idx="3">
                  <c:v>0</c:v>
                </c:pt>
                <c:pt idx="4">
                  <c:v>0</c:v>
                </c:pt>
                <c:pt idx="5">
                  <c:v>1</c:v>
                </c:pt>
                <c:pt idx="6">
                  <c:v>1</c:v>
                </c:pt>
                <c:pt idx="7">
                  <c:v>0</c:v>
                </c:pt>
                <c:pt idx="8">
                  <c:v>0</c:v>
                </c:pt>
                <c:pt idx="9">
                  <c:v>0</c:v>
                </c:pt>
                <c:pt idx="10">
                  <c:v>0</c:v>
                </c:pt>
                <c:pt idx="11">
                  <c:v>0</c:v>
                </c:pt>
                <c:pt idx="12">
                  <c:v>0</c:v>
                </c:pt>
                <c:pt idx="13">
                  <c:v>0</c:v>
                </c:pt>
                <c:pt idx="14">
                  <c:v>1</c:v>
                </c:pt>
                <c:pt idx="15">
                  <c:v>1</c:v>
                </c:pt>
                <c:pt idx="16">
                  <c:v>1</c:v>
                </c:pt>
                <c:pt idx="17">
                  <c:v>0</c:v>
                </c:pt>
                <c:pt idx="18">
                  <c:v>0</c:v>
                </c:pt>
                <c:pt idx="19">
                  <c:v>1</c:v>
                </c:pt>
                <c:pt idx="20">
                  <c:v>0</c:v>
                </c:pt>
                <c:pt idx="21">
                  <c:v>0</c:v>
                </c:pt>
                <c:pt idx="22">
                  <c:v>1</c:v>
                </c:pt>
                <c:pt idx="23">
                  <c:v>0</c:v>
                </c:pt>
                <c:pt idx="24">
                  <c:v>0</c:v>
                </c:pt>
                <c:pt idx="25">
                  <c:v>0</c:v>
                </c:pt>
                <c:pt idx="26">
                  <c:v>0</c:v>
                </c:pt>
                <c:pt idx="27">
                  <c:v>1</c:v>
                </c:pt>
                <c:pt idx="28">
                  <c:v>1</c:v>
                </c:pt>
                <c:pt idx="29">
                  <c:v>0</c:v>
                </c:pt>
                <c:pt idx="30">
                  <c:v>0</c:v>
                </c:pt>
                <c:pt idx="31">
                  <c:v>0</c:v>
                </c:pt>
                <c:pt idx="32">
                  <c:v>0</c:v>
                </c:pt>
                <c:pt idx="33">
                  <c:v>2</c:v>
                </c:pt>
                <c:pt idx="34">
                  <c:v>0</c:v>
                </c:pt>
                <c:pt idx="35">
                  <c:v>0</c:v>
                </c:pt>
                <c:pt idx="36">
                  <c:v>0</c:v>
                </c:pt>
                <c:pt idx="37">
                  <c:v>0</c:v>
                </c:pt>
                <c:pt idx="38">
                  <c:v>0</c:v>
                </c:pt>
                <c:pt idx="39">
                  <c:v>-1</c:v>
                </c:pt>
                <c:pt idx="40">
                  <c:v>1</c:v>
                </c:pt>
                <c:pt idx="41">
                  <c:v>0</c:v>
                </c:pt>
                <c:pt idx="42">
                  <c:v>0</c:v>
                </c:pt>
                <c:pt idx="43">
                  <c:v>0</c:v>
                </c:pt>
                <c:pt idx="44">
                  <c:v>0</c:v>
                </c:pt>
                <c:pt idx="45">
                  <c:v>0</c:v>
                </c:pt>
                <c:pt idx="46">
                  <c:v>0</c:v>
                </c:pt>
                <c:pt idx="47">
                  <c:v>0</c:v>
                </c:pt>
                <c:pt idx="48">
                  <c:v>0</c:v>
                </c:pt>
                <c:pt idx="49">
                  <c:v>0</c:v>
                </c:pt>
                <c:pt idx="50">
                  <c:v>0</c:v>
                </c:pt>
                <c:pt idx="51">
                  <c:v>0</c:v>
                </c:pt>
                <c:pt idx="52">
                  <c:v>0</c:v>
                </c:pt>
                <c:pt idx="53">
                  <c:v>0</c:v>
                </c:pt>
                <c:pt idx="54">
                  <c:v>-1</c:v>
                </c:pt>
                <c:pt idx="55">
                  <c:v>0</c:v>
                </c:pt>
                <c:pt idx="56">
                  <c:v>0</c:v>
                </c:pt>
                <c:pt idx="57">
                  <c:v>0</c:v>
                </c:pt>
                <c:pt idx="58">
                  <c:v>0</c:v>
                </c:pt>
                <c:pt idx="59">
                  <c:v>0</c:v>
                </c:pt>
                <c:pt idx="60">
                  <c:v>1</c:v>
                </c:pt>
                <c:pt idx="61">
                  <c:v>-2</c:v>
                </c:pt>
                <c:pt idx="62">
                  <c:v>-1</c:v>
                </c:pt>
                <c:pt idx="63">
                  <c:v>0</c:v>
                </c:pt>
                <c:pt idx="64">
                  <c:v>-2</c:v>
                </c:pt>
                <c:pt idx="65">
                  <c:v>0</c:v>
                </c:pt>
                <c:pt idx="66">
                  <c:v>0</c:v>
                </c:pt>
                <c:pt idx="67">
                  <c:v>0</c:v>
                </c:pt>
                <c:pt idx="68">
                  <c:v>0</c:v>
                </c:pt>
                <c:pt idx="69">
                  <c:v>0</c:v>
                </c:pt>
                <c:pt idx="70">
                  <c:v>1</c:v>
                </c:pt>
                <c:pt idx="71">
                  <c:v>0</c:v>
                </c:pt>
                <c:pt idx="72">
                  <c:v>0</c:v>
                </c:pt>
                <c:pt idx="73">
                  <c:v>1</c:v>
                </c:pt>
                <c:pt idx="74">
                  <c:v>0</c:v>
                </c:pt>
                <c:pt idx="75">
                  <c:v>0</c:v>
                </c:pt>
                <c:pt idx="76">
                  <c:v>0</c:v>
                </c:pt>
                <c:pt idx="77">
                  <c:v>0</c:v>
                </c:pt>
                <c:pt idx="78">
                  <c:v>0</c:v>
                </c:pt>
                <c:pt idx="79">
                  <c:v>0</c:v>
                </c:pt>
                <c:pt idx="80">
                  <c:v>0</c:v>
                </c:pt>
                <c:pt idx="81">
                  <c:v>0</c:v>
                </c:pt>
                <c:pt idx="82">
                  <c:v>0</c:v>
                </c:pt>
                <c:pt idx="83">
                  <c:v>0</c:v>
                </c:pt>
                <c:pt idx="84">
                  <c:v>0</c:v>
                </c:pt>
                <c:pt idx="85">
                  <c:v>1</c:v>
                </c:pt>
                <c:pt idx="86">
                  <c:v>1</c:v>
                </c:pt>
                <c:pt idx="87">
                  <c:v>1</c:v>
                </c:pt>
                <c:pt idx="88">
                  <c:v>0</c:v>
                </c:pt>
                <c:pt idx="89">
                  <c:v>1</c:v>
                </c:pt>
                <c:pt idx="90">
                  <c:v>0</c:v>
                </c:pt>
                <c:pt idx="91">
                  <c:v>0</c:v>
                </c:pt>
                <c:pt idx="92">
                  <c:v>0</c:v>
                </c:pt>
                <c:pt idx="93">
                  <c:v>1</c:v>
                </c:pt>
                <c:pt idx="94">
                  <c:v>1</c:v>
                </c:pt>
                <c:pt idx="95">
                  <c:v>0</c:v>
                </c:pt>
                <c:pt idx="96">
                  <c:v>1</c:v>
                </c:pt>
                <c:pt idx="97">
                  <c:v>-1</c:v>
                </c:pt>
                <c:pt idx="98">
                  <c:v>0</c:v>
                </c:pt>
                <c:pt idx="99">
                  <c:v>0</c:v>
                </c:pt>
                <c:pt idx="100">
                  <c:v>0</c:v>
                </c:pt>
                <c:pt idx="101">
                  <c:v>0</c:v>
                </c:pt>
                <c:pt idx="102">
                  <c:v>0</c:v>
                </c:pt>
                <c:pt idx="103">
                  <c:v>0</c:v>
                </c:pt>
                <c:pt idx="104">
                  <c:v>0</c:v>
                </c:pt>
                <c:pt idx="105">
                  <c:v>0</c:v>
                </c:pt>
                <c:pt idx="106">
                  <c:v>0</c:v>
                </c:pt>
                <c:pt idx="107">
                  <c:v>0</c:v>
                </c:pt>
                <c:pt idx="108">
                  <c:v>0</c:v>
                </c:pt>
                <c:pt idx="109">
                  <c:v>0</c:v>
                </c:pt>
                <c:pt idx="110">
                  <c:v>1</c:v>
                </c:pt>
                <c:pt idx="111">
                  <c:v>1</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1</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1</c:v>
                </c:pt>
                <c:pt idx="171">
                  <c:v>0</c:v>
                </c:pt>
                <c:pt idx="172">
                  <c:v>0</c:v>
                </c:pt>
                <c:pt idx="173">
                  <c:v>0</c:v>
                </c:pt>
                <c:pt idx="174">
                  <c:v>1</c:v>
                </c:pt>
                <c:pt idx="175">
                  <c:v>-1</c:v>
                </c:pt>
                <c:pt idx="176">
                  <c:v>0</c:v>
                </c:pt>
                <c:pt idx="177">
                  <c:v>1</c:v>
                </c:pt>
                <c:pt idx="178">
                  <c:v>0</c:v>
                </c:pt>
                <c:pt idx="179">
                  <c:v>0</c:v>
                </c:pt>
                <c:pt idx="180">
                  <c:v>1</c:v>
                </c:pt>
                <c:pt idx="181">
                  <c:v>1</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1</c:v>
                </c:pt>
                <c:pt idx="197">
                  <c:v>0</c:v>
                </c:pt>
                <c:pt idx="198">
                  <c:v>0</c:v>
                </c:pt>
                <c:pt idx="199">
                  <c:v>0</c:v>
                </c:pt>
                <c:pt idx="200">
                  <c:v>-1</c:v>
                </c:pt>
                <c:pt idx="201">
                  <c:v>0</c:v>
                </c:pt>
                <c:pt idx="202">
                  <c:v>0</c:v>
                </c:pt>
                <c:pt idx="203">
                  <c:v>0</c:v>
                </c:pt>
                <c:pt idx="204">
                  <c:v>0</c:v>
                </c:pt>
                <c:pt idx="205">
                  <c:v>0</c:v>
                </c:pt>
                <c:pt idx="206">
                  <c:v>0</c:v>
                </c:pt>
                <c:pt idx="207">
                  <c:v>0</c:v>
                </c:pt>
                <c:pt idx="208">
                  <c:v>0</c:v>
                </c:pt>
                <c:pt idx="209">
                  <c:v>1</c:v>
                </c:pt>
                <c:pt idx="210">
                  <c:v>-1</c:v>
                </c:pt>
                <c:pt idx="211">
                  <c:v>0</c:v>
                </c:pt>
                <c:pt idx="212">
                  <c:v>1</c:v>
                </c:pt>
                <c:pt idx="213">
                  <c:v>0</c:v>
                </c:pt>
                <c:pt idx="214">
                  <c:v>-1</c:v>
                </c:pt>
                <c:pt idx="215">
                  <c:v>0</c:v>
                </c:pt>
                <c:pt idx="216">
                  <c:v>0</c:v>
                </c:pt>
                <c:pt idx="217">
                  <c:v>0</c:v>
                </c:pt>
                <c:pt idx="218">
                  <c:v>0</c:v>
                </c:pt>
                <c:pt idx="219">
                  <c:v>0</c:v>
                </c:pt>
                <c:pt idx="220">
                  <c:v>0</c:v>
                </c:pt>
                <c:pt idx="221">
                  <c:v>0</c:v>
                </c:pt>
                <c:pt idx="222">
                  <c:v>2</c:v>
                </c:pt>
                <c:pt idx="223">
                  <c:v>1</c:v>
                </c:pt>
                <c:pt idx="224">
                  <c:v>0</c:v>
                </c:pt>
                <c:pt idx="225">
                  <c:v>0</c:v>
                </c:pt>
                <c:pt idx="226">
                  <c:v>0</c:v>
                </c:pt>
                <c:pt idx="227">
                  <c:v>0</c:v>
                </c:pt>
                <c:pt idx="228">
                  <c:v>0</c:v>
                </c:pt>
                <c:pt idx="229">
                  <c:v>0</c:v>
                </c:pt>
                <c:pt idx="230">
                  <c:v>0</c:v>
                </c:pt>
                <c:pt idx="231">
                  <c:v>0</c:v>
                </c:pt>
                <c:pt idx="232">
                  <c:v>0</c:v>
                </c:pt>
                <c:pt idx="233">
                  <c:v>1</c:v>
                </c:pt>
                <c:pt idx="234">
                  <c:v>0</c:v>
                </c:pt>
                <c:pt idx="235">
                  <c:v>0</c:v>
                </c:pt>
                <c:pt idx="236">
                  <c:v>1</c:v>
                </c:pt>
                <c:pt idx="237">
                  <c:v>0</c:v>
                </c:pt>
                <c:pt idx="238">
                  <c:v>0</c:v>
                </c:pt>
                <c:pt idx="239">
                  <c:v>0</c:v>
                </c:pt>
                <c:pt idx="240">
                  <c:v>0</c:v>
                </c:pt>
                <c:pt idx="241">
                  <c:v>1</c:v>
                </c:pt>
                <c:pt idx="242">
                  <c:v>0</c:v>
                </c:pt>
                <c:pt idx="243">
                  <c:v>0</c:v>
                </c:pt>
                <c:pt idx="244">
                  <c:v>0</c:v>
                </c:pt>
                <c:pt idx="245">
                  <c:v>0</c:v>
                </c:pt>
                <c:pt idx="246">
                  <c:v>1</c:v>
                </c:pt>
                <c:pt idx="247">
                  <c:v>0</c:v>
                </c:pt>
                <c:pt idx="248">
                  <c:v>0</c:v>
                </c:pt>
                <c:pt idx="249">
                  <c:v>0</c:v>
                </c:pt>
                <c:pt idx="250">
                  <c:v>0</c:v>
                </c:pt>
                <c:pt idx="251">
                  <c:v>0</c:v>
                </c:pt>
                <c:pt idx="252">
                  <c:v>0</c:v>
                </c:pt>
                <c:pt idx="253">
                  <c:v>1</c:v>
                </c:pt>
                <c:pt idx="254">
                  <c:v>0</c:v>
                </c:pt>
                <c:pt idx="255">
                  <c:v>0</c:v>
                </c:pt>
                <c:pt idx="256">
                  <c:v>0</c:v>
                </c:pt>
                <c:pt idx="257">
                  <c:v>0</c:v>
                </c:pt>
                <c:pt idx="258">
                  <c:v>0</c:v>
                </c:pt>
                <c:pt idx="259">
                  <c:v>0</c:v>
                </c:pt>
                <c:pt idx="260">
                  <c:v>0</c:v>
                </c:pt>
                <c:pt idx="261">
                  <c:v>0</c:v>
                </c:pt>
                <c:pt idx="262">
                  <c:v>0</c:v>
                </c:pt>
                <c:pt idx="263">
                  <c:v>3</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-1</c:v>
                </c:pt>
                <c:pt idx="282">
                  <c:v>0</c:v>
                </c:pt>
                <c:pt idx="283">
                  <c:v>1</c:v>
                </c:pt>
                <c:pt idx="284">
                  <c:v>0</c:v>
                </c:pt>
                <c:pt idx="285">
                  <c:v>1</c:v>
                </c:pt>
                <c:pt idx="286">
                  <c:v>0</c:v>
                </c:pt>
                <c:pt idx="287">
                  <c:v>1</c:v>
                </c:pt>
                <c:pt idx="288">
                  <c:v>0</c:v>
                </c:pt>
                <c:pt idx="289">
                  <c:v>0</c:v>
                </c:pt>
                <c:pt idx="290">
                  <c:v>0</c:v>
                </c:pt>
                <c:pt idx="291">
                  <c:v>0</c:v>
                </c:pt>
                <c:pt idx="292">
                  <c:v>0</c:v>
                </c:pt>
                <c:pt idx="293">
                  <c:v>3</c:v>
                </c:pt>
                <c:pt idx="294">
                  <c:v>-3</c:v>
                </c:pt>
                <c:pt idx="295">
                  <c:v>0</c:v>
                </c:pt>
                <c:pt idx="296">
                  <c:v>0</c:v>
                </c:pt>
                <c:pt idx="297">
                  <c:v>0</c:v>
                </c:pt>
                <c:pt idx="298">
                  <c:v>3</c:v>
                </c:pt>
                <c:pt idx="299">
                  <c:v>0</c:v>
                </c:pt>
                <c:pt idx="300">
                  <c:v>-3</c:v>
                </c:pt>
                <c:pt idx="301">
                  <c:v>0</c:v>
                </c:pt>
                <c:pt idx="302">
                  <c:v>0</c:v>
                </c:pt>
                <c:pt idx="303">
                  <c:v>0</c:v>
                </c:pt>
                <c:pt idx="304">
                  <c:v>0</c:v>
                </c:pt>
                <c:pt idx="305">
                  <c:v>0</c:v>
                </c:pt>
                <c:pt idx="306">
                  <c:v>0</c:v>
                </c:pt>
                <c:pt idx="307">
                  <c:v>0</c:v>
                </c:pt>
                <c:pt idx="308">
                  <c:v>-1</c:v>
                </c:pt>
                <c:pt idx="309">
                  <c:v>0</c:v>
                </c:pt>
                <c:pt idx="310">
                  <c:v>0</c:v>
                </c:pt>
                <c:pt idx="311">
                  <c:v>0</c:v>
                </c:pt>
                <c:pt idx="312">
                  <c:v>0</c:v>
                </c:pt>
                <c:pt idx="313">
                  <c:v>0</c:v>
                </c:pt>
                <c:pt idx="314">
                  <c:v>0</c:v>
                </c:pt>
                <c:pt idx="315">
                  <c:v>0</c:v>
                </c:pt>
                <c:pt idx="316">
                  <c:v>1</c:v>
                </c:pt>
                <c:pt idx="317">
                  <c:v>-1</c:v>
                </c:pt>
                <c:pt idx="318">
                  <c:v>0</c:v>
                </c:pt>
                <c:pt idx="319">
                  <c:v>0</c:v>
                </c:pt>
                <c:pt idx="320">
                  <c:v>0</c:v>
                </c:pt>
                <c:pt idx="321">
                  <c:v>0</c:v>
                </c:pt>
              </c:numCache>
            </c:numRef>
          </c:val>
          <c:smooth val="0"/>
        </c:ser>
        <c:dLbls>
          <c:showLegendKey val="0"/>
          <c:showVal val="0"/>
          <c:showCatName val="0"/>
          <c:showSerName val="0"/>
          <c:showPercent val="0"/>
          <c:showBubbleSize val="0"/>
        </c:dLbls>
        <c:marker val="1"/>
        <c:smooth val="0"/>
        <c:axId val="194461056"/>
        <c:axId val="194479232"/>
      </c:lineChart>
      <c:catAx>
        <c:axId val="194461056"/>
        <c:scaling>
          <c:orientation val="minMax"/>
        </c:scaling>
        <c:delete val="1"/>
        <c:axPos val="b"/>
        <c:majorTickMark val="none"/>
        <c:minorTickMark val="none"/>
        <c:tickLblPos val="none"/>
        <c:crossAx val="194479232"/>
        <c:crosses val="autoZero"/>
        <c:auto val="1"/>
        <c:lblAlgn val="ctr"/>
        <c:lblOffset val="100"/>
        <c:noMultiLvlLbl val="0"/>
      </c:catAx>
      <c:valAx>
        <c:axId val="194479232"/>
        <c:scaling>
          <c:orientation val="minMax"/>
        </c:scaling>
        <c:delete val="0"/>
        <c:axPos val="l"/>
        <c:numFmt formatCode="General" sourceLinked="1"/>
        <c:majorTickMark val="none"/>
        <c:minorTickMark val="none"/>
        <c:tickLblPos val="nextTo"/>
        <c:crossAx val="194461056"/>
        <c:crosses val="autoZero"/>
        <c:crossBetween val="between"/>
      </c:valAx>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l-G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6332"/>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777607" y="0"/>
            <a:ext cx="2889938" cy="496332"/>
          </a:xfrm>
          <a:prstGeom prst="rect">
            <a:avLst/>
          </a:prstGeom>
        </p:spPr>
        <p:txBody>
          <a:bodyPr vert="horz" lIns="91440" tIns="45720" rIns="91440" bIns="45720" rtlCol="0"/>
          <a:lstStyle>
            <a:lvl1pPr algn="r">
              <a:defRPr sz="1200"/>
            </a:lvl1pPr>
          </a:lstStyle>
          <a:p>
            <a:fld id="{56DD8759-2774-4EC4-9FFF-92FE5418C5DE}" type="datetimeFigureOut">
              <a:rPr lang="el-GR" smtClean="0"/>
              <a:pPr/>
              <a:t>29/9/2017</a:t>
            </a:fld>
            <a:endParaRPr lang="el-GR"/>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66909" y="4715153"/>
            <a:ext cx="5335270" cy="446698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9428583"/>
            <a:ext cx="2889938" cy="496332"/>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777607" y="9428583"/>
            <a:ext cx="2889938" cy="496332"/>
          </a:xfrm>
          <a:prstGeom prst="rect">
            <a:avLst/>
          </a:prstGeom>
        </p:spPr>
        <p:txBody>
          <a:bodyPr vert="horz" lIns="91440" tIns="45720" rIns="91440" bIns="45720" rtlCol="0" anchor="b"/>
          <a:lstStyle>
            <a:lvl1pPr algn="r">
              <a:defRPr sz="1200"/>
            </a:lvl1pPr>
          </a:lstStyle>
          <a:p>
            <a:fld id="{BED06A9B-3787-4A76-A301-2E20311314D7}" type="slidenum">
              <a:rPr lang="el-GR" smtClean="0"/>
              <a:pPr/>
              <a:t>‹#›</a:t>
            </a:fld>
            <a:endParaRPr lang="el-GR"/>
          </a:p>
        </p:txBody>
      </p:sp>
    </p:spTree>
    <p:extLst>
      <p:ext uri="{BB962C8B-B14F-4D97-AF65-F5344CB8AC3E}">
        <p14:creationId xmlns:p14="http://schemas.microsoft.com/office/powerpoint/2010/main" val="2664057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FFBB2B4C-C2F7-4456-B8FC-822164F04E89}"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extShape 1"/>
          <p:cNvSpPr txBox="1"/>
          <p:nvPr/>
        </p:nvSpPr>
        <p:spPr>
          <a:xfrm>
            <a:off x="3777521" y="9429257"/>
            <a:ext cx="2889785" cy="495468"/>
          </a:xfrm>
          <a:prstGeom prst="rect">
            <a:avLst/>
          </a:prstGeom>
        </p:spPr>
        <p:txBody>
          <a:bodyPr lIns="96722" tIns="48535" rIns="96722" bIns="48535" anchor="b"/>
          <a:lstStyle/>
          <a:p>
            <a:pPr>
              <a:lnSpc>
                <a:spcPct val="100000"/>
              </a:lnSpc>
            </a:pPr>
            <a:fld id="{3109DF83-BEE1-4235-8654-7150AB3B43E5}" type="slidenum">
              <a:rPr lang="en-US" sz="1300"/>
              <a:pPr>
                <a:lnSpc>
                  <a:spcPct val="100000"/>
                </a:lnSpc>
              </a:pPr>
              <a:t>172</a:t>
            </a:fld>
            <a:endParaRPr dirty="0"/>
          </a:p>
        </p:txBody>
      </p:sp>
      <p:sp>
        <p:nvSpPr>
          <p:cNvPr id="547" name="PlaceHolder 2"/>
          <p:cNvSpPr>
            <a:spLocks noGrp="1"/>
          </p:cNvSpPr>
          <p:nvPr>
            <p:ph type="body"/>
          </p:nvPr>
        </p:nvSpPr>
        <p:spPr>
          <a:xfrm>
            <a:off x="666566" y="4714804"/>
            <a:ext cx="5335533" cy="4466544"/>
          </a:xfrm>
          <a:prstGeom prst="rect">
            <a:avLst/>
          </a:prstGeom>
        </p:spPr>
        <p:txBody>
          <a:bodyPr lIns="96722" tIns="48535" rIns="96722" bIns="48535"/>
          <a:lstStyle/>
          <a:p>
            <a:pPr>
              <a:lnSpc>
                <a:spcPct val="100000"/>
              </a:lnSpc>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14</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15</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6125"/>
            <a:ext cx="4960938" cy="3721100"/>
          </a:xfrm>
        </p:spPr>
      </p:sp>
      <p:sp>
        <p:nvSpPr>
          <p:cNvPr id="3" name="Notes Placeholder 2"/>
          <p:cNvSpPr>
            <a:spLocks noGrp="1"/>
          </p:cNvSpPr>
          <p:nvPr>
            <p:ph type="body" idx="1"/>
          </p:nvPr>
        </p:nvSpPr>
        <p:spPr/>
        <p:txBody>
          <a:bodyPr>
            <a:normAutofit/>
          </a:bodyPr>
          <a:lstStyle/>
          <a:p>
            <a:endParaRPr lang="el-G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17</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19</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854075" y="746125"/>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66912" y="4715156"/>
            <a:ext cx="5335269" cy="4466988"/>
          </a:xfrm>
          <a:prstGeom prst="rect">
            <a:avLst/>
          </a:prstGeom>
        </p:spPr>
        <p:txBody>
          <a:bodyPr lIns="90517" tIns="90517" rIns="90517" bIns="90517" anchor="t" anchorCtr="0">
            <a:noAutofit/>
          </a:bodyPr>
          <a:lstStyle/>
          <a:p>
            <a:pPr lvl="0" rtl="0">
              <a:buNone/>
            </a:pPr>
            <a:endParaRPr lang="en"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21</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22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2</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34</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35</a:t>
            </a:fld>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FFBB2B4C-C2F7-4456-B8FC-822164F04E89}" type="slidenum">
              <a:rPr lang="el-GR" smtClean="0"/>
              <a:pPr/>
              <a:t>36</a:t>
            </a:fld>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37</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153">
              <a:defRPr/>
            </a:pPr>
            <a:r>
              <a:rPr lang="en-US" dirty="0" smtClean="0"/>
              <a:t>One could possibly argue that the observed </a:t>
            </a:r>
            <a:r>
              <a:rPr lang="en-US" dirty="0" err="1" smtClean="0"/>
              <a:t>clusterings</a:t>
            </a:r>
            <a:r>
              <a:rPr lang="en-US" dirty="0" smtClean="0"/>
              <a:t> and time spans are simply a matter of numbers: the more populated a class is, the broader its span is. To forestall any such criticism, this is simply not the case. We give the respective numbers in the sequel of this subsection; here, we proactively mention a few examples to address this concern. Rigid dead tables are the most populated group in the dead class, yet they have the shortest span of all. The rigid survivors, who are the 2</a:t>
            </a:r>
            <a:r>
              <a:rPr lang="en-US" baseline="30000" dirty="0" smtClean="0"/>
              <a:t>nd</a:t>
            </a:r>
            <a:r>
              <a:rPr lang="en-US" dirty="0" smtClean="0"/>
              <a:t> most populated class of the entire population, exhibit all kind of behaviors; yet, in most of the cases, they are disproportionally clustered and not spread throughout the different categories. Active survivors are also disproportionately clustered at high durations. Overall, with the exception of the quiet survivors that indeed span a large variance of durations, in the rest of the categories, the time span is disproportionate to the size of the population (number of points in the scatter plot) of the respective class.</a:t>
            </a:r>
            <a:endParaRPr lang="el-GR" dirty="0" smtClean="0"/>
          </a:p>
          <a:p>
            <a:endParaRPr lang="el-GR" dirty="0"/>
          </a:p>
        </p:txBody>
      </p:sp>
      <p:sp>
        <p:nvSpPr>
          <p:cNvPr id="4" name="Slide Number Placeholder 3"/>
          <p:cNvSpPr>
            <a:spLocks noGrp="1"/>
          </p:cNvSpPr>
          <p:nvPr>
            <p:ph type="sldNum" sz="quarter" idx="10"/>
          </p:nvPr>
        </p:nvSpPr>
        <p:spPr/>
        <p:txBody>
          <a:bodyPr/>
          <a:lstStyle/>
          <a:p>
            <a:fld id="{FFBB2B4C-C2F7-4456-B8FC-822164F04E89}" type="slidenum">
              <a:rPr lang="el-GR" smtClean="0"/>
              <a:pPr/>
              <a:t>39</a:t>
            </a:fld>
            <a:endParaRPr lang="el-GR"/>
          </a:p>
        </p:txBody>
      </p:sp>
    </p:spTree>
    <p:extLst>
      <p:ext uri="{BB962C8B-B14F-4D97-AF65-F5344CB8AC3E}">
        <p14:creationId xmlns:p14="http://schemas.microsoft.com/office/powerpoint/2010/main" val="225584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44</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45</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48</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49</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D7C5248B-DBD5-4FBA-9CF9-53C4BC0AA714}" type="slidenum">
              <a:rPr lang="en-US" smtClean="0"/>
              <a:pPr/>
              <a:t>51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3</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56</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854075" y="746125"/>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66911" y="4715156"/>
            <a:ext cx="5335269" cy="4466988"/>
          </a:xfrm>
          <a:prstGeom prst="rect">
            <a:avLst/>
          </a:prstGeom>
        </p:spPr>
        <p:txBody>
          <a:bodyPr lIns="90517" tIns="90517" rIns="90517" bIns="90517" anchor="t" anchorCtr="0">
            <a:noAutofit/>
          </a:bodyPr>
          <a:lstStyle/>
          <a:p>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58</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59</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Shape 143"/>
          <p:cNvSpPr>
            <a:spLocks noGrp="1" noRot="1" noChangeAspect="1"/>
          </p:cNvSpPr>
          <p:nvPr>
            <p:ph type="sldImg" idx="2"/>
          </p:nvPr>
        </p:nvSpPr>
        <p:spPr>
          <a:xfrm>
            <a:off x="854075" y="746125"/>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Shape 144"/>
          <p:cNvSpPr txBox="1">
            <a:spLocks noGrp="1"/>
          </p:cNvSpPr>
          <p:nvPr>
            <p:ph type="body" idx="1"/>
          </p:nvPr>
        </p:nvSpPr>
        <p:spPr>
          <a:xfrm>
            <a:off x="666913" y="4715156"/>
            <a:ext cx="5335269" cy="4466988"/>
          </a:xfrm>
          <a:prstGeom prst="rect">
            <a:avLst/>
          </a:prstGeom>
        </p:spPr>
        <p:txBody>
          <a:bodyPr lIns="91639" tIns="91639" rIns="91639" bIns="91639" anchor="t" anchorCtr="0">
            <a:noAutofit/>
          </a:bodyPr>
          <a:lstStyle/>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61</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62</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63</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64</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65</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66</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67</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68</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69</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70</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71</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72</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73</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BED06A9B-3787-4A76-A301-2E20311314D7}" type="slidenum">
              <a:rPr lang="el-GR" smtClean="0"/>
              <a:pPr/>
              <a:t>74</a:t>
            </a:fld>
            <a:endParaRPr lang="el-GR"/>
          </a:p>
        </p:txBody>
      </p:sp>
    </p:spTree>
    <p:extLst>
      <p:ext uri="{BB962C8B-B14F-4D97-AF65-F5344CB8AC3E}">
        <p14:creationId xmlns:p14="http://schemas.microsoft.com/office/powerpoint/2010/main" val="2519278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5</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75</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6125"/>
            <a:ext cx="4960938" cy="3721100"/>
          </a:xfrm>
        </p:spPr>
      </p:sp>
      <p:sp>
        <p:nvSpPr>
          <p:cNvPr id="3" name="Notes Placeholder 2"/>
          <p:cNvSpPr>
            <a:spLocks noGrp="1"/>
          </p:cNvSpPr>
          <p:nvPr>
            <p:ph type="body" idx="1"/>
          </p:nvPr>
        </p:nvSpPr>
        <p:spPr/>
        <p:txBody>
          <a:bodyPr>
            <a:normAutofit/>
          </a:bodyPr>
          <a:lstStyle/>
          <a:p>
            <a:endParaRPr lang="el-G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77</a:t>
            </a:fld>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78</a:t>
            </a:fld>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79</a:t>
            </a:fld>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80</a:t>
            </a:fld>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6125"/>
            <a:ext cx="4960938" cy="3721100"/>
          </a:xfrm>
        </p:spPr>
      </p:sp>
      <p:sp>
        <p:nvSpPr>
          <p:cNvPr id="3" name="Notes Placeholder 2"/>
          <p:cNvSpPr>
            <a:spLocks noGrp="1"/>
          </p:cNvSpPr>
          <p:nvPr>
            <p:ph type="body" idx="1"/>
          </p:nvPr>
        </p:nvSpPr>
        <p:spPr/>
        <p:txBody>
          <a:bodyPr>
            <a:normAutofit/>
          </a:bodyPr>
          <a:lstStyle/>
          <a:p>
            <a:endParaRPr lang="en-US" baseline="0"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854075" y="746125"/>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66912" y="4715156"/>
            <a:ext cx="5335269" cy="4466988"/>
          </a:xfrm>
          <a:prstGeom prst="rect">
            <a:avLst/>
          </a:prstGeom>
        </p:spPr>
        <p:txBody>
          <a:bodyPr lIns="90517" tIns="90517" rIns="90517" bIns="90517" anchor="t" anchorCtr="0">
            <a:noAutofit/>
          </a:bodyPr>
          <a:lstStyle/>
          <a:p>
            <a:pPr lvl="0" rtl="0">
              <a:buNone/>
            </a:pPr>
            <a:endParaRPr lang="en"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854075" y="746125"/>
            <a:ext cx="4960938" cy="3721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666912" y="4715156"/>
            <a:ext cx="5335269" cy="4466988"/>
          </a:xfrm>
          <a:prstGeom prst="rect">
            <a:avLst/>
          </a:prstGeom>
        </p:spPr>
        <p:txBody>
          <a:bodyPr lIns="90517" tIns="90517" rIns="90517" bIns="90517" anchor="t" anchorCtr="0">
            <a:noAutofit/>
          </a:bodyPr>
          <a:lstStyle/>
          <a:p>
            <a:pPr lvl="0" rtl="0">
              <a:buNone/>
            </a:pPr>
            <a:endParaRPr lang="e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4075" y="746125"/>
            <a:ext cx="4960938" cy="3721100"/>
          </a:xfrm>
        </p:spPr>
      </p:sp>
      <p:sp>
        <p:nvSpPr>
          <p:cNvPr id="3" name="Notes Placeholder 2"/>
          <p:cNvSpPr>
            <a:spLocks noGrp="1"/>
          </p:cNvSpPr>
          <p:nvPr>
            <p:ph type="body" idx="1"/>
          </p:nvPr>
        </p:nvSpPr>
        <p:spPr/>
        <p:txBody>
          <a:bodyPr>
            <a:normAutofit/>
          </a:bodyPr>
          <a:lstStyle/>
          <a:p>
            <a:endParaRPr lang="el-G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85</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86</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Divide</a:t>
            </a:r>
            <a:r>
              <a:rPr lang="en-US" baseline="0" dirty="0" smtClean="0"/>
              <a:t> findings in two categories:</a:t>
            </a:r>
          </a:p>
          <a:p>
            <a:r>
              <a:rPr lang="en-US" baseline="0" dirty="0" smtClean="0"/>
              <a:t> -High Certainty</a:t>
            </a:r>
          </a:p>
          <a:p>
            <a:r>
              <a:rPr lang="en-US" baseline="0" dirty="0" smtClean="0"/>
              <a:t> -need further work (grey)</a:t>
            </a:r>
            <a:endParaRPr lang="en-US" dirty="0" smtClean="0"/>
          </a:p>
          <a:p>
            <a:endParaRPr lang="en-US" dirty="0" smtClean="0"/>
          </a:p>
          <a:p>
            <a:r>
              <a:rPr lang="en-US" b="1" dirty="0" smtClean="0"/>
              <a:t>We avoid the term law</a:t>
            </a:r>
            <a:r>
              <a:rPr lang="en-US" dirty="0" smtClean="0"/>
              <a:t> </a:t>
            </a:r>
          </a:p>
          <a:p>
            <a:r>
              <a:rPr lang="en-US" smtClean="0"/>
              <a:t>– we don’t </a:t>
            </a:r>
            <a:r>
              <a:rPr lang="en-US" dirty="0" smtClean="0"/>
              <a:t>have</a:t>
            </a:r>
            <a:r>
              <a:rPr lang="en-US" baseline="0" dirty="0" smtClean="0"/>
              <a:t> unshakable evidence (too hard) or at least community consensus (different groups with different studies coinciding) of their existence, </a:t>
            </a:r>
          </a:p>
          <a:p>
            <a:r>
              <a:rPr lang="en-US" dirty="0" smtClean="0"/>
              <a:t>– </a:t>
            </a:r>
            <a:r>
              <a:rPr lang="en-US" baseline="0" dirty="0" smtClean="0"/>
              <a:t>we don’t have clear understanding of mechanisms</a:t>
            </a:r>
          </a:p>
          <a:p>
            <a:endParaRPr lang="el-GR"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89</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a:xfrm>
            <a:off x="3776867" y="9428712"/>
            <a:ext cx="2890666" cy="496333"/>
          </a:xfrm>
          <a:prstGeom prst="rect">
            <a:avLst/>
          </a:prstGeom>
        </p:spPr>
        <p:txBody>
          <a:bodyPr lIns="91655" tIns="45827" rIns="91655" bIns="45827"/>
          <a:lstStyle/>
          <a:p>
            <a:fld id="{ACDBDFDA-6B40-4C55-A333-6BE1EB95338B}" type="slidenum">
              <a:rPr lang="el-GR" smtClean="0"/>
              <a:pPr/>
              <a:t>91</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92</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93</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a:xfrm>
            <a:off x="3776867" y="9428712"/>
            <a:ext cx="2890666" cy="496333"/>
          </a:xfrm>
          <a:prstGeom prst="rect">
            <a:avLst/>
          </a:prstGeom>
        </p:spPr>
        <p:txBody>
          <a:bodyPr lIns="91655" tIns="45827" rIns="91655" bIns="45827"/>
          <a:lstStyle/>
          <a:p>
            <a:fld id="{ACDBDFDA-6B40-4C55-A333-6BE1EB95338B}" type="slidenum">
              <a:rPr lang="el-GR" smtClean="0"/>
              <a:pPr/>
              <a:t>94</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95</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96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97</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98</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99</a:t>
            </a:fld>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E5DF02A-8773-40EB-AE0D-C8BEDF19403E}" type="slidenum">
              <a:rPr lang="el-GR" smtClean="0"/>
              <a:pPr/>
              <a:t>100</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101</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a:xfrm>
            <a:off x="3776867" y="9428712"/>
            <a:ext cx="2890666" cy="496333"/>
          </a:xfrm>
          <a:prstGeom prst="rect">
            <a:avLst/>
          </a:prstGeom>
        </p:spPr>
        <p:txBody>
          <a:bodyPr lIns="91655" tIns="45827" rIns="91655" bIns="45827"/>
          <a:lstStyle/>
          <a:p>
            <a:fld id="{ACDBDFDA-6B40-4C55-A333-6BE1EB95338B}" type="slidenum">
              <a:rPr lang="el-GR" smtClean="0"/>
              <a:pPr/>
              <a:t>102</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103</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104</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105</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106</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7E5DF02A-8773-40EB-AE0D-C8BEDF19403E}" type="slidenum">
              <a:rPr lang="el-GR" smtClean="0"/>
              <a:pPr/>
              <a:t>107</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108</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109</a:t>
            </a:fld>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110</a:t>
            </a:fld>
            <a:endParaRPr lang="el-G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a:xfrm>
            <a:off x="3776867" y="9428712"/>
            <a:ext cx="2890666" cy="496333"/>
          </a:xfrm>
          <a:prstGeom prst="rect">
            <a:avLst/>
          </a:prstGeom>
        </p:spPr>
        <p:txBody>
          <a:bodyPr lIns="91655" tIns="45827" rIns="91655" bIns="45827"/>
          <a:lstStyle/>
          <a:p>
            <a:fld id="{ACDBDFDA-6B40-4C55-A333-6BE1EB95338B}" type="slidenum">
              <a:rPr lang="el-GR" smtClean="0"/>
              <a:pPr/>
              <a:t>111</a:t>
            </a:fld>
            <a:endParaRPr lang="el-G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112</a:t>
            </a:fld>
            <a:endParaRPr lang="el-G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113</a:t>
            </a:fld>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115</a:t>
            </a:fld>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116</a:t>
            </a:fld>
            <a:endParaRPr lang="el-G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117</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1" dirty="0" err="1" smtClean="0">
                <a:solidFill>
                  <a:srgbClr val="0000FF"/>
                </a:solidFill>
              </a:rPr>
              <a:t>Sjoberg</a:t>
            </a:r>
            <a:r>
              <a:rPr lang="en-US" b="1" dirty="0" smtClean="0">
                <a:solidFill>
                  <a:srgbClr val="0000FF"/>
                </a:solidFill>
              </a:rPr>
              <a:t> @ IST 93</a:t>
            </a:r>
            <a:r>
              <a:rPr lang="en-US" dirty="0" smtClean="0"/>
              <a:t>: 18 months study of a health system.</a:t>
            </a:r>
          </a:p>
          <a:p>
            <a:r>
              <a:rPr lang="en-US" dirty="0" smtClean="0"/>
              <a:t>139% increase of #tables ; 274% increase of the #attributes</a:t>
            </a:r>
          </a:p>
          <a:p>
            <a:r>
              <a:rPr lang="en-US" dirty="0" smtClean="0"/>
              <a:t>Changes in the code (on </a:t>
            </a:r>
            <a:r>
              <a:rPr lang="en-US" dirty="0" err="1" smtClean="0"/>
              <a:t>avg</a:t>
            </a:r>
            <a:r>
              <a:rPr lang="en-US" dirty="0" smtClean="0"/>
              <a:t>): (1) relation addition: 19 changes ; attribute additions: 2 changes, (2) relation deletion : 59.5 changes; attribute deletions:  3.25 changes </a:t>
            </a:r>
          </a:p>
          <a:p>
            <a:r>
              <a:rPr lang="en-US" dirty="0" smtClean="0"/>
              <a:t>An </a:t>
            </a:r>
            <a:r>
              <a:rPr lang="en-US" b="1" dirty="0" smtClean="0"/>
              <a:t>inflating period </a:t>
            </a:r>
            <a:r>
              <a:rPr lang="en-US" dirty="0" smtClean="0"/>
              <a:t>during construction where almost all changes were additions, and a </a:t>
            </a:r>
            <a:r>
              <a:rPr lang="en-US" b="1" dirty="0" smtClean="0"/>
              <a:t>subsequent period </a:t>
            </a:r>
            <a:r>
              <a:rPr lang="en-US" dirty="0" smtClean="0"/>
              <a:t>where additions and deletions where balanced.</a:t>
            </a:r>
          </a:p>
          <a:p>
            <a:endParaRPr lang="en-US" dirty="0" smtClean="0">
              <a:solidFill>
                <a:srgbClr val="0000FF"/>
              </a:solidFill>
            </a:endParaRPr>
          </a:p>
          <a:p>
            <a:r>
              <a:rPr lang="en-US" b="1" dirty="0" err="1" smtClean="0">
                <a:solidFill>
                  <a:srgbClr val="0000FF"/>
                </a:solidFill>
              </a:rPr>
              <a:t>Curino</a:t>
            </a:r>
            <a:r>
              <a:rPr lang="en-US" b="1" dirty="0" smtClean="0">
                <a:solidFill>
                  <a:srgbClr val="0000FF"/>
                </a:solidFill>
              </a:rPr>
              <a:t>+ @ ICEIS08</a:t>
            </a:r>
            <a:r>
              <a:rPr lang="en-US" dirty="0" smtClean="0">
                <a:solidFill>
                  <a:srgbClr val="0000FF"/>
                </a:solidFill>
              </a:rPr>
              <a:t>: </a:t>
            </a:r>
            <a:r>
              <a:rPr lang="en-US" dirty="0" err="1" smtClean="0"/>
              <a:t>Mediawiki</a:t>
            </a:r>
            <a:r>
              <a:rPr lang="en-US" dirty="0" smtClean="0"/>
              <a:t> for 4.5 years</a:t>
            </a:r>
          </a:p>
          <a:p>
            <a:r>
              <a:rPr lang="en-US" dirty="0" smtClean="0"/>
              <a:t>100% increase in the number of tables</a:t>
            </a:r>
          </a:p>
          <a:p>
            <a:r>
              <a:rPr lang="en-US" dirty="0" smtClean="0"/>
              <a:t>142% in the number of attributes.</a:t>
            </a:r>
            <a:endParaRPr lang="el-GR" dirty="0" smtClean="0"/>
          </a:p>
          <a:p>
            <a:r>
              <a:rPr lang="en-US" dirty="0" smtClean="0"/>
              <a:t>45% of changes do not affect the information capacity of the schema (but are rather index adjustments, documentation, etc)</a:t>
            </a:r>
          </a:p>
          <a:p>
            <a:endParaRPr lang="en-US" dirty="0" smtClean="0"/>
          </a:p>
          <a:p>
            <a:r>
              <a:rPr lang="en-US" b="1" dirty="0" smtClean="0">
                <a:solidFill>
                  <a:srgbClr val="0000FF"/>
                </a:solidFill>
              </a:rPr>
              <a:t>IWPSE09</a:t>
            </a:r>
            <a:r>
              <a:rPr lang="en-US" dirty="0" smtClean="0">
                <a:solidFill>
                  <a:srgbClr val="0000FF"/>
                </a:solidFill>
              </a:rPr>
              <a:t>: </a:t>
            </a:r>
            <a:r>
              <a:rPr lang="en-US" dirty="0" smtClean="0"/>
              <a:t>Mozilla and Monotone (a version control system). Many ways to be out of synch between code and evolving db schema</a:t>
            </a:r>
            <a:endParaRPr lang="el-GR" dirty="0" smtClean="0"/>
          </a:p>
          <a:p>
            <a:endParaRPr lang="en-US" dirty="0" smtClean="0"/>
          </a:p>
          <a:p>
            <a:r>
              <a:rPr lang="en-US" b="1" dirty="0" smtClean="0">
                <a:solidFill>
                  <a:srgbClr val="0000FF"/>
                </a:solidFill>
              </a:rPr>
              <a:t>ICDEW11</a:t>
            </a:r>
            <a:r>
              <a:rPr lang="en-US" dirty="0" smtClean="0">
                <a:solidFill>
                  <a:srgbClr val="0000FF"/>
                </a:solidFill>
              </a:rPr>
              <a:t>: </a:t>
            </a:r>
            <a:r>
              <a:rPr lang="en-US" dirty="0" smtClean="0"/>
              <a:t>Firefox, Monotone , </a:t>
            </a:r>
            <a:r>
              <a:rPr lang="en-US" dirty="0" err="1" smtClean="0"/>
              <a:t>Biblioteq</a:t>
            </a:r>
            <a:r>
              <a:rPr lang="en-US" dirty="0" smtClean="0"/>
              <a:t> (catalogue man.) , Vienna (RSS).Similar pct of changes with previous work</a:t>
            </a:r>
          </a:p>
          <a:p>
            <a:r>
              <a:rPr lang="en-US" dirty="0" smtClean="0"/>
              <a:t>Frequency and timing analysis: </a:t>
            </a:r>
            <a:r>
              <a:rPr lang="en-US" b="1" dirty="0" smtClean="0"/>
              <a:t>db schemata tend to stabilize over time</a:t>
            </a:r>
            <a:r>
              <a:rPr lang="en-US" dirty="0" smtClean="0"/>
              <a:t>, as there is more change at the beginning of their history, but seem to converge to a relatively fixed </a:t>
            </a:r>
            <a:r>
              <a:rPr lang="fr-FR" dirty="0" smtClean="0"/>
              <a:t>structure </a:t>
            </a:r>
            <a:r>
              <a:rPr lang="en-GB" dirty="0" smtClean="0"/>
              <a:t>later</a:t>
            </a:r>
          </a:p>
          <a:p>
            <a:endParaRPr lang="en-US" dirty="0" smtClean="0"/>
          </a:p>
          <a:p>
            <a:r>
              <a:rPr lang="en-US" b="1" dirty="0" err="1" smtClean="0">
                <a:solidFill>
                  <a:srgbClr val="0000FF"/>
                </a:solidFill>
              </a:rPr>
              <a:t>Qiu,Li,Su</a:t>
            </a:r>
            <a:r>
              <a:rPr lang="en-US" b="1" dirty="0" smtClean="0">
                <a:solidFill>
                  <a:srgbClr val="0000FF"/>
                </a:solidFill>
              </a:rPr>
              <a:t>@ FSE 2013</a:t>
            </a:r>
            <a:r>
              <a:rPr lang="en-US" dirty="0" smtClean="0">
                <a:solidFill>
                  <a:srgbClr val="0000FF"/>
                </a:solidFill>
              </a:rPr>
              <a:t>:</a:t>
            </a:r>
            <a:r>
              <a:rPr lang="el-GR" dirty="0" smtClean="0">
                <a:solidFill>
                  <a:srgbClr val="0000FF"/>
                </a:solidFill>
              </a:rPr>
              <a:t> </a:t>
            </a:r>
            <a:r>
              <a:rPr lang="en-US" dirty="0" smtClean="0"/>
              <a:t>10 (!) database schemata studied.</a:t>
            </a:r>
          </a:p>
          <a:p>
            <a:r>
              <a:rPr lang="en-US" b="1" dirty="0" smtClean="0"/>
              <a:t>Change is focused both (a) with respect to time and (b) with respect to the tables who change. </a:t>
            </a:r>
          </a:p>
          <a:p>
            <a:r>
              <a:rPr lang="en-US" b="1" dirty="0" smtClean="0"/>
              <a:t>Timing</a:t>
            </a:r>
            <a:r>
              <a:rPr lang="en-US" dirty="0" smtClean="0"/>
              <a:t>: 7 out of 10 databases reached 60% of their schema size within 20% of their early lifetime. </a:t>
            </a:r>
          </a:p>
          <a:p>
            <a:r>
              <a:rPr lang="en-US" dirty="0" smtClean="0"/>
              <a:t>Change is frequent in the early stages of the databases, with inflationary characteristics; then, the schema evolution process calms down.</a:t>
            </a:r>
          </a:p>
          <a:p>
            <a:r>
              <a:rPr lang="en-US" b="1" dirty="0" smtClean="0"/>
              <a:t>Tables that change</a:t>
            </a:r>
            <a:r>
              <a:rPr lang="en-US" dirty="0" smtClean="0"/>
              <a:t>: 40% of tables do not undergo any change at all, and 60%-90% of changes pertain to 20% of the tables (in other words, 80% of the tables live quiet lives). The most frequently modified tables attract 80% of the changes.</a:t>
            </a:r>
          </a:p>
          <a:p>
            <a:r>
              <a:rPr lang="en-US" b="1" dirty="0" smtClean="0"/>
              <a:t>Code and db co-evolution, not always in synch</a:t>
            </a:r>
            <a:r>
              <a:rPr lang="en-US" dirty="0" smtClean="0"/>
              <a:t>.</a:t>
            </a:r>
          </a:p>
          <a:p>
            <a:pPr marL="182554" indent="-182554">
              <a:buFont typeface="Arial" pitchFamily="34" charset="0"/>
              <a:buChar char="•"/>
            </a:pPr>
            <a:r>
              <a:rPr lang="en-US" dirty="0" smtClean="0"/>
              <a:t>Code and db changed in the same revision: 50.67% occasions</a:t>
            </a:r>
          </a:p>
          <a:p>
            <a:pPr marL="182554" indent="-182554">
              <a:buFont typeface="Arial" pitchFamily="34" charset="0"/>
              <a:buChar char="•"/>
            </a:pPr>
            <a:r>
              <a:rPr lang="en-US" dirty="0" smtClean="0"/>
              <a:t>Code change was in a previous/subsequent version than the one where the database schema change: 16.22% of occasions</a:t>
            </a:r>
          </a:p>
          <a:p>
            <a:pPr marL="182554" indent="-182554">
              <a:buFont typeface="Arial" pitchFamily="34" charset="0"/>
              <a:buChar char="•"/>
            </a:pPr>
            <a:r>
              <a:rPr lang="en-US" dirty="0" smtClean="0"/>
              <a:t>database changes not followed by code adaptation: 21.62% of occasions</a:t>
            </a:r>
          </a:p>
          <a:p>
            <a:pPr marL="182554" indent="-182554">
              <a:buFont typeface="Arial" pitchFamily="34" charset="0"/>
              <a:buChar char="•"/>
            </a:pPr>
            <a:r>
              <a:rPr lang="en-US" dirty="0" smtClean="0"/>
              <a:t>11.49% of code changes were unrelated to the database evolution.</a:t>
            </a:r>
          </a:p>
          <a:p>
            <a:r>
              <a:rPr lang="en-US" dirty="0" smtClean="0"/>
              <a:t>Each atomic change at the schema level is estimated to result in 10 -- 100 lines of application code been updated;</a:t>
            </a:r>
          </a:p>
          <a:p>
            <a:r>
              <a:rPr lang="en-US" dirty="0" smtClean="0"/>
              <a:t>A valid db</a:t>
            </a:r>
            <a:r>
              <a:rPr lang="el-GR" dirty="0" smtClean="0"/>
              <a:t> </a:t>
            </a:r>
            <a:r>
              <a:rPr lang="en-US" dirty="0" smtClean="0"/>
              <a:t>revision results in 100 -- 1000 lines of application code being updated</a:t>
            </a:r>
            <a:endParaRPr lang="el-GR" dirty="0" smtClean="0"/>
          </a:p>
          <a:p>
            <a:endParaRPr lang="el-GR" dirty="0" smtClean="0"/>
          </a:p>
          <a:p>
            <a:endParaRPr lang="el-G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118</a:t>
            </a:fld>
            <a:endParaRPr lang="el-G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7E5DF02A-8773-40EB-AE0D-C8BEDF19403E}" type="slidenum">
              <a:rPr lang="el-GR" smtClean="0"/>
              <a:pPr/>
              <a:t>119</a:t>
            </a:fld>
            <a:endParaRPr lang="el-G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122</a:t>
            </a:fld>
            <a:endParaRPr lang="el-G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Slide Number Placeholder 3"/>
          <p:cNvSpPr>
            <a:spLocks noGrp="1"/>
          </p:cNvSpPr>
          <p:nvPr>
            <p:ph type="sldNum" sz="quarter" idx="10"/>
          </p:nvPr>
        </p:nvSpPr>
        <p:spPr/>
        <p:txBody>
          <a:bodyPr/>
          <a:lstStyle/>
          <a:p>
            <a:fld id="{FFBB2B4C-C2F7-4456-B8FC-822164F04E89}" type="slidenum">
              <a:rPr lang="el-GR" smtClean="0"/>
              <a:pPr/>
              <a:t>123</a:t>
            </a:fld>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3153">
              <a:defRPr/>
            </a:pPr>
            <a:r>
              <a:rPr lang="en-US" dirty="0" smtClean="0"/>
              <a:t>One could possibly argue that the observed </a:t>
            </a:r>
            <a:r>
              <a:rPr lang="en-US" dirty="0" err="1" smtClean="0"/>
              <a:t>clusterings</a:t>
            </a:r>
            <a:r>
              <a:rPr lang="en-US" dirty="0" smtClean="0"/>
              <a:t> and time spans are simply a matter of numbers: the more populated a class is, the broader its span is. To forestall any such criticism, this is simply not the case. We give the respective numbers in the sequel of this subsection; here, we proactively mention a few examples to address this concern. Rigid dead tables are the most populated group in the dead class, yet they have the shortest span of all. The rigid survivors, who are the 2</a:t>
            </a:r>
            <a:r>
              <a:rPr lang="en-US" baseline="30000" dirty="0" smtClean="0"/>
              <a:t>nd</a:t>
            </a:r>
            <a:r>
              <a:rPr lang="en-US" dirty="0" smtClean="0"/>
              <a:t> most populated class of the entire population, exhibit all kind of behaviors; yet, in most of the cases, they are disproportionally clustered and not spread throughout the different categories. Active survivors are also disproportionately clustered at high durations. Overall, with the exception of the quiet survivors that indeed span a large variance of durations, in the rest of the categories, the time span is disproportionate to the size of the population (number of points in the scatter plot) of the respective class.</a:t>
            </a:r>
            <a:endParaRPr lang="el-GR" dirty="0" smtClean="0"/>
          </a:p>
          <a:p>
            <a:endParaRPr lang="el-GR" dirty="0"/>
          </a:p>
        </p:txBody>
      </p:sp>
      <p:sp>
        <p:nvSpPr>
          <p:cNvPr id="4" name="Slide Number Placeholder 3"/>
          <p:cNvSpPr>
            <a:spLocks noGrp="1"/>
          </p:cNvSpPr>
          <p:nvPr>
            <p:ph type="sldNum" sz="quarter" idx="10"/>
          </p:nvPr>
        </p:nvSpPr>
        <p:spPr/>
        <p:txBody>
          <a:bodyPr/>
          <a:lstStyle/>
          <a:p>
            <a:fld id="{FFBB2B4C-C2F7-4456-B8FC-822164F04E89}" type="slidenum">
              <a:rPr lang="el-GR" smtClean="0"/>
              <a:pPr/>
              <a:t>128</a:t>
            </a:fld>
            <a:endParaRPr lang="el-GR"/>
          </a:p>
        </p:txBody>
      </p:sp>
    </p:spTree>
    <p:extLst>
      <p:ext uri="{BB962C8B-B14F-4D97-AF65-F5344CB8AC3E}">
        <p14:creationId xmlns:p14="http://schemas.microsoft.com/office/powerpoint/2010/main" val="22558400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a:p>
        </p:txBody>
      </p:sp>
      <p:sp>
        <p:nvSpPr>
          <p:cNvPr id="4" name="Footer Placeholder 3"/>
          <p:cNvSpPr>
            <a:spLocks noGrp="1"/>
          </p:cNvSpPr>
          <p:nvPr>
            <p:ph type="ftr" sz="quarter" idx="10"/>
          </p:nvPr>
        </p:nvSpPr>
        <p:spPr>
          <a:xfrm>
            <a:off x="1" y="9428584"/>
            <a:ext cx="2889939" cy="496332"/>
          </a:xfrm>
          <a:prstGeom prst="rect">
            <a:avLst/>
          </a:prstGeom>
        </p:spPr>
        <p:txBody>
          <a:bodyPr/>
          <a:lstStyle/>
          <a:p>
            <a:endParaRPr lang="el-GR"/>
          </a:p>
        </p:txBody>
      </p:sp>
      <p:sp>
        <p:nvSpPr>
          <p:cNvPr id="5" name="Slide Number Placeholder 4"/>
          <p:cNvSpPr>
            <a:spLocks noGrp="1"/>
          </p:cNvSpPr>
          <p:nvPr>
            <p:ph type="sldNum" sz="quarter" idx="11"/>
          </p:nvPr>
        </p:nvSpPr>
        <p:spPr>
          <a:xfrm>
            <a:off x="3777608" y="9428584"/>
            <a:ext cx="2889939" cy="496332"/>
          </a:xfrm>
          <a:prstGeom prst="rect">
            <a:avLst/>
          </a:prstGeom>
        </p:spPr>
        <p:txBody>
          <a:bodyPr/>
          <a:lstStyle/>
          <a:p>
            <a:fld id="{BD04F4B6-D912-43A3-958A-C136B9E7606B}" type="slidenum">
              <a:rPr lang="el-GR" smtClean="0"/>
              <a:pPr/>
              <a:t>165</a:t>
            </a:fld>
            <a:endParaRPr lang="el-G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 name="PlaceHolder 1"/>
          <p:cNvSpPr>
            <a:spLocks noGrp="1"/>
          </p:cNvSpPr>
          <p:nvPr>
            <p:ph type="body"/>
          </p:nvPr>
        </p:nvSpPr>
        <p:spPr>
          <a:xfrm>
            <a:off x="666566" y="4714804"/>
            <a:ext cx="5335533" cy="4466544"/>
          </a:xfrm>
          <a:prstGeom prst="rect">
            <a:avLst/>
          </a:prstGeom>
        </p:spPr>
        <p:txBody>
          <a:bodyPr lIns="96722" tIns="48535" rIns="96722" bIns="48535"/>
          <a:lstStyle/>
          <a:p>
            <a:r>
              <a:rPr lang="en-US" dirty="0" smtClean="0"/>
              <a:t>Our ecosystem is described by the following</a:t>
            </a:r>
            <a:r>
              <a:rPr lang="en-US" baseline="0" dirty="0" smtClean="0"/>
              <a:t> image:</a:t>
            </a:r>
            <a:endParaRPr lang="en-US" dirty="0" smtClean="0"/>
          </a:p>
          <a:p>
            <a:r>
              <a:rPr lang="en-US" dirty="0" smtClean="0"/>
              <a:t>On the left</a:t>
            </a:r>
            <a:r>
              <a:rPr lang="en-US" baseline="0" dirty="0" smtClean="0"/>
              <a:t> we can see the Relations and their Attributes</a:t>
            </a:r>
            <a:r>
              <a:rPr lang="el-GR" baseline="0" dirty="0" smtClean="0"/>
              <a:t>. </a:t>
            </a:r>
            <a:r>
              <a:rPr lang="en-US" baseline="0" dirty="0" smtClean="0"/>
              <a:t>On their right we see </a:t>
            </a:r>
            <a:r>
              <a:rPr lang="en-US" baseline="0" dirty="0" err="1" smtClean="0"/>
              <a:t>V_Course</a:t>
            </a:r>
            <a:r>
              <a:rPr lang="en-US" baseline="0" dirty="0" smtClean="0"/>
              <a:t> view where we use </a:t>
            </a:r>
            <a:r>
              <a:rPr lang="el-GR" baseline="0" dirty="0" smtClean="0"/>
              <a:t>3 </a:t>
            </a:r>
            <a:r>
              <a:rPr lang="en-US" baseline="0" dirty="0" smtClean="0"/>
              <a:t>of the relations. The </a:t>
            </a:r>
            <a:r>
              <a:rPr lang="en-US" baseline="0" dirty="0" err="1" smtClean="0"/>
              <a:t>V_Course</a:t>
            </a:r>
            <a:r>
              <a:rPr lang="en-US" baseline="0" dirty="0" smtClean="0"/>
              <a:t> view provides with Attributes the </a:t>
            </a:r>
            <a:r>
              <a:rPr lang="en-US" baseline="0" dirty="0" err="1" smtClean="0"/>
              <a:t>V_Tr</a:t>
            </a:r>
            <a:r>
              <a:rPr lang="en-US" baseline="0" dirty="0" smtClean="0"/>
              <a:t> view</a:t>
            </a:r>
            <a:r>
              <a:rPr lang="el-GR" baseline="0" dirty="0" smtClean="0"/>
              <a:t>.  </a:t>
            </a:r>
            <a:r>
              <a:rPr lang="en-US" baseline="0" dirty="0" smtClean="0"/>
              <a:t>The</a:t>
            </a:r>
            <a:r>
              <a:rPr lang="el-GR" baseline="0" dirty="0" smtClean="0"/>
              <a:t> </a:t>
            </a:r>
            <a:r>
              <a:rPr lang="en-US" baseline="0" dirty="0" err="1" smtClean="0"/>
              <a:t>V_Tr</a:t>
            </a:r>
            <a:r>
              <a:rPr lang="en-US" baseline="0" dirty="0" smtClean="0"/>
              <a:t>  view besides the</a:t>
            </a:r>
            <a:r>
              <a:rPr lang="el-GR" baseline="0" dirty="0" smtClean="0"/>
              <a:t> </a:t>
            </a:r>
            <a:r>
              <a:rPr lang="en-US" baseline="0" dirty="0" err="1" smtClean="0"/>
              <a:t>V_Course</a:t>
            </a:r>
            <a:r>
              <a:rPr lang="en-US" baseline="0" dirty="0" smtClean="0"/>
              <a:t> view has as input the Transcript relation</a:t>
            </a:r>
            <a:r>
              <a:rPr lang="el-GR" baseline="0" dirty="0" smtClean="0"/>
              <a:t>. </a:t>
            </a:r>
            <a:r>
              <a:rPr lang="en-US" baseline="0" dirty="0" smtClean="0"/>
              <a:t>Finally we can see on the upper most right part of the image the query that compares the</a:t>
            </a:r>
            <a:r>
              <a:rPr lang="el-GR" baseline="0" dirty="0" smtClean="0"/>
              <a:t> </a:t>
            </a:r>
            <a:r>
              <a:rPr lang="en-US" baseline="0" dirty="0" smtClean="0"/>
              <a:t>grades of the students in DB_I &amp; DB_II courses</a:t>
            </a:r>
            <a:r>
              <a:rPr lang="el-GR" baseline="0" dirty="0" smtClean="0"/>
              <a:t>, </a:t>
            </a:r>
            <a:r>
              <a:rPr lang="en-US" baseline="0" dirty="0" smtClean="0"/>
              <a:t>and in the lower right part we see the query that gives the average grade of the students</a:t>
            </a:r>
            <a:r>
              <a:rPr lang="el-GR" baseline="0" dirty="0" smtClean="0"/>
              <a:t>.</a:t>
            </a:r>
          </a:p>
        </p:txBody>
      </p:sp>
      <p:sp>
        <p:nvSpPr>
          <p:cNvPr id="528" name="TextShape 2"/>
          <p:cNvSpPr txBox="1"/>
          <p:nvPr/>
        </p:nvSpPr>
        <p:spPr>
          <a:xfrm>
            <a:off x="3777521" y="9429257"/>
            <a:ext cx="2889785" cy="495468"/>
          </a:xfrm>
          <a:prstGeom prst="rect">
            <a:avLst/>
          </a:prstGeom>
        </p:spPr>
        <p:txBody>
          <a:bodyPr lIns="96722" tIns="48535" rIns="96722" bIns="48535" anchor="b"/>
          <a:lstStyle/>
          <a:p>
            <a:pPr>
              <a:lnSpc>
                <a:spcPct val="100000"/>
              </a:lnSpc>
            </a:pPr>
            <a:fld id="{D3483F87-B2A2-4CDC-8CA0-1069F46D8BDE}" type="slidenum">
              <a:rPr lang="en-US" sz="1300">
                <a:solidFill>
                  <a:srgbClr val="000000"/>
                </a:solidFill>
              </a:rPr>
              <a:pPr>
                <a:lnSpc>
                  <a:spcPct val="100000"/>
                </a:lnSpc>
              </a:pPr>
              <a:t>166</a:t>
            </a:fld>
            <a:endParaRPr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PlaceHolder 1"/>
          <p:cNvSpPr>
            <a:spLocks noGrp="1"/>
          </p:cNvSpPr>
          <p:nvPr>
            <p:ph type="body"/>
          </p:nvPr>
        </p:nvSpPr>
        <p:spPr>
          <a:xfrm>
            <a:off x="666566" y="4714804"/>
            <a:ext cx="5335533" cy="4466544"/>
          </a:xfrm>
          <a:prstGeom prst="rect">
            <a:avLst/>
          </a:prstGeom>
        </p:spPr>
        <p:txBody>
          <a:bodyPr lIns="96722" tIns="48535" rIns="96722" bIns="48535"/>
          <a:lstStyle/>
          <a:p>
            <a:endParaRPr lang="en-US" dirty="0" smtClean="0"/>
          </a:p>
        </p:txBody>
      </p:sp>
      <p:sp>
        <p:nvSpPr>
          <p:cNvPr id="526" name="TextShape 2"/>
          <p:cNvSpPr txBox="1"/>
          <p:nvPr/>
        </p:nvSpPr>
        <p:spPr>
          <a:xfrm>
            <a:off x="3777521" y="9429257"/>
            <a:ext cx="2889785" cy="495468"/>
          </a:xfrm>
          <a:prstGeom prst="rect">
            <a:avLst/>
          </a:prstGeom>
        </p:spPr>
        <p:txBody>
          <a:bodyPr lIns="96722" tIns="48535" rIns="96722" bIns="48535" anchor="b"/>
          <a:lstStyle/>
          <a:p>
            <a:pPr>
              <a:lnSpc>
                <a:spcPct val="100000"/>
              </a:lnSpc>
            </a:pPr>
            <a:fld id="{02B1ACA8-B2BF-4CF0-9720-692534D03327}" type="slidenum">
              <a:rPr lang="en-US" sz="1300">
                <a:solidFill>
                  <a:srgbClr val="000000"/>
                </a:solidFill>
              </a:rPr>
              <a:pPr>
                <a:lnSpc>
                  <a:spcPct val="100000"/>
                </a:lnSpc>
              </a:pPr>
              <a:t>167</a:t>
            </a:fld>
            <a:endParaRPr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a:xfrm>
            <a:off x="3777608" y="9428584"/>
            <a:ext cx="2889939" cy="496332"/>
          </a:xfrm>
          <a:prstGeom prst="rect">
            <a:avLst/>
          </a:prstGeom>
        </p:spPr>
        <p:txBody>
          <a:bodyPr/>
          <a:lstStyle/>
          <a:p>
            <a:fld id="{56C438E0-5909-4EC7-96E8-A714BFFF54DA}" type="slidenum">
              <a:rPr lang="el-GR" smtClean="0"/>
              <a:pPr/>
              <a:t>168</a:t>
            </a:fld>
            <a:endParaRPr lang="el-G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777608" y="9428584"/>
            <a:ext cx="2889939" cy="496332"/>
          </a:xfrm>
          <a:prstGeom prst="rect">
            <a:avLst/>
          </a:prstGeom>
        </p:spPr>
        <p:txBody>
          <a:bodyPr/>
          <a:lstStyle/>
          <a:p>
            <a:fld id="{56C438E0-5909-4EC7-96E8-A714BFFF54DA}" type="slidenum">
              <a:rPr lang="el-GR" smtClean="0"/>
              <a:pPr/>
              <a:t>169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2138788C-C69D-4F3D-8FC8-36EB746C41FC}" type="datetimeFigureOut">
              <a:rPr lang="el-GR" smtClean="0"/>
              <a:pPr/>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138788C-C69D-4F3D-8FC8-36EB746C41FC}" type="datetimeFigureOut">
              <a:rPr lang="el-GR" smtClean="0"/>
              <a:pPr/>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2138788C-C69D-4F3D-8FC8-36EB746C41FC}" type="datetimeFigureOut">
              <a:rPr lang="el-GR" smtClean="0"/>
              <a:pPr/>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Footer Placeholder 4"/>
          <p:cNvSpPr>
            <a:spLocks noGrp="1"/>
          </p:cNvSpPr>
          <p:nvPr>
            <p:ph type="ftr" sz="quarter" idx="11"/>
          </p:nvPr>
        </p:nvSpPr>
        <p:spPr>
          <a:xfrm>
            <a:off x="467544" y="6356350"/>
            <a:ext cx="5552256" cy="365125"/>
          </a:xfrm>
        </p:spPr>
        <p:txBody>
          <a:bodyPr/>
          <a:lstStyle>
            <a:lvl1pPr algn="l">
              <a:defRPr/>
            </a:lvl1pPr>
          </a:lstStyle>
          <a:p>
            <a:endParaRPr lang="el-GR" dirty="0"/>
          </a:p>
        </p:txBody>
      </p:sp>
      <p:sp>
        <p:nvSpPr>
          <p:cNvPr id="6" name="Slide Number Placeholder 5"/>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38788C-C69D-4F3D-8FC8-36EB746C41FC}" type="datetimeFigureOut">
              <a:rPr lang="el-GR" smtClean="0"/>
              <a:pPr/>
              <a:t>29/9/2017</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2138788C-C69D-4F3D-8FC8-36EB746C41FC}" type="datetimeFigureOut">
              <a:rPr lang="el-GR" smtClean="0"/>
              <a:pPr/>
              <a:t>29/9/2017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2138788C-C69D-4F3D-8FC8-36EB746C41FC}" type="datetimeFigureOut">
              <a:rPr lang="el-GR" smtClean="0"/>
              <a:pPr/>
              <a:t>29/9/2017</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2138788C-C69D-4F3D-8FC8-36EB746C41FC}" type="datetimeFigureOut">
              <a:rPr lang="el-GR" smtClean="0"/>
              <a:pPr/>
              <a:t>29/9/2017</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38788C-C69D-4F3D-8FC8-36EB746C41FC}" type="datetimeFigureOut">
              <a:rPr lang="el-GR" smtClean="0"/>
              <a:pPr/>
              <a:t>29/9/2017</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8788C-C69D-4F3D-8FC8-36EB746C41FC}" type="datetimeFigureOut">
              <a:rPr lang="el-GR" smtClean="0"/>
              <a:pPr/>
              <a:t>29/9/2017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138788C-C69D-4F3D-8FC8-36EB746C41FC}" type="datetimeFigureOut">
              <a:rPr lang="el-GR" smtClean="0"/>
              <a:pPr/>
              <a:t>29/9/2017</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99DD6AA6-43E3-4EAA-81CE-994DA9AD24F8}"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8788C-C69D-4F3D-8FC8-36EB746C41FC}" type="datetimeFigureOut">
              <a:rPr lang="el-GR" smtClean="0"/>
              <a:pPr/>
              <a:t>29/9/2017</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DD6AA6-43E3-4EAA-81CE-994DA9AD24F8}"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s.uoi.gr/~pvassil/projects/schemaBiographies/index.htm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68.emf"/><Relationship Id="rId4" Type="http://schemas.openxmlformats.org/officeDocument/2006/relationships/image" Target="../media/image38.jpeg"/></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8.wmf"/><Relationship Id="rId7" Type="http://schemas.openxmlformats.org/officeDocument/2006/relationships/image" Target="../media/image11.w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hyperlink" Target="http://www.cs.uoi.gr/~pvassil/projects/schemaBiographies/" TargetMode="Externa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1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5.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1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9.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wmf"/></Relationships>
</file>

<file path=ppt/slides/_rels/slide1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1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2.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24.xml.rels><?xml version="1.0" encoding="UTF-8" standalone="yes"?>
<Relationships xmlns="http://schemas.openxmlformats.org/package/2006/relationships"><Relationship Id="rId2" Type="http://schemas.openxmlformats.org/officeDocument/2006/relationships/hyperlink" Target="http://www.cs.uoi.gr/~pvassil/publications/2015_ER" TargetMode="Externa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www.cs.uoi.gr/~pvassil/projects/schemaBiographies/" TargetMode="External"/><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hyperlink" Target="https://github.com/DAINTINESS-Group/EvolutionDatasets"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hyperlink" Target="http://www.cs.uoi.gr/~pvassil/publications/2017_" TargetMode="Externa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60.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8.wmf"/></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cs.uoi.gr/~pvassil/projects/schemaBiographie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11" Type="http://schemas.openxmlformats.org/officeDocument/2006/relationships/image" Target="../media/image21.png"/><Relationship Id="rId5" Type="http://schemas.openxmlformats.org/officeDocument/2006/relationships/image" Target="../media/image37.png"/><Relationship Id="rId10" Type="http://schemas.openxmlformats.org/officeDocument/2006/relationships/image" Target="../media/image19.png"/><Relationship Id="rId4" Type="http://schemas.openxmlformats.org/officeDocument/2006/relationships/image" Target="../media/image36.png"/><Relationship Id="rId9"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www.cs.uoi.gr/~pvassil/projects/schemaBiographies/" TargetMode="External"/><Relationship Id="rId4" Type="http://schemas.openxmlformats.org/officeDocument/2006/relationships/hyperlink" Target="https://github.com/DAINTINESS-Group"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www.cs.uoi.gr/~pvassil/projects/schemaBiographie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hyperlink" Target="http://www.cs.uoi.gr/~pvassil/projects/schemaBiographies/"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www.cs.uoi.gr/~pvassil/publications/2014_CAiSE/" TargetMode="External"/><Relationship Id="rId5" Type="http://schemas.openxmlformats.org/officeDocument/2006/relationships/hyperlink" Target="https://github.com/DAINTINESS-Group/Hecate" TargetMode="Externa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hyperlink" Target="https://github.com/DAINTINESS-Group/EvolutionDataset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github.com/DAINTINESS-Group/Hecate" TargetMode="External"/></Relationships>
</file>

<file path=ppt/slides/_rels/slide58.xml.rels><?xml version="1.0" encoding="UTF-8" standalone="yes"?>
<Relationships xmlns="http://schemas.openxmlformats.org/package/2006/relationships"><Relationship Id="rId8" Type="http://schemas.openxmlformats.org/officeDocument/2006/relationships/hyperlink" Target="https://github.com/opencart/opencart/blob/master/upload/install/opencart.sql" TargetMode="External"/><Relationship Id="rId3" Type="http://schemas.openxmlformats.org/officeDocument/2006/relationships/hyperlink" Target="http://atdaq-sw.cern.ch/cgi-bin/viewcvs-atlas.cgi/offline/Trigger/TrigConfiguration/TrigDb/share/sql/combined_schema.sql" TargetMode="External"/><Relationship Id="rId7" Type="http://schemas.openxmlformats.org/officeDocument/2006/relationships/hyperlink" Target="https://svn.wikimedia.org/viewvc/mediawiki/trunk/phase3/maintenance/tables.sql?view=log"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cvs.sanger.ac.uk/cgi-bin/viewvc.cgi/ensembl/sql/table.sql?root=ensembl&amp;view=log" TargetMode="External"/><Relationship Id="rId5" Type="http://schemas.openxmlformats.org/officeDocument/2006/relationships/hyperlink" Target="http://sourceforge.net/p/coppermine/code/8581/tree/trunk/cpg1.5.x/sql/schema.sql" TargetMode="External"/><Relationship Id="rId10" Type="http://schemas.openxmlformats.org/officeDocument/2006/relationships/hyperlink" Target="https://git.typo3.org/Packages/TYPO3.CMS.git/history/TYPO3_6-0:/t3lib/stddb/tables.sql" TargetMode="External"/><Relationship Id="rId4" Type="http://schemas.openxmlformats.org/officeDocument/2006/relationships/hyperlink" Target="https://github.com/biosql/biosql/blob/master/sql/biosqldb-mysql.sql" TargetMode="External"/><Relationship Id="rId9" Type="http://schemas.openxmlformats.org/officeDocument/2006/relationships/hyperlink" Target="https://github.com/phpbb/phpbb3/blob/develop/phpBB/install/schemas/mysql_41_schema.sql"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hyperlink" Target="https://github.com/DAINTINESS-Group/Hecat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hyperlink" Target="https://github.com/DAINTINESS-Group/Hecate"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8.png"/><Relationship Id="rId4" Type="http://schemas.openxmlformats.org/officeDocument/2006/relationships/image" Target="../media/image57.png"/></Relationships>
</file>

<file path=ppt/slides/_rels/slide8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hyperlink" Target="http://www.cs.uoi.gr/~pvassil/publications/2015_ER/" TargetMode="External"/><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67.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9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pPr fontAlgn="base"/>
            <a:r>
              <a:rPr lang="en-US" sz="3000" b="1" dirty="0" smtClean="0">
                <a:solidFill>
                  <a:srgbClr val="00B050"/>
                </a:solidFill>
              </a:rPr>
              <a:t>Schema Evolution</a:t>
            </a:r>
            <a:r>
              <a:rPr lang="en-US" sz="3000" b="1" dirty="0" smtClean="0">
                <a:solidFill>
                  <a:schemeClr val="accent6">
                    <a:lumMod val="75000"/>
                  </a:schemeClr>
                </a:solidFill>
              </a:rPr>
              <a:t> </a:t>
            </a:r>
            <a:r>
              <a:rPr lang="en-US" sz="3000" b="1" dirty="0" smtClean="0"/>
              <a:t>and </a:t>
            </a:r>
            <a:r>
              <a:rPr lang="en-US" sz="3000" b="1" dirty="0" smtClean="0">
                <a:solidFill>
                  <a:srgbClr val="7030A0"/>
                </a:solidFill>
              </a:rPr>
              <a:t>Gravitation to Rigidity</a:t>
            </a:r>
            <a:r>
              <a:rPr lang="en-US" sz="3000" b="1" dirty="0" smtClean="0"/>
              <a:t>:   a tale of </a:t>
            </a:r>
            <a:r>
              <a:rPr lang="en-US" sz="3000" b="1" dirty="0" smtClean="0">
                <a:solidFill>
                  <a:srgbClr val="3333FF"/>
                </a:solidFill>
              </a:rPr>
              <a:t>calmness</a:t>
            </a:r>
            <a:r>
              <a:rPr lang="en-US" sz="3000" b="1" dirty="0" smtClean="0"/>
              <a:t> in the lives of </a:t>
            </a:r>
            <a:r>
              <a:rPr lang="en-US" sz="3000" b="1" dirty="0" smtClean="0">
                <a:solidFill>
                  <a:srgbClr val="C00000"/>
                </a:solidFill>
              </a:rPr>
              <a:t>structured data</a:t>
            </a:r>
            <a:endParaRPr lang="en-US" sz="3000" b="1" dirty="0">
              <a:solidFill>
                <a:srgbClr val="C00000"/>
              </a:solidFill>
            </a:endParaRPr>
          </a:p>
        </p:txBody>
      </p:sp>
      <p:sp>
        <p:nvSpPr>
          <p:cNvPr id="3" name="Text Placeholder 2"/>
          <p:cNvSpPr>
            <a:spLocks noGrp="1"/>
          </p:cNvSpPr>
          <p:nvPr>
            <p:ph type="subTitle" idx="1"/>
          </p:nvPr>
        </p:nvSpPr>
        <p:spPr>
          <a:xfrm>
            <a:off x="899592" y="4030216"/>
            <a:ext cx="7128792" cy="2639144"/>
          </a:xfrm>
        </p:spPr>
        <p:txBody>
          <a:bodyPr>
            <a:noAutofit/>
          </a:bodyPr>
          <a:lstStyle/>
          <a:p>
            <a:pPr lvl="0"/>
            <a:r>
              <a:rPr lang="en-US" sz="2000" dirty="0" smtClean="0">
                <a:ea typeface="Calibri"/>
                <a:cs typeface="Calibri"/>
                <a:sym typeface="Calibri"/>
              </a:rPr>
              <a:t>Panos Vassiliadis </a:t>
            </a:r>
          </a:p>
          <a:p>
            <a:pPr lvl="0"/>
            <a:r>
              <a:rPr lang="en-US" sz="2000" dirty="0" smtClean="0">
                <a:ea typeface="Calibri"/>
                <a:cs typeface="Calibri"/>
                <a:sym typeface="Calibri"/>
              </a:rPr>
              <a:t>joint work with: Apostolos Zarras, </a:t>
            </a:r>
            <a:r>
              <a:rPr lang="en-US" sz="2000" dirty="0" err="1" smtClean="0">
                <a:ea typeface="Calibri"/>
                <a:cs typeface="Calibri"/>
                <a:sym typeface="Calibri"/>
              </a:rPr>
              <a:t>Ioannis</a:t>
            </a:r>
            <a:r>
              <a:rPr lang="en-US" sz="2000" dirty="0" smtClean="0">
                <a:ea typeface="Calibri"/>
                <a:cs typeface="Calibri"/>
                <a:sym typeface="Calibri"/>
              </a:rPr>
              <a:t> </a:t>
            </a:r>
            <a:r>
              <a:rPr lang="en-US" sz="2000" dirty="0" err="1" smtClean="0">
                <a:ea typeface="Calibri"/>
                <a:cs typeface="Calibri"/>
                <a:sym typeface="Calibri"/>
              </a:rPr>
              <a:t>Skoulis</a:t>
            </a:r>
            <a:r>
              <a:rPr lang="en-US" sz="2000" dirty="0" smtClean="0">
                <a:ea typeface="Calibri"/>
                <a:cs typeface="Calibri"/>
                <a:sym typeface="Calibri"/>
              </a:rPr>
              <a:t>, </a:t>
            </a:r>
            <a:r>
              <a:rPr lang="en-US" sz="2000" dirty="0" err="1" smtClean="0">
                <a:ea typeface="Calibri"/>
                <a:cs typeface="Calibri"/>
                <a:sym typeface="Calibri"/>
              </a:rPr>
              <a:t>Petros</a:t>
            </a:r>
            <a:r>
              <a:rPr lang="en-US" sz="2000" dirty="0" smtClean="0">
                <a:ea typeface="Calibri"/>
                <a:cs typeface="Calibri"/>
                <a:sym typeface="Calibri"/>
              </a:rPr>
              <a:t> </a:t>
            </a:r>
            <a:r>
              <a:rPr lang="en-US" sz="2000" dirty="0" err="1" smtClean="0">
                <a:ea typeface="Calibri"/>
                <a:cs typeface="Calibri"/>
                <a:sym typeface="Calibri"/>
              </a:rPr>
              <a:t>Manousis</a:t>
            </a:r>
            <a:r>
              <a:rPr lang="en-US" sz="2000" dirty="0" smtClean="0">
                <a:ea typeface="Calibri"/>
                <a:cs typeface="Calibri"/>
                <a:sym typeface="Calibri"/>
              </a:rPr>
              <a:t>, </a:t>
            </a:r>
            <a:r>
              <a:rPr lang="en-US" sz="2000" dirty="0" err="1" smtClean="0">
                <a:ea typeface="Calibri"/>
                <a:cs typeface="Calibri"/>
                <a:sym typeface="Calibri"/>
              </a:rPr>
              <a:t>Fanis</a:t>
            </a:r>
            <a:r>
              <a:rPr lang="en-US" sz="2000" dirty="0" smtClean="0">
                <a:ea typeface="Calibri"/>
                <a:cs typeface="Calibri"/>
                <a:sym typeface="Calibri"/>
              </a:rPr>
              <a:t> </a:t>
            </a:r>
            <a:r>
              <a:rPr lang="en-US" sz="2000" dirty="0" err="1" smtClean="0">
                <a:ea typeface="Calibri"/>
                <a:cs typeface="Calibri"/>
                <a:sym typeface="Calibri"/>
              </a:rPr>
              <a:t>Giahos</a:t>
            </a:r>
            <a:r>
              <a:rPr lang="en-US" sz="2000" dirty="0" smtClean="0">
                <a:ea typeface="Calibri"/>
                <a:cs typeface="Calibri"/>
                <a:sym typeface="Calibri"/>
              </a:rPr>
              <a:t>, Michael </a:t>
            </a:r>
            <a:r>
              <a:rPr lang="en-US" sz="2000" dirty="0" err="1" smtClean="0">
                <a:ea typeface="Calibri"/>
                <a:cs typeface="Calibri"/>
                <a:sym typeface="Calibri"/>
              </a:rPr>
              <a:t>Kolozoff</a:t>
            </a:r>
            <a:r>
              <a:rPr lang="en-US" sz="2000" dirty="0" smtClean="0">
                <a:ea typeface="Calibri"/>
                <a:cs typeface="Calibri"/>
                <a:sym typeface="Calibri"/>
              </a:rPr>
              <a:t>, </a:t>
            </a:r>
            <a:r>
              <a:rPr lang="en-US" sz="2000" dirty="0" err="1" smtClean="0">
                <a:ea typeface="Calibri"/>
                <a:cs typeface="Calibri"/>
                <a:sym typeface="Calibri"/>
              </a:rPr>
              <a:t>Athanasios</a:t>
            </a:r>
            <a:r>
              <a:rPr lang="en-US" sz="2000" dirty="0" smtClean="0">
                <a:ea typeface="Calibri"/>
                <a:cs typeface="Calibri"/>
                <a:sym typeface="Calibri"/>
              </a:rPr>
              <a:t> Pappas, Maria </a:t>
            </a:r>
            <a:r>
              <a:rPr lang="en-US" sz="2000" dirty="0" err="1" smtClean="0">
                <a:ea typeface="Calibri"/>
                <a:cs typeface="Calibri"/>
                <a:sym typeface="Calibri"/>
              </a:rPr>
              <a:t>Zerva</a:t>
            </a:r>
            <a:endParaRPr lang="en-US" sz="2000" dirty="0" smtClean="0">
              <a:ea typeface="Calibri"/>
              <a:cs typeface="Calibri"/>
              <a:sym typeface="Calibri"/>
            </a:endParaRPr>
          </a:p>
          <a:p>
            <a:endParaRPr lang="en-US" sz="900" dirty="0" smtClean="0"/>
          </a:p>
          <a:p>
            <a:pPr lvl="0"/>
            <a:r>
              <a:rPr lang="en-US" sz="2000" dirty="0" smtClean="0">
                <a:ea typeface="Calibri"/>
                <a:cs typeface="Calibri"/>
                <a:sym typeface="Calibri"/>
              </a:rPr>
              <a:t>Department of Computer Science and Engineering</a:t>
            </a:r>
            <a:br>
              <a:rPr lang="en-US" sz="2000" dirty="0" smtClean="0">
                <a:ea typeface="Calibri"/>
                <a:cs typeface="Calibri"/>
                <a:sym typeface="Calibri"/>
              </a:rPr>
            </a:br>
            <a:r>
              <a:rPr lang="en-US" sz="2000" dirty="0" smtClean="0">
                <a:ea typeface="Calibri"/>
                <a:cs typeface="Calibri"/>
                <a:sym typeface="Calibri"/>
              </a:rPr>
              <a:t>University of Ioannina, Hellas</a:t>
            </a:r>
          </a:p>
          <a:p>
            <a:pPr lvl="0"/>
            <a:endParaRPr lang="en-US" sz="900" dirty="0" smtClean="0">
              <a:ea typeface="Calibri"/>
              <a:cs typeface="Calibri"/>
              <a:sym typeface="Calibri"/>
            </a:endParaRPr>
          </a:p>
          <a:p>
            <a:pPr lvl="0"/>
            <a:endParaRPr lang="en-US" sz="900" dirty="0" smtClean="0">
              <a:ea typeface="Calibri"/>
              <a:cs typeface="Calibri"/>
              <a:sym typeface="Calibri"/>
            </a:endParaRPr>
          </a:p>
          <a:p>
            <a:r>
              <a:rPr lang="en-US" sz="2000" b="1" dirty="0" smtClean="0">
                <a:solidFill>
                  <a:srgbClr val="0000FF"/>
                </a:solidFill>
                <a:hlinkClick r:id="rId3"/>
              </a:rPr>
              <a:t>http://www.cs.uoi.gr/~pvassil/projects/schemaBiographies/</a:t>
            </a:r>
            <a:endParaRPr lang="en-US" sz="2000" b="1" dirty="0" smtClean="0">
              <a:solidFill>
                <a:srgbClr val="0000FF"/>
              </a:solidFill>
            </a:endParaRPr>
          </a:p>
        </p:txBody>
      </p:sp>
      <p:pic>
        <p:nvPicPr>
          <p:cNvPr id="1026" name="Picture 2" descr="D:\Users\pvassil\UoI\TEMPLATES\UoI_logos\CSE_logos\CSE-UOI-LOGO-BLUE-EN.png"/>
          <p:cNvPicPr>
            <a:picLocks noChangeAspect="1" noChangeArrowheads="1"/>
          </p:cNvPicPr>
          <p:nvPr/>
        </p:nvPicPr>
        <p:blipFill>
          <a:blip r:embed="rId4" cstate="print"/>
          <a:srcRect/>
          <a:stretch>
            <a:fillRect/>
          </a:stretch>
        </p:blipFill>
        <p:spPr bwMode="auto">
          <a:xfrm>
            <a:off x="179512" y="5637381"/>
            <a:ext cx="936104" cy="1103987"/>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oices,decision making,decisions,emoticons,emotions,expressions,faces,question marks,questions,smiley,smiley face,smiley faces,smileys,smilie,smilie face,smilie faces,smilies,smily,smily face,smily faces,symbols,thinking,thoughtful"/>
          <p:cNvPicPr>
            <a:picLocks noChangeAspect="1" noChangeArrowheads="1"/>
          </p:cNvPicPr>
          <p:nvPr/>
        </p:nvPicPr>
        <p:blipFill>
          <a:blip r:embed="rId3" cstate="print"/>
          <a:srcRect/>
          <a:stretch>
            <a:fillRect/>
          </a:stretch>
        </p:blipFill>
        <p:spPr bwMode="auto">
          <a:xfrm>
            <a:off x="5543600" y="1340768"/>
            <a:ext cx="3600400" cy="3600400"/>
          </a:xfrm>
          <a:prstGeom prst="rect">
            <a:avLst/>
          </a:prstGeom>
          <a:noFill/>
        </p:spPr>
      </p:pic>
      <p:sp>
        <p:nvSpPr>
          <p:cNvPr id="2" name="Title 1"/>
          <p:cNvSpPr>
            <a:spLocks noGrp="1"/>
          </p:cNvSpPr>
          <p:nvPr>
            <p:ph type="title"/>
          </p:nvPr>
        </p:nvSpPr>
        <p:spPr>
          <a:xfrm>
            <a:off x="683568" y="1780276"/>
            <a:ext cx="4896544" cy="2736304"/>
          </a:xfrm>
        </p:spPr>
        <p:txBody>
          <a:bodyPr>
            <a:noAutofit/>
          </a:bodyPr>
          <a:lstStyle/>
          <a:p>
            <a:r>
              <a:rPr lang="en-US" sz="4400" dirty="0" smtClean="0"/>
              <a:t>What are the “laws” of database schema evolution?</a:t>
            </a:r>
            <a:endParaRPr lang="el-GR" sz="4400" dirty="0"/>
          </a:p>
        </p:txBody>
      </p:sp>
      <p:sp>
        <p:nvSpPr>
          <p:cNvPr id="6" name="Footer Placeholder 5"/>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10</a:t>
            </a:fld>
            <a:endParaRPr kumimoji="0" lang="en-US"/>
          </a:p>
        </p:txBody>
      </p:sp>
      <p:sp>
        <p:nvSpPr>
          <p:cNvPr id="7" name="Rectangle 6"/>
          <p:cNvSpPr/>
          <p:nvPr/>
        </p:nvSpPr>
        <p:spPr>
          <a:xfrm>
            <a:off x="323528" y="548680"/>
            <a:ext cx="6386941" cy="646331"/>
          </a:xfrm>
          <a:prstGeom prst="rect">
            <a:avLst/>
          </a:prstGeom>
        </p:spPr>
        <p:txBody>
          <a:bodyPr wrap="none">
            <a:spAutoFit/>
          </a:bodyPr>
          <a:lstStyle/>
          <a:p>
            <a:r>
              <a:rPr lang="en-US" sz="3600" dirty="0" smtClean="0"/>
              <a:t>… but, first, we must answer this:</a:t>
            </a:r>
            <a:endParaRPr lang="el-GR" sz="3600"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74638"/>
            <a:ext cx="8458200" cy="1143000"/>
          </a:xfrm>
        </p:spPr>
        <p:txBody>
          <a:bodyPr>
            <a:noAutofit/>
          </a:bodyPr>
          <a:lstStyle/>
          <a:p>
            <a:pPr algn="l"/>
            <a:r>
              <a:rPr lang="en-US" sz="2800" dirty="0" smtClean="0"/>
              <a:t>Long-lived  &amp; wide =&gt; early born and survivor</a:t>
            </a:r>
            <a:endParaRPr lang="el-GR" sz="2800" dirty="0"/>
          </a:p>
        </p:txBody>
      </p:sp>
      <p:pic>
        <p:nvPicPr>
          <p:cNvPr id="11" name="Picture 2" descr="D:\Users\pvassil\RESEARCH\ON_GOING\EVOLUTION\DB_Evolution\21_TableLifetimes\15ER\10_3x3_Patterns\11_Gamma\figures\distributionOfWideTables.png"/>
          <p:cNvPicPr>
            <a:picLocks noChangeAspect="1" noChangeArrowheads="1"/>
          </p:cNvPicPr>
          <p:nvPr/>
        </p:nvPicPr>
        <p:blipFill>
          <a:blip r:embed="rId3" cstate="print"/>
          <a:srcRect/>
          <a:stretch>
            <a:fillRect/>
          </a:stretch>
        </p:blipFill>
        <p:spPr bwMode="auto">
          <a:xfrm>
            <a:off x="39500" y="1600200"/>
            <a:ext cx="9104500" cy="3048000"/>
          </a:xfrm>
          <a:prstGeom prst="rect">
            <a:avLst/>
          </a:prstGeom>
          <a:noFill/>
        </p:spPr>
      </p:pic>
      <p:sp>
        <p:nvSpPr>
          <p:cNvPr id="13" name="TextBox 12"/>
          <p:cNvSpPr txBox="1"/>
          <p:nvPr/>
        </p:nvSpPr>
        <p:spPr>
          <a:xfrm>
            <a:off x="152400" y="5152072"/>
            <a:ext cx="8229600" cy="1477328"/>
          </a:xfrm>
          <a:prstGeom prst="rect">
            <a:avLst/>
          </a:prstGeom>
          <a:noFill/>
        </p:spPr>
        <p:txBody>
          <a:bodyPr wrap="square" rtlCol="0">
            <a:spAutoFit/>
          </a:bodyPr>
          <a:lstStyle/>
          <a:p>
            <a:r>
              <a:rPr lang="en-US" b="1" dirty="0" smtClean="0">
                <a:solidFill>
                  <a:srgbClr val="3333FF"/>
                </a:solidFill>
              </a:rPr>
              <a:t>In all data sets</a:t>
            </a:r>
            <a:r>
              <a:rPr lang="en-US" dirty="0" smtClean="0"/>
              <a:t>, </a:t>
            </a:r>
            <a:r>
              <a:rPr lang="en-US" dirty="0" smtClean="0">
                <a:solidFill>
                  <a:srgbClr val="3333FF"/>
                </a:solidFill>
              </a:rPr>
              <a:t>if a </a:t>
            </a:r>
            <a:r>
              <a:rPr lang="en-US" u="sng" dirty="0" smtClean="0">
                <a:solidFill>
                  <a:srgbClr val="3333FF"/>
                </a:solidFill>
              </a:rPr>
              <a:t>wide</a:t>
            </a:r>
            <a:r>
              <a:rPr lang="en-US" dirty="0" smtClean="0">
                <a:solidFill>
                  <a:srgbClr val="3333FF"/>
                </a:solidFill>
              </a:rPr>
              <a:t> table has a </a:t>
            </a:r>
            <a:r>
              <a:rPr lang="en-US" u="sng" dirty="0" smtClean="0">
                <a:solidFill>
                  <a:srgbClr val="3333FF"/>
                </a:solidFill>
              </a:rPr>
              <a:t>long duration</a:t>
            </a:r>
            <a:r>
              <a:rPr lang="en-US" dirty="0" smtClean="0">
                <a:solidFill>
                  <a:srgbClr val="3333FF"/>
                </a:solidFill>
              </a:rPr>
              <a:t> within the </a:t>
            </a:r>
            <a:r>
              <a:rPr lang="en-US" u="sng" dirty="0" smtClean="0">
                <a:solidFill>
                  <a:srgbClr val="3333FF"/>
                </a:solidFill>
              </a:rPr>
              <a:t>upper part of the Gamma</a:t>
            </a:r>
            <a:r>
              <a:rPr lang="en-US" dirty="0" smtClean="0">
                <a:solidFill>
                  <a:srgbClr val="3333FF"/>
                </a:solidFill>
              </a:rPr>
              <a:t>, this deterministically (</a:t>
            </a:r>
            <a:r>
              <a:rPr lang="en-US" dirty="0" smtClean="0"/>
              <a:t>100% of all data sets</a:t>
            </a:r>
            <a:r>
              <a:rPr lang="en-US" dirty="0" smtClean="0">
                <a:solidFill>
                  <a:srgbClr val="3333FF"/>
                </a:solidFill>
              </a:rPr>
              <a:t>) signifies that the table was also </a:t>
            </a:r>
            <a:r>
              <a:rPr lang="en-US" u="sng" dirty="0" smtClean="0">
                <a:solidFill>
                  <a:srgbClr val="3333FF"/>
                </a:solidFill>
              </a:rPr>
              <a:t>early born</a:t>
            </a:r>
            <a:r>
              <a:rPr lang="en-US" dirty="0" smtClean="0">
                <a:solidFill>
                  <a:srgbClr val="3333FF"/>
                </a:solidFill>
              </a:rPr>
              <a:t> and </a:t>
            </a:r>
            <a:r>
              <a:rPr lang="en-US" u="sng" dirty="0" smtClean="0">
                <a:solidFill>
                  <a:srgbClr val="3333FF"/>
                </a:solidFill>
              </a:rPr>
              <a:t>survivor</a:t>
            </a:r>
            <a:r>
              <a:rPr lang="en-US" dirty="0" smtClean="0"/>
              <a:t>. </a:t>
            </a:r>
          </a:p>
          <a:p>
            <a:r>
              <a:rPr lang="en-US" b="1" u="sng" dirty="0" smtClean="0">
                <a:solidFill>
                  <a:srgbClr val="3333FF"/>
                </a:solidFill>
              </a:rPr>
              <a:t>If a wide table is in the top of the Gamma line, it is deterministically an early born survivor</a:t>
            </a:r>
            <a:r>
              <a:rPr lang="en-US" b="1" dirty="0" smtClean="0">
                <a:solidFill>
                  <a:srgbClr val="3333FF"/>
                </a:solidFill>
              </a:rPr>
              <a:t>. </a:t>
            </a:r>
            <a:endParaRPr lang="el-GR" b="1" dirty="0">
              <a:solidFill>
                <a:srgbClr val="3333FF"/>
              </a:solidFill>
            </a:endParaRPr>
          </a:p>
        </p:txBody>
      </p:sp>
      <p:sp>
        <p:nvSpPr>
          <p:cNvPr id="8" name="TextBox 7"/>
          <p:cNvSpPr txBox="1"/>
          <p:nvPr/>
        </p:nvSpPr>
        <p:spPr>
          <a:xfrm>
            <a:off x="7620000" y="4648200"/>
            <a:ext cx="1371600" cy="646331"/>
          </a:xfrm>
          <a:prstGeom prst="rect">
            <a:avLst/>
          </a:prstGeom>
          <a:solidFill>
            <a:schemeClr val="accent1">
              <a:lumMod val="20000"/>
              <a:lumOff val="80000"/>
            </a:schemeClr>
          </a:solidFill>
          <a:ln>
            <a:noFill/>
          </a:ln>
        </p:spPr>
        <p:txBody>
          <a:bodyPr wrap="square" rtlCol="0">
            <a:spAutoFit/>
          </a:bodyPr>
          <a:lstStyle/>
          <a:p>
            <a:pPr algn="ctr"/>
            <a:r>
              <a:rPr lang="en-US" dirty="0" smtClean="0">
                <a:solidFill>
                  <a:srgbClr val="3333FF"/>
                </a:solidFill>
              </a:rPr>
              <a:t>Subset</a:t>
            </a:r>
          </a:p>
          <a:p>
            <a:r>
              <a:rPr lang="en-US" dirty="0" smtClean="0">
                <a:solidFill>
                  <a:srgbClr val="3333FF"/>
                </a:solidFill>
              </a:rPr>
              <a:t>relationship</a:t>
            </a:r>
            <a:endParaRPr lang="el-GR" dirty="0">
              <a:solidFill>
                <a:srgbClr val="3333FF"/>
              </a:solidFill>
            </a:endParaRPr>
          </a:p>
        </p:txBody>
      </p:sp>
      <p:sp>
        <p:nvSpPr>
          <p:cNvPr id="9" name="Right Arrow 8"/>
          <p:cNvSpPr/>
          <p:nvPr/>
        </p:nvSpPr>
        <p:spPr>
          <a:xfrm rot="14287973" flipV="1">
            <a:off x="7786619" y="4389165"/>
            <a:ext cx="304800" cy="381000"/>
          </a:xfrm>
          <a:prstGeom prst="rightArrow">
            <a:avLst/>
          </a:prstGeom>
          <a:solidFill>
            <a:schemeClr val="accent1">
              <a:lumMod val="20000"/>
              <a:lumOff val="8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3333FF"/>
              </a:solidFill>
            </a:endParaRPr>
          </a:p>
        </p:txBody>
      </p:sp>
      <p:sp>
        <p:nvSpPr>
          <p:cNvPr id="10" name="Right Arrow 9"/>
          <p:cNvSpPr/>
          <p:nvPr/>
        </p:nvSpPr>
        <p:spPr>
          <a:xfrm rot="18187299" flipV="1">
            <a:off x="8548620" y="4384630"/>
            <a:ext cx="304800" cy="381000"/>
          </a:xfrm>
          <a:prstGeom prst="rightArrow">
            <a:avLst/>
          </a:prstGeom>
          <a:solidFill>
            <a:schemeClr val="accent1">
              <a:lumMod val="20000"/>
              <a:lumOff val="8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7239000" y="2286000"/>
            <a:ext cx="1905000" cy="21336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Comet Pattern</a:t>
            </a:r>
            <a:endParaRPr lang="el-GR" dirty="0"/>
          </a:p>
        </p:txBody>
      </p:sp>
      <p:sp>
        <p:nvSpPr>
          <p:cNvPr id="3" name="Text Placeholder 2"/>
          <p:cNvSpPr>
            <a:spLocks noGrp="1"/>
          </p:cNvSpPr>
          <p:nvPr>
            <p:ph type="body" idx="1"/>
          </p:nvPr>
        </p:nvSpPr>
        <p:spPr/>
        <p:txBody>
          <a:bodyPr/>
          <a:lstStyle/>
          <a:p>
            <a:pPr algn="r"/>
            <a:r>
              <a:rPr lang="en-US" dirty="0" smtClean="0"/>
              <a:t>Schema size and updates</a:t>
            </a:r>
          </a:p>
          <a:p>
            <a:endParaRPr lang="en-US" dirty="0" smtClean="0"/>
          </a:p>
          <a:p>
            <a:endParaRPr lang="en-US" dirty="0" smtClean="0"/>
          </a:p>
          <a:p>
            <a:endParaRPr lang="el-GR"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The Comet Pattern</a:t>
            </a:r>
            <a:endParaRPr lang="el-GR" dirty="0">
              <a:solidFill>
                <a:schemeClr val="accent6">
                  <a:lumMod val="60000"/>
                  <a:lumOff val="40000"/>
                </a:schemeClr>
              </a:solidFill>
            </a:endParaRPr>
          </a:p>
        </p:txBody>
      </p:sp>
      <p:sp>
        <p:nvSpPr>
          <p:cNvPr id="3" name="Content Placeholder 2"/>
          <p:cNvSpPr>
            <a:spLocks noGrp="1"/>
          </p:cNvSpPr>
          <p:nvPr>
            <p:ph sz="half" idx="1"/>
          </p:nvPr>
        </p:nvSpPr>
        <p:spPr>
          <a:xfrm>
            <a:off x="457200" y="1600200"/>
            <a:ext cx="5638800" cy="4525963"/>
          </a:xfrm>
        </p:spPr>
        <p:txBody>
          <a:bodyPr>
            <a:noAutofit/>
          </a:bodyPr>
          <a:lstStyle/>
          <a:p>
            <a:pPr lvl="0">
              <a:buNone/>
            </a:pPr>
            <a:r>
              <a:rPr lang="en-US" sz="2400" dirty="0" smtClean="0"/>
              <a:t>“Comet “ for change over schema size with:</a:t>
            </a:r>
          </a:p>
          <a:p>
            <a:pPr lvl="0"/>
            <a:r>
              <a:rPr lang="en-US" sz="2400" dirty="0" smtClean="0"/>
              <a:t>a large, dense, </a:t>
            </a:r>
            <a:r>
              <a:rPr lang="en-US" sz="2400" dirty="0" smtClean="0">
                <a:solidFill>
                  <a:srgbClr val="FF0000"/>
                </a:solidFill>
              </a:rPr>
              <a:t>nucleus</a:t>
            </a:r>
            <a:r>
              <a:rPr lang="en-US" sz="2400" dirty="0" smtClean="0"/>
              <a:t> cluster close to the beginning of the axes, denoting small size and small amount of change, </a:t>
            </a:r>
          </a:p>
          <a:p>
            <a:pPr lvl="0"/>
            <a:r>
              <a:rPr lang="en-US" sz="2400" dirty="0" smtClean="0">
                <a:solidFill>
                  <a:srgbClr val="FF0000"/>
                </a:solidFill>
              </a:rPr>
              <a:t>medium</a:t>
            </a:r>
            <a:r>
              <a:rPr lang="en-US" sz="2400" dirty="0" smtClean="0"/>
              <a:t> schema </a:t>
            </a:r>
            <a:r>
              <a:rPr lang="en-US" sz="2400" dirty="0" smtClean="0">
                <a:solidFill>
                  <a:srgbClr val="FF0000"/>
                </a:solidFill>
              </a:rPr>
              <a:t>size</a:t>
            </a:r>
            <a:r>
              <a:rPr lang="en-US" sz="2400" dirty="0" smtClean="0"/>
              <a:t> tables typically demonstrating </a:t>
            </a:r>
            <a:r>
              <a:rPr lang="en-US" sz="2400" dirty="0" smtClean="0">
                <a:solidFill>
                  <a:srgbClr val="FF0000"/>
                </a:solidFill>
              </a:rPr>
              <a:t>medium to large change</a:t>
            </a:r>
          </a:p>
          <a:p>
            <a:pPr lvl="1"/>
            <a:r>
              <a:rPr lang="en-US" sz="1800" dirty="0" smtClean="0"/>
              <a:t>The tables with the largest amount of change are typically </a:t>
            </a:r>
            <a:r>
              <a:rPr lang="en-US" sz="1800" smtClean="0"/>
              <a:t>tables whose schema is on average one standard deviation above the mean</a:t>
            </a:r>
            <a:endParaRPr lang="en-US" sz="1800" dirty="0" smtClean="0"/>
          </a:p>
          <a:p>
            <a:pPr lvl="0"/>
            <a:r>
              <a:rPr lang="en-US" sz="2400" dirty="0" smtClean="0">
                <a:solidFill>
                  <a:srgbClr val="FF0000"/>
                </a:solidFill>
              </a:rPr>
              <a:t>wide</a:t>
            </a:r>
            <a:r>
              <a:rPr lang="en-US" sz="2400" dirty="0" smtClean="0"/>
              <a:t> tables with large schema sizes demonstrating </a:t>
            </a:r>
            <a:r>
              <a:rPr lang="en-US" sz="2400" dirty="0" smtClean="0">
                <a:solidFill>
                  <a:srgbClr val="FF0000"/>
                </a:solidFill>
              </a:rPr>
              <a:t>small to medium </a:t>
            </a:r>
            <a:r>
              <a:rPr lang="en-US" sz="2400" dirty="0" smtClean="0"/>
              <a:t>(typically around the middle of the y-axis) amount of change.</a:t>
            </a:r>
          </a:p>
        </p:txBody>
      </p:sp>
      <p:pic>
        <p:nvPicPr>
          <p:cNvPr id="31745" name="Picture 1"/>
          <p:cNvPicPr>
            <a:picLocks noGrp="1" noChangeAspect="1" noChangeArrowheads="1"/>
          </p:cNvPicPr>
          <p:nvPr>
            <p:ph sz="half" idx="2"/>
          </p:nvPr>
        </p:nvPicPr>
        <p:blipFill>
          <a:blip r:embed="rId3" cstate="print"/>
          <a:srcRect r="58491" b="3957"/>
          <a:stretch>
            <a:fillRect/>
          </a:stretch>
        </p:blipFill>
        <p:spPr bwMode="auto">
          <a:xfrm>
            <a:off x="6477000" y="76200"/>
            <a:ext cx="2667000" cy="6398204"/>
          </a:xfrm>
          <a:prstGeom prst="rect">
            <a:avLst/>
          </a:prstGeom>
          <a:noFill/>
          <a:ln w="9525">
            <a:noFill/>
            <a:miter lim="800000"/>
            <a:headEnd/>
            <a:tailEnd/>
          </a:ln>
          <a:effectLst/>
        </p:spPr>
      </p:pic>
      <p:sp>
        <p:nvSpPr>
          <p:cNvPr id="8" name="Footer Placeholder 3"/>
          <p:cNvSpPr>
            <a:spLocks noGrp="1"/>
          </p:cNvSpPr>
          <p:nvPr>
            <p:ph type="ftr" sz="quarter" idx="11"/>
          </p:nvPr>
        </p:nvSpPr>
        <p:spPr>
          <a:xfrm>
            <a:off x="755576" y="6356350"/>
            <a:ext cx="5264224" cy="365125"/>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102</a:t>
            </a:fld>
            <a:endParaRPr lang="en-US"/>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9"/>
          <p:cNvGrpSpPr/>
          <p:nvPr/>
        </p:nvGrpSpPr>
        <p:grpSpPr>
          <a:xfrm>
            <a:off x="5148064" y="188640"/>
            <a:ext cx="3710782" cy="2590800"/>
            <a:chOff x="5562600" y="2743200"/>
            <a:chExt cx="3710782" cy="2590800"/>
          </a:xfrm>
        </p:grpSpPr>
        <p:pic>
          <p:nvPicPr>
            <p:cNvPr id="27652" name="Picture 4" descr="comet"/>
            <p:cNvPicPr>
              <a:picLocks noChangeAspect="1" noChangeArrowheads="1"/>
            </p:cNvPicPr>
            <p:nvPr/>
          </p:nvPicPr>
          <p:blipFill>
            <a:blip r:embed="rId3" cstate="print"/>
            <a:srcRect/>
            <a:stretch>
              <a:fillRect/>
            </a:stretch>
          </p:blipFill>
          <p:spPr bwMode="auto">
            <a:xfrm>
              <a:off x="5562600" y="2743200"/>
              <a:ext cx="3710782" cy="2590800"/>
            </a:xfrm>
            <a:prstGeom prst="rect">
              <a:avLst/>
            </a:prstGeom>
            <a:noFill/>
          </p:spPr>
        </p:pic>
        <p:sp>
          <p:nvSpPr>
            <p:cNvPr id="9" name="Rectangle 8"/>
            <p:cNvSpPr/>
            <p:nvPr/>
          </p:nvSpPr>
          <p:spPr>
            <a:xfrm>
              <a:off x="5791200" y="2971800"/>
              <a:ext cx="3352800" cy="215444"/>
            </a:xfrm>
            <a:prstGeom prst="rect">
              <a:avLst/>
            </a:prstGeom>
          </p:spPr>
          <p:txBody>
            <a:bodyPr wrap="square">
              <a:spAutoFit/>
            </a:bodyPr>
            <a:lstStyle/>
            <a:p>
              <a:pPr algn="r"/>
              <a:r>
                <a:rPr lang="fr-FR" sz="800" dirty="0" smtClean="0"/>
                <a:t>http://visual.merriam-webster.com/astronomy/celestial-bodies/comet.php</a:t>
              </a:r>
              <a:endParaRPr lang="el-GR" sz="800" dirty="0"/>
            </a:p>
          </p:txBody>
        </p:sp>
      </p:grpSp>
      <p:sp>
        <p:nvSpPr>
          <p:cNvPr id="2" name="Slide Number Placeholder 1"/>
          <p:cNvSpPr>
            <a:spLocks noGrp="1"/>
          </p:cNvSpPr>
          <p:nvPr>
            <p:ph type="sldNum" sz="quarter" idx="12"/>
          </p:nvPr>
        </p:nvSpPr>
        <p:spPr/>
        <p:txBody>
          <a:bodyPr/>
          <a:lstStyle/>
          <a:p>
            <a:fld id="{B6F15528-21DE-4FAA-801E-634DDDAF4B2B}" type="slidenum">
              <a:rPr lang="en-US" smtClean="0"/>
              <a:pPr/>
              <a:t>103</a:t>
            </a:fld>
            <a:endParaRPr lang="en-US"/>
          </a:p>
        </p:txBody>
      </p:sp>
      <p:grpSp>
        <p:nvGrpSpPr>
          <p:cNvPr id="4" name="Group 10"/>
          <p:cNvGrpSpPr/>
          <p:nvPr/>
        </p:nvGrpSpPr>
        <p:grpSpPr>
          <a:xfrm>
            <a:off x="6660232" y="2852936"/>
            <a:ext cx="2169184" cy="2806244"/>
            <a:chOff x="5257800" y="3657600"/>
            <a:chExt cx="2169184" cy="2806244"/>
          </a:xfrm>
        </p:grpSpPr>
        <p:pic>
          <p:nvPicPr>
            <p:cNvPr id="27650" name="Picture 2" descr="The parts of a comet:  nucleus, coma, and tails."/>
            <p:cNvPicPr>
              <a:picLocks noChangeAspect="1" noChangeArrowheads="1"/>
            </p:cNvPicPr>
            <p:nvPr/>
          </p:nvPicPr>
          <p:blipFill>
            <a:blip r:embed="rId4" cstate="print"/>
            <a:srcRect/>
            <a:stretch>
              <a:fillRect/>
            </a:stretch>
          </p:blipFill>
          <p:spPr bwMode="auto">
            <a:xfrm>
              <a:off x="5410200" y="3657600"/>
              <a:ext cx="1905000" cy="2543175"/>
            </a:xfrm>
            <a:prstGeom prst="rect">
              <a:avLst/>
            </a:prstGeom>
            <a:noFill/>
          </p:spPr>
        </p:pic>
        <p:sp>
          <p:nvSpPr>
            <p:cNvPr id="7" name="Rectangle 6"/>
            <p:cNvSpPr/>
            <p:nvPr/>
          </p:nvSpPr>
          <p:spPr>
            <a:xfrm>
              <a:off x="5257800" y="6248400"/>
              <a:ext cx="2169184" cy="215444"/>
            </a:xfrm>
            <a:prstGeom prst="rect">
              <a:avLst/>
            </a:prstGeom>
          </p:spPr>
          <p:txBody>
            <a:bodyPr wrap="none">
              <a:spAutoFit/>
            </a:bodyPr>
            <a:lstStyle/>
            <a:p>
              <a:r>
                <a:rPr lang="fr-FR" sz="800" dirty="0" smtClean="0"/>
                <a:t>http://spaceplace.nasa.gov/comet-nucleus/en/</a:t>
              </a:r>
              <a:endParaRPr lang="el-GR" sz="800" dirty="0"/>
            </a:p>
          </p:txBody>
        </p:sp>
      </p:grpSp>
      <p:pic>
        <p:nvPicPr>
          <p:cNvPr id="97282" name="Picture 2"/>
          <p:cNvPicPr>
            <a:picLocks noChangeAspect="1" noChangeArrowheads="1"/>
          </p:cNvPicPr>
          <p:nvPr/>
        </p:nvPicPr>
        <p:blipFill>
          <a:blip r:embed="rId5" cstate="print"/>
          <a:srcRect b="7306"/>
          <a:stretch>
            <a:fillRect/>
          </a:stretch>
        </p:blipFill>
        <p:spPr bwMode="auto">
          <a:xfrm>
            <a:off x="251520" y="216024"/>
            <a:ext cx="5032730" cy="6453336"/>
          </a:xfrm>
          <a:prstGeom prst="rect">
            <a:avLst/>
          </a:prstGeom>
          <a:noFill/>
          <a:ln w="9525">
            <a:noFill/>
            <a:miter lim="800000"/>
            <a:headEnd/>
            <a:tailEnd/>
          </a:ln>
          <a:effectLst/>
        </p:spPr>
      </p:pic>
      <p:sp>
        <p:nvSpPr>
          <p:cNvPr id="10" name="Footer Placeholder 9"/>
          <p:cNvSpPr>
            <a:spLocks noGrp="1"/>
          </p:cNvSpPr>
          <p:nvPr>
            <p:ph type="ftr" sz="quarter" idx="11"/>
          </p:nvPr>
        </p:nvSpPr>
        <p:spPr/>
        <p:txBody>
          <a:bodyPr/>
          <a:lstStyle/>
          <a:p>
            <a:endParaRPr lang="el-G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Statistics of schema size at birth and sum of updates</a:t>
            </a:r>
            <a:endParaRPr lang="el-GR" dirty="0"/>
          </a:p>
        </p:txBody>
      </p:sp>
      <p:pic>
        <p:nvPicPr>
          <p:cNvPr id="4" name="Picture 3" descr="D:\Users\pvassil\RESEARCH\ON_GOING\EVOLUTION\DB_Evolution\21_TableLifetimes\15ER\10_3x3_Patterns\12_Comet\figures\size_upd_stats.png"/>
          <p:cNvPicPr>
            <a:picLocks noChangeAspect="1" noChangeArrowheads="1"/>
          </p:cNvPicPr>
          <p:nvPr/>
        </p:nvPicPr>
        <p:blipFill>
          <a:blip r:embed="rId3" cstate="print"/>
          <a:srcRect/>
          <a:stretch>
            <a:fillRect/>
          </a:stretch>
        </p:blipFill>
        <p:spPr bwMode="auto">
          <a:xfrm>
            <a:off x="263585" y="1628800"/>
            <a:ext cx="8611803" cy="3643822"/>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Typically: ~70% of tables inside the box</a:t>
            </a:r>
            <a:endParaRPr lang="el-GR" dirty="0"/>
          </a:p>
        </p:txBody>
      </p:sp>
      <p:pic>
        <p:nvPicPr>
          <p:cNvPr id="1026" name="Picture 2" descr="E:\__TransientCleanMeUp\_comet\figures\insideCometBox.png"/>
          <p:cNvPicPr>
            <a:picLocks noChangeAspect="1" noChangeArrowheads="1"/>
          </p:cNvPicPr>
          <p:nvPr/>
        </p:nvPicPr>
        <p:blipFill>
          <a:blip r:embed="rId3" cstate="print"/>
          <a:srcRect/>
          <a:stretch>
            <a:fillRect/>
          </a:stretch>
        </p:blipFill>
        <p:spPr bwMode="auto">
          <a:xfrm>
            <a:off x="685800" y="1295400"/>
            <a:ext cx="6934200" cy="4486275"/>
          </a:xfrm>
          <a:prstGeom prst="rect">
            <a:avLst/>
          </a:prstGeom>
          <a:noFill/>
        </p:spPr>
      </p:pic>
      <p:sp>
        <p:nvSpPr>
          <p:cNvPr id="4" name="TextBox 3"/>
          <p:cNvSpPr txBox="1"/>
          <p:nvPr/>
        </p:nvSpPr>
        <p:spPr>
          <a:xfrm>
            <a:off x="304800" y="5867400"/>
            <a:ext cx="8153400" cy="646331"/>
          </a:xfrm>
          <a:prstGeom prst="rect">
            <a:avLst/>
          </a:prstGeom>
          <a:noFill/>
        </p:spPr>
        <p:txBody>
          <a:bodyPr wrap="square" rtlCol="0">
            <a:spAutoFit/>
          </a:bodyPr>
          <a:lstStyle/>
          <a:p>
            <a:r>
              <a:rPr lang="en-US" dirty="0" smtClean="0"/>
              <a:t>Typically, around 70% of the tables of a database is found within the 10x10 box of </a:t>
            </a:r>
            <a:r>
              <a:rPr lang="en-US" i="1" dirty="0" err="1" smtClean="0"/>
              <a:t>schemaSize@birth</a:t>
            </a:r>
            <a:r>
              <a:rPr lang="en-US" dirty="0" smtClean="0"/>
              <a:t> x </a:t>
            </a:r>
            <a:r>
              <a:rPr lang="en-US" i="1" dirty="0" err="1" smtClean="0"/>
              <a:t>sumOfUpdates</a:t>
            </a:r>
            <a:r>
              <a:rPr lang="en-US" dirty="0" smtClean="0"/>
              <a:t> (10 excluded in both axes). </a:t>
            </a:r>
            <a:endParaRPr lang="el-G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changers tend to have medium schema sizes</a:t>
            </a:r>
            <a:endParaRPr lang="el-GR" dirty="0"/>
          </a:p>
        </p:txBody>
      </p:sp>
      <p:pic>
        <p:nvPicPr>
          <p:cNvPr id="3074" name="Picture 2" descr="E:\__TransientCleanMeUp\_comet\figures\topChangers_size.png"/>
          <p:cNvPicPr>
            <a:picLocks noChangeAspect="1" noChangeArrowheads="1"/>
          </p:cNvPicPr>
          <p:nvPr/>
        </p:nvPicPr>
        <p:blipFill>
          <a:blip r:embed="rId3" cstate="print"/>
          <a:srcRect/>
          <a:stretch>
            <a:fillRect/>
          </a:stretch>
        </p:blipFill>
        <p:spPr bwMode="auto">
          <a:xfrm>
            <a:off x="609600" y="1423987"/>
            <a:ext cx="8008144" cy="4214813"/>
          </a:xfrm>
          <a:prstGeom prst="rect">
            <a:avLst/>
          </a:prstGeom>
          <a:noFill/>
        </p:spPr>
      </p:pic>
      <p:sp>
        <p:nvSpPr>
          <p:cNvPr id="4" name="TextBox 3"/>
          <p:cNvSpPr txBox="1"/>
          <p:nvPr/>
        </p:nvSpPr>
        <p:spPr>
          <a:xfrm>
            <a:off x="457200" y="5638800"/>
            <a:ext cx="8077200" cy="646331"/>
          </a:xfrm>
          <a:prstGeom prst="rect">
            <a:avLst/>
          </a:prstGeom>
          <a:noFill/>
        </p:spPr>
        <p:txBody>
          <a:bodyPr wrap="square" rtlCol="0">
            <a:spAutoFit/>
          </a:bodyPr>
          <a:lstStyle/>
          <a:p>
            <a:r>
              <a:rPr lang="en-US" dirty="0" smtClean="0"/>
              <a:t>For every dataset: we selected the top 5% of tables in terms of this sum of updates and we averaged the schema size at birth of these top 5% tables. </a:t>
            </a:r>
            <a:endParaRPr lang="el-GR"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changers tend to have medium schema sizes</a:t>
            </a:r>
            <a:endParaRPr lang="el-GR" dirty="0"/>
          </a:p>
        </p:txBody>
      </p:sp>
      <p:pic>
        <p:nvPicPr>
          <p:cNvPr id="3074" name="Picture 2" descr="E:\__TransientCleanMeUp\_comet\figures\topChangers_size.png"/>
          <p:cNvPicPr>
            <a:picLocks noChangeAspect="1" noChangeArrowheads="1"/>
          </p:cNvPicPr>
          <p:nvPr/>
        </p:nvPicPr>
        <p:blipFill>
          <a:blip r:embed="rId3" cstate="print"/>
          <a:srcRect/>
          <a:stretch>
            <a:fillRect/>
          </a:stretch>
        </p:blipFill>
        <p:spPr bwMode="auto">
          <a:xfrm>
            <a:off x="609600" y="1423987"/>
            <a:ext cx="8008144" cy="4214813"/>
          </a:xfrm>
          <a:prstGeom prst="rect">
            <a:avLst/>
          </a:prstGeom>
          <a:noFill/>
        </p:spPr>
      </p:pic>
      <p:sp>
        <p:nvSpPr>
          <p:cNvPr id="4" name="TextBox 3"/>
          <p:cNvSpPr txBox="1"/>
          <p:nvPr/>
        </p:nvSpPr>
        <p:spPr>
          <a:xfrm>
            <a:off x="457200" y="5638800"/>
            <a:ext cx="8077200" cy="923330"/>
          </a:xfrm>
          <a:prstGeom prst="rect">
            <a:avLst/>
          </a:prstGeom>
          <a:noFill/>
        </p:spPr>
        <p:txBody>
          <a:bodyPr wrap="square" rtlCol="0">
            <a:spAutoFit/>
          </a:bodyPr>
          <a:lstStyle/>
          <a:p>
            <a:r>
              <a:rPr lang="en-US" b="1" dirty="0" smtClean="0">
                <a:solidFill>
                  <a:srgbClr val="3333FF"/>
                </a:solidFill>
              </a:rPr>
              <a:t>The average schema size for the top 5% of tables in terms of their update behavior is close to one standard deviation up from the average value of the schema size at  birth(i.e., very close to $mu$+$sigma$). </a:t>
            </a:r>
            <a:r>
              <a:rPr lang="en-US" dirty="0" smtClean="0"/>
              <a:t>	</a:t>
            </a:r>
            <a:r>
              <a:rPr lang="en-US" i="1" dirty="0" smtClean="0"/>
              <a:t>//</a:t>
            </a:r>
            <a:r>
              <a:rPr lang="en-US" i="1" dirty="0" smtClean="0">
                <a:solidFill>
                  <a:srgbClr val="FF0000"/>
                </a:solidFill>
              </a:rPr>
              <a:t>except </a:t>
            </a:r>
            <a:r>
              <a:rPr lang="en-US" i="1" dirty="0" err="1" smtClean="0">
                <a:solidFill>
                  <a:srgbClr val="FF0000"/>
                </a:solidFill>
              </a:rPr>
              <a:t>phpBB</a:t>
            </a:r>
            <a:endParaRPr lang="el-GR" i="1" dirty="0">
              <a:solidFill>
                <a:srgbClr val="FF0000"/>
              </a:solidFill>
            </a:endParaRPr>
          </a:p>
        </p:txBody>
      </p:sp>
      <p:sp>
        <p:nvSpPr>
          <p:cNvPr id="5" name="Rectangle 4"/>
          <p:cNvSpPr/>
          <p:nvPr/>
        </p:nvSpPr>
        <p:spPr>
          <a:xfrm>
            <a:off x="4953000" y="1752600"/>
            <a:ext cx="1828800" cy="28956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Top changers tend to have medium schema sizes</a:t>
            </a:r>
            <a:endParaRPr lang="el-GR" dirty="0"/>
          </a:p>
        </p:txBody>
      </p:sp>
      <p:pic>
        <p:nvPicPr>
          <p:cNvPr id="3074" name="Picture 2" descr="E:\__TransientCleanMeUp\_comet\figures\topChangers_size.png"/>
          <p:cNvPicPr>
            <a:picLocks noChangeAspect="1" noChangeArrowheads="1"/>
          </p:cNvPicPr>
          <p:nvPr/>
        </p:nvPicPr>
        <p:blipFill>
          <a:blip r:embed="rId3" cstate="print"/>
          <a:srcRect/>
          <a:stretch>
            <a:fillRect/>
          </a:stretch>
        </p:blipFill>
        <p:spPr bwMode="auto">
          <a:xfrm>
            <a:off x="609600" y="1423987"/>
            <a:ext cx="8008144" cy="4214813"/>
          </a:xfrm>
          <a:prstGeom prst="rect">
            <a:avLst/>
          </a:prstGeom>
          <a:noFill/>
        </p:spPr>
      </p:pic>
      <p:sp>
        <p:nvSpPr>
          <p:cNvPr id="4" name="TextBox 3"/>
          <p:cNvSpPr txBox="1"/>
          <p:nvPr/>
        </p:nvSpPr>
        <p:spPr>
          <a:xfrm>
            <a:off x="457200" y="5638800"/>
            <a:ext cx="8153400" cy="1200329"/>
          </a:xfrm>
          <a:prstGeom prst="rect">
            <a:avLst/>
          </a:prstGeom>
          <a:noFill/>
        </p:spPr>
        <p:txBody>
          <a:bodyPr wrap="square" rtlCol="0">
            <a:spAutoFit/>
          </a:bodyPr>
          <a:lstStyle/>
          <a:p>
            <a:r>
              <a:rPr lang="en-US" dirty="0" smtClean="0"/>
              <a:t>- In 5 out of 8 cases, the average schema size of top-changers within 0.4 and 0.5 of the maximum value (practically the middle of the domain) and never above 0.65 of it. </a:t>
            </a:r>
          </a:p>
          <a:p>
            <a:r>
              <a:rPr lang="en-US" dirty="0" smtClean="0">
                <a:solidFill>
                  <a:schemeClr val="bg1">
                    <a:lumMod val="50000"/>
                  </a:schemeClr>
                </a:solidFill>
              </a:rPr>
              <a:t>- Pearson</a:t>
            </a:r>
            <a:r>
              <a:rPr lang="en-US" dirty="0" smtClean="0"/>
              <a:t>: the maximum value, the standard deviation of the entire data set and the average of the top changers are very strongly correlated.</a:t>
            </a:r>
            <a:endParaRPr lang="el-GR"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200" dirty="0" smtClean="0"/>
              <a:t>Wide tables have a medium number of updates</a:t>
            </a:r>
            <a:br>
              <a:rPr lang="en-US" sz="3200" dirty="0" smtClean="0"/>
            </a:br>
            <a:endParaRPr lang="el-GR" sz="3200" dirty="0"/>
          </a:p>
        </p:txBody>
      </p:sp>
      <p:pic>
        <p:nvPicPr>
          <p:cNvPr id="4098" name="Picture 2" descr="E:\__TransientCleanMeUp\_comet\figures\topChangers_stats.png"/>
          <p:cNvPicPr>
            <a:picLocks noChangeAspect="1" noChangeArrowheads="1"/>
          </p:cNvPicPr>
          <p:nvPr/>
        </p:nvPicPr>
        <p:blipFill>
          <a:blip r:embed="rId3" cstate="print"/>
          <a:srcRect/>
          <a:stretch>
            <a:fillRect/>
          </a:stretch>
        </p:blipFill>
        <p:spPr bwMode="auto">
          <a:xfrm>
            <a:off x="152400" y="914400"/>
            <a:ext cx="8765381" cy="3629025"/>
          </a:xfrm>
          <a:prstGeom prst="rect">
            <a:avLst/>
          </a:prstGeom>
          <a:noFill/>
        </p:spPr>
      </p:pic>
      <p:sp>
        <p:nvSpPr>
          <p:cNvPr id="5" name="TextBox 4"/>
          <p:cNvSpPr txBox="1"/>
          <p:nvPr/>
        </p:nvSpPr>
        <p:spPr>
          <a:xfrm>
            <a:off x="152400" y="4572000"/>
            <a:ext cx="8839200" cy="2031325"/>
          </a:xfrm>
          <a:prstGeom prst="rect">
            <a:avLst/>
          </a:prstGeom>
          <a:noFill/>
        </p:spPr>
        <p:txBody>
          <a:bodyPr wrap="square" rtlCol="0">
            <a:spAutoFit/>
          </a:bodyPr>
          <a:lstStyle/>
          <a:p>
            <a:r>
              <a:rPr lang="en-US" dirty="0" smtClean="0"/>
              <a:t>For each data set, we took the top 5% in terms of schema size at birth (</a:t>
            </a:r>
            <a:r>
              <a:rPr lang="en-US" b="1" dirty="0" smtClean="0"/>
              <a:t>top wide</a:t>
            </a:r>
            <a:r>
              <a:rPr lang="en-US" dirty="0" smtClean="0"/>
              <a:t>) and contrasted their update behavior </a:t>
            </a:r>
            <a:r>
              <a:rPr lang="en-US" dirty="0" err="1" smtClean="0"/>
              <a:t>wrt</a:t>
            </a:r>
            <a:r>
              <a:rPr lang="en-US" dirty="0" smtClean="0"/>
              <a:t> the update behavior of the entire data set.</a:t>
            </a:r>
          </a:p>
          <a:p>
            <a:r>
              <a:rPr lang="en-US" dirty="0" smtClean="0"/>
              <a:t>Typically, </a:t>
            </a:r>
            <a:r>
              <a:rPr lang="en-US" dirty="0" smtClean="0">
                <a:solidFill>
                  <a:srgbClr val="3333FF"/>
                </a:solidFill>
              </a:rPr>
              <a:t>the avg. number of updates of the top wide tables is close to the 38% of the domain of values for the sum of updates (i.e., the middle of the y-axis of the comet figure, measuring the sum of updates for each table).</a:t>
            </a:r>
          </a:p>
          <a:p>
            <a:r>
              <a:rPr lang="en-US" dirty="0" smtClean="0"/>
              <a:t>This is mainly due to the (very) large standard deviation (twice the mean), rather than the --typically low -- mean value (due to the large part of the population living quiet lives). </a:t>
            </a:r>
            <a:endParaRPr lang="el-GR" dirty="0"/>
          </a:p>
        </p:txBody>
      </p:sp>
      <p:sp>
        <p:nvSpPr>
          <p:cNvPr id="6" name="Rectangle 5"/>
          <p:cNvSpPr/>
          <p:nvPr/>
        </p:nvSpPr>
        <p:spPr>
          <a:xfrm>
            <a:off x="4572000" y="1389888"/>
            <a:ext cx="1905000" cy="2667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dirty="0" smtClean="0"/>
              <a:t>Long term research goals</a:t>
            </a:r>
          </a:p>
        </p:txBody>
      </p:sp>
      <p:sp>
        <p:nvSpPr>
          <p:cNvPr id="3" name="Content Placeholder 2"/>
          <p:cNvSpPr>
            <a:spLocks noGrp="1"/>
          </p:cNvSpPr>
          <p:nvPr>
            <p:ph idx="1"/>
          </p:nvPr>
        </p:nvSpPr>
        <p:spPr/>
        <p:txBody>
          <a:bodyPr>
            <a:normAutofit/>
          </a:bodyPr>
          <a:lstStyle/>
          <a:p>
            <a:r>
              <a:rPr lang="en-US" dirty="0" smtClean="0"/>
              <a:t>Are there any </a:t>
            </a:r>
            <a:r>
              <a:rPr lang="en-US" dirty="0" smtClean="0">
                <a:solidFill>
                  <a:srgbClr val="FF0000"/>
                </a:solidFill>
              </a:rPr>
              <a:t>“invariant properties” </a:t>
            </a:r>
            <a:r>
              <a:rPr lang="en-US" dirty="0" smtClean="0"/>
              <a:t>(e.g., </a:t>
            </a:r>
            <a:r>
              <a:rPr lang="en-US" dirty="0" smtClean="0">
                <a:solidFill>
                  <a:srgbClr val="FF0000"/>
                </a:solidFill>
              </a:rPr>
              <a:t>patterns</a:t>
            </a:r>
            <a:r>
              <a:rPr lang="en-US" dirty="0" smtClean="0">
                <a:solidFill>
                  <a:srgbClr val="0000FF"/>
                </a:solidFill>
              </a:rPr>
              <a:t> </a:t>
            </a:r>
            <a:r>
              <a:rPr lang="en-US" dirty="0" smtClean="0"/>
              <a:t>of repeating behavior) on the way database schemata change?</a:t>
            </a:r>
          </a:p>
          <a:p>
            <a:r>
              <a:rPr lang="en-US" dirty="0" smtClean="0"/>
              <a:t>Is there a </a:t>
            </a:r>
            <a:r>
              <a:rPr lang="en-US" dirty="0" smtClean="0">
                <a:solidFill>
                  <a:srgbClr val="FF0000"/>
                </a:solidFill>
              </a:rPr>
              <a:t>theory / model </a:t>
            </a:r>
            <a:r>
              <a:rPr lang="en-US" dirty="0" smtClean="0"/>
              <a:t>to explain them? </a:t>
            </a:r>
          </a:p>
          <a:p>
            <a:r>
              <a:rPr lang="en-US" dirty="0" smtClean="0"/>
              <a:t>Can we </a:t>
            </a:r>
            <a:r>
              <a:rPr lang="en-US" dirty="0" smtClean="0">
                <a:solidFill>
                  <a:srgbClr val="3333FF"/>
                </a:solidFill>
              </a:rPr>
              <a:t>exploit findings to engineer data-intensive ecosystems</a:t>
            </a:r>
            <a:r>
              <a:rPr lang="en-US" dirty="0" smtClean="0"/>
              <a:t> that withstand change gracefully?</a:t>
            </a:r>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11</a:t>
            </a:fld>
            <a:endParaRPr kumimoji="0" lang="en-US" dirty="0"/>
          </a:p>
        </p:txBody>
      </p:sp>
      <p:pic>
        <p:nvPicPr>
          <p:cNvPr id="5" name="Picture 5" descr="C:\Users\pvassil\AppData\Local\Microsoft\Windows\Temporary Internet Files\Content.IE5\ES7NY6W8\MC900439851[1].wmf"/>
          <p:cNvPicPr>
            <a:picLocks noChangeAspect="1" noChangeArrowheads="1"/>
          </p:cNvPicPr>
          <p:nvPr/>
        </p:nvPicPr>
        <p:blipFill>
          <a:blip r:embed="rId3" cstate="print"/>
          <a:srcRect/>
          <a:stretch>
            <a:fillRect/>
          </a:stretch>
        </p:blipFill>
        <p:spPr bwMode="auto">
          <a:xfrm>
            <a:off x="7219950" y="0"/>
            <a:ext cx="1924050" cy="1536700"/>
          </a:xfrm>
          <a:prstGeom prst="rect">
            <a:avLst/>
          </a:prstGeom>
          <a:noFill/>
          <a:ln w="9525">
            <a:noFill/>
            <a:miter lim="800000"/>
            <a:headEnd/>
            <a:tailEnd/>
          </a:ln>
        </p:spPr>
      </p:pic>
      <p:sp>
        <p:nvSpPr>
          <p:cNvPr id="7" name="Rectangle 6"/>
          <p:cNvSpPr/>
          <p:nvPr/>
        </p:nvSpPr>
        <p:spPr>
          <a:xfrm>
            <a:off x="0" y="5858108"/>
            <a:ext cx="9144000" cy="523220"/>
          </a:xfrm>
          <a:prstGeom prst="rect">
            <a:avLst/>
          </a:prstGeom>
        </p:spPr>
        <p:txBody>
          <a:bodyPr wrap="square">
            <a:spAutoFit/>
          </a:bodyPr>
          <a:lstStyle/>
          <a:p>
            <a:r>
              <a:rPr lang="en-US" sz="2800" b="1" dirty="0" smtClean="0">
                <a:hlinkClick r:id="rId4"/>
              </a:rPr>
              <a:t>http://www.cs.uoi.gr/~pvassil/projects/schemaBiographies/</a:t>
            </a:r>
            <a:r>
              <a:rPr lang="en-US" sz="2800" b="1" dirty="0" smtClean="0"/>
              <a:t> </a:t>
            </a:r>
          </a:p>
        </p:txBody>
      </p:sp>
      <p:pic>
        <p:nvPicPr>
          <p:cNvPr id="8" name="Picture 8" descr="emotions,examining,eyeballs,eyes,faces,looking,magnification,magnifying,magnifying glasses,seeing,smiles,smiley,smiley face,smiley faces,smileys,smilie,smilie face,smilie faces,smilies,smiling,smily,smily face,smily faces,smilys,symbols"/>
          <p:cNvPicPr>
            <a:picLocks noChangeAspect="1" noChangeArrowheads="1"/>
          </p:cNvPicPr>
          <p:nvPr/>
        </p:nvPicPr>
        <p:blipFill>
          <a:blip r:embed="rId5" cstate="print"/>
          <a:srcRect/>
          <a:stretch>
            <a:fillRect/>
          </a:stretch>
        </p:blipFill>
        <p:spPr bwMode="auto">
          <a:xfrm>
            <a:off x="8100392" y="1700808"/>
            <a:ext cx="1043608" cy="1043608"/>
          </a:xfrm>
          <a:prstGeom prst="rect">
            <a:avLst/>
          </a:prstGeom>
          <a:noFill/>
        </p:spPr>
      </p:pic>
      <p:pic>
        <p:nvPicPr>
          <p:cNvPr id="9" name="Picture 12" descr="C:\Users\pvassil\AppData\Local\Microsoft\Windows\Temporary Internet Files\Content.IE5\JK8E0TC8\MC900442026[1].wmf"/>
          <p:cNvPicPr>
            <a:picLocks noChangeAspect="1" noChangeArrowheads="1"/>
          </p:cNvPicPr>
          <p:nvPr/>
        </p:nvPicPr>
        <p:blipFill>
          <a:blip r:embed="rId6" cstate="print"/>
          <a:srcRect/>
          <a:stretch>
            <a:fillRect/>
          </a:stretch>
        </p:blipFill>
        <p:spPr bwMode="auto">
          <a:xfrm>
            <a:off x="7956376" y="2780928"/>
            <a:ext cx="1112217" cy="1296144"/>
          </a:xfrm>
          <a:prstGeom prst="rect">
            <a:avLst/>
          </a:prstGeom>
          <a:noFill/>
          <a:ln w="9525">
            <a:noFill/>
            <a:miter lim="800000"/>
            <a:headEnd/>
            <a:tailEnd/>
          </a:ln>
        </p:spPr>
      </p:pic>
      <p:pic>
        <p:nvPicPr>
          <p:cNvPr id="10" name="Picture 11" descr="C:\Users\pvassil\AppData\Local\Microsoft\Windows\Temporary Internet Files\Content.IE5\9M71O059\MC900440420[2].wmf"/>
          <p:cNvPicPr>
            <a:picLocks noChangeAspect="1" noChangeArrowheads="1"/>
          </p:cNvPicPr>
          <p:nvPr/>
        </p:nvPicPr>
        <p:blipFill>
          <a:blip r:embed="rId7" cstate="print"/>
          <a:srcRect/>
          <a:stretch>
            <a:fillRect/>
          </a:stretch>
        </p:blipFill>
        <p:spPr bwMode="auto">
          <a:xfrm flipH="1">
            <a:off x="8172400" y="4293096"/>
            <a:ext cx="971600" cy="952540"/>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Inverse Gamma</a:t>
            </a:r>
            <a:endParaRPr lang="el-GR" dirty="0"/>
          </a:p>
        </p:txBody>
      </p:sp>
      <p:sp>
        <p:nvSpPr>
          <p:cNvPr id="3" name="Text Placeholder 2"/>
          <p:cNvSpPr>
            <a:spLocks noGrp="1"/>
          </p:cNvSpPr>
          <p:nvPr>
            <p:ph type="body" idx="1"/>
          </p:nvPr>
        </p:nvSpPr>
        <p:spPr/>
        <p:txBody>
          <a:bodyPr/>
          <a:lstStyle/>
          <a:p>
            <a:endParaRPr lang="el-G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The inverse Gamma </a:t>
            </a:r>
            <a:br>
              <a:rPr lang="en-US" dirty="0" smtClean="0"/>
            </a:br>
            <a:r>
              <a:rPr lang="en-US" dirty="0" smtClean="0"/>
              <a:t>pattern</a:t>
            </a:r>
            <a:endParaRPr lang="el-GR" dirty="0"/>
          </a:p>
        </p:txBody>
      </p:sp>
      <p:sp>
        <p:nvSpPr>
          <p:cNvPr id="3" name="Content Placeholder 2"/>
          <p:cNvSpPr>
            <a:spLocks noGrp="1"/>
          </p:cNvSpPr>
          <p:nvPr>
            <p:ph sz="half" idx="1"/>
          </p:nvPr>
        </p:nvSpPr>
        <p:spPr>
          <a:xfrm>
            <a:off x="457200" y="1600200"/>
            <a:ext cx="5486400" cy="4525963"/>
          </a:xfrm>
        </p:spPr>
        <p:txBody>
          <a:bodyPr>
            <a:normAutofit/>
          </a:bodyPr>
          <a:lstStyle/>
          <a:p>
            <a:pPr lvl="0"/>
            <a:r>
              <a:rPr lang="en-US" dirty="0" smtClean="0"/>
              <a:t>The correlation of change and duration is as follows:</a:t>
            </a:r>
          </a:p>
          <a:p>
            <a:pPr lvl="1"/>
            <a:r>
              <a:rPr lang="en-US" dirty="0" smtClean="0"/>
              <a:t>small durations come necessarily with small change, </a:t>
            </a:r>
          </a:p>
          <a:p>
            <a:pPr lvl="1"/>
            <a:r>
              <a:rPr lang="en-US" dirty="0" smtClean="0"/>
              <a:t>large durations come with all kinds of change activity and </a:t>
            </a:r>
          </a:p>
          <a:p>
            <a:pPr lvl="1"/>
            <a:r>
              <a:rPr lang="en-US" dirty="0" smtClean="0"/>
              <a:t>medium sized durations come mostly with small change activity (Inverse Gamma). </a:t>
            </a:r>
            <a:endParaRPr lang="el-GR" dirty="0" smtClean="0"/>
          </a:p>
          <a:p>
            <a:endParaRPr lang="el-GR" dirty="0"/>
          </a:p>
        </p:txBody>
      </p:sp>
      <p:pic>
        <p:nvPicPr>
          <p:cNvPr id="30721" name="Picture 1"/>
          <p:cNvPicPr>
            <a:picLocks noGrp="1" noChangeAspect="1" noChangeArrowheads="1"/>
          </p:cNvPicPr>
          <p:nvPr>
            <p:ph sz="half" idx="2"/>
          </p:nvPr>
        </p:nvPicPr>
        <p:blipFill>
          <a:blip r:embed="rId3" cstate="print"/>
          <a:srcRect r="58491" b="3957"/>
          <a:stretch>
            <a:fillRect/>
          </a:stretch>
        </p:blipFill>
        <p:spPr bwMode="auto">
          <a:xfrm>
            <a:off x="6324600" y="152399"/>
            <a:ext cx="2743200" cy="6581009"/>
          </a:xfrm>
          <a:prstGeom prst="rect">
            <a:avLst/>
          </a:prstGeom>
          <a:noFill/>
          <a:ln w="9525">
            <a:noFill/>
            <a:miter lim="800000"/>
            <a:headEnd/>
            <a:tailEnd/>
          </a:ln>
          <a:effectLst/>
        </p:spPr>
      </p:pic>
      <p:sp>
        <p:nvSpPr>
          <p:cNvPr id="9" name="Footer Placeholder 3"/>
          <p:cNvSpPr>
            <a:spLocks noGrp="1"/>
          </p:cNvSpPr>
          <p:nvPr>
            <p:ph type="ftr" sz="quarter" idx="11"/>
          </p:nvPr>
        </p:nvSpPr>
        <p:spPr>
          <a:xfrm>
            <a:off x="755576" y="6356350"/>
            <a:ext cx="5264224" cy="365125"/>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111</a:t>
            </a:fld>
            <a:endParaRPr lang="en-US"/>
          </a:p>
        </p:txBody>
      </p:sp>
      <p:pic>
        <p:nvPicPr>
          <p:cNvPr id="8" name="Picture 2" descr="D:\Users\pvassil\RESEARCH\SUBMITTED\15ER\CR\Greek_gamma_Capital.png"/>
          <p:cNvPicPr>
            <a:picLocks noChangeAspect="1" noChangeArrowheads="1"/>
          </p:cNvPicPr>
          <p:nvPr/>
        </p:nvPicPr>
        <p:blipFill>
          <a:blip r:embed="rId4" cstate="print"/>
          <a:srcRect/>
          <a:stretch>
            <a:fillRect/>
          </a:stretch>
        </p:blipFill>
        <p:spPr bwMode="auto">
          <a:xfrm flipH="1" flipV="1">
            <a:off x="5364088" y="260648"/>
            <a:ext cx="432047" cy="541246"/>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112</a:t>
            </a:fld>
            <a:endParaRPr lang="en-US"/>
          </a:p>
        </p:txBody>
      </p:sp>
      <p:pic>
        <p:nvPicPr>
          <p:cNvPr id="5" name="Picture 2" descr="D:\Users\pvassil\RESEARCH\SUBMITTED\15ER\CR\Greek_gamma_Capital.png"/>
          <p:cNvPicPr>
            <a:picLocks noChangeAspect="1" noChangeArrowheads="1"/>
          </p:cNvPicPr>
          <p:nvPr/>
        </p:nvPicPr>
        <p:blipFill>
          <a:blip r:embed="rId3" cstate="print"/>
          <a:srcRect/>
          <a:stretch>
            <a:fillRect/>
          </a:stretch>
        </p:blipFill>
        <p:spPr bwMode="auto">
          <a:xfrm flipH="1" flipV="1">
            <a:off x="7956376" y="5085184"/>
            <a:ext cx="1040000" cy="1302857"/>
          </a:xfrm>
          <a:prstGeom prst="rect">
            <a:avLst/>
          </a:prstGeom>
          <a:noFill/>
        </p:spPr>
      </p:pic>
      <p:sp>
        <p:nvSpPr>
          <p:cNvPr id="6" name="Footer Placeholder 5"/>
          <p:cNvSpPr>
            <a:spLocks noGrp="1"/>
          </p:cNvSpPr>
          <p:nvPr>
            <p:ph type="ftr" sz="quarter" idx="11"/>
          </p:nvPr>
        </p:nvSpPr>
        <p:spPr/>
        <p:txBody>
          <a:bodyPr/>
          <a:lstStyle/>
          <a:p>
            <a:endParaRPr lang="el-GR"/>
          </a:p>
        </p:txBody>
      </p:sp>
      <p:pic>
        <p:nvPicPr>
          <p:cNvPr id="7" name="Picture 2" descr="C:\Users\pvassil\Downloads\Picture1.png"/>
          <p:cNvPicPr>
            <a:picLocks noChangeAspect="1" noChangeArrowheads="1"/>
          </p:cNvPicPr>
          <p:nvPr/>
        </p:nvPicPr>
        <p:blipFill>
          <a:blip r:embed="rId4" cstate="print"/>
          <a:srcRect/>
          <a:stretch>
            <a:fillRect/>
          </a:stretch>
        </p:blipFill>
        <p:spPr bwMode="auto">
          <a:xfrm>
            <a:off x="395536" y="0"/>
            <a:ext cx="5328592" cy="6788055"/>
          </a:xfrm>
          <a:prstGeom prst="rect">
            <a:avLst/>
          </a:prstGeom>
          <a:noFill/>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fontScale="90000"/>
          </a:bodyPr>
          <a:lstStyle/>
          <a:p>
            <a:pPr algn="r"/>
            <a:r>
              <a:rPr lang="en-US" dirty="0" smtClean="0"/>
              <a:t>Skyline &amp; </a:t>
            </a:r>
            <a:r>
              <a:rPr lang="en-US" dirty="0" err="1" smtClean="0"/>
              <a:t>Avg</a:t>
            </a:r>
            <a:r>
              <a:rPr lang="en-US" dirty="0" smtClean="0"/>
              <a:t/>
            </a:r>
            <a:br>
              <a:rPr lang="en-US" dirty="0" smtClean="0"/>
            </a:br>
            <a:r>
              <a:rPr lang="en-US" dirty="0" smtClean="0"/>
              <a:t> for Inverse </a:t>
            </a:r>
            <a:br>
              <a:rPr lang="en-US" dirty="0" smtClean="0"/>
            </a:br>
            <a:r>
              <a:rPr lang="en-US" dirty="0" smtClean="0"/>
              <a:t>Gamma</a:t>
            </a:r>
            <a:endParaRPr lang="el-GR" dirty="0"/>
          </a:p>
        </p:txBody>
      </p:sp>
      <p:pic>
        <p:nvPicPr>
          <p:cNvPr id="1026" name="Picture 2" descr="D:\Users\pvassil\RESEARCH\ON_GOING\EVOLUTION\DB_Evolution\21_TableLifetimes\15ER\10_3x3_Patterns\13_invGamma\figures\inverseGamma_all.png"/>
          <p:cNvPicPr>
            <a:picLocks noChangeAspect="1" noChangeArrowheads="1"/>
          </p:cNvPicPr>
          <p:nvPr/>
        </p:nvPicPr>
        <p:blipFill>
          <a:blip r:embed="rId3" cstate="print"/>
          <a:srcRect/>
          <a:stretch>
            <a:fillRect/>
          </a:stretch>
        </p:blipFill>
        <p:spPr bwMode="auto">
          <a:xfrm>
            <a:off x="0" y="0"/>
            <a:ext cx="5655592" cy="6819519"/>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empty triangle pattern</a:t>
            </a:r>
            <a:endParaRPr lang="el-GR" dirty="0"/>
          </a:p>
        </p:txBody>
      </p:sp>
      <p:sp>
        <p:nvSpPr>
          <p:cNvPr id="3" name="Text Placeholder 2"/>
          <p:cNvSpPr>
            <a:spLocks noGrp="1"/>
          </p:cNvSpPr>
          <p:nvPr>
            <p:ph type="body" idx="1"/>
          </p:nvPr>
        </p:nvSpPr>
        <p:spPr/>
        <p:txBody>
          <a:bodyPr/>
          <a:lstStyle/>
          <a:p>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114</a:t>
            </a:fld>
            <a:endParaRPr lang="el-G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Quiet tables rule, esp. for mature db’s</a:t>
            </a:r>
            <a:br>
              <a:rPr lang="en-US" dirty="0" smtClean="0"/>
            </a:br>
            <a:endParaRPr lang="el-GR" dirty="0"/>
          </a:p>
        </p:txBody>
      </p:sp>
      <p:sp>
        <p:nvSpPr>
          <p:cNvPr id="3" name="Content Placeholder 2"/>
          <p:cNvSpPr>
            <a:spLocks noGrp="1"/>
          </p:cNvSpPr>
          <p:nvPr>
            <p:ph sz="half" idx="1"/>
          </p:nvPr>
        </p:nvSpPr>
        <p:spPr>
          <a:xfrm>
            <a:off x="457200" y="3733800"/>
            <a:ext cx="4038600" cy="2468563"/>
          </a:xfrm>
        </p:spPr>
        <p:txBody>
          <a:bodyPr>
            <a:normAutofit/>
          </a:bodyPr>
          <a:lstStyle/>
          <a:p>
            <a:pPr>
              <a:buNone/>
            </a:pPr>
            <a:r>
              <a:rPr lang="en-US" sz="2000" u="sng" dirty="0" smtClean="0"/>
              <a:t>Non-survivors</a:t>
            </a:r>
          </a:p>
          <a:p>
            <a:r>
              <a:rPr lang="en-US" sz="2000" dirty="0" smtClean="0"/>
              <a:t>Sudden deaths mostly</a:t>
            </a:r>
          </a:p>
          <a:p>
            <a:r>
              <a:rPr lang="en-US" sz="2000" dirty="0" smtClean="0"/>
              <a:t>Quiet come ~ close</a:t>
            </a:r>
          </a:p>
          <a:p>
            <a:r>
              <a:rPr lang="en-US" sz="2000" dirty="0" smtClean="0"/>
              <a:t>Too few active</a:t>
            </a:r>
            <a:endParaRPr lang="el-GR" sz="2000" dirty="0"/>
          </a:p>
        </p:txBody>
      </p:sp>
      <p:sp>
        <p:nvSpPr>
          <p:cNvPr id="10" name="Footer Placeholder 3"/>
          <p:cNvSpPr>
            <a:spLocks noGrp="1"/>
          </p:cNvSpPr>
          <p:nvPr>
            <p:ph type="ftr" sz="quarter" idx="11"/>
          </p:nvPr>
        </p:nvSpPr>
        <p:spPr>
          <a:xfrm>
            <a:off x="755576" y="6356350"/>
            <a:ext cx="5264224" cy="365125"/>
          </a:xfrm>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115</a:t>
            </a:fld>
            <a:endParaRPr lang="en-US"/>
          </a:p>
        </p:txBody>
      </p:sp>
      <p:sp>
        <p:nvSpPr>
          <p:cNvPr id="8" name="Content Placeholder 2"/>
          <p:cNvSpPr txBox="1">
            <a:spLocks/>
          </p:cNvSpPr>
          <p:nvPr/>
        </p:nvSpPr>
        <p:spPr>
          <a:xfrm>
            <a:off x="4572000" y="3733800"/>
            <a:ext cx="4038600" cy="24685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2000" b="0" i="0" u="sng" strike="noStrike" kern="1200" cap="none" spc="0" normalizeH="0" baseline="0" noProof="0" dirty="0" smtClean="0">
                <a:ln>
                  <a:noFill/>
                </a:ln>
                <a:solidFill>
                  <a:schemeClr val="tx1"/>
                </a:solidFill>
                <a:effectLst/>
                <a:uLnTx/>
                <a:uFillTx/>
                <a:latin typeface="+mn-lt"/>
                <a:ea typeface="+mn-ea"/>
                <a:cs typeface="+mn-cs"/>
              </a:rPr>
              <a:t>Survivors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solidFill>
                  <a:srgbClr val="FF0000"/>
                </a:solidFill>
                <a:latin typeface="+mn-lt"/>
              </a:rPr>
              <a:t>Quiet tables rule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Rigid and active then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000" dirty="0" smtClean="0">
                <a:solidFill>
                  <a:srgbClr val="FF0000"/>
                </a:solidFill>
                <a:latin typeface="+mn-lt"/>
              </a:rPr>
              <a:t>Active mostly in “new” db’s</a:t>
            </a:r>
            <a:endParaRPr kumimoji="0" lang="en-US" sz="2000" b="0" i="0" u="none" strike="noStrike" kern="1200" cap="none" spc="0" normalizeH="0" baseline="0" noProof="0" dirty="0" smtClean="0">
              <a:ln>
                <a:noFill/>
              </a:ln>
              <a:solidFill>
                <a:srgbClr val="FF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000" dirty="0" smtClean="0">
              <a:latin typeface="+mn-lt"/>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9" name="TextBox 8"/>
          <p:cNvSpPr txBox="1"/>
          <p:nvPr/>
        </p:nvSpPr>
        <p:spPr>
          <a:xfrm>
            <a:off x="838200" y="5877272"/>
            <a:ext cx="7391400" cy="400110"/>
          </a:xfrm>
          <a:prstGeom prst="rect">
            <a:avLst/>
          </a:prstGeom>
          <a:noFill/>
        </p:spPr>
        <p:txBody>
          <a:bodyPr wrap="square" rtlCol="0">
            <a:spAutoFit/>
          </a:bodyPr>
          <a:lstStyle/>
          <a:p>
            <a:pPr lvl="0"/>
            <a:r>
              <a:rPr lang="en-US" sz="2000" u="sng" dirty="0" smtClean="0">
                <a:solidFill>
                  <a:schemeClr val="tx1"/>
                </a:solidFill>
                <a:latin typeface="+mn-lt"/>
              </a:rPr>
              <a:t>Mature DB’s</a:t>
            </a:r>
            <a:r>
              <a:rPr lang="en-US" sz="2000" dirty="0" smtClean="0">
                <a:solidFill>
                  <a:schemeClr val="tx1"/>
                </a:solidFill>
                <a:latin typeface="+mn-lt"/>
              </a:rPr>
              <a:t>: the </a:t>
            </a:r>
            <a:r>
              <a:rPr lang="en-US" sz="2000" dirty="0" smtClean="0">
                <a:solidFill>
                  <a:srgbClr val="3333FF"/>
                </a:solidFill>
                <a:latin typeface="+mn-lt"/>
              </a:rPr>
              <a:t>pct of active tables drops significantly </a:t>
            </a:r>
          </a:p>
        </p:txBody>
      </p:sp>
      <p:pic>
        <p:nvPicPr>
          <p:cNvPr id="2050" name="Picture 2" descr="D:\Users\pvassil\RESEARCH\ACCEPTED\2015\15ER\LONG_VERSION\02_elsart\figures\png\survivalXactivity.png"/>
          <p:cNvPicPr>
            <a:picLocks noChangeAspect="1" noChangeArrowheads="1"/>
          </p:cNvPicPr>
          <p:nvPr/>
        </p:nvPicPr>
        <p:blipFill>
          <a:blip r:embed="rId3" cstate="print"/>
          <a:srcRect/>
          <a:stretch>
            <a:fillRect/>
          </a:stretch>
        </p:blipFill>
        <p:spPr bwMode="auto">
          <a:xfrm>
            <a:off x="102333" y="853798"/>
            <a:ext cx="8862155" cy="2863234"/>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6" descr="D:\Users\pvassil\RESEARCH\SUBMITTED\15ER\WORKING\v0.1.9_postSubmit\figures\png\mwiki_DurationBirthNoLegend.png"/>
          <p:cNvPicPr>
            <a:picLocks noChangeAspect="1" noChangeArrowheads="1"/>
          </p:cNvPicPr>
          <p:nvPr/>
        </p:nvPicPr>
        <p:blipFill>
          <a:blip r:embed="rId3" cstate="print"/>
          <a:srcRect/>
          <a:stretch>
            <a:fillRect/>
          </a:stretch>
        </p:blipFill>
        <p:spPr bwMode="auto">
          <a:xfrm>
            <a:off x="1" y="3382630"/>
            <a:ext cx="5652120" cy="3394463"/>
          </a:xfrm>
          <a:prstGeom prst="rect">
            <a:avLst/>
          </a:prstGeom>
          <a:noFill/>
        </p:spPr>
      </p:pic>
      <p:pic>
        <p:nvPicPr>
          <p:cNvPr id="13" name="Picture 4" descr="D:\Users\pvassil\RESEARCH\SUBMITTED\15ER\WORKING\v0.1.9_postSubmit\figures\png\mwiki_updatesDuration.png"/>
          <p:cNvPicPr>
            <a:picLocks noChangeAspect="1" noChangeArrowheads="1"/>
          </p:cNvPicPr>
          <p:nvPr/>
        </p:nvPicPr>
        <p:blipFill>
          <a:blip r:embed="rId4" cstate="print"/>
          <a:srcRect/>
          <a:stretch>
            <a:fillRect/>
          </a:stretch>
        </p:blipFill>
        <p:spPr bwMode="auto">
          <a:xfrm>
            <a:off x="0" y="0"/>
            <a:ext cx="5638825" cy="3393565"/>
          </a:xfrm>
          <a:prstGeom prst="rect">
            <a:avLst/>
          </a:prstGeom>
          <a:noFill/>
        </p:spPr>
      </p:pic>
      <p:sp>
        <p:nvSpPr>
          <p:cNvPr id="4" name="Right Brace 3"/>
          <p:cNvSpPr/>
          <p:nvPr/>
        </p:nvSpPr>
        <p:spPr>
          <a:xfrm rot="17891265">
            <a:off x="1575023" y="3399228"/>
            <a:ext cx="308828" cy="188156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TextBox 4"/>
          <p:cNvSpPr txBox="1"/>
          <p:nvPr/>
        </p:nvSpPr>
        <p:spPr>
          <a:xfrm>
            <a:off x="2438400" y="3886200"/>
            <a:ext cx="2057400" cy="954107"/>
          </a:xfrm>
          <a:prstGeom prst="rect">
            <a:avLst/>
          </a:prstGeom>
          <a:noFill/>
        </p:spPr>
        <p:txBody>
          <a:bodyPr wrap="square" rtlCol="0">
            <a:spAutoFit/>
          </a:bodyPr>
          <a:lstStyle/>
          <a:p>
            <a:r>
              <a:rPr lang="en-US" sz="1400" dirty="0" smtClean="0">
                <a:solidFill>
                  <a:srgbClr val="0000FF"/>
                </a:solidFill>
                <a:latin typeface="+mn-lt"/>
              </a:rPr>
              <a:t>High durations are overwhelmingly blue!</a:t>
            </a:r>
          </a:p>
          <a:p>
            <a:r>
              <a:rPr lang="en-US" sz="1400" dirty="0" smtClean="0">
                <a:solidFill>
                  <a:srgbClr val="C00000"/>
                </a:solidFill>
                <a:latin typeface="+mn-lt"/>
              </a:rPr>
              <a:t>Only a couple of deletions are seen here!</a:t>
            </a:r>
            <a:endParaRPr lang="el-GR" sz="1400" dirty="0">
              <a:solidFill>
                <a:srgbClr val="C00000"/>
              </a:solidFill>
              <a:latin typeface="+mn-lt"/>
            </a:endParaRPr>
          </a:p>
        </p:txBody>
      </p:sp>
      <p:sp>
        <p:nvSpPr>
          <p:cNvPr id="11" name="TextBox 10"/>
          <p:cNvSpPr txBox="1"/>
          <p:nvPr/>
        </p:nvSpPr>
        <p:spPr>
          <a:xfrm>
            <a:off x="2483768" y="620688"/>
            <a:ext cx="1584176" cy="523220"/>
          </a:xfrm>
          <a:prstGeom prst="rect">
            <a:avLst/>
          </a:prstGeom>
          <a:noFill/>
        </p:spPr>
        <p:txBody>
          <a:bodyPr wrap="square" rtlCol="0">
            <a:spAutoFit/>
          </a:bodyPr>
          <a:lstStyle/>
          <a:p>
            <a:pPr algn="ctr"/>
            <a:r>
              <a:rPr lang="en-US" sz="1400" dirty="0" smtClean="0">
                <a:solidFill>
                  <a:schemeClr val="bg1">
                    <a:lumMod val="50000"/>
                  </a:schemeClr>
                </a:solidFill>
                <a:latin typeface="+mn-lt"/>
              </a:rPr>
              <a:t>Too rare to see deletions!</a:t>
            </a:r>
            <a:endParaRPr lang="el-GR" sz="1400" dirty="0">
              <a:solidFill>
                <a:schemeClr val="bg1">
                  <a:lumMod val="50000"/>
                </a:schemeClr>
              </a:solidFill>
              <a:latin typeface="+mn-lt"/>
            </a:endParaRPr>
          </a:p>
        </p:txBody>
      </p:sp>
      <p:sp>
        <p:nvSpPr>
          <p:cNvPr id="15" name="Title 17"/>
          <p:cNvSpPr txBox="1">
            <a:spLocks/>
          </p:cNvSpPr>
          <p:nvPr/>
        </p:nvSpPr>
        <p:spPr>
          <a:xfrm>
            <a:off x="457200" y="76200"/>
            <a:ext cx="8534400" cy="1143000"/>
          </a:xfrm>
          <a:prstGeom prst="rect">
            <a:avLst/>
          </a:prstGeom>
        </p:spPr>
        <p:txBody>
          <a:bodyP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Survive long enough &amp;</a:t>
            </a:r>
            <a:r>
              <a:rPr kumimoji="0" lang="en-US" sz="2800" b="1" i="0" u="none" strike="noStrike" kern="1200" cap="none" spc="0" normalizeH="0" noProof="0" dirty="0" smtClean="0">
                <a:ln>
                  <a:noFill/>
                </a:ln>
                <a:solidFill>
                  <a:schemeClr val="tx1"/>
                </a:solidFill>
                <a:effectLst/>
                <a:uLnTx/>
                <a:uFillTx/>
                <a:latin typeface="+mj-lt"/>
                <a:ea typeface="+mj-ea"/>
                <a:cs typeface="+mj-cs"/>
              </a:rPr>
              <a:t> </a:t>
            </a:r>
          </a:p>
          <a:p>
            <a:pPr marL="0" marR="0" lvl="0" indent="0" algn="r" defTabSz="914400" rtl="0" eaLnBrk="1" fontAlgn="auto" latinLnBrk="0" hangingPunct="1">
              <a:lnSpc>
                <a:spcPct val="100000"/>
              </a:lnSpc>
              <a:spcBef>
                <a:spcPct val="0"/>
              </a:spcBef>
              <a:spcAft>
                <a:spcPts val="0"/>
              </a:spcAft>
              <a:buClrTx/>
              <a:buSzTx/>
              <a:buFontTx/>
              <a:buNone/>
              <a:tabLst/>
              <a:defRPr/>
            </a:pPr>
            <a:r>
              <a:rPr lang="en-US" sz="2800" b="1" kern="1200" dirty="0" smtClean="0">
                <a:solidFill>
                  <a:schemeClr val="tx1"/>
                </a:solidFill>
                <a:latin typeface="+mj-lt"/>
                <a:ea typeface="+mj-ea"/>
                <a:cs typeface="+mj-cs"/>
              </a:rPr>
              <a:t>you ‘re probably safe</a:t>
            </a:r>
            <a:endParaRPr lang="el-GR" sz="2800" b="1" kern="1200" dirty="0">
              <a:solidFill>
                <a:schemeClr val="tx1"/>
              </a:solidFill>
              <a:latin typeface="+mj-lt"/>
              <a:ea typeface="+mj-ea"/>
              <a:cs typeface="+mj-cs"/>
            </a:endParaRPr>
          </a:p>
        </p:txBody>
      </p:sp>
      <p:sp>
        <p:nvSpPr>
          <p:cNvPr id="17" name="Content Placeholder 2"/>
          <p:cNvSpPr txBox="1">
            <a:spLocks/>
          </p:cNvSpPr>
          <p:nvPr/>
        </p:nvSpPr>
        <p:spPr>
          <a:xfrm>
            <a:off x="5715000" y="1066800"/>
            <a:ext cx="3200400" cy="5486400"/>
          </a:xfrm>
          <a:prstGeom prst="rect">
            <a:avLst/>
          </a:prstGeom>
        </p:spPr>
        <p:txBody>
          <a:bodyPr>
            <a:noAutofit/>
          </a:bodyPr>
          <a:lstStyle/>
          <a:p>
            <a:pPr lvl="0"/>
            <a:r>
              <a:rPr lang="en-US" sz="2400" dirty="0" smtClean="0">
                <a:solidFill>
                  <a:srgbClr val="C00000"/>
                </a:solidFill>
                <a:latin typeface="+mj-lt"/>
              </a:rPr>
              <a:t>It is quite rare to see tables being removed at old age</a:t>
            </a:r>
            <a:endParaRPr lang="en-US" sz="2400" dirty="0" smtClean="0">
              <a:latin typeface="+mj-lt"/>
            </a:endParaRPr>
          </a:p>
          <a:p>
            <a:pPr lvl="0"/>
            <a:r>
              <a:rPr lang="en-US" sz="2400" dirty="0" smtClean="0">
                <a:solidFill>
                  <a:schemeClr val="tx1"/>
                </a:solidFill>
                <a:latin typeface="+mj-lt"/>
              </a:rPr>
              <a:t>Typically, the area of high duration is overwhelmingly inhabited by survivors  (although each data set comes with a few such cases )!</a:t>
            </a:r>
          </a:p>
        </p:txBody>
      </p:sp>
      <p:sp>
        <p:nvSpPr>
          <p:cNvPr id="14" name="Right Brace 13"/>
          <p:cNvSpPr/>
          <p:nvPr/>
        </p:nvSpPr>
        <p:spPr>
          <a:xfrm rot="14822479">
            <a:off x="3021102" y="-391730"/>
            <a:ext cx="552504" cy="3617772"/>
          </a:xfrm>
          <a:prstGeom prst="rightBrace">
            <a:avLst>
              <a:gd name="adj1" fmla="val 6615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8" name="Footer Placeholder 17"/>
          <p:cNvSpPr>
            <a:spLocks noGrp="1"/>
          </p:cNvSpPr>
          <p:nvPr>
            <p:ph type="ftr" sz="quarter" idx="11"/>
          </p:nvPr>
        </p:nvSpPr>
        <p:spPr/>
        <p:txBody>
          <a:bodyPr/>
          <a:lstStyle/>
          <a:p>
            <a:endParaRPr lang="en-US" dirty="0"/>
          </a:p>
        </p:txBody>
      </p:sp>
      <p:sp>
        <p:nvSpPr>
          <p:cNvPr id="16" name="Slide Number Placeholder 15"/>
          <p:cNvSpPr>
            <a:spLocks noGrp="1"/>
          </p:cNvSpPr>
          <p:nvPr>
            <p:ph type="sldNum" sz="quarter" idx="12"/>
          </p:nvPr>
        </p:nvSpPr>
        <p:spPr/>
        <p:txBody>
          <a:bodyPr/>
          <a:lstStyle/>
          <a:p>
            <a:fld id="{B6F15528-21DE-4FAA-801E-634DDDAF4B2B}"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D:\Users\pvassil\RESEARCH\SUBMITTED\15ER\WORKING\v0.1.9_postSubmit\figures\png\mwiki_DurationBirthNoLegend.png"/>
          <p:cNvPicPr>
            <a:picLocks noChangeAspect="1" noChangeArrowheads="1"/>
          </p:cNvPicPr>
          <p:nvPr/>
        </p:nvPicPr>
        <p:blipFill>
          <a:blip r:embed="rId3" cstate="print"/>
          <a:srcRect/>
          <a:stretch>
            <a:fillRect/>
          </a:stretch>
        </p:blipFill>
        <p:spPr bwMode="auto">
          <a:xfrm>
            <a:off x="1" y="3382630"/>
            <a:ext cx="5652120" cy="3394463"/>
          </a:xfrm>
          <a:prstGeom prst="rect">
            <a:avLst/>
          </a:prstGeom>
          <a:noFill/>
        </p:spPr>
      </p:pic>
      <p:pic>
        <p:nvPicPr>
          <p:cNvPr id="14" name="Picture 4" descr="D:\Users\pvassil\RESEARCH\SUBMITTED\15ER\WORKING\v0.1.9_postSubmit\figures\png\mwiki_updatesDuration.png"/>
          <p:cNvPicPr>
            <a:picLocks noChangeAspect="1" noChangeArrowheads="1"/>
          </p:cNvPicPr>
          <p:nvPr/>
        </p:nvPicPr>
        <p:blipFill>
          <a:blip r:embed="rId4" cstate="print"/>
          <a:srcRect/>
          <a:stretch>
            <a:fillRect/>
          </a:stretch>
        </p:blipFill>
        <p:spPr bwMode="auto">
          <a:xfrm>
            <a:off x="0" y="0"/>
            <a:ext cx="5638825" cy="3393565"/>
          </a:xfrm>
          <a:prstGeom prst="rect">
            <a:avLst/>
          </a:prstGeom>
          <a:noFill/>
        </p:spPr>
      </p:pic>
      <p:sp>
        <p:nvSpPr>
          <p:cNvPr id="7" name="TextBox 6"/>
          <p:cNvSpPr txBox="1"/>
          <p:nvPr/>
        </p:nvSpPr>
        <p:spPr>
          <a:xfrm>
            <a:off x="2843808" y="4509120"/>
            <a:ext cx="2376264" cy="738664"/>
          </a:xfrm>
          <a:prstGeom prst="rect">
            <a:avLst/>
          </a:prstGeom>
          <a:noFill/>
        </p:spPr>
        <p:txBody>
          <a:bodyPr wrap="square" rtlCol="0">
            <a:spAutoFit/>
          </a:bodyPr>
          <a:lstStyle/>
          <a:p>
            <a:pPr algn="r"/>
            <a:r>
              <a:rPr lang="en-US" sz="1400" dirty="0" smtClean="0">
                <a:solidFill>
                  <a:srgbClr val="C00000"/>
                </a:solidFill>
                <a:latin typeface="+mn-lt"/>
              </a:rPr>
              <a:t>Few short lived tables are born and die in the mature life of the db</a:t>
            </a:r>
          </a:p>
        </p:txBody>
      </p:sp>
      <p:sp>
        <p:nvSpPr>
          <p:cNvPr id="9" name="TextBox 8"/>
          <p:cNvSpPr txBox="1"/>
          <p:nvPr/>
        </p:nvSpPr>
        <p:spPr>
          <a:xfrm>
            <a:off x="559038" y="5029200"/>
            <a:ext cx="1584176" cy="738664"/>
          </a:xfrm>
          <a:prstGeom prst="rect">
            <a:avLst/>
          </a:prstGeom>
          <a:noFill/>
        </p:spPr>
        <p:txBody>
          <a:bodyPr wrap="square" rtlCol="0">
            <a:spAutoFit/>
          </a:bodyPr>
          <a:lstStyle/>
          <a:p>
            <a:pPr algn="r"/>
            <a:r>
              <a:rPr lang="en-US" sz="1400" dirty="0" smtClean="0">
                <a:solidFill>
                  <a:srgbClr val="C00000"/>
                </a:solidFill>
              </a:rPr>
              <a:t>Deleted tables are born early &amp; last short</a:t>
            </a:r>
            <a:endParaRPr lang="el-GR" sz="1400" dirty="0">
              <a:solidFill>
                <a:srgbClr val="C00000"/>
              </a:solidFill>
            </a:endParaRPr>
          </a:p>
        </p:txBody>
      </p:sp>
      <p:sp>
        <p:nvSpPr>
          <p:cNvPr id="10" name="TextBox 9"/>
          <p:cNvSpPr txBox="1"/>
          <p:nvPr/>
        </p:nvSpPr>
        <p:spPr>
          <a:xfrm>
            <a:off x="599374" y="1610216"/>
            <a:ext cx="1800200" cy="738664"/>
          </a:xfrm>
          <a:prstGeom prst="rect">
            <a:avLst/>
          </a:prstGeom>
          <a:noFill/>
        </p:spPr>
        <p:txBody>
          <a:bodyPr wrap="square" rtlCol="0">
            <a:spAutoFit/>
          </a:bodyPr>
          <a:lstStyle/>
          <a:p>
            <a:pPr algn="r"/>
            <a:r>
              <a:rPr lang="en-US" sz="1400" dirty="0" smtClean="0">
                <a:solidFill>
                  <a:srgbClr val="C00000"/>
                </a:solidFill>
                <a:latin typeface="+mn-lt"/>
              </a:rPr>
              <a:t>Deleted tables last short &amp; do not change a lot</a:t>
            </a:r>
            <a:endParaRPr lang="el-GR" sz="1400" dirty="0">
              <a:solidFill>
                <a:srgbClr val="C00000"/>
              </a:solidFill>
              <a:latin typeface="+mn-lt"/>
            </a:endParaRPr>
          </a:p>
        </p:txBody>
      </p:sp>
      <p:sp>
        <p:nvSpPr>
          <p:cNvPr id="15" name="Title 17"/>
          <p:cNvSpPr txBox="1">
            <a:spLocks/>
          </p:cNvSpPr>
          <p:nvPr/>
        </p:nvSpPr>
        <p:spPr>
          <a:xfrm>
            <a:off x="457200" y="76200"/>
            <a:ext cx="8229600" cy="1143000"/>
          </a:xfrm>
          <a:prstGeom prst="rect">
            <a:avLst/>
          </a:prstGeom>
        </p:spPr>
        <p:txBody>
          <a:bodyP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Die young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and suddenly</a:t>
            </a:r>
            <a:endParaRPr kumimoji="0" lang="el-GR"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16" name="Content Placeholder 2"/>
          <p:cNvSpPr txBox="1">
            <a:spLocks/>
          </p:cNvSpPr>
          <p:nvPr/>
        </p:nvSpPr>
        <p:spPr>
          <a:xfrm>
            <a:off x="5715000" y="1066800"/>
            <a:ext cx="3200400" cy="5486400"/>
          </a:xfrm>
          <a:prstGeom prst="rect">
            <a:avLst/>
          </a:prstGeom>
        </p:spPr>
        <p:txBody>
          <a:bodyPr>
            <a:noAutofit/>
          </a:bodyPr>
          <a:lstStyle/>
          <a:p>
            <a:pPr lvl="0"/>
            <a:r>
              <a:rPr lang="en-US" sz="2000" b="1" dirty="0" smtClean="0">
                <a:solidFill>
                  <a:schemeClr val="tx1"/>
                </a:solidFill>
                <a:latin typeface="+mn-lt"/>
              </a:rPr>
              <a:t>[Early life of the db] </a:t>
            </a:r>
            <a:r>
              <a:rPr lang="en-US" sz="2000" dirty="0" smtClean="0">
                <a:solidFill>
                  <a:schemeClr val="tx1"/>
                </a:solidFill>
                <a:latin typeface="+mn-lt"/>
              </a:rPr>
              <a:t>There is</a:t>
            </a:r>
            <a:r>
              <a:rPr lang="en-US" sz="2000" dirty="0" smtClean="0">
                <a:solidFill>
                  <a:srgbClr val="FF0000"/>
                </a:solidFill>
                <a:latin typeface="+mn-lt"/>
              </a:rPr>
              <a:t> a very large concentration</a:t>
            </a:r>
            <a:r>
              <a:rPr lang="en-US" sz="2000" dirty="0" smtClean="0">
                <a:solidFill>
                  <a:srgbClr val="FFC000"/>
                </a:solidFill>
                <a:latin typeface="+mn-lt"/>
              </a:rPr>
              <a:t> </a:t>
            </a:r>
            <a:r>
              <a:rPr lang="en-US" sz="2000" dirty="0" smtClean="0">
                <a:solidFill>
                  <a:srgbClr val="FF0000"/>
                </a:solidFill>
                <a:latin typeface="+mn-lt"/>
              </a:rPr>
              <a:t>of the deleted tables in a small range of newly born, quickly removed, with few or no updates, </a:t>
            </a:r>
            <a:r>
              <a:rPr lang="en-US" sz="2000" dirty="0" smtClean="0">
                <a:solidFill>
                  <a:schemeClr val="tx1"/>
                </a:solidFill>
                <a:latin typeface="+mn-lt"/>
              </a:rPr>
              <a:t>resulting in very low numbers of removed tables with medium or long durations.</a:t>
            </a:r>
          </a:p>
          <a:p>
            <a:pPr lvl="0"/>
            <a:endParaRPr lang="en-US" sz="2000" dirty="0" smtClean="0">
              <a:solidFill>
                <a:schemeClr val="tx1"/>
              </a:solidFill>
              <a:latin typeface="+mn-lt"/>
            </a:endParaRPr>
          </a:p>
          <a:p>
            <a:r>
              <a:rPr lang="en-US" sz="2000" dirty="0" smtClean="0">
                <a:solidFill>
                  <a:schemeClr val="tx1"/>
                </a:solidFill>
                <a:latin typeface="+mn-lt"/>
              </a:rPr>
              <a:t>[</a:t>
            </a:r>
            <a:r>
              <a:rPr lang="en-US" sz="2000" b="1" dirty="0" smtClean="0">
                <a:solidFill>
                  <a:schemeClr val="tx1"/>
                </a:solidFill>
                <a:latin typeface="+mn-lt"/>
              </a:rPr>
              <a:t>Mature db</a:t>
            </a:r>
            <a:r>
              <a:rPr lang="en-US" sz="2000" dirty="0" smtClean="0">
                <a:solidFill>
                  <a:schemeClr val="tx1"/>
                </a:solidFill>
                <a:latin typeface="+mn-lt"/>
              </a:rPr>
              <a:t>] After the early stages of the databases, we see the birth of tables who eventually get deleted, </a:t>
            </a:r>
            <a:r>
              <a:rPr lang="en-US" sz="2000" dirty="0" smtClean="0">
                <a:solidFill>
                  <a:srgbClr val="FF0000"/>
                </a:solidFill>
                <a:latin typeface="+mn-lt"/>
              </a:rPr>
              <a:t>but they mostly come with very small durations and sudden deaths.</a:t>
            </a:r>
            <a:endParaRPr lang="el-GR" sz="2000" dirty="0" smtClean="0">
              <a:solidFill>
                <a:srgbClr val="FF0000"/>
              </a:solidFill>
              <a:latin typeface="+mn-lt"/>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2000" b="0" i="0" u="none" strike="noStrike" kern="1200" cap="none" spc="0" normalizeH="0" baseline="0" noProof="0" dirty="0">
              <a:ln>
                <a:noFill/>
              </a:ln>
              <a:solidFill>
                <a:schemeClr val="tx1"/>
              </a:solidFill>
              <a:effectLst/>
              <a:uLnTx/>
              <a:uFillTx/>
              <a:latin typeface="+mn-lt"/>
              <a:ea typeface="+mn-ea"/>
              <a:cs typeface="+mn-cs"/>
            </a:endParaRPr>
          </a:p>
        </p:txBody>
      </p:sp>
      <p:sp>
        <p:nvSpPr>
          <p:cNvPr id="12" name="Footer Placeholder 11"/>
          <p:cNvSpPr>
            <a:spLocks noGrp="1"/>
          </p:cNvSpPr>
          <p:nvPr>
            <p:ph type="ftr" sz="quarter" idx="11"/>
          </p:nvPr>
        </p:nvSpPr>
        <p:spPr/>
        <p:txBody>
          <a:bodyPr/>
          <a:lstStyle/>
          <a:p>
            <a:endParaRPr lang="en-US" dirty="0"/>
          </a:p>
        </p:txBody>
      </p:sp>
      <p:sp>
        <p:nvSpPr>
          <p:cNvPr id="17" name="Slide Number Placeholder 16"/>
          <p:cNvSpPr>
            <a:spLocks noGrp="1"/>
          </p:cNvSpPr>
          <p:nvPr>
            <p:ph type="sldNum" sz="quarter" idx="12"/>
          </p:nvPr>
        </p:nvSpPr>
        <p:spPr/>
        <p:txBody>
          <a:bodyPr/>
          <a:lstStyle/>
          <a:p>
            <a:fld id="{B6F15528-21DE-4FAA-801E-634DDDAF4B2B}" type="slidenum">
              <a:rPr lang="en-US" smtClean="0"/>
              <a:pPr/>
              <a:t>117</a:t>
            </a:fld>
            <a:endParaRPr lang="en-US"/>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9E29E33-B620-47F9-BB04-8846C2A5AFCC}" type="slidenum">
              <a:rPr kumimoji="0" lang="en-US" smtClean="0"/>
              <a:pPr/>
              <a:t>118</a:t>
            </a:fld>
            <a:endParaRPr kumimoji="0" lang="en-US"/>
          </a:p>
        </p:txBody>
      </p:sp>
      <p:pic>
        <p:nvPicPr>
          <p:cNvPr id="99330" name="Picture 2"/>
          <p:cNvPicPr>
            <a:picLocks noChangeAspect="1" noChangeArrowheads="1"/>
          </p:cNvPicPr>
          <p:nvPr/>
        </p:nvPicPr>
        <p:blipFill>
          <a:blip r:embed="rId3" cstate="print"/>
          <a:srcRect b="7825"/>
          <a:stretch>
            <a:fillRect/>
          </a:stretch>
        </p:blipFill>
        <p:spPr bwMode="auto">
          <a:xfrm>
            <a:off x="395536" y="260648"/>
            <a:ext cx="4856662" cy="6192688"/>
          </a:xfrm>
          <a:prstGeom prst="rect">
            <a:avLst/>
          </a:prstGeom>
          <a:noFill/>
          <a:ln w="9525">
            <a:noFill/>
            <a:miter lim="800000"/>
            <a:headEnd/>
            <a:tailEnd/>
          </a:ln>
          <a:effectLst/>
        </p:spPr>
      </p:pic>
      <p:sp>
        <p:nvSpPr>
          <p:cNvPr id="4" name="Footer Placeholder 3"/>
          <p:cNvSpPr>
            <a:spLocks noGrp="1"/>
          </p:cNvSpPr>
          <p:nvPr>
            <p:ph type="ftr" sz="quarter" idx="11"/>
          </p:nvPr>
        </p:nvSpPr>
        <p:spPr/>
        <p:txBody>
          <a:bodyPr/>
          <a:lstStyle/>
          <a:p>
            <a:endParaRPr lang="el-GR"/>
          </a:p>
        </p:txBody>
      </p:sp>
      <p:grpSp>
        <p:nvGrpSpPr>
          <p:cNvPr id="2" name="Group 22"/>
          <p:cNvGrpSpPr/>
          <p:nvPr/>
        </p:nvGrpSpPr>
        <p:grpSpPr>
          <a:xfrm>
            <a:off x="8259006" y="4941171"/>
            <a:ext cx="561466" cy="1150907"/>
            <a:chOff x="1763688" y="4526212"/>
            <a:chExt cx="360040" cy="576064"/>
          </a:xfrm>
        </p:grpSpPr>
        <p:sp>
          <p:nvSpPr>
            <p:cNvPr id="7" name="Right Triangle 6"/>
            <p:cNvSpPr>
              <a:spLocks noChangeAspect="1"/>
            </p:cNvSpPr>
            <p:nvPr/>
          </p:nvSpPr>
          <p:spPr>
            <a:xfrm>
              <a:off x="1763688" y="4526212"/>
              <a:ext cx="360040" cy="576064"/>
            </a:xfrm>
            <a:prstGeom prst="rtTriangl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wordArtVertRtl" wrap="none" lIns="0" tIns="0" rIns="0" bIns="0" rtlCol="0" anchor="b" anchorCtr="0">
              <a:noAutofit/>
            </a:bodyPr>
            <a:lstStyle/>
            <a:p>
              <a:pPr algn="ctr"/>
              <a:endParaRPr lang="el-GR" sz="1400" dirty="0">
                <a:ln>
                  <a:solidFill>
                    <a:srgbClr val="7030A0"/>
                  </a:solidFill>
                </a:ln>
                <a:solidFill>
                  <a:srgbClr val="FF0000"/>
                </a:solidFill>
                <a:latin typeface="Arial Narrow" pitchFamily="34" charset="0"/>
              </a:endParaRPr>
            </a:p>
          </p:txBody>
        </p:sp>
        <p:sp>
          <p:nvSpPr>
            <p:cNvPr id="8" name="Rectangle 7"/>
            <p:cNvSpPr/>
            <p:nvPr/>
          </p:nvSpPr>
          <p:spPr>
            <a:xfrm rot="2763490">
              <a:off x="1754084" y="4803558"/>
              <a:ext cx="308264" cy="256571"/>
            </a:xfrm>
            <a:prstGeom prst="rect">
              <a:avLst/>
            </a:prstGeom>
          </p:spPr>
          <p:txBody>
            <a:bodyPr wrap="none">
              <a:spAutoFit/>
            </a:bodyPr>
            <a:lstStyle/>
            <a:p>
              <a:pPr algn="ctr"/>
              <a:r>
                <a:rPr lang="en-US" sz="2000" b="1" dirty="0" smtClean="0">
                  <a:solidFill>
                    <a:srgbClr val="FF0000"/>
                  </a:solidFill>
                  <a:latin typeface="Arial Narrow" pitchFamily="34" charset="0"/>
                </a:rPr>
                <a:t>void</a:t>
              </a:r>
              <a:endParaRPr lang="el-GR" sz="2000" b="1" dirty="0">
                <a:solidFill>
                  <a:srgbClr val="FF0000"/>
                </a:solidFill>
                <a:latin typeface="Arial Narrow" pitchFamily="34" charset="0"/>
              </a:endParaRPr>
            </a:p>
          </p:txBody>
        </p:sp>
      </p:gr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143000"/>
          </a:xfrm>
        </p:spPr>
        <p:txBody>
          <a:bodyPr>
            <a:noAutofit/>
          </a:bodyPr>
          <a:lstStyle/>
          <a:p>
            <a:r>
              <a:rPr lang="en-US" sz="3200" dirty="0" smtClean="0"/>
              <a:t>Top changers: early born, survivors, often with long durations, and often all the above</a:t>
            </a:r>
            <a:endParaRPr lang="el-GR" sz="3200" dirty="0"/>
          </a:p>
        </p:txBody>
      </p:sp>
      <p:sp>
        <p:nvSpPr>
          <p:cNvPr id="5" name="TextBox 4"/>
          <p:cNvSpPr txBox="1"/>
          <p:nvPr/>
        </p:nvSpPr>
        <p:spPr>
          <a:xfrm>
            <a:off x="179512" y="4554994"/>
            <a:ext cx="8839200" cy="1754326"/>
          </a:xfrm>
          <a:prstGeom prst="rect">
            <a:avLst/>
          </a:prstGeom>
          <a:noFill/>
        </p:spPr>
        <p:txBody>
          <a:bodyPr wrap="square" rtlCol="0">
            <a:spAutoFit/>
          </a:bodyPr>
          <a:lstStyle/>
          <a:p>
            <a:pPr marL="179388" indent="-179388">
              <a:buFont typeface="Arial" pitchFamily="34" charset="0"/>
              <a:buChar char="•"/>
            </a:pPr>
            <a:r>
              <a:rPr lang="en-US" dirty="0" smtClean="0"/>
              <a:t>In all data sets, active tables are </a:t>
            </a:r>
            <a:r>
              <a:rPr lang="en-US" dirty="0" smtClean="0">
                <a:solidFill>
                  <a:srgbClr val="3333FF"/>
                </a:solidFill>
              </a:rPr>
              <a:t>born early </a:t>
            </a:r>
            <a:r>
              <a:rPr lang="en-US" dirty="0" smtClean="0"/>
              <a:t>with percentages that exceed </a:t>
            </a:r>
            <a:r>
              <a:rPr lang="en-US" dirty="0" smtClean="0">
                <a:solidFill>
                  <a:srgbClr val="3333FF"/>
                </a:solidFill>
              </a:rPr>
              <a:t>75%</a:t>
            </a:r>
            <a:endParaRPr lang="el-GR" dirty="0" smtClean="0">
              <a:solidFill>
                <a:srgbClr val="3333FF"/>
              </a:solidFill>
            </a:endParaRPr>
          </a:p>
          <a:p>
            <a:pPr marL="179388" indent="-179388">
              <a:buFont typeface="Arial" pitchFamily="34" charset="0"/>
              <a:buChar char="•"/>
            </a:pPr>
            <a:r>
              <a:rPr lang="en-US" dirty="0" smtClean="0"/>
              <a:t>With the exceptions of two data sets, they </a:t>
            </a:r>
            <a:r>
              <a:rPr lang="en-US" dirty="0" smtClean="0">
                <a:solidFill>
                  <a:srgbClr val="3333FF"/>
                </a:solidFill>
              </a:rPr>
              <a:t>survive</a:t>
            </a:r>
            <a:r>
              <a:rPr lang="en-US" dirty="0" smtClean="0"/>
              <a:t> with percentage higher than </a:t>
            </a:r>
            <a:r>
              <a:rPr lang="en-US" dirty="0" smtClean="0">
                <a:solidFill>
                  <a:srgbClr val="3333FF"/>
                </a:solidFill>
              </a:rPr>
              <a:t>70%. </a:t>
            </a:r>
            <a:endParaRPr lang="el-GR" dirty="0" smtClean="0">
              <a:solidFill>
                <a:srgbClr val="3333FF"/>
              </a:solidFill>
            </a:endParaRPr>
          </a:p>
          <a:p>
            <a:pPr marL="179388" indent="-179388">
              <a:buFont typeface="Arial" pitchFamily="34" charset="0"/>
              <a:buChar char="•"/>
            </a:pPr>
            <a:r>
              <a:rPr lang="en-US" dirty="0" smtClean="0"/>
              <a:t>The probability of having a </a:t>
            </a:r>
            <a:r>
              <a:rPr lang="en-US" dirty="0" smtClean="0">
                <a:solidFill>
                  <a:srgbClr val="008000"/>
                </a:solidFill>
              </a:rPr>
              <a:t>long duration </a:t>
            </a:r>
            <a:r>
              <a:rPr lang="en-US" dirty="0" smtClean="0"/>
              <a:t>is higher than </a:t>
            </a:r>
            <a:r>
              <a:rPr lang="en-US" dirty="0" smtClean="0">
                <a:solidFill>
                  <a:srgbClr val="008000"/>
                </a:solidFill>
              </a:rPr>
              <a:t>50% </a:t>
            </a:r>
            <a:r>
              <a:rPr lang="en-US" dirty="0" smtClean="0"/>
              <a:t>in 6 out of 8 data sets.</a:t>
            </a:r>
            <a:endParaRPr lang="el-GR" dirty="0" smtClean="0"/>
          </a:p>
          <a:p>
            <a:pPr marL="179388" indent="-179388">
              <a:buFont typeface="Arial" pitchFamily="34" charset="0"/>
              <a:buChar char="•"/>
            </a:pPr>
            <a:r>
              <a:rPr lang="en-US" dirty="0" smtClean="0"/>
              <a:t>Interestingly, </a:t>
            </a:r>
            <a:r>
              <a:rPr lang="en-US" b="1" dirty="0" smtClean="0"/>
              <a:t>the two last lines are exactly the same sets of tables in all data sets! </a:t>
            </a:r>
            <a:endParaRPr lang="el-GR" b="1" dirty="0" smtClean="0"/>
          </a:p>
          <a:p>
            <a:pPr marL="636588" lvl="1" indent="-179388">
              <a:buFont typeface="Arial" pitchFamily="34" charset="0"/>
              <a:buChar char="•"/>
            </a:pPr>
            <a:r>
              <a:rPr lang="en-US" dirty="0" smtClean="0"/>
              <a:t>An active table with long duration has been born early and survived with prob. 100%</a:t>
            </a:r>
            <a:endParaRPr lang="el-GR" dirty="0" smtClean="0"/>
          </a:p>
          <a:p>
            <a:pPr marL="636588" lvl="1" indent="-179388">
              <a:buFont typeface="Arial" pitchFamily="34" charset="0"/>
              <a:buChar char="•"/>
            </a:pPr>
            <a:r>
              <a:rPr lang="en-US" dirty="0" smtClean="0"/>
              <a:t>An active, survivor table that has a long duration has been born early with prob. 100%</a:t>
            </a:r>
            <a:endParaRPr lang="el-GR" dirty="0"/>
          </a:p>
        </p:txBody>
      </p:sp>
      <p:pic>
        <p:nvPicPr>
          <p:cNvPr id="1026" name="Picture 2" descr="D:\Users\pvassil\RESEARCH\ACCEPTED\2015\15ER\CR\presentation\figures\top-changers.png"/>
          <p:cNvPicPr>
            <a:picLocks noChangeAspect="1" noChangeArrowheads="1"/>
          </p:cNvPicPr>
          <p:nvPr/>
        </p:nvPicPr>
        <p:blipFill>
          <a:blip r:embed="rId3" cstate="print"/>
          <a:srcRect/>
          <a:stretch>
            <a:fillRect/>
          </a:stretch>
        </p:blipFill>
        <p:spPr bwMode="auto">
          <a:xfrm>
            <a:off x="-1" y="1556792"/>
            <a:ext cx="8941953" cy="2736304"/>
          </a:xfrm>
          <a:prstGeom prst="rect">
            <a:avLst/>
          </a:prstGeom>
          <a:noFill/>
        </p:spPr>
      </p:pic>
      <p:sp>
        <p:nvSpPr>
          <p:cNvPr id="7" name="Slide Number Placeholder 21"/>
          <p:cNvSpPr>
            <a:spLocks noGrp="1"/>
          </p:cNvSpPr>
          <p:nvPr>
            <p:ph type="sldNum" sz="quarter" idx="12"/>
          </p:nvPr>
        </p:nvSpPr>
        <p:spPr>
          <a:xfrm>
            <a:off x="6553200" y="6356350"/>
            <a:ext cx="2133600" cy="365125"/>
          </a:xfrm>
        </p:spPr>
        <p:txBody>
          <a:bodyPr/>
          <a:lstStyle/>
          <a:p>
            <a:fld id="{B6F15528-21DE-4FAA-801E-634DDDAF4B2B}" type="slidenum">
              <a:rPr lang="en-US" smtClean="0"/>
              <a:pPr/>
              <a:t>119</a:t>
            </a:fld>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1143000"/>
          </a:xfrm>
        </p:spPr>
        <p:txBody>
          <a:bodyPr>
            <a:noAutofit/>
          </a:bodyPr>
          <a:lstStyle/>
          <a:p>
            <a:r>
              <a:rPr lang="en-US" sz="3600" dirty="0" smtClean="0"/>
              <a:t>Do we know the mechanics of schema evolution?</a:t>
            </a:r>
            <a:endParaRPr lang="el-GR" sz="3600" dirty="0"/>
          </a:p>
        </p:txBody>
      </p:sp>
      <p:sp>
        <p:nvSpPr>
          <p:cNvPr id="3" name="Content Placeholder 2"/>
          <p:cNvSpPr>
            <a:spLocks noGrp="1"/>
          </p:cNvSpPr>
          <p:nvPr>
            <p:ph idx="1"/>
          </p:nvPr>
        </p:nvSpPr>
        <p:spPr>
          <a:xfrm>
            <a:off x="457200" y="1135285"/>
            <a:ext cx="8229600" cy="4525963"/>
          </a:xfrm>
        </p:spPr>
        <p:txBody>
          <a:bodyPr>
            <a:noAutofit/>
          </a:bodyPr>
          <a:lstStyle/>
          <a:p>
            <a:r>
              <a:rPr lang="en-US" sz="2400" dirty="0" smtClean="0">
                <a:solidFill>
                  <a:srgbClr val="C00000"/>
                </a:solidFill>
              </a:rPr>
              <a:t>Historically, nobody from the research community had access + the right to publish to version histories of database schemata</a:t>
            </a:r>
          </a:p>
          <a:p>
            <a:r>
              <a:rPr lang="en-US" sz="2400" u="sng" dirty="0" smtClean="0">
                <a:solidFill>
                  <a:srgbClr val="0000FF"/>
                </a:solidFill>
              </a:rPr>
              <a:t>Open source tools </a:t>
            </a:r>
            <a:r>
              <a:rPr lang="en-US" sz="2400" dirty="0" smtClean="0">
                <a:solidFill>
                  <a:srgbClr val="0000FF"/>
                </a:solidFill>
              </a:rPr>
              <a:t>internally hosting databases</a:t>
            </a:r>
            <a:r>
              <a:rPr lang="en-US" sz="2400" dirty="0" smtClean="0"/>
              <a:t> have changed this landscape, so… </a:t>
            </a:r>
          </a:p>
          <a:p>
            <a:r>
              <a:rPr lang="en-US" sz="2400" dirty="0" smtClean="0">
                <a:solidFill>
                  <a:srgbClr val="0000FF"/>
                </a:solidFill>
              </a:rPr>
              <a:t>… we are now presented with the opportunity to  study the version histories of such “open source databases”</a:t>
            </a:r>
            <a:endParaRPr lang="el-GR" sz="2400" dirty="0">
              <a:solidFill>
                <a:srgbClr val="0000FF"/>
              </a:solidFill>
            </a:endParaRPr>
          </a:p>
        </p:txBody>
      </p:sp>
      <p:sp>
        <p:nvSpPr>
          <p:cNvPr id="7" name="Footer Placeholder 6"/>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12</a:t>
            </a:fld>
            <a:endParaRPr kumimoji="0" lang="en-US"/>
          </a:p>
        </p:txBody>
      </p:sp>
      <p:pic>
        <p:nvPicPr>
          <p:cNvPr id="5" name="Picture 4" descr="C:\Users\pvassil\AppData\Local\Microsoft\Windows\Temporary Internet Files\Content.IE5\ES7NY6W8\MC900441574[1].wmf"/>
          <p:cNvPicPr>
            <a:picLocks noChangeAspect="1" noChangeArrowheads="1"/>
          </p:cNvPicPr>
          <p:nvPr/>
        </p:nvPicPr>
        <p:blipFill>
          <a:blip r:embed="rId3" cstate="print"/>
          <a:srcRect/>
          <a:stretch>
            <a:fillRect/>
          </a:stretch>
        </p:blipFill>
        <p:spPr bwMode="auto">
          <a:xfrm>
            <a:off x="8028384" y="1483327"/>
            <a:ext cx="1115616" cy="866424"/>
          </a:xfrm>
          <a:prstGeom prst="rect">
            <a:avLst/>
          </a:prstGeom>
          <a:noFill/>
        </p:spPr>
      </p:pic>
      <p:pic>
        <p:nvPicPr>
          <p:cNvPr id="6" name="Picture 6" descr="C:\Users\pvassil\AppData\Local\Microsoft\Windows\Temporary Internet Files\Content.IE5\5Q1D2M5Y\MC900441572[1].wmf"/>
          <p:cNvPicPr>
            <a:picLocks noChangeAspect="1" noChangeArrowheads="1"/>
          </p:cNvPicPr>
          <p:nvPr/>
        </p:nvPicPr>
        <p:blipFill>
          <a:blip r:embed="rId4" cstate="print"/>
          <a:srcRect/>
          <a:stretch>
            <a:fillRect/>
          </a:stretch>
        </p:blipFill>
        <p:spPr bwMode="auto">
          <a:xfrm>
            <a:off x="8028384" y="3495693"/>
            <a:ext cx="1115616" cy="869411"/>
          </a:xfrm>
          <a:prstGeom prst="rect">
            <a:avLst/>
          </a:prstGeom>
          <a:noFill/>
        </p:spPr>
      </p:pic>
      <p:sp>
        <p:nvSpPr>
          <p:cNvPr id="63" name="Left Brace 62"/>
          <p:cNvSpPr/>
          <p:nvPr/>
        </p:nvSpPr>
        <p:spPr>
          <a:xfrm rot="5400000">
            <a:off x="1187624" y="4077072"/>
            <a:ext cx="360040" cy="1368152"/>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64" name="TextBox 63"/>
          <p:cNvSpPr txBox="1"/>
          <p:nvPr/>
        </p:nvSpPr>
        <p:spPr>
          <a:xfrm>
            <a:off x="611560" y="4005064"/>
            <a:ext cx="1584176" cy="646331"/>
          </a:xfrm>
          <a:prstGeom prst="rect">
            <a:avLst/>
          </a:prstGeom>
          <a:noFill/>
        </p:spPr>
        <p:txBody>
          <a:bodyPr wrap="square" rtlCol="0">
            <a:spAutoFit/>
          </a:bodyPr>
          <a:lstStyle/>
          <a:p>
            <a:pPr algn="ctr"/>
            <a:r>
              <a:rPr lang="en-US" dirty="0" smtClean="0">
                <a:solidFill>
                  <a:srgbClr val="FF0000"/>
                </a:solidFill>
              </a:rPr>
              <a:t>Mind the gap! </a:t>
            </a:r>
            <a:endParaRPr lang="en-US" dirty="0" smtClean="0">
              <a:solidFill>
                <a:srgbClr val="FF0000"/>
              </a:solidFill>
              <a:latin typeface="+mn-lt"/>
            </a:endParaRPr>
          </a:p>
          <a:p>
            <a:pPr algn="ctr"/>
            <a:r>
              <a:rPr lang="en-US" dirty="0" smtClean="0">
                <a:solidFill>
                  <a:srgbClr val="FF0000"/>
                </a:solidFill>
                <a:latin typeface="+mn-lt"/>
              </a:rPr>
              <a:t>(15 years)</a:t>
            </a:r>
            <a:endParaRPr lang="el-GR" dirty="0" smtClean="0">
              <a:solidFill>
                <a:srgbClr val="FF0000"/>
              </a:solidFill>
              <a:latin typeface="+mn-lt"/>
            </a:endParaRPr>
          </a:p>
        </p:txBody>
      </p:sp>
      <p:cxnSp>
        <p:nvCxnSpPr>
          <p:cNvPr id="65" name="Straight Connector 64"/>
          <p:cNvCxnSpPr/>
          <p:nvPr/>
        </p:nvCxnSpPr>
        <p:spPr>
          <a:xfrm>
            <a:off x="513102" y="5730351"/>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8" name="Group 25"/>
          <p:cNvGrpSpPr/>
          <p:nvPr/>
        </p:nvGrpSpPr>
        <p:grpSpPr>
          <a:xfrm>
            <a:off x="5985710" y="5442319"/>
            <a:ext cx="720080" cy="883841"/>
            <a:chOff x="8028384" y="4941168"/>
            <a:chExt cx="720080" cy="883841"/>
          </a:xfrm>
        </p:grpSpPr>
        <p:cxnSp>
          <p:nvCxnSpPr>
            <p:cNvPr id="67" name="Straight Connector 66"/>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9" name="Group 24"/>
          <p:cNvGrpSpPr/>
          <p:nvPr/>
        </p:nvGrpSpPr>
        <p:grpSpPr>
          <a:xfrm>
            <a:off x="4996719" y="5442319"/>
            <a:ext cx="720080" cy="883841"/>
            <a:chOff x="7092280" y="4941168"/>
            <a:chExt cx="720080" cy="883841"/>
          </a:xfrm>
        </p:grpSpPr>
        <p:cxnSp>
          <p:nvCxnSpPr>
            <p:cNvPr id="70" name="Straight Connector 69"/>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10" name="Group 23"/>
          <p:cNvGrpSpPr/>
          <p:nvPr/>
        </p:nvGrpSpPr>
        <p:grpSpPr>
          <a:xfrm>
            <a:off x="4210972" y="5442319"/>
            <a:ext cx="720080" cy="883841"/>
            <a:chOff x="6228184" y="4941168"/>
            <a:chExt cx="720080" cy="883841"/>
          </a:xfrm>
        </p:grpSpPr>
        <p:cxnSp>
          <p:nvCxnSpPr>
            <p:cNvPr id="73" name="Straight Connector 72"/>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11" name="Group 22"/>
          <p:cNvGrpSpPr/>
          <p:nvPr/>
        </p:nvGrpSpPr>
        <p:grpSpPr>
          <a:xfrm>
            <a:off x="3393635" y="5442319"/>
            <a:ext cx="720080" cy="883841"/>
            <a:chOff x="5292080" y="4941168"/>
            <a:chExt cx="720080" cy="883841"/>
          </a:xfrm>
        </p:grpSpPr>
        <p:cxnSp>
          <p:nvCxnSpPr>
            <p:cNvPr id="76" name="Straight Connector 75"/>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12" name="Group 21"/>
          <p:cNvGrpSpPr/>
          <p:nvPr/>
        </p:nvGrpSpPr>
        <p:grpSpPr>
          <a:xfrm>
            <a:off x="2299113" y="5442319"/>
            <a:ext cx="720080" cy="883841"/>
            <a:chOff x="4355976" y="4941168"/>
            <a:chExt cx="720080" cy="883841"/>
          </a:xfrm>
        </p:grpSpPr>
        <p:cxnSp>
          <p:nvCxnSpPr>
            <p:cNvPr id="79" name="Straight Connector 7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13" name="Group 20"/>
          <p:cNvGrpSpPr/>
          <p:nvPr/>
        </p:nvGrpSpPr>
        <p:grpSpPr>
          <a:xfrm>
            <a:off x="1678169" y="5442319"/>
            <a:ext cx="720080" cy="883841"/>
            <a:chOff x="2555776" y="4941168"/>
            <a:chExt cx="720080" cy="883841"/>
          </a:xfrm>
        </p:grpSpPr>
        <p:cxnSp>
          <p:nvCxnSpPr>
            <p:cNvPr id="82" name="Straight Connector 81"/>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14" name="Group 27"/>
          <p:cNvGrpSpPr/>
          <p:nvPr/>
        </p:nvGrpSpPr>
        <p:grpSpPr>
          <a:xfrm>
            <a:off x="457124" y="5442319"/>
            <a:ext cx="550151" cy="883841"/>
            <a:chOff x="411566" y="4941168"/>
            <a:chExt cx="550151" cy="883841"/>
          </a:xfrm>
        </p:grpSpPr>
        <p:cxnSp>
          <p:nvCxnSpPr>
            <p:cNvPr id="85" name="Straight Connector 84"/>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87" name="Rectangle 86"/>
          <p:cNvSpPr/>
          <p:nvPr/>
        </p:nvSpPr>
        <p:spPr>
          <a:xfrm>
            <a:off x="344116" y="4938263"/>
            <a:ext cx="776175" cy="523220"/>
          </a:xfrm>
          <a:prstGeom prst="rect">
            <a:avLst/>
          </a:prstGeom>
        </p:spPr>
        <p:txBody>
          <a:bodyPr wrap="none">
            <a:spAutoFit/>
          </a:bodyPr>
          <a:lstStyle/>
          <a:p>
            <a:pPr algn="ctr"/>
            <a:r>
              <a:rPr lang="en-US" dirty="0" err="1" smtClean="0">
                <a:latin typeface="+mn-lt"/>
              </a:rPr>
              <a:t>Sjoberg</a:t>
            </a:r>
            <a:r>
              <a:rPr lang="en-US" dirty="0" smtClean="0">
                <a:latin typeface="+mn-lt"/>
              </a:rPr>
              <a:t> </a:t>
            </a:r>
          </a:p>
          <a:p>
            <a:pPr algn="ctr"/>
            <a:r>
              <a:rPr lang="en-US" dirty="0" smtClean="0">
                <a:latin typeface="+mn-lt"/>
              </a:rPr>
              <a:t>IST 93</a:t>
            </a:r>
            <a:endParaRPr lang="el-GR" dirty="0">
              <a:latin typeface="+mn-lt"/>
            </a:endParaRPr>
          </a:p>
        </p:txBody>
      </p:sp>
      <p:sp>
        <p:nvSpPr>
          <p:cNvPr id="88" name="Rectangle 87"/>
          <p:cNvSpPr/>
          <p:nvPr/>
        </p:nvSpPr>
        <p:spPr>
          <a:xfrm>
            <a:off x="1665230" y="4869683"/>
            <a:ext cx="758541" cy="523220"/>
          </a:xfrm>
          <a:prstGeom prst="rect">
            <a:avLst/>
          </a:prstGeom>
        </p:spPr>
        <p:txBody>
          <a:bodyPr wrap="none">
            <a:spAutoFit/>
          </a:bodyPr>
          <a:lstStyle/>
          <a:p>
            <a:pPr algn="ctr"/>
            <a:r>
              <a:rPr lang="en-US" dirty="0" err="1" smtClean="0">
                <a:latin typeface="+mn-lt"/>
              </a:rPr>
              <a:t>Curino</a:t>
            </a:r>
            <a:r>
              <a:rPr lang="en-US" dirty="0" smtClean="0">
                <a:latin typeface="+mn-lt"/>
              </a:rPr>
              <a:t>+</a:t>
            </a:r>
          </a:p>
          <a:p>
            <a:pPr algn="ctr"/>
            <a:r>
              <a:rPr lang="en-US" dirty="0" smtClean="0">
                <a:latin typeface="+mn-lt"/>
              </a:rPr>
              <a:t>ICEIS08</a:t>
            </a:r>
            <a:endParaRPr lang="el-GR" dirty="0">
              <a:latin typeface="+mn-lt"/>
            </a:endParaRPr>
          </a:p>
        </p:txBody>
      </p:sp>
      <p:sp>
        <p:nvSpPr>
          <p:cNvPr id="89" name="Rectangle 88"/>
          <p:cNvSpPr/>
          <p:nvPr/>
        </p:nvSpPr>
        <p:spPr>
          <a:xfrm>
            <a:off x="2515137" y="4869683"/>
            <a:ext cx="1554143" cy="923330"/>
          </a:xfrm>
          <a:prstGeom prst="rect">
            <a:avLst/>
          </a:prstGeom>
        </p:spPr>
        <p:txBody>
          <a:bodyPr wrap="none">
            <a:spAutoFit/>
          </a:bodyPr>
          <a:lstStyle/>
          <a:p>
            <a:pPr algn="ctr"/>
            <a:r>
              <a:rPr lang="en-US" dirty="0" smtClean="0">
                <a:latin typeface="+mn-lt"/>
              </a:rPr>
              <a:t>Univ. Riverside</a:t>
            </a:r>
          </a:p>
          <a:p>
            <a:pPr algn="ctr"/>
            <a:r>
              <a:rPr lang="en-US" dirty="0" smtClean="0">
                <a:latin typeface="+mn-lt"/>
              </a:rPr>
              <a:t>IWPSE09, </a:t>
            </a:r>
          </a:p>
          <a:p>
            <a:pPr algn="ctr"/>
            <a:r>
              <a:rPr lang="en-US" dirty="0" smtClean="0">
                <a:latin typeface="+mn-lt"/>
              </a:rPr>
              <a:t>ICDEW11</a:t>
            </a:r>
          </a:p>
        </p:txBody>
      </p:sp>
      <p:sp>
        <p:nvSpPr>
          <p:cNvPr id="90" name="Rectangle 89"/>
          <p:cNvSpPr/>
          <p:nvPr/>
        </p:nvSpPr>
        <p:spPr>
          <a:xfrm>
            <a:off x="4063452" y="4869683"/>
            <a:ext cx="1008610" cy="646331"/>
          </a:xfrm>
          <a:prstGeom prst="rect">
            <a:avLst/>
          </a:prstGeom>
        </p:spPr>
        <p:txBody>
          <a:bodyPr wrap="none">
            <a:spAutoFit/>
          </a:bodyPr>
          <a:lstStyle/>
          <a:p>
            <a:pPr algn="ctr"/>
            <a:r>
              <a:rPr lang="en-US" dirty="0" err="1" smtClean="0">
                <a:latin typeface="+mn-lt"/>
              </a:rPr>
              <a:t>Qiu,Li,Su</a:t>
            </a:r>
            <a:endParaRPr lang="en-US" dirty="0" smtClean="0">
              <a:latin typeface="+mn-lt"/>
            </a:endParaRPr>
          </a:p>
          <a:p>
            <a:pPr algn="ctr"/>
            <a:r>
              <a:rPr lang="en-US" dirty="0" smtClean="0">
                <a:latin typeface="+mn-lt"/>
              </a:rPr>
              <a:t>FSE13</a:t>
            </a:r>
            <a:endParaRPr lang="el-GR" dirty="0">
              <a:latin typeface="+mn-lt"/>
            </a:endParaRPr>
          </a:p>
        </p:txBody>
      </p:sp>
      <p:sp>
        <p:nvSpPr>
          <p:cNvPr id="91" name="Rectangle 90"/>
          <p:cNvSpPr/>
          <p:nvPr/>
        </p:nvSpPr>
        <p:spPr>
          <a:xfrm>
            <a:off x="4997520" y="4869683"/>
            <a:ext cx="1436611" cy="923330"/>
          </a:xfrm>
          <a:prstGeom prst="rect">
            <a:avLst/>
          </a:prstGeom>
        </p:spPr>
        <p:txBody>
          <a:bodyPr wrap="none">
            <a:spAutoFit/>
          </a:bodyPr>
          <a:lstStyle/>
          <a:p>
            <a:pPr algn="ctr"/>
            <a:r>
              <a:rPr lang="en-US" dirty="0" smtClean="0">
                <a:latin typeface="+mn-lt"/>
              </a:rPr>
              <a:t>Un. Ioannina</a:t>
            </a:r>
          </a:p>
          <a:p>
            <a:pPr algn="ctr"/>
            <a:r>
              <a:rPr lang="en-US" dirty="0" smtClean="0">
                <a:latin typeface="+mn-lt"/>
              </a:rPr>
              <a:t>CAiSE14, </a:t>
            </a:r>
          </a:p>
          <a:p>
            <a:pPr algn="r"/>
            <a:r>
              <a:rPr lang="en-US" dirty="0" smtClean="0">
                <a:latin typeface="+mn-lt"/>
              </a:rPr>
              <a:t>ER15  </a:t>
            </a:r>
          </a:p>
        </p:txBody>
      </p:sp>
      <p:sp>
        <p:nvSpPr>
          <p:cNvPr id="92" name="Rectangle 91"/>
          <p:cNvSpPr/>
          <p:nvPr/>
        </p:nvSpPr>
        <p:spPr>
          <a:xfrm>
            <a:off x="6414775" y="4869683"/>
            <a:ext cx="808042" cy="646331"/>
          </a:xfrm>
          <a:prstGeom prst="rect">
            <a:avLst/>
          </a:prstGeom>
        </p:spPr>
        <p:txBody>
          <a:bodyPr wrap="none">
            <a:spAutoFit/>
          </a:bodyPr>
          <a:lstStyle/>
          <a:p>
            <a:pPr algn="ctr"/>
            <a:r>
              <a:rPr lang="en-US" dirty="0" smtClean="0"/>
              <a:t>Cleve+</a:t>
            </a:r>
            <a:endParaRPr lang="en-US" dirty="0" smtClean="0">
              <a:latin typeface="+mn-lt"/>
            </a:endParaRPr>
          </a:p>
          <a:p>
            <a:r>
              <a:rPr lang="en-US" dirty="0" smtClean="0">
                <a:latin typeface="+mn-lt"/>
              </a:rPr>
              <a:t>SCP15</a:t>
            </a:r>
            <a:endParaRPr lang="el-GR" dirty="0">
              <a:latin typeface="+mn-lt"/>
            </a:endParaRPr>
          </a:p>
        </p:txBody>
      </p:sp>
      <p:grpSp>
        <p:nvGrpSpPr>
          <p:cNvPr id="15" name="Group 24"/>
          <p:cNvGrpSpPr/>
          <p:nvPr/>
        </p:nvGrpSpPr>
        <p:grpSpPr>
          <a:xfrm>
            <a:off x="7308304" y="5445224"/>
            <a:ext cx="720080" cy="945396"/>
            <a:chOff x="7092280" y="4941168"/>
            <a:chExt cx="720080" cy="945396"/>
          </a:xfrm>
        </p:grpSpPr>
        <p:cxnSp>
          <p:nvCxnSpPr>
            <p:cNvPr id="94" name="Straight Connector 9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7092280" y="5517232"/>
              <a:ext cx="720080" cy="369332"/>
            </a:xfrm>
            <a:prstGeom prst="rect">
              <a:avLst/>
            </a:prstGeom>
            <a:noFill/>
          </p:spPr>
          <p:txBody>
            <a:bodyPr wrap="square" rtlCol="0">
              <a:spAutoFit/>
            </a:bodyPr>
            <a:lstStyle/>
            <a:p>
              <a:pPr algn="ctr"/>
              <a:r>
                <a:rPr lang="en-US" dirty="0" smtClean="0">
                  <a:latin typeface="+mn-lt"/>
                </a:rPr>
                <a:t>2017</a:t>
              </a:r>
              <a:endParaRPr lang="el-GR" dirty="0">
                <a:latin typeface="+mn-lt"/>
              </a:endParaRPr>
            </a:p>
          </p:txBody>
        </p:sp>
      </p:grpSp>
      <p:sp>
        <p:nvSpPr>
          <p:cNvPr id="96" name="Rectangle 95"/>
          <p:cNvSpPr/>
          <p:nvPr/>
        </p:nvSpPr>
        <p:spPr>
          <a:xfrm>
            <a:off x="7238244" y="4872588"/>
            <a:ext cx="1383712" cy="923330"/>
          </a:xfrm>
          <a:prstGeom prst="rect">
            <a:avLst/>
          </a:prstGeom>
        </p:spPr>
        <p:txBody>
          <a:bodyPr wrap="none">
            <a:spAutoFit/>
          </a:bodyPr>
          <a:lstStyle/>
          <a:p>
            <a:pPr algn="ctr"/>
            <a:r>
              <a:rPr lang="en-US" dirty="0" smtClean="0">
                <a:latin typeface="+mn-lt"/>
              </a:rPr>
              <a:t>Un. Ioannina</a:t>
            </a:r>
          </a:p>
          <a:p>
            <a:pPr algn="ctr"/>
            <a:r>
              <a:rPr lang="en-US" dirty="0" smtClean="0"/>
              <a:t>CAiSE17, </a:t>
            </a:r>
          </a:p>
          <a:p>
            <a:pPr algn="ctr"/>
            <a:r>
              <a:rPr lang="en-US" dirty="0" smtClean="0"/>
              <a:t>        </a:t>
            </a:r>
            <a:r>
              <a:rPr lang="en-US" dirty="0" smtClean="0">
                <a:solidFill>
                  <a:srgbClr val="C00000"/>
                </a:solidFill>
              </a:rPr>
              <a:t>ER17</a:t>
            </a:r>
          </a:p>
        </p:txBody>
      </p:sp>
      <p:sp>
        <p:nvSpPr>
          <p:cNvPr id="97" name="TextBox 96"/>
          <p:cNvSpPr txBox="1"/>
          <p:nvPr/>
        </p:nvSpPr>
        <p:spPr>
          <a:xfrm>
            <a:off x="1068648" y="5575115"/>
            <a:ext cx="668590" cy="369332"/>
          </a:xfrm>
          <a:prstGeom prst="rect">
            <a:avLst/>
          </a:prstGeom>
          <a:solidFill>
            <a:schemeClr val="bg1"/>
          </a:solidFill>
        </p:spPr>
        <p:txBody>
          <a:bodyPr wrap="square" rtlCol="0">
            <a:spAutoFit/>
          </a:bodyPr>
          <a:lstStyle/>
          <a:p>
            <a:pPr algn="ctr"/>
            <a:r>
              <a:rPr lang="en-US" dirty="0" smtClean="0">
                <a:latin typeface="+mn-lt"/>
              </a:rPr>
              <a:t>~ </a:t>
            </a:r>
            <a:r>
              <a:rPr lang="en-US" baseline="30000" dirty="0" smtClean="0">
                <a:latin typeface="+mn-lt"/>
              </a:rPr>
              <a:t>…</a:t>
            </a:r>
            <a:r>
              <a:rPr lang="en-US" dirty="0" smtClean="0">
                <a:latin typeface="+mn-lt"/>
              </a:rPr>
              <a:t> ~</a:t>
            </a:r>
            <a:endParaRPr lang="el-GR" dirty="0" smtClean="0">
              <a:latin typeface="+mn-lt"/>
            </a:endParaRPr>
          </a:p>
        </p:txBody>
      </p:sp>
    </p:spTree>
  </p:cSld>
  <p:clrMapOvr>
    <a:masterClrMapping/>
  </p:clrMapOvr>
  <mc:AlternateContent xmlns:mc="http://schemas.openxmlformats.org/markup-compatibility/2006" xmlns:p14="http://schemas.microsoft.com/office/powerpoint/2010/main">
    <mc:Choice Requires="p14">
      <p:transition p14:dur="360" advTm="36100"/>
    </mc:Choice>
    <mc:Fallback xmlns="">
      <p:transition advTm="36100"/>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Dead are: quiet, early born, short lived, and quite often all three of them</a:t>
            </a:r>
            <a:endParaRPr lang="el-GR" dirty="0"/>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7436D98-9539-44E1-9C46-C8A7EE3A4F66}" type="slidenum">
              <a:rPr lang="el-GR" smtClean="0"/>
              <a:pPr/>
              <a:t>120</a:t>
            </a:fld>
            <a:endParaRPr lang="el-GR"/>
          </a:p>
        </p:txBody>
      </p:sp>
      <p:pic>
        <p:nvPicPr>
          <p:cNvPr id="1026" name="Picture 2" descr="D:\Users\pvassil\RESEARCH\ON_GOING\EVOLUTION\DB_Evolution\21_TableLifetimes\15ER\14_emptyTriangle\141_dieYoungNotOld.png"/>
          <p:cNvPicPr>
            <a:picLocks noChangeAspect="1" noChangeArrowheads="1"/>
          </p:cNvPicPr>
          <p:nvPr/>
        </p:nvPicPr>
        <p:blipFill>
          <a:blip r:embed="rId2" cstate="print"/>
          <a:srcRect/>
          <a:stretch>
            <a:fillRect/>
          </a:stretch>
        </p:blipFill>
        <p:spPr bwMode="auto">
          <a:xfrm>
            <a:off x="37475" y="1556792"/>
            <a:ext cx="9035817" cy="4392488"/>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35173"/>
            <a:ext cx="8229600" cy="1080120"/>
          </a:xfrm>
        </p:spPr>
        <p:txBody>
          <a:bodyPr>
            <a:noAutofit/>
          </a:bodyPr>
          <a:lstStyle/>
          <a:p>
            <a:pPr algn="r"/>
            <a:r>
              <a:rPr lang="en-US" sz="3600" dirty="0" smtClean="0"/>
              <a:t>Most births &amp;deaths </a:t>
            </a:r>
            <a:br>
              <a:rPr lang="en-US" sz="3600" dirty="0" smtClean="0"/>
            </a:br>
            <a:r>
              <a:rPr lang="en-US" sz="3600" dirty="0" smtClean="0"/>
              <a:t>occur early (usually)</a:t>
            </a:r>
            <a:endParaRPr lang="el-GR" sz="3600" dirty="0"/>
          </a:p>
        </p:txBody>
      </p:sp>
      <p:pic>
        <p:nvPicPr>
          <p:cNvPr id="1026" name="Picture 2"/>
          <p:cNvPicPr>
            <a:picLocks noChangeAspect="1" noChangeArrowheads="1"/>
          </p:cNvPicPr>
          <p:nvPr/>
        </p:nvPicPr>
        <p:blipFill>
          <a:blip r:embed="rId2" cstate="print"/>
          <a:srcRect/>
          <a:stretch>
            <a:fillRect/>
          </a:stretch>
        </p:blipFill>
        <p:spPr bwMode="auto">
          <a:xfrm>
            <a:off x="6084168" y="4992900"/>
            <a:ext cx="2987908" cy="1795123"/>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cstate="print"/>
          <a:srcRect/>
          <a:stretch>
            <a:fillRect/>
          </a:stretch>
        </p:blipFill>
        <p:spPr bwMode="auto">
          <a:xfrm>
            <a:off x="3052245" y="4992900"/>
            <a:ext cx="2987908" cy="1795123"/>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cstate="print"/>
          <a:srcRect/>
          <a:stretch>
            <a:fillRect/>
          </a:stretch>
        </p:blipFill>
        <p:spPr bwMode="auto">
          <a:xfrm>
            <a:off x="35496" y="4992900"/>
            <a:ext cx="2987908" cy="1795123"/>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cstate="print"/>
          <a:srcRect/>
          <a:stretch>
            <a:fillRect/>
          </a:stretch>
        </p:blipFill>
        <p:spPr bwMode="auto">
          <a:xfrm>
            <a:off x="6084168" y="3067346"/>
            <a:ext cx="2987908" cy="1795123"/>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cstate="print"/>
          <a:srcRect/>
          <a:stretch>
            <a:fillRect/>
          </a:stretch>
        </p:blipFill>
        <p:spPr bwMode="auto">
          <a:xfrm>
            <a:off x="3052245" y="3067346"/>
            <a:ext cx="2987908" cy="1795123"/>
          </a:xfrm>
          <a:prstGeom prst="rect">
            <a:avLst/>
          </a:prstGeom>
          <a:noFill/>
          <a:ln w="9525">
            <a:noFill/>
            <a:miter lim="800000"/>
            <a:headEnd/>
            <a:tailEnd/>
          </a:ln>
          <a:effectLst/>
        </p:spPr>
      </p:pic>
      <p:pic>
        <p:nvPicPr>
          <p:cNvPr id="1031" name="Picture 7"/>
          <p:cNvPicPr>
            <a:picLocks noChangeAspect="1" noChangeArrowheads="1"/>
          </p:cNvPicPr>
          <p:nvPr/>
        </p:nvPicPr>
        <p:blipFill>
          <a:blip r:embed="rId7" cstate="print"/>
          <a:srcRect/>
          <a:stretch>
            <a:fillRect/>
          </a:stretch>
        </p:blipFill>
        <p:spPr bwMode="auto">
          <a:xfrm>
            <a:off x="6084168" y="1195138"/>
            <a:ext cx="2987908" cy="1795123"/>
          </a:xfrm>
          <a:prstGeom prst="rect">
            <a:avLst/>
          </a:prstGeom>
          <a:noFill/>
          <a:ln w="9525">
            <a:noFill/>
            <a:miter lim="800000"/>
            <a:headEnd/>
            <a:tailEnd/>
          </a:ln>
          <a:effectLst/>
        </p:spPr>
      </p:pic>
      <p:pic>
        <p:nvPicPr>
          <p:cNvPr id="1032" name="Picture 8"/>
          <p:cNvPicPr>
            <a:picLocks noChangeAspect="1" noChangeArrowheads="1"/>
          </p:cNvPicPr>
          <p:nvPr/>
        </p:nvPicPr>
        <p:blipFill>
          <a:blip r:embed="rId8" cstate="print"/>
          <a:srcRect/>
          <a:stretch>
            <a:fillRect/>
          </a:stretch>
        </p:blipFill>
        <p:spPr bwMode="auto">
          <a:xfrm>
            <a:off x="35496" y="3067346"/>
            <a:ext cx="2987908" cy="1795123"/>
          </a:xfrm>
          <a:prstGeom prst="rect">
            <a:avLst/>
          </a:prstGeom>
          <a:noFill/>
          <a:ln w="9525">
            <a:noFill/>
            <a:miter lim="800000"/>
            <a:headEnd/>
            <a:tailEnd/>
          </a:ln>
          <a:effectLst/>
        </p:spPr>
      </p:pic>
      <p:pic>
        <p:nvPicPr>
          <p:cNvPr id="1035" name="Picture 11"/>
          <p:cNvPicPr>
            <a:picLocks noChangeAspect="1" noChangeArrowheads="1"/>
          </p:cNvPicPr>
          <p:nvPr/>
        </p:nvPicPr>
        <p:blipFill>
          <a:blip r:embed="rId9" cstate="print"/>
          <a:srcRect/>
          <a:stretch>
            <a:fillRect/>
          </a:stretch>
        </p:blipFill>
        <p:spPr bwMode="auto">
          <a:xfrm>
            <a:off x="73913" y="153531"/>
            <a:ext cx="4426079" cy="2843421"/>
          </a:xfrm>
          <a:prstGeom prst="rect">
            <a:avLst/>
          </a:prstGeom>
          <a:noFill/>
          <a:ln w="9525">
            <a:noFill/>
            <a:miter lim="800000"/>
            <a:headEnd/>
            <a:tailEnd/>
          </a:ln>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457200" y="76200"/>
            <a:ext cx="8534400" cy="1417638"/>
          </a:xfrm>
        </p:spPr>
        <p:txBody>
          <a:bodyPr>
            <a:normAutofit/>
          </a:bodyPr>
          <a:lstStyle/>
          <a:p>
            <a:pPr lvl="0" algn="r">
              <a:defRPr/>
            </a:pPr>
            <a:r>
              <a:rPr lang="en-US" sz="2800" b="1" dirty="0" smtClean="0"/>
              <a:t>Longevity and update </a:t>
            </a:r>
            <a:br>
              <a:rPr lang="en-US" sz="2800" b="1" dirty="0" smtClean="0"/>
            </a:br>
            <a:r>
              <a:rPr lang="en-US" sz="2800" b="1" dirty="0" smtClean="0"/>
              <a:t>activity correlate !!</a:t>
            </a:r>
            <a:br>
              <a:rPr lang="en-US" sz="2800" b="1" dirty="0" smtClean="0"/>
            </a:br>
            <a:endParaRPr lang="el-GR" sz="2800" dirty="0"/>
          </a:p>
        </p:txBody>
      </p:sp>
      <p:sp>
        <p:nvSpPr>
          <p:cNvPr id="22" name="Slide Number Placeholder 21"/>
          <p:cNvSpPr>
            <a:spLocks noGrp="1"/>
          </p:cNvSpPr>
          <p:nvPr>
            <p:ph type="sldNum" sz="quarter" idx="12"/>
          </p:nvPr>
        </p:nvSpPr>
        <p:spPr/>
        <p:txBody>
          <a:bodyPr/>
          <a:lstStyle/>
          <a:p>
            <a:fld id="{B6F15528-21DE-4FAA-801E-634DDDAF4B2B}" type="slidenum">
              <a:rPr lang="en-US" smtClean="0"/>
              <a:pPr/>
              <a:t>122</a:t>
            </a:fld>
            <a:endParaRPr lang="en-US" dirty="0"/>
          </a:p>
        </p:txBody>
      </p:sp>
      <p:pic>
        <p:nvPicPr>
          <p:cNvPr id="18" name="Picture 6" descr="D:\Users\pvassil\RESEARCH\SUBMITTED\15ER\WORKING\v0.1.9_postSubmit\figures\png\mwiki_DurationBirthNoLegend.png"/>
          <p:cNvPicPr>
            <a:picLocks noChangeAspect="1" noChangeArrowheads="1"/>
          </p:cNvPicPr>
          <p:nvPr/>
        </p:nvPicPr>
        <p:blipFill>
          <a:blip r:embed="rId3" cstate="print"/>
          <a:srcRect/>
          <a:stretch>
            <a:fillRect/>
          </a:stretch>
        </p:blipFill>
        <p:spPr bwMode="auto">
          <a:xfrm>
            <a:off x="1" y="3382630"/>
            <a:ext cx="5652120" cy="3394463"/>
          </a:xfrm>
          <a:prstGeom prst="rect">
            <a:avLst/>
          </a:prstGeom>
          <a:noFill/>
        </p:spPr>
      </p:pic>
      <p:pic>
        <p:nvPicPr>
          <p:cNvPr id="21" name="Picture 4" descr="D:\Users\pvassil\RESEARCH\SUBMITTED\15ER\WORKING\v0.1.9_postSubmit\figures\png\mwiki_updatesDuration.png"/>
          <p:cNvPicPr>
            <a:picLocks noChangeAspect="1" noChangeArrowheads="1"/>
          </p:cNvPicPr>
          <p:nvPr/>
        </p:nvPicPr>
        <p:blipFill>
          <a:blip r:embed="rId4" cstate="print"/>
          <a:srcRect/>
          <a:stretch>
            <a:fillRect/>
          </a:stretch>
        </p:blipFill>
        <p:spPr bwMode="auto">
          <a:xfrm>
            <a:off x="0" y="0"/>
            <a:ext cx="5638825" cy="3393565"/>
          </a:xfrm>
          <a:prstGeom prst="rect">
            <a:avLst/>
          </a:prstGeom>
          <a:noFill/>
        </p:spPr>
      </p:pic>
      <p:sp>
        <p:nvSpPr>
          <p:cNvPr id="4" name="Right Brace 3"/>
          <p:cNvSpPr/>
          <p:nvPr/>
        </p:nvSpPr>
        <p:spPr>
          <a:xfrm rot="17882556">
            <a:off x="1399597" y="3488793"/>
            <a:ext cx="264894" cy="14531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TextBox 4"/>
          <p:cNvSpPr txBox="1"/>
          <p:nvPr/>
        </p:nvSpPr>
        <p:spPr>
          <a:xfrm>
            <a:off x="1600200" y="3810000"/>
            <a:ext cx="2057400" cy="523220"/>
          </a:xfrm>
          <a:prstGeom prst="rect">
            <a:avLst/>
          </a:prstGeom>
          <a:noFill/>
        </p:spPr>
        <p:txBody>
          <a:bodyPr wrap="square" rtlCol="0">
            <a:spAutoFit/>
          </a:bodyPr>
          <a:lstStyle/>
          <a:p>
            <a:r>
              <a:rPr lang="en-US" sz="1400" dirty="0" smtClean="0">
                <a:solidFill>
                  <a:srgbClr val="0000FF"/>
                </a:solidFill>
                <a:latin typeface="+mn-lt"/>
              </a:rPr>
              <a:t>Too many top changers are born early</a:t>
            </a:r>
            <a:endParaRPr lang="el-GR" sz="1400" dirty="0">
              <a:solidFill>
                <a:srgbClr val="0000FF"/>
              </a:solidFill>
              <a:latin typeface="+mn-lt"/>
            </a:endParaRPr>
          </a:p>
        </p:txBody>
      </p:sp>
      <p:sp>
        <p:nvSpPr>
          <p:cNvPr id="6" name="TextBox 5"/>
          <p:cNvSpPr txBox="1"/>
          <p:nvPr/>
        </p:nvSpPr>
        <p:spPr>
          <a:xfrm>
            <a:off x="4114800" y="76200"/>
            <a:ext cx="1296144" cy="523220"/>
          </a:xfrm>
          <a:prstGeom prst="rect">
            <a:avLst/>
          </a:prstGeom>
          <a:noFill/>
        </p:spPr>
        <p:txBody>
          <a:bodyPr wrap="square" rtlCol="0">
            <a:spAutoFit/>
          </a:bodyPr>
          <a:lstStyle/>
          <a:p>
            <a:r>
              <a:rPr lang="en-US" sz="1400" dirty="0" smtClean="0">
                <a:solidFill>
                  <a:srgbClr val="0000FF"/>
                </a:solidFill>
                <a:latin typeface="+mn-lt"/>
              </a:rPr>
              <a:t>Top changers live long</a:t>
            </a:r>
            <a:endParaRPr lang="el-GR" sz="1400" dirty="0">
              <a:solidFill>
                <a:srgbClr val="0000FF"/>
              </a:solidFill>
              <a:latin typeface="+mn-lt"/>
            </a:endParaRPr>
          </a:p>
        </p:txBody>
      </p:sp>
      <p:sp>
        <p:nvSpPr>
          <p:cNvPr id="9" name="TextBox 8"/>
          <p:cNvSpPr txBox="1"/>
          <p:nvPr/>
        </p:nvSpPr>
        <p:spPr>
          <a:xfrm>
            <a:off x="685800" y="5029200"/>
            <a:ext cx="1584176" cy="738664"/>
          </a:xfrm>
          <a:prstGeom prst="rect">
            <a:avLst/>
          </a:prstGeom>
          <a:noFill/>
        </p:spPr>
        <p:txBody>
          <a:bodyPr wrap="square" rtlCol="0">
            <a:spAutoFit/>
          </a:bodyPr>
          <a:lstStyle/>
          <a:p>
            <a:pPr algn="r"/>
            <a:r>
              <a:rPr lang="en-US" sz="1400" dirty="0" smtClean="0">
                <a:solidFill>
                  <a:srgbClr val="C00000"/>
                </a:solidFill>
              </a:rPr>
              <a:t>Deleted tables are born early &amp; last short</a:t>
            </a:r>
            <a:endParaRPr lang="el-GR" sz="1400" dirty="0">
              <a:solidFill>
                <a:srgbClr val="C00000"/>
              </a:solidFill>
            </a:endParaRPr>
          </a:p>
        </p:txBody>
      </p:sp>
      <p:sp>
        <p:nvSpPr>
          <p:cNvPr id="12" name="Right Brace 11"/>
          <p:cNvSpPr/>
          <p:nvPr/>
        </p:nvSpPr>
        <p:spPr>
          <a:xfrm rot="17751336">
            <a:off x="3869627" y="4310389"/>
            <a:ext cx="264894" cy="21613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3" name="TextBox 12"/>
          <p:cNvSpPr txBox="1"/>
          <p:nvPr/>
        </p:nvSpPr>
        <p:spPr>
          <a:xfrm>
            <a:off x="3810000" y="4876800"/>
            <a:ext cx="1368152" cy="523220"/>
          </a:xfrm>
          <a:prstGeom prst="rect">
            <a:avLst/>
          </a:prstGeom>
          <a:noFill/>
        </p:spPr>
        <p:txBody>
          <a:bodyPr wrap="square" rtlCol="0">
            <a:spAutoFit/>
          </a:bodyPr>
          <a:lstStyle/>
          <a:p>
            <a:pPr algn="r"/>
            <a:r>
              <a:rPr lang="en-US" sz="1400" dirty="0" smtClean="0">
                <a:solidFill>
                  <a:srgbClr val="0000FF"/>
                </a:solidFill>
                <a:latin typeface="+mn-lt"/>
              </a:rPr>
              <a:t>Birth rate drops over time</a:t>
            </a:r>
            <a:endParaRPr lang="el-GR" sz="1400" dirty="0">
              <a:solidFill>
                <a:srgbClr val="0000FF"/>
              </a:solidFill>
              <a:latin typeface="+mn-lt"/>
            </a:endParaRPr>
          </a:p>
        </p:txBody>
      </p:sp>
      <p:sp>
        <p:nvSpPr>
          <p:cNvPr id="19" name="Content Placeholder 2"/>
          <p:cNvSpPr txBox="1">
            <a:spLocks/>
          </p:cNvSpPr>
          <p:nvPr/>
        </p:nvSpPr>
        <p:spPr>
          <a:xfrm>
            <a:off x="5638800" y="1143000"/>
            <a:ext cx="3200400" cy="5029200"/>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Remember: top changers are defined as such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wrt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ATU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AvgTrxnUpdate</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not </a:t>
            </a:r>
            <a:r>
              <a:rPr kumimoji="0" lang="en-US" sz="2400" b="0" i="0" u="none" strike="noStrike" kern="1200" cap="none" spc="0" normalizeH="0" baseline="0" noProof="0" dirty="0" err="1" smtClean="0">
                <a:ln>
                  <a:noFill/>
                </a:ln>
                <a:solidFill>
                  <a:schemeClr val="tx1"/>
                </a:solidFill>
                <a:effectLst/>
                <a:uLnTx/>
                <a:uFillTx/>
                <a:latin typeface="+mn-lt"/>
                <a:ea typeface="+mn-ea"/>
                <a:cs typeface="+mn-cs"/>
              </a:rPr>
              <a:t>wrt</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 sum(changes)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solidFill>
                  <a:schemeClr val="tx1"/>
                </a:solidFill>
                <a:latin typeface="+mn-lt"/>
              </a:rPr>
              <a:t>Still, they dominate the sum(updates) too! (see </a:t>
            </a:r>
            <a:r>
              <a:rPr kumimoji="0" lang="en-US" sz="2400" b="0" i="0" u="none" strike="noStrike" kern="1200" cap="none" spc="0" normalizeH="0" noProof="0" dirty="0" smtClean="0">
                <a:ln>
                  <a:noFill/>
                </a:ln>
                <a:solidFill>
                  <a:schemeClr val="tx1"/>
                </a:solidFill>
                <a:effectLst/>
                <a:uLnTx/>
                <a:uFillTx/>
                <a:latin typeface="+mn-lt"/>
                <a:ea typeface="+mn-ea"/>
                <a:cs typeface="+mn-cs"/>
              </a:rPr>
              <a:t>top of inverse </a:t>
            </a:r>
            <a:r>
              <a:rPr kumimoji="0" lang="en-US" sz="2400" b="0" i="0" u="none" strike="noStrike" kern="1200" cap="none" spc="0" normalizeH="0" noProof="0" dirty="0" smtClean="0">
                <a:ln>
                  <a:noFill/>
                </a:ln>
                <a:solidFill>
                  <a:schemeClr val="tx1"/>
                </a:solidFill>
                <a:effectLst/>
                <a:uLnTx/>
                <a:uFillTx/>
                <a:latin typeface="+mn-lt"/>
                <a:ea typeface="+mn-ea"/>
                <a:cs typeface="+mn-cs"/>
                <a:sym typeface="Symbol"/>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noProof="0" dirty="0" smtClean="0">
                <a:ln>
                  <a:noFill/>
                </a:ln>
                <a:solidFill>
                  <a:schemeClr val="tx1"/>
                </a:solidFill>
                <a:effectLst/>
                <a:uLnTx/>
                <a:uFillTx/>
                <a:latin typeface="+mn-lt"/>
                <a:ea typeface="+mn-ea"/>
                <a:cs typeface="+mn-cs"/>
                <a:sym typeface="Symbol"/>
              </a:rPr>
              <a:t>See also upper right blue part of diagonal: too many of them are born early and survive =&gt; live long!</a:t>
            </a:r>
            <a:endParaRPr kumimoji="0" lang="el-GR"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4" name="Footer Placeholder 13"/>
          <p:cNvSpPr>
            <a:spLocks noGrp="1"/>
          </p:cNvSpPr>
          <p:nvPr>
            <p:ph type="ftr" sz="quarter" idx="11"/>
          </p:nvPr>
        </p:nvSpPr>
        <p:spPr/>
        <p:txBody>
          <a:bodyPr/>
          <a:lstStyle/>
          <a:p>
            <a:endParaRPr lang="el-G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p:txBody>
          <a:bodyPr/>
          <a:lstStyle/>
          <a:p>
            <a:pPr algn="r"/>
            <a:r>
              <a:rPr lang="en-US" dirty="0" smtClean="0"/>
              <a:t>All in one</a:t>
            </a:r>
            <a:endParaRPr lang="el-GR" dirty="0"/>
          </a:p>
        </p:txBody>
      </p:sp>
      <p:sp>
        <p:nvSpPr>
          <p:cNvPr id="28" name="Footer Placeholder 27"/>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B6F15528-21DE-4FAA-801E-634DDDAF4B2B}" type="slidenum">
              <a:rPr lang="en-US" smtClean="0"/>
              <a:pPr/>
              <a:t>123</a:t>
            </a:fld>
            <a:endParaRPr lang="en-US"/>
          </a:p>
        </p:txBody>
      </p:sp>
      <p:pic>
        <p:nvPicPr>
          <p:cNvPr id="16" name="Picture 6" descr="D:\Users\pvassil\RESEARCH\SUBMITTED\15ER\WORKING\v0.1.9_postSubmit\figures\png\mwiki_DurationBirthNoLegend.png"/>
          <p:cNvPicPr>
            <a:picLocks noChangeAspect="1" noChangeArrowheads="1"/>
          </p:cNvPicPr>
          <p:nvPr/>
        </p:nvPicPr>
        <p:blipFill>
          <a:blip r:embed="rId3" cstate="print"/>
          <a:srcRect/>
          <a:stretch>
            <a:fillRect/>
          </a:stretch>
        </p:blipFill>
        <p:spPr bwMode="auto">
          <a:xfrm>
            <a:off x="1" y="3382630"/>
            <a:ext cx="5652120" cy="3394463"/>
          </a:xfrm>
          <a:prstGeom prst="rect">
            <a:avLst/>
          </a:prstGeom>
          <a:noFill/>
        </p:spPr>
      </p:pic>
      <p:pic>
        <p:nvPicPr>
          <p:cNvPr id="17" name="Picture 4" descr="D:\Users\pvassil\RESEARCH\SUBMITTED\15ER\WORKING\v0.1.9_postSubmit\figures\png\mwiki_updatesDuration.png"/>
          <p:cNvPicPr>
            <a:picLocks noChangeAspect="1" noChangeArrowheads="1"/>
          </p:cNvPicPr>
          <p:nvPr/>
        </p:nvPicPr>
        <p:blipFill>
          <a:blip r:embed="rId4" cstate="print"/>
          <a:srcRect/>
          <a:stretch>
            <a:fillRect/>
          </a:stretch>
        </p:blipFill>
        <p:spPr bwMode="auto">
          <a:xfrm>
            <a:off x="0" y="0"/>
            <a:ext cx="5638825" cy="3393565"/>
          </a:xfrm>
          <a:prstGeom prst="rect">
            <a:avLst/>
          </a:prstGeom>
          <a:noFill/>
        </p:spPr>
      </p:pic>
      <p:sp>
        <p:nvSpPr>
          <p:cNvPr id="18" name="Right Brace 17"/>
          <p:cNvSpPr/>
          <p:nvPr/>
        </p:nvSpPr>
        <p:spPr>
          <a:xfrm rot="17880000">
            <a:off x="1389271" y="3526267"/>
            <a:ext cx="264894" cy="14314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9" name="TextBox 18"/>
          <p:cNvSpPr txBox="1"/>
          <p:nvPr/>
        </p:nvSpPr>
        <p:spPr>
          <a:xfrm>
            <a:off x="1518386" y="3699845"/>
            <a:ext cx="1368152" cy="523220"/>
          </a:xfrm>
          <a:prstGeom prst="rect">
            <a:avLst/>
          </a:prstGeom>
          <a:noFill/>
        </p:spPr>
        <p:txBody>
          <a:bodyPr wrap="square" rtlCol="0">
            <a:spAutoFit/>
          </a:bodyPr>
          <a:lstStyle/>
          <a:p>
            <a:r>
              <a:rPr lang="en-US" sz="1400" dirty="0" smtClean="0">
                <a:solidFill>
                  <a:srgbClr val="0000FF"/>
                </a:solidFill>
                <a:latin typeface="+mn-lt"/>
              </a:rPr>
              <a:t>Top changers are born early</a:t>
            </a:r>
            <a:endParaRPr lang="el-GR" sz="1400" dirty="0">
              <a:solidFill>
                <a:srgbClr val="0000FF"/>
              </a:solidFill>
              <a:latin typeface="+mn-lt"/>
            </a:endParaRPr>
          </a:p>
        </p:txBody>
      </p:sp>
      <p:sp>
        <p:nvSpPr>
          <p:cNvPr id="20" name="TextBox 19"/>
          <p:cNvSpPr txBox="1"/>
          <p:nvPr/>
        </p:nvSpPr>
        <p:spPr>
          <a:xfrm>
            <a:off x="3995936" y="116632"/>
            <a:ext cx="1296144" cy="523220"/>
          </a:xfrm>
          <a:prstGeom prst="rect">
            <a:avLst/>
          </a:prstGeom>
          <a:noFill/>
        </p:spPr>
        <p:txBody>
          <a:bodyPr wrap="square" rtlCol="0">
            <a:spAutoFit/>
          </a:bodyPr>
          <a:lstStyle/>
          <a:p>
            <a:r>
              <a:rPr lang="en-US" sz="1400" dirty="0" smtClean="0">
                <a:solidFill>
                  <a:srgbClr val="0000FF"/>
                </a:solidFill>
                <a:latin typeface="+mn-lt"/>
              </a:rPr>
              <a:t>Top changers live long</a:t>
            </a:r>
            <a:endParaRPr lang="el-GR" sz="1400" dirty="0">
              <a:solidFill>
                <a:srgbClr val="0000FF"/>
              </a:solidFill>
              <a:latin typeface="+mn-lt"/>
            </a:endParaRPr>
          </a:p>
        </p:txBody>
      </p:sp>
      <p:sp>
        <p:nvSpPr>
          <p:cNvPr id="21" name="TextBox 20"/>
          <p:cNvSpPr txBox="1"/>
          <p:nvPr/>
        </p:nvSpPr>
        <p:spPr>
          <a:xfrm>
            <a:off x="2411760" y="4077072"/>
            <a:ext cx="2376264" cy="738664"/>
          </a:xfrm>
          <a:prstGeom prst="rect">
            <a:avLst/>
          </a:prstGeom>
          <a:noFill/>
        </p:spPr>
        <p:txBody>
          <a:bodyPr wrap="square" rtlCol="0">
            <a:spAutoFit/>
          </a:bodyPr>
          <a:lstStyle/>
          <a:p>
            <a:pPr algn="r"/>
            <a:r>
              <a:rPr lang="en-US" sz="1400" dirty="0" smtClean="0">
                <a:solidFill>
                  <a:srgbClr val="C00000"/>
                </a:solidFill>
                <a:latin typeface="+mn-lt"/>
              </a:rPr>
              <a:t>An empty triangle: no deleted tables with large or even modest durations</a:t>
            </a:r>
          </a:p>
        </p:txBody>
      </p:sp>
      <p:sp>
        <p:nvSpPr>
          <p:cNvPr id="22" name="Right Arrow 21"/>
          <p:cNvSpPr/>
          <p:nvPr/>
        </p:nvSpPr>
        <p:spPr>
          <a:xfrm rot="7426363">
            <a:off x="2246251" y="4838788"/>
            <a:ext cx="715978" cy="50405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TextBox 22"/>
          <p:cNvSpPr txBox="1"/>
          <p:nvPr/>
        </p:nvSpPr>
        <p:spPr>
          <a:xfrm>
            <a:off x="582282" y="4987421"/>
            <a:ext cx="1584176" cy="738664"/>
          </a:xfrm>
          <a:prstGeom prst="rect">
            <a:avLst/>
          </a:prstGeom>
          <a:noFill/>
        </p:spPr>
        <p:txBody>
          <a:bodyPr wrap="square" rtlCol="0">
            <a:spAutoFit/>
          </a:bodyPr>
          <a:lstStyle/>
          <a:p>
            <a:pPr algn="r"/>
            <a:r>
              <a:rPr lang="en-US" sz="1400" dirty="0" smtClean="0">
                <a:solidFill>
                  <a:srgbClr val="C00000"/>
                </a:solidFill>
              </a:rPr>
              <a:t>Deleted tables are born early &amp; last short</a:t>
            </a:r>
            <a:endParaRPr lang="el-GR" sz="1400" dirty="0">
              <a:solidFill>
                <a:srgbClr val="C00000"/>
              </a:solidFill>
            </a:endParaRPr>
          </a:p>
        </p:txBody>
      </p:sp>
      <p:sp>
        <p:nvSpPr>
          <p:cNvPr id="24" name="TextBox 23"/>
          <p:cNvSpPr txBox="1"/>
          <p:nvPr/>
        </p:nvSpPr>
        <p:spPr>
          <a:xfrm>
            <a:off x="683568" y="1610216"/>
            <a:ext cx="1800200" cy="738664"/>
          </a:xfrm>
          <a:prstGeom prst="rect">
            <a:avLst/>
          </a:prstGeom>
          <a:noFill/>
        </p:spPr>
        <p:txBody>
          <a:bodyPr wrap="square" rtlCol="0">
            <a:spAutoFit/>
          </a:bodyPr>
          <a:lstStyle/>
          <a:p>
            <a:pPr algn="r"/>
            <a:r>
              <a:rPr lang="en-US" sz="1400" dirty="0" smtClean="0">
                <a:solidFill>
                  <a:srgbClr val="C00000"/>
                </a:solidFill>
                <a:latin typeface="+mn-lt"/>
              </a:rPr>
              <a:t>Deleted tables last short &amp; do not change a lot</a:t>
            </a:r>
            <a:endParaRPr lang="el-GR" sz="1400" dirty="0">
              <a:solidFill>
                <a:srgbClr val="C00000"/>
              </a:solidFill>
              <a:latin typeface="+mn-lt"/>
            </a:endParaRPr>
          </a:p>
        </p:txBody>
      </p:sp>
      <p:sp>
        <p:nvSpPr>
          <p:cNvPr id="25" name="TextBox 24"/>
          <p:cNvSpPr txBox="1"/>
          <p:nvPr/>
        </p:nvSpPr>
        <p:spPr>
          <a:xfrm>
            <a:off x="2411760" y="764704"/>
            <a:ext cx="1584176" cy="954107"/>
          </a:xfrm>
          <a:prstGeom prst="rect">
            <a:avLst/>
          </a:prstGeom>
          <a:noFill/>
        </p:spPr>
        <p:txBody>
          <a:bodyPr wrap="square" rtlCol="0">
            <a:spAutoFit/>
          </a:bodyPr>
          <a:lstStyle/>
          <a:p>
            <a:pPr algn="ctr"/>
            <a:r>
              <a:rPr lang="en-US" sz="1400" dirty="0" smtClean="0">
                <a:solidFill>
                  <a:schemeClr val="bg1">
                    <a:lumMod val="50000"/>
                  </a:schemeClr>
                </a:solidFill>
                <a:latin typeface="+mn-lt"/>
              </a:rPr>
              <a:t>Empty space: high change rates are only for early born &amp; long lived</a:t>
            </a:r>
            <a:endParaRPr lang="el-GR" sz="1400" dirty="0">
              <a:solidFill>
                <a:schemeClr val="bg1">
                  <a:lumMod val="50000"/>
                </a:schemeClr>
              </a:solidFill>
              <a:latin typeface="+mn-lt"/>
            </a:endParaRPr>
          </a:p>
        </p:txBody>
      </p:sp>
      <p:sp>
        <p:nvSpPr>
          <p:cNvPr id="26" name="Right Brace 25"/>
          <p:cNvSpPr/>
          <p:nvPr/>
        </p:nvSpPr>
        <p:spPr>
          <a:xfrm rot="17867994">
            <a:off x="3925874" y="4319412"/>
            <a:ext cx="264894" cy="21613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7" name="TextBox 26"/>
          <p:cNvSpPr txBox="1"/>
          <p:nvPr/>
        </p:nvSpPr>
        <p:spPr>
          <a:xfrm>
            <a:off x="3860466" y="4961129"/>
            <a:ext cx="1368152" cy="523220"/>
          </a:xfrm>
          <a:prstGeom prst="rect">
            <a:avLst/>
          </a:prstGeom>
          <a:noFill/>
        </p:spPr>
        <p:txBody>
          <a:bodyPr wrap="square" rtlCol="0">
            <a:spAutoFit/>
          </a:bodyPr>
          <a:lstStyle/>
          <a:p>
            <a:pPr algn="r"/>
            <a:r>
              <a:rPr lang="en-US" sz="1400" dirty="0" smtClean="0">
                <a:solidFill>
                  <a:srgbClr val="0000FF"/>
                </a:solidFill>
                <a:latin typeface="+mn-lt"/>
              </a:rPr>
              <a:t>Birth rate drops over time</a:t>
            </a:r>
            <a:endParaRPr lang="el-GR" sz="1400" dirty="0">
              <a:solidFill>
                <a:srgbClr val="0000FF"/>
              </a:solidFill>
              <a:latin typeface="+mn-lt"/>
            </a:endParaRPr>
          </a:p>
        </p:txBody>
      </p:sp>
      <p:sp>
        <p:nvSpPr>
          <p:cNvPr id="30" name="Rectangle 29"/>
          <p:cNvSpPr/>
          <p:nvPr/>
        </p:nvSpPr>
        <p:spPr>
          <a:xfrm>
            <a:off x="6012160" y="1196752"/>
            <a:ext cx="2843808" cy="5632311"/>
          </a:xfrm>
          <a:prstGeom prst="rect">
            <a:avLst/>
          </a:prstGeom>
        </p:spPr>
        <p:txBody>
          <a:bodyPr wrap="square">
            <a:spAutoFit/>
          </a:bodyPr>
          <a:lstStyle/>
          <a:p>
            <a:pPr marL="238125" lvl="0" indent="-238125">
              <a:buFont typeface="Arial" pitchFamily="34" charset="0"/>
              <a:buChar char="•"/>
            </a:pPr>
            <a:r>
              <a:rPr lang="en-US" sz="2000" dirty="0" smtClean="0">
                <a:solidFill>
                  <a:srgbClr val="FF0000"/>
                </a:solidFill>
                <a:latin typeface="+mn-lt"/>
              </a:rPr>
              <a:t>Early stages of the database life are more "active" </a:t>
            </a:r>
            <a:r>
              <a:rPr lang="en-US" sz="2000" dirty="0" smtClean="0">
                <a:solidFill>
                  <a:schemeClr val="tx1"/>
                </a:solidFill>
                <a:latin typeface="+mn-lt"/>
              </a:rPr>
              <a:t>in terms of births, deaths and updates, and have higher chances of producing deleted tables. </a:t>
            </a:r>
          </a:p>
          <a:p>
            <a:pPr marL="238125" lvl="0" indent="-238125">
              <a:buFont typeface="Arial" pitchFamily="34" charset="0"/>
              <a:buChar char="•"/>
            </a:pPr>
            <a:endParaRPr lang="en-US" sz="2000" dirty="0" smtClean="0">
              <a:solidFill>
                <a:schemeClr val="tx1"/>
              </a:solidFill>
              <a:latin typeface="+mn-lt"/>
            </a:endParaRPr>
          </a:p>
          <a:p>
            <a:pPr marL="238125" lvl="0" indent="-238125">
              <a:buFont typeface="Arial" pitchFamily="34" charset="0"/>
              <a:buChar char="•"/>
            </a:pPr>
            <a:r>
              <a:rPr lang="en-US" sz="2000" dirty="0" smtClean="0">
                <a:solidFill>
                  <a:srgbClr val="0000FF"/>
                </a:solidFill>
                <a:latin typeface="+mn-lt"/>
              </a:rPr>
              <a:t>After the first major restructuring, the database continues to grow; however, we see much less removals, and maintenance activity </a:t>
            </a:r>
            <a:r>
              <a:rPr lang="en-US" sz="2000" dirty="0" smtClean="0">
                <a:solidFill>
                  <a:schemeClr val="tx1"/>
                </a:solidFill>
                <a:latin typeface="+mn-lt"/>
              </a:rPr>
              <a:t>becomes more concentrated and focused.</a:t>
            </a:r>
            <a:endParaRPr lang="el-GR" sz="2000" dirty="0" smtClean="0">
              <a:solidFill>
                <a:schemeClr val="tx1"/>
              </a:solidFill>
              <a:latin typeface="+mn-lt"/>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Survival in schema evolution: putting the lives of survivor and dead tables in counterpoint</a:t>
            </a:r>
            <a:endParaRPr lang="el-GR" dirty="0"/>
          </a:p>
        </p:txBody>
      </p:sp>
      <p:sp>
        <p:nvSpPr>
          <p:cNvPr id="3" name="Text Placeholder 2"/>
          <p:cNvSpPr>
            <a:spLocks noGrp="1"/>
          </p:cNvSpPr>
          <p:nvPr>
            <p:ph type="body" idx="1"/>
          </p:nvPr>
        </p:nvSpPr>
        <p:spPr>
          <a:xfrm>
            <a:off x="722313" y="1052737"/>
            <a:ext cx="7772400" cy="3354164"/>
          </a:xfrm>
        </p:spPr>
        <p:txBody>
          <a:bodyPr>
            <a:normAutofit/>
          </a:bodyPr>
          <a:lstStyle/>
          <a:p>
            <a:r>
              <a:rPr lang="en-US" b="1" dirty="0" smtClean="0"/>
              <a:t>… How do survivor tables differ from the dead ones (esp., </a:t>
            </a:r>
            <a:r>
              <a:rPr lang="en-US" b="1" dirty="0" err="1" smtClean="0"/>
              <a:t>wrt</a:t>
            </a:r>
            <a:r>
              <a:rPr lang="en-US" b="1" dirty="0" smtClean="0"/>
              <a:t> activity &amp; duration)?</a:t>
            </a:r>
          </a:p>
          <a:p>
            <a:endParaRPr lang="en-US" dirty="0" smtClean="0"/>
          </a:p>
          <a:p>
            <a:r>
              <a:rPr lang="en-US" dirty="0" smtClean="0">
                <a:solidFill>
                  <a:srgbClr val="0000FF"/>
                </a:solidFill>
                <a:hlinkClick r:id="rId2"/>
              </a:rPr>
              <a:t>http://www.cs.uoi.gr/~pvassil/publications/2017_CAiSE_Electrolysis</a:t>
            </a:r>
            <a:endParaRPr lang="en-US" dirty="0" smtClean="0">
              <a:solidFill>
                <a:srgbClr val="0000FF"/>
              </a:solidFill>
            </a:endParaRPr>
          </a:p>
          <a:p>
            <a:pPr algn="ctr"/>
            <a:endParaRPr lang="en-US" dirty="0" smtClean="0"/>
          </a:p>
          <a:p>
            <a:r>
              <a:rPr lang="en-US" dirty="0" smtClean="0"/>
              <a:t>Panos Vassiliadis, Apostolos Zarras.  29th International Conference on Advanced Information Systems Engineering , (</a:t>
            </a:r>
            <a:r>
              <a:rPr lang="en-US" b="1" dirty="0" err="1" smtClean="0"/>
              <a:t>CAiSE</a:t>
            </a:r>
            <a:r>
              <a:rPr lang="en-US" b="1" dirty="0" smtClean="0"/>
              <a:t> 2017</a:t>
            </a:r>
            <a:r>
              <a:rPr lang="en-US" dirty="0" smtClean="0"/>
              <a:t>),  12-16 June 2017, Essen, Germany. </a:t>
            </a:r>
            <a:endParaRPr lang="el-GR" dirty="0" smtClean="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124</a:t>
            </a:fld>
            <a:endParaRPr lang="el-G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Electrolysis pattern for table activities</a:t>
            </a:r>
            <a:endParaRPr lang="el-GR" dirty="0"/>
          </a:p>
        </p:txBody>
      </p:sp>
      <p:sp>
        <p:nvSpPr>
          <p:cNvPr id="3" name="Text Placeholder 2"/>
          <p:cNvSpPr>
            <a:spLocks noGrp="1"/>
          </p:cNvSpPr>
          <p:nvPr>
            <p:ph type="body" idx="1"/>
          </p:nvPr>
        </p:nvSpPr>
        <p:spPr/>
        <p:txBody>
          <a:bodyPr/>
          <a:lstStyle/>
          <a:p>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17436D98-9539-44E1-9C46-C8A7EE3A4F66}" type="slidenum">
              <a:rPr lang="el-GR" smtClean="0"/>
              <a:pPr/>
              <a:t>125</a:t>
            </a:fld>
            <a:endParaRPr lang="el-GR"/>
          </a:p>
        </p:txBody>
      </p:sp>
      <p:pic>
        <p:nvPicPr>
          <p:cNvPr id="7" name="Picture 8" descr="emotions,examining,eyeballs,eyes,faces,looking,magnification,magnifying,magnifying glasses,seeing,smiles,smiley,smiley face,smiley faces,smileys,smilie,smilie face,smilie faces,smilies,smiling,smily,smily face,smily faces,smilys,symbols"/>
          <p:cNvPicPr>
            <a:picLocks noChangeAspect="1" noChangeArrowheads="1"/>
          </p:cNvPicPr>
          <p:nvPr/>
        </p:nvPicPr>
        <p:blipFill>
          <a:blip r:embed="rId2" cstate="print"/>
          <a:srcRect/>
          <a:stretch>
            <a:fillRect/>
          </a:stretch>
        </p:blipFill>
        <p:spPr bwMode="auto">
          <a:xfrm>
            <a:off x="7668344" y="5013176"/>
            <a:ext cx="1296144" cy="1296144"/>
          </a:xfrm>
          <a:prstGeom prst="rect">
            <a:avLst/>
          </a:prstGeom>
          <a:noFill/>
        </p:spPr>
      </p:pic>
      <p:pic>
        <p:nvPicPr>
          <p:cNvPr id="8" name="Picture 2" descr="D:\Users\pvassil\RESEARCH\SUBMITTED\17CAiSE_Evo\Presentation\electrolysis-dreamstime.jpg"/>
          <p:cNvPicPr>
            <a:picLocks noChangeAspect="1" noChangeArrowheads="1"/>
          </p:cNvPicPr>
          <p:nvPr/>
        </p:nvPicPr>
        <p:blipFill>
          <a:blip r:embed="rId3" cstate="print"/>
          <a:srcRect t="23451"/>
          <a:stretch>
            <a:fillRect/>
          </a:stretch>
        </p:blipFill>
        <p:spPr bwMode="auto">
          <a:xfrm>
            <a:off x="4139953" y="412404"/>
            <a:ext cx="4824536" cy="3949101"/>
          </a:xfrm>
          <a:prstGeom prst="rect">
            <a:avLst/>
          </a:prstGeom>
          <a:noFill/>
        </p:spPr>
      </p:pic>
    </p:spTree>
    <p:extLst>
      <p:ext uri="{BB962C8B-B14F-4D97-AF65-F5344CB8AC3E}">
        <p14:creationId xmlns:p14="http://schemas.microsoft.com/office/powerpoint/2010/main" val="2835876049"/>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255339" y="1441728"/>
            <a:ext cx="6400358" cy="3715464"/>
          </a:xfrm>
          <a:prstGeom prst="rect">
            <a:avLst/>
          </a:prstGeom>
          <a:noFill/>
          <a:ln w="9525">
            <a:noFill/>
            <a:miter lim="800000"/>
            <a:headEnd/>
            <a:tailEnd/>
          </a:ln>
          <a:effectLst/>
        </p:spPr>
      </p:pic>
      <p:sp>
        <p:nvSpPr>
          <p:cNvPr id="3" name="TextBox 2"/>
          <p:cNvSpPr txBox="1"/>
          <p:nvPr/>
        </p:nvSpPr>
        <p:spPr>
          <a:xfrm>
            <a:off x="196472" y="1888411"/>
            <a:ext cx="914337" cy="400709"/>
          </a:xfrm>
          <a:prstGeom prst="rect">
            <a:avLst/>
          </a:prstGeom>
          <a:noFill/>
          <a:ln>
            <a:noFill/>
          </a:ln>
        </p:spPr>
        <p:txBody>
          <a:bodyPr wrap="square" lIns="137754" tIns="68877" rIns="137754" bIns="68877" rtlCol="0">
            <a:spAutoFit/>
          </a:bodyPr>
          <a:lstStyle/>
          <a:p>
            <a:r>
              <a:rPr lang="en-US" sz="1700" dirty="0">
                <a:solidFill>
                  <a:srgbClr val="C00000"/>
                </a:solidFill>
              </a:rPr>
              <a:t>Rigid</a:t>
            </a:r>
          </a:p>
        </p:txBody>
      </p:sp>
      <p:sp>
        <p:nvSpPr>
          <p:cNvPr id="4" name="TextBox 3"/>
          <p:cNvSpPr txBox="1"/>
          <p:nvPr/>
        </p:nvSpPr>
        <p:spPr>
          <a:xfrm>
            <a:off x="196474" y="2329179"/>
            <a:ext cx="914337" cy="400709"/>
          </a:xfrm>
          <a:prstGeom prst="rect">
            <a:avLst/>
          </a:prstGeom>
          <a:noFill/>
          <a:ln>
            <a:noFill/>
          </a:ln>
        </p:spPr>
        <p:txBody>
          <a:bodyPr wrap="square" lIns="137754" tIns="68877" rIns="137754" bIns="68877" rtlCol="0">
            <a:spAutoFit/>
          </a:bodyPr>
          <a:lstStyle/>
          <a:p>
            <a:r>
              <a:rPr lang="en-US" sz="1700" dirty="0">
                <a:solidFill>
                  <a:srgbClr val="C00000"/>
                </a:solidFill>
              </a:rPr>
              <a:t>Quiet</a:t>
            </a:r>
            <a:endParaRPr lang="el-GR" sz="1700" dirty="0">
              <a:solidFill>
                <a:srgbClr val="C00000"/>
              </a:solidFill>
            </a:endParaRPr>
          </a:p>
        </p:txBody>
      </p:sp>
      <p:sp>
        <p:nvSpPr>
          <p:cNvPr id="5" name="TextBox 4"/>
          <p:cNvSpPr txBox="1"/>
          <p:nvPr/>
        </p:nvSpPr>
        <p:spPr>
          <a:xfrm>
            <a:off x="196472" y="2762424"/>
            <a:ext cx="914337" cy="400709"/>
          </a:xfrm>
          <a:prstGeom prst="rect">
            <a:avLst/>
          </a:prstGeom>
          <a:noFill/>
          <a:ln>
            <a:noFill/>
          </a:ln>
        </p:spPr>
        <p:txBody>
          <a:bodyPr wrap="square" lIns="137754" tIns="68877" rIns="137754" bIns="68877" rtlCol="0">
            <a:spAutoFit/>
          </a:bodyPr>
          <a:lstStyle/>
          <a:p>
            <a:r>
              <a:rPr lang="en-US" sz="1700" dirty="0">
                <a:solidFill>
                  <a:srgbClr val="C00000"/>
                </a:solidFill>
              </a:rPr>
              <a:t>Active</a:t>
            </a:r>
            <a:endParaRPr lang="el-GR" sz="1700" dirty="0">
              <a:solidFill>
                <a:srgbClr val="C00000"/>
              </a:solidFill>
            </a:endParaRPr>
          </a:p>
        </p:txBody>
      </p:sp>
      <p:sp>
        <p:nvSpPr>
          <p:cNvPr id="13" name="Rounded Rectangle 12"/>
          <p:cNvSpPr/>
          <p:nvPr/>
        </p:nvSpPr>
        <p:spPr>
          <a:xfrm>
            <a:off x="1065456" y="1644911"/>
            <a:ext cx="457168" cy="2031839"/>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vert270" lIns="137754" tIns="68877" rIns="137754" bIns="68877" rtlCol="0" anchor="ctr"/>
          <a:lstStyle/>
          <a:p>
            <a:pPr algn="ctr"/>
            <a:r>
              <a:rPr lang="en-US" dirty="0" smtClean="0"/>
              <a:t>Low </a:t>
            </a:r>
            <a:r>
              <a:rPr lang="en-US" dirty="0" err="1" smtClean="0"/>
              <a:t>dur</a:t>
            </a:r>
            <a:r>
              <a:rPr lang="en-US" dirty="0" smtClean="0"/>
              <a:t>., rigidity</a:t>
            </a:r>
            <a:endParaRPr lang="el-GR" dirty="0"/>
          </a:p>
        </p:txBody>
      </p:sp>
      <p:sp>
        <p:nvSpPr>
          <p:cNvPr id="14" name="Rounded Rectangle 13"/>
          <p:cNvSpPr/>
          <p:nvPr/>
        </p:nvSpPr>
        <p:spPr>
          <a:xfrm>
            <a:off x="7465814" y="2965607"/>
            <a:ext cx="457168" cy="2031839"/>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vert="vert270" lIns="137754" tIns="68877" rIns="137754" bIns="68877" rtlCol="0" anchor="ctr"/>
          <a:lstStyle/>
          <a:p>
            <a:pPr algn="ctr"/>
            <a:r>
              <a:rPr lang="en-US" dirty="0" smtClean="0"/>
              <a:t>High </a:t>
            </a:r>
            <a:r>
              <a:rPr lang="en-US" dirty="0" err="1" smtClean="0"/>
              <a:t>dur</a:t>
            </a:r>
            <a:r>
              <a:rPr lang="en-US" dirty="0" smtClean="0"/>
              <a:t>., quiet</a:t>
            </a:r>
            <a:endParaRPr lang="el-GR" dirty="0"/>
          </a:p>
        </p:txBody>
      </p:sp>
      <p:sp>
        <p:nvSpPr>
          <p:cNvPr id="15" name="TextBox 14"/>
          <p:cNvSpPr txBox="1"/>
          <p:nvPr/>
        </p:nvSpPr>
        <p:spPr>
          <a:xfrm>
            <a:off x="36512" y="1543319"/>
            <a:ext cx="914653" cy="400709"/>
          </a:xfrm>
          <a:prstGeom prst="rect">
            <a:avLst/>
          </a:prstGeom>
          <a:noFill/>
        </p:spPr>
        <p:txBody>
          <a:bodyPr wrap="square" lIns="137754" tIns="68877" rIns="137754" bIns="68877" rtlCol="0">
            <a:spAutoFit/>
          </a:bodyPr>
          <a:lstStyle/>
          <a:p>
            <a:r>
              <a:rPr lang="en-US" sz="1700" dirty="0">
                <a:solidFill>
                  <a:srgbClr val="C00000"/>
                </a:solidFill>
              </a:rPr>
              <a:t>DEAD</a:t>
            </a:r>
            <a:endParaRPr lang="el-GR" sz="1700" dirty="0">
              <a:solidFill>
                <a:srgbClr val="C00000"/>
              </a:solidFill>
            </a:endParaRPr>
          </a:p>
        </p:txBody>
      </p:sp>
      <p:sp>
        <p:nvSpPr>
          <p:cNvPr id="16" name="TextBox 15"/>
          <p:cNvSpPr txBox="1"/>
          <p:nvPr/>
        </p:nvSpPr>
        <p:spPr>
          <a:xfrm>
            <a:off x="8037274" y="3209105"/>
            <a:ext cx="914337" cy="400709"/>
          </a:xfrm>
          <a:prstGeom prst="rect">
            <a:avLst/>
          </a:prstGeom>
          <a:noFill/>
          <a:ln>
            <a:noFill/>
          </a:ln>
        </p:spPr>
        <p:txBody>
          <a:bodyPr wrap="square" lIns="137754" tIns="68877" rIns="137754" bIns="68877" rtlCol="0">
            <a:spAutoFit/>
          </a:bodyPr>
          <a:lstStyle/>
          <a:p>
            <a:r>
              <a:rPr lang="en-US" sz="1700" dirty="0">
                <a:solidFill>
                  <a:srgbClr val="0000FF"/>
                </a:solidFill>
              </a:rPr>
              <a:t>Rigid</a:t>
            </a:r>
          </a:p>
        </p:txBody>
      </p:sp>
      <p:sp>
        <p:nvSpPr>
          <p:cNvPr id="17" name="TextBox 16"/>
          <p:cNvSpPr txBox="1"/>
          <p:nvPr/>
        </p:nvSpPr>
        <p:spPr>
          <a:xfrm>
            <a:off x="8037276" y="3649873"/>
            <a:ext cx="914337" cy="400709"/>
          </a:xfrm>
          <a:prstGeom prst="rect">
            <a:avLst/>
          </a:prstGeom>
          <a:noFill/>
          <a:ln>
            <a:noFill/>
          </a:ln>
        </p:spPr>
        <p:txBody>
          <a:bodyPr wrap="square" lIns="137754" tIns="68877" rIns="137754" bIns="68877" rtlCol="0">
            <a:spAutoFit/>
          </a:bodyPr>
          <a:lstStyle/>
          <a:p>
            <a:r>
              <a:rPr lang="en-US" sz="1700" dirty="0">
                <a:solidFill>
                  <a:srgbClr val="0000FF"/>
                </a:solidFill>
              </a:rPr>
              <a:t>Quiet</a:t>
            </a:r>
            <a:endParaRPr lang="el-GR" sz="1700" dirty="0">
              <a:solidFill>
                <a:srgbClr val="0000FF"/>
              </a:solidFill>
            </a:endParaRPr>
          </a:p>
        </p:txBody>
      </p:sp>
      <p:sp>
        <p:nvSpPr>
          <p:cNvPr id="18" name="TextBox 17"/>
          <p:cNvSpPr txBox="1"/>
          <p:nvPr/>
        </p:nvSpPr>
        <p:spPr>
          <a:xfrm>
            <a:off x="8037274" y="4083118"/>
            <a:ext cx="914337" cy="400709"/>
          </a:xfrm>
          <a:prstGeom prst="rect">
            <a:avLst/>
          </a:prstGeom>
          <a:noFill/>
          <a:ln>
            <a:noFill/>
          </a:ln>
        </p:spPr>
        <p:txBody>
          <a:bodyPr wrap="square" lIns="137754" tIns="68877" rIns="137754" bIns="68877" rtlCol="0">
            <a:spAutoFit/>
          </a:bodyPr>
          <a:lstStyle/>
          <a:p>
            <a:r>
              <a:rPr lang="en-US" sz="1700" dirty="0">
                <a:solidFill>
                  <a:srgbClr val="0000FF"/>
                </a:solidFill>
              </a:rPr>
              <a:t>Active</a:t>
            </a:r>
            <a:endParaRPr lang="el-GR" sz="1700" dirty="0">
              <a:solidFill>
                <a:srgbClr val="0000FF"/>
              </a:solidFill>
            </a:endParaRPr>
          </a:p>
        </p:txBody>
      </p:sp>
      <p:sp>
        <p:nvSpPr>
          <p:cNvPr id="19" name="TextBox 18"/>
          <p:cNvSpPr txBox="1"/>
          <p:nvPr/>
        </p:nvSpPr>
        <p:spPr>
          <a:xfrm>
            <a:off x="7808691" y="2864013"/>
            <a:ext cx="1371821" cy="400709"/>
          </a:xfrm>
          <a:prstGeom prst="rect">
            <a:avLst/>
          </a:prstGeom>
          <a:noFill/>
        </p:spPr>
        <p:txBody>
          <a:bodyPr wrap="square" lIns="137754" tIns="68877" rIns="137754" bIns="68877" rtlCol="0">
            <a:spAutoFit/>
          </a:bodyPr>
          <a:lstStyle/>
          <a:p>
            <a:r>
              <a:rPr lang="en-US" sz="1700" dirty="0">
                <a:solidFill>
                  <a:srgbClr val="0000FF"/>
                </a:solidFill>
              </a:rPr>
              <a:t>SURVIVORS</a:t>
            </a:r>
            <a:endParaRPr lang="el-GR" sz="1700" dirty="0">
              <a:solidFill>
                <a:srgbClr val="0000FF"/>
              </a:solidFill>
            </a:endParaRPr>
          </a:p>
        </p:txBody>
      </p:sp>
      <p:sp>
        <p:nvSpPr>
          <p:cNvPr id="6" name="Title 5"/>
          <p:cNvSpPr>
            <a:spLocks noGrp="1"/>
          </p:cNvSpPr>
          <p:nvPr>
            <p:ph type="title"/>
          </p:nvPr>
        </p:nvSpPr>
        <p:spPr/>
        <p:txBody>
          <a:bodyPr>
            <a:normAutofit fontScale="90000"/>
          </a:bodyPr>
          <a:lstStyle/>
          <a:p>
            <a:r>
              <a:rPr lang="en-US" dirty="0" smtClean="0"/>
              <a:t>Duration is related to the Life &amp; Death Class of the tables!</a:t>
            </a:r>
            <a:endParaRPr lang="el-GR" dirty="0"/>
          </a:p>
        </p:txBody>
      </p:sp>
      <p:sp>
        <p:nvSpPr>
          <p:cNvPr id="20" name="TextBox 19"/>
          <p:cNvSpPr txBox="1"/>
          <p:nvPr/>
        </p:nvSpPr>
        <p:spPr>
          <a:xfrm>
            <a:off x="251520" y="5661248"/>
            <a:ext cx="8280920" cy="923330"/>
          </a:xfrm>
          <a:prstGeom prst="rect">
            <a:avLst/>
          </a:prstGeom>
          <a:solidFill>
            <a:schemeClr val="accent6">
              <a:lumMod val="20000"/>
              <a:lumOff val="80000"/>
            </a:schemeClr>
          </a:solidFill>
        </p:spPr>
        <p:txBody>
          <a:bodyPr wrap="square" rtlCol="0">
            <a:spAutoFit/>
          </a:bodyPr>
          <a:lstStyle/>
          <a:p>
            <a:r>
              <a:rPr lang="en-US" dirty="0" smtClean="0">
                <a:latin typeface="+mn-lt"/>
              </a:rPr>
              <a:t>(a) </a:t>
            </a:r>
            <a:r>
              <a:rPr lang="en-US" b="1" dirty="0" smtClean="0">
                <a:latin typeface="+mn-lt"/>
              </a:rPr>
              <a:t>Survival</a:t>
            </a:r>
            <a:r>
              <a:rPr lang="en-US" dirty="0" smtClean="0">
                <a:latin typeface="+mn-lt"/>
              </a:rPr>
              <a:t>: </a:t>
            </a:r>
            <a:r>
              <a:rPr lang="en-US" dirty="0" smtClean="0">
                <a:solidFill>
                  <a:srgbClr val="C00000"/>
                </a:solidFill>
                <a:latin typeface="+mn-lt"/>
              </a:rPr>
              <a:t>DEAD</a:t>
            </a:r>
            <a:r>
              <a:rPr lang="en-US" dirty="0" smtClean="0">
                <a:latin typeface="+mn-lt"/>
              </a:rPr>
              <a:t> </a:t>
            </a:r>
            <a:r>
              <a:rPr lang="en-US" dirty="0" err="1" smtClean="0">
                <a:latin typeface="+mn-lt"/>
              </a:rPr>
              <a:t>vs</a:t>
            </a:r>
            <a:r>
              <a:rPr lang="en-US" dirty="0" smtClean="0">
                <a:latin typeface="+mn-lt"/>
              </a:rPr>
              <a:t> </a:t>
            </a:r>
            <a:r>
              <a:rPr lang="en-US" dirty="0" smtClean="0">
                <a:solidFill>
                  <a:srgbClr val="0000FF"/>
                </a:solidFill>
                <a:latin typeface="+mn-lt"/>
              </a:rPr>
              <a:t>SURVIVORS</a:t>
            </a:r>
          </a:p>
          <a:p>
            <a:r>
              <a:rPr lang="en-US" dirty="0" smtClean="0"/>
              <a:t>(b) </a:t>
            </a:r>
            <a:r>
              <a:rPr lang="en-US" b="1" dirty="0" smtClean="0"/>
              <a:t>Activity</a:t>
            </a:r>
            <a:r>
              <a:rPr lang="en-US" dirty="0" smtClean="0"/>
              <a:t>: </a:t>
            </a:r>
            <a:r>
              <a:rPr lang="en-US" u="sng" dirty="0" smtClean="0"/>
              <a:t>Rigid</a:t>
            </a:r>
            <a:r>
              <a:rPr lang="en-US" dirty="0" smtClean="0"/>
              <a:t> (no change) </a:t>
            </a:r>
            <a:r>
              <a:rPr lang="en-US" dirty="0" err="1" smtClean="0"/>
              <a:t>vs</a:t>
            </a:r>
            <a:r>
              <a:rPr lang="en-US" dirty="0" smtClean="0"/>
              <a:t> </a:t>
            </a:r>
            <a:r>
              <a:rPr lang="en-US" u="sng" dirty="0" smtClean="0"/>
              <a:t>Active</a:t>
            </a:r>
            <a:r>
              <a:rPr lang="en-US" dirty="0" smtClean="0"/>
              <a:t> (change rate &gt; 10%) </a:t>
            </a:r>
            <a:r>
              <a:rPr lang="en-US" dirty="0" err="1" smtClean="0"/>
              <a:t>vs</a:t>
            </a:r>
            <a:r>
              <a:rPr lang="en-US" dirty="0" smtClean="0"/>
              <a:t> </a:t>
            </a:r>
            <a:r>
              <a:rPr lang="en-US" u="sng" dirty="0" smtClean="0"/>
              <a:t>Quiet</a:t>
            </a:r>
            <a:r>
              <a:rPr lang="en-US" dirty="0" smtClean="0"/>
              <a:t> (all in between)</a:t>
            </a:r>
          </a:p>
          <a:p>
            <a:r>
              <a:rPr lang="en-US" dirty="0" smtClean="0">
                <a:latin typeface="+mn-lt"/>
              </a:rPr>
              <a:t>(c) </a:t>
            </a:r>
            <a:r>
              <a:rPr lang="en-US" b="1" dirty="0" smtClean="0">
                <a:latin typeface="+mn-lt"/>
              </a:rPr>
              <a:t>Lif</a:t>
            </a:r>
            <a:r>
              <a:rPr lang="en-US" b="1" dirty="0" smtClean="0"/>
              <a:t>e And Death (LAD)</a:t>
            </a:r>
            <a:r>
              <a:rPr lang="en-US" dirty="0" smtClean="0"/>
              <a:t> class: Survival x Activity</a:t>
            </a:r>
            <a:endParaRPr lang="el-GR" dirty="0" smtClean="0">
              <a:latin typeface="+mn-lt"/>
            </a:endParaRPr>
          </a:p>
        </p:txBody>
      </p:sp>
    </p:spTree>
    <p:extLst>
      <p:ext uri="{BB962C8B-B14F-4D97-AF65-F5344CB8AC3E}">
        <p14:creationId xmlns:p14="http://schemas.microsoft.com/office/powerpoint/2010/main" val="3407067182"/>
      </p:ext>
    </p:extLst>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l-GR"/>
          </a:p>
        </p:txBody>
      </p:sp>
      <p:sp>
        <p:nvSpPr>
          <p:cNvPr id="3" name="Slide Number Placeholder 2"/>
          <p:cNvSpPr>
            <a:spLocks noGrp="1"/>
          </p:cNvSpPr>
          <p:nvPr>
            <p:ph type="sldNum" sz="quarter" idx="12"/>
          </p:nvPr>
        </p:nvSpPr>
        <p:spPr/>
        <p:txBody>
          <a:bodyPr/>
          <a:lstStyle/>
          <a:p>
            <a:fld id="{17436D98-9539-44E1-9C46-C8A7EE3A4F66}" type="slidenum">
              <a:rPr lang="el-GR" smtClean="0"/>
              <a:pPr/>
              <a:t>127</a:t>
            </a:fld>
            <a:endParaRPr lang="el-GR"/>
          </a:p>
        </p:txBody>
      </p:sp>
      <p:pic>
        <p:nvPicPr>
          <p:cNvPr id="2050" name="Picture 2" descr="D:\Users\pvassil\RESEARCH\ON_GOING\EVOLUTION\DB_Evolution\21_TableLifetimes\02_ISeeDeadPeople\16Summer\figures_MASTER\5_B_electrolysis_scatter\3season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697" y="0"/>
            <a:ext cx="80367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63880" y="2348880"/>
            <a:ext cx="1080120" cy="923330"/>
          </a:xfrm>
          <a:prstGeom prst="rect">
            <a:avLst/>
          </a:prstGeom>
          <a:noFill/>
        </p:spPr>
        <p:txBody>
          <a:bodyPr wrap="square" rtlCol="0">
            <a:spAutoFit/>
          </a:bodyPr>
          <a:lstStyle/>
          <a:p>
            <a:pPr algn="r"/>
            <a:r>
              <a:rPr lang="en-US" dirty="0" smtClean="0">
                <a:latin typeface="+mn-lt"/>
              </a:rPr>
              <a:t>Attn: all pct’s are </a:t>
            </a:r>
            <a:r>
              <a:rPr lang="en-US" i="1" dirty="0" smtClean="0">
                <a:latin typeface="+mn-lt"/>
              </a:rPr>
              <a:t>per class</a:t>
            </a:r>
            <a:endParaRPr lang="el-GR" dirty="0" smtClean="0">
              <a:latin typeface="+mn-lt"/>
            </a:endParaRPr>
          </a:p>
        </p:txBody>
      </p:sp>
    </p:spTree>
    <p:extLst>
      <p:ext uri="{BB962C8B-B14F-4D97-AF65-F5344CB8AC3E}">
        <p14:creationId xmlns:p14="http://schemas.microsoft.com/office/powerpoint/2010/main" val="2089107439"/>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electrolysis pattern</a:t>
            </a:r>
            <a:endParaRPr lang="el-GR" dirty="0"/>
          </a:p>
        </p:txBody>
      </p:sp>
      <p:sp>
        <p:nvSpPr>
          <p:cNvPr id="4" name="Content Placeholder 3"/>
          <p:cNvSpPr>
            <a:spLocks noGrp="1"/>
          </p:cNvSpPr>
          <p:nvPr>
            <p:ph sz="half" idx="2"/>
          </p:nvPr>
        </p:nvSpPr>
        <p:spPr>
          <a:xfrm>
            <a:off x="683568" y="4221088"/>
            <a:ext cx="7931224" cy="2232248"/>
          </a:xfrm>
        </p:spPr>
        <p:txBody>
          <a:bodyPr>
            <a:normAutofit/>
          </a:bodyPr>
          <a:lstStyle/>
          <a:p>
            <a:r>
              <a:rPr lang="en-US" sz="2200" b="1" dirty="0" smtClean="0"/>
              <a:t>Survivors</a:t>
            </a:r>
            <a:r>
              <a:rPr lang="en-US" sz="2200" dirty="0" smtClean="0"/>
              <a:t> </a:t>
            </a:r>
            <a:r>
              <a:rPr lang="en-US" sz="2200" dirty="0"/>
              <a:t>expose the inverse behavior, i.e., </a:t>
            </a:r>
            <a:r>
              <a:rPr lang="en-US" sz="2200" b="1" dirty="0"/>
              <a:t>mostly located at medium or high durations</a:t>
            </a:r>
            <a:r>
              <a:rPr lang="en-US" sz="2200" dirty="0"/>
              <a:t>. </a:t>
            </a:r>
            <a:endParaRPr lang="en-US" sz="2200" dirty="0" smtClean="0"/>
          </a:p>
          <a:p>
            <a:r>
              <a:rPr lang="en-US" sz="2200" dirty="0" smtClean="0"/>
              <a:t>The </a:t>
            </a:r>
            <a:r>
              <a:rPr lang="en-US" sz="2200" b="1" dirty="0"/>
              <a:t>more active survivors are, the stronger they are attracted towards high durations</a:t>
            </a:r>
            <a:r>
              <a:rPr lang="en-US" sz="2200" dirty="0"/>
              <a:t>, with a significant such inclination for the few active ones that cluster in very high durations.</a:t>
            </a:r>
            <a:endParaRPr lang="el-GR" sz="2200" dirty="0"/>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436D98-9539-44E1-9C46-C8A7EE3A4F66}" type="slidenum">
              <a:rPr lang="el-GR" smtClean="0"/>
              <a:pPr/>
              <a:t>128</a:t>
            </a:fld>
            <a:endParaRPr lang="el-GR"/>
          </a:p>
        </p:txBody>
      </p:sp>
      <p:pic>
        <p:nvPicPr>
          <p:cNvPr id="7" name="Picture 15"/>
          <p:cNvPicPr>
            <a:picLocks noGrp="1" noChangeAspect="1" noChangeArrowheads="1"/>
          </p:cNvPicPr>
          <p:nvPr>
            <p:ph sz="half" idx="1"/>
          </p:nvPr>
        </p:nvPicPr>
        <p:blipFill>
          <a:blip r:embed="rId3" cstate="print"/>
          <a:srcRect/>
          <a:stretch>
            <a:fillRect/>
          </a:stretch>
        </p:blipFill>
        <p:spPr bwMode="auto">
          <a:xfrm>
            <a:off x="188808" y="1420321"/>
            <a:ext cx="4038600" cy="2442315"/>
          </a:xfrm>
          <a:prstGeom prst="rect">
            <a:avLst/>
          </a:prstGeom>
          <a:noFill/>
          <a:ln w="9525">
            <a:noFill/>
            <a:miter lim="800000"/>
            <a:headEnd/>
            <a:tailEnd/>
          </a:ln>
          <a:effectLst/>
        </p:spPr>
      </p:pic>
      <p:sp>
        <p:nvSpPr>
          <p:cNvPr id="8" name="Rectangle 7"/>
          <p:cNvSpPr/>
          <p:nvPr/>
        </p:nvSpPr>
        <p:spPr>
          <a:xfrm>
            <a:off x="4308797" y="1420321"/>
            <a:ext cx="4824536" cy="2800767"/>
          </a:xfrm>
          <a:prstGeom prst="rect">
            <a:avLst/>
          </a:prstGeom>
        </p:spPr>
        <p:txBody>
          <a:bodyPr wrap="square">
            <a:spAutoFit/>
          </a:bodyPr>
          <a:lstStyle/>
          <a:p>
            <a:pPr marL="285750" indent="-285750">
              <a:buFont typeface="Arial" pitchFamily="34" charset="0"/>
              <a:buChar char="•"/>
            </a:pPr>
            <a:r>
              <a:rPr lang="en-US" sz="2200" b="1" dirty="0">
                <a:solidFill>
                  <a:srgbClr val="FF0000"/>
                </a:solidFill>
              </a:rPr>
              <a:t>Dead tables demonstrate much shorter lifetimes </a:t>
            </a:r>
            <a:r>
              <a:rPr lang="en-US" sz="2200" dirty="0">
                <a:solidFill>
                  <a:srgbClr val="FF0000"/>
                </a:solidFill>
              </a:rPr>
              <a:t>than survivor </a:t>
            </a:r>
            <a:r>
              <a:rPr lang="en-US" sz="2200" dirty="0" smtClean="0">
                <a:solidFill>
                  <a:srgbClr val="FF0000"/>
                </a:solidFill>
              </a:rPr>
              <a:t>ones,</a:t>
            </a:r>
          </a:p>
          <a:p>
            <a:pPr marL="285750" indent="-285750">
              <a:buFont typeface="Arial" pitchFamily="34" charset="0"/>
              <a:buChar char="•"/>
            </a:pPr>
            <a:r>
              <a:rPr lang="en-US" sz="2200" dirty="0" smtClean="0">
                <a:solidFill>
                  <a:srgbClr val="FF0000"/>
                </a:solidFill>
              </a:rPr>
              <a:t>can </a:t>
            </a:r>
            <a:r>
              <a:rPr lang="en-US" sz="2200" dirty="0">
                <a:solidFill>
                  <a:srgbClr val="FF0000"/>
                </a:solidFill>
              </a:rPr>
              <a:t>be located at short or medium durations, and </a:t>
            </a:r>
            <a:r>
              <a:rPr lang="en-US" sz="2200" b="1" dirty="0">
                <a:solidFill>
                  <a:srgbClr val="FF0000"/>
                </a:solidFill>
              </a:rPr>
              <a:t>practically never at high durations</a:t>
            </a:r>
            <a:r>
              <a:rPr lang="en-US" sz="2200" dirty="0">
                <a:solidFill>
                  <a:srgbClr val="FF0000"/>
                </a:solidFill>
              </a:rPr>
              <a:t>. </a:t>
            </a:r>
          </a:p>
          <a:p>
            <a:pPr marL="285750" indent="-285750">
              <a:buFont typeface="Arial" pitchFamily="34" charset="0"/>
              <a:buChar char="•"/>
            </a:pPr>
            <a:r>
              <a:rPr lang="en-US" sz="2200" dirty="0">
                <a:solidFill>
                  <a:srgbClr val="FF0000"/>
                </a:solidFill>
              </a:rPr>
              <a:t>With few exceptions, the </a:t>
            </a:r>
            <a:r>
              <a:rPr lang="en-US" sz="2200" b="1" dirty="0">
                <a:solidFill>
                  <a:srgbClr val="FF0000"/>
                </a:solidFill>
              </a:rPr>
              <a:t>less active dead tables are, the higher the chance to reach shorter durations</a:t>
            </a:r>
            <a:r>
              <a:rPr lang="en-US" sz="2200" dirty="0">
                <a:solidFill>
                  <a:srgbClr val="FF0000"/>
                </a:solidFill>
              </a:rPr>
              <a:t>. </a:t>
            </a:r>
          </a:p>
        </p:txBody>
      </p:sp>
    </p:spTree>
    <p:extLst>
      <p:ext uri="{BB962C8B-B14F-4D97-AF65-F5344CB8AC3E}">
        <p14:creationId xmlns:p14="http://schemas.microsoft.com/office/powerpoint/2010/main" val="11352363"/>
      </p:ext>
    </p:extLst>
  </p:cSld>
  <p:clrMapOvr>
    <a:masterClrMapping/>
  </p:clrMapOvr>
  <p:transition spd="med"/>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electrolysis pattern: survivors</a:t>
            </a:r>
            <a:endParaRPr lang="el-GR" dirty="0"/>
          </a:p>
        </p:txBody>
      </p:sp>
      <p:sp>
        <p:nvSpPr>
          <p:cNvPr id="4" name="Content Placeholder 3"/>
          <p:cNvSpPr>
            <a:spLocks noGrp="1"/>
          </p:cNvSpPr>
          <p:nvPr>
            <p:ph sz="half" idx="2"/>
          </p:nvPr>
        </p:nvSpPr>
        <p:spPr>
          <a:xfrm>
            <a:off x="683568" y="4221088"/>
            <a:ext cx="7931224" cy="2232248"/>
          </a:xfrm>
        </p:spPr>
        <p:txBody>
          <a:bodyPr>
            <a:normAutofit lnSpcReduction="10000"/>
          </a:bodyPr>
          <a:lstStyle/>
          <a:p>
            <a:pPr lvl="0"/>
            <a:r>
              <a:rPr lang="en-US" sz="2400" dirty="0"/>
              <a:t>The extreme clustering of active survivors to high durations</a:t>
            </a:r>
            <a:endParaRPr lang="el-GR" sz="2400" dirty="0"/>
          </a:p>
          <a:p>
            <a:pPr lvl="0"/>
            <a:r>
              <a:rPr lang="en-US" sz="2400" dirty="0"/>
              <a:t>The wider spread of (quite numerous) quiet survivors to a large span of durations with long trails of points</a:t>
            </a:r>
            <a:endParaRPr lang="el-GR" sz="2400" dirty="0"/>
          </a:p>
          <a:p>
            <a:pPr lvl="0"/>
            <a:r>
              <a:rPr lang="en-US" sz="2400" dirty="0"/>
              <a:t>The clustering of rigid survivors, albeit not just to one, but  to all kinds of durations (frequently, not as high as quiet and active survivors)</a:t>
            </a:r>
            <a:endParaRPr lang="el-GR" sz="2400" dirty="0"/>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436D98-9539-44E1-9C46-C8A7EE3A4F66}" type="slidenum">
              <a:rPr lang="el-GR" smtClean="0"/>
              <a:pPr/>
              <a:t>129</a:t>
            </a:fld>
            <a:endParaRPr lang="el-GR"/>
          </a:p>
        </p:txBody>
      </p:sp>
      <p:pic>
        <p:nvPicPr>
          <p:cNvPr id="9" name="Picture 16"/>
          <p:cNvPicPr>
            <a:picLocks noChangeAspect="1" noChangeArrowheads="1"/>
          </p:cNvPicPr>
          <p:nvPr/>
        </p:nvPicPr>
        <p:blipFill>
          <a:blip r:embed="rId2" cstate="print"/>
          <a:srcRect/>
          <a:stretch>
            <a:fillRect/>
          </a:stretch>
        </p:blipFill>
        <p:spPr bwMode="auto">
          <a:xfrm>
            <a:off x="4644008" y="1340767"/>
            <a:ext cx="4038600" cy="2426373"/>
          </a:xfrm>
          <a:prstGeom prst="rect">
            <a:avLst/>
          </a:prstGeom>
          <a:noFill/>
          <a:ln w="9525">
            <a:noFill/>
            <a:miter lim="800000"/>
            <a:headEnd/>
            <a:tailEnd/>
          </a:ln>
          <a:effectLst/>
        </p:spPr>
      </p:pic>
      <p:pic>
        <p:nvPicPr>
          <p:cNvPr id="10" name="Picture 14"/>
          <p:cNvPicPr>
            <a:picLocks noGrp="1" noChangeAspect="1" noChangeArrowheads="1"/>
          </p:cNvPicPr>
          <p:nvPr>
            <p:ph sz="half" idx="1"/>
          </p:nvPr>
        </p:nvPicPr>
        <p:blipFill>
          <a:blip r:embed="rId3" cstate="print"/>
          <a:srcRect/>
          <a:stretch>
            <a:fillRect/>
          </a:stretch>
        </p:blipFill>
        <p:spPr bwMode="auto">
          <a:xfrm>
            <a:off x="395536" y="1356751"/>
            <a:ext cx="4038600" cy="2410389"/>
          </a:xfrm>
          <a:prstGeom prst="rect">
            <a:avLst/>
          </a:prstGeom>
          <a:noFill/>
          <a:ln w="9525">
            <a:noFill/>
            <a:miter lim="800000"/>
            <a:headEnd/>
            <a:tailEnd/>
          </a:ln>
          <a:effectLst/>
        </p:spPr>
      </p:pic>
    </p:spTree>
    <p:extLst>
      <p:ext uri="{BB962C8B-B14F-4D97-AF65-F5344CB8AC3E}">
        <p14:creationId xmlns:p14="http://schemas.microsoft.com/office/powerpoint/2010/main" val="155902096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take on the problem</a:t>
            </a:r>
            <a:endParaRPr lang="el-GR" dirty="0"/>
          </a:p>
        </p:txBody>
      </p:sp>
      <p:sp>
        <p:nvSpPr>
          <p:cNvPr id="3" name="Content Placeholder 2"/>
          <p:cNvSpPr>
            <a:spLocks noGrp="1"/>
          </p:cNvSpPr>
          <p:nvPr>
            <p:ph idx="1"/>
          </p:nvPr>
        </p:nvSpPr>
        <p:spPr>
          <a:xfrm>
            <a:off x="457200" y="1600200"/>
            <a:ext cx="8229600" cy="4853136"/>
          </a:xfrm>
        </p:spPr>
        <p:txBody>
          <a:bodyPr>
            <a:normAutofit fontScale="92500" lnSpcReduction="20000"/>
          </a:bodyPr>
          <a:lstStyle/>
          <a:p>
            <a:r>
              <a:rPr lang="en-US" sz="2000" dirty="0" smtClean="0"/>
              <a:t>Collected </a:t>
            </a:r>
            <a:r>
              <a:rPr lang="en-US" sz="2000" dirty="0" smtClean="0">
                <a:solidFill>
                  <a:srgbClr val="C00000"/>
                </a:solidFill>
              </a:rPr>
              <a:t>version histories for the schemata of 8 open-source projects</a:t>
            </a:r>
          </a:p>
          <a:p>
            <a:pPr lvl="1"/>
            <a:r>
              <a:rPr lang="en-US" sz="2000" dirty="0" smtClean="0">
                <a:ea typeface="Calibri"/>
                <a:cs typeface="Calibri"/>
                <a:sym typeface="Calibri"/>
              </a:rPr>
              <a:t>CMS’s: </a:t>
            </a:r>
            <a:r>
              <a:rPr lang="en-US" sz="2000" dirty="0" err="1" smtClean="0">
                <a:sym typeface="Calibri"/>
              </a:rPr>
              <a:t>MediaWiki</a:t>
            </a:r>
            <a:r>
              <a:rPr lang="en-US" sz="2000" dirty="0" smtClean="0">
                <a:sym typeface="Calibri"/>
              </a:rPr>
              <a:t>, TYPO3, Coppermine, </a:t>
            </a:r>
            <a:r>
              <a:rPr lang="en-US" sz="2000" dirty="0" err="1" smtClean="0">
                <a:sym typeface="Calibri"/>
              </a:rPr>
              <a:t>phpBB</a:t>
            </a:r>
            <a:r>
              <a:rPr lang="en-US" sz="2000" dirty="0" smtClean="0">
                <a:sym typeface="Calibri"/>
              </a:rPr>
              <a:t>, </a:t>
            </a:r>
            <a:r>
              <a:rPr lang="en-US" sz="2000" dirty="0" err="1" smtClean="0">
                <a:sym typeface="Calibri"/>
              </a:rPr>
              <a:t>OpenCart</a:t>
            </a:r>
            <a:endParaRPr lang="en-US" sz="2000" dirty="0" smtClean="0">
              <a:sym typeface="Calibri"/>
            </a:endParaRPr>
          </a:p>
          <a:p>
            <a:pPr lvl="1"/>
            <a:r>
              <a:rPr lang="en-US" sz="2000" dirty="0" smtClean="0">
                <a:latin typeface="Calibri" pitchFamily="34" charset="0"/>
              </a:rPr>
              <a:t>Physics: ATLAS Trigger  --- Bio: Ensemble, </a:t>
            </a:r>
            <a:r>
              <a:rPr lang="en-US" sz="2000" dirty="0" err="1" smtClean="0">
                <a:latin typeface="Calibri" pitchFamily="34" charset="0"/>
              </a:rPr>
              <a:t>BioSQL</a:t>
            </a:r>
            <a:endParaRPr lang="en-US" sz="2000" dirty="0" smtClean="0">
              <a:latin typeface="Calibri" pitchFamily="34" charset="0"/>
            </a:endParaRPr>
          </a:p>
          <a:p>
            <a:pPr lvl="1"/>
            <a:endParaRPr lang="en-US" sz="2000" dirty="0" smtClean="0">
              <a:latin typeface="Calibri" pitchFamily="34" charset="0"/>
            </a:endParaRPr>
          </a:p>
          <a:p>
            <a:r>
              <a:rPr lang="en-US" sz="2000" dirty="0" smtClean="0">
                <a:latin typeface="Calibri" pitchFamily="34" charset="0"/>
              </a:rPr>
              <a:t>Preprocessed them to be </a:t>
            </a:r>
            <a:r>
              <a:rPr lang="en-US" sz="2000" dirty="0" err="1" smtClean="0">
                <a:latin typeface="Calibri" pitchFamily="34" charset="0"/>
              </a:rPr>
              <a:t>parsable</a:t>
            </a:r>
            <a:r>
              <a:rPr lang="en-US" sz="2000" dirty="0" smtClean="0">
                <a:latin typeface="Calibri" pitchFamily="34" charset="0"/>
              </a:rPr>
              <a:t> by our </a:t>
            </a:r>
            <a:r>
              <a:rPr lang="en-US" sz="2000" b="1" dirty="0" smtClean="0">
                <a:latin typeface="Calibri" pitchFamily="34" charset="0"/>
              </a:rPr>
              <a:t>HECATE schema comparison tool</a:t>
            </a:r>
            <a:r>
              <a:rPr lang="en-US" sz="2000" dirty="0" smtClean="0">
                <a:latin typeface="Calibri" pitchFamily="34" charset="0"/>
              </a:rPr>
              <a:t> and exported the </a:t>
            </a:r>
            <a:r>
              <a:rPr lang="en-US" sz="2000" dirty="0" smtClean="0">
                <a:solidFill>
                  <a:srgbClr val="0000FF"/>
                </a:solidFill>
                <a:latin typeface="Calibri" pitchFamily="34" charset="0"/>
              </a:rPr>
              <a:t>transitions</a:t>
            </a:r>
            <a:r>
              <a:rPr lang="en-US" sz="2000" dirty="0" smtClean="0">
                <a:latin typeface="Calibri" pitchFamily="34" charset="0"/>
              </a:rPr>
              <a:t> between each two subsequent versions and </a:t>
            </a:r>
            <a:r>
              <a:rPr lang="en-US" sz="2000" dirty="0" smtClean="0">
                <a:solidFill>
                  <a:srgbClr val="C00000"/>
                </a:solidFill>
                <a:latin typeface="Calibri" pitchFamily="34" charset="0"/>
              </a:rPr>
              <a:t>measures</a:t>
            </a:r>
            <a:r>
              <a:rPr lang="en-US" sz="2000" dirty="0" smtClean="0">
                <a:latin typeface="Calibri" pitchFamily="34" charset="0"/>
              </a:rPr>
              <a:t> for them </a:t>
            </a:r>
            <a:r>
              <a:rPr lang="en" sz="2000" dirty="0" smtClean="0">
                <a:ea typeface="Calibri"/>
                <a:cs typeface="Calibri"/>
                <a:sym typeface="Calibri"/>
              </a:rPr>
              <a:t>(size, growth, changes)  </a:t>
            </a:r>
          </a:p>
          <a:p>
            <a:pPr algn="r">
              <a:buNone/>
            </a:pPr>
            <a:endParaRPr lang="en-US" sz="1800" dirty="0" smtClean="0">
              <a:latin typeface="Calibri" pitchFamily="34" charset="0"/>
            </a:endParaRPr>
          </a:p>
          <a:p>
            <a:r>
              <a:rPr lang="en-US" sz="2000" dirty="0" smtClean="0">
                <a:solidFill>
                  <a:srgbClr val="0000FF"/>
                </a:solidFill>
                <a:latin typeface="Calibri" pitchFamily="34" charset="0"/>
              </a:rPr>
              <a:t>Exploratory search </a:t>
            </a:r>
            <a:r>
              <a:rPr lang="en-US" sz="2000" dirty="0" smtClean="0">
                <a:latin typeface="Calibri" pitchFamily="34" charset="0"/>
              </a:rPr>
              <a:t>where we </a:t>
            </a:r>
            <a:r>
              <a:rPr lang="en-US" sz="2000" dirty="0" smtClean="0">
                <a:solidFill>
                  <a:srgbClr val="C00000"/>
                </a:solidFill>
                <a:latin typeface="Calibri" pitchFamily="34" charset="0"/>
              </a:rPr>
              <a:t>statistically studied / mined these measures</a:t>
            </a:r>
            <a:r>
              <a:rPr lang="en-US" sz="2000" dirty="0" smtClean="0">
                <a:latin typeface="Calibri" pitchFamily="34" charset="0"/>
              </a:rPr>
              <a:t>, to </a:t>
            </a:r>
            <a:r>
              <a:rPr lang="en-US" sz="2000" b="1" dirty="0" smtClean="0">
                <a:latin typeface="Calibri" pitchFamily="34" charset="0"/>
              </a:rPr>
              <a:t>extract patterns &amp; regularities  for the lives of tables</a:t>
            </a:r>
          </a:p>
          <a:p>
            <a:endParaRPr lang="en-US" sz="2000" b="1" dirty="0" smtClean="0">
              <a:latin typeface="Calibri" pitchFamily="34" charset="0"/>
            </a:endParaRPr>
          </a:p>
          <a:p>
            <a:r>
              <a:rPr lang="en-US" sz="2000" b="1" dirty="0" smtClean="0">
                <a:latin typeface="Calibri" pitchFamily="34" charset="0"/>
              </a:rPr>
              <a:t>Web:</a:t>
            </a:r>
          </a:p>
          <a:p>
            <a:pPr marL="355600" lvl="1" indent="0">
              <a:buNone/>
            </a:pPr>
            <a:r>
              <a:rPr lang="en-US" sz="2600" dirty="0" smtClean="0">
                <a:cs typeface="Consolas" pitchFamily="49" charset="0"/>
                <a:hlinkClick r:id="rId3"/>
              </a:rPr>
              <a:t>http://www.cs.uoi.gr/~pvassil/projects/schemaBiographies/</a:t>
            </a:r>
            <a:r>
              <a:rPr lang="en-US" sz="2600" dirty="0" smtClean="0">
                <a:cs typeface="Consolas" pitchFamily="49" charset="0"/>
                <a:hlinkClick r:id="rId4"/>
              </a:rPr>
              <a:t> </a:t>
            </a:r>
          </a:p>
          <a:p>
            <a:endParaRPr lang="en-US" sz="2000" b="1" dirty="0" smtClean="0">
              <a:latin typeface="Calibri" pitchFamily="34" charset="0"/>
            </a:endParaRPr>
          </a:p>
          <a:p>
            <a:r>
              <a:rPr lang="en-US" sz="2000" b="1" dirty="0" smtClean="0">
                <a:latin typeface="Calibri" pitchFamily="34" charset="0"/>
              </a:rPr>
              <a:t>Data and code available at:</a:t>
            </a:r>
          </a:p>
          <a:p>
            <a:pPr marL="355600" lvl="1" indent="0">
              <a:buNone/>
            </a:pPr>
            <a:r>
              <a:rPr lang="fr-FR" sz="2600" dirty="0" smtClean="0">
                <a:cs typeface="Consolas" pitchFamily="49" charset="0"/>
                <a:hlinkClick r:id="rId4"/>
              </a:rPr>
              <a:t>https://github.com/DAINTINESS-Group</a:t>
            </a:r>
            <a:endParaRPr lang="en-US" sz="2600" dirty="0" smtClean="0">
              <a:latin typeface="Calibri" pitchFamily="34" charset="0"/>
            </a:endParaRPr>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13</a:t>
            </a:fld>
            <a:endParaRPr kumimoji="0" lang="en-US"/>
          </a:p>
        </p:txBody>
      </p:sp>
      <p:pic>
        <p:nvPicPr>
          <p:cNvPr id="7" name="Picture 7" descr="C:\Users\pvassil\AppData\Local\Microsoft\Windows\Temporary Internet Files\Content.IE5\5Q1D2M5Y\MC900440454[1].wmf"/>
          <p:cNvPicPr>
            <a:picLocks noChangeAspect="1" noChangeArrowheads="1"/>
          </p:cNvPicPr>
          <p:nvPr/>
        </p:nvPicPr>
        <p:blipFill>
          <a:blip r:embed="rId5" cstate="print"/>
          <a:srcRect/>
          <a:stretch>
            <a:fillRect/>
          </a:stretch>
        </p:blipFill>
        <p:spPr bwMode="auto">
          <a:xfrm>
            <a:off x="7767637" y="1095127"/>
            <a:ext cx="1412875" cy="1828800"/>
          </a:xfrm>
          <a:prstGeom prst="rect">
            <a:avLst/>
          </a:prstGeom>
          <a:noFill/>
          <a:ln w="9525">
            <a:noFill/>
            <a:miter lim="800000"/>
            <a:headEnd/>
            <a:tailEnd/>
          </a:ln>
        </p:spPr>
      </p:pic>
      <p:grpSp>
        <p:nvGrpSpPr>
          <p:cNvPr id="5" name="Group 9"/>
          <p:cNvGrpSpPr/>
          <p:nvPr/>
        </p:nvGrpSpPr>
        <p:grpSpPr>
          <a:xfrm>
            <a:off x="8028384" y="116632"/>
            <a:ext cx="1018870" cy="1080120"/>
            <a:chOff x="7772626" y="116632"/>
            <a:chExt cx="1018870" cy="1080120"/>
          </a:xfrm>
        </p:grpSpPr>
        <p:pic>
          <p:nvPicPr>
            <p:cNvPr id="6" name="Picture 45" descr="C:\Users\pvassil\AppData\Local\Microsoft\Windows\Temporary Internet Files\Content.IE5\USRROZJH\MC900384174[1].wmf"/>
            <p:cNvPicPr>
              <a:picLocks noChangeAspect="1" noChangeArrowheads="1"/>
            </p:cNvPicPr>
            <p:nvPr/>
          </p:nvPicPr>
          <p:blipFill>
            <a:blip r:embed="rId6" cstate="print"/>
            <a:srcRect/>
            <a:stretch>
              <a:fillRect/>
            </a:stretch>
          </p:blipFill>
          <p:spPr bwMode="auto">
            <a:xfrm>
              <a:off x="7884368" y="116632"/>
              <a:ext cx="880965" cy="951902"/>
            </a:xfrm>
            <a:prstGeom prst="rect">
              <a:avLst/>
            </a:prstGeom>
            <a:noFill/>
          </p:spPr>
        </p:pic>
        <p:pic>
          <p:nvPicPr>
            <p:cNvPr id="9" name="Picture 43" descr="C:\Users\pvassil\AppData\Local\Microsoft\Windows\Temporary Internet Files\Content.IE5\NCZARXT3\MC900441397[1].png"/>
            <p:cNvPicPr>
              <a:picLocks noChangeAspect="1" noChangeArrowheads="1"/>
            </p:cNvPicPr>
            <p:nvPr/>
          </p:nvPicPr>
          <p:blipFill>
            <a:blip r:embed="rId7" cstate="print"/>
            <a:srcRect/>
            <a:stretch>
              <a:fillRect/>
            </a:stretch>
          </p:blipFill>
          <p:spPr bwMode="auto">
            <a:xfrm>
              <a:off x="7772626" y="188640"/>
              <a:ext cx="1018870" cy="1008112"/>
            </a:xfrm>
            <a:prstGeom prst="rect">
              <a:avLst/>
            </a:prstGeom>
            <a:noFill/>
          </p:spPr>
        </p:pic>
      </p:grpSp>
      <p:sp>
        <p:nvSpPr>
          <p:cNvPr id="10" name="Footer Placeholder 9"/>
          <p:cNvSpPr>
            <a:spLocks noGrp="1"/>
          </p:cNvSpPr>
          <p:nvPr>
            <p:ph type="ftr" sz="quarter" idx="11"/>
          </p:nvPr>
        </p:nvSpPr>
        <p:spPr/>
        <p:txBody>
          <a:bodyPr/>
          <a:lstStyle/>
          <a:p>
            <a:endParaRPr lang="el-G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electrolysis pattern: dead</a:t>
            </a:r>
            <a:endParaRPr lang="el-GR" dirty="0"/>
          </a:p>
        </p:txBody>
      </p:sp>
      <p:sp>
        <p:nvSpPr>
          <p:cNvPr id="4" name="Content Placeholder 3"/>
          <p:cNvSpPr>
            <a:spLocks noGrp="1"/>
          </p:cNvSpPr>
          <p:nvPr>
            <p:ph sz="half" idx="2"/>
          </p:nvPr>
        </p:nvSpPr>
        <p:spPr>
          <a:xfrm>
            <a:off x="683568" y="4221088"/>
            <a:ext cx="7931224" cy="2232248"/>
          </a:xfrm>
        </p:spPr>
        <p:txBody>
          <a:bodyPr>
            <a:normAutofit fontScale="92500"/>
          </a:bodyPr>
          <a:lstStyle/>
          <a:p>
            <a:pPr lvl="0"/>
            <a:r>
              <a:rPr lang="en-US" sz="2400" dirty="0"/>
              <a:t>The total absence of dead tables from high durations</a:t>
            </a:r>
            <a:endParaRPr lang="el-GR" sz="2400" dirty="0"/>
          </a:p>
          <a:p>
            <a:pPr lvl="0"/>
            <a:r>
              <a:rPr lang="en-US" sz="2400" dirty="0"/>
              <a:t>The clustering of rigid dead at low durations, </a:t>
            </a:r>
            <a:endParaRPr lang="en-US" sz="2400" dirty="0" smtClean="0"/>
          </a:p>
          <a:p>
            <a:pPr lvl="0"/>
            <a:r>
              <a:rPr lang="en-US" sz="2400" dirty="0" smtClean="0"/>
              <a:t>the </a:t>
            </a:r>
            <a:r>
              <a:rPr lang="en-US" sz="2400" dirty="0"/>
              <a:t>spread of quiet dead tables to low or medium durations, and </a:t>
            </a:r>
            <a:endParaRPr lang="en-US" sz="2400" dirty="0" smtClean="0"/>
          </a:p>
          <a:p>
            <a:pPr lvl="0"/>
            <a:r>
              <a:rPr lang="en-US" sz="2400" dirty="0" smtClean="0"/>
              <a:t>the </a:t>
            </a:r>
            <a:r>
              <a:rPr lang="en-US" sz="2400" dirty="0"/>
              <a:t>occasional presence of the few active dead, that are found also at low or medium durations, but in a clustered way </a:t>
            </a:r>
            <a:endParaRPr lang="el-GR" sz="2400" dirty="0"/>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436D98-9539-44E1-9C46-C8A7EE3A4F66}" type="slidenum">
              <a:rPr lang="el-GR" smtClean="0"/>
              <a:pPr/>
              <a:t>130</a:t>
            </a:fld>
            <a:endParaRPr lang="el-GR"/>
          </a:p>
        </p:txBody>
      </p:sp>
      <p:pic>
        <p:nvPicPr>
          <p:cNvPr id="10" name="Picture 2"/>
          <p:cNvPicPr>
            <a:picLocks noChangeAspect="1" noChangeArrowheads="1"/>
          </p:cNvPicPr>
          <p:nvPr/>
        </p:nvPicPr>
        <p:blipFill>
          <a:blip r:embed="rId2" cstate="print"/>
          <a:srcRect/>
          <a:stretch>
            <a:fillRect/>
          </a:stretch>
        </p:blipFill>
        <p:spPr bwMode="auto">
          <a:xfrm>
            <a:off x="200618" y="1268760"/>
            <a:ext cx="4443390" cy="2397353"/>
          </a:xfrm>
          <a:prstGeom prst="rect">
            <a:avLst/>
          </a:prstGeom>
          <a:noFill/>
          <a:ln w="9525">
            <a:noFill/>
            <a:miter lim="800000"/>
            <a:headEnd/>
            <a:tailEnd/>
          </a:ln>
          <a:effectLst/>
        </p:spPr>
      </p:pic>
      <p:pic>
        <p:nvPicPr>
          <p:cNvPr id="14" name="Picture 17"/>
          <p:cNvPicPr>
            <a:picLocks noGrp="1" noChangeAspect="1" noChangeArrowheads="1"/>
          </p:cNvPicPr>
          <p:nvPr>
            <p:ph sz="half" idx="1"/>
          </p:nvPr>
        </p:nvPicPr>
        <p:blipFill>
          <a:blip r:embed="rId3" cstate="print"/>
          <a:srcRect/>
          <a:stretch>
            <a:fillRect/>
          </a:stretch>
        </p:blipFill>
        <p:spPr bwMode="auto">
          <a:xfrm>
            <a:off x="4788024" y="1251004"/>
            <a:ext cx="4038600" cy="2409362"/>
          </a:xfrm>
          <a:prstGeom prst="rect">
            <a:avLst/>
          </a:prstGeom>
          <a:noFill/>
          <a:ln w="9525">
            <a:noFill/>
            <a:miter lim="800000"/>
            <a:headEnd/>
            <a:tailEnd/>
          </a:ln>
          <a:effectLst/>
        </p:spPr>
      </p:pic>
    </p:spTree>
    <p:extLst>
      <p:ext uri="{BB962C8B-B14F-4D97-AF65-F5344CB8AC3E}">
        <p14:creationId xmlns:p14="http://schemas.microsoft.com/office/powerpoint/2010/main" val="480228317"/>
      </p:ext>
    </p:extLst>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Electrolysis as a </a:t>
            </a:r>
            <a:r>
              <a:rPr lang="en-US" sz="3200" dirty="0" err="1" smtClean="0"/>
              <a:t>heatmap</a:t>
            </a:r>
            <a:r>
              <a:rPr lang="en-US" sz="3200" dirty="0" smtClean="0"/>
              <a:t> showing the extreme bias between dead and survivor tables</a:t>
            </a:r>
            <a:endParaRPr lang="el-GR" sz="3200" dirty="0"/>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7436D98-9539-44E1-9C46-C8A7EE3A4F66}" type="slidenum">
              <a:rPr lang="el-GR" smtClean="0"/>
              <a:pPr/>
              <a:t>131</a:t>
            </a:fld>
            <a:endParaRPr lang="el-GR"/>
          </a:p>
        </p:txBody>
      </p:sp>
      <p:pic>
        <p:nvPicPr>
          <p:cNvPr id="9218" name="Picture 2" descr="D:\Users\pvassil\RESEARCH\ON_GOING\EVOLUTION\DB_Evolution\21_TableLifetimes\02_ISeeDeadPeople\16Summer\figures_MASTER\5_II_impureA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43185"/>
            <a:ext cx="8712968" cy="20018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5576" y="4029165"/>
            <a:ext cx="7704856" cy="2246769"/>
          </a:xfrm>
          <a:prstGeom prst="rect">
            <a:avLst/>
          </a:prstGeom>
        </p:spPr>
        <p:txBody>
          <a:bodyPr wrap="square">
            <a:spAutoFit/>
          </a:bodyPr>
          <a:lstStyle/>
          <a:p>
            <a:pPr marL="285750" indent="-285750">
              <a:buFont typeface="Arial" pitchFamily="34" charset="0"/>
              <a:buChar char="•"/>
            </a:pPr>
            <a:r>
              <a:rPr lang="en-US" sz="2000" dirty="0" smtClean="0"/>
              <a:t>For </a:t>
            </a:r>
            <a:r>
              <a:rPr lang="en-US" sz="2000" dirty="0"/>
              <a:t>each </a:t>
            </a:r>
            <a:r>
              <a:rPr lang="en-US" sz="2000" i="1" dirty="0" err="1"/>
              <a:t>LifeAndDeath</a:t>
            </a:r>
            <a:r>
              <a:rPr lang="en-US" sz="2000" i="1" dirty="0"/>
              <a:t> </a:t>
            </a:r>
            <a:r>
              <a:rPr lang="en-US" sz="2000" dirty="0"/>
              <a:t>value, and for each duration range of 5% of the database lifetime, we computed the percentage of tables </a:t>
            </a:r>
            <a:r>
              <a:rPr lang="en-US" sz="2000" dirty="0" smtClean="0"/>
              <a:t>(over the total of the data set) whose </a:t>
            </a:r>
            <a:r>
              <a:rPr lang="en-US" sz="2000" dirty="0"/>
              <a:t>duration falls within this range. </a:t>
            </a:r>
            <a:endParaRPr lang="en-US" sz="2000" dirty="0" smtClean="0"/>
          </a:p>
          <a:p>
            <a:pPr marL="285750" indent="-285750">
              <a:buFont typeface="Arial" pitchFamily="34" charset="0"/>
              <a:buChar char="•"/>
            </a:pPr>
            <a:r>
              <a:rPr lang="en-US" sz="2000" dirty="0" smtClean="0"/>
              <a:t>We removed cells that corresponded to only one data set</a:t>
            </a:r>
          </a:p>
          <a:p>
            <a:endParaRPr lang="en-US" sz="2000" dirty="0"/>
          </a:p>
          <a:p>
            <a:r>
              <a:rPr lang="en-US" sz="2000" dirty="0" smtClean="0"/>
              <a:t>The resulting </a:t>
            </a:r>
            <a:r>
              <a:rPr lang="en-US" sz="2000" dirty="0" err="1" smtClean="0"/>
              <a:t>heatmap</a:t>
            </a:r>
            <a:r>
              <a:rPr lang="en-US" sz="2000" dirty="0" smtClean="0"/>
              <a:t> shows the polarization in colors: brighter color signifies higher percentage of the population</a:t>
            </a:r>
            <a:endParaRPr lang="el-GR" sz="2000" dirty="0"/>
          </a:p>
        </p:txBody>
      </p:sp>
    </p:spTree>
    <p:extLst>
      <p:ext uri="{BB962C8B-B14F-4D97-AF65-F5344CB8AC3E}">
        <p14:creationId xmlns:p14="http://schemas.microsoft.com/office/powerpoint/2010/main" val="1087732039"/>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0000"/>
                </a:solidFill>
              </a:rPr>
              <a:t>Gravitation to </a:t>
            </a:r>
            <a:br>
              <a:rPr lang="en-US" dirty="0" smtClean="0">
                <a:solidFill>
                  <a:srgbClr val="FF0000"/>
                </a:solidFill>
              </a:rPr>
            </a:br>
            <a:r>
              <a:rPr lang="en-US" dirty="0" smtClean="0">
                <a:solidFill>
                  <a:srgbClr val="FF0000"/>
                </a:solidFill>
              </a:rPr>
              <a:t>Rigidity</a:t>
            </a:r>
            <a:endParaRPr lang="el-GR"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a:t>Although the majority of survivor tables are in the quiet class, we can quite emphatically say that </a:t>
            </a:r>
            <a:r>
              <a:rPr lang="en-US" b="1" dirty="0">
                <a:solidFill>
                  <a:srgbClr val="0000FF"/>
                </a:solidFill>
              </a:rPr>
              <a:t>it is the absence of evolution that </a:t>
            </a:r>
            <a:r>
              <a:rPr lang="en-US" b="1" dirty="0" smtClean="0">
                <a:solidFill>
                  <a:srgbClr val="0000FF"/>
                </a:solidFill>
              </a:rPr>
              <a:t>dominates</a:t>
            </a:r>
            <a:r>
              <a:rPr lang="en-US" dirty="0" smtClean="0">
                <a:solidFill>
                  <a:srgbClr val="0000FF"/>
                </a:solidFill>
              </a:rPr>
              <a:t>!</a:t>
            </a:r>
            <a:r>
              <a:rPr lang="en-US" dirty="0" smtClean="0"/>
              <a:t> </a:t>
            </a:r>
          </a:p>
          <a:p>
            <a:pPr lvl="1"/>
            <a:r>
              <a:rPr lang="en-US" dirty="0" smtClean="0"/>
              <a:t>Survivors </a:t>
            </a:r>
            <a:r>
              <a:rPr lang="en-US" dirty="0"/>
              <a:t>vastly outnumber removed tables. </a:t>
            </a:r>
            <a:endParaRPr lang="en-US" dirty="0" smtClean="0"/>
          </a:p>
          <a:p>
            <a:pPr lvl="1"/>
            <a:r>
              <a:rPr lang="en-US" dirty="0" smtClean="0"/>
              <a:t>Similarly</a:t>
            </a:r>
            <a:r>
              <a:rPr lang="en-US" dirty="0"/>
              <a:t>, rigid tables outnumber the active ones, both in the survival and, in particular, in the dead class. </a:t>
            </a:r>
            <a:endParaRPr lang="en-US" dirty="0" smtClean="0"/>
          </a:p>
          <a:p>
            <a:pPr lvl="1"/>
            <a:r>
              <a:rPr lang="en-US" dirty="0" smtClean="0"/>
              <a:t>Schema </a:t>
            </a:r>
            <a:r>
              <a:rPr lang="en-US" dirty="0"/>
              <a:t>size is rarely resized, and only in </a:t>
            </a:r>
            <a:r>
              <a:rPr lang="en-US" dirty="0" smtClean="0"/>
              <a:t>survivors (not in the paper). </a:t>
            </a:r>
          </a:p>
          <a:p>
            <a:pPr lvl="1"/>
            <a:r>
              <a:rPr lang="en-US" dirty="0" smtClean="0"/>
              <a:t>Active </a:t>
            </a:r>
            <a:r>
              <a:rPr lang="en-US" dirty="0"/>
              <a:t>tables are few and do not seem to be born in other but early phases of the database lifetime. </a:t>
            </a:r>
            <a:endParaRPr lang="el-GR" dirty="0"/>
          </a:p>
          <a:p>
            <a:r>
              <a:rPr lang="en-US" dirty="0"/>
              <a:t>Evidently, not only survival is also stronger than removal, but </a:t>
            </a:r>
            <a:r>
              <a:rPr lang="en-US" b="1" dirty="0">
                <a:solidFill>
                  <a:srgbClr val="FF0000"/>
                </a:solidFill>
              </a:rPr>
              <a:t>rigidity is also stronger a force than variability </a:t>
            </a:r>
            <a:r>
              <a:rPr lang="en-US" dirty="0"/>
              <a:t>and the combination of the two forces further lowers the amount of change in the life of a database schema.</a:t>
            </a:r>
            <a:endParaRPr lang="el-GR" dirty="0"/>
          </a:p>
          <a:p>
            <a:endParaRPr lang="el-GR" dirty="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132</a:t>
            </a:fld>
            <a:endParaRPr lang="el-GR"/>
          </a:p>
        </p:txBody>
      </p:sp>
      <p:pic>
        <p:nvPicPr>
          <p:cNvPr id="6" name="Picture 2" descr="D:\Users\pvassil\RESEARCH\ON_GOING\EVOLUTION\DB_Evolution\21_TableLifetimes\02_ISeeDeadPeople\16Summer\figures_MASTER\5_II_impureA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2797" y="260648"/>
            <a:ext cx="4701203"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591436"/>
      </p:ext>
    </p:extLst>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p:cNvPicPr>
            <a:picLocks noChangeAspect="1" noChangeArrowheads="1"/>
          </p:cNvPicPr>
          <p:nvPr/>
        </p:nvPicPr>
        <p:blipFill>
          <a:blip r:embed="rId2" cstate="print"/>
          <a:srcRect/>
          <a:stretch>
            <a:fillRect/>
          </a:stretch>
        </p:blipFill>
        <p:spPr bwMode="auto">
          <a:xfrm>
            <a:off x="5960608" y="5105777"/>
            <a:ext cx="3183392" cy="1752223"/>
          </a:xfrm>
          <a:prstGeom prst="rect">
            <a:avLst/>
          </a:prstGeom>
          <a:noFill/>
          <a:ln w="9525">
            <a:noFill/>
            <a:miter lim="800000"/>
            <a:headEnd/>
            <a:tailEnd/>
          </a:ln>
          <a:effectLst/>
        </p:spPr>
      </p:pic>
      <p:sp>
        <p:nvSpPr>
          <p:cNvPr id="2" name="Title 1"/>
          <p:cNvSpPr>
            <a:spLocks noGrp="1"/>
          </p:cNvSpPr>
          <p:nvPr>
            <p:ph type="title"/>
          </p:nvPr>
        </p:nvSpPr>
        <p:spPr>
          <a:xfrm>
            <a:off x="457200" y="274638"/>
            <a:ext cx="3466728" cy="1143000"/>
          </a:xfrm>
        </p:spPr>
        <p:txBody>
          <a:bodyPr>
            <a:noAutofit/>
          </a:bodyPr>
          <a:lstStyle/>
          <a:p>
            <a:pPr algn="l"/>
            <a:r>
              <a:rPr lang="en-US" dirty="0" smtClean="0"/>
              <a:t>Electrolysis</a:t>
            </a:r>
            <a:endParaRPr lang="en-US" dirty="0"/>
          </a:p>
        </p:txBody>
      </p:sp>
      <p:sp>
        <p:nvSpPr>
          <p:cNvPr id="3" name="Content Placeholder 2"/>
          <p:cNvSpPr>
            <a:spLocks noGrp="1"/>
          </p:cNvSpPr>
          <p:nvPr>
            <p:ph idx="1"/>
          </p:nvPr>
        </p:nvSpPr>
        <p:spPr>
          <a:xfrm>
            <a:off x="457200" y="1597567"/>
            <a:ext cx="7499176" cy="3052935"/>
          </a:xfrm>
        </p:spPr>
        <p:txBody>
          <a:bodyPr>
            <a:noAutofit/>
          </a:bodyPr>
          <a:lstStyle/>
          <a:p>
            <a:pPr lvl="0"/>
            <a:r>
              <a:rPr lang="en-US" sz="2400" dirty="0" smtClean="0"/>
              <a:t>Yes, we can indeed find </a:t>
            </a:r>
            <a:r>
              <a:rPr lang="en-US" sz="2400" b="1" dirty="0" smtClean="0">
                <a:solidFill>
                  <a:srgbClr val="0000FF"/>
                </a:solidFill>
              </a:rPr>
              <a:t>patterns in the lives of tables</a:t>
            </a:r>
            <a:r>
              <a:rPr lang="en-US" sz="2400" b="1" dirty="0" smtClean="0"/>
              <a:t>, </a:t>
            </a:r>
            <a:r>
              <a:rPr lang="en-US" sz="2400" dirty="0" smtClean="0"/>
              <a:t>during schema evolution!</a:t>
            </a:r>
            <a:endParaRPr lang="en-US" sz="2400" dirty="0" smtClean="0">
              <a:solidFill>
                <a:srgbClr val="3333FF"/>
              </a:solidFill>
            </a:endParaRPr>
          </a:p>
          <a:p>
            <a:r>
              <a:rPr lang="en-US" sz="2400" b="1" u="sng" dirty="0" smtClean="0">
                <a:solidFill>
                  <a:srgbClr val="00B050"/>
                </a:solidFill>
              </a:rPr>
              <a:t>Survivors</a:t>
            </a:r>
            <a:r>
              <a:rPr lang="en-US" sz="2400" b="1" dirty="0" smtClean="0">
                <a:solidFill>
                  <a:srgbClr val="00B050"/>
                </a:solidFill>
              </a:rPr>
              <a:t>, mostly </a:t>
            </a:r>
            <a:r>
              <a:rPr lang="en-US" sz="2400" b="1" u="sng" dirty="0" smtClean="0">
                <a:solidFill>
                  <a:srgbClr val="00B050"/>
                </a:solidFill>
              </a:rPr>
              <a:t>long-lived</a:t>
            </a:r>
            <a:r>
              <a:rPr lang="en-US" sz="2400" b="1" dirty="0" smtClean="0">
                <a:solidFill>
                  <a:srgbClr val="00B050"/>
                </a:solidFill>
              </a:rPr>
              <a:t> (esp. active ones) and </a:t>
            </a:r>
            <a:r>
              <a:rPr lang="en-US" sz="2400" b="1" u="sng" dirty="0" smtClean="0">
                <a:solidFill>
                  <a:srgbClr val="00B050"/>
                </a:solidFill>
              </a:rPr>
              <a:t>quietly active</a:t>
            </a:r>
            <a:r>
              <a:rPr lang="en-US" sz="2400" b="1" dirty="0" smtClean="0">
                <a:solidFill>
                  <a:srgbClr val="00B050"/>
                </a:solidFill>
              </a:rPr>
              <a:t> </a:t>
            </a:r>
            <a:r>
              <a:rPr lang="en-US" sz="2400" b="1" dirty="0" smtClean="0"/>
              <a:t>are </a:t>
            </a:r>
            <a:r>
              <a:rPr lang="en-US" sz="2400" b="1" u="sng" dirty="0" smtClean="0"/>
              <a:t>radically different </a:t>
            </a:r>
            <a:r>
              <a:rPr lang="en-US" sz="2400" b="1" dirty="0" smtClean="0"/>
              <a:t>than </a:t>
            </a:r>
            <a:r>
              <a:rPr lang="en-US" sz="2400" b="1" u="sng" dirty="0" smtClean="0">
                <a:solidFill>
                  <a:srgbClr val="FF0000"/>
                </a:solidFill>
              </a:rPr>
              <a:t>dead </a:t>
            </a:r>
            <a:r>
              <a:rPr lang="en-US" sz="2400" b="1" dirty="0" smtClean="0">
                <a:solidFill>
                  <a:srgbClr val="FF0000"/>
                </a:solidFill>
              </a:rPr>
              <a:t>tables, being mostly </a:t>
            </a:r>
            <a:r>
              <a:rPr lang="en-US" sz="2400" b="1" u="sng" dirty="0" smtClean="0">
                <a:solidFill>
                  <a:srgbClr val="FF0000"/>
                </a:solidFill>
              </a:rPr>
              <a:t>short-lived </a:t>
            </a:r>
            <a:r>
              <a:rPr lang="en-US" sz="2400" b="1" dirty="0" smtClean="0">
                <a:solidFill>
                  <a:srgbClr val="FF0000"/>
                </a:solidFill>
              </a:rPr>
              <a:t>and </a:t>
            </a:r>
            <a:r>
              <a:rPr lang="en-US" sz="2400" b="1" u="sng" dirty="0" smtClean="0">
                <a:solidFill>
                  <a:srgbClr val="FF0000"/>
                </a:solidFill>
              </a:rPr>
              <a:t>rigid</a:t>
            </a:r>
            <a:r>
              <a:rPr lang="en-US" sz="2400" b="1" dirty="0" smtClean="0">
                <a:solidFill>
                  <a:srgbClr val="FF0000"/>
                </a:solidFill>
              </a:rPr>
              <a:t>! </a:t>
            </a:r>
          </a:p>
          <a:p>
            <a:r>
              <a:rPr lang="en-US" sz="2400" b="1" dirty="0" smtClean="0">
                <a:solidFill>
                  <a:srgbClr val="7030A0"/>
                </a:solidFill>
              </a:rPr>
              <a:t>Gravitation to rigidity rules: </a:t>
            </a:r>
            <a:r>
              <a:rPr lang="en-US" sz="2400" dirty="0" smtClean="0">
                <a:solidFill>
                  <a:srgbClr val="7030A0"/>
                </a:solidFill>
              </a:rPr>
              <a:t>we see more absence than presence of schema evolution!</a:t>
            </a:r>
            <a:endParaRPr lang="el-GR" sz="2400" dirty="0" smtClean="0">
              <a:solidFill>
                <a:srgbClr val="7030A0"/>
              </a:solidFill>
            </a:endParaRP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133</a:t>
            </a:fld>
            <a:endParaRPr lang="el-GR" dirty="0"/>
          </a:p>
        </p:txBody>
      </p:sp>
      <p:pic>
        <p:nvPicPr>
          <p:cNvPr id="6" name="Picture 2" descr="D:\Users\pvassil\RESEARCH\ON_GOING\EVOLUTION\DB_Evolution\21_TableLifetimes\02_ISeeDeadPeople\16Summer\figures_MASTER\5_II_impureA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75" y="5112568"/>
            <a:ext cx="5835669" cy="13407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572000" y="4437112"/>
            <a:ext cx="4572000" cy="646331"/>
          </a:xfrm>
          <a:prstGeom prst="rect">
            <a:avLst/>
          </a:prstGeom>
        </p:spPr>
        <p:txBody>
          <a:bodyPr>
            <a:spAutoFit/>
          </a:bodyPr>
          <a:lstStyle/>
          <a:p>
            <a:r>
              <a:rPr lang="en-US" dirty="0" smtClean="0"/>
              <a:t>Also studied [not part of the paper]: year of birth, schema size, schema resizing</a:t>
            </a:r>
            <a:endParaRPr lang="el-GR" dirty="0"/>
          </a:p>
        </p:txBody>
      </p:sp>
    </p:spTree>
    <p:extLst>
      <p:ext uri="{BB962C8B-B14F-4D97-AF65-F5344CB8AC3E}">
        <p14:creationId xmlns:p14="http://schemas.microsoft.com/office/powerpoint/2010/main" val="3205279519"/>
      </p:ext>
    </p:extLst>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Schema Evolution and Foreign Keys: Birth, Eviction, Change and Absence</a:t>
            </a:r>
            <a:endParaRPr lang="el-GR" dirty="0"/>
          </a:p>
        </p:txBody>
      </p:sp>
      <p:sp>
        <p:nvSpPr>
          <p:cNvPr id="3" name="Text Placeholder 2"/>
          <p:cNvSpPr>
            <a:spLocks noGrp="1"/>
          </p:cNvSpPr>
          <p:nvPr>
            <p:ph type="body" idx="1"/>
          </p:nvPr>
        </p:nvSpPr>
        <p:spPr>
          <a:xfrm>
            <a:off x="722313" y="1628801"/>
            <a:ext cx="7772400" cy="2778100"/>
          </a:xfrm>
        </p:spPr>
        <p:txBody>
          <a:bodyPr/>
          <a:lstStyle/>
          <a:p>
            <a:r>
              <a:rPr lang="en-US" b="1" dirty="0" smtClean="0"/>
              <a:t>… How do foreign keys evolve?</a:t>
            </a:r>
          </a:p>
          <a:p>
            <a:endParaRPr lang="en-US" dirty="0" smtClean="0"/>
          </a:p>
          <a:p>
            <a:r>
              <a:rPr lang="en-US" dirty="0" smtClean="0">
                <a:solidFill>
                  <a:srgbClr val="0000FF"/>
                </a:solidFill>
                <a:hlinkClick r:id="rId2"/>
              </a:rPr>
              <a:t>http://www.cs.uoi.gr/~pvassil/publications/2017_</a:t>
            </a:r>
            <a:r>
              <a:rPr lang="en-US" dirty="0" smtClean="0">
                <a:solidFill>
                  <a:srgbClr val="0000FF"/>
                </a:solidFill>
              </a:rPr>
              <a:t>ER</a:t>
            </a:r>
          </a:p>
          <a:p>
            <a:endParaRPr lang="en-US" dirty="0" smtClean="0">
              <a:ea typeface="Calibri"/>
              <a:cs typeface="Calibri"/>
              <a:sym typeface="Calibri"/>
            </a:endParaRPr>
          </a:p>
          <a:p>
            <a:r>
              <a:rPr lang="en-US" dirty="0" smtClean="0">
                <a:ea typeface="Calibri"/>
                <a:cs typeface="Calibri"/>
                <a:sym typeface="Calibri"/>
              </a:rPr>
              <a:t>Panos Vassiliadis, </a:t>
            </a:r>
            <a:r>
              <a:rPr lang="en-US" dirty="0" err="1" smtClean="0">
                <a:ea typeface="Calibri"/>
                <a:cs typeface="Calibri"/>
                <a:sym typeface="Calibri"/>
              </a:rPr>
              <a:t>Michail-Romanos</a:t>
            </a:r>
            <a:r>
              <a:rPr lang="en-US" dirty="0" smtClean="0">
                <a:ea typeface="Calibri"/>
                <a:cs typeface="Calibri"/>
                <a:sym typeface="Calibri"/>
              </a:rPr>
              <a:t> </a:t>
            </a:r>
            <a:r>
              <a:rPr lang="en-US" dirty="0" err="1" smtClean="0">
                <a:ea typeface="Calibri"/>
                <a:cs typeface="Calibri"/>
                <a:sym typeface="Calibri"/>
              </a:rPr>
              <a:t>Kolozoff</a:t>
            </a:r>
            <a:r>
              <a:rPr lang="el-GR" dirty="0" smtClean="0">
                <a:ea typeface="Calibri"/>
                <a:cs typeface="Calibri"/>
                <a:sym typeface="Calibri"/>
              </a:rPr>
              <a:t>*</a:t>
            </a:r>
            <a:r>
              <a:rPr lang="en-US" dirty="0" smtClean="0">
                <a:ea typeface="Calibri"/>
                <a:cs typeface="Calibri"/>
                <a:sym typeface="Calibri"/>
              </a:rPr>
              <a:t>, Maria </a:t>
            </a:r>
            <a:r>
              <a:rPr lang="en-US" dirty="0" err="1" smtClean="0">
                <a:ea typeface="Calibri"/>
                <a:cs typeface="Calibri"/>
                <a:sym typeface="Calibri"/>
              </a:rPr>
              <a:t>Zerva</a:t>
            </a:r>
            <a:r>
              <a:rPr lang="en-US" dirty="0" smtClean="0">
                <a:ea typeface="Calibri"/>
                <a:cs typeface="Calibri"/>
                <a:sym typeface="Calibri"/>
              </a:rPr>
              <a:t>, Apostolos</a:t>
            </a:r>
            <a:r>
              <a:rPr lang="el-GR" dirty="0" smtClean="0">
                <a:ea typeface="Calibri"/>
                <a:cs typeface="Calibri"/>
                <a:sym typeface="Calibri"/>
              </a:rPr>
              <a:t> </a:t>
            </a:r>
            <a:r>
              <a:rPr lang="en-US" dirty="0" smtClean="0">
                <a:ea typeface="Calibri"/>
                <a:cs typeface="Calibri"/>
                <a:sym typeface="Calibri"/>
              </a:rPr>
              <a:t>V. Zarras. </a:t>
            </a:r>
            <a:r>
              <a:rPr lang="en-US" dirty="0" smtClean="0"/>
              <a:t>36th International Conference on Conceptual Modeling </a:t>
            </a:r>
            <a:r>
              <a:rPr lang="en-US" b="1" dirty="0" smtClean="0"/>
              <a:t>(ER 2017)</a:t>
            </a:r>
            <a:r>
              <a:rPr lang="en-US" dirty="0" smtClean="0"/>
              <a:t>, Nov. 6th-9th, 2017, Valencia Spain</a:t>
            </a:r>
            <a:endParaRPr lang="el-GR" dirty="0" smtClean="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134</a:t>
            </a:fld>
            <a:endParaRPr lang="el-G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 Questions</a:t>
            </a:r>
            <a:endParaRPr lang="el-GR" dirty="0"/>
          </a:p>
        </p:txBody>
      </p:sp>
      <p:sp>
        <p:nvSpPr>
          <p:cNvPr id="3" name="Content Placeholder 2"/>
          <p:cNvSpPr>
            <a:spLocks noGrp="1"/>
          </p:cNvSpPr>
          <p:nvPr>
            <p:ph idx="1"/>
          </p:nvPr>
        </p:nvSpPr>
        <p:spPr/>
        <p:txBody>
          <a:bodyPr>
            <a:normAutofit/>
          </a:bodyPr>
          <a:lstStyle/>
          <a:p>
            <a:r>
              <a:rPr lang="en-US" sz="2800" b="1" dirty="0" smtClean="0">
                <a:solidFill>
                  <a:srgbClr val="C00000"/>
                </a:solidFill>
              </a:rPr>
              <a:t>How do foreign keys evolve over time?</a:t>
            </a:r>
          </a:p>
          <a:p>
            <a:pPr lvl="1"/>
            <a:r>
              <a:rPr lang="en-US" sz="2400" dirty="0" smtClean="0"/>
              <a:t>Do tables and foreign keys </a:t>
            </a:r>
            <a:r>
              <a:rPr lang="en-US" sz="2400" u="sng" dirty="0" smtClean="0"/>
              <a:t>evolve in sync</a:t>
            </a:r>
            <a:r>
              <a:rPr lang="en-US" sz="2400" dirty="0" smtClean="0"/>
              <a:t>? </a:t>
            </a:r>
          </a:p>
          <a:p>
            <a:pPr lvl="1"/>
            <a:r>
              <a:rPr lang="en-US" sz="2400" u="sng" dirty="0" smtClean="0"/>
              <a:t>When</a:t>
            </a:r>
            <a:r>
              <a:rPr lang="en-US" sz="2400" dirty="0" smtClean="0"/>
              <a:t> &amp; </a:t>
            </a:r>
            <a:r>
              <a:rPr lang="en-US" sz="2400" u="sng" dirty="0" smtClean="0"/>
              <a:t>How</a:t>
            </a:r>
            <a:r>
              <a:rPr lang="en-US" sz="2400" dirty="0" smtClean="0"/>
              <a:t> do </a:t>
            </a:r>
            <a:r>
              <a:rPr lang="en-US" sz="2400" dirty="0"/>
              <a:t>f</a:t>
            </a:r>
            <a:r>
              <a:rPr lang="en-US" sz="2400" dirty="0" smtClean="0"/>
              <a:t>oreign keys </a:t>
            </a:r>
            <a:r>
              <a:rPr lang="en-US" sz="2400" u="sng" dirty="0" smtClean="0"/>
              <a:t>germinate &amp; die</a:t>
            </a:r>
            <a:r>
              <a:rPr lang="en-US" sz="2400" dirty="0" smtClean="0"/>
              <a:t>?</a:t>
            </a:r>
          </a:p>
          <a:p>
            <a:pPr lvl="1"/>
            <a:endParaRPr lang="el-GR" sz="2400" dirty="0" smtClean="0"/>
          </a:p>
          <a:p>
            <a:r>
              <a:rPr lang="en-US" sz="2800" dirty="0" smtClean="0"/>
              <a:t>… as we will see, these questions led to </a:t>
            </a:r>
            <a:r>
              <a:rPr lang="en-US" sz="2800" dirty="0" smtClean="0">
                <a:solidFill>
                  <a:srgbClr val="FF0000"/>
                </a:solidFill>
              </a:rPr>
              <a:t>unexpected results</a:t>
            </a:r>
            <a:r>
              <a:rPr lang="en-US" sz="2800" dirty="0" smtClean="0"/>
              <a:t> and </a:t>
            </a:r>
            <a:r>
              <a:rPr lang="en-US" sz="2800" dirty="0" smtClean="0">
                <a:solidFill>
                  <a:srgbClr val="0000FF"/>
                </a:solidFill>
              </a:rPr>
              <a:t>more insights on how developers deal with foreign keys</a:t>
            </a:r>
            <a:r>
              <a:rPr lang="en-US" sz="2800" dirty="0" smtClean="0"/>
              <a:t>…</a:t>
            </a:r>
          </a:p>
          <a:p>
            <a:endParaRPr lang="en-US" sz="2800" dirty="0" smtClean="0"/>
          </a:p>
        </p:txBody>
      </p:sp>
      <p:sp>
        <p:nvSpPr>
          <p:cNvPr id="5" name="Slide Number Placeholder 4"/>
          <p:cNvSpPr>
            <a:spLocks noGrp="1"/>
          </p:cNvSpPr>
          <p:nvPr>
            <p:ph type="sldNum" sz="quarter" idx="12"/>
          </p:nvPr>
        </p:nvSpPr>
        <p:spPr/>
        <p:txBody>
          <a:bodyPr/>
          <a:lstStyle/>
          <a:p>
            <a:fld id="{17436D98-9539-44E1-9C46-C8A7EE3A4F66}" type="slidenum">
              <a:rPr lang="el-GR" smtClean="0"/>
              <a:pPr/>
              <a:t>135</a:t>
            </a:fld>
            <a:endParaRPr lang="el-GR"/>
          </a:p>
        </p:txBody>
      </p:sp>
    </p:spTree>
    <p:extLst>
      <p:ext uri="{BB962C8B-B14F-4D97-AF65-F5344CB8AC3E}">
        <p14:creationId xmlns:p14="http://schemas.microsoft.com/office/powerpoint/2010/main" val="3626493094"/>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pPr algn="r"/>
            <a:r>
              <a:rPr lang="en-US" dirty="0" smtClean="0"/>
              <a:t>Evolution of </a:t>
            </a:r>
            <a:br>
              <a:rPr lang="en-US" dirty="0" smtClean="0"/>
            </a:br>
            <a:r>
              <a:rPr lang="en-US" dirty="0" smtClean="0"/>
              <a:t>Tables &amp; FK’s</a:t>
            </a:r>
            <a:endParaRPr lang="el-GR" dirty="0"/>
          </a:p>
        </p:txBody>
      </p:sp>
      <p:pic>
        <p:nvPicPr>
          <p:cNvPr id="2050" name="Picture 2" descr="C:\WORKING\__killMeAfterwards\Figure02_nodesEdges.PNG"/>
          <p:cNvPicPr>
            <a:picLocks noChangeAspect="1" noChangeArrowheads="1"/>
          </p:cNvPicPr>
          <p:nvPr/>
        </p:nvPicPr>
        <p:blipFill>
          <a:blip r:embed="rId2" cstate="print"/>
          <a:srcRect/>
          <a:stretch>
            <a:fillRect/>
          </a:stretch>
        </p:blipFill>
        <p:spPr bwMode="auto">
          <a:xfrm>
            <a:off x="0" y="100584"/>
            <a:ext cx="5597843" cy="6521365"/>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136</a:t>
            </a:fld>
            <a:endParaRPr lang="en-US"/>
          </a:p>
        </p:txBody>
      </p:sp>
      <p:sp>
        <p:nvSpPr>
          <p:cNvPr id="5" name="Content Placeholder 2"/>
          <p:cNvSpPr txBox="1">
            <a:spLocks/>
          </p:cNvSpPr>
          <p:nvPr/>
        </p:nvSpPr>
        <p:spPr>
          <a:xfrm>
            <a:off x="5724128" y="1700808"/>
            <a:ext cx="3240360" cy="46805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smtClean="0"/>
              <a:t>Tables grow in all cases (known from previous research) with periods </a:t>
            </a:r>
            <a:r>
              <a:rPr lang="en-US" sz="2200" dirty="0"/>
              <a:t>of slow growth, </a:t>
            </a:r>
            <a:r>
              <a:rPr lang="en-US" sz="2200" dirty="0" smtClean="0"/>
              <a:t>calmness, </a:t>
            </a:r>
            <a:r>
              <a:rPr lang="en-US" sz="2200" dirty="0"/>
              <a:t>spikes of extension, and occasional </a:t>
            </a:r>
            <a:r>
              <a:rPr lang="en-US" sz="2200" dirty="0" smtClean="0"/>
              <a:t>cleanups</a:t>
            </a:r>
          </a:p>
          <a:p>
            <a:r>
              <a:rPr lang="en-US" sz="2200" dirty="0" smtClean="0"/>
              <a:t>Foreign Keys are treated with different mentalities. 3 families:</a:t>
            </a:r>
          </a:p>
          <a:p>
            <a:pPr lvl="1"/>
            <a:r>
              <a:rPr lang="en-US" sz="2200" dirty="0" smtClean="0"/>
              <a:t>Scientific</a:t>
            </a:r>
          </a:p>
          <a:p>
            <a:pPr lvl="1"/>
            <a:r>
              <a:rPr lang="en-US" sz="2200" dirty="0" smtClean="0"/>
              <a:t>Comp. Toolkits</a:t>
            </a:r>
          </a:p>
          <a:p>
            <a:pPr lvl="1"/>
            <a:r>
              <a:rPr lang="en-US" sz="2200" dirty="0" smtClean="0"/>
              <a:t>CMS’s</a:t>
            </a:r>
          </a:p>
        </p:txBody>
      </p:sp>
    </p:spTree>
    <p:extLst>
      <p:ext uri="{BB962C8B-B14F-4D97-AF65-F5344CB8AC3E}">
        <p14:creationId xmlns:p14="http://schemas.microsoft.com/office/powerpoint/2010/main" val="2017084469"/>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Evolution of Tables &amp; FK’s: </a:t>
            </a:r>
            <a:br>
              <a:rPr lang="en-US" dirty="0" smtClean="0"/>
            </a:br>
            <a:r>
              <a:rPr lang="en-US" dirty="0" smtClean="0"/>
              <a:t>Scientific projects</a:t>
            </a:r>
            <a:endParaRPr lang="el-GR" dirty="0"/>
          </a:p>
        </p:txBody>
      </p:sp>
      <p:pic>
        <p:nvPicPr>
          <p:cNvPr id="2050" name="Picture 2" descr="C:\WORKING\__killMeAfterwards\Figure02_nodesEdges.PNG"/>
          <p:cNvPicPr>
            <a:picLocks noChangeAspect="1" noChangeArrowheads="1"/>
          </p:cNvPicPr>
          <p:nvPr/>
        </p:nvPicPr>
        <p:blipFill>
          <a:blip r:embed="rId2" cstate="print"/>
          <a:srcRect b="68825"/>
          <a:stretch>
            <a:fillRect/>
          </a:stretch>
        </p:blipFill>
        <p:spPr bwMode="auto">
          <a:xfrm>
            <a:off x="152399" y="1371600"/>
            <a:ext cx="8812197" cy="3200400"/>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137</a:t>
            </a:fld>
            <a:endParaRPr lang="en-US"/>
          </a:p>
        </p:txBody>
      </p:sp>
      <p:sp>
        <p:nvSpPr>
          <p:cNvPr id="5" name="Content Placeholder 2"/>
          <p:cNvSpPr txBox="1">
            <a:spLocks/>
          </p:cNvSpPr>
          <p:nvPr/>
        </p:nvSpPr>
        <p:spPr>
          <a:xfrm>
            <a:off x="309971" y="4653136"/>
            <a:ext cx="8497052" cy="16561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Tables and FKS</a:t>
            </a:r>
            <a:r>
              <a:rPr lang="en-US" sz="2400" b="1" dirty="0" smtClean="0"/>
              <a:t> </a:t>
            </a:r>
            <a:r>
              <a:rPr lang="en-US" sz="2400" dirty="0" smtClean="0"/>
              <a:t>grow in synch, in both cases</a:t>
            </a:r>
          </a:p>
          <a:p>
            <a:r>
              <a:rPr lang="en-US" sz="2400" dirty="0" smtClean="0"/>
              <a:t>Growth comes with </a:t>
            </a:r>
            <a:r>
              <a:rPr lang="en-US" sz="2400" dirty="0"/>
              <a:t>expansion periods, shrinkage </a:t>
            </a:r>
            <a:r>
              <a:rPr lang="en-US" sz="2400" dirty="0" smtClean="0"/>
              <a:t>actions,  and </a:t>
            </a:r>
            <a:r>
              <a:rPr lang="en-US" sz="2400" dirty="0"/>
              <a:t>periods of calmness in terms of both tables and foreign keys.</a:t>
            </a:r>
            <a:endParaRPr lang="en-US" sz="2400" dirty="0" smtClean="0"/>
          </a:p>
        </p:txBody>
      </p:sp>
    </p:spTree>
    <p:extLst>
      <p:ext uri="{BB962C8B-B14F-4D97-AF65-F5344CB8AC3E}">
        <p14:creationId xmlns:p14="http://schemas.microsoft.com/office/powerpoint/2010/main" val="2069965447"/>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Evolution of Tables &amp; FK’s: Computational Resource Toolkits</a:t>
            </a:r>
            <a:endParaRPr lang="el-GR" dirty="0"/>
          </a:p>
        </p:txBody>
      </p:sp>
      <p:pic>
        <p:nvPicPr>
          <p:cNvPr id="2050" name="Picture 2" descr="C:\WORKING\__killMeAfterwards\Figure02_nodesEdges.PNG"/>
          <p:cNvPicPr>
            <a:picLocks noChangeAspect="1" noChangeArrowheads="1"/>
          </p:cNvPicPr>
          <p:nvPr/>
        </p:nvPicPr>
        <p:blipFill>
          <a:blip r:embed="rId2" cstate="print"/>
          <a:srcRect t="31175" b="33771"/>
          <a:stretch>
            <a:fillRect/>
          </a:stretch>
        </p:blipFill>
        <p:spPr bwMode="auto">
          <a:xfrm>
            <a:off x="0" y="1484784"/>
            <a:ext cx="8991600" cy="3671914"/>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138</a:t>
            </a:fld>
            <a:endParaRPr lang="en-US"/>
          </a:p>
        </p:txBody>
      </p:sp>
      <p:sp>
        <p:nvSpPr>
          <p:cNvPr id="6" name="Content Placeholder 2"/>
          <p:cNvSpPr txBox="1">
            <a:spLocks/>
          </p:cNvSpPr>
          <p:nvPr/>
        </p:nvSpPr>
        <p:spPr>
          <a:xfrm>
            <a:off x="229960" y="5013176"/>
            <a:ext cx="8497052" cy="16561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Tables and FKS</a:t>
            </a:r>
            <a:r>
              <a:rPr lang="en-US" sz="2400" b="1" dirty="0" smtClean="0"/>
              <a:t> </a:t>
            </a:r>
            <a:r>
              <a:rPr lang="en-US" sz="2400" dirty="0" smtClean="0"/>
              <a:t>grow little and slowly; for Castor, not exactly in sync</a:t>
            </a:r>
          </a:p>
          <a:p>
            <a:r>
              <a:rPr lang="en-US" sz="2400" dirty="0" smtClean="0"/>
              <a:t>Castor: observe </a:t>
            </a:r>
            <a:r>
              <a:rPr lang="en-US" sz="2400" b="1" dirty="0" smtClean="0">
                <a:solidFill>
                  <a:srgbClr val="7030A0"/>
                </a:solidFill>
              </a:rPr>
              <a:t>how scarce FK’s are</a:t>
            </a:r>
            <a:r>
              <a:rPr lang="en-US" sz="2400" b="1" dirty="0" smtClean="0">
                <a:solidFill>
                  <a:srgbClr val="0000FF"/>
                </a:solidFill>
              </a:rPr>
              <a:t> </a:t>
            </a:r>
            <a:r>
              <a:rPr lang="en-US" sz="2400" dirty="0" smtClean="0"/>
              <a:t>(too few tables come with FK’s, see vertical axis)</a:t>
            </a:r>
          </a:p>
        </p:txBody>
      </p:sp>
      <p:sp>
        <p:nvSpPr>
          <p:cNvPr id="5" name="Rectangle 4"/>
          <p:cNvSpPr/>
          <p:nvPr/>
        </p:nvSpPr>
        <p:spPr>
          <a:xfrm>
            <a:off x="0" y="1829058"/>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256096" y="1829058"/>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13113514"/>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Evolution of Tables &amp; FK’s: </a:t>
            </a:r>
            <a:br>
              <a:rPr lang="en-US" dirty="0" smtClean="0"/>
            </a:br>
            <a:r>
              <a:rPr lang="en-US" dirty="0" smtClean="0"/>
              <a:t>Content Management Systems (CMS’s)</a:t>
            </a:r>
            <a:endParaRPr lang="el-GR" dirty="0"/>
          </a:p>
        </p:txBody>
      </p:sp>
      <p:pic>
        <p:nvPicPr>
          <p:cNvPr id="2050" name="Picture 2" descr="C:\WORKING\__killMeAfterwards\Figure02_nodesEdges.PNG"/>
          <p:cNvPicPr>
            <a:picLocks noChangeAspect="1" noChangeArrowheads="1"/>
          </p:cNvPicPr>
          <p:nvPr/>
        </p:nvPicPr>
        <p:blipFill>
          <a:blip r:embed="rId2" cstate="print"/>
          <a:srcRect t="66229"/>
          <a:stretch>
            <a:fillRect/>
          </a:stretch>
        </p:blipFill>
        <p:spPr bwMode="auto">
          <a:xfrm>
            <a:off x="0" y="1417320"/>
            <a:ext cx="9144000" cy="3505200"/>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139</a:t>
            </a:fld>
            <a:endParaRPr lang="en-US"/>
          </a:p>
        </p:txBody>
      </p:sp>
      <p:sp>
        <p:nvSpPr>
          <p:cNvPr id="7" name="Rectangle 6"/>
          <p:cNvSpPr/>
          <p:nvPr/>
        </p:nvSpPr>
        <p:spPr>
          <a:xfrm>
            <a:off x="-23313" y="1484784"/>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a:spLocks noChangeAspect="1"/>
          </p:cNvSpPr>
          <p:nvPr/>
        </p:nvSpPr>
        <p:spPr>
          <a:xfrm>
            <a:off x="4406934" y="2034016"/>
            <a:ext cx="275952" cy="21602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0" y="3140968"/>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4328104" y="3068960"/>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Content Placeholder 2"/>
          <p:cNvSpPr txBox="1">
            <a:spLocks/>
          </p:cNvSpPr>
          <p:nvPr/>
        </p:nvSpPr>
        <p:spPr>
          <a:xfrm>
            <a:off x="72300" y="5013176"/>
            <a:ext cx="8914040" cy="16561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7030A0"/>
                </a:solidFill>
              </a:rPr>
              <a:t>FK scarcity</a:t>
            </a:r>
            <a:r>
              <a:rPr lang="en-US" sz="2400" dirty="0" smtClean="0"/>
              <a:t>: really big</a:t>
            </a:r>
            <a:r>
              <a:rPr lang="en-US" sz="2400" dirty="0"/>
              <a:t> </a:t>
            </a:r>
            <a:r>
              <a:rPr lang="en-US" sz="2400" dirty="0" smtClean="0"/>
              <a:t>at </a:t>
            </a:r>
            <a:r>
              <a:rPr lang="en-US" sz="2400" dirty="0" err="1" smtClean="0"/>
              <a:t>Slashcode</a:t>
            </a:r>
            <a:r>
              <a:rPr lang="en-US" sz="2400" dirty="0" smtClean="0"/>
              <a:t>, moderate at </a:t>
            </a:r>
            <a:r>
              <a:rPr lang="en-US" sz="2400" dirty="0" err="1" smtClean="0"/>
              <a:t>Zabbix</a:t>
            </a:r>
            <a:r>
              <a:rPr lang="en-US" sz="2400" dirty="0" smtClean="0"/>
              <a:t> </a:t>
            </a:r>
          </a:p>
          <a:p>
            <a:r>
              <a:rPr lang="en-US" sz="2400" dirty="0" err="1" smtClean="0"/>
              <a:t>Slashcode</a:t>
            </a:r>
            <a:r>
              <a:rPr lang="en-US" sz="2400" dirty="0" smtClean="0"/>
              <a:t> </a:t>
            </a:r>
            <a:r>
              <a:rPr lang="en-US" sz="2400" dirty="0"/>
              <a:t>started </a:t>
            </a:r>
            <a:r>
              <a:rPr lang="en-US" sz="2400" u="sng" dirty="0"/>
              <a:t>without</a:t>
            </a:r>
            <a:r>
              <a:rPr lang="en-US" sz="2400" dirty="0"/>
              <a:t> foreign keys </a:t>
            </a:r>
            <a:r>
              <a:rPr lang="en-US" sz="2400" dirty="0" smtClean="0"/>
              <a:t>at all; </a:t>
            </a:r>
            <a:r>
              <a:rPr lang="en-US" sz="2400" dirty="0" smtClean="0">
                <a:solidFill>
                  <a:srgbClr val="008000"/>
                </a:solidFill>
              </a:rPr>
              <a:t>1</a:t>
            </a:r>
            <a:r>
              <a:rPr lang="en-US" sz="2400" baseline="30000" dirty="0" smtClean="0">
                <a:solidFill>
                  <a:srgbClr val="008000"/>
                </a:solidFill>
              </a:rPr>
              <a:t>st</a:t>
            </a:r>
            <a:r>
              <a:rPr lang="en-US" sz="2400" dirty="0" smtClean="0">
                <a:solidFill>
                  <a:srgbClr val="008000"/>
                </a:solidFill>
              </a:rPr>
              <a:t> set </a:t>
            </a:r>
            <a:r>
              <a:rPr lang="en-US" sz="2400" dirty="0">
                <a:solidFill>
                  <a:srgbClr val="008000"/>
                </a:solidFill>
              </a:rPr>
              <a:t>of </a:t>
            </a:r>
            <a:r>
              <a:rPr lang="en-US" sz="2400" dirty="0" smtClean="0">
                <a:solidFill>
                  <a:srgbClr val="008000"/>
                </a:solidFill>
              </a:rPr>
              <a:t>FK’s </a:t>
            </a:r>
            <a:r>
              <a:rPr lang="en-US" sz="2400" dirty="0">
                <a:solidFill>
                  <a:srgbClr val="008000"/>
                </a:solidFill>
              </a:rPr>
              <a:t>in </a:t>
            </a:r>
            <a:r>
              <a:rPr lang="en-US" sz="2400" dirty="0" smtClean="0">
                <a:solidFill>
                  <a:srgbClr val="008000"/>
                </a:solidFill>
              </a:rPr>
              <a:t>v. </a:t>
            </a:r>
            <a:r>
              <a:rPr lang="en-US" sz="2400" dirty="0">
                <a:solidFill>
                  <a:srgbClr val="008000"/>
                </a:solidFill>
              </a:rPr>
              <a:t>74. </a:t>
            </a:r>
            <a:r>
              <a:rPr lang="en-US" sz="2400" dirty="0" err="1" smtClean="0"/>
              <a:t>Zabbix</a:t>
            </a:r>
            <a:r>
              <a:rPr lang="en-US" sz="2400" dirty="0" smtClean="0"/>
              <a:t> seems to show a certain degree of </a:t>
            </a:r>
            <a:r>
              <a:rPr lang="en-US" sz="2400" dirty="0" err="1" smtClean="0"/>
              <a:t>syncronized</a:t>
            </a:r>
            <a:r>
              <a:rPr lang="en-US" sz="2400" dirty="0" smtClean="0"/>
              <a:t> growth</a:t>
            </a:r>
            <a:endParaRPr lang="en-US" sz="2400" dirty="0" smtClean="0">
              <a:solidFill>
                <a:srgbClr val="008000"/>
              </a:solidFill>
            </a:endParaRPr>
          </a:p>
          <a:p>
            <a:r>
              <a:rPr lang="en-US" sz="2400" b="1" dirty="0" smtClean="0"/>
              <a:t>Yet, … both </a:t>
            </a:r>
            <a:r>
              <a:rPr lang="en-US" sz="2400" b="1" dirty="0"/>
              <a:t>CMS's end up </a:t>
            </a:r>
            <a:r>
              <a:rPr lang="en-US" sz="2400" b="1" dirty="0" smtClean="0"/>
              <a:t>with no FK’s!! </a:t>
            </a:r>
            <a:r>
              <a:rPr lang="en-US" sz="2400" i="1" dirty="0" smtClean="0"/>
              <a:t>-&gt; see next</a:t>
            </a:r>
            <a:endParaRPr lang="en-US" sz="2400" i="1" dirty="0"/>
          </a:p>
        </p:txBody>
      </p:sp>
      <p:sp>
        <p:nvSpPr>
          <p:cNvPr id="12" name="Rectangle 11"/>
          <p:cNvSpPr>
            <a:spLocks noChangeAspect="1"/>
          </p:cNvSpPr>
          <p:nvPr/>
        </p:nvSpPr>
        <p:spPr>
          <a:xfrm>
            <a:off x="4590866" y="2492896"/>
            <a:ext cx="275952" cy="21602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8000"/>
              </a:solidFill>
            </a:endParaRPr>
          </a:p>
        </p:txBody>
      </p:sp>
    </p:spTree>
    <p:extLst>
      <p:ext uri="{BB962C8B-B14F-4D97-AF65-F5344CB8AC3E}">
        <p14:creationId xmlns:p14="http://schemas.microsoft.com/office/powerpoint/2010/main" val="208044813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our studies</a:t>
            </a:r>
            <a:endParaRPr lang="el-GR" dirty="0"/>
          </a:p>
        </p:txBody>
      </p:sp>
      <p:sp>
        <p:nvSpPr>
          <p:cNvPr id="3" name="Content Placeholder 2"/>
          <p:cNvSpPr>
            <a:spLocks noGrp="1"/>
          </p:cNvSpPr>
          <p:nvPr>
            <p:ph idx="1"/>
          </p:nvPr>
        </p:nvSpPr>
        <p:spPr>
          <a:xfrm>
            <a:off x="457200" y="1600200"/>
            <a:ext cx="5050904" cy="4925144"/>
          </a:xfrm>
        </p:spPr>
        <p:txBody>
          <a:bodyPr>
            <a:normAutofit fontScale="70000" lnSpcReduction="20000"/>
          </a:bodyPr>
          <a:lstStyle/>
          <a:p>
            <a:r>
              <a:rPr lang="en-US" b="1" dirty="0" smtClean="0"/>
              <a:t>Scope</a:t>
            </a:r>
            <a:r>
              <a:rPr lang="en-US" dirty="0" smtClean="0"/>
              <a:t>:</a:t>
            </a:r>
          </a:p>
          <a:p>
            <a:pPr lvl="1"/>
            <a:r>
              <a:rPr lang="en-US" dirty="0" smtClean="0"/>
              <a:t>databases being part of </a:t>
            </a:r>
            <a:r>
              <a:rPr lang="en-US" dirty="0" smtClean="0">
                <a:solidFill>
                  <a:srgbClr val="008000"/>
                </a:solidFill>
              </a:rPr>
              <a:t>open-source software </a:t>
            </a:r>
            <a:r>
              <a:rPr lang="en-US" dirty="0" smtClean="0"/>
              <a:t>(and not proprietary ones)</a:t>
            </a:r>
          </a:p>
          <a:p>
            <a:pPr lvl="1"/>
            <a:r>
              <a:rPr lang="en-US" dirty="0" smtClean="0">
                <a:solidFill>
                  <a:srgbClr val="002060"/>
                </a:solidFill>
              </a:rPr>
              <a:t>long </a:t>
            </a:r>
            <a:r>
              <a:rPr lang="en-US" dirty="0" smtClean="0">
                <a:solidFill>
                  <a:srgbClr val="3333FF"/>
                </a:solidFill>
              </a:rPr>
              <a:t>history</a:t>
            </a:r>
            <a:endParaRPr lang="en-US" dirty="0" smtClean="0"/>
          </a:p>
          <a:p>
            <a:pPr lvl="1"/>
            <a:r>
              <a:rPr lang="en-US" dirty="0" smtClean="0"/>
              <a:t>we work only with changes at the </a:t>
            </a:r>
            <a:r>
              <a:rPr lang="en-US" dirty="0" smtClean="0">
                <a:solidFill>
                  <a:srgbClr val="7030A0"/>
                </a:solidFill>
              </a:rPr>
              <a:t>logical schema level </a:t>
            </a:r>
            <a:r>
              <a:rPr lang="en-US" dirty="0" smtClean="0"/>
              <a:t>(and ignore physical-level changes like index creation or change of storage engine)</a:t>
            </a:r>
          </a:p>
          <a:p>
            <a:pPr marL="342900" lvl="1" indent="-342900">
              <a:buFont typeface="Arial" pitchFamily="34" charset="0"/>
              <a:buChar char="•"/>
            </a:pPr>
            <a:endParaRPr lang="en-US" dirty="0" smtClean="0"/>
          </a:p>
          <a:p>
            <a:pPr marL="342900" lvl="1" indent="-342900">
              <a:buFont typeface="Arial" pitchFamily="34" charset="0"/>
              <a:buChar char="•"/>
            </a:pPr>
            <a:r>
              <a:rPr lang="en-US" dirty="0" smtClean="0"/>
              <a:t>We encompass datasets with different </a:t>
            </a:r>
            <a:r>
              <a:rPr lang="en-US" dirty="0" smtClean="0">
                <a:solidFill>
                  <a:srgbClr val="008000"/>
                </a:solidFill>
              </a:rPr>
              <a:t>domains ([A]: physics, [B]: biomedical, [C]: CMS’s)</a:t>
            </a:r>
            <a:r>
              <a:rPr lang="en-US" dirty="0" smtClean="0"/>
              <a:t>, </a:t>
            </a:r>
            <a:r>
              <a:rPr lang="en-US" dirty="0" smtClean="0">
                <a:solidFill>
                  <a:srgbClr val="FF0000"/>
                </a:solidFill>
              </a:rPr>
              <a:t>amount of growth </a:t>
            </a:r>
            <a:r>
              <a:rPr lang="en-US" dirty="0">
                <a:solidFill>
                  <a:srgbClr val="002060"/>
                </a:solidFill>
              </a:rPr>
              <a:t>(shade: </a:t>
            </a:r>
            <a:r>
              <a:rPr lang="en-US" dirty="0" smtClean="0">
                <a:solidFill>
                  <a:schemeClr val="accent3">
                    <a:lumMod val="75000"/>
                  </a:schemeClr>
                </a:solidFill>
              </a:rPr>
              <a:t>high</a:t>
            </a:r>
            <a:r>
              <a:rPr lang="en-US" dirty="0">
                <a:solidFill>
                  <a:srgbClr val="002060"/>
                </a:solidFill>
              </a:rPr>
              <a:t>,</a:t>
            </a:r>
            <a:r>
              <a:rPr lang="en-US" dirty="0" smtClean="0">
                <a:solidFill>
                  <a:srgbClr val="FF0000"/>
                </a:solidFill>
              </a:rPr>
              <a:t> </a:t>
            </a:r>
            <a:r>
              <a:rPr lang="en-US" dirty="0" smtClean="0">
                <a:solidFill>
                  <a:schemeClr val="bg1">
                    <a:lumMod val="50000"/>
                  </a:schemeClr>
                </a:solidFill>
              </a:rPr>
              <a:t>med</a:t>
            </a:r>
            <a:r>
              <a:rPr lang="en-US" dirty="0">
                <a:solidFill>
                  <a:srgbClr val="002060"/>
                </a:solidFill>
              </a:rPr>
              <a:t>,</a:t>
            </a:r>
            <a:r>
              <a:rPr lang="en-US" dirty="0" smtClean="0">
                <a:solidFill>
                  <a:srgbClr val="FF0000"/>
                </a:solidFill>
              </a:rPr>
              <a:t> </a:t>
            </a:r>
            <a:r>
              <a:rPr lang="en-US" dirty="0" smtClean="0">
                <a:solidFill>
                  <a:schemeClr val="accent6">
                    <a:lumMod val="75000"/>
                  </a:schemeClr>
                </a:solidFill>
              </a:rPr>
              <a:t>low</a:t>
            </a:r>
            <a:r>
              <a:rPr lang="en-US" dirty="0">
                <a:solidFill>
                  <a:srgbClr val="002060"/>
                </a:solidFill>
              </a:rPr>
              <a:t>) &amp; </a:t>
            </a:r>
            <a:r>
              <a:rPr lang="en-US" dirty="0" smtClean="0">
                <a:solidFill>
                  <a:srgbClr val="FF0000"/>
                </a:solidFill>
              </a:rPr>
              <a:t>schema size</a:t>
            </a:r>
          </a:p>
          <a:p>
            <a:endParaRPr lang="en-US" dirty="0" smtClean="0"/>
          </a:p>
          <a:p>
            <a:r>
              <a:rPr lang="en-US" dirty="0" smtClean="0"/>
              <a:t>We should be very careful to not </a:t>
            </a:r>
            <a:r>
              <a:rPr lang="en-US" dirty="0" err="1" smtClean="0"/>
              <a:t>overgeneralize</a:t>
            </a:r>
            <a:r>
              <a:rPr lang="en-US" dirty="0" smtClean="0"/>
              <a:t> findings to proprietary databases or physical schemata!</a:t>
            </a:r>
          </a:p>
        </p:txBody>
      </p:sp>
      <p:graphicFrame>
        <p:nvGraphicFramePr>
          <p:cNvPr id="5" name="Table 4"/>
          <p:cNvGraphicFramePr>
            <a:graphicFrameLocks noGrp="1"/>
          </p:cNvGraphicFramePr>
          <p:nvPr/>
        </p:nvGraphicFramePr>
        <p:xfrm>
          <a:off x="5436095" y="1340768"/>
          <a:ext cx="3544944" cy="5328624"/>
        </p:xfrm>
        <a:graphic>
          <a:graphicData uri="http://schemas.openxmlformats.org/drawingml/2006/table">
            <a:tbl>
              <a:tblPr/>
              <a:tblGrid>
                <a:gridCol w="1004401"/>
                <a:gridCol w="451920"/>
                <a:gridCol w="1164429"/>
                <a:gridCol w="462097"/>
                <a:gridCol w="462097"/>
              </a:tblGrid>
              <a:tr h="816061">
                <a:tc>
                  <a:txBody>
                    <a:bodyPr/>
                    <a:lstStyle/>
                    <a:p>
                      <a:pPr algn="ctr">
                        <a:lnSpc>
                          <a:spcPct val="150000"/>
                        </a:lnSpc>
                        <a:spcBef>
                          <a:spcPts val="600"/>
                        </a:spcBef>
                        <a:spcAft>
                          <a:spcPts val="600"/>
                        </a:spcAft>
                        <a:tabLst>
                          <a:tab pos="457200" algn="l"/>
                          <a:tab pos="2743200" algn="l"/>
                          <a:tab pos="5029200" algn="l"/>
                        </a:tabLst>
                      </a:pPr>
                      <a:r>
                        <a:rPr lang="en-US" sz="1200" b="1" kern="1400" dirty="0" err="1" smtClean="0">
                          <a:solidFill>
                            <a:srgbClr val="008000"/>
                          </a:solidFill>
                          <a:latin typeface="+mn-lt"/>
                          <a:ea typeface="Times New Roman"/>
                          <a:cs typeface="Times New Roman"/>
                        </a:rPr>
                        <a:t>FoSS</a:t>
                      </a:r>
                      <a:r>
                        <a:rPr lang="en-US" sz="1200" b="1" kern="1400" dirty="0" smtClean="0">
                          <a:solidFill>
                            <a:srgbClr val="008000"/>
                          </a:solidFill>
                          <a:latin typeface="+mn-lt"/>
                          <a:ea typeface="Times New Roman"/>
                          <a:cs typeface="Times New Roman"/>
                        </a:rPr>
                        <a:t> </a:t>
                      </a:r>
                      <a:r>
                        <a:rPr lang="el-GR" sz="1200" b="1" kern="1400" dirty="0" err="1" smtClean="0">
                          <a:solidFill>
                            <a:srgbClr val="008000"/>
                          </a:solidFill>
                          <a:latin typeface="+mn-lt"/>
                          <a:ea typeface="Times New Roman"/>
                          <a:cs typeface="Times New Roman"/>
                        </a:rPr>
                        <a:t>Dataset</a:t>
                      </a:r>
                      <a:endParaRPr lang="el-GR" sz="16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3333FF"/>
                          </a:solidFill>
                          <a:latin typeface="+mn-lt"/>
                          <a:ea typeface="Times New Roman"/>
                          <a:cs typeface="Times New Roman"/>
                        </a:rPr>
                        <a:t>Versions</a:t>
                      </a:r>
                      <a:endParaRPr lang="el-GR" sz="1100" kern="1400" dirty="0">
                        <a:solidFill>
                          <a:srgbClr val="3333FF"/>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3333FF"/>
                          </a:solidFill>
                          <a:latin typeface="+mn-lt"/>
                          <a:ea typeface="Times New Roman"/>
                          <a:cs typeface="Times New Roman"/>
                        </a:rPr>
                        <a:t>Lifetime</a:t>
                      </a:r>
                      <a:endParaRPr lang="el-GR" sz="1100" kern="1400" dirty="0">
                        <a:solidFill>
                          <a:srgbClr val="3333FF"/>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FF0000"/>
                          </a:solidFill>
                          <a:latin typeface="+mn-lt"/>
                          <a:ea typeface="Times New Roman"/>
                          <a:cs typeface="Times New Roman"/>
                        </a:rPr>
                        <a:t>Tables</a:t>
                      </a:r>
                      <a:r>
                        <a:rPr lang="el-GR" sz="1000" b="1" kern="1400" dirty="0">
                          <a:solidFill>
                            <a:srgbClr val="FF0000"/>
                          </a:solidFill>
                          <a:latin typeface="+mn-lt"/>
                          <a:ea typeface="Times New Roman"/>
                          <a:cs typeface="Times New Roman"/>
                        </a:rPr>
                        <a:t> </a:t>
                      </a:r>
                      <a:r>
                        <a:rPr lang="en-US" sz="1000" b="1" kern="1400" dirty="0" smtClean="0">
                          <a:solidFill>
                            <a:srgbClr val="FF0000"/>
                          </a:solidFill>
                          <a:latin typeface="+mn-lt"/>
                          <a:ea typeface="Times New Roman"/>
                          <a:cs typeface="Times New Roman"/>
                        </a:rPr>
                        <a:t>@ </a:t>
                      </a:r>
                      <a:r>
                        <a:rPr lang="el-GR" sz="1000" b="1" kern="1400" dirty="0" err="1" smtClean="0">
                          <a:solidFill>
                            <a:srgbClr val="FF0000"/>
                          </a:solidFill>
                          <a:latin typeface="+mn-lt"/>
                          <a:ea typeface="Times New Roman"/>
                          <a:cs typeface="Times New Roman"/>
                        </a:rPr>
                        <a:t>Start</a:t>
                      </a:r>
                      <a:endParaRPr lang="el-GR" sz="1100" kern="1400" dirty="0">
                        <a:solidFill>
                          <a:srgbClr val="FF0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FF0000"/>
                          </a:solidFill>
                          <a:latin typeface="+mn-lt"/>
                          <a:ea typeface="Times New Roman"/>
                          <a:cs typeface="Times New Roman"/>
                        </a:rPr>
                        <a:t>Tables</a:t>
                      </a:r>
                      <a:r>
                        <a:rPr lang="el-GR" sz="1000" b="1" kern="1400" dirty="0">
                          <a:solidFill>
                            <a:srgbClr val="FF0000"/>
                          </a:solidFill>
                          <a:latin typeface="+mn-lt"/>
                          <a:ea typeface="Times New Roman"/>
                          <a:cs typeface="Times New Roman"/>
                        </a:rPr>
                        <a:t> </a:t>
                      </a:r>
                      <a:r>
                        <a:rPr lang="en-US" sz="1000" b="1" kern="1400" dirty="0" smtClean="0">
                          <a:solidFill>
                            <a:srgbClr val="FF0000"/>
                          </a:solidFill>
                          <a:latin typeface="+mn-lt"/>
                          <a:ea typeface="Times New Roman"/>
                          <a:cs typeface="Times New Roman"/>
                        </a:rPr>
                        <a:t>@  </a:t>
                      </a:r>
                      <a:r>
                        <a:rPr lang="el-GR" sz="1000" b="1" kern="1400" dirty="0" err="1" smtClean="0">
                          <a:solidFill>
                            <a:srgbClr val="FF0000"/>
                          </a:solidFill>
                          <a:latin typeface="+mn-lt"/>
                          <a:ea typeface="Times New Roman"/>
                          <a:cs typeface="Times New Roman"/>
                        </a:rPr>
                        <a:t>End</a:t>
                      </a:r>
                      <a:endParaRPr lang="el-GR" sz="1100" kern="1400" dirty="0">
                        <a:solidFill>
                          <a:srgbClr val="FF0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26582">
                <a:tc>
                  <a:txBody>
                    <a:bodyPr/>
                    <a:lstStyle/>
                    <a:p>
                      <a:pPr algn="just">
                        <a:lnSpc>
                          <a:spcPct val="150000"/>
                        </a:lnSpc>
                        <a:spcBef>
                          <a:spcPts val="600"/>
                        </a:spcBef>
                        <a:spcAft>
                          <a:spcPts val="600"/>
                        </a:spcAft>
                        <a:tabLst>
                          <a:tab pos="457200" algn="l"/>
                          <a:tab pos="2743200" algn="l"/>
                          <a:tab pos="5029200" algn="l"/>
                        </a:tabLst>
                      </a:pPr>
                      <a:r>
                        <a:rPr lang="el-GR" sz="1200" b="1" kern="1400" dirty="0" smtClean="0">
                          <a:solidFill>
                            <a:srgbClr val="008000"/>
                          </a:solidFill>
                          <a:latin typeface="+mn-lt"/>
                          <a:ea typeface="Times New Roman"/>
                          <a:cs typeface="Times New Roman"/>
                        </a:rPr>
                        <a:t>ATLAS </a:t>
                      </a:r>
                      <a:r>
                        <a:rPr lang="el-GR" sz="1200" b="1" kern="1400" dirty="0" err="1" smtClean="0">
                          <a:solidFill>
                            <a:srgbClr val="008000"/>
                          </a:solidFill>
                          <a:latin typeface="+mn-lt"/>
                          <a:ea typeface="Times New Roman"/>
                          <a:cs typeface="Times New Roman"/>
                        </a:rPr>
                        <a:t>Trigger</a:t>
                      </a:r>
                      <a:r>
                        <a:rPr lang="en-US" sz="1200" b="1" kern="1400" dirty="0" smtClean="0">
                          <a:solidFill>
                            <a:srgbClr val="008000"/>
                          </a:solidFill>
                          <a:latin typeface="+mn-lt"/>
                          <a:ea typeface="Times New Roman"/>
                          <a:cs typeface="Times New Roman"/>
                        </a:rPr>
                        <a:t> [A]</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84</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2 Y</a:t>
                      </a:r>
                      <a:r>
                        <a:rPr lang="el-GR" sz="1200" kern="1400" dirty="0">
                          <a:solidFill>
                            <a:srgbClr val="000000"/>
                          </a:solidFill>
                          <a:latin typeface="+mn-lt"/>
                          <a:ea typeface="Times New Roman"/>
                          <a:cs typeface="Times New Roman"/>
                        </a:rPr>
                        <a:t>, 7 M, 2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56</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73</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08030">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BioSQL</a:t>
                      </a:r>
                      <a:r>
                        <a:rPr lang="en-US" sz="1200" b="1" kern="1400" dirty="0" smtClean="0">
                          <a:solidFill>
                            <a:srgbClr val="008000"/>
                          </a:solidFill>
                          <a:latin typeface="+mn-lt"/>
                          <a:ea typeface="Times New Roman"/>
                          <a:cs typeface="Times New Roman"/>
                        </a:rPr>
                        <a:t> [B]</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46</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10 Y</a:t>
                      </a:r>
                      <a:r>
                        <a:rPr lang="el-GR" sz="1200" kern="1400" dirty="0">
                          <a:solidFill>
                            <a:srgbClr val="000000"/>
                          </a:solidFill>
                          <a:latin typeface="+mn-lt"/>
                          <a:ea typeface="Times New Roman"/>
                          <a:cs typeface="Times New Roman"/>
                        </a:rPr>
                        <a:t>, 6 M, 19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21</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28</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Coppermine</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117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 Y</a:t>
                      </a:r>
                      <a:r>
                        <a:rPr lang="el-GR" sz="1200" kern="1400" dirty="0">
                          <a:solidFill>
                            <a:srgbClr val="000000"/>
                          </a:solidFill>
                          <a:latin typeface="+mn-lt"/>
                          <a:ea typeface="Times New Roman"/>
                          <a:cs typeface="Times New Roman"/>
                        </a:rPr>
                        <a:t>, 6 M, 2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8</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22</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Ensembl</a:t>
                      </a:r>
                      <a:r>
                        <a:rPr lang="en-US" sz="1200" b="1" kern="1400" dirty="0" smtClean="0">
                          <a:solidFill>
                            <a:srgbClr val="008000"/>
                          </a:solidFill>
                          <a:latin typeface="+mn-lt"/>
                          <a:ea typeface="Times New Roman"/>
                          <a:cs typeface="Times New Roman"/>
                        </a:rPr>
                        <a:t> [B]</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528</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13 Y</a:t>
                      </a:r>
                      <a:r>
                        <a:rPr lang="el-GR" sz="1200" kern="1400" dirty="0">
                          <a:solidFill>
                            <a:srgbClr val="000000"/>
                          </a:solidFill>
                          <a:latin typeface="+mn-lt"/>
                          <a:ea typeface="Times New Roman"/>
                          <a:cs typeface="Times New Roman"/>
                        </a:rPr>
                        <a:t>, 3 M, 15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17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75</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MediaWiki</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322</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 Y</a:t>
                      </a:r>
                      <a:r>
                        <a:rPr lang="el-GR" sz="1200" kern="1400" dirty="0">
                          <a:solidFill>
                            <a:srgbClr val="000000"/>
                          </a:solidFill>
                          <a:latin typeface="+mn-lt"/>
                          <a:ea typeface="Times New Roman"/>
                          <a:cs typeface="Times New Roman"/>
                        </a:rPr>
                        <a:t>, 10 M, 6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17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50</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417721">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OpenCart</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164</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4 Y</a:t>
                      </a:r>
                      <a:r>
                        <a:rPr lang="el-GR" sz="1200" kern="1400" dirty="0">
                          <a:solidFill>
                            <a:srgbClr val="000000"/>
                          </a:solidFill>
                          <a:latin typeface="+mn-lt"/>
                          <a:ea typeface="Times New Roman"/>
                          <a:cs typeface="Times New Roman"/>
                        </a:rPr>
                        <a:t>, 4 M, 3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46</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114</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phpBB</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133</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6 Y</a:t>
                      </a:r>
                      <a:r>
                        <a:rPr lang="el-GR" sz="1200" kern="1400" dirty="0">
                          <a:solidFill>
                            <a:srgbClr val="000000"/>
                          </a:solidFill>
                          <a:latin typeface="+mn-lt"/>
                          <a:ea typeface="Times New Roman"/>
                          <a:cs typeface="Times New Roman"/>
                        </a:rPr>
                        <a:t>, 7 M, 10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61</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65</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smtClean="0">
                          <a:solidFill>
                            <a:srgbClr val="008000"/>
                          </a:solidFill>
                          <a:latin typeface="+mn-lt"/>
                          <a:ea typeface="Times New Roman"/>
                          <a:cs typeface="Times New Roman"/>
                        </a:rPr>
                        <a:t>TYPO3</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97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 Y</a:t>
                      </a:r>
                      <a:r>
                        <a:rPr lang="el-GR" sz="1200" kern="1400" dirty="0">
                          <a:solidFill>
                            <a:srgbClr val="000000"/>
                          </a:solidFill>
                          <a:latin typeface="+mn-lt"/>
                          <a:ea typeface="Times New Roman"/>
                          <a:cs typeface="Times New Roman"/>
                        </a:rPr>
                        <a:t>, 11 M, 0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FF0000"/>
                          </a:solidFill>
                          <a:latin typeface="+mn-lt"/>
                          <a:ea typeface="Times New Roman"/>
                          <a:cs typeface="Times New Roman"/>
                        </a:rPr>
                        <a:t>10</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23</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6" name="Slide Number Placeholder 5"/>
          <p:cNvSpPr>
            <a:spLocks noGrp="1"/>
          </p:cNvSpPr>
          <p:nvPr>
            <p:ph type="sldNum" sz="quarter" idx="12"/>
          </p:nvPr>
        </p:nvSpPr>
        <p:spPr/>
        <p:txBody>
          <a:bodyPr/>
          <a:lstStyle/>
          <a:p>
            <a:fld id="{70A26F0C-9141-4964-A528-E266BF9D7C84}" type="slidenum">
              <a:rPr lang="el-GR" smtClean="0"/>
              <a:pPr/>
              <a:t>14</a:t>
            </a:fld>
            <a:endParaRPr lang="el-G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Autofit/>
          </a:bodyPr>
          <a:lstStyle/>
          <a:p>
            <a:r>
              <a:rPr lang="en-US" sz="3600" b="1" dirty="0" smtClean="0">
                <a:solidFill>
                  <a:srgbClr val="FF0000"/>
                </a:solidFill>
              </a:rPr>
              <a:t>What an </a:t>
            </a:r>
            <a:r>
              <a:rPr lang="en-US" sz="3600" b="1" dirty="0">
                <a:solidFill>
                  <a:srgbClr val="FF0000"/>
                </a:solidFill>
              </a:rPr>
              <a:t>unpleasant surprise: developers can resort in full removal of foreign </a:t>
            </a:r>
            <a:r>
              <a:rPr lang="en-US" sz="3600" b="1" dirty="0" smtClean="0">
                <a:solidFill>
                  <a:srgbClr val="FF0000"/>
                </a:solidFill>
              </a:rPr>
              <a:t>keys!</a:t>
            </a:r>
            <a:endParaRPr lang="el-GR" sz="3600" b="1" dirty="0">
              <a:solidFill>
                <a:srgbClr val="FF0000"/>
              </a:solidFill>
            </a:endParaRPr>
          </a:p>
        </p:txBody>
      </p:sp>
      <p:pic>
        <p:nvPicPr>
          <p:cNvPr id="2050" name="Picture 2" descr="C:\WORKING\__killMeAfterwards\Figure02_nodesEdges.PNG"/>
          <p:cNvPicPr>
            <a:picLocks noChangeAspect="1" noChangeArrowheads="1"/>
          </p:cNvPicPr>
          <p:nvPr/>
        </p:nvPicPr>
        <p:blipFill>
          <a:blip r:embed="rId2" cstate="print"/>
          <a:srcRect t="66229"/>
          <a:stretch>
            <a:fillRect/>
          </a:stretch>
        </p:blipFill>
        <p:spPr bwMode="auto">
          <a:xfrm>
            <a:off x="0" y="1417320"/>
            <a:ext cx="9144000" cy="3505200"/>
          </a:xfrm>
          <a:prstGeom prst="rect">
            <a:avLst/>
          </a:prstGeom>
          <a:noFill/>
        </p:spPr>
      </p:pic>
      <p:sp>
        <p:nvSpPr>
          <p:cNvPr id="4" name="Rectangle 3"/>
          <p:cNvSpPr/>
          <p:nvPr/>
        </p:nvSpPr>
        <p:spPr>
          <a:xfrm>
            <a:off x="7086600" y="2001414"/>
            <a:ext cx="1905000" cy="513186"/>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p:cNvSpPr/>
          <p:nvPr/>
        </p:nvSpPr>
        <p:spPr>
          <a:xfrm>
            <a:off x="8534400" y="3200400"/>
            <a:ext cx="228600" cy="1295400"/>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Slide Number Placeholder 5"/>
          <p:cNvSpPr>
            <a:spLocks noGrp="1"/>
          </p:cNvSpPr>
          <p:nvPr>
            <p:ph type="sldNum" sz="quarter" idx="12"/>
          </p:nvPr>
        </p:nvSpPr>
        <p:spPr/>
        <p:txBody>
          <a:bodyPr/>
          <a:lstStyle/>
          <a:p>
            <a:fld id="{B6F15528-21DE-4FAA-801E-634DDDAF4B2B}" type="slidenum">
              <a:rPr lang="en-US" smtClean="0"/>
              <a:pPr/>
              <a:t>140</a:t>
            </a:fld>
            <a:endParaRPr lang="en-US"/>
          </a:p>
        </p:txBody>
      </p:sp>
      <p:sp>
        <p:nvSpPr>
          <p:cNvPr id="3" name="Rectangle 2"/>
          <p:cNvSpPr/>
          <p:nvPr/>
        </p:nvSpPr>
        <p:spPr>
          <a:xfrm>
            <a:off x="54442" y="5114421"/>
            <a:ext cx="8937158" cy="1626947"/>
          </a:xfrm>
          <a:prstGeom prst="rect">
            <a:avLst/>
          </a:prstGeom>
        </p:spPr>
        <p:txBody>
          <a:bodyPr>
            <a:noAutofit/>
          </a:bodyPr>
          <a:lstStyle/>
          <a:p>
            <a:pPr marL="342900" indent="-342900">
              <a:spcBef>
                <a:spcPct val="20000"/>
              </a:spcBef>
              <a:buFont typeface="Arial" pitchFamily="34" charset="0"/>
              <a:buChar char="•"/>
            </a:pPr>
            <a:r>
              <a:rPr lang="en-US" sz="2400" dirty="0" err="1" smtClean="0"/>
              <a:t>Slashcode</a:t>
            </a:r>
            <a:r>
              <a:rPr lang="en-US" sz="2400" dirty="0" smtClean="0"/>
              <a:t>: </a:t>
            </a:r>
            <a:r>
              <a:rPr lang="en-US" sz="2400" dirty="0"/>
              <a:t>there is a clear phase of </a:t>
            </a:r>
            <a:r>
              <a:rPr lang="en-US" sz="2400" b="1" dirty="0">
                <a:solidFill>
                  <a:srgbClr val="FF0000"/>
                </a:solidFill>
              </a:rPr>
              <a:t>progressive </a:t>
            </a:r>
            <a:r>
              <a:rPr lang="en-US" sz="2400" b="1" dirty="0" smtClean="0">
                <a:solidFill>
                  <a:srgbClr val="FF0000"/>
                </a:solidFill>
              </a:rPr>
              <a:t>removal</a:t>
            </a:r>
            <a:r>
              <a:rPr lang="en-US" sz="2400" dirty="0" smtClean="0"/>
              <a:t> </a:t>
            </a:r>
          </a:p>
          <a:p>
            <a:pPr marL="342900" indent="-342900">
              <a:spcBef>
                <a:spcPct val="20000"/>
              </a:spcBef>
              <a:buFont typeface="Arial" pitchFamily="34" charset="0"/>
              <a:buChar char="•"/>
            </a:pPr>
            <a:r>
              <a:rPr lang="en-US" sz="2400" dirty="0" err="1" smtClean="0"/>
              <a:t>Zabbix</a:t>
            </a:r>
            <a:r>
              <a:rPr lang="en-US" sz="2400" dirty="0" smtClean="0"/>
              <a:t>: </a:t>
            </a:r>
            <a:r>
              <a:rPr lang="en-US" sz="2400" b="1" dirty="0" smtClean="0">
                <a:solidFill>
                  <a:srgbClr val="FF0000"/>
                </a:solidFill>
              </a:rPr>
              <a:t>abrupt </a:t>
            </a:r>
            <a:r>
              <a:rPr lang="en-US" sz="2400" b="1" dirty="0">
                <a:solidFill>
                  <a:srgbClr val="FF0000"/>
                </a:solidFill>
              </a:rPr>
              <a:t>removal </a:t>
            </a:r>
            <a:r>
              <a:rPr lang="en-US" sz="2400" dirty="0"/>
              <a:t>of almost the entire set of foreign keys in a single transition. </a:t>
            </a:r>
            <a:r>
              <a:rPr lang="en-US" sz="2400" dirty="0" smtClean="0"/>
              <a:t>We have </a:t>
            </a:r>
            <a:r>
              <a:rPr lang="en-US" sz="2400" u="sng" dirty="0" smtClean="0"/>
              <a:t>no knowledge on why</a:t>
            </a:r>
            <a:r>
              <a:rPr lang="en-US" sz="2400" dirty="0" smtClean="0"/>
              <a:t> this happened, &amp; it is </a:t>
            </a:r>
            <a:r>
              <a:rPr lang="en-US" sz="2400" u="sng" dirty="0" smtClean="0"/>
              <a:t>unexpected</a:t>
            </a:r>
            <a:r>
              <a:rPr lang="en-US" sz="2400" dirty="0" smtClean="0"/>
              <a:t> based on how FK’s had been treated till then…</a:t>
            </a:r>
            <a:endParaRPr lang="en-US" sz="2400" dirty="0"/>
          </a:p>
        </p:txBody>
      </p:sp>
    </p:spTree>
    <p:extLst>
      <p:ext uri="{BB962C8B-B14F-4D97-AF65-F5344CB8AC3E}">
        <p14:creationId xmlns:p14="http://schemas.microsoft.com/office/powerpoint/2010/main" val="1786375564"/>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do FK’s germinate and die?</a:t>
            </a:r>
            <a:endParaRPr lang="el-GR" dirty="0"/>
          </a:p>
        </p:txBody>
      </p:sp>
      <p:sp>
        <p:nvSpPr>
          <p:cNvPr id="3" name="Content Placeholder 2"/>
          <p:cNvSpPr>
            <a:spLocks noGrp="1"/>
          </p:cNvSpPr>
          <p:nvPr>
            <p:ph idx="1"/>
          </p:nvPr>
        </p:nvSpPr>
        <p:spPr/>
        <p:txBody>
          <a:bodyPr>
            <a:normAutofit fontScale="85000" lnSpcReduction="10000"/>
          </a:bodyPr>
          <a:lstStyle/>
          <a:p>
            <a:r>
              <a:rPr lang="en-US" dirty="0" smtClean="0"/>
              <a:t>We classified FK’s births and deaths in 4 categories</a:t>
            </a:r>
          </a:p>
          <a:p>
            <a:r>
              <a:rPr lang="en-US" dirty="0" smtClean="0"/>
              <a:t>Births</a:t>
            </a:r>
          </a:p>
          <a:p>
            <a:pPr lvl="1"/>
            <a:r>
              <a:rPr lang="en-US" b="1" dirty="0" smtClean="0"/>
              <a:t>Born </a:t>
            </a:r>
            <a:r>
              <a:rPr lang="en-US" b="1" dirty="0"/>
              <a:t>with </a:t>
            </a:r>
            <a:r>
              <a:rPr lang="en-US" b="1" dirty="0" smtClean="0"/>
              <a:t>table</a:t>
            </a:r>
            <a:r>
              <a:rPr lang="en-US" dirty="0" smtClean="0"/>
              <a:t>: </a:t>
            </a:r>
            <a:r>
              <a:rPr lang="en-US" dirty="0"/>
              <a:t>when either the source or </a:t>
            </a:r>
            <a:r>
              <a:rPr lang="en-US" dirty="0" smtClean="0"/>
              <a:t>the target </a:t>
            </a:r>
            <a:r>
              <a:rPr lang="en-US" dirty="0"/>
              <a:t>table is born along with the foreign key, </a:t>
            </a:r>
            <a:endParaRPr lang="en-US" dirty="0" smtClean="0"/>
          </a:p>
          <a:p>
            <a:pPr lvl="1"/>
            <a:r>
              <a:rPr lang="en-US" b="1" dirty="0" smtClean="0"/>
              <a:t>Explicit addition</a:t>
            </a:r>
            <a:r>
              <a:rPr lang="en-US" dirty="0" smtClean="0"/>
              <a:t>: when </a:t>
            </a:r>
            <a:r>
              <a:rPr lang="en-US" dirty="0"/>
              <a:t>a foreign key is added to two existing tables. </a:t>
            </a:r>
            <a:endParaRPr lang="en-US" dirty="0" smtClean="0"/>
          </a:p>
          <a:p>
            <a:r>
              <a:rPr lang="en-US" dirty="0" smtClean="0"/>
              <a:t>Deletions</a:t>
            </a:r>
          </a:p>
          <a:p>
            <a:pPr lvl="1"/>
            <a:r>
              <a:rPr lang="en-US" b="1" dirty="0" smtClean="0"/>
              <a:t>Died </a:t>
            </a:r>
            <a:r>
              <a:rPr lang="en-US" b="1" dirty="0"/>
              <a:t>with </a:t>
            </a:r>
            <a:r>
              <a:rPr lang="en-US" b="1" dirty="0" smtClean="0"/>
              <a:t>table</a:t>
            </a:r>
            <a:r>
              <a:rPr lang="en-US" dirty="0" smtClean="0"/>
              <a:t>: </a:t>
            </a:r>
            <a:r>
              <a:rPr lang="en-US" dirty="0"/>
              <a:t>when </a:t>
            </a:r>
            <a:r>
              <a:rPr lang="en-US" dirty="0" smtClean="0"/>
              <a:t>either the </a:t>
            </a:r>
            <a:r>
              <a:rPr lang="en-US" dirty="0"/>
              <a:t>source or the target table is removed along with the foreign key, </a:t>
            </a:r>
            <a:endParaRPr lang="en-US" dirty="0" smtClean="0"/>
          </a:p>
          <a:p>
            <a:pPr lvl="1"/>
            <a:r>
              <a:rPr lang="en-US" b="1" dirty="0" smtClean="0"/>
              <a:t>Explicit deletion</a:t>
            </a:r>
            <a:r>
              <a:rPr lang="en-US" dirty="0" smtClean="0"/>
              <a:t>: </a:t>
            </a:r>
            <a:r>
              <a:rPr lang="en-US" dirty="0"/>
              <a:t>when neither of the source or target tables </a:t>
            </a:r>
            <a:r>
              <a:rPr lang="en-US" dirty="0" smtClean="0"/>
              <a:t>gets deleted </a:t>
            </a:r>
            <a:r>
              <a:rPr lang="en-US" dirty="0"/>
              <a:t>and only the foreign key is removed.</a:t>
            </a:r>
            <a:endParaRPr lang="el-GR" dirty="0"/>
          </a:p>
        </p:txBody>
      </p:sp>
      <p:sp>
        <p:nvSpPr>
          <p:cNvPr id="4" name="Slide Number Placeholder 3"/>
          <p:cNvSpPr>
            <a:spLocks noGrp="1"/>
          </p:cNvSpPr>
          <p:nvPr>
            <p:ph type="sldNum" sz="quarter" idx="12"/>
          </p:nvPr>
        </p:nvSpPr>
        <p:spPr/>
        <p:txBody>
          <a:bodyPr/>
          <a:lstStyle/>
          <a:p>
            <a:fld id="{647B092A-BB10-4E5B-8F93-29EC14EE3BCE}" type="slidenum">
              <a:rPr lang="el-GR" smtClean="0"/>
              <a:pPr/>
              <a:t>141</a:t>
            </a:fld>
            <a:endParaRPr lang="el-GR"/>
          </a:p>
        </p:txBody>
      </p:sp>
    </p:spTree>
    <p:extLst>
      <p:ext uri="{BB962C8B-B14F-4D97-AF65-F5344CB8AC3E}">
        <p14:creationId xmlns:p14="http://schemas.microsoft.com/office/powerpoint/2010/main" val="131075190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noAutofit/>
          </a:bodyPr>
          <a:lstStyle/>
          <a:p>
            <a:pPr algn="l"/>
            <a:r>
              <a:rPr lang="en-US" sz="3600" dirty="0" smtClean="0"/>
              <a:t>Stats on FK Change</a:t>
            </a:r>
            <a:br>
              <a:rPr lang="en-US" sz="3600" dirty="0" smtClean="0"/>
            </a:br>
            <a:endParaRPr lang="el-GR" sz="3600" dirty="0"/>
          </a:p>
        </p:txBody>
      </p:sp>
      <p:pic>
        <p:nvPicPr>
          <p:cNvPr id="4098" name="Picture 2" descr="C:\WORKING\__killMeAfterwards\Stats_FK_heartbeat_W1-portrait.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6958" y="895738"/>
            <a:ext cx="8580842" cy="5915851"/>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142</a:t>
            </a:fld>
            <a:endParaRPr lang="en-US"/>
          </a:p>
        </p:txBody>
      </p:sp>
    </p:spTree>
    <p:extLst>
      <p:ext uri="{BB962C8B-B14F-4D97-AF65-F5344CB8AC3E}">
        <p14:creationId xmlns:p14="http://schemas.microsoft.com/office/powerpoint/2010/main" val="38765611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noAutofit/>
          </a:bodyPr>
          <a:lstStyle/>
          <a:p>
            <a:pPr algn="l"/>
            <a:r>
              <a:rPr lang="en-US" sz="3600" dirty="0" smtClean="0"/>
              <a:t>Stats on FK Change</a:t>
            </a:r>
            <a:br>
              <a:rPr lang="en-US" sz="3600" dirty="0" smtClean="0"/>
            </a:br>
            <a:endParaRPr lang="el-GR" sz="3600" dirty="0"/>
          </a:p>
        </p:txBody>
      </p:sp>
      <p:pic>
        <p:nvPicPr>
          <p:cNvPr id="4098" name="Picture 2" descr="C:\WORKING\__killMeAfterwards\Stats_FK_heartbeat_W1-portrait.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6958" y="895738"/>
            <a:ext cx="8580842" cy="5915851"/>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143</a:t>
            </a:fld>
            <a:endParaRPr lang="en-US"/>
          </a:p>
        </p:txBody>
      </p:sp>
      <p:sp>
        <p:nvSpPr>
          <p:cNvPr id="3" name="TextBox 2"/>
          <p:cNvSpPr txBox="1"/>
          <p:nvPr/>
        </p:nvSpPr>
        <p:spPr>
          <a:xfrm>
            <a:off x="6732240" y="1180986"/>
            <a:ext cx="2335560" cy="5632311"/>
          </a:xfrm>
          <a:prstGeom prst="rect">
            <a:avLst/>
          </a:prstGeom>
          <a:solidFill>
            <a:schemeClr val="bg1">
              <a:lumMod val="95000"/>
            </a:schemeClr>
          </a:solidFill>
        </p:spPr>
        <p:txBody>
          <a:bodyPr wrap="square" rtlCol="0">
            <a:spAutoFit/>
          </a:bodyPr>
          <a:lstStyle/>
          <a:p>
            <a:r>
              <a:rPr lang="en-US" sz="2400" dirty="0" smtClean="0"/>
              <a:t>Atlas, </a:t>
            </a:r>
            <a:r>
              <a:rPr lang="en-US" sz="2400" dirty="0" err="1" smtClean="0"/>
              <a:t>Biosql</a:t>
            </a:r>
            <a:r>
              <a:rPr lang="en-US" sz="2400" dirty="0" smtClean="0"/>
              <a:t>  and </a:t>
            </a:r>
            <a:r>
              <a:rPr lang="en-US" sz="2400" dirty="0" err="1" smtClean="0"/>
              <a:t>Egee</a:t>
            </a:r>
            <a:r>
              <a:rPr lang="en-US" sz="2400" dirty="0" smtClean="0"/>
              <a:t> (less) deal with </a:t>
            </a:r>
            <a:r>
              <a:rPr lang="en-US" sz="2400" b="1" dirty="0" smtClean="0">
                <a:solidFill>
                  <a:srgbClr val="0000FF"/>
                </a:solidFill>
              </a:rPr>
              <a:t>FK’s as regular part of the schema</a:t>
            </a:r>
          </a:p>
          <a:p>
            <a:endParaRPr lang="en-US" sz="2400" dirty="0"/>
          </a:p>
          <a:p>
            <a:r>
              <a:rPr lang="en-US" sz="2400" dirty="0" smtClean="0"/>
              <a:t>FK’s are, to a large extent …</a:t>
            </a:r>
          </a:p>
          <a:p>
            <a:pPr marL="285750" indent="-285750">
              <a:buFontTx/>
              <a:buChar char="-"/>
            </a:pPr>
            <a:r>
              <a:rPr lang="en-US" sz="2400" dirty="0" smtClean="0"/>
              <a:t>Born with tables </a:t>
            </a:r>
          </a:p>
          <a:p>
            <a:pPr marL="285750" indent="-285750">
              <a:buFontTx/>
              <a:buChar char="-"/>
            </a:pPr>
            <a:r>
              <a:rPr lang="en-US" sz="2400" dirty="0" smtClean="0"/>
              <a:t>Removed with tables</a:t>
            </a:r>
          </a:p>
          <a:p>
            <a:pPr marL="285750" indent="-285750">
              <a:buFontTx/>
              <a:buChar char="-"/>
            </a:pPr>
            <a:endParaRPr lang="en-US" dirty="0"/>
          </a:p>
          <a:p>
            <a:pPr marL="285750" indent="-285750">
              <a:buFontTx/>
              <a:buChar char="-"/>
            </a:pPr>
            <a:endParaRPr lang="en-US" dirty="0" smtClean="0"/>
          </a:p>
          <a:p>
            <a:pPr marL="285750" indent="-285750">
              <a:buFontTx/>
              <a:buChar char="-"/>
            </a:pPr>
            <a:endParaRPr lang="en-US" dirty="0" smtClean="0"/>
          </a:p>
          <a:p>
            <a:endParaRPr lang="el-GR" dirty="0"/>
          </a:p>
        </p:txBody>
      </p:sp>
      <p:sp>
        <p:nvSpPr>
          <p:cNvPr id="5" name="Rectangle 4"/>
          <p:cNvSpPr/>
          <p:nvPr/>
        </p:nvSpPr>
        <p:spPr>
          <a:xfrm>
            <a:off x="3851920" y="3645024"/>
            <a:ext cx="237626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3851920" y="5949280"/>
            <a:ext cx="2376264" cy="57606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67945973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143000"/>
          </a:xfrm>
        </p:spPr>
        <p:txBody>
          <a:bodyPr>
            <a:noAutofit/>
          </a:bodyPr>
          <a:lstStyle/>
          <a:p>
            <a:pPr algn="l"/>
            <a:r>
              <a:rPr lang="en-US" sz="3600" dirty="0" smtClean="0"/>
              <a:t>Stats on FK Change</a:t>
            </a:r>
            <a:br>
              <a:rPr lang="en-US" sz="3600" dirty="0" smtClean="0"/>
            </a:br>
            <a:endParaRPr lang="el-GR" sz="3600" dirty="0"/>
          </a:p>
        </p:txBody>
      </p:sp>
      <p:pic>
        <p:nvPicPr>
          <p:cNvPr id="4098" name="Picture 2" descr="C:\WORKING\__killMeAfterwards\Stats_FK_heartbeat_W1-portrait.pn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86958" y="895738"/>
            <a:ext cx="8580842" cy="5915851"/>
          </a:xfrm>
          <a:prstGeom prst="rect">
            <a:avLst/>
          </a:prstGeom>
          <a:noFill/>
        </p:spPr>
      </p:pic>
      <p:sp>
        <p:nvSpPr>
          <p:cNvPr id="4" name="Slide Number Placeholder 3"/>
          <p:cNvSpPr>
            <a:spLocks noGrp="1"/>
          </p:cNvSpPr>
          <p:nvPr>
            <p:ph type="sldNum" sz="quarter" idx="12"/>
          </p:nvPr>
        </p:nvSpPr>
        <p:spPr>
          <a:xfrm>
            <a:off x="6553200" y="6309052"/>
            <a:ext cx="2133600" cy="365125"/>
          </a:xfrm>
        </p:spPr>
        <p:txBody>
          <a:bodyPr/>
          <a:lstStyle/>
          <a:p>
            <a:fld id="{B6F15528-21DE-4FAA-801E-634DDDAF4B2B}" type="slidenum">
              <a:rPr lang="en-US" smtClean="0"/>
              <a:pPr/>
              <a:t>144</a:t>
            </a:fld>
            <a:endParaRPr lang="en-US"/>
          </a:p>
        </p:txBody>
      </p:sp>
      <p:sp>
        <p:nvSpPr>
          <p:cNvPr id="3" name="TextBox 2"/>
          <p:cNvSpPr txBox="1"/>
          <p:nvPr/>
        </p:nvSpPr>
        <p:spPr>
          <a:xfrm>
            <a:off x="3851920" y="1180986"/>
            <a:ext cx="2592288" cy="5539978"/>
          </a:xfrm>
          <a:prstGeom prst="rect">
            <a:avLst/>
          </a:prstGeom>
          <a:solidFill>
            <a:schemeClr val="bg1">
              <a:lumMod val="95000"/>
            </a:schemeClr>
          </a:solidFill>
        </p:spPr>
        <p:txBody>
          <a:bodyPr wrap="square" rtlCol="0">
            <a:spAutoFit/>
          </a:bodyPr>
          <a:lstStyle/>
          <a:p>
            <a:r>
              <a:rPr lang="en-US" sz="2400" dirty="0" smtClean="0">
                <a:solidFill>
                  <a:srgbClr val="0000FF"/>
                </a:solidFill>
              </a:rPr>
              <a:t>Castor</a:t>
            </a:r>
            <a:r>
              <a:rPr lang="en-US" sz="2400" dirty="0" smtClean="0"/>
              <a:t> &amp; </a:t>
            </a:r>
            <a:r>
              <a:rPr lang="en-US" sz="2400" dirty="0" err="1" smtClean="0">
                <a:solidFill>
                  <a:srgbClr val="0000FF"/>
                </a:solidFill>
              </a:rPr>
              <a:t>Slashcode</a:t>
            </a:r>
            <a:r>
              <a:rPr lang="en-US" sz="2400" dirty="0" smtClean="0">
                <a:solidFill>
                  <a:srgbClr val="0000FF"/>
                </a:solidFill>
              </a:rPr>
              <a:t> </a:t>
            </a:r>
            <a:r>
              <a:rPr lang="en-US" sz="2400" dirty="0" smtClean="0"/>
              <a:t>(both with a </a:t>
            </a:r>
            <a:r>
              <a:rPr lang="en-US" sz="2400" u="sng" dirty="0" smtClean="0"/>
              <a:t>really small minority of FK’s</a:t>
            </a:r>
            <a:r>
              <a:rPr lang="en-US" sz="2400" dirty="0" smtClean="0"/>
              <a:t>) deal with </a:t>
            </a:r>
            <a:r>
              <a:rPr lang="en-US" sz="2400" b="1" dirty="0" smtClean="0">
                <a:solidFill>
                  <a:srgbClr val="0000FF"/>
                </a:solidFill>
              </a:rPr>
              <a:t>FK’s as an ad-hoc add on</a:t>
            </a:r>
            <a:r>
              <a:rPr lang="en-US" sz="2400" dirty="0" smtClean="0"/>
              <a:t>: FK’s are mostly explicitly added/ removed</a:t>
            </a:r>
          </a:p>
          <a:p>
            <a:endParaRPr lang="en-US" sz="2400" dirty="0"/>
          </a:p>
          <a:p>
            <a:r>
              <a:rPr lang="en-US" sz="2400" dirty="0" err="1" smtClean="0">
                <a:solidFill>
                  <a:srgbClr val="FF0000"/>
                </a:solidFill>
              </a:rPr>
              <a:t>Zabbix</a:t>
            </a:r>
            <a:r>
              <a:rPr lang="en-US" sz="2400" dirty="0" smtClean="0">
                <a:solidFill>
                  <a:srgbClr val="FF0000"/>
                </a:solidFill>
              </a:rPr>
              <a:t> </a:t>
            </a:r>
            <a:r>
              <a:rPr lang="en-US" sz="2400" dirty="0" smtClean="0"/>
              <a:t>has a mixed style: explicit del. and add. w. tables (&amp; a </a:t>
            </a:r>
            <a:r>
              <a:rPr lang="en-US" sz="2400" u="sng" dirty="0" smtClean="0"/>
              <a:t>sudden style change</a:t>
            </a:r>
            <a:r>
              <a:rPr lang="en-US" sz="2400" dirty="0" smtClean="0"/>
              <a:t>)</a:t>
            </a:r>
          </a:p>
          <a:p>
            <a:endParaRPr lang="el-GR" dirty="0"/>
          </a:p>
        </p:txBody>
      </p:sp>
      <p:sp>
        <p:nvSpPr>
          <p:cNvPr id="5" name="Rectangle 4"/>
          <p:cNvSpPr/>
          <p:nvPr/>
        </p:nvSpPr>
        <p:spPr>
          <a:xfrm>
            <a:off x="6588224" y="3597726"/>
            <a:ext cx="2376264" cy="57606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6588224" y="5901982"/>
            <a:ext cx="2376264" cy="576064"/>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2699792" y="3573016"/>
            <a:ext cx="100811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2699792" y="5877272"/>
            <a:ext cx="1008112" cy="43204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8388424" y="3597726"/>
            <a:ext cx="57606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p:cNvSpPr/>
          <p:nvPr/>
        </p:nvSpPr>
        <p:spPr>
          <a:xfrm>
            <a:off x="8388424" y="5901982"/>
            <a:ext cx="576064"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3655355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Families of developer profiles </a:t>
            </a:r>
            <a:r>
              <a:rPr lang="en-US" dirty="0" err="1" smtClean="0"/>
              <a:t>wrt</a:t>
            </a:r>
            <a:r>
              <a:rPr lang="en-US" dirty="0" smtClean="0"/>
              <a:t> the treatment of Foreign Keys </a:t>
            </a:r>
            <a:endParaRPr lang="el-GR" dirty="0"/>
          </a:p>
        </p:txBody>
      </p:sp>
      <p:sp>
        <p:nvSpPr>
          <p:cNvPr id="5" name="Content Placeholder 4"/>
          <p:cNvSpPr>
            <a:spLocks noGrp="1"/>
          </p:cNvSpPr>
          <p:nvPr>
            <p:ph idx="1"/>
          </p:nvPr>
        </p:nvSpPr>
        <p:spPr/>
        <p:txBody>
          <a:bodyPr/>
          <a:lstStyle/>
          <a:p>
            <a:r>
              <a:rPr lang="en-US" b="1" dirty="0" smtClean="0"/>
              <a:t>Integral part of schema</a:t>
            </a:r>
            <a:r>
              <a:rPr lang="en-US" dirty="0" smtClean="0"/>
              <a:t>: fairly large </a:t>
            </a:r>
            <a:r>
              <a:rPr lang="en-US" dirty="0" err="1" smtClean="0"/>
              <a:t>pct</a:t>
            </a:r>
            <a:r>
              <a:rPr lang="en-US" dirty="0" smtClean="0"/>
              <a:t> of tables involved in FKs, grow in sync with tables, germinate and die with them</a:t>
            </a:r>
          </a:p>
          <a:p>
            <a:r>
              <a:rPr lang="en-US" b="1" dirty="0" smtClean="0"/>
              <a:t>Disposable Add-on</a:t>
            </a:r>
            <a:r>
              <a:rPr lang="en-US" dirty="0" smtClean="0"/>
              <a:t>: small </a:t>
            </a:r>
            <a:r>
              <a:rPr lang="en-US" dirty="0" err="1" smtClean="0"/>
              <a:t>pct</a:t>
            </a:r>
            <a:r>
              <a:rPr lang="en-US" dirty="0" smtClean="0"/>
              <a:t> of tables involved in FK’s, explicit additions and deletions, easy to remove them (in some cases, entirely!)</a:t>
            </a:r>
          </a:p>
          <a:p>
            <a:r>
              <a:rPr lang="en-US" b="1" dirty="0" smtClean="0"/>
              <a:t>Mixed</a:t>
            </a:r>
            <a:r>
              <a:rPr lang="en-US" dirty="0" smtClean="0"/>
              <a:t>: can be with a change of style</a:t>
            </a:r>
            <a:endParaRPr lang="el-GR" dirty="0"/>
          </a:p>
        </p:txBody>
      </p:sp>
      <p:sp>
        <p:nvSpPr>
          <p:cNvPr id="3" name="Slide Number Placeholder 2"/>
          <p:cNvSpPr>
            <a:spLocks noGrp="1"/>
          </p:cNvSpPr>
          <p:nvPr>
            <p:ph type="sldNum" sz="quarter" idx="12"/>
          </p:nvPr>
        </p:nvSpPr>
        <p:spPr/>
        <p:txBody>
          <a:bodyPr/>
          <a:lstStyle/>
          <a:p>
            <a:fld id="{647B092A-BB10-4E5B-8F93-29EC14EE3BCE}" type="slidenum">
              <a:rPr lang="el-GR" smtClean="0"/>
              <a:pPr/>
              <a:t>145</a:t>
            </a:fld>
            <a:endParaRPr lang="el-GR"/>
          </a:p>
        </p:txBody>
      </p:sp>
      <p:pic>
        <p:nvPicPr>
          <p:cNvPr id="6" name="Picture 20" descr="bar graphs,business concepts,businesses,charts,concepts,emoticons,emotions,graphs,presentations,smiley,smiley face,smiley faces,smileys,smilie,smilie face,smilie faces,smilies,smily,smily face,smily faces,smilys,symbols"/>
          <p:cNvPicPr>
            <a:picLocks noChangeAspect="1" noChangeArrowheads="1"/>
          </p:cNvPicPr>
          <p:nvPr/>
        </p:nvPicPr>
        <p:blipFill>
          <a:blip r:embed="rId2" cstate="print"/>
          <a:srcRect/>
          <a:stretch>
            <a:fillRect/>
          </a:stretch>
        </p:blipFill>
        <p:spPr bwMode="auto">
          <a:xfrm>
            <a:off x="7740352" y="5526360"/>
            <a:ext cx="1331640" cy="1331640"/>
          </a:xfrm>
          <a:prstGeom prst="rect">
            <a:avLst/>
          </a:prstGeom>
          <a:noFill/>
        </p:spPr>
      </p:pic>
      <p:grpSp>
        <p:nvGrpSpPr>
          <p:cNvPr id="7" name="Group 9"/>
          <p:cNvGrpSpPr/>
          <p:nvPr/>
        </p:nvGrpSpPr>
        <p:grpSpPr>
          <a:xfrm>
            <a:off x="8096894" y="4653136"/>
            <a:ext cx="1018870" cy="1080120"/>
            <a:chOff x="7772626" y="116632"/>
            <a:chExt cx="1018870" cy="1080120"/>
          </a:xfrm>
        </p:grpSpPr>
        <p:pic>
          <p:nvPicPr>
            <p:cNvPr id="8" name="Picture 45" descr="C:\Users\pvassil\AppData\Local\Microsoft\Windows\Temporary Internet Files\Content.IE5\USRROZJH\MC900384174[1].wmf"/>
            <p:cNvPicPr>
              <a:picLocks noChangeAspect="1" noChangeArrowheads="1"/>
            </p:cNvPicPr>
            <p:nvPr/>
          </p:nvPicPr>
          <p:blipFill>
            <a:blip r:embed="rId3" cstate="print"/>
            <a:srcRect/>
            <a:stretch>
              <a:fillRect/>
            </a:stretch>
          </p:blipFill>
          <p:spPr bwMode="auto">
            <a:xfrm>
              <a:off x="7884368" y="116632"/>
              <a:ext cx="880965" cy="951902"/>
            </a:xfrm>
            <a:prstGeom prst="rect">
              <a:avLst/>
            </a:prstGeom>
            <a:noFill/>
          </p:spPr>
        </p:pic>
        <p:pic>
          <p:nvPicPr>
            <p:cNvPr id="9" name="Picture 43" descr="C:\Users\pvassil\AppData\Local\Microsoft\Windows\Temporary Internet Files\Content.IE5\NCZARXT3\MC900441397[1].png"/>
            <p:cNvPicPr>
              <a:picLocks noChangeAspect="1" noChangeArrowheads="1"/>
            </p:cNvPicPr>
            <p:nvPr/>
          </p:nvPicPr>
          <p:blipFill>
            <a:blip r:embed="rId4" cstate="print"/>
            <a:srcRect/>
            <a:stretch>
              <a:fillRect/>
            </a:stretch>
          </p:blipFill>
          <p:spPr bwMode="auto">
            <a:xfrm>
              <a:off x="7772626" y="188640"/>
              <a:ext cx="1018870" cy="1008112"/>
            </a:xfrm>
            <a:prstGeom prst="rect">
              <a:avLst/>
            </a:prstGeom>
            <a:noFill/>
          </p:spPr>
        </p:pic>
      </p:grpSp>
    </p:spTree>
    <p:extLst>
      <p:ext uri="{BB962C8B-B14F-4D97-AF65-F5344CB8AC3E}">
        <p14:creationId xmlns:p14="http://schemas.microsoft.com/office/powerpoint/2010/main" val="24069837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WORKING\__killMeAfterwards\W2.png"/>
          <p:cNvPicPr>
            <a:picLocks noChangeAspect="1" noChangeArrowheads="1"/>
          </p:cNvPicPr>
          <p:nvPr/>
        </p:nvPicPr>
        <p:blipFill>
          <a:blip r:embed="rId2" cstate="print"/>
          <a:srcRect/>
          <a:stretch>
            <a:fillRect/>
          </a:stretch>
        </p:blipFill>
        <p:spPr bwMode="auto">
          <a:xfrm>
            <a:off x="0" y="107776"/>
            <a:ext cx="5563565" cy="6705600"/>
          </a:xfrm>
          <a:prstGeom prst="rect">
            <a:avLst/>
          </a:prstGeom>
          <a:noFill/>
        </p:spPr>
      </p:pic>
      <p:sp>
        <p:nvSpPr>
          <p:cNvPr id="3" name="Title 2"/>
          <p:cNvSpPr>
            <a:spLocks noGrp="1"/>
          </p:cNvSpPr>
          <p:nvPr>
            <p:ph type="title"/>
          </p:nvPr>
        </p:nvSpPr>
        <p:spPr>
          <a:xfrm>
            <a:off x="457200" y="125760"/>
            <a:ext cx="8229600" cy="1143000"/>
          </a:xfrm>
        </p:spPr>
        <p:txBody>
          <a:bodyPr>
            <a:noAutofit/>
          </a:bodyPr>
          <a:lstStyle/>
          <a:p>
            <a:pPr algn="r"/>
            <a:r>
              <a:rPr lang="en-US" sz="3600" dirty="0" smtClean="0"/>
              <a:t>Heartbeat </a:t>
            </a:r>
            <a:br>
              <a:rPr lang="en-US" sz="3600" dirty="0" smtClean="0"/>
            </a:br>
            <a:r>
              <a:rPr lang="en-US" sz="3600" dirty="0" smtClean="0"/>
              <a:t>of change</a:t>
            </a:r>
            <a:endParaRPr lang="el-GR"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146</a:t>
            </a:fld>
            <a:endParaRPr lang="en-US" dirty="0"/>
          </a:p>
        </p:txBody>
      </p:sp>
      <p:sp>
        <p:nvSpPr>
          <p:cNvPr id="2" name="Rectangle 1"/>
          <p:cNvSpPr/>
          <p:nvPr/>
        </p:nvSpPr>
        <p:spPr>
          <a:xfrm>
            <a:off x="5478827" y="1326778"/>
            <a:ext cx="3627414" cy="5262979"/>
          </a:xfrm>
          <a:prstGeom prst="rect">
            <a:avLst/>
          </a:prstGeom>
        </p:spPr>
        <p:txBody>
          <a:bodyPr wrap="square">
            <a:spAutoFit/>
          </a:bodyPr>
          <a:lstStyle/>
          <a:p>
            <a:r>
              <a:rPr lang="en-US" sz="2400" b="1" dirty="0" smtClean="0"/>
              <a:t>Birth &amp; deaths are proportionally spread in time</a:t>
            </a:r>
            <a:r>
              <a:rPr lang="en-US" sz="2400" dirty="0" smtClean="0"/>
              <a:t> -- except Atlas.</a:t>
            </a:r>
          </a:p>
          <a:p>
            <a:endParaRPr lang="en-US" sz="2400" dirty="0" smtClean="0"/>
          </a:p>
          <a:p>
            <a:r>
              <a:rPr lang="en-US" sz="2400" dirty="0" smtClean="0"/>
              <a:t>The </a:t>
            </a:r>
            <a:r>
              <a:rPr lang="en-US" sz="2400" b="1" dirty="0" smtClean="0"/>
              <a:t>volume of change is typically  low</a:t>
            </a:r>
            <a:r>
              <a:rPr lang="en-US" sz="2400" dirty="0" smtClean="0"/>
              <a:t>: most changes ~ 1 FK. </a:t>
            </a:r>
          </a:p>
          <a:p>
            <a:r>
              <a:rPr lang="en-US" sz="2400" dirty="0" smtClean="0"/>
              <a:t>Exceptions: </a:t>
            </a:r>
          </a:p>
          <a:p>
            <a:r>
              <a:rPr lang="en-US" sz="2400" dirty="0" smtClean="0"/>
              <a:t>(a) </a:t>
            </a:r>
            <a:r>
              <a:rPr lang="en-US" sz="2400" u="sng" dirty="0" smtClean="0"/>
              <a:t>explicit mass add &amp; del</a:t>
            </a:r>
            <a:r>
              <a:rPr lang="en-US" sz="2400" dirty="0" smtClean="0"/>
              <a:t>, (b) </a:t>
            </a:r>
            <a:r>
              <a:rPr lang="en-US" sz="2400" u="sng" dirty="0" smtClean="0"/>
              <a:t>do-undo actions</a:t>
            </a:r>
            <a:r>
              <a:rPr lang="en-US" sz="2400" dirty="0" smtClean="0"/>
              <a:t> </a:t>
            </a:r>
            <a:r>
              <a:rPr lang="en-US" sz="2000" dirty="0" smtClean="0"/>
              <a:t>(Atlas, </a:t>
            </a:r>
            <a:r>
              <a:rPr lang="en-US" sz="2000" dirty="0" err="1" smtClean="0"/>
              <a:t>Slashcode</a:t>
            </a:r>
            <a:r>
              <a:rPr lang="en-US" sz="2000" dirty="0" smtClean="0"/>
              <a:t> and Castor)</a:t>
            </a:r>
            <a:r>
              <a:rPr lang="en-US" sz="2400" dirty="0" smtClean="0"/>
              <a:t>, and, </a:t>
            </a:r>
          </a:p>
          <a:p>
            <a:r>
              <a:rPr lang="en-US" sz="2400" dirty="0" smtClean="0"/>
              <a:t>(c) </a:t>
            </a:r>
            <a:r>
              <a:rPr lang="en-US" sz="2400" u="sng" dirty="0" smtClean="0"/>
              <a:t>restructuring due to table </a:t>
            </a:r>
            <a:r>
              <a:rPr lang="en-US" sz="2400" u="sng" dirty="0" err="1" smtClean="0"/>
              <a:t>renamings</a:t>
            </a:r>
            <a:r>
              <a:rPr lang="en-US" sz="2400" u="sng" dirty="0" smtClean="0"/>
              <a:t> </a:t>
            </a:r>
            <a:r>
              <a:rPr lang="en-US" sz="2000" dirty="0" smtClean="0"/>
              <a:t>(4 in </a:t>
            </a:r>
            <a:r>
              <a:rPr lang="en-US" sz="2000" dirty="0" err="1" smtClean="0"/>
              <a:t>Biosql</a:t>
            </a:r>
            <a:r>
              <a:rPr lang="en-US" sz="2000" dirty="0" smtClean="0"/>
              <a:t>, 2 in </a:t>
            </a:r>
            <a:r>
              <a:rPr lang="en-US" sz="2000" dirty="0" err="1" smtClean="0"/>
              <a:t>Zabbix</a:t>
            </a:r>
            <a:r>
              <a:rPr lang="en-US" sz="2000" dirty="0" smtClean="0"/>
              <a:t>)</a:t>
            </a:r>
            <a:r>
              <a:rPr lang="en-US" sz="2400" dirty="0" smtClean="0"/>
              <a:t>.</a:t>
            </a:r>
            <a:endParaRPr lang="el-GR" sz="2400" dirty="0" smtClean="0"/>
          </a:p>
        </p:txBody>
      </p:sp>
    </p:spTree>
    <p:extLst>
      <p:ext uri="{BB962C8B-B14F-4D97-AF65-F5344CB8AC3E}">
        <p14:creationId xmlns:p14="http://schemas.microsoft.com/office/powerpoint/2010/main" val="25030240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Percentage of transitions with FK change</a:t>
            </a:r>
            <a:endParaRPr lang="el-GR" sz="3600" dirty="0"/>
          </a:p>
        </p:txBody>
      </p:sp>
      <p:pic>
        <p:nvPicPr>
          <p:cNvPr id="3074" name="Picture 2" descr="C:\WORKING\__killMeAfterwards\pctTransWithFKUpd.png"/>
          <p:cNvPicPr>
            <a:picLocks noChangeAspect="1" noChangeArrowheads="1"/>
          </p:cNvPicPr>
          <p:nvPr/>
        </p:nvPicPr>
        <p:blipFill>
          <a:blip r:embed="rId2" cstate="print"/>
          <a:srcRect/>
          <a:stretch>
            <a:fillRect/>
          </a:stretch>
        </p:blipFill>
        <p:spPr bwMode="auto">
          <a:xfrm>
            <a:off x="539551" y="1268760"/>
            <a:ext cx="6916757" cy="2664296"/>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147</a:t>
            </a:fld>
            <a:endParaRPr lang="en-US"/>
          </a:p>
        </p:txBody>
      </p:sp>
      <p:sp>
        <p:nvSpPr>
          <p:cNvPr id="3" name="Rectangle 2"/>
          <p:cNvSpPr/>
          <p:nvPr/>
        </p:nvSpPr>
        <p:spPr>
          <a:xfrm>
            <a:off x="539552" y="3933056"/>
            <a:ext cx="8136904" cy="2677656"/>
          </a:xfrm>
          <a:prstGeom prst="rect">
            <a:avLst/>
          </a:prstGeom>
        </p:spPr>
        <p:txBody>
          <a:bodyPr wrap="square">
            <a:spAutoFit/>
          </a:bodyPr>
          <a:lstStyle/>
          <a:p>
            <a:r>
              <a:rPr lang="en-US" sz="2400" dirty="0"/>
              <a:t>C</a:t>
            </a:r>
            <a:r>
              <a:rPr lang="en-US" sz="2400" dirty="0" smtClean="0"/>
              <a:t>ommon </a:t>
            </a:r>
            <a:r>
              <a:rPr lang="en-US" sz="2400" dirty="0"/>
              <a:t>theme in all the data </a:t>
            </a:r>
            <a:r>
              <a:rPr lang="en-US" sz="2400" dirty="0" smtClean="0"/>
              <a:t>sets: the </a:t>
            </a:r>
            <a:r>
              <a:rPr lang="en-US" sz="2400" b="1" dirty="0"/>
              <a:t>consistent scarcity of </a:t>
            </a:r>
            <a:r>
              <a:rPr lang="en-US" sz="2400" b="1" dirty="0" smtClean="0"/>
              <a:t>FK changes</a:t>
            </a:r>
            <a:r>
              <a:rPr lang="en-US" sz="2400" dirty="0" smtClean="0"/>
              <a:t> </a:t>
            </a:r>
          </a:p>
          <a:p>
            <a:pPr marL="342900" indent="-342900">
              <a:buFont typeface="Arial" pitchFamily="34" charset="0"/>
              <a:buChar char="•"/>
            </a:pPr>
            <a:r>
              <a:rPr lang="en-US" sz="2400" dirty="0" smtClean="0">
                <a:solidFill>
                  <a:srgbClr val="008000"/>
                </a:solidFill>
              </a:rPr>
              <a:t>Scientific </a:t>
            </a:r>
            <a:r>
              <a:rPr lang="en-US" sz="2400" dirty="0">
                <a:solidFill>
                  <a:srgbClr val="008000"/>
                </a:solidFill>
              </a:rPr>
              <a:t>data </a:t>
            </a:r>
            <a:r>
              <a:rPr lang="en-US" sz="2400" dirty="0" smtClean="0">
                <a:solidFill>
                  <a:srgbClr val="008000"/>
                </a:solidFill>
              </a:rPr>
              <a:t>sets</a:t>
            </a:r>
            <a:r>
              <a:rPr lang="en-US" sz="2400" dirty="0" smtClean="0"/>
              <a:t>: </a:t>
            </a:r>
            <a:r>
              <a:rPr lang="en-US" sz="2400" dirty="0" smtClean="0">
                <a:solidFill>
                  <a:srgbClr val="008000"/>
                </a:solidFill>
              </a:rPr>
              <a:t>short active period + treatment of FK’s as </a:t>
            </a:r>
            <a:r>
              <a:rPr lang="en-US" sz="2400" dirty="0">
                <a:solidFill>
                  <a:srgbClr val="008000"/>
                </a:solidFill>
              </a:rPr>
              <a:t>an integral part of the schema </a:t>
            </a:r>
            <a:r>
              <a:rPr lang="en-US" sz="2400" dirty="0" smtClean="0">
                <a:solidFill>
                  <a:srgbClr val="008000"/>
                </a:solidFill>
              </a:rPr>
              <a:t>(births </a:t>
            </a:r>
            <a:r>
              <a:rPr lang="en-US" sz="2400" dirty="0">
                <a:solidFill>
                  <a:srgbClr val="008000"/>
                </a:solidFill>
              </a:rPr>
              <a:t>and </a:t>
            </a:r>
            <a:r>
              <a:rPr lang="en-US" sz="2400" dirty="0" smtClean="0">
                <a:solidFill>
                  <a:srgbClr val="008000"/>
                </a:solidFill>
              </a:rPr>
              <a:t>deaths of tables and FK’s in sync) =&gt; high </a:t>
            </a:r>
            <a:r>
              <a:rPr lang="en-US" sz="2400" dirty="0" err="1" smtClean="0">
                <a:solidFill>
                  <a:srgbClr val="008000"/>
                </a:solidFill>
              </a:rPr>
              <a:t>pct</a:t>
            </a:r>
            <a:r>
              <a:rPr lang="en-US" sz="2400" dirty="0" smtClean="0">
                <a:solidFill>
                  <a:srgbClr val="008000"/>
                </a:solidFill>
              </a:rPr>
              <a:t> of transitions with FK change</a:t>
            </a:r>
          </a:p>
          <a:p>
            <a:pPr marL="342900" indent="-342900">
              <a:buFont typeface="Arial" pitchFamily="34" charset="0"/>
              <a:buChar char="•"/>
            </a:pPr>
            <a:r>
              <a:rPr lang="en-US" sz="2400" dirty="0" smtClean="0"/>
              <a:t>The rest: FK </a:t>
            </a:r>
            <a:r>
              <a:rPr lang="en-US" sz="2400" dirty="0" err="1" smtClean="0"/>
              <a:t>b&amp;d</a:t>
            </a:r>
            <a:r>
              <a:rPr lang="en-US" sz="2400" dirty="0" smtClean="0"/>
              <a:t> are rare and explicit (w/o mass removals, would be even less)</a:t>
            </a:r>
            <a:endParaRPr lang="en-US" sz="2400" dirty="0"/>
          </a:p>
        </p:txBody>
      </p:sp>
      <p:sp>
        <p:nvSpPr>
          <p:cNvPr id="5" name="Rectangle 4"/>
          <p:cNvSpPr/>
          <p:nvPr/>
        </p:nvSpPr>
        <p:spPr>
          <a:xfrm>
            <a:off x="539552" y="1820114"/>
            <a:ext cx="7056784" cy="665777"/>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41893080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Characteristics of the heartbeat of schemata </a:t>
            </a:r>
            <a:r>
              <a:rPr lang="en-US" dirty="0" err="1" smtClean="0"/>
              <a:t>wrt</a:t>
            </a:r>
            <a:r>
              <a:rPr lang="en-US" dirty="0" smtClean="0"/>
              <a:t> Foreign Keys </a:t>
            </a:r>
            <a:endParaRPr lang="el-GR" dirty="0"/>
          </a:p>
        </p:txBody>
      </p:sp>
      <p:sp>
        <p:nvSpPr>
          <p:cNvPr id="5" name="Content Placeholder 4"/>
          <p:cNvSpPr>
            <a:spLocks noGrp="1"/>
          </p:cNvSpPr>
          <p:nvPr>
            <p:ph idx="1"/>
          </p:nvPr>
        </p:nvSpPr>
        <p:spPr/>
        <p:txBody>
          <a:bodyPr>
            <a:normAutofit lnSpcReduction="10000"/>
          </a:bodyPr>
          <a:lstStyle/>
          <a:p>
            <a:r>
              <a:rPr lang="en-US" b="1" dirty="0" smtClean="0"/>
              <a:t>Scarcity of FK change</a:t>
            </a:r>
            <a:r>
              <a:rPr lang="en-US" dirty="0" smtClean="0"/>
              <a:t>: expectedly very few transitions come with FK change, except for idiosyncratic cases</a:t>
            </a:r>
          </a:p>
          <a:p>
            <a:r>
              <a:rPr lang="en-US" b="1" dirty="0" smtClean="0"/>
              <a:t>Low volume</a:t>
            </a:r>
            <a:r>
              <a:rPr lang="en-US" dirty="0" smtClean="0"/>
              <a:t>: typically 1 FK change at a time, except for mass add/del</a:t>
            </a:r>
          </a:p>
          <a:p>
            <a:r>
              <a:rPr lang="en-US" b="1" dirty="0"/>
              <a:t>Birth &amp; deaths are proportionally spread in </a:t>
            </a:r>
            <a:r>
              <a:rPr lang="en-US" b="1" dirty="0" smtClean="0"/>
              <a:t>time</a:t>
            </a:r>
            <a:r>
              <a:rPr lang="en-US" dirty="0" smtClean="0"/>
              <a:t> </a:t>
            </a:r>
          </a:p>
          <a:p>
            <a:r>
              <a:rPr lang="en-US" dirty="0" smtClean="0"/>
              <a:t>Occasional </a:t>
            </a:r>
            <a:r>
              <a:rPr lang="en-US" b="1" dirty="0" smtClean="0"/>
              <a:t>do-undo</a:t>
            </a:r>
            <a:r>
              <a:rPr lang="en-US" dirty="0" smtClean="0"/>
              <a:t> and restructuring due to </a:t>
            </a:r>
            <a:r>
              <a:rPr lang="en-US" b="1" dirty="0" smtClean="0"/>
              <a:t>table renames</a:t>
            </a:r>
            <a:endParaRPr lang="el-GR" b="1" dirty="0"/>
          </a:p>
        </p:txBody>
      </p:sp>
      <p:sp>
        <p:nvSpPr>
          <p:cNvPr id="3" name="Slide Number Placeholder 2"/>
          <p:cNvSpPr>
            <a:spLocks noGrp="1"/>
          </p:cNvSpPr>
          <p:nvPr>
            <p:ph type="sldNum" sz="quarter" idx="12"/>
          </p:nvPr>
        </p:nvSpPr>
        <p:spPr/>
        <p:txBody>
          <a:bodyPr/>
          <a:lstStyle/>
          <a:p>
            <a:fld id="{647B092A-BB10-4E5B-8F93-29EC14EE3BCE}" type="slidenum">
              <a:rPr lang="el-GR" smtClean="0"/>
              <a:pPr/>
              <a:t>148</a:t>
            </a:fld>
            <a:endParaRPr lang="el-GR"/>
          </a:p>
        </p:txBody>
      </p:sp>
      <p:pic>
        <p:nvPicPr>
          <p:cNvPr id="6" name="Picture 20" descr="bar graphs,business concepts,businesses,charts,concepts,emoticons,emotions,graphs,presentations,smiley,smiley face,smiley faces,smileys,smilie,smilie face,smilie faces,smilies,smily,smily face,smily faces,smilys,symbols"/>
          <p:cNvPicPr>
            <a:picLocks noChangeAspect="1" noChangeArrowheads="1"/>
          </p:cNvPicPr>
          <p:nvPr/>
        </p:nvPicPr>
        <p:blipFill>
          <a:blip r:embed="rId2" cstate="print"/>
          <a:srcRect/>
          <a:stretch>
            <a:fillRect/>
          </a:stretch>
        </p:blipFill>
        <p:spPr bwMode="auto">
          <a:xfrm>
            <a:off x="7740352" y="5526360"/>
            <a:ext cx="1331640" cy="1331640"/>
          </a:xfrm>
          <a:prstGeom prst="rect">
            <a:avLst/>
          </a:prstGeom>
          <a:noFill/>
        </p:spPr>
      </p:pic>
      <p:grpSp>
        <p:nvGrpSpPr>
          <p:cNvPr id="7" name="Group 9"/>
          <p:cNvGrpSpPr/>
          <p:nvPr/>
        </p:nvGrpSpPr>
        <p:grpSpPr>
          <a:xfrm>
            <a:off x="8096894" y="4653136"/>
            <a:ext cx="1018870" cy="1080120"/>
            <a:chOff x="7772626" y="116632"/>
            <a:chExt cx="1018870" cy="1080120"/>
          </a:xfrm>
        </p:grpSpPr>
        <p:pic>
          <p:nvPicPr>
            <p:cNvPr id="8" name="Picture 45" descr="C:\Users\pvassil\AppData\Local\Microsoft\Windows\Temporary Internet Files\Content.IE5\USRROZJH\MC900384174[1].wmf"/>
            <p:cNvPicPr>
              <a:picLocks noChangeAspect="1" noChangeArrowheads="1"/>
            </p:cNvPicPr>
            <p:nvPr/>
          </p:nvPicPr>
          <p:blipFill>
            <a:blip r:embed="rId3" cstate="print"/>
            <a:srcRect/>
            <a:stretch>
              <a:fillRect/>
            </a:stretch>
          </p:blipFill>
          <p:spPr bwMode="auto">
            <a:xfrm>
              <a:off x="7884368" y="116632"/>
              <a:ext cx="880965" cy="951902"/>
            </a:xfrm>
            <a:prstGeom prst="rect">
              <a:avLst/>
            </a:prstGeom>
            <a:noFill/>
          </p:spPr>
        </p:pic>
        <p:pic>
          <p:nvPicPr>
            <p:cNvPr id="9" name="Picture 43" descr="C:\Users\pvassil\AppData\Local\Microsoft\Windows\Temporary Internet Files\Content.IE5\NCZARXT3\MC900441397[1].png"/>
            <p:cNvPicPr>
              <a:picLocks noChangeAspect="1" noChangeArrowheads="1"/>
            </p:cNvPicPr>
            <p:nvPr/>
          </p:nvPicPr>
          <p:blipFill>
            <a:blip r:embed="rId4" cstate="print"/>
            <a:srcRect/>
            <a:stretch>
              <a:fillRect/>
            </a:stretch>
          </p:blipFill>
          <p:spPr bwMode="auto">
            <a:xfrm>
              <a:off x="7772626" y="188640"/>
              <a:ext cx="1018870" cy="1008112"/>
            </a:xfrm>
            <a:prstGeom prst="rect">
              <a:avLst/>
            </a:prstGeom>
            <a:noFill/>
          </p:spPr>
        </p:pic>
      </p:grpSp>
    </p:spTree>
    <p:extLst>
      <p:ext uri="{BB962C8B-B14F-4D97-AF65-F5344CB8AC3E}">
        <p14:creationId xmlns:p14="http://schemas.microsoft.com/office/powerpoint/2010/main" val="33554127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Travel\2017-08\Slashcode_hb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747792"/>
            <a:ext cx="8468907" cy="30674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152400"/>
            <a:ext cx="8229600" cy="1143000"/>
          </a:xfrm>
        </p:spPr>
        <p:txBody>
          <a:bodyPr>
            <a:noAutofit/>
          </a:bodyPr>
          <a:lstStyle/>
          <a:p>
            <a:pPr algn="l"/>
            <a:r>
              <a:rPr lang="en-US" sz="3600" dirty="0" err="1" smtClean="0"/>
              <a:t>Slashcode</a:t>
            </a:r>
            <a:r>
              <a:rPr lang="en-US" sz="3600" dirty="0" smtClean="0"/>
              <a:t>: the disappearing FK’s</a:t>
            </a:r>
            <a:endParaRPr lang="el-GR"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149</a:t>
            </a:fld>
            <a:endParaRPr lang="en-US"/>
          </a:p>
        </p:txBody>
      </p:sp>
      <p:sp>
        <p:nvSpPr>
          <p:cNvPr id="5" name="Rectangle 4"/>
          <p:cNvSpPr/>
          <p:nvPr/>
        </p:nvSpPr>
        <p:spPr>
          <a:xfrm>
            <a:off x="7162800" y="1808584"/>
            <a:ext cx="1981200" cy="73866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1</a:t>
            </a:r>
            <a:r>
              <a:rPr lang="en-US" sz="1400" baseline="30000" dirty="0" smtClean="0"/>
              <a:t>st</a:t>
            </a:r>
            <a:r>
              <a:rPr lang="en-US" sz="1400" dirty="0" smtClean="0"/>
              <a:t> massive foreign key removal (rev 1.120), </a:t>
            </a:r>
          </a:p>
          <a:p>
            <a:pPr algn="r"/>
            <a:r>
              <a:rPr lang="en-US" sz="1400" dirty="0" smtClean="0"/>
              <a:t>22 FK’s deleted.</a:t>
            </a:r>
            <a:endParaRPr lang="el-GR" sz="1400" dirty="0"/>
          </a:p>
        </p:txBody>
      </p:sp>
      <p:sp>
        <p:nvSpPr>
          <p:cNvPr id="6" name="Rectangle 5"/>
          <p:cNvSpPr/>
          <p:nvPr/>
        </p:nvSpPr>
        <p:spPr>
          <a:xfrm>
            <a:off x="7164288" y="2780928"/>
            <a:ext cx="1979712"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2</a:t>
            </a:r>
            <a:r>
              <a:rPr lang="en-US" sz="1400" baseline="30000" dirty="0" smtClean="0"/>
              <a:t>nd</a:t>
            </a:r>
            <a:r>
              <a:rPr lang="en-US" sz="1400" dirty="0" smtClean="0"/>
              <a:t> massive deletion (rev 1.151), 10 FK's deleted</a:t>
            </a:r>
          </a:p>
        </p:txBody>
      </p:sp>
      <p:cxnSp>
        <p:nvCxnSpPr>
          <p:cNvPr id="9" name="Straight Arrow Connector 8"/>
          <p:cNvCxnSpPr/>
          <p:nvPr/>
        </p:nvCxnSpPr>
        <p:spPr>
          <a:xfrm flipH="1">
            <a:off x="5940152" y="2189584"/>
            <a:ext cx="1222648"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1"/>
          </p:cNvCxnSpPr>
          <p:nvPr/>
        </p:nvCxnSpPr>
        <p:spPr>
          <a:xfrm flipH="1">
            <a:off x="6588224" y="3042538"/>
            <a:ext cx="576064" cy="24026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80312" y="3645024"/>
            <a:ext cx="1763688"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3</a:t>
            </a:r>
            <a:r>
              <a:rPr lang="en-US" sz="1400" baseline="30000" dirty="0" smtClean="0"/>
              <a:t>rd</a:t>
            </a:r>
            <a:r>
              <a:rPr lang="en-US" sz="1400" dirty="0" smtClean="0"/>
              <a:t> deletion (rev 1.174), 3 FK's deleted</a:t>
            </a:r>
          </a:p>
        </p:txBody>
      </p:sp>
      <p:sp>
        <p:nvSpPr>
          <p:cNvPr id="17" name="Rectangle 16"/>
          <p:cNvSpPr/>
          <p:nvPr/>
        </p:nvSpPr>
        <p:spPr>
          <a:xfrm>
            <a:off x="7452320" y="4345940"/>
            <a:ext cx="169168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4</a:t>
            </a:r>
            <a:r>
              <a:rPr lang="en-US" sz="1400" baseline="30000" dirty="0" smtClean="0"/>
              <a:t>th</a:t>
            </a:r>
            <a:r>
              <a:rPr lang="en-US" sz="1400" dirty="0" smtClean="0"/>
              <a:t>  deletion (rev 1.189) 1 FK deleted </a:t>
            </a:r>
          </a:p>
        </p:txBody>
      </p:sp>
      <p:sp>
        <p:nvSpPr>
          <p:cNvPr id="18" name="Rectangle 17"/>
          <p:cNvSpPr/>
          <p:nvPr/>
        </p:nvSpPr>
        <p:spPr>
          <a:xfrm>
            <a:off x="7452320" y="4994012"/>
            <a:ext cx="169168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5</a:t>
            </a:r>
            <a:r>
              <a:rPr lang="en-US" sz="1400" baseline="30000" dirty="0" smtClean="0"/>
              <a:t>th</a:t>
            </a:r>
            <a:r>
              <a:rPr lang="en-US" sz="1400" dirty="0" smtClean="0"/>
              <a:t> deletion (rev 1.201)  1 FK deleted</a:t>
            </a:r>
          </a:p>
        </p:txBody>
      </p:sp>
      <p:cxnSp>
        <p:nvCxnSpPr>
          <p:cNvPr id="21" name="Straight Arrow Connector 20"/>
          <p:cNvCxnSpPr>
            <a:stCxn id="17" idx="1"/>
          </p:cNvCxnSpPr>
          <p:nvPr/>
        </p:nvCxnSpPr>
        <p:spPr>
          <a:xfrm flipH="1">
            <a:off x="7092280" y="4607550"/>
            <a:ext cx="360040" cy="1053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1"/>
          </p:cNvCxnSpPr>
          <p:nvPr/>
        </p:nvCxnSpPr>
        <p:spPr>
          <a:xfrm flipH="1">
            <a:off x="6948264" y="3906634"/>
            <a:ext cx="432048" cy="1637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8" idx="1"/>
          </p:cNvCxnSpPr>
          <p:nvPr/>
        </p:nvCxnSpPr>
        <p:spPr>
          <a:xfrm>
            <a:off x="7452320" y="5255622"/>
            <a:ext cx="0" cy="405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44685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0648"/>
            <a:ext cx="8229600" cy="1143000"/>
          </a:xfrm>
        </p:spPr>
        <p:txBody>
          <a:bodyPr>
            <a:normAutofit/>
          </a:bodyPr>
          <a:lstStyle/>
          <a:p>
            <a:r>
              <a:rPr lang="en-US" dirty="0" smtClean="0"/>
              <a:t>How does the schema size evolve?</a:t>
            </a:r>
            <a:endParaRPr lang="el-GR" dirty="0"/>
          </a:p>
        </p:txBody>
      </p:sp>
      <p:sp>
        <p:nvSpPr>
          <p:cNvPr id="2" name="Footer Placeholder 1"/>
          <p:cNvSpPr>
            <a:spLocks noGrp="1"/>
          </p:cNvSpPr>
          <p:nvPr>
            <p:ph type="ftr" sz="quarter" idx="11"/>
          </p:nvPr>
        </p:nvSpPr>
        <p:spPr/>
        <p:txBody>
          <a:bodyPr/>
          <a:lstStyle/>
          <a:p>
            <a:endParaRPr lang="el-GR"/>
          </a:p>
        </p:txBody>
      </p:sp>
      <p:sp>
        <p:nvSpPr>
          <p:cNvPr id="3" name="Slide Number Placeholder 2"/>
          <p:cNvSpPr>
            <a:spLocks noGrp="1"/>
          </p:cNvSpPr>
          <p:nvPr>
            <p:ph type="sldNum" sz="quarter" idx="12"/>
          </p:nvPr>
        </p:nvSpPr>
        <p:spPr/>
        <p:txBody>
          <a:bodyPr/>
          <a:lstStyle/>
          <a:p>
            <a:fld id="{17436D98-9539-44E1-9C46-C8A7EE3A4F66}" type="slidenum">
              <a:rPr lang="el-GR" smtClean="0"/>
              <a:pPr/>
              <a:t>15</a:t>
            </a:fld>
            <a:endParaRPr lang="el-GR" dirty="0"/>
          </a:p>
        </p:txBody>
      </p:sp>
      <p:pic>
        <p:nvPicPr>
          <p:cNvPr id="4" name="Picture 3" descr="in-out.png"/>
          <p:cNvPicPr>
            <a:picLocks noChangeAspect="1"/>
          </p:cNvPicPr>
          <p:nvPr/>
        </p:nvPicPr>
        <p:blipFill>
          <a:blip r:embed="rId3" cstate="print"/>
          <a:stretch>
            <a:fillRect/>
          </a:stretch>
        </p:blipFill>
        <p:spPr>
          <a:xfrm>
            <a:off x="0" y="3000375"/>
            <a:ext cx="9144000" cy="3596977"/>
          </a:xfrm>
          <a:prstGeom prst="rect">
            <a:avLst/>
          </a:prstGeom>
        </p:spPr>
      </p:pic>
      <p:sp>
        <p:nvSpPr>
          <p:cNvPr id="5" name="TextBox 4"/>
          <p:cNvSpPr txBox="1"/>
          <p:nvPr/>
        </p:nvSpPr>
        <p:spPr>
          <a:xfrm>
            <a:off x="467544" y="31409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Input: </a:t>
            </a:r>
            <a:r>
              <a:rPr lang="en-US" sz="2400" dirty="0" smtClean="0">
                <a:latin typeface="+mn-lt"/>
              </a:rPr>
              <a:t>schema histories from </a:t>
            </a:r>
            <a:r>
              <a:rPr lang="en-US" sz="2400" dirty="0" err="1" smtClean="0">
                <a:latin typeface="+mn-lt"/>
              </a:rPr>
              <a:t>github</a:t>
            </a:r>
            <a:r>
              <a:rPr lang="en-US" sz="2400" dirty="0" smtClean="0">
                <a:latin typeface="+mn-lt"/>
              </a:rPr>
              <a:t>/</a:t>
            </a:r>
            <a:r>
              <a:rPr lang="en-US" sz="2400" dirty="0" err="1" smtClean="0">
                <a:latin typeface="+mn-lt"/>
              </a:rPr>
              <a:t>sourceforge</a:t>
            </a:r>
            <a:r>
              <a:rPr lang="en-US" sz="2400" dirty="0" smtClean="0">
                <a:latin typeface="+mn-lt"/>
              </a:rPr>
              <a:t>/…</a:t>
            </a:r>
          </a:p>
        </p:txBody>
      </p:sp>
      <p:sp>
        <p:nvSpPr>
          <p:cNvPr id="7" name="TextBox 6"/>
          <p:cNvSpPr txBox="1"/>
          <p:nvPr/>
        </p:nvSpPr>
        <p:spPr>
          <a:xfrm>
            <a:off x="5327576" y="1196752"/>
            <a:ext cx="3816424" cy="280076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Output</a:t>
            </a:r>
            <a:r>
              <a:rPr lang="en-US" sz="2400" dirty="0" smtClean="0">
                <a:latin typeface="+mn-lt"/>
              </a:rPr>
              <a:t>: </a:t>
            </a:r>
            <a:r>
              <a:rPr lang="en-US" sz="2400" u="sng" dirty="0" smtClean="0">
                <a:latin typeface="+mn-lt"/>
              </a:rPr>
              <a:t>properties &amp; </a:t>
            </a:r>
            <a:r>
              <a:rPr lang="en-US" sz="2400" b="1" u="sng" dirty="0">
                <a:solidFill>
                  <a:srgbClr val="3333FF"/>
                </a:solidFill>
              </a:rPr>
              <a:t>patterns</a:t>
            </a:r>
            <a:r>
              <a:rPr lang="en-US" sz="2400" u="sng" dirty="0" smtClean="0">
                <a:latin typeface="+mn-lt"/>
              </a:rPr>
              <a:t> on the evolution of </a:t>
            </a:r>
            <a:r>
              <a:rPr lang="en-US" sz="2400" b="1" u="sng" dirty="0" smtClean="0">
                <a:solidFill>
                  <a:srgbClr val="3333FF"/>
                </a:solidFill>
                <a:latin typeface="+mn-lt"/>
              </a:rPr>
              <a:t>schema size  </a:t>
            </a:r>
            <a:r>
              <a:rPr lang="en-US" sz="2400" u="sng" dirty="0" smtClean="0">
                <a:latin typeface="+mn-lt"/>
              </a:rPr>
              <a:t>(no. tables)</a:t>
            </a:r>
            <a:endParaRPr lang="en-US" sz="2400" b="1" u="sng" dirty="0" smtClean="0">
              <a:solidFill>
                <a:srgbClr val="3333FF"/>
              </a:solidFill>
              <a:latin typeface="+mn-lt"/>
            </a:endParaRPr>
          </a:p>
          <a:p>
            <a:endParaRPr lang="en-US" sz="2400" dirty="0" smtClean="0">
              <a:latin typeface="+mn-lt"/>
            </a:endParaRPr>
          </a:p>
          <a:p>
            <a:pPr marL="179388" indent="-179388">
              <a:buFont typeface="Arial" pitchFamily="34" charset="0"/>
              <a:buChar char="•"/>
            </a:pPr>
            <a:r>
              <a:rPr lang="en-US" sz="2000" dirty="0" smtClean="0"/>
              <a:t>Not covered here:</a:t>
            </a:r>
          </a:p>
          <a:p>
            <a:pPr marL="636588" lvl="1" indent="-179388">
              <a:buFont typeface="Arial" pitchFamily="34" charset="0"/>
              <a:buChar char="•"/>
            </a:pPr>
            <a:r>
              <a:rPr lang="en-US" sz="2000" dirty="0" smtClean="0"/>
              <a:t>Growth patterns</a:t>
            </a:r>
          </a:p>
          <a:p>
            <a:pPr marL="636588" lvl="1" indent="-179388">
              <a:buFont typeface="Arial" pitchFamily="34" charset="0"/>
              <a:buChar char="•"/>
            </a:pPr>
            <a:r>
              <a:rPr lang="en-US" sz="2000" dirty="0" smtClean="0"/>
              <a:t>Lehman laws &amp; schema evolution</a:t>
            </a:r>
          </a:p>
        </p:txBody>
      </p:sp>
      <p:sp>
        <p:nvSpPr>
          <p:cNvPr id="8" name="TextBox 7"/>
          <p:cNvSpPr txBox="1"/>
          <p:nvPr/>
        </p:nvSpPr>
        <p:spPr>
          <a:xfrm>
            <a:off x="467544" y="1196752"/>
            <a:ext cx="3816424"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u="sng" dirty="0" smtClean="0">
                <a:solidFill>
                  <a:schemeClr val="bg1">
                    <a:lumMod val="50000"/>
                  </a:schemeClr>
                </a:solidFill>
                <a:latin typeface="+mn-lt"/>
              </a:rPr>
              <a:t>Outline</a:t>
            </a:r>
          </a:p>
          <a:p>
            <a:pPr>
              <a:buFontTx/>
              <a:buChar char="-"/>
            </a:pPr>
            <a:r>
              <a:rPr lang="en-US" sz="2400" b="1" dirty="0" smtClean="0">
                <a:solidFill>
                  <a:schemeClr val="bg1">
                    <a:lumMod val="50000"/>
                  </a:schemeClr>
                </a:solidFill>
              </a:rPr>
              <a:t> Schema size evolution</a:t>
            </a:r>
          </a:p>
          <a:p>
            <a:pPr>
              <a:buFontTx/>
              <a:buChar char="-"/>
            </a:pPr>
            <a:r>
              <a:rPr lang="en-US" sz="2400" dirty="0" smtClean="0">
                <a:solidFill>
                  <a:schemeClr val="bg1">
                    <a:lumMod val="50000"/>
                  </a:schemeClr>
                </a:solidFill>
                <a:latin typeface="+mn-lt"/>
              </a:rPr>
              <a:t> Foreign Key Evolution</a:t>
            </a:r>
          </a:p>
          <a:p>
            <a:pPr>
              <a:buFontTx/>
              <a:buChar char="-"/>
            </a:pPr>
            <a:r>
              <a:rPr lang="en-US" sz="2400" dirty="0" smtClean="0">
                <a:solidFill>
                  <a:schemeClr val="bg1">
                    <a:lumMod val="50000"/>
                  </a:schemeClr>
                </a:solidFill>
              </a:rPr>
              <a:t> Table Evolution</a:t>
            </a:r>
          </a:p>
          <a:p>
            <a:pPr>
              <a:buFontTx/>
              <a:buChar char="-"/>
            </a:pPr>
            <a:r>
              <a:rPr lang="en-US" sz="2400" dirty="0" smtClean="0">
                <a:solidFill>
                  <a:schemeClr val="bg1">
                    <a:lumMod val="50000"/>
                  </a:schemeClr>
                </a:solidFill>
                <a:latin typeface="+mn-lt"/>
              </a:rPr>
              <a:t> Closing Remarks</a:t>
            </a:r>
            <a:endParaRPr lang="el-GR" sz="2400" dirty="0" smtClean="0">
              <a:solidFill>
                <a:schemeClr val="bg1">
                  <a:lumMod val="50000"/>
                </a:schemeClr>
              </a:solidFill>
              <a:latin typeface="+mn-lt"/>
            </a:endParaRPr>
          </a:p>
        </p:txBody>
      </p:sp>
      <p:sp>
        <p:nvSpPr>
          <p:cNvPr id="9" name="TextBox 8"/>
          <p:cNvSpPr txBox="1"/>
          <p:nvPr/>
        </p:nvSpPr>
        <p:spPr>
          <a:xfrm>
            <a:off x="7020272" y="5437673"/>
            <a:ext cx="2123728"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dirty="0" smtClean="0"/>
              <a:t>For details:</a:t>
            </a:r>
          </a:p>
          <a:p>
            <a:r>
              <a:rPr lang="en-US" sz="2000" dirty="0" smtClean="0"/>
              <a:t>- </a:t>
            </a:r>
            <a:r>
              <a:rPr lang="en-US" sz="2000" dirty="0" err="1" smtClean="0"/>
              <a:t>CAiSE</a:t>
            </a:r>
            <a:r>
              <a:rPr lang="en-US" sz="2000" dirty="0" smtClean="0"/>
              <a:t> 2014</a:t>
            </a:r>
          </a:p>
          <a:p>
            <a:r>
              <a:rPr lang="en-US" sz="2000" dirty="0" smtClean="0"/>
              <a:t>- Inf. Systems 2015</a:t>
            </a:r>
            <a:endParaRPr lang="el-GR" sz="2000" dirty="0"/>
          </a:p>
        </p:txBody>
      </p:sp>
      <p:sp>
        <p:nvSpPr>
          <p:cNvPr id="10" name="Footer Placeholder 11"/>
          <p:cNvSpPr txBox="1">
            <a:spLocks/>
          </p:cNvSpPr>
          <p:nvPr/>
        </p:nvSpPr>
        <p:spPr>
          <a:xfrm>
            <a:off x="107504" y="6444044"/>
            <a:ext cx="7200800" cy="369332"/>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chemeClr val="tx1"/>
                </a:solidFill>
                <a:effectLst/>
                <a:uLnTx/>
                <a:uFillTx/>
                <a:latin typeface="Consolas" pitchFamily="49" charset="0"/>
                <a:ea typeface="+mn-ea"/>
                <a:cs typeface="+mn-cs"/>
              </a:rPr>
              <a:t>http://www.cs.uoi.gr/~pvassil/publications/2014_CAiSE/ </a:t>
            </a:r>
            <a:endParaRPr kumimoji="0" lang="en-US" sz="1800" b="0" i="0" u="none" strike="noStrike" kern="1200" cap="none" spc="0" normalizeH="0" baseline="0" noProof="0" dirty="0">
              <a:ln>
                <a:noFill/>
              </a:ln>
              <a:solidFill>
                <a:schemeClr val="tx1"/>
              </a:solidFill>
              <a:effectLst/>
              <a:uLnTx/>
              <a:uFillTx/>
              <a:latin typeface="Consolas" pitchFamily="49" charset="0"/>
              <a:ea typeface="+mn-ea"/>
              <a:cs typeface="+mn-cs"/>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7010400" cy="3046988"/>
          </a:xfrm>
          <a:prstGeom prst="rect">
            <a:avLst/>
          </a:prstGeom>
        </p:spPr>
        <p:txBody>
          <a:bodyPr wrap="square">
            <a:spAutoFit/>
          </a:bodyPr>
          <a:lstStyle/>
          <a:p>
            <a:r>
              <a:rPr lang="en-US" sz="1600" dirty="0" smtClean="0">
                <a:latin typeface="Consolas" pitchFamily="49" charset="0"/>
              </a:rPr>
              <a:t>"Commented-out foreign keys are ones which currently cannot be used because </a:t>
            </a:r>
            <a:r>
              <a:rPr lang="en-US" sz="1600" dirty="0" smtClean="0">
                <a:solidFill>
                  <a:srgbClr val="C00000"/>
                </a:solidFill>
                <a:latin typeface="Consolas" pitchFamily="49" charset="0"/>
              </a:rPr>
              <a:t>they refer to a primary key which is NOT NULL AUTO INCREMENT and the child's key either has a default value which would be invalid for an auto increment field, typically NOT NULL DEFAULT '0'. </a:t>
            </a:r>
          </a:p>
          <a:p>
            <a:r>
              <a:rPr lang="en-US" sz="1600" dirty="0" smtClean="0">
                <a:latin typeface="Consolas" pitchFamily="49" charset="0"/>
              </a:rPr>
              <a:t>Or, in some cases, </a:t>
            </a:r>
            <a:r>
              <a:rPr lang="en-US" sz="1600" dirty="0" smtClean="0">
                <a:solidFill>
                  <a:srgbClr val="FF0000"/>
                </a:solidFill>
                <a:latin typeface="Consolas" pitchFamily="49" charset="0"/>
              </a:rPr>
              <a:t>the primary key is e.g. VARCHAR(20) NOT NULL and the child's key will be VARCHAR(20). The possibility of NULLs negates the ability to add a foreign key. </a:t>
            </a:r>
            <a:r>
              <a:rPr lang="en-US" sz="1600" dirty="0" smtClean="0">
                <a:latin typeface="Consolas" pitchFamily="49" charset="0"/>
              </a:rPr>
              <a:t>&lt;= That's my current theory, but it doesn't explain why </a:t>
            </a:r>
            <a:r>
              <a:rPr lang="en-US" sz="1600" dirty="0" err="1" smtClean="0">
                <a:latin typeface="Consolas" pitchFamily="49" charset="0"/>
              </a:rPr>
              <a:t>discussions.topic</a:t>
            </a:r>
            <a:r>
              <a:rPr lang="en-US" sz="1600" dirty="0" smtClean="0">
                <a:latin typeface="Consolas" pitchFamily="49" charset="0"/>
              </a:rPr>
              <a:t> SMALLINT UNSIGNED NOT NULL DEFAULT '0' is able to be foreign-keyed to topics.tid SMALLINT UNSIGNED NOT NULL AUTO INCREMENT"</a:t>
            </a:r>
            <a:endParaRPr lang="el-GR" sz="1600" dirty="0">
              <a:latin typeface="Consolas" pitchFamily="49" charset="0"/>
            </a:endParaRPr>
          </a:p>
        </p:txBody>
      </p:sp>
      <p:sp>
        <p:nvSpPr>
          <p:cNvPr id="3" name="Rectangle 2"/>
          <p:cNvSpPr/>
          <p:nvPr/>
        </p:nvSpPr>
        <p:spPr>
          <a:xfrm>
            <a:off x="7162800" y="152400"/>
            <a:ext cx="1981200" cy="73866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1</a:t>
            </a:r>
            <a:r>
              <a:rPr lang="en-US" sz="1400" baseline="30000" dirty="0" smtClean="0"/>
              <a:t>st</a:t>
            </a:r>
            <a:r>
              <a:rPr lang="en-US" sz="1400" dirty="0" smtClean="0"/>
              <a:t> massive foreign key removal (rev 1.120), </a:t>
            </a:r>
          </a:p>
          <a:p>
            <a:pPr algn="r"/>
            <a:r>
              <a:rPr lang="en-US" sz="1400" dirty="0" smtClean="0"/>
              <a:t>22 FK’s deleted.</a:t>
            </a:r>
            <a:endParaRPr lang="el-GR" sz="1400" dirty="0"/>
          </a:p>
        </p:txBody>
      </p:sp>
      <p:sp>
        <p:nvSpPr>
          <p:cNvPr id="4" name="Rectangle 3"/>
          <p:cNvSpPr/>
          <p:nvPr/>
        </p:nvSpPr>
        <p:spPr>
          <a:xfrm>
            <a:off x="228600" y="3355102"/>
            <a:ext cx="6629400" cy="584775"/>
          </a:xfrm>
          <a:prstGeom prst="rect">
            <a:avLst/>
          </a:prstGeom>
        </p:spPr>
        <p:txBody>
          <a:bodyPr wrap="square">
            <a:spAutoFit/>
          </a:bodyPr>
          <a:lstStyle/>
          <a:p>
            <a:r>
              <a:rPr lang="en-US" sz="1600" dirty="0" smtClean="0">
                <a:latin typeface="Consolas" pitchFamily="49" charset="0"/>
              </a:rPr>
              <a:t>"Stories is now </a:t>
            </a:r>
            <a:r>
              <a:rPr lang="en-US" sz="1600" dirty="0" err="1" smtClean="0">
                <a:solidFill>
                  <a:srgbClr val="FF0000"/>
                </a:solidFill>
                <a:latin typeface="Consolas" pitchFamily="49" charset="0"/>
              </a:rPr>
              <a:t>InnoDB</a:t>
            </a:r>
            <a:r>
              <a:rPr lang="en-US" sz="1600" dirty="0" smtClean="0">
                <a:latin typeface="Consolas" pitchFamily="49" charset="0"/>
              </a:rPr>
              <a:t> and these other tables are still </a:t>
            </a:r>
            <a:r>
              <a:rPr lang="en-US" sz="1600" dirty="0" err="1" smtClean="0">
                <a:solidFill>
                  <a:srgbClr val="FF0000"/>
                </a:solidFill>
                <a:latin typeface="Consolas" pitchFamily="49" charset="0"/>
              </a:rPr>
              <a:t>MyISAM</a:t>
            </a:r>
            <a:r>
              <a:rPr lang="en-US" sz="1600" dirty="0" smtClean="0">
                <a:latin typeface="Consolas" pitchFamily="49" charset="0"/>
              </a:rPr>
              <a:t>, so </a:t>
            </a:r>
            <a:r>
              <a:rPr lang="en-US" sz="1600" dirty="0" smtClean="0">
                <a:solidFill>
                  <a:srgbClr val="FF0000"/>
                </a:solidFill>
                <a:latin typeface="Consolas" pitchFamily="49" charset="0"/>
              </a:rPr>
              <a:t>no foreign keys between them</a:t>
            </a:r>
            <a:r>
              <a:rPr lang="en-US" sz="1600" dirty="0" smtClean="0">
                <a:latin typeface="Consolas" pitchFamily="49" charset="0"/>
              </a:rPr>
              <a:t>."</a:t>
            </a:r>
            <a:endParaRPr lang="el-GR" sz="1600" dirty="0">
              <a:latin typeface="Consolas" pitchFamily="49" charset="0"/>
            </a:endParaRPr>
          </a:p>
        </p:txBody>
      </p:sp>
      <p:sp>
        <p:nvSpPr>
          <p:cNvPr id="5" name="Rectangle 4"/>
          <p:cNvSpPr/>
          <p:nvPr/>
        </p:nvSpPr>
        <p:spPr>
          <a:xfrm>
            <a:off x="7162800" y="3385879"/>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2</a:t>
            </a:r>
            <a:r>
              <a:rPr lang="en-US" sz="1400" baseline="30000" dirty="0" smtClean="0"/>
              <a:t>nd</a:t>
            </a:r>
            <a:r>
              <a:rPr lang="en-US" sz="1400" dirty="0" smtClean="0"/>
              <a:t> massive deletion (rev 1.151), 10 FK's deleted</a:t>
            </a:r>
          </a:p>
        </p:txBody>
      </p:sp>
      <p:sp>
        <p:nvSpPr>
          <p:cNvPr id="6" name="Rectangle 5"/>
          <p:cNvSpPr/>
          <p:nvPr/>
        </p:nvSpPr>
        <p:spPr>
          <a:xfrm>
            <a:off x="228600" y="4431507"/>
            <a:ext cx="6096000" cy="584775"/>
          </a:xfrm>
          <a:prstGeom prst="rect">
            <a:avLst/>
          </a:prstGeom>
        </p:spPr>
        <p:txBody>
          <a:bodyPr wrap="square">
            <a:spAutoFit/>
          </a:bodyPr>
          <a:lstStyle/>
          <a:p>
            <a:r>
              <a:rPr lang="en-US" sz="1600" dirty="0" smtClean="0">
                <a:latin typeface="Consolas" pitchFamily="49" charset="0"/>
              </a:rPr>
              <a:t>"This doesn't work, makes </a:t>
            </a:r>
            <a:r>
              <a:rPr lang="en-US" sz="1600" dirty="0" err="1" smtClean="0">
                <a:latin typeface="Consolas" pitchFamily="49" charset="0"/>
              </a:rPr>
              <a:t>createStory</a:t>
            </a:r>
            <a:r>
              <a:rPr lang="en-US" sz="1600" dirty="0" smtClean="0">
                <a:latin typeface="Consolas" pitchFamily="49" charset="0"/>
              </a:rPr>
              <a:t> die. These </a:t>
            </a:r>
            <a:r>
              <a:rPr lang="en-US" sz="1600" dirty="0" smtClean="0">
                <a:solidFill>
                  <a:srgbClr val="FF0000"/>
                </a:solidFill>
                <a:latin typeface="Consolas" pitchFamily="49" charset="0"/>
              </a:rPr>
              <a:t>don't work, should check why..."</a:t>
            </a:r>
            <a:endParaRPr lang="el-GR" sz="1600" dirty="0">
              <a:solidFill>
                <a:srgbClr val="FF0000"/>
              </a:solidFill>
              <a:latin typeface="Consolas" pitchFamily="49" charset="0"/>
            </a:endParaRPr>
          </a:p>
        </p:txBody>
      </p:sp>
      <p:sp>
        <p:nvSpPr>
          <p:cNvPr id="7" name="Rectangle 6"/>
          <p:cNvSpPr/>
          <p:nvPr/>
        </p:nvSpPr>
        <p:spPr>
          <a:xfrm>
            <a:off x="228600" y="5339954"/>
            <a:ext cx="6477000" cy="584775"/>
          </a:xfrm>
          <a:prstGeom prst="rect">
            <a:avLst/>
          </a:prstGeom>
        </p:spPr>
        <p:txBody>
          <a:bodyPr wrap="square">
            <a:spAutoFit/>
          </a:bodyPr>
          <a:lstStyle/>
          <a:p>
            <a:r>
              <a:rPr lang="en-US" sz="1600" dirty="0" smtClean="0">
                <a:latin typeface="Consolas" pitchFamily="49" charset="0"/>
              </a:rPr>
              <a:t>"This doesn't work, since in the install </a:t>
            </a:r>
            <a:r>
              <a:rPr lang="en-US" sz="1600" dirty="0" err="1" smtClean="0">
                <a:latin typeface="Consolas" pitchFamily="49" charset="0"/>
              </a:rPr>
              <a:t>pollquestions</a:t>
            </a:r>
            <a:r>
              <a:rPr lang="en-US" sz="1600" dirty="0" smtClean="0">
                <a:solidFill>
                  <a:srgbClr val="FF0000"/>
                </a:solidFill>
                <a:latin typeface="Consolas" pitchFamily="49" charset="0"/>
              </a:rPr>
              <a:t> is populated before </a:t>
            </a:r>
            <a:r>
              <a:rPr lang="en-US" sz="1600" dirty="0" smtClean="0">
                <a:latin typeface="Consolas" pitchFamily="49" charset="0"/>
              </a:rPr>
              <a:t>users</a:t>
            </a:r>
            <a:r>
              <a:rPr lang="en-US" sz="1600" dirty="0" smtClean="0">
                <a:solidFill>
                  <a:srgbClr val="FF0000"/>
                </a:solidFill>
                <a:latin typeface="Consolas" pitchFamily="49" charset="0"/>
              </a:rPr>
              <a:t>, alphabetically</a:t>
            </a:r>
            <a:r>
              <a:rPr lang="en-US" sz="1600" dirty="0" smtClean="0">
                <a:latin typeface="Consolas" pitchFamily="49" charset="0"/>
              </a:rPr>
              <a:t>"</a:t>
            </a:r>
            <a:endParaRPr lang="el-GR" sz="1600" dirty="0">
              <a:latin typeface="Consolas" pitchFamily="49" charset="0"/>
            </a:endParaRPr>
          </a:p>
        </p:txBody>
      </p:sp>
      <p:sp>
        <p:nvSpPr>
          <p:cNvPr id="8" name="Rectangle 7"/>
          <p:cNvSpPr/>
          <p:nvPr/>
        </p:nvSpPr>
        <p:spPr>
          <a:xfrm>
            <a:off x="7162800" y="4419600"/>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3</a:t>
            </a:r>
            <a:r>
              <a:rPr lang="en-US" sz="1400" baseline="30000" dirty="0" smtClean="0"/>
              <a:t>rd</a:t>
            </a:r>
            <a:r>
              <a:rPr lang="en-US" sz="1400" dirty="0" smtClean="0"/>
              <a:t> deletion (rev 1.174), 3 FK's deleted</a:t>
            </a:r>
          </a:p>
        </p:txBody>
      </p:sp>
      <p:sp>
        <p:nvSpPr>
          <p:cNvPr id="9" name="Rectangle 8"/>
          <p:cNvSpPr/>
          <p:nvPr/>
        </p:nvSpPr>
        <p:spPr>
          <a:xfrm>
            <a:off x="7162800" y="5445224"/>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4</a:t>
            </a:r>
            <a:r>
              <a:rPr lang="en-US" sz="1400" baseline="30000" dirty="0" smtClean="0"/>
              <a:t>th</a:t>
            </a:r>
            <a:r>
              <a:rPr lang="en-US" sz="1400" dirty="0" smtClean="0"/>
              <a:t>  deletion (rev 1.189) 1 FK deleted </a:t>
            </a:r>
          </a:p>
        </p:txBody>
      </p:sp>
      <p:sp>
        <p:nvSpPr>
          <p:cNvPr id="10" name="Rectangle 9"/>
          <p:cNvSpPr/>
          <p:nvPr/>
        </p:nvSpPr>
        <p:spPr>
          <a:xfrm>
            <a:off x="7162800" y="6237312"/>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5</a:t>
            </a:r>
            <a:r>
              <a:rPr lang="en-US" sz="1400" baseline="30000" dirty="0" smtClean="0"/>
              <a:t>th</a:t>
            </a:r>
            <a:r>
              <a:rPr lang="en-US" sz="1400" dirty="0" smtClean="0"/>
              <a:t> deletion (rev 1.201)  1 FK deleted</a:t>
            </a:r>
          </a:p>
        </p:txBody>
      </p:sp>
      <p:sp>
        <p:nvSpPr>
          <p:cNvPr id="11" name="Rectangle 10"/>
          <p:cNvSpPr/>
          <p:nvPr/>
        </p:nvSpPr>
        <p:spPr>
          <a:xfrm>
            <a:off x="228600" y="6248400"/>
            <a:ext cx="5458546" cy="338554"/>
          </a:xfrm>
          <a:prstGeom prst="rect">
            <a:avLst/>
          </a:prstGeom>
        </p:spPr>
        <p:txBody>
          <a:bodyPr wrap="none">
            <a:spAutoFit/>
          </a:bodyPr>
          <a:lstStyle/>
          <a:p>
            <a:r>
              <a:rPr lang="en-US" sz="1600" dirty="0" smtClean="0">
                <a:latin typeface="Consolas" pitchFamily="49" charset="0"/>
              </a:rPr>
              <a:t>"This doesn't work, since </a:t>
            </a:r>
            <a:r>
              <a:rPr lang="en-US" sz="1600" dirty="0" smtClean="0">
                <a:solidFill>
                  <a:srgbClr val="FF0000"/>
                </a:solidFill>
                <a:latin typeface="Consolas" pitchFamily="49" charset="0"/>
              </a:rPr>
              <a:t>discussion may be 0</a:t>
            </a:r>
            <a:r>
              <a:rPr lang="en-US" sz="1600" dirty="0" smtClean="0">
                <a:latin typeface="Consolas" pitchFamily="49" charset="0"/>
              </a:rPr>
              <a:t>."</a:t>
            </a:r>
            <a:endParaRPr lang="el-GR" sz="1600" dirty="0">
              <a:latin typeface="Consolas" pitchFamily="49"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150</a:t>
            </a:fld>
            <a:endParaRPr lang="en-US"/>
          </a:p>
        </p:txBody>
      </p:sp>
    </p:spTree>
    <p:extLst>
      <p:ext uri="{BB962C8B-B14F-4D97-AF65-F5344CB8AC3E}">
        <p14:creationId xmlns:p14="http://schemas.microsoft.com/office/powerpoint/2010/main" val="544589520"/>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Slashcode</a:t>
            </a:r>
            <a:r>
              <a:rPr lang="en-US" dirty="0" smtClean="0"/>
              <a:t>: what did the comments say?</a:t>
            </a:r>
            <a:endParaRPr lang="el-GR" dirty="0"/>
          </a:p>
        </p:txBody>
      </p:sp>
      <p:sp>
        <p:nvSpPr>
          <p:cNvPr id="3" name="Content Placeholder 2"/>
          <p:cNvSpPr>
            <a:spLocks noGrp="1"/>
          </p:cNvSpPr>
          <p:nvPr>
            <p:ph idx="1"/>
          </p:nvPr>
        </p:nvSpPr>
        <p:spPr/>
        <p:txBody>
          <a:bodyPr>
            <a:normAutofit/>
          </a:bodyPr>
          <a:lstStyle/>
          <a:p>
            <a:r>
              <a:rPr lang="en-US" sz="2400" b="1" dirty="0">
                <a:solidFill>
                  <a:srgbClr val="FF0000"/>
                </a:solidFill>
              </a:rPr>
              <a:t>The main problem seems to be the difficulty </a:t>
            </a:r>
            <a:r>
              <a:rPr lang="en-US" sz="2400" b="1" dirty="0" smtClean="0">
                <a:solidFill>
                  <a:srgbClr val="FF0000"/>
                </a:solidFill>
              </a:rPr>
              <a:t>of developers with the </a:t>
            </a:r>
            <a:r>
              <a:rPr lang="en-US" sz="2400" b="1" dirty="0">
                <a:solidFill>
                  <a:srgbClr val="FF0000"/>
                </a:solidFill>
              </a:rPr>
              <a:t>tuning and handling of </a:t>
            </a:r>
            <a:r>
              <a:rPr lang="en-US" sz="2400" b="1" dirty="0" smtClean="0">
                <a:solidFill>
                  <a:srgbClr val="FF0000"/>
                </a:solidFill>
              </a:rPr>
              <a:t>both foreign and primary keys</a:t>
            </a:r>
            <a:r>
              <a:rPr lang="en-US" sz="2400" b="1" dirty="0">
                <a:solidFill>
                  <a:srgbClr val="FF0000"/>
                </a:solidFill>
              </a:rPr>
              <a:t>. </a:t>
            </a:r>
            <a:endParaRPr lang="en-US" sz="2400" b="1" dirty="0" smtClean="0">
              <a:solidFill>
                <a:srgbClr val="FF0000"/>
              </a:solidFill>
            </a:endParaRPr>
          </a:p>
          <a:p>
            <a:r>
              <a:rPr lang="en-US" sz="2400" dirty="0" smtClean="0"/>
              <a:t>Sometimes </a:t>
            </a:r>
            <a:r>
              <a:rPr lang="en-US" sz="2400" u="sng" dirty="0" smtClean="0"/>
              <a:t>difficulties are hard </a:t>
            </a:r>
            <a:r>
              <a:rPr lang="en-US" sz="2400" dirty="0" smtClean="0"/>
              <a:t>-- e.g</a:t>
            </a:r>
            <a:r>
              <a:rPr lang="en-US" sz="2400" dirty="0"/>
              <a:t>., </a:t>
            </a:r>
            <a:r>
              <a:rPr lang="en-US" sz="2400" dirty="0" smtClean="0"/>
              <a:t>different </a:t>
            </a:r>
            <a:r>
              <a:rPr lang="en-US" sz="2400" dirty="0"/>
              <a:t>storage </a:t>
            </a:r>
            <a:r>
              <a:rPr lang="en-US" sz="2400" dirty="0" smtClean="0"/>
              <a:t>engines, typically due to performance reasons </a:t>
            </a:r>
          </a:p>
          <a:p>
            <a:r>
              <a:rPr lang="en-US" sz="2400" dirty="0" smtClean="0"/>
              <a:t>Some difficulties are complicated </a:t>
            </a:r>
            <a:r>
              <a:rPr lang="en-US" sz="2400" u="sng" dirty="0" smtClean="0"/>
              <a:t>due to technicalities</a:t>
            </a:r>
            <a:r>
              <a:rPr lang="en-US" sz="2400" dirty="0" smtClean="0"/>
              <a:t> like </a:t>
            </a:r>
            <a:r>
              <a:rPr lang="en-US" sz="2400" dirty="0" err="1" smtClean="0"/>
              <a:t>autonumbering</a:t>
            </a:r>
            <a:r>
              <a:rPr lang="en-US" sz="2400" dirty="0" smtClean="0"/>
              <a:t> </a:t>
            </a:r>
          </a:p>
          <a:p>
            <a:r>
              <a:rPr lang="en-US" sz="2400" dirty="0" smtClean="0"/>
              <a:t>Sometimes </a:t>
            </a:r>
            <a:r>
              <a:rPr lang="en-US" sz="2400" u="sng" dirty="0" smtClean="0"/>
              <a:t>fixes could be found with some effort </a:t>
            </a:r>
            <a:r>
              <a:rPr lang="en-US" sz="2400" dirty="0" smtClean="0"/>
              <a:t>(e.g.,  </a:t>
            </a:r>
            <a:r>
              <a:rPr lang="en-US" sz="2400" dirty="0"/>
              <a:t>changing the order of table </a:t>
            </a:r>
            <a:r>
              <a:rPr lang="en-US" sz="2400" dirty="0" smtClean="0"/>
              <a:t>population, or using numeric data types for primary keys, or inserting some “goalkeeper” values at FK target table) </a:t>
            </a:r>
          </a:p>
          <a:p>
            <a:endParaRPr lang="en-US" sz="2400" dirty="0" smtClean="0"/>
          </a:p>
        </p:txBody>
      </p:sp>
      <p:sp>
        <p:nvSpPr>
          <p:cNvPr id="4" name="Slide Number Placeholder 3"/>
          <p:cNvSpPr>
            <a:spLocks noGrp="1"/>
          </p:cNvSpPr>
          <p:nvPr>
            <p:ph type="sldNum" sz="quarter" idx="12"/>
          </p:nvPr>
        </p:nvSpPr>
        <p:spPr/>
        <p:txBody>
          <a:bodyPr/>
          <a:lstStyle/>
          <a:p>
            <a:fld id="{647B092A-BB10-4E5B-8F93-29EC14EE3BCE}" type="slidenum">
              <a:rPr lang="el-GR" smtClean="0"/>
              <a:pPr/>
              <a:t>151</a:t>
            </a:fld>
            <a:endParaRPr lang="el-GR"/>
          </a:p>
        </p:txBody>
      </p:sp>
    </p:spTree>
    <p:extLst>
      <p:ext uri="{BB962C8B-B14F-4D97-AF65-F5344CB8AC3E}">
        <p14:creationId xmlns:p14="http://schemas.microsoft.com/office/powerpoint/2010/main" val="416687801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Scarcity of Foreign keys</a:t>
            </a:r>
            <a:br>
              <a:rPr lang="en-US" dirty="0" smtClean="0"/>
            </a:br>
            <a:endParaRPr lang="el-GR" dirty="0"/>
          </a:p>
        </p:txBody>
      </p:sp>
      <p:sp>
        <p:nvSpPr>
          <p:cNvPr id="3" name="Content Placeholder 2"/>
          <p:cNvSpPr>
            <a:spLocks noGrp="1"/>
          </p:cNvSpPr>
          <p:nvPr>
            <p:ph idx="1"/>
          </p:nvPr>
        </p:nvSpPr>
        <p:spPr>
          <a:xfrm>
            <a:off x="395536" y="1196752"/>
            <a:ext cx="8568952" cy="4608512"/>
          </a:xfrm>
        </p:spPr>
        <p:txBody>
          <a:bodyPr>
            <a:normAutofit fontScale="85000" lnSpcReduction="20000"/>
          </a:bodyPr>
          <a:lstStyle/>
          <a:p>
            <a:r>
              <a:rPr lang="en-US" sz="3300" dirty="0" smtClean="0"/>
              <a:t>A 2013 collection of schema histories, lists </a:t>
            </a:r>
            <a:r>
              <a:rPr lang="en-US" sz="3300" b="1" dirty="0" smtClean="0">
                <a:solidFill>
                  <a:srgbClr val="FF0000"/>
                </a:solidFill>
              </a:rPr>
              <a:t>21 data sets</a:t>
            </a:r>
            <a:r>
              <a:rPr lang="en-US" sz="3300" dirty="0" smtClean="0"/>
              <a:t>, -- some have more than one target DBMS variants.</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r>
              <a:rPr lang="en-US" sz="2800" b="1" dirty="0" smtClean="0">
                <a:solidFill>
                  <a:srgbClr val="0000FF"/>
                </a:solidFill>
              </a:rPr>
              <a:t>How many data sets contain foreign keys?</a:t>
            </a:r>
          </a:p>
          <a:p>
            <a:r>
              <a:rPr lang="en-US" sz="2800" dirty="0" smtClean="0"/>
              <a:t>Try this (also backed by manual sampling): </a:t>
            </a:r>
          </a:p>
          <a:p>
            <a:endParaRPr lang="en-US" sz="2800" dirty="0" smtClean="0"/>
          </a:p>
        </p:txBody>
      </p:sp>
      <p:sp>
        <p:nvSpPr>
          <p:cNvPr id="4" name="Slide Number Placeholder 3"/>
          <p:cNvSpPr>
            <a:spLocks noGrp="1"/>
          </p:cNvSpPr>
          <p:nvPr>
            <p:ph type="sldNum" sz="quarter" idx="12"/>
          </p:nvPr>
        </p:nvSpPr>
        <p:spPr/>
        <p:txBody>
          <a:bodyPr/>
          <a:lstStyle/>
          <a:p>
            <a:fld id="{647B092A-BB10-4E5B-8F93-29EC14EE3BCE}" type="slidenum">
              <a:rPr lang="el-GR" smtClean="0"/>
              <a:pPr/>
              <a:t>152</a:t>
            </a:fld>
            <a:endParaRPr lang="el-GR"/>
          </a:p>
        </p:txBody>
      </p:sp>
      <p:sp>
        <p:nvSpPr>
          <p:cNvPr id="5" name="Rectangle 4"/>
          <p:cNvSpPr/>
          <p:nvPr/>
        </p:nvSpPr>
        <p:spPr>
          <a:xfrm>
            <a:off x="251520" y="2060848"/>
            <a:ext cx="8712968" cy="2585323"/>
          </a:xfrm>
          <a:prstGeom prst="rect">
            <a:avLst/>
          </a:prstGeom>
          <a:solidFill>
            <a:schemeClr val="tx1"/>
          </a:solidFill>
        </p:spPr>
        <p:txBody>
          <a:bodyPr wrap="square">
            <a:spAutoFit/>
          </a:bodyPr>
          <a:lstStyle/>
          <a:p>
            <a:pPr>
              <a:buNone/>
            </a:pPr>
            <a:r>
              <a:rPr lang="fr-FR" dirty="0" smtClean="0">
                <a:solidFill>
                  <a:srgbClr val="FFFF00"/>
                </a:solidFill>
                <a:latin typeface="Consolas" pitchFamily="49" charset="0"/>
              </a:rPr>
              <a:t>$ cd RESEARCH/</a:t>
            </a:r>
            <a:r>
              <a:rPr lang="fr-FR" dirty="0" err="1" smtClean="0">
                <a:solidFill>
                  <a:srgbClr val="FFFF00"/>
                </a:solidFill>
                <a:latin typeface="Consolas" pitchFamily="49" charset="0"/>
              </a:rPr>
              <a:t>Github</a:t>
            </a:r>
            <a:r>
              <a:rPr lang="fr-FR" dirty="0" smtClean="0">
                <a:solidFill>
                  <a:srgbClr val="FFFF00"/>
                </a:solidFill>
                <a:latin typeface="Consolas" pitchFamily="49" charset="0"/>
              </a:rPr>
              <a:t>/</a:t>
            </a:r>
            <a:r>
              <a:rPr lang="fr-FR" dirty="0" err="1" smtClean="0">
                <a:solidFill>
                  <a:srgbClr val="FFFF00"/>
                </a:solidFill>
                <a:latin typeface="Consolas" pitchFamily="49" charset="0"/>
              </a:rPr>
              <a:t>EvolutionDatasets</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 </a:t>
            </a:r>
            <a:r>
              <a:rPr lang="fr-FR" dirty="0" err="1" smtClean="0">
                <a:solidFill>
                  <a:srgbClr val="FFFF00"/>
                </a:solidFill>
                <a:latin typeface="Consolas" pitchFamily="49" charset="0"/>
              </a:rPr>
              <a:t>ls</a:t>
            </a:r>
            <a:r>
              <a:rPr lang="fr-FR" dirty="0" smtClean="0">
                <a:solidFill>
                  <a:srgbClr val="FFFF00"/>
                </a:solidFill>
                <a:latin typeface="Consolas" pitchFamily="49" charset="0"/>
              </a:rPr>
              <a:t> -d * */*</a:t>
            </a:r>
          </a:p>
          <a:p>
            <a:pPr>
              <a:buNone/>
            </a:pPr>
            <a:r>
              <a:rPr lang="fr-FR" dirty="0" smtClean="0">
                <a:solidFill>
                  <a:srgbClr val="FFFF00"/>
                </a:solidFill>
                <a:latin typeface="Consolas" pitchFamily="49" charset="0"/>
              </a:rPr>
              <a:t>CERN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Coppermine</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/XOOPS      Med</a:t>
            </a:r>
          </a:p>
          <a:p>
            <a:pPr>
              <a:buNone/>
            </a:pPr>
            <a:r>
              <a:rPr lang="fr-FR" dirty="0" smtClean="0">
                <a:solidFill>
                  <a:srgbClr val="FFFF00"/>
                </a:solidFill>
                <a:latin typeface="Consolas" pitchFamily="49" charset="0"/>
              </a:rPr>
              <a:t>CERN/Atlas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DekiWiki</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Zabbix</a:t>
            </a:r>
            <a:r>
              <a:rPr lang="fr-FR" dirty="0" smtClean="0">
                <a:solidFill>
                  <a:srgbClr val="FFFF00"/>
                </a:solidFill>
                <a:latin typeface="Consolas" pitchFamily="49" charset="0"/>
              </a:rPr>
              <a:t>     Med/</a:t>
            </a:r>
            <a:r>
              <a:rPr lang="fr-FR" dirty="0" err="1" smtClean="0">
                <a:solidFill>
                  <a:srgbClr val="FFFF00"/>
                </a:solidFill>
                <a:latin typeface="Consolas" pitchFamily="49" charset="0"/>
              </a:rPr>
              <a:t>Ensembl</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CERN/CASTOR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Joomla</a:t>
            </a:r>
            <a:r>
              <a:rPr lang="fr-FR" dirty="0" smtClean="0">
                <a:solidFill>
                  <a:srgbClr val="FFFF00"/>
                </a:solidFill>
                <a:latin typeface="Consolas" pitchFamily="49" charset="0"/>
              </a:rPr>
              <a:t> 1.5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/e107       Med/</a:t>
            </a:r>
            <a:r>
              <a:rPr lang="fr-FR" dirty="0" err="1" smtClean="0">
                <a:solidFill>
                  <a:srgbClr val="FFFF00"/>
                </a:solidFill>
                <a:latin typeface="Consolas" pitchFamily="49" charset="0"/>
              </a:rPr>
              <a:t>biosql</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CERN/DQ2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NucleusCMS</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opencart</a:t>
            </a:r>
            <a:r>
              <a:rPr lang="fr-FR" dirty="0" smtClean="0">
                <a:solidFill>
                  <a:srgbClr val="FFFF00"/>
                </a:solidFill>
                <a:latin typeface="Consolas" pitchFamily="49" charset="0"/>
              </a:rPr>
              <a:t>   README.md</a:t>
            </a:r>
          </a:p>
          <a:p>
            <a:pPr>
              <a:buNone/>
            </a:pPr>
            <a:r>
              <a:rPr lang="fr-FR" dirty="0" smtClean="0">
                <a:solidFill>
                  <a:srgbClr val="FFFF00"/>
                </a:solidFill>
                <a:latin typeface="Consolas" pitchFamily="49" charset="0"/>
              </a:rPr>
              <a:t>CERN/DRAC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SlashCode</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phpBB</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CERN/EGEE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TikiWiki</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phpwiki</a:t>
            </a:r>
            <a:endParaRPr lang="fr-FR" dirty="0" smtClean="0">
              <a:solidFill>
                <a:srgbClr val="FFFF00"/>
              </a:solidFill>
              <a:latin typeface="Consolas" pitchFamily="49" charset="0"/>
            </a:endParaRPr>
          </a:p>
          <a:p>
            <a:pPr>
              <a:buNone/>
            </a:pPr>
            <a:r>
              <a:rPr lang="fr-FR" dirty="0" err="1" smtClean="0">
                <a:solidFill>
                  <a:srgbClr val="FFFF00"/>
                </a:solidFill>
                <a:latin typeface="Consolas" pitchFamily="49" charset="0"/>
              </a:rPr>
              <a:t>CMS's</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/Typo3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wikimedia</a:t>
            </a:r>
            <a:endParaRPr lang="el-GR" dirty="0">
              <a:solidFill>
                <a:srgbClr val="FFFF00"/>
              </a:solidFill>
              <a:latin typeface="Consolas" pitchFamily="49" charset="0"/>
            </a:endParaRPr>
          </a:p>
        </p:txBody>
      </p:sp>
      <p:sp>
        <p:nvSpPr>
          <p:cNvPr id="6" name="Rectangle 5"/>
          <p:cNvSpPr/>
          <p:nvPr/>
        </p:nvSpPr>
        <p:spPr>
          <a:xfrm>
            <a:off x="251520" y="5589240"/>
            <a:ext cx="8712968" cy="923330"/>
          </a:xfrm>
          <a:prstGeom prst="rect">
            <a:avLst/>
          </a:prstGeom>
          <a:solidFill>
            <a:schemeClr val="tx1"/>
          </a:solidFill>
        </p:spPr>
        <p:txBody>
          <a:bodyPr wrap="square">
            <a:spAutoFit/>
          </a:bodyPr>
          <a:lstStyle/>
          <a:p>
            <a:pPr>
              <a:buNone/>
            </a:pPr>
            <a:r>
              <a:rPr lang="fr-FR" dirty="0" err="1" smtClean="0">
                <a:solidFill>
                  <a:srgbClr val="FFFF00"/>
                </a:solidFill>
                <a:latin typeface="Consolas" pitchFamily="49" charset="0"/>
              </a:rPr>
              <a:t>grep</a:t>
            </a:r>
            <a:r>
              <a:rPr lang="fr-FR" dirty="0" smtClean="0">
                <a:solidFill>
                  <a:srgbClr val="FFFF00"/>
                </a:solidFill>
                <a:latin typeface="Consolas" pitchFamily="49" charset="0"/>
              </a:rPr>
              <a:t> -</a:t>
            </a:r>
            <a:r>
              <a:rPr lang="fr-FR" dirty="0" err="1" smtClean="0">
                <a:solidFill>
                  <a:srgbClr val="FFFF00"/>
                </a:solidFill>
                <a:latin typeface="Consolas" pitchFamily="49" charset="0"/>
              </a:rPr>
              <a:t>rl</a:t>
            </a:r>
            <a:r>
              <a:rPr lang="fr-FR" dirty="0" smtClean="0">
                <a:solidFill>
                  <a:srgbClr val="FFFF00"/>
                </a:solidFill>
                <a:latin typeface="Consolas" pitchFamily="49" charset="0"/>
              </a:rPr>
              <a:t> "FOREIGN" . &gt;&gt; </a:t>
            </a:r>
            <a:r>
              <a:rPr lang="fr-FR" dirty="0" err="1" smtClean="0">
                <a:solidFill>
                  <a:srgbClr val="FFFF00"/>
                </a:solidFill>
                <a:latin typeface="Consolas" pitchFamily="49" charset="0"/>
              </a:rPr>
              <a:t>ALL-FKs-by-grep.ascii</a:t>
            </a:r>
            <a:endParaRPr lang="fr-FR" dirty="0" smtClean="0">
              <a:solidFill>
                <a:srgbClr val="FFFF00"/>
              </a:solidFill>
              <a:latin typeface="Consolas" pitchFamily="49" charset="0"/>
            </a:endParaRPr>
          </a:p>
          <a:p>
            <a:pPr>
              <a:buNone/>
            </a:pPr>
            <a:r>
              <a:rPr lang="fr-FR" dirty="0" err="1" smtClean="0">
                <a:solidFill>
                  <a:srgbClr val="FFFF00"/>
                </a:solidFill>
                <a:latin typeface="Consolas" pitchFamily="49" charset="0"/>
              </a:rPr>
              <a:t>awk</a:t>
            </a:r>
            <a:r>
              <a:rPr lang="fr-FR" dirty="0" smtClean="0">
                <a:solidFill>
                  <a:srgbClr val="FFFF00"/>
                </a:solidFill>
                <a:latin typeface="Consolas" pitchFamily="49" charset="0"/>
              </a:rPr>
              <a:t> '{split($0,a,"/"); </a:t>
            </a:r>
            <a:r>
              <a:rPr lang="fr-FR" dirty="0" err="1" smtClean="0">
                <a:solidFill>
                  <a:srgbClr val="FFFF00"/>
                </a:solidFill>
                <a:latin typeface="Consolas" pitchFamily="49" charset="0"/>
              </a:rPr>
              <a:t>print</a:t>
            </a:r>
            <a:r>
              <a:rPr lang="fr-FR" dirty="0" smtClean="0">
                <a:solidFill>
                  <a:srgbClr val="FFFF00"/>
                </a:solidFill>
                <a:latin typeface="Consolas" pitchFamily="49" charset="0"/>
              </a:rPr>
              <a:t> a[2],a[3]}' </a:t>
            </a:r>
            <a:r>
              <a:rPr lang="fr-FR" dirty="0" err="1" smtClean="0">
                <a:solidFill>
                  <a:srgbClr val="FFFF00"/>
                </a:solidFill>
                <a:latin typeface="Consolas" pitchFamily="49" charset="0"/>
              </a:rPr>
              <a:t>ALL-FKs-by-grep.ascii</a:t>
            </a:r>
            <a:r>
              <a:rPr lang="fr-FR" dirty="0" smtClean="0">
                <a:solidFill>
                  <a:srgbClr val="FFFF00"/>
                </a:solidFill>
                <a:latin typeface="Consolas" pitchFamily="49" charset="0"/>
              </a:rPr>
              <a:t>  | </a:t>
            </a:r>
            <a:r>
              <a:rPr lang="fr-FR" dirty="0" err="1" smtClean="0">
                <a:solidFill>
                  <a:srgbClr val="FFFF00"/>
                </a:solidFill>
                <a:latin typeface="Consolas" pitchFamily="49" charset="0"/>
              </a:rPr>
              <a:t>uniq</a:t>
            </a:r>
            <a:endParaRPr lang="el-GR" dirty="0">
              <a:solidFill>
                <a:srgbClr val="FFFF00"/>
              </a:solidFill>
              <a:latin typeface="Consolas" pitchFamily="49" charset="0"/>
            </a:endParaRPr>
          </a:p>
        </p:txBody>
      </p:sp>
    </p:spTree>
    <p:extLst>
      <p:ext uri="{BB962C8B-B14F-4D97-AF65-F5344CB8AC3E}">
        <p14:creationId xmlns:p14="http://schemas.microsoft.com/office/powerpoint/2010/main" val="284795472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Scarcity of Foreign keys</a:t>
            </a:r>
            <a:br>
              <a:rPr lang="en-US" dirty="0" smtClean="0"/>
            </a:br>
            <a:endParaRPr lang="el-GR" dirty="0"/>
          </a:p>
        </p:txBody>
      </p:sp>
      <p:sp>
        <p:nvSpPr>
          <p:cNvPr id="3" name="Content Placeholder 2"/>
          <p:cNvSpPr>
            <a:spLocks noGrp="1"/>
          </p:cNvSpPr>
          <p:nvPr>
            <p:ph idx="1"/>
          </p:nvPr>
        </p:nvSpPr>
        <p:spPr>
          <a:xfrm>
            <a:off x="323528" y="908720"/>
            <a:ext cx="8229600" cy="648072"/>
          </a:xfrm>
        </p:spPr>
        <p:txBody>
          <a:bodyPr>
            <a:normAutofit/>
          </a:bodyPr>
          <a:lstStyle/>
          <a:p>
            <a:pPr>
              <a:buNone/>
            </a:pPr>
            <a:r>
              <a:rPr lang="en-US" sz="2400" b="1" dirty="0" smtClean="0">
                <a:solidFill>
                  <a:srgbClr val="0000FF"/>
                </a:solidFill>
              </a:rPr>
              <a:t>- How many data sets, out of the </a:t>
            </a:r>
            <a:r>
              <a:rPr lang="en-US" sz="2400" b="1" dirty="0" smtClean="0">
                <a:solidFill>
                  <a:srgbClr val="FF0000"/>
                </a:solidFill>
              </a:rPr>
              <a:t>21</a:t>
            </a:r>
            <a:r>
              <a:rPr lang="en-US" sz="2400" b="1" dirty="0" smtClean="0">
                <a:solidFill>
                  <a:srgbClr val="0000FF"/>
                </a:solidFill>
              </a:rPr>
              <a:t>, contain foreign keys?</a:t>
            </a:r>
          </a:p>
        </p:txBody>
      </p:sp>
      <p:sp>
        <p:nvSpPr>
          <p:cNvPr id="4" name="Slide Number Placeholder 3"/>
          <p:cNvSpPr>
            <a:spLocks noGrp="1"/>
          </p:cNvSpPr>
          <p:nvPr>
            <p:ph type="sldNum" sz="quarter" idx="12"/>
          </p:nvPr>
        </p:nvSpPr>
        <p:spPr/>
        <p:txBody>
          <a:bodyPr/>
          <a:lstStyle/>
          <a:p>
            <a:fld id="{647B092A-BB10-4E5B-8F93-29EC14EE3BCE}" type="slidenum">
              <a:rPr lang="el-GR" smtClean="0"/>
              <a:pPr/>
              <a:t>153</a:t>
            </a:fld>
            <a:endParaRPr lang="el-GR"/>
          </a:p>
        </p:txBody>
      </p:sp>
      <p:sp>
        <p:nvSpPr>
          <p:cNvPr id="6" name="Rectangle 5"/>
          <p:cNvSpPr/>
          <p:nvPr/>
        </p:nvSpPr>
        <p:spPr>
          <a:xfrm>
            <a:off x="251520" y="1556791"/>
            <a:ext cx="2304256" cy="2862322"/>
          </a:xfrm>
          <a:prstGeom prst="rect">
            <a:avLst/>
          </a:prstGeom>
          <a:solidFill>
            <a:schemeClr val="tx1"/>
          </a:solidFill>
        </p:spPr>
        <p:txBody>
          <a:bodyPr wrap="square">
            <a:spAutoFit/>
          </a:bodyPr>
          <a:lstStyle/>
          <a:p>
            <a:pPr>
              <a:buNone/>
            </a:pPr>
            <a:r>
              <a:rPr lang="fr-FR" dirty="0" smtClean="0">
                <a:solidFill>
                  <a:srgbClr val="FFFF00"/>
                </a:solidFill>
                <a:latin typeface="Consolas" pitchFamily="49" charset="0"/>
              </a:rPr>
              <a:t>CERN Atlas</a:t>
            </a:r>
          </a:p>
          <a:p>
            <a:pPr>
              <a:buNone/>
            </a:pPr>
            <a:r>
              <a:rPr lang="fr-FR" dirty="0" smtClean="0">
                <a:solidFill>
                  <a:srgbClr val="FFFF00"/>
                </a:solidFill>
                <a:latin typeface="Consolas" pitchFamily="49" charset="0"/>
              </a:rPr>
              <a:t>CERN CASTOR</a:t>
            </a:r>
          </a:p>
          <a:p>
            <a:pPr>
              <a:buNone/>
            </a:pPr>
            <a:r>
              <a:rPr lang="fr-FR" dirty="0" smtClean="0">
                <a:solidFill>
                  <a:srgbClr val="FFFF00"/>
                </a:solidFill>
                <a:latin typeface="Consolas" pitchFamily="49" charset="0"/>
              </a:rPr>
              <a:t>CERN EGEE</a:t>
            </a:r>
          </a:p>
          <a:p>
            <a:pPr>
              <a:buNone/>
            </a:pPr>
            <a:r>
              <a:rPr lang="fr-FR" dirty="0" err="1" smtClean="0">
                <a:solidFill>
                  <a:srgbClr val="FFFF00"/>
                </a:solidFill>
                <a:latin typeface="Consolas" pitchFamily="49" charset="0"/>
              </a:rPr>
              <a:t>CMS's</a:t>
            </a:r>
            <a:r>
              <a:rPr lang="fr-FR" dirty="0" smtClean="0">
                <a:solidFill>
                  <a:srgbClr val="FFFF00"/>
                </a:solidFill>
                <a:latin typeface="Consolas" pitchFamily="49" charset="0"/>
              </a:rPr>
              <a:t> </a:t>
            </a:r>
            <a:r>
              <a:rPr lang="fr-FR" dirty="0" err="1" smtClean="0">
                <a:solidFill>
                  <a:srgbClr val="FFFF00"/>
                </a:solidFill>
                <a:latin typeface="Consolas" pitchFamily="49" charset="0"/>
              </a:rPr>
              <a:t>SlashC</a:t>
            </a:r>
            <a:endParaRPr lang="fr-FR" dirty="0" smtClean="0">
              <a:solidFill>
                <a:srgbClr val="FFFF00"/>
              </a:solidFill>
              <a:latin typeface="Consolas" pitchFamily="49" charset="0"/>
            </a:endParaRPr>
          </a:p>
          <a:p>
            <a:pPr>
              <a:buNone/>
            </a:pPr>
            <a:r>
              <a:rPr lang="fr-FR" dirty="0" err="1" smtClean="0">
                <a:solidFill>
                  <a:srgbClr val="FFFF00"/>
                </a:solidFill>
                <a:latin typeface="Consolas" pitchFamily="49" charset="0"/>
              </a:rPr>
              <a:t>CMS's</a:t>
            </a:r>
            <a:r>
              <a:rPr lang="fr-FR" dirty="0" smtClean="0">
                <a:solidFill>
                  <a:srgbClr val="FFFF00"/>
                </a:solidFill>
                <a:latin typeface="Consolas" pitchFamily="49" charset="0"/>
              </a:rPr>
              <a:t> </a:t>
            </a:r>
            <a:r>
              <a:rPr lang="fr-FR" dirty="0" err="1" smtClean="0">
                <a:solidFill>
                  <a:srgbClr val="FFFF00"/>
                </a:solidFill>
                <a:latin typeface="Consolas" pitchFamily="49" charset="0"/>
              </a:rPr>
              <a:t>Zabbix</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Med </a:t>
            </a:r>
            <a:r>
              <a:rPr lang="fr-FR" dirty="0" err="1" smtClean="0">
                <a:solidFill>
                  <a:srgbClr val="FFFF00"/>
                </a:solidFill>
                <a:latin typeface="Consolas" pitchFamily="49" charset="0"/>
              </a:rPr>
              <a:t>biosql</a:t>
            </a:r>
            <a:endParaRPr lang="fr-FR" dirty="0" smtClean="0">
              <a:solidFill>
                <a:srgbClr val="FFFF00"/>
              </a:solidFill>
              <a:latin typeface="Consolas" pitchFamily="49" charset="0"/>
            </a:endParaRPr>
          </a:p>
          <a:p>
            <a:pPr>
              <a:buNone/>
            </a:pP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 DQ2</a:t>
            </a:r>
          </a:p>
          <a:p>
            <a:pPr>
              <a:buNone/>
            </a:pPr>
            <a:r>
              <a:rPr lang="fr-FR" dirty="0" smtClean="0">
                <a:solidFill>
                  <a:srgbClr val="FFFF00"/>
                </a:solidFill>
                <a:latin typeface="Consolas" pitchFamily="49" charset="0"/>
              </a:rPr>
              <a:t>CERN D</a:t>
            </a:r>
            <a:r>
              <a:rPr lang="el-GR" dirty="0" smtClean="0">
                <a:solidFill>
                  <a:srgbClr val="FFFF00"/>
                </a:solidFill>
                <a:latin typeface="Consolas" pitchFamily="49" charset="0"/>
              </a:rPr>
              <a:t>Ι</a:t>
            </a:r>
            <a:r>
              <a:rPr lang="fr-FR" dirty="0" smtClean="0">
                <a:solidFill>
                  <a:srgbClr val="FFFF00"/>
                </a:solidFill>
                <a:latin typeface="Consolas" pitchFamily="49" charset="0"/>
              </a:rPr>
              <a:t>RAC</a:t>
            </a:r>
          </a:p>
          <a:p>
            <a:pPr>
              <a:buNone/>
            </a:pPr>
            <a:r>
              <a:rPr lang="fr-FR" dirty="0" smtClean="0">
                <a:solidFill>
                  <a:srgbClr val="FFFF00"/>
                </a:solidFill>
                <a:latin typeface="Consolas" pitchFamily="49" charset="0"/>
              </a:rPr>
              <a:t>Med </a:t>
            </a:r>
            <a:r>
              <a:rPr lang="fr-FR" dirty="0" err="1" smtClean="0">
                <a:solidFill>
                  <a:srgbClr val="FFFF00"/>
                </a:solidFill>
                <a:latin typeface="Consolas" pitchFamily="49" charset="0"/>
              </a:rPr>
              <a:t>Ensembl</a:t>
            </a:r>
            <a:endParaRPr lang="fr-FR" dirty="0" smtClean="0">
              <a:solidFill>
                <a:srgbClr val="FFFF00"/>
              </a:solidFill>
              <a:latin typeface="Consolas" pitchFamily="49" charset="0"/>
            </a:endParaRPr>
          </a:p>
        </p:txBody>
      </p:sp>
      <p:sp>
        <p:nvSpPr>
          <p:cNvPr id="7" name="Right Brace 6"/>
          <p:cNvSpPr/>
          <p:nvPr/>
        </p:nvSpPr>
        <p:spPr>
          <a:xfrm>
            <a:off x="2843808" y="1628799"/>
            <a:ext cx="288032" cy="1584176"/>
          </a:xfrm>
          <a:prstGeom prst="rightBrace">
            <a:avLst>
              <a:gd name="adj1" fmla="val 706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 name="Content Placeholder 2"/>
          <p:cNvSpPr txBox="1">
            <a:spLocks/>
          </p:cNvSpPr>
          <p:nvPr/>
        </p:nvSpPr>
        <p:spPr>
          <a:xfrm>
            <a:off x="3240360" y="2204863"/>
            <a:ext cx="3816424" cy="432048"/>
          </a:xfrm>
          <a:prstGeom prst="rect">
            <a:avLst/>
          </a:prstGeom>
        </p:spPr>
        <p:txBody>
          <a:bodyPr vert="horz" lIns="91440" tIns="45720" rIns="91440" bIns="45720" rtlCol="0">
            <a:normAutofit fontScale="92500"/>
          </a:bodyPr>
          <a:lstStyle/>
          <a:p>
            <a:pPr marR="0" lvl="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a:t>
            </a:r>
            <a:r>
              <a:rPr kumimoji="0" lang="en-US" sz="2400" b="0" i="0" u="none" strike="noStrike" kern="1200" cap="none" spc="0" normalizeH="0" noProof="0" dirty="0" smtClean="0">
                <a:ln>
                  <a:noFill/>
                </a:ln>
                <a:solidFill>
                  <a:schemeClr val="tx1"/>
                </a:solidFill>
                <a:effectLst/>
                <a:uLnTx/>
                <a:uFillTx/>
                <a:latin typeface="+mn-lt"/>
                <a:ea typeface="+mn-ea"/>
                <a:cs typeface="+mn-cs"/>
              </a:rPr>
              <a:t> </a:t>
            </a:r>
            <a:r>
              <a:rPr kumimoji="0" lang="en-US" sz="2400" b="1" i="0" u="none" strike="noStrike" kern="1200" cap="none" spc="0" normalizeH="0" noProof="0" dirty="0" smtClean="0">
                <a:ln>
                  <a:noFill/>
                </a:ln>
                <a:solidFill>
                  <a:srgbClr val="FF0000"/>
                </a:solidFill>
                <a:effectLst/>
                <a:uLnTx/>
                <a:uFillTx/>
                <a:latin typeface="+mn-lt"/>
                <a:ea typeface="+mn-ea"/>
                <a:cs typeface="+mn-cs"/>
              </a:rPr>
              <a:t>6</a:t>
            </a:r>
            <a:r>
              <a:rPr kumimoji="0" lang="en-US" sz="2400" b="0" i="0" u="none" strike="noStrike" kern="1200" cap="none" spc="0" normalizeH="0" noProof="0" dirty="0" smtClean="0">
                <a:ln>
                  <a:noFill/>
                </a:ln>
                <a:solidFill>
                  <a:schemeClr val="tx1"/>
                </a:solidFill>
                <a:effectLst/>
                <a:uLnTx/>
                <a:uFillTx/>
                <a:latin typeface="+mn-lt"/>
                <a:ea typeface="+mn-ea"/>
                <a:cs typeface="+mn-cs"/>
              </a:rPr>
              <a:t> data sets reported here</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Rectangle 8"/>
          <p:cNvSpPr/>
          <p:nvPr/>
        </p:nvSpPr>
        <p:spPr>
          <a:xfrm>
            <a:off x="3312368" y="4005063"/>
            <a:ext cx="5796136" cy="923330"/>
          </a:xfrm>
          <a:prstGeom prst="rect">
            <a:avLst/>
          </a:prstGeom>
        </p:spPr>
        <p:txBody>
          <a:bodyPr wrap="square">
            <a:spAutoFit/>
          </a:bodyPr>
          <a:lstStyle/>
          <a:p>
            <a:r>
              <a:rPr lang="en-US" b="1" dirty="0" smtClean="0"/>
              <a:t>DΙRAC</a:t>
            </a:r>
            <a:r>
              <a:rPr lang="en-US" dirty="0" smtClean="0"/>
              <a:t> (not in the production folder, only at </a:t>
            </a:r>
            <a:r>
              <a:rPr lang="en-US" dirty="0" err="1" smtClean="0"/>
              <a:t>python+mysql</a:t>
            </a:r>
            <a:r>
              <a:rPr lang="en-US" dirty="0" smtClean="0"/>
              <a:t>). </a:t>
            </a:r>
          </a:p>
          <a:p>
            <a:r>
              <a:rPr lang="en-US" dirty="0" smtClean="0">
                <a:solidFill>
                  <a:srgbClr val="FF0000"/>
                </a:solidFill>
              </a:rPr>
              <a:t>9 tables at first version, 15 tables at last version</a:t>
            </a:r>
          </a:p>
          <a:p>
            <a:r>
              <a:rPr lang="en-US" dirty="0" smtClean="0">
                <a:solidFill>
                  <a:srgbClr val="FF0000"/>
                </a:solidFill>
              </a:rPr>
              <a:t>Starts with 10 FK's, ends with 8</a:t>
            </a:r>
            <a:endParaRPr lang="el-GR" dirty="0">
              <a:solidFill>
                <a:srgbClr val="FF0000"/>
              </a:solidFill>
            </a:endParaRPr>
          </a:p>
        </p:txBody>
      </p:sp>
      <p:sp>
        <p:nvSpPr>
          <p:cNvPr id="10" name="Rectangle 9"/>
          <p:cNvSpPr/>
          <p:nvPr/>
        </p:nvSpPr>
        <p:spPr>
          <a:xfrm>
            <a:off x="3312368" y="3068959"/>
            <a:ext cx="4572000" cy="923330"/>
          </a:xfrm>
          <a:prstGeom prst="rect">
            <a:avLst/>
          </a:prstGeom>
        </p:spPr>
        <p:txBody>
          <a:bodyPr>
            <a:spAutoFit/>
          </a:bodyPr>
          <a:lstStyle/>
          <a:p>
            <a:r>
              <a:rPr lang="en-US" b="1" dirty="0" smtClean="0"/>
              <a:t>DQ2</a:t>
            </a:r>
            <a:r>
              <a:rPr lang="en-US" dirty="0" smtClean="0"/>
              <a:t> (only in the </a:t>
            </a:r>
            <a:r>
              <a:rPr lang="en-US" dirty="0" err="1" smtClean="0"/>
              <a:t>mySQL</a:t>
            </a:r>
            <a:r>
              <a:rPr lang="en-US" dirty="0" smtClean="0"/>
              <a:t>, not in the Oracle version): FK’s in 19 versions out of the 55. </a:t>
            </a:r>
            <a:r>
              <a:rPr lang="en-US" dirty="0" smtClean="0">
                <a:solidFill>
                  <a:srgbClr val="FF0000"/>
                </a:solidFill>
              </a:rPr>
              <a:t>Starts with 2 FK's and ends with 1.</a:t>
            </a:r>
          </a:p>
        </p:txBody>
      </p:sp>
      <p:sp>
        <p:nvSpPr>
          <p:cNvPr id="11" name="TextBox 10"/>
          <p:cNvSpPr txBox="1"/>
          <p:nvPr/>
        </p:nvSpPr>
        <p:spPr>
          <a:xfrm>
            <a:off x="4716016" y="2420887"/>
            <a:ext cx="504056" cy="707886"/>
          </a:xfrm>
          <a:prstGeom prst="rect">
            <a:avLst/>
          </a:prstGeom>
          <a:noFill/>
        </p:spPr>
        <p:txBody>
          <a:bodyPr wrap="square" rtlCol="0">
            <a:spAutoFit/>
          </a:bodyPr>
          <a:lstStyle/>
          <a:p>
            <a:r>
              <a:rPr lang="en-US" sz="4000" dirty="0" smtClean="0"/>
              <a:t>+</a:t>
            </a:r>
            <a:endParaRPr lang="el-GR" sz="4000" dirty="0"/>
          </a:p>
        </p:txBody>
      </p:sp>
      <p:sp>
        <p:nvSpPr>
          <p:cNvPr id="12" name="Rectangle 11"/>
          <p:cNvSpPr/>
          <p:nvPr/>
        </p:nvSpPr>
        <p:spPr>
          <a:xfrm>
            <a:off x="3312368" y="4941167"/>
            <a:ext cx="4355976" cy="646331"/>
          </a:xfrm>
          <a:prstGeom prst="rect">
            <a:avLst/>
          </a:prstGeom>
        </p:spPr>
        <p:txBody>
          <a:bodyPr wrap="square">
            <a:spAutoFit/>
          </a:bodyPr>
          <a:lstStyle/>
          <a:p>
            <a:r>
              <a:rPr lang="en-US" b="1" dirty="0" err="1" smtClean="0">
                <a:solidFill>
                  <a:srgbClr val="0000FF"/>
                </a:solidFill>
              </a:rPr>
              <a:t>Ensembl</a:t>
            </a:r>
            <a:r>
              <a:rPr lang="en-US" dirty="0" smtClean="0"/>
              <a:t>: not able to link FK DDL files to table evolution, yet</a:t>
            </a:r>
          </a:p>
        </p:txBody>
      </p:sp>
      <p:sp>
        <p:nvSpPr>
          <p:cNvPr id="13" name="Content Placeholder 2"/>
          <p:cNvSpPr txBox="1">
            <a:spLocks/>
          </p:cNvSpPr>
          <p:nvPr/>
        </p:nvSpPr>
        <p:spPr>
          <a:xfrm>
            <a:off x="323528" y="5733256"/>
            <a:ext cx="6768752" cy="1008112"/>
          </a:xfrm>
          <a:prstGeom prst="rect">
            <a:avLst/>
          </a:prstGeom>
        </p:spPr>
        <p:txBody>
          <a:bodyPr vert="horz" lIns="91440" tIns="45720" rIns="91440" bIns="45720" rtlCol="0">
            <a:normAutofit fontScale="85000" lnSpcReduction="20000"/>
          </a:bodyPr>
          <a:lstStyle/>
          <a:p>
            <a:pPr marL="342900" lvl="0" indent="-342900">
              <a:spcBef>
                <a:spcPct val="20000"/>
              </a:spcBef>
            </a:pPr>
            <a:r>
              <a:rPr kumimoji="0" lang="en-US" sz="2800" b="1" i="0" u="none" strike="noStrike" kern="1200" cap="none" spc="0" normalizeH="0" baseline="0" noProof="0" dirty="0" smtClean="0">
                <a:ln>
                  <a:noFill/>
                </a:ln>
                <a:solidFill>
                  <a:srgbClr val="0000FF"/>
                </a:solidFill>
                <a:effectLst/>
                <a:uLnTx/>
                <a:uFillTx/>
                <a:latin typeface="+mn-lt"/>
                <a:ea typeface="+mn-ea"/>
                <a:cs typeface="+mn-cs"/>
              </a:rPr>
              <a:t>-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9</a:t>
            </a:r>
            <a:r>
              <a:rPr kumimoji="0" lang="en-US" sz="2800" b="1" i="0" u="none" strike="noStrike" kern="1200" cap="none" spc="0" normalizeH="0" baseline="0" noProof="0" dirty="0" smtClean="0">
                <a:ln>
                  <a:noFill/>
                </a:ln>
                <a:solidFill>
                  <a:srgbClr val="0000FF"/>
                </a:solidFill>
                <a:effectLst/>
                <a:uLnTx/>
                <a:uFillTx/>
                <a:latin typeface="+mn-lt"/>
                <a:ea typeface="+mn-ea"/>
                <a:cs typeface="+mn-cs"/>
              </a:rPr>
              <a:t> out of the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21</a:t>
            </a:r>
            <a:r>
              <a:rPr lang="en-US" sz="2800" b="1" dirty="0" smtClean="0">
                <a:solidFill>
                  <a:srgbClr val="0000FF"/>
                </a:solidFill>
              </a:rPr>
              <a:t> data sets do </a:t>
            </a:r>
            <a:r>
              <a:rPr lang="en-US" sz="2800" dirty="0" smtClean="0"/>
              <a:t>(including 3 that are really small for harnessing valuable results, spec., </a:t>
            </a:r>
            <a:r>
              <a:rPr lang="en-US" sz="2800" dirty="0" err="1" smtClean="0"/>
              <a:t>Egee</a:t>
            </a:r>
            <a:r>
              <a:rPr lang="en-US" sz="2800" dirty="0" smtClean="0"/>
              <a:t>, DQ2, DIRAC)</a:t>
            </a:r>
            <a:endParaRPr kumimoji="0" lang="en-US" sz="2800" i="0" u="none" strike="noStrike" kern="1200" cap="none" spc="0" normalizeH="0" baseline="0" noProof="0" dirty="0" smtClean="0">
              <a:ln>
                <a:noFill/>
              </a:ln>
              <a:effectLst/>
              <a:uLnTx/>
              <a:uFillTx/>
              <a:latin typeface="+mn-lt"/>
              <a:ea typeface="+mn-ea"/>
              <a:cs typeface="+mn-cs"/>
            </a:endParaRPr>
          </a:p>
        </p:txBody>
      </p:sp>
      <p:pic>
        <p:nvPicPr>
          <p:cNvPr id="1032" name="Picture 8" descr="you're not welcome here...&#10;&#10;&#10;&#10;#sorrynotsorry"/>
          <p:cNvPicPr>
            <a:picLocks noChangeAspect="1" noChangeArrowheads="1"/>
          </p:cNvPicPr>
          <p:nvPr/>
        </p:nvPicPr>
        <p:blipFill>
          <a:blip r:embed="rId2" cstate="print"/>
          <a:srcRect/>
          <a:stretch>
            <a:fillRect/>
          </a:stretch>
        </p:blipFill>
        <p:spPr bwMode="auto">
          <a:xfrm>
            <a:off x="7164289" y="4646918"/>
            <a:ext cx="1979712" cy="1979712"/>
          </a:xfrm>
          <a:prstGeom prst="rect">
            <a:avLst/>
          </a:prstGeom>
          <a:noFill/>
        </p:spPr>
      </p:pic>
      <p:sp>
        <p:nvSpPr>
          <p:cNvPr id="18" name="Rectangle 17"/>
          <p:cNvSpPr/>
          <p:nvPr/>
        </p:nvSpPr>
        <p:spPr>
          <a:xfrm>
            <a:off x="7020272" y="6642556"/>
            <a:ext cx="2123728" cy="215444"/>
          </a:xfrm>
          <a:prstGeom prst="rect">
            <a:avLst/>
          </a:prstGeom>
          <a:solidFill>
            <a:srgbClr val="000000"/>
          </a:solidFill>
        </p:spPr>
        <p:txBody>
          <a:bodyPr wrap="square">
            <a:spAutoFit/>
          </a:bodyPr>
          <a:lstStyle/>
          <a:p>
            <a:pPr algn="r"/>
            <a:r>
              <a:rPr lang="fr-FR" sz="800" dirty="0" smtClean="0">
                <a:solidFill>
                  <a:schemeClr val="bg1"/>
                </a:solidFill>
              </a:rPr>
              <a:t>http://www.boldomatic.com/view/post/G_xPI</a:t>
            </a:r>
            <a:endParaRPr lang="el-GR" sz="800" dirty="0">
              <a:solidFill>
                <a:schemeClr val="bg1"/>
              </a:solidFill>
            </a:endParaRPr>
          </a:p>
        </p:txBody>
      </p:sp>
    </p:spTree>
    <p:extLst>
      <p:ext uri="{BB962C8B-B14F-4D97-AF65-F5344CB8AC3E}">
        <p14:creationId xmlns:p14="http://schemas.microsoft.com/office/powerpoint/2010/main" val="2847954723"/>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WORKING\__killMeAfterwards\W2.png"/>
          <p:cNvPicPr>
            <a:picLocks noChangeAspect="1" noChangeArrowheads="1"/>
          </p:cNvPicPr>
          <p:nvPr/>
        </p:nvPicPr>
        <p:blipFill>
          <a:blip r:embed="rId2" cstate="print"/>
          <a:srcRect/>
          <a:stretch>
            <a:fillRect/>
          </a:stretch>
        </p:blipFill>
        <p:spPr bwMode="auto">
          <a:xfrm>
            <a:off x="0" y="107776"/>
            <a:ext cx="5563565" cy="6705600"/>
          </a:xfrm>
          <a:prstGeom prst="rect">
            <a:avLst/>
          </a:prstGeom>
          <a:noFill/>
        </p:spPr>
      </p:pic>
      <p:sp>
        <p:nvSpPr>
          <p:cNvPr id="3" name="Title 2"/>
          <p:cNvSpPr>
            <a:spLocks noGrp="1"/>
          </p:cNvSpPr>
          <p:nvPr>
            <p:ph type="title"/>
          </p:nvPr>
        </p:nvSpPr>
        <p:spPr>
          <a:xfrm>
            <a:off x="457200" y="125760"/>
            <a:ext cx="8229600" cy="1143000"/>
          </a:xfrm>
        </p:spPr>
        <p:txBody>
          <a:bodyPr>
            <a:noAutofit/>
          </a:bodyPr>
          <a:lstStyle/>
          <a:p>
            <a:pPr algn="r"/>
            <a:r>
              <a:rPr lang="en-US" sz="3600" dirty="0" smtClean="0"/>
              <a:t>Heartbeat </a:t>
            </a:r>
            <a:br>
              <a:rPr lang="en-US" sz="3600" dirty="0" smtClean="0"/>
            </a:br>
            <a:r>
              <a:rPr lang="en-US" sz="3600" dirty="0" smtClean="0"/>
              <a:t>of change</a:t>
            </a:r>
            <a:endParaRPr lang="el-GR"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154</a:t>
            </a:fld>
            <a:endParaRPr lang="en-US" dirty="0"/>
          </a:p>
        </p:txBody>
      </p:sp>
      <p:sp>
        <p:nvSpPr>
          <p:cNvPr id="2" name="Rectangle 1"/>
          <p:cNvSpPr/>
          <p:nvPr/>
        </p:nvSpPr>
        <p:spPr>
          <a:xfrm>
            <a:off x="5478827" y="1326778"/>
            <a:ext cx="3627414" cy="5262979"/>
          </a:xfrm>
          <a:prstGeom prst="rect">
            <a:avLst/>
          </a:prstGeom>
        </p:spPr>
        <p:txBody>
          <a:bodyPr wrap="square">
            <a:spAutoFit/>
          </a:bodyPr>
          <a:lstStyle/>
          <a:p>
            <a:r>
              <a:rPr lang="en-US" sz="2400" b="1" dirty="0" smtClean="0"/>
              <a:t>Birth &amp; deaths are proportionally spread in time</a:t>
            </a:r>
            <a:r>
              <a:rPr lang="en-US" sz="2400" dirty="0" smtClean="0"/>
              <a:t> -- except Atlas.</a:t>
            </a:r>
          </a:p>
          <a:p>
            <a:endParaRPr lang="en-US" sz="2400" dirty="0" smtClean="0"/>
          </a:p>
          <a:p>
            <a:r>
              <a:rPr lang="en-US" sz="2400" dirty="0" smtClean="0"/>
              <a:t>The </a:t>
            </a:r>
            <a:r>
              <a:rPr lang="en-US" sz="2400" b="1" dirty="0"/>
              <a:t>volume of change </a:t>
            </a:r>
            <a:r>
              <a:rPr lang="en-US" sz="2400" b="1" dirty="0" smtClean="0"/>
              <a:t>is typically  low</a:t>
            </a:r>
            <a:r>
              <a:rPr lang="en-US" sz="2400" dirty="0"/>
              <a:t>: most changes </a:t>
            </a:r>
            <a:r>
              <a:rPr lang="en-US" sz="2400" dirty="0" smtClean="0"/>
              <a:t>~ 1 FK. </a:t>
            </a:r>
          </a:p>
          <a:p>
            <a:r>
              <a:rPr lang="en-US" sz="2400" dirty="0" smtClean="0"/>
              <a:t>Exceptions: </a:t>
            </a:r>
          </a:p>
          <a:p>
            <a:r>
              <a:rPr lang="en-US" sz="2400" dirty="0" smtClean="0"/>
              <a:t>(a) </a:t>
            </a:r>
            <a:r>
              <a:rPr lang="en-US" sz="2400" u="sng" dirty="0" smtClean="0"/>
              <a:t>explicit </a:t>
            </a:r>
            <a:r>
              <a:rPr lang="en-US" sz="2400" u="sng" dirty="0"/>
              <a:t>mass </a:t>
            </a:r>
            <a:r>
              <a:rPr lang="en-US" sz="2400" u="sng" dirty="0" smtClean="0"/>
              <a:t>add &amp; del</a:t>
            </a:r>
            <a:r>
              <a:rPr lang="en-US" sz="2400" dirty="0" smtClean="0"/>
              <a:t>, (b) </a:t>
            </a:r>
            <a:r>
              <a:rPr lang="en-US" sz="2400" u="sng" dirty="0" smtClean="0"/>
              <a:t>do-undo </a:t>
            </a:r>
            <a:r>
              <a:rPr lang="en-US" sz="2400" u="sng" dirty="0"/>
              <a:t>actions</a:t>
            </a:r>
            <a:r>
              <a:rPr lang="en-US" sz="2400" dirty="0"/>
              <a:t> </a:t>
            </a:r>
            <a:r>
              <a:rPr lang="en-US" sz="2000" dirty="0" smtClean="0"/>
              <a:t>(Atlas</a:t>
            </a:r>
            <a:r>
              <a:rPr lang="en-US" sz="2000" dirty="0"/>
              <a:t>, </a:t>
            </a:r>
            <a:r>
              <a:rPr lang="en-US" sz="2000" dirty="0" err="1"/>
              <a:t>Slashcode</a:t>
            </a:r>
            <a:r>
              <a:rPr lang="en-US" sz="2000" dirty="0"/>
              <a:t> and Castor)</a:t>
            </a:r>
            <a:r>
              <a:rPr lang="en-US" sz="2400" dirty="0"/>
              <a:t>, </a:t>
            </a:r>
            <a:r>
              <a:rPr lang="en-US" sz="2400" dirty="0" smtClean="0"/>
              <a:t>and</a:t>
            </a:r>
            <a:r>
              <a:rPr lang="en-US" sz="2400" dirty="0"/>
              <a:t>, </a:t>
            </a:r>
            <a:endParaRPr lang="en-US" sz="2400" dirty="0" smtClean="0"/>
          </a:p>
          <a:p>
            <a:r>
              <a:rPr lang="en-US" sz="2400" dirty="0" smtClean="0"/>
              <a:t>(c) </a:t>
            </a:r>
            <a:r>
              <a:rPr lang="en-US" sz="2400" u="sng" dirty="0"/>
              <a:t>restructuring due to table </a:t>
            </a:r>
            <a:r>
              <a:rPr lang="en-US" sz="2400" u="sng" dirty="0" err="1" smtClean="0"/>
              <a:t>renamings</a:t>
            </a:r>
            <a:r>
              <a:rPr lang="en-US" sz="2400" u="sng" dirty="0" smtClean="0"/>
              <a:t> </a:t>
            </a:r>
            <a:r>
              <a:rPr lang="en-US" sz="2000" dirty="0" smtClean="0"/>
              <a:t>(</a:t>
            </a:r>
            <a:r>
              <a:rPr lang="en-US" sz="2000" dirty="0"/>
              <a:t>4 </a:t>
            </a:r>
            <a:r>
              <a:rPr lang="en-US" sz="2000" dirty="0" smtClean="0"/>
              <a:t>in </a:t>
            </a:r>
            <a:r>
              <a:rPr lang="en-US" sz="2000" dirty="0" err="1"/>
              <a:t>Biosql</a:t>
            </a:r>
            <a:r>
              <a:rPr lang="en-US" sz="2000" dirty="0"/>
              <a:t>, </a:t>
            </a:r>
            <a:r>
              <a:rPr lang="en-US" sz="2000" dirty="0" smtClean="0"/>
              <a:t>2 in </a:t>
            </a:r>
            <a:r>
              <a:rPr lang="en-US" sz="2000" dirty="0" err="1"/>
              <a:t>Zabbix</a:t>
            </a:r>
            <a:r>
              <a:rPr lang="en-US" sz="2000" dirty="0"/>
              <a:t>)</a:t>
            </a:r>
            <a:r>
              <a:rPr lang="en-US" sz="2400" dirty="0"/>
              <a:t>.</a:t>
            </a:r>
            <a:endParaRPr lang="el-GR" sz="2400" dirty="0"/>
          </a:p>
        </p:txBody>
      </p:sp>
    </p:spTree>
    <p:extLst>
      <p:ext uri="{BB962C8B-B14F-4D97-AF65-F5344CB8AC3E}">
        <p14:creationId xmlns:p14="http://schemas.microsoft.com/office/powerpoint/2010/main" val="410382259"/>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1143000"/>
          </a:xfrm>
        </p:spPr>
        <p:txBody>
          <a:bodyPr>
            <a:noAutofit/>
          </a:bodyPr>
          <a:lstStyle/>
          <a:p>
            <a:pPr lvl="0" algn="l"/>
            <a:r>
              <a:rPr lang="en-US" dirty="0" smtClean="0"/>
              <a:t>Foreign Key Evolution comes with different treatments: </a:t>
            </a:r>
          </a:p>
        </p:txBody>
      </p:sp>
      <p:sp>
        <p:nvSpPr>
          <p:cNvPr id="3" name="Content Placeholder 2"/>
          <p:cNvSpPr>
            <a:spLocks noGrp="1"/>
          </p:cNvSpPr>
          <p:nvPr>
            <p:ph idx="1"/>
          </p:nvPr>
        </p:nvSpPr>
        <p:spPr>
          <a:xfrm>
            <a:off x="457200" y="1597567"/>
            <a:ext cx="8219256" cy="4207697"/>
          </a:xfrm>
        </p:spPr>
        <p:txBody>
          <a:bodyPr>
            <a:noAutofit/>
          </a:bodyPr>
          <a:lstStyle/>
          <a:p>
            <a:r>
              <a:rPr lang="en-US" sz="2200" dirty="0" smtClean="0"/>
              <a:t>Sometimes, </a:t>
            </a:r>
            <a:r>
              <a:rPr lang="en-US" sz="2200" b="1" dirty="0" smtClean="0">
                <a:solidFill>
                  <a:srgbClr val="008000"/>
                </a:solidFill>
              </a:rPr>
              <a:t>FK’s are treated as an integral part of the system</a:t>
            </a:r>
            <a:r>
              <a:rPr lang="en-US" sz="2200" dirty="0" smtClean="0"/>
              <a:t>, and they are born and evicted along with table birth and eviction. </a:t>
            </a:r>
          </a:p>
          <a:p>
            <a:r>
              <a:rPr lang="en-US" sz="2200" dirty="0" smtClean="0"/>
              <a:t>Other times, </a:t>
            </a:r>
            <a:r>
              <a:rPr lang="en-US" sz="2200" b="1" dirty="0" smtClean="0">
                <a:solidFill>
                  <a:srgbClr val="7030A0"/>
                </a:solidFill>
              </a:rPr>
              <a:t>FK’s are treated as a disposable add-on</a:t>
            </a:r>
            <a:r>
              <a:rPr lang="en-US" sz="2200" dirty="0" smtClean="0"/>
              <a:t>:  only a small subset of the tables involved in FK’s; birth and eviction of FK’s rarely performed in synch with their tables. If technical difficulties arise, it is possible to witness the </a:t>
            </a:r>
            <a:r>
              <a:rPr lang="en-US" sz="2200" b="1" dirty="0" smtClean="0">
                <a:solidFill>
                  <a:srgbClr val="7030A0"/>
                </a:solidFill>
              </a:rPr>
              <a:t>complete removal of FK’s</a:t>
            </a:r>
            <a:r>
              <a:rPr lang="en-US" sz="2200" dirty="0" smtClean="0"/>
              <a:t> from the schema.</a:t>
            </a:r>
          </a:p>
          <a:p>
            <a:r>
              <a:rPr lang="en-US" sz="2200" dirty="0" smtClean="0"/>
              <a:t>Another sign of concern is that in all the CMS’ we collected, </a:t>
            </a:r>
            <a:r>
              <a:rPr lang="en-US" sz="2200" b="1" dirty="0" smtClean="0">
                <a:solidFill>
                  <a:srgbClr val="C00000"/>
                </a:solidFill>
              </a:rPr>
              <a:t>FK’s are too scarce</a:t>
            </a:r>
            <a:endParaRPr lang="en-US" sz="2200" dirty="0" smtClean="0">
              <a:solidFill>
                <a:srgbClr val="C00000"/>
              </a:solidFill>
            </a:endParaRPr>
          </a:p>
          <a:p>
            <a:endParaRPr lang="en-US" sz="1000" dirty="0" smtClean="0"/>
          </a:p>
          <a:p>
            <a:r>
              <a:rPr lang="en-US" sz="2200" dirty="0" smtClean="0"/>
              <a:t>More results in the paper: </a:t>
            </a:r>
            <a:r>
              <a:rPr lang="en-US" sz="2200" b="1" dirty="0" smtClean="0"/>
              <a:t>stats</a:t>
            </a:r>
            <a:r>
              <a:rPr lang="en-US" sz="2200" dirty="0" smtClean="0"/>
              <a:t>, </a:t>
            </a:r>
            <a:r>
              <a:rPr lang="en-US" sz="2200" b="1" dirty="0" smtClean="0"/>
              <a:t>threats to validity</a:t>
            </a:r>
            <a:r>
              <a:rPr lang="en-US" sz="2200" dirty="0" smtClean="0"/>
              <a:t>,  and, the treatment of the </a:t>
            </a:r>
            <a:r>
              <a:rPr lang="en-US" sz="2200" b="1" dirty="0" smtClean="0"/>
              <a:t>evolving schema as an evolving graph</a:t>
            </a:r>
            <a:endParaRPr lang="en-US" sz="2200" dirty="0" smtClean="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155</a:t>
            </a:fld>
            <a:endParaRPr lang="el-GR" dirty="0"/>
          </a:p>
        </p:txBody>
      </p:sp>
    </p:spTree>
    <p:extLst>
      <p:ext uri="{BB962C8B-B14F-4D97-AF65-F5344CB8AC3E}">
        <p14:creationId xmlns:p14="http://schemas.microsoft.com/office/powerpoint/2010/main" val="3205279519"/>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assessment</a:t>
            </a:r>
            <a:endParaRPr lang="el-GR" dirty="0"/>
          </a:p>
        </p:txBody>
      </p:sp>
      <p:sp>
        <p:nvSpPr>
          <p:cNvPr id="3" name="Text Placeholder 2"/>
          <p:cNvSpPr>
            <a:spLocks noGrp="1"/>
          </p:cNvSpPr>
          <p:nvPr>
            <p:ph type="body" idx="1"/>
          </p:nvPr>
        </p:nvSpPr>
        <p:spPr/>
        <p:txBody>
          <a:bodyPr/>
          <a:lstStyle/>
          <a:p>
            <a:r>
              <a:rPr lang="en-US" dirty="0" smtClean="0"/>
              <a:t>… and data intensive ecosystems…</a:t>
            </a:r>
            <a:endParaRPr lang="el-GR" dirty="0"/>
          </a:p>
        </p:txBody>
      </p:sp>
      <p:sp>
        <p:nvSpPr>
          <p:cNvPr id="5" name="Slide Number Placeholder 4"/>
          <p:cNvSpPr>
            <a:spLocks noGrp="1"/>
          </p:cNvSpPr>
          <p:nvPr>
            <p:ph type="sldNum" sz="quarter" idx="12"/>
          </p:nvPr>
        </p:nvSpPr>
        <p:spPr/>
        <p:txBody>
          <a:bodyPr/>
          <a:lstStyle/>
          <a:p>
            <a:fld id="{69E29E33-B620-47F9-BB04-8846C2A5AFCC}" type="slidenum">
              <a:rPr lang="en-US" smtClean="0"/>
              <a:pPr/>
              <a:t>156</a:t>
            </a:fld>
            <a:endParaRPr lang="en-US"/>
          </a:p>
        </p:txBody>
      </p:sp>
      <p:sp>
        <p:nvSpPr>
          <p:cNvPr id="6" name="Footer Placeholder 5"/>
          <p:cNvSpPr>
            <a:spLocks noGrp="1"/>
          </p:cNvSpPr>
          <p:nvPr>
            <p:ph type="ftr" sz="quarter" idx="11"/>
          </p:nvPr>
        </p:nvSpPr>
        <p:spPr/>
        <p:txBody>
          <a:bodyPr/>
          <a:lstStyle/>
          <a:p>
            <a:endParaRPr lang="en-US" dirty="0"/>
          </a:p>
        </p:txBody>
      </p:sp>
      <p:sp>
        <p:nvSpPr>
          <p:cNvPr id="8" name="Text Placeholder 2"/>
          <p:cNvSpPr txBox="1">
            <a:spLocks/>
          </p:cNvSpPr>
          <p:nvPr/>
        </p:nvSpPr>
        <p:spPr>
          <a:xfrm>
            <a:off x="4355976" y="116632"/>
            <a:ext cx="4680520" cy="2592288"/>
          </a:xfrm>
          <a:prstGeom prst="rect">
            <a:avLst/>
          </a:prstGeom>
        </p:spPr>
        <p:txBody>
          <a:bodyPr vert="horz" lIns="91440" tIns="45720" rIns="91440" bIns="45720" rtlCol="0" anchor="b">
            <a:noAutofit/>
          </a:bodyPr>
          <a:lstStyle/>
          <a:p>
            <a:pPr marL="238125" indent="-238125"/>
            <a:r>
              <a:rPr lang="en-US" sz="2000" b="1" u="sng" kern="1200" dirty="0" smtClean="0">
                <a:solidFill>
                  <a:schemeClr val="tx1">
                    <a:tint val="75000"/>
                  </a:schemeClr>
                </a:solidFill>
                <a:latin typeface="+mn-lt"/>
                <a:ea typeface="+mn-ea"/>
                <a:cs typeface="+mn-cs"/>
              </a:rPr>
              <a:t>Roadmap</a:t>
            </a:r>
          </a:p>
          <a:p>
            <a:pPr marL="238125" indent="-238125">
              <a:buFont typeface="Arial" pitchFamily="34" charset="0"/>
              <a:buChar char="•"/>
            </a:pPr>
            <a:r>
              <a:rPr lang="en-US" sz="2000" kern="1200" dirty="0" smtClean="0">
                <a:solidFill>
                  <a:schemeClr val="tx1">
                    <a:tint val="75000"/>
                  </a:schemeClr>
                </a:solidFill>
                <a:latin typeface="+mn-lt"/>
                <a:ea typeface="+mn-ea"/>
                <a:cs typeface="+mn-cs"/>
              </a:rPr>
              <a:t>Evolution of views </a:t>
            </a:r>
          </a:p>
          <a:p>
            <a:pPr marL="238125" indent="-238125">
              <a:buFont typeface="Arial" pitchFamily="34" charset="0"/>
              <a:buChar char="•"/>
            </a:pPr>
            <a:r>
              <a:rPr lang="en-US" sz="2000" kern="1200" dirty="0" smtClean="0">
                <a:solidFill>
                  <a:schemeClr val="tx1">
                    <a:tint val="75000"/>
                  </a:schemeClr>
                </a:solidFill>
                <a:latin typeface="+mn-lt"/>
                <a:ea typeface="+mn-ea"/>
                <a:cs typeface="+mn-cs"/>
              </a:rPr>
              <a:t>Data warehouse Evolution</a:t>
            </a:r>
          </a:p>
          <a:p>
            <a:pPr marL="238125" lvl="1" indent="-238125">
              <a:buFont typeface="Arial" pitchFamily="34" charset="0"/>
              <a:buChar char="•"/>
            </a:pPr>
            <a:r>
              <a:rPr lang="en-US" sz="2000" kern="1200" dirty="0" smtClean="0">
                <a:solidFill>
                  <a:schemeClr val="tx1">
                    <a:tint val="75000"/>
                  </a:schemeClr>
                </a:solidFill>
                <a:latin typeface="+mn-lt"/>
                <a:ea typeface="+mn-ea"/>
                <a:cs typeface="+mn-cs"/>
              </a:rPr>
              <a:t>	A case study (if time)</a:t>
            </a:r>
          </a:p>
          <a:p>
            <a:pPr marL="238125" indent="-238125">
              <a:buFont typeface="Arial" pitchFamily="34" charset="0"/>
              <a:buChar char="•"/>
            </a:pPr>
            <a:r>
              <a:rPr lang="en-US" sz="2000" b="1" kern="1200" dirty="0" smtClean="0">
                <a:solidFill>
                  <a:schemeClr val="tx1">
                    <a:tint val="75000"/>
                  </a:schemeClr>
                </a:solidFill>
                <a:latin typeface="+mn-lt"/>
                <a:ea typeface="+mn-ea"/>
                <a:cs typeface="+mn-cs"/>
              </a:rPr>
              <a:t>Impact assessment in ecosystems</a:t>
            </a:r>
          </a:p>
          <a:p>
            <a:pPr marL="238125" indent="-238125">
              <a:buFont typeface="Arial" pitchFamily="34" charset="0"/>
              <a:buChar char="•"/>
            </a:pPr>
            <a:r>
              <a:rPr lang="en-US" sz="2000" kern="1200" dirty="0" smtClean="0">
                <a:solidFill>
                  <a:schemeClr val="tx1">
                    <a:tint val="75000"/>
                  </a:schemeClr>
                </a:solidFill>
                <a:latin typeface="+mn-lt"/>
                <a:ea typeface="+mn-ea"/>
                <a:cs typeface="+mn-cs"/>
              </a:rPr>
              <a:t>Empirical  studies concerning database evolution</a:t>
            </a:r>
          </a:p>
          <a:p>
            <a:pPr marL="238125" indent="-238125">
              <a:buFont typeface="Arial" pitchFamily="34" charset="0"/>
              <a:buChar char="•"/>
            </a:pPr>
            <a:r>
              <a:rPr lang="en-US" sz="2000" kern="1200" dirty="0" smtClean="0">
                <a:solidFill>
                  <a:schemeClr val="tx1">
                    <a:tint val="75000"/>
                  </a:schemeClr>
                </a:solidFill>
                <a:latin typeface="+mn-lt"/>
                <a:ea typeface="+mn-ea"/>
                <a:cs typeface="+mn-cs"/>
              </a:rPr>
              <a:t>Open Issues and discussions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Data</a:t>
            </a:r>
            <a:r>
              <a:rPr lang="en-US" dirty="0" smtClean="0"/>
              <a:t> intensive ecosystems</a:t>
            </a:r>
            <a:endParaRPr lang="el-GR" dirty="0"/>
          </a:p>
        </p:txBody>
      </p:sp>
      <p:sp>
        <p:nvSpPr>
          <p:cNvPr id="3" name="Content Placeholder 2"/>
          <p:cNvSpPr>
            <a:spLocks noGrp="1"/>
          </p:cNvSpPr>
          <p:nvPr>
            <p:ph idx="1"/>
          </p:nvPr>
        </p:nvSpPr>
        <p:spPr/>
        <p:txBody>
          <a:bodyPr/>
          <a:lstStyle/>
          <a:p>
            <a:r>
              <a:rPr lang="en-US" dirty="0" smtClean="0"/>
              <a:t>Ecosystems of </a:t>
            </a:r>
            <a:r>
              <a:rPr lang="en-US" b="1" dirty="0" smtClean="0"/>
              <a:t>applications</a:t>
            </a:r>
            <a:r>
              <a:rPr lang="en-US" dirty="0" smtClean="0"/>
              <a:t>, built on top of one or more </a:t>
            </a:r>
            <a:r>
              <a:rPr lang="en-US" b="1" dirty="0" smtClean="0"/>
              <a:t>databases</a:t>
            </a:r>
            <a:r>
              <a:rPr lang="en-US" dirty="0" smtClean="0"/>
              <a:t> and strongly dependent upon them</a:t>
            </a:r>
          </a:p>
          <a:p>
            <a:r>
              <a:rPr lang="en-US" dirty="0" smtClean="0"/>
              <a:t>Like all software systems, they too change…</a:t>
            </a:r>
            <a:endParaRPr lang="el-GR"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29E33-B620-47F9-BB04-8846C2A5AFCC}" type="slidenum">
              <a:rPr lang="en-US" smtClean="0"/>
              <a:pPr/>
              <a:t>157</a:t>
            </a:fld>
            <a:endParaRPr lang="en-US"/>
          </a:p>
        </p:txBody>
      </p:sp>
      <p:pic>
        <p:nvPicPr>
          <p:cNvPr id="6" name="Picture 8" descr="http://upload.wikimedia.org/wikipedia/commons/3/34/Jenga.gif"/>
          <p:cNvPicPr>
            <a:picLocks noChangeAspect="1" noChangeArrowheads="1"/>
          </p:cNvPicPr>
          <p:nvPr/>
        </p:nvPicPr>
        <p:blipFill>
          <a:blip r:embed="rId2" cstate="print"/>
          <a:srcRect/>
          <a:stretch>
            <a:fillRect/>
          </a:stretch>
        </p:blipFill>
        <p:spPr bwMode="auto">
          <a:xfrm>
            <a:off x="6553200" y="4267200"/>
            <a:ext cx="1676400" cy="2235200"/>
          </a:xfrm>
          <a:prstGeom prst="rect">
            <a:avLst/>
          </a:prstGeom>
          <a:noFill/>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data-intensive ecosystem</a:t>
            </a:r>
            <a:endParaRPr lang="el-GR"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lang="en-US" smtClean="0"/>
              <a:pPr/>
              <a:t>158</a:t>
            </a:fld>
            <a:endParaRPr lang="en-US"/>
          </a:p>
        </p:txBody>
      </p:sp>
      <p:pic>
        <p:nvPicPr>
          <p:cNvPr id="1028" name="Picture 4" descr="D:\Users\pvassil\PERSONAL\TALKS\eBISS-2015\TALK\WORKING\fig01a-clean.png"/>
          <p:cNvPicPr>
            <a:picLocks noChangeAspect="1" noChangeArrowheads="1"/>
          </p:cNvPicPr>
          <p:nvPr/>
        </p:nvPicPr>
        <p:blipFill>
          <a:blip r:embed="rId2" cstate="print"/>
          <a:srcRect/>
          <a:stretch>
            <a:fillRect/>
          </a:stretch>
        </p:blipFill>
        <p:spPr bwMode="auto">
          <a:xfrm>
            <a:off x="179512" y="1268760"/>
            <a:ext cx="8685715" cy="4636191"/>
          </a:xfrm>
          <a:prstGeom prst="rect">
            <a:avLst/>
          </a:prstGeom>
          <a:noFill/>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data-intensive ecosystem</a:t>
            </a:r>
            <a:endParaRPr lang="el-GR"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lang="en-US" smtClean="0"/>
              <a:pPr/>
              <a:t>159</a:t>
            </a:fld>
            <a:endParaRPr lang="en-US"/>
          </a:p>
        </p:txBody>
      </p:sp>
      <p:pic>
        <p:nvPicPr>
          <p:cNvPr id="1028" name="Picture 4" descr="D:\Users\pvassil\PERSONAL\TALKS\eBISS-2015\TALK\WORKING\fig01a-clean.png"/>
          <p:cNvPicPr>
            <a:picLocks noChangeAspect="1" noChangeArrowheads="1"/>
          </p:cNvPicPr>
          <p:nvPr/>
        </p:nvPicPr>
        <p:blipFill>
          <a:blip r:embed="rId2" cstate="print"/>
          <a:srcRect/>
          <a:stretch>
            <a:fillRect/>
          </a:stretch>
        </p:blipFill>
        <p:spPr bwMode="auto">
          <a:xfrm>
            <a:off x="179512" y="1268760"/>
            <a:ext cx="8685715" cy="4636191"/>
          </a:xfrm>
          <a:prstGeom prst="rect">
            <a:avLst/>
          </a:prstGeom>
          <a:noFill/>
        </p:spPr>
      </p:pic>
      <p:sp>
        <p:nvSpPr>
          <p:cNvPr id="6" name="Rectangle 5"/>
          <p:cNvSpPr/>
          <p:nvPr/>
        </p:nvSpPr>
        <p:spPr>
          <a:xfrm>
            <a:off x="5958440" y="1484784"/>
            <a:ext cx="2862032"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87824" y="3356992"/>
            <a:ext cx="2736304"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0152" y="3861048"/>
            <a:ext cx="2808312"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4"/>
          <p:cNvSpPr txBox="1">
            <a:spLocks noChangeArrowheads="1"/>
          </p:cNvSpPr>
          <p:nvPr/>
        </p:nvSpPr>
        <p:spPr bwMode="auto">
          <a:xfrm>
            <a:off x="1371600" y="6096000"/>
            <a:ext cx="6629400" cy="646331"/>
          </a:xfrm>
          <a:prstGeom prst="rect">
            <a:avLst/>
          </a:prstGeom>
          <a:solidFill>
            <a:srgbClr val="002060"/>
          </a:solidFill>
          <a:ln>
            <a:headEnd/>
            <a:tailEnd/>
          </a:ln>
        </p:spPr>
        <p:style>
          <a:lnRef idx="1">
            <a:schemeClr val="accent5"/>
          </a:lnRef>
          <a:fillRef idx="3">
            <a:schemeClr val="accent5"/>
          </a:fillRef>
          <a:effectRef idx="2">
            <a:schemeClr val="accent5"/>
          </a:effectRef>
          <a:fontRef idx="minor">
            <a:schemeClr val="lt1"/>
          </a:fontRef>
        </p:style>
        <p:txBody>
          <a:bodyPr wrap="square">
            <a:spAutoFit/>
          </a:bodyPr>
          <a:lstStyle/>
          <a:p>
            <a:r>
              <a:rPr lang="en-US" b="1" i="1" dirty="0" smtClean="0"/>
              <a:t>The impact can be </a:t>
            </a:r>
            <a:r>
              <a:rPr lang="en-US" b="1" i="1" dirty="0" smtClean="0">
                <a:solidFill>
                  <a:srgbClr val="FFFF00"/>
                </a:solidFill>
              </a:rPr>
              <a:t>syntactical</a:t>
            </a:r>
            <a:r>
              <a:rPr lang="en-US" b="1" i="1" dirty="0" smtClean="0"/>
              <a:t> (causing crashes), </a:t>
            </a:r>
            <a:r>
              <a:rPr lang="en-US" b="1" i="1" dirty="0" smtClean="0">
                <a:solidFill>
                  <a:srgbClr val="FFFF00"/>
                </a:solidFill>
              </a:rPr>
              <a:t>semantic</a:t>
            </a:r>
            <a:r>
              <a:rPr lang="en-US" b="1" i="1" dirty="0" smtClean="0"/>
              <a:t> (causing info loss or inconsistencies) and related to the performance</a:t>
            </a:r>
            <a:endParaRPr lang="en-US" b="1" i="1" dirty="0"/>
          </a:p>
        </p:txBody>
      </p:sp>
      <p:sp>
        <p:nvSpPr>
          <p:cNvPr id="10" name="TextBox 14"/>
          <p:cNvSpPr txBox="1">
            <a:spLocks noChangeArrowheads="1"/>
          </p:cNvSpPr>
          <p:nvPr/>
        </p:nvSpPr>
        <p:spPr bwMode="auto">
          <a:xfrm>
            <a:off x="2627784" y="3861048"/>
            <a:ext cx="2151856" cy="369332"/>
          </a:xfrm>
          <a:prstGeom prst="rect">
            <a:avLst/>
          </a:prstGeom>
          <a:solidFill>
            <a:srgbClr val="002060"/>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i="1" dirty="0" smtClean="0"/>
              <a:t>Semantically unclear</a:t>
            </a:r>
            <a:endParaRPr lang="en-US" i="1" dirty="0"/>
          </a:p>
        </p:txBody>
      </p:sp>
      <p:sp>
        <p:nvSpPr>
          <p:cNvPr id="11" name="TextBox 14"/>
          <p:cNvSpPr txBox="1">
            <a:spLocks noChangeArrowheads="1"/>
          </p:cNvSpPr>
          <p:nvPr/>
        </p:nvSpPr>
        <p:spPr bwMode="auto">
          <a:xfrm>
            <a:off x="6948264" y="1826388"/>
            <a:ext cx="2088232" cy="369332"/>
          </a:xfrm>
          <a:prstGeom prst="rect">
            <a:avLst/>
          </a:prstGeom>
          <a:solidFill>
            <a:srgbClr val="00206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i="1" dirty="0" smtClean="0"/>
              <a:t>Syntactically invalid</a:t>
            </a:r>
            <a:endParaRPr lang="en-US" i="1" dirty="0"/>
          </a:p>
        </p:txBody>
      </p:sp>
      <p:sp>
        <p:nvSpPr>
          <p:cNvPr id="12" name="TextBox 11"/>
          <p:cNvSpPr txBox="1"/>
          <p:nvPr/>
        </p:nvSpPr>
        <p:spPr>
          <a:xfrm>
            <a:off x="4572000" y="1412875"/>
            <a:ext cx="1512168"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1200" b="1" dirty="0" smtClean="0">
                <a:solidFill>
                  <a:schemeClr val="tx1"/>
                </a:solidFill>
              </a:rPr>
              <a:t>Remove </a:t>
            </a:r>
            <a:r>
              <a:rPr lang="en-US" sz="1200" b="1" dirty="0" err="1" smtClean="0">
                <a:solidFill>
                  <a:schemeClr val="tx1"/>
                </a:solidFill>
              </a:rPr>
              <a:t>CS.C_NAME</a:t>
            </a:r>
            <a:endParaRPr lang="en-US" sz="1200" b="1" dirty="0">
              <a:solidFill>
                <a:schemeClr val="tx1"/>
              </a:solidFill>
            </a:endParaRPr>
          </a:p>
        </p:txBody>
      </p:sp>
      <p:sp>
        <p:nvSpPr>
          <p:cNvPr id="13" name="TextBox 12"/>
          <p:cNvSpPr txBox="1"/>
          <p:nvPr/>
        </p:nvSpPr>
        <p:spPr>
          <a:xfrm>
            <a:off x="1258888" y="4149725"/>
            <a:ext cx="1296987" cy="27622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1200" b="1" dirty="0">
                <a:solidFill>
                  <a:schemeClr val="tx1"/>
                </a:solidFill>
              </a:rPr>
              <a:t>Add exam year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59"/>
          <p:cNvSpPr txBox="1">
            <a:spLocks noGrp="1"/>
          </p:cNvSpPr>
          <p:nvPr>
            <p:ph type="title"/>
          </p:nvPr>
        </p:nvSpPr>
        <p:spPr>
          <a:xfrm>
            <a:off x="457200" y="274638"/>
            <a:ext cx="8219256" cy="1143000"/>
          </a:xfrm>
          <a:prstGeom prst="rect">
            <a:avLst/>
          </a:prstGeom>
        </p:spPr>
        <p:txBody>
          <a:bodyPr lIns="91425" tIns="91425" rIns="91425" bIns="91425" anchor="b" anchorCtr="0">
            <a:noAutofit/>
          </a:bodyPr>
          <a:lstStyle/>
          <a:p>
            <a:pPr algn="ctr"/>
            <a:r>
              <a:rPr lang="en-US" sz="4000" dirty="0" smtClean="0">
                <a:solidFill>
                  <a:schemeClr val="tx1"/>
                </a:solidFill>
                <a:latin typeface="Calibri" pitchFamily="34" charset="0"/>
                <a:ea typeface="Calibri"/>
                <a:cs typeface="Calibri"/>
                <a:sym typeface="Calibri"/>
              </a:rPr>
              <a:t>Schema Size (relations)</a:t>
            </a:r>
            <a:br>
              <a:rPr lang="en-US" sz="4000" dirty="0" smtClean="0">
                <a:solidFill>
                  <a:schemeClr val="tx1"/>
                </a:solidFill>
                <a:latin typeface="Calibri" pitchFamily="34" charset="0"/>
                <a:ea typeface="Calibri"/>
                <a:cs typeface="Calibri"/>
                <a:sym typeface="Calibri"/>
              </a:rPr>
            </a:br>
            <a:endParaRPr lang="en" sz="4000" dirty="0">
              <a:solidFill>
                <a:schemeClr val="tx1"/>
              </a:solidFill>
              <a:latin typeface="Calibri"/>
              <a:ea typeface="Calibri"/>
              <a:cs typeface="Calibri"/>
              <a:sym typeface="Calibri"/>
            </a:endParaRPr>
          </a:p>
        </p:txBody>
      </p:sp>
      <p:sp>
        <p:nvSpPr>
          <p:cNvPr id="14" name="Slide Number Placeholder 13"/>
          <p:cNvSpPr>
            <a:spLocks noGrp="1"/>
          </p:cNvSpPr>
          <p:nvPr>
            <p:ph type="sldNum" sz="quarter" idx="12"/>
          </p:nvPr>
        </p:nvSpPr>
        <p:spPr/>
        <p:txBody>
          <a:bodyPr/>
          <a:lstStyle/>
          <a:p>
            <a:fld id="{69E29E33-B620-47F9-BB04-8846C2A5AFCC}" type="slidenum">
              <a:rPr kumimoji="0" lang="en-US" smtClean="0"/>
              <a:pPr/>
              <a:t>16</a:t>
            </a:fld>
            <a:endParaRPr kumimoji="0" lang="en-US"/>
          </a:p>
        </p:txBody>
      </p:sp>
      <p:pic>
        <p:nvPicPr>
          <p:cNvPr id="15" name="Picture 2"/>
          <p:cNvPicPr>
            <a:picLocks noChangeAspect="1" noChangeArrowheads="1"/>
          </p:cNvPicPr>
          <p:nvPr/>
        </p:nvPicPr>
        <p:blipFill>
          <a:blip r:embed="rId3" cstate="print"/>
          <a:srcRect/>
          <a:stretch>
            <a:fillRect/>
          </a:stretch>
        </p:blipFill>
        <p:spPr bwMode="auto">
          <a:xfrm>
            <a:off x="3025152" y="4594688"/>
            <a:ext cx="2921213" cy="1818716"/>
          </a:xfrm>
          <a:prstGeom prst="rect">
            <a:avLst/>
          </a:prstGeom>
          <a:noFill/>
          <a:ln w="9525">
            <a:noFill/>
            <a:miter lim="800000"/>
            <a:headEnd/>
            <a:tailEnd/>
          </a:ln>
          <a:effectLst/>
        </p:spPr>
      </p:pic>
      <p:pic>
        <p:nvPicPr>
          <p:cNvPr id="17" name="Picture 3"/>
          <p:cNvPicPr>
            <a:picLocks noChangeAspect="1" noChangeArrowheads="1"/>
          </p:cNvPicPr>
          <p:nvPr/>
        </p:nvPicPr>
        <p:blipFill>
          <a:blip r:embed="rId4" cstate="print"/>
          <a:srcRect/>
          <a:stretch>
            <a:fillRect/>
          </a:stretch>
        </p:blipFill>
        <p:spPr bwMode="auto">
          <a:xfrm>
            <a:off x="3025151" y="733640"/>
            <a:ext cx="2937308" cy="1814692"/>
          </a:xfrm>
          <a:prstGeom prst="rect">
            <a:avLst/>
          </a:prstGeom>
          <a:noFill/>
          <a:ln w="9525">
            <a:noFill/>
            <a:miter lim="800000"/>
            <a:headEnd/>
            <a:tailEnd/>
          </a:ln>
          <a:effectLst/>
        </p:spPr>
      </p:pic>
      <p:pic>
        <p:nvPicPr>
          <p:cNvPr id="18" name="Picture 4"/>
          <p:cNvPicPr>
            <a:picLocks noChangeAspect="1" noChangeArrowheads="1"/>
          </p:cNvPicPr>
          <p:nvPr/>
        </p:nvPicPr>
        <p:blipFill>
          <a:blip r:embed="rId5" cstate="print"/>
          <a:srcRect/>
          <a:stretch>
            <a:fillRect/>
          </a:stretch>
        </p:blipFill>
        <p:spPr bwMode="auto">
          <a:xfrm>
            <a:off x="6035314" y="733640"/>
            <a:ext cx="2965473" cy="1814692"/>
          </a:xfrm>
          <a:prstGeom prst="rect">
            <a:avLst/>
          </a:prstGeom>
          <a:noFill/>
          <a:ln w="9525">
            <a:noFill/>
            <a:miter lim="800000"/>
            <a:headEnd/>
            <a:tailEnd/>
          </a:ln>
          <a:effectLst/>
        </p:spPr>
      </p:pic>
      <p:pic>
        <p:nvPicPr>
          <p:cNvPr id="19" name="Picture 5"/>
          <p:cNvPicPr>
            <a:picLocks noChangeAspect="1" noChangeArrowheads="1"/>
          </p:cNvPicPr>
          <p:nvPr/>
        </p:nvPicPr>
        <p:blipFill>
          <a:blip r:embed="rId6" cstate="print"/>
          <a:srcRect/>
          <a:stretch>
            <a:fillRect/>
          </a:stretch>
        </p:blipFill>
        <p:spPr bwMode="auto">
          <a:xfrm>
            <a:off x="0" y="2650472"/>
            <a:ext cx="2909141" cy="1814692"/>
          </a:xfrm>
          <a:prstGeom prst="rect">
            <a:avLst/>
          </a:prstGeom>
          <a:noFill/>
          <a:ln w="9525">
            <a:noFill/>
            <a:miter lim="800000"/>
            <a:headEnd/>
            <a:tailEnd/>
          </a:ln>
          <a:effectLst/>
        </p:spPr>
      </p:pic>
      <p:pic>
        <p:nvPicPr>
          <p:cNvPr id="20" name="Picture 2"/>
          <p:cNvPicPr>
            <a:picLocks noChangeAspect="1" noChangeArrowheads="1"/>
          </p:cNvPicPr>
          <p:nvPr/>
        </p:nvPicPr>
        <p:blipFill>
          <a:blip r:embed="rId7" cstate="print"/>
          <a:srcRect/>
          <a:stretch>
            <a:fillRect/>
          </a:stretch>
        </p:blipFill>
        <p:spPr bwMode="auto">
          <a:xfrm>
            <a:off x="0" y="733640"/>
            <a:ext cx="2909141" cy="1818716"/>
          </a:xfrm>
          <a:prstGeom prst="rect">
            <a:avLst/>
          </a:prstGeom>
          <a:noFill/>
          <a:ln w="9525">
            <a:noFill/>
            <a:miter lim="800000"/>
            <a:headEnd/>
            <a:tailEnd/>
          </a:ln>
          <a:effectLst/>
        </p:spPr>
      </p:pic>
      <p:pic>
        <p:nvPicPr>
          <p:cNvPr id="21" name="Picture 3"/>
          <p:cNvPicPr>
            <a:picLocks noChangeAspect="1" noChangeArrowheads="1"/>
          </p:cNvPicPr>
          <p:nvPr/>
        </p:nvPicPr>
        <p:blipFill>
          <a:blip r:embed="rId8" cstate="print"/>
          <a:srcRect/>
          <a:stretch>
            <a:fillRect/>
          </a:stretch>
        </p:blipFill>
        <p:spPr bwMode="auto">
          <a:xfrm>
            <a:off x="2" y="4594688"/>
            <a:ext cx="2913165" cy="1814692"/>
          </a:xfrm>
          <a:prstGeom prst="rect">
            <a:avLst/>
          </a:prstGeom>
          <a:noFill/>
          <a:ln w="9525">
            <a:noFill/>
            <a:miter lim="800000"/>
            <a:headEnd/>
            <a:tailEnd/>
          </a:ln>
          <a:effectLst/>
        </p:spPr>
      </p:pic>
      <p:pic>
        <p:nvPicPr>
          <p:cNvPr id="22" name="Picture 4"/>
          <p:cNvPicPr>
            <a:picLocks noChangeAspect="1" noChangeArrowheads="1"/>
          </p:cNvPicPr>
          <p:nvPr/>
        </p:nvPicPr>
        <p:blipFill>
          <a:blip r:embed="rId9" cstate="print"/>
          <a:srcRect/>
          <a:stretch>
            <a:fillRect/>
          </a:stretch>
        </p:blipFill>
        <p:spPr bwMode="auto">
          <a:xfrm>
            <a:off x="3025152" y="2650472"/>
            <a:ext cx="2913165" cy="1814692"/>
          </a:xfrm>
          <a:prstGeom prst="rect">
            <a:avLst/>
          </a:prstGeom>
          <a:noFill/>
          <a:ln w="9525">
            <a:noFill/>
            <a:miter lim="800000"/>
            <a:headEnd/>
            <a:tailEnd/>
          </a:ln>
          <a:effectLst/>
        </p:spPr>
      </p:pic>
      <p:pic>
        <p:nvPicPr>
          <p:cNvPr id="23" name="Picture 5"/>
          <p:cNvPicPr>
            <a:picLocks noChangeAspect="1" noChangeArrowheads="1"/>
          </p:cNvPicPr>
          <p:nvPr/>
        </p:nvPicPr>
        <p:blipFill>
          <a:blip r:embed="rId10" cstate="print"/>
          <a:srcRect/>
          <a:stretch>
            <a:fillRect/>
          </a:stretch>
        </p:blipFill>
        <p:spPr bwMode="auto">
          <a:xfrm>
            <a:off x="6035315" y="4594688"/>
            <a:ext cx="2913165" cy="18146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changes &amp; a wish-list</a:t>
            </a:r>
            <a:endParaRPr lang="el-GR" dirty="0"/>
          </a:p>
        </p:txBody>
      </p:sp>
      <p:sp>
        <p:nvSpPr>
          <p:cNvPr id="3" name="Content Placeholder 2"/>
          <p:cNvSpPr>
            <a:spLocks noGrp="1"/>
          </p:cNvSpPr>
          <p:nvPr>
            <p:ph idx="1"/>
          </p:nvPr>
        </p:nvSpPr>
        <p:spPr/>
        <p:txBody>
          <a:bodyPr>
            <a:normAutofit fontScale="92500" lnSpcReduction="10000"/>
          </a:bodyPr>
          <a:lstStyle/>
          <a:p>
            <a:r>
              <a:rPr lang="en-US" sz="2800" dirty="0" smtClean="0">
                <a:solidFill>
                  <a:srgbClr val="FF0000"/>
                </a:solidFill>
              </a:rPr>
              <a:t>Syntactic</a:t>
            </a:r>
            <a:r>
              <a:rPr lang="en-US" sz="2800" dirty="0" smtClean="0"/>
              <a:t>: scripts &amp; reports simply crash</a:t>
            </a:r>
          </a:p>
          <a:p>
            <a:r>
              <a:rPr lang="en-US" sz="2800" dirty="0" smtClean="0">
                <a:solidFill>
                  <a:srgbClr val="FF0000"/>
                </a:solidFill>
              </a:rPr>
              <a:t>Semantic</a:t>
            </a:r>
            <a:r>
              <a:rPr lang="en-US" sz="2800" dirty="0" smtClean="0"/>
              <a:t>: views and applications can become inconsistent or information losing</a:t>
            </a:r>
          </a:p>
          <a:p>
            <a:r>
              <a:rPr lang="en-US" sz="2800" dirty="0" smtClean="0">
                <a:solidFill>
                  <a:srgbClr val="FF0000"/>
                </a:solidFill>
              </a:rPr>
              <a:t>Performance</a:t>
            </a:r>
            <a:r>
              <a:rPr lang="en-US" sz="2800" dirty="0" smtClean="0"/>
              <a:t>: can vary a lot</a:t>
            </a:r>
          </a:p>
          <a:p>
            <a:endParaRPr lang="en-US" sz="2800" dirty="0" smtClean="0"/>
          </a:p>
          <a:p>
            <a:pPr>
              <a:buNone/>
            </a:pPr>
            <a:r>
              <a:rPr lang="en-US" sz="2800" dirty="0" smtClean="0"/>
              <a:t>We would like: </a:t>
            </a:r>
            <a:r>
              <a:rPr lang="en-US" sz="2800" dirty="0" smtClean="0">
                <a:solidFill>
                  <a:srgbClr val="0000FF"/>
                </a:solidFill>
              </a:rPr>
              <a:t>evolution predictability</a:t>
            </a:r>
          </a:p>
          <a:p>
            <a:pPr>
              <a:buNone/>
            </a:pPr>
            <a:r>
              <a:rPr lang="en-US" sz="2800" dirty="0" smtClean="0"/>
              <a:t>i.e., control of </a:t>
            </a:r>
            <a:r>
              <a:rPr lang="en-US" sz="2800" dirty="0" smtClean="0">
                <a:solidFill>
                  <a:srgbClr val="FF0000"/>
                </a:solidFill>
              </a:rPr>
              <a:t>what will be affected</a:t>
            </a:r>
          </a:p>
          <a:p>
            <a:pPr>
              <a:buNone/>
            </a:pPr>
            <a:r>
              <a:rPr lang="en-US" sz="2800" dirty="0" smtClean="0">
                <a:solidFill>
                  <a:srgbClr val="0000FF"/>
                </a:solidFill>
              </a:rPr>
              <a:t>before</a:t>
            </a:r>
            <a:r>
              <a:rPr lang="en-US" sz="2800" dirty="0" smtClean="0"/>
              <a:t> changes happen</a:t>
            </a:r>
          </a:p>
          <a:p>
            <a:pPr>
              <a:buFontTx/>
              <a:buChar char="-"/>
            </a:pPr>
            <a:r>
              <a:rPr lang="en-US" sz="2800" dirty="0" smtClean="0"/>
              <a:t>Learn what changes &amp; how</a:t>
            </a:r>
          </a:p>
          <a:p>
            <a:pPr>
              <a:buFontTx/>
              <a:buChar char="-"/>
            </a:pPr>
            <a:r>
              <a:rPr lang="en-US" sz="2800" dirty="0" smtClean="0"/>
              <a:t>Find ways to quarantine effects</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160</a:t>
            </a:fld>
            <a:endParaRPr lang="en-US"/>
          </a:p>
        </p:txBody>
      </p:sp>
      <p:pic>
        <p:nvPicPr>
          <p:cNvPr id="5" name="Picture 8" descr="http://upload.wikimedia.org/wikipedia/commons/3/34/Jenga.gif"/>
          <p:cNvPicPr>
            <a:picLocks noChangeAspect="1" noChangeArrowheads="1"/>
          </p:cNvPicPr>
          <p:nvPr/>
        </p:nvPicPr>
        <p:blipFill>
          <a:blip r:embed="rId2" cstate="print"/>
          <a:srcRect/>
          <a:stretch>
            <a:fillRect/>
          </a:stretch>
        </p:blipFill>
        <p:spPr bwMode="auto">
          <a:xfrm>
            <a:off x="6553200" y="4267200"/>
            <a:ext cx="1676400" cy="2235200"/>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The </a:t>
            </a:r>
            <a:r>
              <a:rPr lang="en-US" b="1" dirty="0" smtClean="0"/>
              <a:t>Hecataeus</a:t>
            </a:r>
            <a:r>
              <a:rPr lang="en-US" dirty="0" smtClean="0"/>
              <a:t> tool &amp; method.</a:t>
            </a:r>
            <a:br>
              <a:rPr lang="en-US" dirty="0" smtClean="0"/>
            </a:br>
            <a:r>
              <a:rPr lang="en-US" dirty="0" smtClean="0"/>
              <a:t>Here: a first map of </a:t>
            </a:r>
            <a:r>
              <a:rPr lang="en-US" dirty="0" err="1" smtClean="0"/>
              <a:t>Drupal</a:t>
            </a:r>
            <a:endParaRPr lang="el-GR" dirty="0"/>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161</a:t>
            </a:fld>
            <a:endParaRPr lang="en-US">
              <a:solidFill>
                <a:prstClr val="black">
                  <a:tint val="75000"/>
                </a:prstClr>
              </a:solidFill>
            </a:endParaRPr>
          </a:p>
        </p:txBody>
      </p:sp>
      <p:pic>
        <p:nvPicPr>
          <p:cNvPr id="242690" name="Picture 2" descr="D:\Users\pvassil\RESEARCH\ACCEPTED\2014\14ER\Presentation\presentationHecataeus_better\Hecataeus02.png"/>
          <p:cNvPicPr>
            <a:picLocks noChangeAspect="1" noChangeArrowheads="1"/>
          </p:cNvPicPr>
          <p:nvPr/>
        </p:nvPicPr>
        <p:blipFill>
          <a:blip r:embed="rId2" cstate="print"/>
          <a:srcRect/>
          <a:stretch>
            <a:fillRect/>
          </a:stretch>
        </p:blipFill>
        <p:spPr bwMode="auto">
          <a:xfrm>
            <a:off x="179512" y="1419983"/>
            <a:ext cx="8692154" cy="4889337"/>
          </a:xfrm>
          <a:prstGeom prst="rect">
            <a:avLst/>
          </a:prstGeom>
          <a:noFill/>
        </p:spPr>
      </p:pic>
      <p:sp>
        <p:nvSpPr>
          <p:cNvPr id="5" name="Rectangle 4"/>
          <p:cNvSpPr/>
          <p:nvPr/>
        </p:nvSpPr>
        <p:spPr>
          <a:xfrm>
            <a:off x="0" y="6453336"/>
            <a:ext cx="7452320" cy="400110"/>
          </a:xfrm>
          <a:prstGeom prst="rect">
            <a:avLst/>
          </a:prstGeom>
        </p:spPr>
        <p:txBody>
          <a:bodyPr wrap="square">
            <a:spAutoFit/>
          </a:bodyPr>
          <a:lstStyle/>
          <a:p>
            <a:r>
              <a:rPr lang="fr-FR" sz="2000" b="1" dirty="0" smtClean="0">
                <a:solidFill>
                  <a:srgbClr val="0000FF"/>
                </a:solidFill>
                <a:latin typeface="Consolas" pitchFamily="49" charset="0"/>
                <a:cs typeface="Consolas" pitchFamily="49" charset="0"/>
              </a:rPr>
              <a:t>http://www.cs.uoi.gr/~pvassil/projects/hecataeus/ </a:t>
            </a:r>
            <a:endParaRPr lang="el-GR" sz="2000" b="1" dirty="0">
              <a:solidFill>
                <a:srgbClr val="0000FF"/>
              </a:solidFill>
              <a:latin typeface="Consolas" pitchFamily="49" charset="0"/>
              <a:cs typeface="Consolas" pitchFamily="49" charset="0"/>
            </a:endParaRPr>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if I modify table </a:t>
            </a:r>
            <a:r>
              <a:rPr lang="en-US" dirty="0" err="1" smtClean="0"/>
              <a:t>search_index</a:t>
            </a:r>
            <a:r>
              <a:rPr lang="en-US" dirty="0" smtClean="0"/>
              <a:t>? Who are the neighbors?</a:t>
            </a:r>
            <a:endParaRPr lang="el-GR" dirty="0"/>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162</a:t>
            </a:fld>
            <a:endParaRPr lang="en-US">
              <a:solidFill>
                <a:prstClr val="black">
                  <a:tint val="75000"/>
                </a:prstClr>
              </a:solidFill>
            </a:endParaRPr>
          </a:p>
        </p:txBody>
      </p:sp>
      <p:pic>
        <p:nvPicPr>
          <p:cNvPr id="243714" name="Picture 2" descr="D:\Users\pvassil\RESEARCH\ACCEPTED\2014\14ER\Presentation\presentationHecataeus_better\Hecataeus03.png"/>
          <p:cNvPicPr>
            <a:picLocks noChangeAspect="1" noChangeArrowheads="1"/>
          </p:cNvPicPr>
          <p:nvPr/>
        </p:nvPicPr>
        <p:blipFill>
          <a:blip r:embed="rId2" cstate="print"/>
          <a:srcRect/>
          <a:stretch>
            <a:fillRect/>
          </a:stretch>
        </p:blipFill>
        <p:spPr bwMode="auto">
          <a:xfrm>
            <a:off x="179512" y="1419983"/>
            <a:ext cx="8692154" cy="4889337"/>
          </a:xfrm>
          <a:prstGeom prst="rect">
            <a:avLst/>
          </a:prstGeom>
          <a:noFill/>
        </p:spPr>
      </p:pic>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happens if I modify table </a:t>
            </a:r>
            <a:r>
              <a:rPr lang="en-US" dirty="0" err="1" smtClean="0"/>
              <a:t>search_index</a:t>
            </a:r>
            <a:r>
              <a:rPr lang="en-US" dirty="0" smtClean="0"/>
              <a:t>? Who are the neighbors?</a:t>
            </a:r>
            <a:endParaRPr lang="el-GR" dirty="0"/>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163</a:t>
            </a:fld>
            <a:endParaRPr lang="en-US">
              <a:solidFill>
                <a:prstClr val="black">
                  <a:tint val="75000"/>
                </a:prstClr>
              </a:solidFill>
            </a:endParaRPr>
          </a:p>
        </p:txBody>
      </p:sp>
      <p:pic>
        <p:nvPicPr>
          <p:cNvPr id="244738" name="Picture 2" descr="D:\Users\pvassil\RESEARCH\ACCEPTED\2014\14ER\Presentation\presentationHecataeus_better\Hecataeus04.png"/>
          <p:cNvPicPr>
            <a:picLocks noChangeAspect="1" noChangeArrowheads="1"/>
          </p:cNvPicPr>
          <p:nvPr/>
        </p:nvPicPr>
        <p:blipFill>
          <a:blip r:embed="rId2" cstate="print"/>
          <a:srcRect/>
          <a:stretch>
            <a:fillRect/>
          </a:stretch>
        </p:blipFill>
        <p:spPr bwMode="auto">
          <a:xfrm>
            <a:off x="179512" y="1412776"/>
            <a:ext cx="8692154" cy="4889337"/>
          </a:xfrm>
          <a:prstGeom prst="rect">
            <a:avLst/>
          </a:prstGeom>
          <a:noFill/>
        </p:spPr>
      </p:pic>
      <p:sp>
        <p:nvSpPr>
          <p:cNvPr id="6" name="Up Arrow 5"/>
          <p:cNvSpPr/>
          <p:nvPr/>
        </p:nvSpPr>
        <p:spPr>
          <a:xfrm>
            <a:off x="3995936" y="5661248"/>
            <a:ext cx="648072" cy="64807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Up Arrow 6"/>
          <p:cNvSpPr/>
          <p:nvPr/>
        </p:nvSpPr>
        <p:spPr>
          <a:xfrm>
            <a:off x="7812360" y="4941168"/>
            <a:ext cx="648072" cy="64807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2195736" y="6381328"/>
            <a:ext cx="4248472" cy="369332"/>
          </a:xfrm>
          <a:prstGeom prst="rect">
            <a:avLst/>
          </a:prstGeom>
          <a:noFill/>
        </p:spPr>
        <p:txBody>
          <a:bodyPr wrap="square" rtlCol="0">
            <a:spAutoFit/>
          </a:bodyPr>
          <a:lstStyle/>
          <a:p>
            <a:r>
              <a:rPr lang="en-US" sz="1800" dirty="0" smtClean="0">
                <a:solidFill>
                  <a:schemeClr val="tx1"/>
                </a:solidFill>
                <a:latin typeface="+mn-lt"/>
              </a:rPr>
              <a:t>Tooltips with info on the script &amp; query</a:t>
            </a:r>
            <a:endParaRPr lang="el-GR" sz="1800" dirty="0">
              <a:solidFill>
                <a:schemeClr val="tx1"/>
              </a:solidFill>
              <a:latin typeface="+mn-lt"/>
            </a:endParaRPr>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the file structure too…</a:t>
            </a:r>
            <a:endParaRPr lang="el-GR" dirty="0"/>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164</a:t>
            </a:fld>
            <a:endParaRPr lang="en-US">
              <a:solidFill>
                <a:prstClr val="black">
                  <a:tint val="75000"/>
                </a:prstClr>
              </a:solidFill>
            </a:endParaRPr>
          </a:p>
        </p:txBody>
      </p:sp>
      <p:pic>
        <p:nvPicPr>
          <p:cNvPr id="245762" name="Picture 2" descr="D:\Users\pvassil\RESEARCH\ACCEPTED\2014\14ER\Presentation\presentationHecataeus_better\Hecataeus05.png"/>
          <p:cNvPicPr>
            <a:picLocks noChangeAspect="1" noChangeArrowheads="1"/>
          </p:cNvPicPr>
          <p:nvPr/>
        </p:nvPicPr>
        <p:blipFill>
          <a:blip r:embed="rId2" cstate="print"/>
          <a:srcRect/>
          <a:stretch>
            <a:fillRect/>
          </a:stretch>
        </p:blipFill>
        <p:spPr bwMode="auto">
          <a:xfrm>
            <a:off x="179512" y="1412776"/>
            <a:ext cx="8692154" cy="4889337"/>
          </a:xfrm>
          <a:prstGeom prst="rect">
            <a:avLst/>
          </a:prstGeom>
          <a:noFill/>
        </p:spPr>
      </p:pic>
      <p:sp>
        <p:nvSpPr>
          <p:cNvPr id="5" name="Up Arrow 4"/>
          <p:cNvSpPr/>
          <p:nvPr/>
        </p:nvSpPr>
        <p:spPr>
          <a:xfrm rot="12263154">
            <a:off x="7845232" y="2741792"/>
            <a:ext cx="648072" cy="64807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How to handle evolution?</a:t>
            </a:r>
            <a:endParaRPr lang="el-GR" dirty="0"/>
          </a:p>
        </p:txBody>
      </p:sp>
      <p:sp>
        <p:nvSpPr>
          <p:cNvPr id="3" name="Content Placeholder 2"/>
          <p:cNvSpPr>
            <a:spLocks noGrp="1"/>
          </p:cNvSpPr>
          <p:nvPr>
            <p:ph idx="1"/>
          </p:nvPr>
        </p:nvSpPr>
        <p:spPr>
          <a:xfrm>
            <a:off x="457200" y="1371600"/>
            <a:ext cx="8229600" cy="5029200"/>
          </a:xfrm>
          <a:noFill/>
        </p:spPr>
        <p:txBody>
          <a:bodyPr>
            <a:noAutofit/>
          </a:bodyPr>
          <a:lstStyle/>
          <a:p>
            <a:r>
              <a:rPr lang="en-US" sz="2000" dirty="0" smtClean="0">
                <a:solidFill>
                  <a:srgbClr val="C00000"/>
                </a:solidFill>
              </a:rPr>
              <a:t>Architecture Graphs</a:t>
            </a:r>
            <a:r>
              <a:rPr lang="en-US" sz="2000" dirty="0" smtClean="0"/>
              <a:t>: graph with the data flow between modules (i.e., relations, views or queries) at the detailed (attribute) level; module internals are also modeled as </a:t>
            </a:r>
            <a:r>
              <a:rPr lang="en-US" sz="2000" dirty="0" err="1" smtClean="0"/>
              <a:t>subgraphs</a:t>
            </a:r>
            <a:r>
              <a:rPr lang="en-US" sz="2000" dirty="0" smtClean="0"/>
              <a:t> of the Architecture Graph</a:t>
            </a:r>
          </a:p>
          <a:p>
            <a:r>
              <a:rPr lang="en-US" sz="2000" dirty="0" smtClean="0">
                <a:solidFill>
                  <a:srgbClr val="0000FF"/>
                </a:solidFill>
              </a:rPr>
              <a:t>Policies</a:t>
            </a:r>
            <a:r>
              <a:rPr lang="en-US" sz="2000" dirty="0" smtClean="0"/>
              <a:t>,  that annotate a module with a reaction for each possible event that it can withstand, in one of two possible modes: </a:t>
            </a:r>
          </a:p>
          <a:p>
            <a:pPr lvl="1"/>
            <a:r>
              <a:rPr lang="en-US" sz="1600" dirty="0" smtClean="0"/>
              <a:t>(a) </a:t>
            </a:r>
            <a:r>
              <a:rPr lang="en-US" sz="1600" dirty="0" smtClean="0">
                <a:solidFill>
                  <a:srgbClr val="FF0000"/>
                </a:solidFill>
              </a:rPr>
              <a:t>block</a:t>
            </a:r>
            <a:r>
              <a:rPr lang="en-US" sz="1600" dirty="0" smtClean="0"/>
              <a:t>, to veto the event and demand that the module retains its previous structure and semantics, or, </a:t>
            </a:r>
          </a:p>
          <a:p>
            <a:pPr lvl="1"/>
            <a:r>
              <a:rPr lang="en-US" sz="1600" dirty="0" smtClean="0"/>
              <a:t>(b) </a:t>
            </a:r>
            <a:r>
              <a:rPr lang="en-US" sz="1600" dirty="0" smtClean="0">
                <a:solidFill>
                  <a:srgbClr val="00B050"/>
                </a:solidFill>
              </a:rPr>
              <a:t>propagate</a:t>
            </a:r>
            <a:r>
              <a:rPr lang="en-US" sz="1600" dirty="0" smtClean="0"/>
              <a:t>, to allow the event and adapt the module to a new internal structure.</a:t>
            </a:r>
          </a:p>
          <a:p>
            <a:r>
              <a:rPr lang="en-US" sz="2000" dirty="0" smtClean="0"/>
              <a:t>Given a potential change in the ecosystem</a:t>
            </a:r>
          </a:p>
          <a:p>
            <a:pPr lvl="1"/>
            <a:r>
              <a:rPr lang="en-US" sz="1600" dirty="0" smtClean="0"/>
              <a:t>we </a:t>
            </a:r>
            <a:r>
              <a:rPr lang="en-US" sz="1600" dirty="0" smtClean="0">
                <a:solidFill>
                  <a:srgbClr val="0000FF"/>
                </a:solidFill>
              </a:rPr>
              <a:t>identify which parts of the ecosystem are affected </a:t>
            </a:r>
            <a:r>
              <a:rPr lang="en-US" sz="1600" dirty="0" smtClean="0"/>
              <a:t>via a “change propagation” algorithm</a:t>
            </a:r>
          </a:p>
          <a:p>
            <a:pPr lvl="1"/>
            <a:r>
              <a:rPr lang="en-US" sz="1600" dirty="0" smtClean="0"/>
              <a:t>we </a:t>
            </a:r>
            <a:r>
              <a:rPr lang="en-US" sz="1600" dirty="0" smtClean="0">
                <a:solidFill>
                  <a:srgbClr val="C00000"/>
                </a:solidFill>
              </a:rPr>
              <a:t>rewrite the ecosystem to reflect the new version </a:t>
            </a:r>
            <a:r>
              <a:rPr lang="en-US" sz="1600" dirty="0" smtClean="0"/>
              <a:t>in the parts that are affected and do not veto the change via a rewriting algorithm </a:t>
            </a:r>
          </a:p>
          <a:p>
            <a:pPr lvl="2"/>
            <a:r>
              <a:rPr lang="en-US" sz="1400" dirty="0" smtClean="0"/>
              <a:t>Within this task, we </a:t>
            </a:r>
            <a:r>
              <a:rPr lang="en-US" sz="1400" dirty="0" smtClean="0">
                <a:solidFill>
                  <a:srgbClr val="FF0000"/>
                </a:solidFill>
              </a:rPr>
              <a:t>resolve conflicts </a:t>
            </a:r>
            <a:r>
              <a:rPr lang="en-US" sz="1400" dirty="0" smtClean="0"/>
              <a:t>(different modules dictate conflicting reactions) via a conflict resolution algorithm</a:t>
            </a:r>
          </a:p>
        </p:txBody>
      </p:sp>
      <p:sp>
        <p:nvSpPr>
          <p:cNvPr id="4" name="Slide Number Placeholder 3"/>
          <p:cNvSpPr>
            <a:spLocks noGrp="1"/>
          </p:cNvSpPr>
          <p:nvPr>
            <p:ph type="sldNum" sz="quarter" idx="12"/>
          </p:nvPr>
        </p:nvSpPr>
        <p:spPr/>
        <p:txBody>
          <a:bodyPr/>
          <a:lstStyle/>
          <a:p>
            <a:fld id="{B6F15528-21DE-4FAA-801E-634DDDAF4B2B}" type="slidenum">
              <a:rPr lang="en-US" smtClean="0"/>
              <a:pPr/>
              <a:t>165</a:t>
            </a:fld>
            <a:endParaRPr lang="en-US"/>
          </a:p>
        </p:txBody>
      </p:sp>
      <p:pic>
        <p:nvPicPr>
          <p:cNvPr id="8" name="Picture 7" descr="C:\Users\pvassil\AppData\Local\Microsoft\Windows\Temporary Internet Files\Content.IE5\ES7NY6W8\MC900439851[1].wmf"/>
          <p:cNvPicPr>
            <a:picLocks noChangeAspect="1" noChangeArrowheads="1"/>
          </p:cNvPicPr>
          <p:nvPr/>
        </p:nvPicPr>
        <p:blipFill>
          <a:blip r:embed="rId3" cstate="print"/>
          <a:srcRect/>
          <a:stretch>
            <a:fillRect/>
          </a:stretch>
        </p:blipFill>
        <p:spPr bwMode="auto">
          <a:xfrm>
            <a:off x="7269622" y="116632"/>
            <a:ext cx="1622858" cy="1296144"/>
          </a:xfrm>
          <a:prstGeom prst="rect">
            <a:avLst/>
          </a:prstGeom>
          <a:noFill/>
          <a:ln w="9525">
            <a:noFill/>
            <a:miter lim="800000"/>
            <a:headEnd/>
            <a:tailEnd/>
          </a:ln>
        </p:spPr>
      </p:pic>
      <p:sp>
        <p:nvSpPr>
          <p:cNvPr id="7" name="Footer Placeholder 6"/>
          <p:cNvSpPr>
            <a:spLocks noGrp="1"/>
          </p:cNvSpPr>
          <p:nvPr>
            <p:ph type="ftr" sz="quarter" idx="11"/>
          </p:nvPr>
        </p:nvSpPr>
        <p:spPr>
          <a:xfrm>
            <a:off x="467544" y="6093296"/>
            <a:ext cx="6624736" cy="628179"/>
          </a:xfrm>
        </p:spPr>
        <p:txBody>
          <a:bodyPr/>
          <a:lstStyle/>
          <a:p>
            <a:r>
              <a:rPr lang="en-US" dirty="0" err="1" smtClean="0"/>
              <a:t>Manousis</a:t>
            </a:r>
            <a:r>
              <a:rPr lang="en-US" dirty="0" smtClean="0"/>
              <a:t>+ @ ER 2013 for the details of impact analysis (summary coming)</a:t>
            </a:r>
          </a:p>
          <a:p>
            <a:r>
              <a:rPr lang="en-US" dirty="0" smtClean="0"/>
              <a:t>ER 2014 for the visualization (not here)</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extShape 1"/>
          <p:cNvSpPr txBox="1"/>
          <p:nvPr/>
        </p:nvSpPr>
        <p:spPr>
          <a:xfrm>
            <a:off x="457200" y="44280"/>
            <a:ext cx="8229240" cy="1142640"/>
          </a:xfrm>
          <a:prstGeom prst="rect">
            <a:avLst/>
          </a:prstGeom>
        </p:spPr>
        <p:txBody>
          <a:bodyPr anchor="ctr"/>
          <a:lstStyle/>
          <a:p>
            <a:pPr algn="ctr">
              <a:lnSpc>
                <a:spcPct val="100000"/>
              </a:lnSpc>
              <a:spcBef>
                <a:spcPct val="0"/>
              </a:spcBef>
            </a:pPr>
            <a:r>
              <a:rPr lang="en-US" sz="4000" kern="1200" dirty="0">
                <a:solidFill>
                  <a:schemeClr val="tx1"/>
                </a:solidFill>
                <a:latin typeface="+mj-lt"/>
                <a:ea typeface="+mj-ea"/>
                <a:cs typeface="+mj-cs"/>
              </a:rPr>
              <a:t>University E/S Architecture </a:t>
            </a:r>
            <a:r>
              <a:rPr lang="en-US" sz="4000" kern="1200" dirty="0" smtClean="0">
                <a:solidFill>
                  <a:schemeClr val="tx1"/>
                </a:solidFill>
                <a:latin typeface="+mj-lt"/>
                <a:ea typeface="+mj-ea"/>
                <a:cs typeface="+mj-cs"/>
              </a:rPr>
              <a:t>Graph</a:t>
            </a:r>
            <a:endParaRPr lang="en-US" sz="4000" kern="1200" dirty="0">
              <a:solidFill>
                <a:schemeClr val="tx1"/>
              </a:solidFill>
              <a:latin typeface="+mj-lt"/>
              <a:ea typeface="+mj-ea"/>
              <a:cs typeface="+mj-cs"/>
            </a:endParaRPr>
          </a:p>
        </p:txBody>
      </p:sp>
      <p:pic>
        <p:nvPicPr>
          <p:cNvPr id="276" name="Picture 4"/>
          <p:cNvPicPr/>
          <p:nvPr/>
        </p:nvPicPr>
        <p:blipFill>
          <a:blip r:embed="rId3" cstate="print"/>
          <a:stretch>
            <a:fillRect/>
          </a:stretch>
        </p:blipFill>
        <p:spPr>
          <a:xfrm>
            <a:off x="1042920" y="1280160"/>
            <a:ext cx="7200720" cy="5020200"/>
          </a:xfrm>
          <a:prstGeom prst="rect">
            <a:avLst/>
          </a:prstGeom>
        </p:spPr>
      </p:pic>
      <p:sp>
        <p:nvSpPr>
          <p:cNvPr id="6" name="Slide Number Placeholder 4"/>
          <p:cNvSpPr>
            <a:spLocks noGrp="1"/>
          </p:cNvSpPr>
          <p:nvPr>
            <p:ph type="sldNum" sz="quarter" idx="12"/>
          </p:nvPr>
        </p:nvSpPr>
        <p:spPr/>
        <p:txBody>
          <a:bodyPr/>
          <a:lstStyle/>
          <a:p>
            <a:fld id="{B6F15528-21DE-4FAA-801E-634DDDAF4B2B}" type="slidenum">
              <a:rPr lang="en-US" smtClean="0"/>
              <a:pPr/>
              <a:t>166</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dirty="0" smtClean="0"/>
              <a:t>Architecture Graph</a:t>
            </a:r>
            <a:endParaRPr lang="el-GR" dirty="0"/>
          </a:p>
        </p:txBody>
      </p:sp>
      <p:pic>
        <p:nvPicPr>
          <p:cNvPr id="12" name="Picture 2"/>
          <p:cNvPicPr>
            <a:picLocks noGrp="1"/>
          </p:cNvPicPr>
          <p:nvPr>
            <p:ph idx="1"/>
          </p:nvPr>
        </p:nvPicPr>
        <p:blipFill>
          <a:blip r:embed="rId3" cstate="print"/>
          <a:stretch>
            <a:fillRect/>
          </a:stretch>
        </p:blipFill>
        <p:spPr>
          <a:xfrm>
            <a:off x="1228725" y="1667669"/>
            <a:ext cx="6686550" cy="4391025"/>
          </a:xfrm>
        </p:spPr>
      </p:pic>
      <p:sp>
        <p:nvSpPr>
          <p:cNvPr id="15" name="Slide Number Placeholder 14"/>
          <p:cNvSpPr>
            <a:spLocks noGrp="1"/>
          </p:cNvSpPr>
          <p:nvPr>
            <p:ph type="sldNum" sz="quarter" idx="12"/>
          </p:nvPr>
        </p:nvSpPr>
        <p:spPr/>
        <p:txBody>
          <a:bodyPr/>
          <a:lstStyle/>
          <a:p>
            <a:fld id="{B6F15528-21DE-4FAA-801E-634DDDAF4B2B}" type="slidenum">
              <a:rPr lang="en-US" smtClean="0"/>
              <a:pPr/>
              <a:t>167</a:t>
            </a:fld>
            <a:endParaRPr lang="en-US"/>
          </a:p>
        </p:txBody>
      </p:sp>
      <p:sp>
        <p:nvSpPr>
          <p:cNvPr id="270" name="CustomShape 2"/>
          <p:cNvSpPr/>
          <p:nvPr/>
        </p:nvSpPr>
        <p:spPr>
          <a:xfrm flipH="1">
            <a:off x="6019800" y="2438400"/>
            <a:ext cx="228600" cy="457200"/>
          </a:xfrm>
          <a:prstGeom prst="straightConnector1">
            <a:avLst/>
          </a:prstGeom>
          <a:ln w="38160">
            <a:solidFill>
              <a:srgbClr val="C0504D"/>
            </a:solidFill>
            <a:round/>
            <a:tailEnd type="triangle" w="med" len="med"/>
          </a:ln>
        </p:spPr>
      </p:sp>
      <p:sp>
        <p:nvSpPr>
          <p:cNvPr id="272" name="CustomShape 3"/>
          <p:cNvSpPr/>
          <p:nvPr/>
        </p:nvSpPr>
        <p:spPr>
          <a:xfrm>
            <a:off x="381000" y="1371600"/>
            <a:ext cx="2735280" cy="1143000"/>
          </a:xfrm>
          <a:prstGeom prst="rect">
            <a:avLst/>
          </a:prstGeom>
          <a:solidFill>
            <a:srgbClr val="FFFFCC"/>
          </a:solidFill>
        </p:spPr>
        <p:txBody>
          <a:bodyPr lIns="90000" tIns="45000" rIns="90000" bIns="45000"/>
          <a:lstStyle/>
          <a:p>
            <a:pPr>
              <a:lnSpc>
                <a:spcPct val="100000"/>
              </a:lnSpc>
            </a:pPr>
            <a:r>
              <a:rPr lang="en-US" dirty="0">
                <a:solidFill>
                  <a:srgbClr val="000000"/>
                </a:solidFill>
                <a:latin typeface="+mn-lt"/>
              </a:rPr>
              <a:t>Modules and Module </a:t>
            </a:r>
            <a:r>
              <a:rPr lang="en-US" dirty="0" smtClean="0">
                <a:solidFill>
                  <a:srgbClr val="000000"/>
                </a:solidFill>
                <a:latin typeface="+mn-lt"/>
              </a:rPr>
              <a:t>Encapsulation</a:t>
            </a:r>
          </a:p>
          <a:p>
            <a:pPr>
              <a:lnSpc>
                <a:spcPct val="100000"/>
              </a:lnSpc>
            </a:pPr>
            <a:r>
              <a:rPr lang="en-US" b="1" dirty="0" smtClean="0">
                <a:solidFill>
                  <a:srgbClr val="C00000"/>
                </a:solidFill>
                <a:latin typeface="+mn-lt"/>
              </a:rPr>
              <a:t>Observe the input and output schemata!!</a:t>
            </a:r>
            <a:endParaRPr b="1" dirty="0">
              <a:solidFill>
                <a:srgbClr val="C00000"/>
              </a:solidFill>
              <a:latin typeface="+mn-lt"/>
            </a:endParaRPr>
          </a:p>
        </p:txBody>
      </p:sp>
      <p:sp>
        <p:nvSpPr>
          <p:cNvPr id="273" name="CustomShape 4"/>
          <p:cNvSpPr/>
          <p:nvPr/>
        </p:nvSpPr>
        <p:spPr>
          <a:xfrm>
            <a:off x="5105400" y="1260240"/>
            <a:ext cx="3733800" cy="1101960"/>
          </a:xfrm>
          <a:prstGeom prst="rect">
            <a:avLst/>
          </a:prstGeom>
          <a:solidFill>
            <a:schemeClr val="accent1">
              <a:lumMod val="20000"/>
              <a:lumOff val="80000"/>
            </a:schemeClr>
          </a:solidFill>
        </p:spPr>
        <p:txBody>
          <a:bodyPr lIns="90000" tIns="45000" rIns="90000" bIns="45000"/>
          <a:lstStyle/>
          <a:p>
            <a:pPr>
              <a:lnSpc>
                <a:spcPct val="100000"/>
              </a:lnSpc>
            </a:pPr>
            <a:r>
              <a:rPr lang="en-US" sz="1400" b="1" dirty="0">
                <a:solidFill>
                  <a:srgbClr val="000000"/>
                </a:solidFill>
                <a:latin typeface="+mn-lt"/>
              </a:rPr>
              <a:t>SELECT  V.STUDENT_ID, </a:t>
            </a:r>
            <a:r>
              <a:rPr lang="en-US" sz="1400" b="1" dirty="0" smtClean="0">
                <a:solidFill>
                  <a:srgbClr val="000000"/>
                </a:solidFill>
                <a:latin typeface="+mn-lt"/>
              </a:rPr>
              <a:t>S.STUDENT_NAME, </a:t>
            </a:r>
          </a:p>
          <a:p>
            <a:pPr>
              <a:lnSpc>
                <a:spcPct val="100000"/>
              </a:lnSpc>
            </a:pPr>
            <a:r>
              <a:rPr lang="en-US" sz="1400" b="1" dirty="0" smtClean="0">
                <a:solidFill>
                  <a:srgbClr val="000000"/>
                </a:solidFill>
                <a:latin typeface="+mn-lt"/>
              </a:rPr>
              <a:t>	AVG(V.TGRADE</a:t>
            </a:r>
            <a:r>
              <a:rPr lang="en-US" sz="1400" b="1" dirty="0">
                <a:solidFill>
                  <a:srgbClr val="000000"/>
                </a:solidFill>
                <a:latin typeface="+mn-lt"/>
              </a:rPr>
              <a:t>) AS GPA</a:t>
            </a:r>
            <a:endParaRPr sz="1400" b="1" dirty="0">
              <a:latin typeface="+mn-lt"/>
            </a:endParaRPr>
          </a:p>
          <a:p>
            <a:pPr>
              <a:lnSpc>
                <a:spcPct val="100000"/>
              </a:lnSpc>
            </a:pPr>
            <a:r>
              <a:rPr lang="en-US" sz="1400" b="1" dirty="0">
                <a:solidFill>
                  <a:srgbClr val="000000"/>
                </a:solidFill>
                <a:latin typeface="+mn-lt"/>
              </a:rPr>
              <a:t>FROM V_TR V </a:t>
            </a:r>
            <a:r>
              <a:rPr lang="en-US" sz="1400" b="1" dirty="0" smtClean="0">
                <a:solidFill>
                  <a:srgbClr val="000000"/>
                </a:solidFill>
                <a:latin typeface="+mn-lt"/>
              </a:rPr>
              <a:t>|&gt;&lt;| </a:t>
            </a:r>
            <a:r>
              <a:rPr lang="en-US" sz="1400" b="1" dirty="0">
                <a:solidFill>
                  <a:srgbClr val="000000"/>
                </a:solidFill>
                <a:latin typeface="+mn-lt"/>
              </a:rPr>
              <a:t>STUDENT S ON STUDENT_ID</a:t>
            </a:r>
            <a:endParaRPr sz="1400" b="1" dirty="0">
              <a:latin typeface="+mn-lt"/>
            </a:endParaRPr>
          </a:p>
          <a:p>
            <a:pPr>
              <a:lnSpc>
                <a:spcPct val="100000"/>
              </a:lnSpc>
            </a:pPr>
            <a:r>
              <a:rPr lang="en-US" sz="1400" b="1" dirty="0">
                <a:solidFill>
                  <a:srgbClr val="000000"/>
                </a:solidFill>
                <a:latin typeface="+mn-lt"/>
              </a:rPr>
              <a:t>WHERE V.TGRADE &gt; 4 / 10</a:t>
            </a:r>
            <a:endParaRPr sz="1400" b="1" dirty="0">
              <a:latin typeface="+mn-lt"/>
            </a:endParaRPr>
          </a:p>
          <a:p>
            <a:pPr>
              <a:lnSpc>
                <a:spcPct val="100000"/>
              </a:lnSpc>
            </a:pPr>
            <a:r>
              <a:rPr lang="en-US" sz="1400" b="1" dirty="0">
                <a:solidFill>
                  <a:srgbClr val="000000"/>
                </a:solidFill>
                <a:latin typeface="+mn-lt"/>
              </a:rPr>
              <a:t>GROUP BY V.STUDENT_ID, S.STUDENT_NAME</a:t>
            </a:r>
            <a:endParaRPr sz="1400" b="1" dirty="0">
              <a:latin typeface="+mn-lt"/>
            </a:endParaRPr>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21"/>
          <p:cNvSpPr>
            <a:spLocks noGrp="1"/>
          </p:cNvSpPr>
          <p:nvPr>
            <p:ph type="sldNum" sz="quarter" idx="12"/>
          </p:nvPr>
        </p:nvSpPr>
        <p:spPr/>
        <p:txBody>
          <a:bodyPr/>
          <a:lstStyle/>
          <a:p>
            <a:fld id="{B534F264-710F-462F-ACDF-5EB054FAB7C1}" type="slidenum">
              <a:rPr lang="el-GR" smtClean="0"/>
              <a:pPr/>
              <a:t>168</a:t>
            </a:fld>
            <a:endParaRPr lang="el-GR"/>
          </a:p>
        </p:txBody>
      </p:sp>
      <p:sp>
        <p:nvSpPr>
          <p:cNvPr id="23554" name="Title 1"/>
          <p:cNvSpPr>
            <a:spLocks noGrp="1"/>
          </p:cNvSpPr>
          <p:nvPr>
            <p:ph type="title"/>
          </p:nvPr>
        </p:nvSpPr>
        <p:spPr>
          <a:xfrm>
            <a:off x="457200" y="115888"/>
            <a:ext cx="8229600" cy="1143000"/>
          </a:xfrm>
        </p:spPr>
        <p:txBody>
          <a:bodyPr/>
          <a:lstStyle/>
          <a:p>
            <a:pPr eaLnBrk="1" hangingPunct="1"/>
            <a:r>
              <a:rPr lang="en-US" dirty="0" smtClean="0">
                <a:solidFill>
                  <a:srgbClr val="0000FF"/>
                </a:solidFill>
              </a:rPr>
              <a:t>Policies</a:t>
            </a:r>
            <a:r>
              <a:rPr lang="en-US" dirty="0" smtClean="0"/>
              <a:t> to predetermine reactions</a:t>
            </a:r>
          </a:p>
        </p:txBody>
      </p:sp>
      <p:sp>
        <p:nvSpPr>
          <p:cNvPr id="23555"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grpSp>
        <p:nvGrpSpPr>
          <p:cNvPr id="2" name="Group 17"/>
          <p:cNvGrpSpPr/>
          <p:nvPr/>
        </p:nvGrpSpPr>
        <p:grpSpPr>
          <a:xfrm>
            <a:off x="323850" y="1268413"/>
            <a:ext cx="8640763" cy="4738687"/>
            <a:chOff x="323850" y="1268413"/>
            <a:chExt cx="8640763" cy="4738687"/>
          </a:xfrm>
        </p:grpSpPr>
        <p:pic>
          <p:nvPicPr>
            <p:cNvPr id="23557" name="Picture 5"/>
            <p:cNvPicPr>
              <a:picLocks noChangeAspect="1" noChangeArrowheads="1"/>
            </p:cNvPicPr>
            <p:nvPr/>
          </p:nvPicPr>
          <p:blipFill>
            <a:blip r:embed="rId3" cstate="print"/>
            <a:srcRect/>
            <a:stretch>
              <a:fillRect/>
            </a:stretch>
          </p:blipFill>
          <p:spPr bwMode="auto">
            <a:xfrm>
              <a:off x="323850" y="1268413"/>
              <a:ext cx="8640763" cy="4738687"/>
            </a:xfrm>
            <a:prstGeom prst="rect">
              <a:avLst/>
            </a:prstGeom>
            <a:noFill/>
            <a:ln w="9525">
              <a:noFill/>
              <a:miter lim="800000"/>
              <a:headEnd/>
              <a:tailEnd/>
            </a:ln>
          </p:spPr>
        </p:pic>
        <p:sp>
          <p:nvSpPr>
            <p:cNvPr id="8" name="TextBox 7"/>
            <p:cNvSpPr txBox="1"/>
            <p:nvPr/>
          </p:nvSpPr>
          <p:spPr>
            <a:xfrm>
              <a:off x="4572000" y="1412875"/>
              <a:ext cx="1512168"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1200" b="1" dirty="0" smtClean="0">
                  <a:solidFill>
                    <a:schemeClr val="tx1"/>
                  </a:solidFill>
                </a:rPr>
                <a:t>Remove </a:t>
              </a:r>
              <a:r>
                <a:rPr lang="en-US" sz="1200" b="1" dirty="0" err="1" smtClean="0">
                  <a:solidFill>
                    <a:schemeClr val="tx1"/>
                  </a:solidFill>
                </a:rPr>
                <a:t>CS.C_NAME</a:t>
              </a:r>
              <a:endParaRPr lang="en-US" sz="1200" b="1" dirty="0">
                <a:solidFill>
                  <a:schemeClr val="tx1"/>
                </a:solidFill>
              </a:endParaRPr>
            </a:p>
          </p:txBody>
        </p:sp>
        <p:cxnSp>
          <p:nvCxnSpPr>
            <p:cNvPr id="9" name="Straight Arrow Connector 8"/>
            <p:cNvCxnSpPr/>
            <p:nvPr/>
          </p:nvCxnSpPr>
          <p:spPr>
            <a:xfrm rot="10800000" flipV="1">
              <a:off x="4356100" y="1557338"/>
              <a:ext cx="215900" cy="71437"/>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1258888" y="4149725"/>
              <a:ext cx="1296987" cy="27622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1200" b="1" dirty="0">
                  <a:solidFill>
                    <a:schemeClr val="tx1"/>
                  </a:solidFill>
                </a:rPr>
                <a:t>Add exam year</a:t>
              </a:r>
            </a:p>
          </p:txBody>
        </p:sp>
        <p:cxnSp>
          <p:nvCxnSpPr>
            <p:cNvPr id="11" name="Straight Arrow Connector 10"/>
            <p:cNvCxnSpPr/>
            <p:nvPr/>
          </p:nvCxnSpPr>
          <p:spPr>
            <a:xfrm rot="10800000" flipV="1">
              <a:off x="1042988" y="4292600"/>
              <a:ext cx="215900" cy="73025"/>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grpSp>
      <p:sp>
        <p:nvSpPr>
          <p:cNvPr id="19" name="Rectangle 18"/>
          <p:cNvSpPr/>
          <p:nvPr/>
        </p:nvSpPr>
        <p:spPr>
          <a:xfrm>
            <a:off x="6228184" y="1628800"/>
            <a:ext cx="2736304"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35248" y="3528440"/>
            <a:ext cx="2736304"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156176" y="4077072"/>
            <a:ext cx="2808312"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4"/>
          <p:cNvSpPr txBox="1">
            <a:spLocks noChangeArrowheads="1"/>
          </p:cNvSpPr>
          <p:nvPr/>
        </p:nvSpPr>
        <p:spPr bwMode="auto">
          <a:xfrm>
            <a:off x="2492152" y="3851756"/>
            <a:ext cx="1719808" cy="369332"/>
          </a:xfrm>
          <a:prstGeom prst="rect">
            <a:avLst/>
          </a:prstGeom>
          <a:solidFill>
            <a:srgbClr val="336600"/>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i="1" dirty="0" smtClean="0"/>
              <a:t>Allow addition</a:t>
            </a:r>
            <a:endParaRPr lang="en-US" i="1" dirty="0"/>
          </a:p>
        </p:txBody>
      </p:sp>
      <p:sp>
        <p:nvSpPr>
          <p:cNvPr id="17" name="TextBox 14"/>
          <p:cNvSpPr txBox="1">
            <a:spLocks noChangeArrowheads="1"/>
          </p:cNvSpPr>
          <p:nvPr/>
        </p:nvSpPr>
        <p:spPr bwMode="auto">
          <a:xfrm>
            <a:off x="6444208" y="1331476"/>
            <a:ext cx="2088232" cy="369332"/>
          </a:xfrm>
          <a:prstGeom prst="rect">
            <a:avLst/>
          </a:prstGeom>
          <a:solidFill>
            <a:srgbClr val="336600"/>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i="1" dirty="0" smtClean="0"/>
              <a:t>Allow deletion</a:t>
            </a:r>
            <a:endParaRPr lang="en-US" i="1" dirty="0"/>
          </a:p>
        </p:txBody>
      </p:sp>
      <p:sp>
        <p:nvSpPr>
          <p:cNvPr id="18" name="TextBox 17"/>
          <p:cNvSpPr txBox="1"/>
          <p:nvPr/>
        </p:nvSpPr>
        <p:spPr>
          <a:xfrm>
            <a:off x="4752528" y="984785"/>
            <a:ext cx="4283968" cy="5324535"/>
          </a:xfrm>
          <a:prstGeom prst="rect">
            <a:avLst/>
          </a:prstGeom>
          <a:solidFill>
            <a:schemeClr val="accent6">
              <a:lumMod val="20000"/>
              <a:lumOff val="80000"/>
            </a:schemeClr>
          </a:solidFill>
        </p:spPr>
        <p:txBody>
          <a:bodyPr wrap="square" rtlCol="0">
            <a:spAutoFit/>
          </a:bodyPr>
          <a:lstStyle/>
          <a:p>
            <a:r>
              <a:rPr lang="en-US" sz="1000" dirty="0" smtClean="0">
                <a:latin typeface="Consolas" pitchFamily="49" charset="0"/>
                <a:cs typeface="Consolas" pitchFamily="49" charset="0"/>
              </a:rPr>
              <a:t>RELATION.OUT.SELF: on ADD_ATTRIBUTE then PROPAGATE;</a:t>
            </a:r>
          </a:p>
          <a:p>
            <a:r>
              <a:rPr lang="en-US" sz="1000" dirty="0" smtClean="0">
                <a:latin typeface="Consolas" pitchFamily="49" charset="0"/>
                <a:cs typeface="Consolas" pitchFamily="49" charset="0"/>
              </a:rPr>
              <a:t>RELATION.OUT.SELF: on DELETE_SELF then PROPAGATE;</a:t>
            </a:r>
          </a:p>
          <a:p>
            <a:r>
              <a:rPr lang="en-US" sz="1000" dirty="0" smtClean="0">
                <a:latin typeface="Consolas" pitchFamily="49" charset="0"/>
                <a:cs typeface="Consolas" pitchFamily="49" charset="0"/>
              </a:rPr>
              <a:t>RELATION.OUT.SELF: on RENAME_SELF then PROPAGATE;</a:t>
            </a:r>
          </a:p>
          <a:p>
            <a:r>
              <a:rPr lang="en-US" sz="1000" dirty="0" smtClean="0">
                <a:latin typeface="Consolas" pitchFamily="49" charset="0"/>
                <a:cs typeface="Consolas" pitchFamily="49" charset="0"/>
              </a:rPr>
              <a:t>RELATION.OUT.ATTRIBUTES: on DELETE_SELF then PROPAGATE;</a:t>
            </a:r>
          </a:p>
          <a:p>
            <a:pPr>
              <a:spcAft>
                <a:spcPts val="600"/>
              </a:spcAft>
            </a:pPr>
            <a:r>
              <a:rPr lang="en-US" sz="1000" dirty="0" smtClean="0">
                <a:latin typeface="Consolas" pitchFamily="49" charset="0"/>
                <a:cs typeface="Consolas" pitchFamily="49" charset="0"/>
              </a:rPr>
              <a:t>RELATION.OUT.ATTRIBUTES: on RENAME_SELF then PROPAGATE;</a:t>
            </a:r>
          </a:p>
          <a:p>
            <a:r>
              <a:rPr lang="en-US" sz="1000" dirty="0" smtClean="0">
                <a:latin typeface="Consolas" pitchFamily="49" charset="0"/>
                <a:cs typeface="Consolas" pitchFamily="49" charset="0"/>
              </a:rPr>
              <a:t>VIEW.OUT.SELF: on ADD_ATTRIBUTE then PROPAGATE;</a:t>
            </a:r>
          </a:p>
          <a:p>
            <a:r>
              <a:rPr lang="en-US" sz="1000" dirty="0" smtClean="0">
                <a:latin typeface="Consolas" pitchFamily="49" charset="0"/>
                <a:cs typeface="Consolas" pitchFamily="49" charset="0"/>
              </a:rPr>
              <a:t>VIEW.OUT.SELF: on ADD_ATTRIBUTE_PROVIDER then PROPAGATE;</a:t>
            </a:r>
          </a:p>
          <a:p>
            <a:r>
              <a:rPr lang="en-US" sz="1000" dirty="0" smtClean="0">
                <a:latin typeface="Consolas" pitchFamily="49" charset="0"/>
                <a:cs typeface="Consolas" pitchFamily="49" charset="0"/>
              </a:rPr>
              <a:t>VIEW.OUT.SELF: on DELETE_SELF then PROPAGATE;</a:t>
            </a:r>
          </a:p>
          <a:p>
            <a:r>
              <a:rPr lang="en-US" sz="1000" dirty="0" smtClean="0">
                <a:latin typeface="Consolas" pitchFamily="49" charset="0"/>
                <a:cs typeface="Consolas" pitchFamily="49" charset="0"/>
              </a:rPr>
              <a:t>VIEW.OUT.SELF: on RENAME_SELF then PROPAGATE;</a:t>
            </a:r>
          </a:p>
          <a:p>
            <a:r>
              <a:rPr lang="en-US" sz="1000" dirty="0" smtClean="0">
                <a:latin typeface="Consolas" pitchFamily="49" charset="0"/>
                <a:cs typeface="Consolas" pitchFamily="49" charset="0"/>
              </a:rPr>
              <a:t>VIEW.OUT.ATTRIBUTES: on DELETE_SELF then PROPAGATE;</a:t>
            </a:r>
          </a:p>
          <a:p>
            <a:r>
              <a:rPr lang="en-US" sz="1000" dirty="0" smtClean="0">
                <a:latin typeface="Consolas" pitchFamily="49" charset="0"/>
                <a:cs typeface="Consolas" pitchFamily="49" charset="0"/>
              </a:rPr>
              <a:t>VIEW.OUT.ATTRIBUTES: on RENAME_SELF then PROPAGATE;</a:t>
            </a:r>
          </a:p>
          <a:p>
            <a:r>
              <a:rPr lang="en-US" sz="1000" dirty="0" smtClean="0">
                <a:latin typeface="Consolas" pitchFamily="49" charset="0"/>
                <a:cs typeface="Consolas" pitchFamily="49" charset="0"/>
              </a:rPr>
              <a:t>VIEW.OUT.ATTRIBUTES: on DELETE_PROVIDER then PROPAGATE;</a:t>
            </a:r>
          </a:p>
          <a:p>
            <a:r>
              <a:rPr lang="en-US" sz="1000" dirty="0" smtClean="0">
                <a:latin typeface="Consolas" pitchFamily="49" charset="0"/>
                <a:cs typeface="Consolas" pitchFamily="49" charset="0"/>
              </a:rPr>
              <a:t>VIEW.OUT.ATTRIBUTES: on RENAME_PROVIDER then PROPAGATE;</a:t>
            </a:r>
          </a:p>
          <a:p>
            <a:r>
              <a:rPr lang="en-US" sz="1000" dirty="0" smtClean="0">
                <a:latin typeface="Consolas" pitchFamily="49" charset="0"/>
                <a:cs typeface="Consolas" pitchFamily="49" charset="0"/>
              </a:rPr>
              <a:t>VIEW.IN.SELF: on DELETE_PROVIDER then PROPAGATE;</a:t>
            </a:r>
          </a:p>
          <a:p>
            <a:r>
              <a:rPr lang="en-US" sz="1000" dirty="0" smtClean="0">
                <a:latin typeface="Consolas" pitchFamily="49" charset="0"/>
                <a:cs typeface="Consolas" pitchFamily="49" charset="0"/>
              </a:rPr>
              <a:t>VIEW.IN.SELF: on RENAME_PROVIDER then PROPAGATE;</a:t>
            </a:r>
          </a:p>
          <a:p>
            <a:r>
              <a:rPr lang="en-US" sz="1000" dirty="0" smtClean="0">
                <a:latin typeface="Consolas" pitchFamily="49" charset="0"/>
                <a:cs typeface="Consolas" pitchFamily="49" charset="0"/>
              </a:rPr>
              <a:t>VIEW.IN.SELF: on ADD_ATTRIBUTE_PROVIDER then PROPAGATE;</a:t>
            </a:r>
          </a:p>
          <a:p>
            <a:r>
              <a:rPr lang="en-US" sz="1000" dirty="0" smtClean="0">
                <a:latin typeface="Consolas" pitchFamily="49" charset="0"/>
                <a:cs typeface="Consolas" pitchFamily="49" charset="0"/>
              </a:rPr>
              <a:t>VIEW.IN.ATTRIBUTES: on DELETE_PROVIDER then PROPAGATE;</a:t>
            </a:r>
          </a:p>
          <a:p>
            <a:r>
              <a:rPr lang="en-US" sz="1000" dirty="0" smtClean="0">
                <a:latin typeface="Consolas" pitchFamily="49" charset="0"/>
                <a:cs typeface="Consolas" pitchFamily="49" charset="0"/>
              </a:rPr>
              <a:t>VIEW.IN.ATTRIBUTES: on RENAME_PROVIDER then PROPAGATE;</a:t>
            </a:r>
          </a:p>
          <a:p>
            <a:pPr>
              <a:spcAft>
                <a:spcPts val="600"/>
              </a:spcAft>
            </a:pPr>
            <a:r>
              <a:rPr lang="en-US" sz="1000" dirty="0" smtClean="0">
                <a:latin typeface="Consolas" pitchFamily="49" charset="0"/>
                <a:cs typeface="Consolas" pitchFamily="49" charset="0"/>
              </a:rPr>
              <a:t>VIEW.SMTX.SELF: on ALTER_SEMANTICS then PROPAGATE;</a:t>
            </a:r>
          </a:p>
          <a:p>
            <a:r>
              <a:rPr lang="en-US" sz="1000" dirty="0" smtClean="0">
                <a:latin typeface="Consolas" pitchFamily="49" charset="0"/>
                <a:cs typeface="Consolas" pitchFamily="49" charset="0"/>
              </a:rPr>
              <a:t>QUERY.OUT.SELF: on ADD_ATTRIBUTE then PROPAGATE;</a:t>
            </a:r>
          </a:p>
          <a:p>
            <a:r>
              <a:rPr lang="en-US" sz="1000" dirty="0" smtClean="0">
                <a:latin typeface="Consolas" pitchFamily="49" charset="0"/>
                <a:cs typeface="Consolas" pitchFamily="49" charset="0"/>
              </a:rPr>
              <a:t>QUERY.OUT.SELF: on ADD_ATTRIBUTE_PROVIDER then PROPAGATE;</a:t>
            </a:r>
          </a:p>
          <a:p>
            <a:r>
              <a:rPr lang="en-US" sz="1000" dirty="0" smtClean="0">
                <a:latin typeface="Consolas" pitchFamily="49" charset="0"/>
                <a:cs typeface="Consolas" pitchFamily="49" charset="0"/>
              </a:rPr>
              <a:t>QUERY.OUT.SELF: on DELETE_SELF then PROPAGATE;</a:t>
            </a:r>
          </a:p>
          <a:p>
            <a:r>
              <a:rPr lang="en-US" sz="1000" dirty="0" smtClean="0">
                <a:latin typeface="Consolas" pitchFamily="49" charset="0"/>
                <a:cs typeface="Consolas" pitchFamily="49" charset="0"/>
              </a:rPr>
              <a:t>QUERY.OUT.SELF: on RENAME_SELF then PROPAGATE;</a:t>
            </a:r>
          </a:p>
          <a:p>
            <a:r>
              <a:rPr lang="en-US" sz="1000" dirty="0" smtClean="0">
                <a:latin typeface="Consolas" pitchFamily="49" charset="0"/>
                <a:cs typeface="Consolas" pitchFamily="49" charset="0"/>
              </a:rPr>
              <a:t>QUERY.OUT.ATTRIBUTES: on DELETE_SELF then PROPAGATE;</a:t>
            </a:r>
          </a:p>
          <a:p>
            <a:r>
              <a:rPr lang="en-US" sz="1000" dirty="0" smtClean="0">
                <a:latin typeface="Consolas" pitchFamily="49" charset="0"/>
                <a:cs typeface="Consolas" pitchFamily="49" charset="0"/>
              </a:rPr>
              <a:t>QUERY.OUT.ATTRIBUTES: on RENAME_SELF then PROPAGATE;</a:t>
            </a:r>
          </a:p>
          <a:p>
            <a:r>
              <a:rPr lang="en-US" sz="1000" dirty="0" smtClean="0">
                <a:latin typeface="Consolas" pitchFamily="49" charset="0"/>
                <a:cs typeface="Consolas" pitchFamily="49" charset="0"/>
              </a:rPr>
              <a:t>QUERY.OUT.ATTRIBUTES: on DELETE_PROVIDER then PROPAGATE;</a:t>
            </a:r>
          </a:p>
          <a:p>
            <a:r>
              <a:rPr lang="en-US" sz="1000" dirty="0" smtClean="0">
                <a:latin typeface="Consolas" pitchFamily="49" charset="0"/>
                <a:cs typeface="Consolas" pitchFamily="49" charset="0"/>
              </a:rPr>
              <a:t>QUERY.OUT.ATTRIBUTES: on RENAME_PROVIDER then PROPAGATE;</a:t>
            </a:r>
          </a:p>
          <a:p>
            <a:r>
              <a:rPr lang="en-US" sz="1000" dirty="0" smtClean="0">
                <a:latin typeface="Consolas" pitchFamily="49" charset="0"/>
                <a:cs typeface="Consolas" pitchFamily="49" charset="0"/>
              </a:rPr>
              <a:t>QUERY.IN.SELF: on DELETE_PROVIDER then PROPAGATE;</a:t>
            </a:r>
          </a:p>
          <a:p>
            <a:r>
              <a:rPr lang="en-US" sz="1000" dirty="0" smtClean="0">
                <a:latin typeface="Consolas" pitchFamily="49" charset="0"/>
                <a:cs typeface="Consolas" pitchFamily="49" charset="0"/>
              </a:rPr>
              <a:t>QUERY.IN.SELF: on RENAME_PROVIDER then PROPAGATE;</a:t>
            </a:r>
          </a:p>
          <a:p>
            <a:r>
              <a:rPr lang="en-US" sz="1000" dirty="0" smtClean="0">
                <a:latin typeface="Consolas" pitchFamily="49" charset="0"/>
                <a:cs typeface="Consolas" pitchFamily="49" charset="0"/>
              </a:rPr>
              <a:t>QUERY.IN.SELF: on ADD_ATTRIBUTE_PROVIDER then PROPAGATE;</a:t>
            </a:r>
          </a:p>
          <a:p>
            <a:r>
              <a:rPr lang="en-US" sz="1000" dirty="0" smtClean="0">
                <a:latin typeface="Consolas" pitchFamily="49" charset="0"/>
                <a:cs typeface="Consolas" pitchFamily="49" charset="0"/>
              </a:rPr>
              <a:t>QUERY.IN.ATTRIBUTES: on DELETE_PROVIDER then PROPAGATE;</a:t>
            </a:r>
          </a:p>
          <a:p>
            <a:r>
              <a:rPr lang="en-US" sz="1000" dirty="0" smtClean="0">
                <a:latin typeface="Consolas" pitchFamily="49" charset="0"/>
                <a:cs typeface="Consolas" pitchFamily="49" charset="0"/>
              </a:rPr>
              <a:t>QUERY.IN.ATTRIBUTES: on RENAME_PROVIDER then PROPAGATE;</a:t>
            </a:r>
          </a:p>
          <a:p>
            <a:r>
              <a:rPr lang="en-US" sz="1000" dirty="0" smtClean="0">
                <a:latin typeface="Consolas" pitchFamily="49" charset="0"/>
                <a:cs typeface="Consolas" pitchFamily="49" charset="0"/>
              </a:rPr>
              <a:t>QUERY.SMTX.SELF: on ALTER_SEMANTICS then PROPAGATE;</a:t>
            </a:r>
          </a:p>
        </p:txBody>
      </p:sp>
      <p:sp>
        <p:nvSpPr>
          <p:cNvPr id="23" name="TextBox 14"/>
          <p:cNvSpPr txBox="1">
            <a:spLocks noChangeArrowheads="1"/>
          </p:cNvSpPr>
          <p:nvPr/>
        </p:nvSpPr>
        <p:spPr bwMode="auto">
          <a:xfrm>
            <a:off x="323528" y="6095037"/>
            <a:ext cx="4032448" cy="646331"/>
          </a:xfrm>
          <a:prstGeom prst="rect">
            <a:avLst/>
          </a:prstGeom>
          <a:solidFill>
            <a:srgbClr val="002060"/>
          </a:solidFill>
          <a:ln>
            <a:headEnd/>
            <a:tailEnd/>
          </a:ln>
        </p:spPr>
        <p:style>
          <a:lnRef idx="1">
            <a:schemeClr val="accent5"/>
          </a:lnRef>
          <a:fillRef idx="3">
            <a:schemeClr val="accent5"/>
          </a:fillRef>
          <a:effectRef idx="2">
            <a:schemeClr val="accent5"/>
          </a:effectRef>
          <a:fontRef idx="minor">
            <a:schemeClr val="lt1"/>
          </a:fontRef>
        </p:style>
        <p:txBody>
          <a:bodyPr wrap="square">
            <a:spAutoFit/>
          </a:bodyPr>
          <a:lstStyle/>
          <a:p>
            <a:r>
              <a:rPr lang="en-US" b="1" i="1" dirty="0" smtClean="0"/>
              <a:t>Policies to </a:t>
            </a:r>
            <a:r>
              <a:rPr lang="en-US" b="1" i="1" dirty="0" smtClean="0">
                <a:solidFill>
                  <a:srgbClr val="FFFF00"/>
                </a:solidFill>
              </a:rPr>
              <a:t>predetermine the modules’ reaction to a hypothetical event</a:t>
            </a:r>
            <a:r>
              <a:rPr lang="en-US" b="1" i="1" dirty="0" smtClean="0"/>
              <a:t>?</a:t>
            </a:r>
            <a:endParaRPr lang="en-US" b="1" i="1" dirty="0"/>
          </a:p>
        </p:txBody>
      </p:sp>
      <p:sp>
        <p:nvSpPr>
          <p:cNvPr id="24" name="Footer Placeholder 23"/>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pvassil\PERSONAL\TALKS\eBISS-2015\TALK\WORKING\fig01a.png"/>
          <p:cNvPicPr>
            <a:picLocks noChangeAspect="1" noChangeArrowheads="1"/>
          </p:cNvPicPr>
          <p:nvPr/>
        </p:nvPicPr>
        <p:blipFill>
          <a:blip r:embed="rId3" cstate="print"/>
          <a:srcRect/>
          <a:stretch>
            <a:fillRect/>
          </a:stretch>
        </p:blipFill>
        <p:spPr bwMode="auto">
          <a:xfrm>
            <a:off x="251520" y="915699"/>
            <a:ext cx="8424936" cy="5753661"/>
          </a:xfrm>
          <a:prstGeom prst="rect">
            <a:avLst/>
          </a:prstGeom>
          <a:noFill/>
        </p:spPr>
      </p:pic>
      <p:sp>
        <p:nvSpPr>
          <p:cNvPr id="18" name="Slide Number Placeholder 17"/>
          <p:cNvSpPr>
            <a:spLocks noGrp="1"/>
          </p:cNvSpPr>
          <p:nvPr>
            <p:ph type="sldNum" sz="quarter" idx="12"/>
          </p:nvPr>
        </p:nvSpPr>
        <p:spPr/>
        <p:txBody>
          <a:bodyPr/>
          <a:lstStyle/>
          <a:p>
            <a:fld id="{B534F264-710F-462F-ACDF-5EB054FAB7C1}" type="slidenum">
              <a:rPr lang="el-GR" smtClean="0"/>
              <a:pPr/>
              <a:t>169</a:t>
            </a:fld>
            <a:endParaRPr lang="el-GR"/>
          </a:p>
        </p:txBody>
      </p:sp>
      <p:sp>
        <p:nvSpPr>
          <p:cNvPr id="23554" name="Title 1"/>
          <p:cNvSpPr>
            <a:spLocks noGrp="1"/>
          </p:cNvSpPr>
          <p:nvPr>
            <p:ph type="title"/>
          </p:nvPr>
        </p:nvSpPr>
        <p:spPr>
          <a:xfrm>
            <a:off x="457200" y="115888"/>
            <a:ext cx="8229600" cy="1143000"/>
          </a:xfrm>
        </p:spPr>
        <p:txBody>
          <a:bodyPr>
            <a:normAutofit/>
          </a:bodyPr>
          <a:lstStyle/>
          <a:p>
            <a:r>
              <a:rPr lang="en-US" dirty="0" smtClean="0"/>
              <a:t>How to handle evolution?</a:t>
            </a:r>
          </a:p>
        </p:txBody>
      </p:sp>
      <p:sp>
        <p:nvSpPr>
          <p:cNvPr id="23555"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l-GR"/>
          </a:p>
        </p:txBody>
      </p:sp>
      <p:sp>
        <p:nvSpPr>
          <p:cNvPr id="22" name="TextBox 21"/>
          <p:cNvSpPr txBox="1"/>
          <p:nvPr/>
        </p:nvSpPr>
        <p:spPr>
          <a:xfrm>
            <a:off x="4572000" y="1412875"/>
            <a:ext cx="1512168"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1200" b="1" dirty="0" smtClean="0">
                <a:solidFill>
                  <a:schemeClr val="tx1"/>
                </a:solidFill>
              </a:rPr>
              <a:t>Remove </a:t>
            </a:r>
            <a:r>
              <a:rPr lang="en-US" sz="1200" b="1" dirty="0" err="1" smtClean="0">
                <a:solidFill>
                  <a:schemeClr val="tx1"/>
                </a:solidFill>
              </a:rPr>
              <a:t>CS.C_NAME</a:t>
            </a:r>
            <a:endParaRPr lang="en-US" sz="1200" b="1" dirty="0">
              <a:solidFill>
                <a:schemeClr val="tx1"/>
              </a:solidFill>
            </a:endParaRPr>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Highlights of Schema Size </a:t>
            </a:r>
            <a:br>
              <a:rPr lang="en-US" dirty="0" smtClean="0"/>
            </a:br>
            <a:r>
              <a:rPr lang="en-US" dirty="0" smtClean="0"/>
              <a:t>Evolution</a:t>
            </a:r>
            <a:endParaRPr lang="el-GR" dirty="0"/>
          </a:p>
        </p:txBody>
      </p:sp>
      <p:sp>
        <p:nvSpPr>
          <p:cNvPr id="3" name="Content Placeholder 2"/>
          <p:cNvSpPr>
            <a:spLocks noGrp="1"/>
          </p:cNvSpPr>
          <p:nvPr>
            <p:ph idx="1"/>
          </p:nvPr>
        </p:nvSpPr>
        <p:spPr/>
        <p:txBody>
          <a:bodyPr>
            <a:normAutofit/>
          </a:bodyPr>
          <a:lstStyle/>
          <a:p>
            <a:r>
              <a:rPr lang="en-US" b="1" dirty="0" smtClean="0"/>
              <a:t>Overall increase in size</a:t>
            </a:r>
          </a:p>
          <a:p>
            <a:r>
              <a:rPr lang="en-US" dirty="0" smtClean="0"/>
              <a:t>Periods of </a:t>
            </a:r>
            <a:r>
              <a:rPr lang="en-US" b="1" dirty="0" smtClean="0">
                <a:solidFill>
                  <a:srgbClr val="0000FF"/>
                </a:solidFill>
              </a:rPr>
              <a:t>increase</a:t>
            </a:r>
            <a:r>
              <a:rPr lang="en-US" dirty="0" smtClean="0"/>
              <a:t>, esp. at beginning and after large drops</a:t>
            </a:r>
            <a:endParaRPr lang="en-US" dirty="0" smtClean="0">
              <a:solidFill>
                <a:srgbClr val="0000FF"/>
              </a:solidFill>
            </a:endParaRPr>
          </a:p>
          <a:p>
            <a:r>
              <a:rPr lang="en-US" b="1" dirty="0" smtClean="0">
                <a:solidFill>
                  <a:srgbClr val="C00000"/>
                </a:solidFill>
              </a:rPr>
              <a:t>Drops</a:t>
            </a:r>
            <a:r>
              <a:rPr lang="en-US" dirty="0" smtClean="0"/>
              <a:t>: sudden and steep (in short duration)</a:t>
            </a:r>
            <a:endParaRPr lang="en-US" dirty="0" smtClean="0">
              <a:solidFill>
                <a:srgbClr val="C00000"/>
              </a:solidFill>
            </a:endParaRPr>
          </a:p>
          <a:p>
            <a:r>
              <a:rPr lang="en-US" b="1" dirty="0" smtClean="0">
                <a:solidFill>
                  <a:srgbClr val="00B050"/>
                </a:solidFill>
              </a:rPr>
              <a:t>Large periods of stability!</a:t>
            </a:r>
          </a:p>
          <a:p>
            <a:pPr lvl="1"/>
            <a:r>
              <a:rPr lang="en-US" dirty="0" smtClean="0"/>
              <a:t>Unlike traditional S/W, db’s are dependency magnets…</a:t>
            </a:r>
            <a:endParaRPr lang="el-GR" dirty="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17</a:t>
            </a:fld>
            <a:endParaRPr kumimoji="0" lang="en-US"/>
          </a:p>
        </p:txBody>
      </p:sp>
      <p:pic>
        <p:nvPicPr>
          <p:cNvPr id="5" name="Picture 8" descr="emotions,examining,eyeballs,eyes,faces,looking,magnification,magnifying,magnifying glasses,seeing,smiles,smiley,smiley face,smiley faces,smileys,smilie,smilie face,smilie faces,smilies,smiling,smily,smily face,smily faces,smilys,symbols"/>
          <p:cNvPicPr>
            <a:picLocks noChangeAspect="1" noChangeArrowheads="1"/>
          </p:cNvPicPr>
          <p:nvPr/>
        </p:nvPicPr>
        <p:blipFill>
          <a:blip r:embed="rId3" cstate="print"/>
          <a:srcRect/>
          <a:stretch>
            <a:fillRect/>
          </a:stretch>
        </p:blipFill>
        <p:spPr bwMode="auto">
          <a:xfrm>
            <a:off x="7919864" y="0"/>
            <a:ext cx="1224136" cy="1224136"/>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Internals of impact assess. &amp; rewriting</a:t>
            </a:r>
            <a:endParaRPr lang="el-GR" dirty="0"/>
          </a:p>
        </p:txBody>
      </p:sp>
      <p:sp>
        <p:nvSpPr>
          <p:cNvPr id="3" name="Content Placeholder 2"/>
          <p:cNvSpPr>
            <a:spLocks noGrp="1"/>
          </p:cNvSpPr>
          <p:nvPr>
            <p:ph idx="1"/>
          </p:nvPr>
        </p:nvSpPr>
        <p:spPr>
          <a:xfrm>
            <a:off x="457200" y="1268760"/>
            <a:ext cx="8229600" cy="4857403"/>
          </a:xfrm>
        </p:spPr>
        <p:txBody>
          <a:bodyPr>
            <a:noAutofit/>
          </a:bodyPr>
          <a:lstStyle/>
          <a:p>
            <a:pPr marL="514350" indent="-514350">
              <a:buFont typeface="+mj-lt"/>
              <a:buAutoNum type="arabicPeriod"/>
            </a:pPr>
            <a:r>
              <a:rPr lang="en-US" sz="2400" b="1" dirty="0" smtClean="0"/>
              <a:t>Impact assessment</a:t>
            </a:r>
            <a:r>
              <a:rPr lang="en-US" sz="2400" dirty="0" smtClean="0"/>
              <a:t>. Given a potential event, a status determination algorithm makes sure that the nodes of the ecosystem are assigned a status concerning (a) whether they are affected by the event or not and (b) what their reaction to the event is (block or propagate).</a:t>
            </a:r>
          </a:p>
          <a:p>
            <a:pPr marL="514350" indent="-514350">
              <a:buFont typeface="+mj-lt"/>
              <a:buAutoNum type="arabicPeriod"/>
            </a:pPr>
            <a:r>
              <a:rPr lang="en-US" sz="2400" b="1" dirty="0" smtClean="0"/>
              <a:t>Conflict resolution and calculation of variants</a:t>
            </a:r>
            <a:r>
              <a:rPr lang="en-US" sz="2400" dirty="0" smtClean="0"/>
              <a:t>. Algorithm that checks the affected parts of the graph in order to highlight affected nodes with whether they will adapt to a new version or retain both their old and new variants.</a:t>
            </a:r>
          </a:p>
          <a:p>
            <a:pPr marL="514350" indent="-514350">
              <a:buFont typeface="+mj-lt"/>
              <a:buAutoNum type="arabicPeriod"/>
            </a:pPr>
            <a:r>
              <a:rPr lang="en-US" sz="2400" b="1" dirty="0" smtClean="0"/>
              <a:t>Module Rewriting</a:t>
            </a:r>
            <a:r>
              <a:rPr lang="en-US" sz="2400" dirty="0" smtClean="0"/>
              <a:t>. Our algorithm visits affected modules sequentially and performs the appropriate restructuring of nodes and edges.</a:t>
            </a:r>
            <a:endParaRPr lang="en-US" sz="24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29E33-B620-47F9-BB04-8846C2A5AFCC}" type="slidenum">
              <a:rPr lang="en-US" smtClean="0"/>
              <a:pPr/>
              <a:t>170</a:t>
            </a:fld>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assessment &amp; rewriting</a:t>
            </a:r>
            <a:endParaRPr lang="el-GR"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lang="en-US" smtClean="0"/>
              <a:pPr/>
              <a:t>171</a:t>
            </a:fld>
            <a:endParaRPr lang="en-US"/>
          </a:p>
        </p:txBody>
      </p:sp>
      <p:pic>
        <p:nvPicPr>
          <p:cNvPr id="3074" name="Picture 2" descr="D:\Users\pvassil\PERSONAL\TALKS\eBISS-2015\TALK\WORKING\fig01b.png"/>
          <p:cNvPicPr>
            <a:picLocks noChangeAspect="1" noChangeArrowheads="1"/>
          </p:cNvPicPr>
          <p:nvPr/>
        </p:nvPicPr>
        <p:blipFill>
          <a:blip r:embed="rId2" cstate="print"/>
          <a:srcRect/>
          <a:stretch>
            <a:fillRect/>
          </a:stretch>
        </p:blipFill>
        <p:spPr bwMode="auto">
          <a:xfrm>
            <a:off x="323528" y="1700808"/>
            <a:ext cx="3651250" cy="3184525"/>
          </a:xfrm>
          <a:prstGeom prst="rect">
            <a:avLst/>
          </a:prstGeom>
          <a:noFill/>
        </p:spPr>
      </p:pic>
      <p:pic>
        <p:nvPicPr>
          <p:cNvPr id="3075" name="Picture 3" descr="D:\Users\pvassil\PERSONAL\TALKS\eBISS-2015\TALK\WORKING\fig01c.png"/>
          <p:cNvPicPr>
            <a:picLocks noChangeAspect="1" noChangeArrowheads="1"/>
          </p:cNvPicPr>
          <p:nvPr/>
        </p:nvPicPr>
        <p:blipFill>
          <a:blip r:embed="rId3" cstate="print"/>
          <a:srcRect/>
          <a:stretch>
            <a:fillRect/>
          </a:stretch>
        </p:blipFill>
        <p:spPr bwMode="auto">
          <a:xfrm>
            <a:off x="4860032" y="1772816"/>
            <a:ext cx="3297237" cy="2925763"/>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p:txBody>
          <a:bodyPr>
            <a:noAutofit/>
          </a:bodyPr>
          <a:lstStyle/>
          <a:p>
            <a:r>
              <a:rPr lang="en-US" sz="4000" dirty="0" smtClean="0"/>
              <a:t>Conflicts: what they are and how to handle them (more than flooding)</a:t>
            </a:r>
            <a:endParaRPr lang="el-GR" sz="4000" dirty="0"/>
          </a:p>
        </p:txBody>
      </p:sp>
      <p:sp>
        <p:nvSpPr>
          <p:cNvPr id="35" name="Slide Number Placeholder 34"/>
          <p:cNvSpPr>
            <a:spLocks noGrp="1"/>
          </p:cNvSpPr>
          <p:nvPr>
            <p:ph type="sldNum" sz="quarter" idx="12"/>
          </p:nvPr>
        </p:nvSpPr>
        <p:spPr/>
        <p:txBody>
          <a:bodyPr/>
          <a:lstStyle/>
          <a:p>
            <a:fld id="{B6F15528-21DE-4FAA-801E-634DDDAF4B2B}" type="slidenum">
              <a:rPr lang="en-US" smtClean="0"/>
              <a:pPr/>
              <a:t>172</a:t>
            </a:fld>
            <a:endParaRPr lang="en-US" dirty="0"/>
          </a:p>
        </p:txBody>
      </p:sp>
      <p:sp>
        <p:nvSpPr>
          <p:cNvPr id="333" name="TextShape 1"/>
          <p:cNvSpPr txBox="1"/>
          <p:nvPr/>
        </p:nvSpPr>
        <p:spPr>
          <a:xfrm>
            <a:off x="457200" y="274680"/>
            <a:ext cx="8229240" cy="1142640"/>
          </a:xfrm>
          <a:prstGeom prst="rect">
            <a:avLst/>
          </a:prstGeom>
        </p:spPr>
        <p:txBody>
          <a:bodyPr anchor="ctr"/>
          <a:lstStyle/>
          <a:p>
            <a:pPr algn="ctr">
              <a:lnSpc>
                <a:spcPct val="100000"/>
              </a:lnSpc>
            </a:pPr>
            <a:endParaRPr dirty="0"/>
          </a:p>
        </p:txBody>
      </p:sp>
      <p:sp>
        <p:nvSpPr>
          <p:cNvPr id="334" name="CustomShape 2"/>
          <p:cNvSpPr/>
          <p:nvPr/>
        </p:nvSpPr>
        <p:spPr>
          <a:xfrm>
            <a:off x="936840" y="1772640"/>
            <a:ext cx="1241640" cy="468360"/>
          </a:xfrm>
          <a:prstGeom prst="flowChartMagneticDisk">
            <a:avLst/>
          </a:prstGeom>
          <a:solidFill>
            <a:srgbClr val="FFFFFF"/>
          </a:solidFill>
          <a:ln w="9360">
            <a:solidFill>
              <a:srgbClr val="46AAC4"/>
            </a:solidFill>
            <a:round/>
          </a:ln>
        </p:spPr>
        <p:txBody>
          <a:bodyPr lIns="90000" tIns="45000" rIns="90000" bIns="45000" anchor="ctr"/>
          <a:lstStyle/>
          <a:p>
            <a:pPr algn="ctr">
              <a:lnSpc>
                <a:spcPct val="100000"/>
              </a:lnSpc>
            </a:pPr>
            <a:r>
              <a:rPr lang="en-US" dirty="0" smtClean="0">
                <a:solidFill>
                  <a:srgbClr val="000000"/>
                </a:solidFill>
                <a:latin typeface="Calibri"/>
              </a:rPr>
              <a:t>R</a:t>
            </a:r>
            <a:endParaRPr dirty="0"/>
          </a:p>
        </p:txBody>
      </p:sp>
      <p:sp>
        <p:nvSpPr>
          <p:cNvPr id="335" name="CustomShape 3"/>
          <p:cNvSpPr/>
          <p:nvPr/>
        </p:nvSpPr>
        <p:spPr>
          <a:xfrm>
            <a:off x="921000" y="2493000"/>
            <a:ext cx="1284840" cy="359640"/>
          </a:xfrm>
          <a:prstGeom prst="ellipse">
            <a:avLst/>
          </a:prstGeom>
          <a:solidFill>
            <a:srgbClr val="00FF00"/>
          </a:solidFill>
          <a:ln w="9360">
            <a:solidFill>
              <a:srgbClr val="46AAC4"/>
            </a:solidFill>
            <a:round/>
          </a:ln>
        </p:spPr>
        <p:txBody>
          <a:bodyPr lIns="90000" tIns="45000" rIns="90000" bIns="45000" anchor="ctr"/>
          <a:lstStyle/>
          <a:p>
            <a:pPr algn="ctr">
              <a:lnSpc>
                <a:spcPct val="100000"/>
              </a:lnSpc>
            </a:pPr>
            <a:r>
              <a:rPr lang="en-US" dirty="0" smtClean="0">
                <a:solidFill>
                  <a:srgbClr val="000000"/>
                </a:solidFill>
                <a:latin typeface="Calibri"/>
              </a:rPr>
              <a:t>View0</a:t>
            </a:r>
            <a:endParaRPr dirty="0"/>
          </a:p>
        </p:txBody>
      </p:sp>
      <p:sp>
        <p:nvSpPr>
          <p:cNvPr id="336" name="CustomShape 4"/>
          <p:cNvSpPr/>
          <p:nvPr/>
        </p:nvSpPr>
        <p:spPr>
          <a:xfrm>
            <a:off x="1557840" y="2241360"/>
            <a:ext cx="5400" cy="250920"/>
          </a:xfrm>
          <a:prstGeom prst="straightConnector1">
            <a:avLst/>
          </a:prstGeom>
          <a:ln w="9360">
            <a:solidFill>
              <a:srgbClr val="4A7EBB"/>
            </a:solidFill>
            <a:round/>
            <a:tailEnd type="triangle" w="med" len="med"/>
          </a:ln>
        </p:spPr>
      </p:sp>
      <p:sp>
        <p:nvSpPr>
          <p:cNvPr id="337" name="CustomShape 5"/>
          <p:cNvSpPr/>
          <p:nvPr/>
        </p:nvSpPr>
        <p:spPr>
          <a:xfrm>
            <a:off x="173640" y="3069000"/>
            <a:ext cx="1284840" cy="359640"/>
          </a:xfrm>
          <a:prstGeom prst="ellipse">
            <a:avLst/>
          </a:prstGeom>
          <a:solidFill>
            <a:srgbClr val="E6E64C"/>
          </a:solidFill>
          <a:ln w="9360">
            <a:solidFill>
              <a:srgbClr val="46AAC4"/>
            </a:solidFill>
            <a:round/>
          </a:ln>
        </p:spPr>
        <p:txBody>
          <a:bodyPr lIns="90000" tIns="45000" rIns="90000" bIns="45000" anchor="ctr"/>
          <a:lstStyle/>
          <a:p>
            <a:pPr algn="ctr">
              <a:lnSpc>
                <a:spcPct val="100000"/>
              </a:lnSpc>
            </a:pPr>
            <a:r>
              <a:rPr lang="en-US" dirty="0" smtClean="0">
                <a:solidFill>
                  <a:srgbClr val="000000"/>
                </a:solidFill>
                <a:latin typeface="Calibri"/>
              </a:rPr>
              <a:t>View1</a:t>
            </a:r>
            <a:endParaRPr dirty="0"/>
          </a:p>
        </p:txBody>
      </p:sp>
      <p:sp>
        <p:nvSpPr>
          <p:cNvPr id="338" name="CustomShape 6"/>
          <p:cNvSpPr/>
          <p:nvPr/>
        </p:nvSpPr>
        <p:spPr>
          <a:xfrm>
            <a:off x="1610040" y="3069000"/>
            <a:ext cx="1284840" cy="359640"/>
          </a:xfrm>
          <a:prstGeom prst="ellipse">
            <a:avLst/>
          </a:prstGeom>
          <a:solidFill>
            <a:srgbClr val="00B0F0"/>
          </a:solidFill>
          <a:ln w="9360">
            <a:solidFill>
              <a:srgbClr val="46AAC4"/>
            </a:solidFill>
            <a:round/>
          </a:ln>
        </p:spPr>
        <p:txBody>
          <a:bodyPr lIns="90000" tIns="45000" rIns="90000" bIns="45000" anchor="ctr"/>
          <a:lstStyle/>
          <a:p>
            <a:pPr algn="ctr">
              <a:lnSpc>
                <a:spcPct val="100000"/>
              </a:lnSpc>
            </a:pPr>
            <a:r>
              <a:rPr lang="en-US" dirty="0" smtClean="0">
                <a:solidFill>
                  <a:srgbClr val="000000"/>
                </a:solidFill>
                <a:latin typeface="Calibri"/>
              </a:rPr>
              <a:t>View2</a:t>
            </a:r>
            <a:endParaRPr dirty="0"/>
          </a:p>
        </p:txBody>
      </p:sp>
      <p:sp>
        <p:nvSpPr>
          <p:cNvPr id="339" name="CustomShape 7"/>
          <p:cNvSpPr/>
          <p:nvPr/>
        </p:nvSpPr>
        <p:spPr>
          <a:xfrm flipH="1">
            <a:off x="815520" y="2800080"/>
            <a:ext cx="292680" cy="268560"/>
          </a:xfrm>
          <a:prstGeom prst="straightConnector1">
            <a:avLst/>
          </a:prstGeom>
          <a:ln w="9360">
            <a:solidFill>
              <a:srgbClr val="4A7EBB"/>
            </a:solidFill>
            <a:round/>
            <a:tailEnd type="triangle" w="med" len="med"/>
          </a:ln>
        </p:spPr>
      </p:sp>
      <p:sp>
        <p:nvSpPr>
          <p:cNvPr id="340" name="CustomShape 8"/>
          <p:cNvSpPr/>
          <p:nvPr/>
        </p:nvSpPr>
        <p:spPr>
          <a:xfrm>
            <a:off x="2017920" y="2800080"/>
            <a:ext cx="234360" cy="268560"/>
          </a:xfrm>
          <a:prstGeom prst="straightConnector1">
            <a:avLst/>
          </a:prstGeom>
          <a:ln w="9360">
            <a:solidFill>
              <a:srgbClr val="4A7EBB"/>
            </a:solidFill>
            <a:round/>
            <a:tailEnd type="triangle" w="med" len="med"/>
          </a:ln>
        </p:spPr>
      </p:sp>
      <p:sp>
        <p:nvSpPr>
          <p:cNvPr id="341" name="CustomShape 9"/>
          <p:cNvSpPr/>
          <p:nvPr/>
        </p:nvSpPr>
        <p:spPr>
          <a:xfrm>
            <a:off x="882840" y="3645000"/>
            <a:ext cx="1284840" cy="359640"/>
          </a:xfrm>
          <a:prstGeom prst="ellipse">
            <a:avLst/>
          </a:prstGeom>
          <a:solidFill>
            <a:srgbClr val="B3B3B3"/>
          </a:solidFill>
          <a:ln w="9360">
            <a:solidFill>
              <a:srgbClr val="46AAC4"/>
            </a:solidFill>
            <a:round/>
          </a:ln>
        </p:spPr>
        <p:txBody>
          <a:bodyPr lIns="90000" tIns="45000" rIns="90000" bIns="45000" anchor="ctr"/>
          <a:lstStyle/>
          <a:p>
            <a:pPr algn="ctr">
              <a:lnSpc>
                <a:spcPct val="100000"/>
              </a:lnSpc>
            </a:pPr>
            <a:r>
              <a:rPr lang="en-US">
                <a:solidFill>
                  <a:srgbClr val="000000"/>
                </a:solidFill>
                <a:latin typeface="Calibri"/>
              </a:rPr>
              <a:t>Query1</a:t>
            </a:r>
            <a:endParaRPr/>
          </a:p>
        </p:txBody>
      </p:sp>
      <p:sp>
        <p:nvSpPr>
          <p:cNvPr id="342" name="CustomShape 10"/>
          <p:cNvSpPr/>
          <p:nvPr/>
        </p:nvSpPr>
        <p:spPr>
          <a:xfrm>
            <a:off x="2405640" y="3645000"/>
            <a:ext cx="1284840" cy="359640"/>
          </a:xfrm>
          <a:prstGeom prst="ellipse">
            <a:avLst/>
          </a:prstGeom>
          <a:solidFill>
            <a:srgbClr val="FF0000"/>
          </a:solidFill>
          <a:ln w="9360">
            <a:solidFill>
              <a:srgbClr val="FF0000"/>
            </a:solidFill>
            <a:round/>
          </a:ln>
        </p:spPr>
        <p:txBody>
          <a:bodyPr lIns="90000" tIns="45000" rIns="90000" bIns="45000" anchor="ctr"/>
          <a:lstStyle/>
          <a:p>
            <a:pPr algn="ctr">
              <a:lnSpc>
                <a:spcPct val="100000"/>
              </a:lnSpc>
            </a:pPr>
            <a:r>
              <a:rPr lang="en-US">
                <a:solidFill>
                  <a:srgbClr val="000000"/>
                </a:solidFill>
                <a:latin typeface="Calibri"/>
              </a:rPr>
              <a:t>Query2</a:t>
            </a:r>
            <a:endParaRPr/>
          </a:p>
        </p:txBody>
      </p:sp>
      <p:sp>
        <p:nvSpPr>
          <p:cNvPr id="343" name="CustomShape 11"/>
          <p:cNvSpPr/>
          <p:nvPr/>
        </p:nvSpPr>
        <p:spPr>
          <a:xfrm flipH="1">
            <a:off x="1524720" y="3376440"/>
            <a:ext cx="272520" cy="268560"/>
          </a:xfrm>
          <a:prstGeom prst="straightConnector1">
            <a:avLst/>
          </a:prstGeom>
          <a:ln w="9360">
            <a:solidFill>
              <a:srgbClr val="4A7EBB"/>
            </a:solidFill>
            <a:round/>
            <a:tailEnd type="triangle" w="med" len="med"/>
          </a:ln>
        </p:spPr>
      </p:sp>
      <p:sp>
        <p:nvSpPr>
          <p:cNvPr id="344" name="CustomShape 12"/>
          <p:cNvSpPr/>
          <p:nvPr/>
        </p:nvSpPr>
        <p:spPr>
          <a:xfrm>
            <a:off x="2707320" y="3376440"/>
            <a:ext cx="340920" cy="268560"/>
          </a:xfrm>
          <a:prstGeom prst="straightConnector1">
            <a:avLst/>
          </a:prstGeom>
          <a:ln w="9360">
            <a:solidFill>
              <a:srgbClr val="4A7EBB"/>
            </a:solidFill>
            <a:round/>
            <a:tailEnd type="triangle" w="med" len="med"/>
          </a:ln>
        </p:spPr>
      </p:sp>
      <p:sp>
        <p:nvSpPr>
          <p:cNvPr id="345" name="CustomShape 13"/>
          <p:cNvSpPr/>
          <p:nvPr/>
        </p:nvSpPr>
        <p:spPr>
          <a:xfrm>
            <a:off x="6730800" y="1772640"/>
            <a:ext cx="1146600" cy="468360"/>
          </a:xfrm>
          <a:prstGeom prst="flowChartMagneticDisk">
            <a:avLst/>
          </a:prstGeom>
          <a:solidFill>
            <a:srgbClr val="FFFFFF"/>
          </a:solidFill>
          <a:ln w="9360">
            <a:solidFill>
              <a:srgbClr val="46AAC4"/>
            </a:solidFill>
            <a:round/>
          </a:ln>
        </p:spPr>
        <p:txBody>
          <a:bodyPr lIns="90000" tIns="45000" rIns="90000" bIns="45000" anchor="ctr"/>
          <a:lstStyle/>
          <a:p>
            <a:pPr algn="ctr">
              <a:lnSpc>
                <a:spcPct val="100000"/>
              </a:lnSpc>
            </a:pPr>
            <a:r>
              <a:rPr lang="en-US" dirty="0" smtClean="0">
                <a:solidFill>
                  <a:srgbClr val="000000"/>
                </a:solidFill>
                <a:latin typeface="Calibri"/>
              </a:rPr>
              <a:t>R</a:t>
            </a:r>
            <a:endParaRPr dirty="0"/>
          </a:p>
        </p:txBody>
      </p:sp>
      <p:sp>
        <p:nvSpPr>
          <p:cNvPr id="346" name="CustomShape 14"/>
          <p:cNvSpPr/>
          <p:nvPr/>
        </p:nvSpPr>
        <p:spPr>
          <a:xfrm flipH="1">
            <a:off x="6041760" y="2241360"/>
            <a:ext cx="1261800" cy="250920"/>
          </a:xfrm>
          <a:prstGeom prst="straightConnector1">
            <a:avLst/>
          </a:prstGeom>
          <a:ln w="9360">
            <a:solidFill>
              <a:srgbClr val="4A7EBB"/>
            </a:solidFill>
            <a:custDash>
              <a:ds d="140000" sp="105000"/>
            </a:custDash>
            <a:round/>
            <a:tailEnd type="triangle" w="med" len="med"/>
          </a:ln>
        </p:spPr>
      </p:sp>
      <p:sp>
        <p:nvSpPr>
          <p:cNvPr id="347" name="CustomShape 15"/>
          <p:cNvSpPr/>
          <p:nvPr/>
        </p:nvSpPr>
        <p:spPr>
          <a:xfrm flipH="1">
            <a:off x="5310240" y="2800080"/>
            <a:ext cx="261000" cy="268560"/>
          </a:xfrm>
          <a:prstGeom prst="straightConnector1">
            <a:avLst/>
          </a:prstGeom>
          <a:ln w="9360">
            <a:solidFill>
              <a:srgbClr val="4A7EBB"/>
            </a:solidFill>
            <a:custDash>
              <a:ds d="140000" sp="105000"/>
            </a:custDash>
            <a:round/>
            <a:tailEnd type="triangle" w="med" len="med"/>
          </a:ln>
        </p:spPr>
      </p:sp>
      <p:sp>
        <p:nvSpPr>
          <p:cNvPr id="348" name="CustomShape 16"/>
          <p:cNvSpPr/>
          <p:nvPr/>
        </p:nvSpPr>
        <p:spPr>
          <a:xfrm>
            <a:off x="6512640" y="2800080"/>
            <a:ext cx="261000" cy="268560"/>
          </a:xfrm>
          <a:prstGeom prst="straightConnector1">
            <a:avLst/>
          </a:prstGeom>
          <a:ln w="9360">
            <a:solidFill>
              <a:srgbClr val="4A7EBB"/>
            </a:solidFill>
            <a:custDash>
              <a:ds d="140000" sp="105000"/>
            </a:custDash>
            <a:round/>
            <a:tailEnd type="triangle" w="med" len="med"/>
          </a:ln>
        </p:spPr>
      </p:sp>
      <p:sp>
        <p:nvSpPr>
          <p:cNvPr id="349" name="CustomShape 17"/>
          <p:cNvSpPr/>
          <p:nvPr/>
        </p:nvSpPr>
        <p:spPr>
          <a:xfrm>
            <a:off x="5377560" y="2493000"/>
            <a:ext cx="1329480" cy="359640"/>
          </a:xfrm>
          <a:prstGeom prst="ellipse">
            <a:avLst/>
          </a:prstGeom>
          <a:solidFill>
            <a:srgbClr val="00FF00"/>
          </a:solidFill>
          <a:ln w="9360">
            <a:solidFill>
              <a:srgbClr val="46AAC4"/>
            </a:solidFill>
            <a:round/>
          </a:ln>
        </p:spPr>
        <p:txBody>
          <a:bodyPr lIns="90000" tIns="45000" rIns="90000" bIns="45000" anchor="ctr"/>
          <a:lstStyle/>
          <a:p>
            <a:pPr algn="ctr">
              <a:lnSpc>
                <a:spcPct val="100000"/>
              </a:lnSpc>
            </a:pPr>
            <a:r>
              <a:rPr lang="en-US">
                <a:solidFill>
                  <a:srgbClr val="000000"/>
                </a:solidFill>
                <a:latin typeface="Calibri"/>
              </a:rPr>
              <a:t>View0</a:t>
            </a:r>
            <a:endParaRPr/>
          </a:p>
        </p:txBody>
      </p:sp>
      <p:sp>
        <p:nvSpPr>
          <p:cNvPr id="350" name="CustomShape 18"/>
          <p:cNvSpPr/>
          <p:nvPr/>
        </p:nvSpPr>
        <p:spPr>
          <a:xfrm>
            <a:off x="6228240" y="2398776"/>
            <a:ext cx="306000" cy="363960"/>
          </a:xfrm>
          <a:prstGeom prst="rect">
            <a:avLst/>
          </a:prstGeom>
        </p:spPr>
        <p:txBody>
          <a:bodyPr wrap="none" lIns="90000" tIns="45000" rIns="90000" bIns="45000"/>
          <a:lstStyle/>
          <a:p>
            <a:pPr>
              <a:lnSpc>
                <a:spcPct val="100000"/>
              </a:lnSpc>
            </a:pPr>
            <a:r>
              <a:rPr lang="en-US" dirty="0">
                <a:solidFill>
                  <a:srgbClr val="000000"/>
                </a:solidFill>
                <a:latin typeface="Arial"/>
              </a:rPr>
              <a:t>n</a:t>
            </a:r>
            <a:endParaRPr dirty="0"/>
          </a:p>
        </p:txBody>
      </p:sp>
      <p:sp>
        <p:nvSpPr>
          <p:cNvPr id="351" name="CustomShape 19"/>
          <p:cNvSpPr/>
          <p:nvPr/>
        </p:nvSpPr>
        <p:spPr>
          <a:xfrm>
            <a:off x="4646040" y="3069000"/>
            <a:ext cx="1329480" cy="359640"/>
          </a:xfrm>
          <a:prstGeom prst="ellipse">
            <a:avLst/>
          </a:prstGeom>
          <a:solidFill>
            <a:srgbClr val="E6E64C"/>
          </a:solidFill>
          <a:ln w="9360">
            <a:solidFill>
              <a:srgbClr val="46AAC4"/>
            </a:solidFill>
            <a:round/>
          </a:ln>
        </p:spPr>
        <p:txBody>
          <a:bodyPr lIns="90000" tIns="45000" rIns="90000" bIns="45000" anchor="ctr"/>
          <a:lstStyle/>
          <a:p>
            <a:pPr algn="ctr">
              <a:lnSpc>
                <a:spcPct val="100000"/>
              </a:lnSpc>
            </a:pPr>
            <a:r>
              <a:rPr lang="en-US">
                <a:solidFill>
                  <a:srgbClr val="000000"/>
                </a:solidFill>
                <a:latin typeface="Calibri"/>
              </a:rPr>
              <a:t>View1</a:t>
            </a:r>
            <a:endParaRPr/>
          </a:p>
        </p:txBody>
      </p:sp>
      <p:sp>
        <p:nvSpPr>
          <p:cNvPr id="352" name="CustomShape 20"/>
          <p:cNvSpPr/>
          <p:nvPr/>
        </p:nvSpPr>
        <p:spPr>
          <a:xfrm>
            <a:off x="5472600" y="2967120"/>
            <a:ext cx="306000" cy="363960"/>
          </a:xfrm>
          <a:prstGeom prst="rect">
            <a:avLst/>
          </a:prstGeom>
        </p:spPr>
        <p:txBody>
          <a:bodyPr wrap="none" lIns="90000" tIns="45000" rIns="90000" bIns="45000"/>
          <a:lstStyle/>
          <a:p>
            <a:pPr>
              <a:lnSpc>
                <a:spcPct val="100000"/>
              </a:lnSpc>
            </a:pPr>
            <a:r>
              <a:rPr lang="en-US" dirty="0">
                <a:solidFill>
                  <a:srgbClr val="000000"/>
                </a:solidFill>
                <a:latin typeface="Arial"/>
              </a:rPr>
              <a:t>n</a:t>
            </a:r>
            <a:endParaRPr dirty="0"/>
          </a:p>
        </p:txBody>
      </p:sp>
      <p:sp>
        <p:nvSpPr>
          <p:cNvPr id="353" name="CustomShape 21"/>
          <p:cNvSpPr/>
          <p:nvPr/>
        </p:nvSpPr>
        <p:spPr>
          <a:xfrm>
            <a:off x="6109080" y="3069000"/>
            <a:ext cx="1329480" cy="359640"/>
          </a:xfrm>
          <a:prstGeom prst="ellipse">
            <a:avLst/>
          </a:prstGeom>
          <a:solidFill>
            <a:srgbClr val="00B0F0"/>
          </a:solidFill>
          <a:ln w="9360">
            <a:solidFill>
              <a:srgbClr val="46AAC4"/>
            </a:solidFill>
            <a:round/>
          </a:ln>
        </p:spPr>
        <p:txBody>
          <a:bodyPr lIns="90000" tIns="45000" rIns="90000" bIns="45000" anchor="ctr"/>
          <a:lstStyle/>
          <a:p>
            <a:pPr algn="ctr">
              <a:lnSpc>
                <a:spcPct val="100000"/>
              </a:lnSpc>
            </a:pPr>
            <a:r>
              <a:rPr lang="en-US">
                <a:solidFill>
                  <a:srgbClr val="000000"/>
                </a:solidFill>
                <a:latin typeface="Calibri"/>
              </a:rPr>
              <a:t>View2</a:t>
            </a:r>
            <a:endParaRPr/>
          </a:p>
        </p:txBody>
      </p:sp>
      <p:sp>
        <p:nvSpPr>
          <p:cNvPr id="354" name="CustomShape 22"/>
          <p:cNvSpPr/>
          <p:nvPr/>
        </p:nvSpPr>
        <p:spPr>
          <a:xfrm>
            <a:off x="6962808" y="2971800"/>
            <a:ext cx="306000" cy="363960"/>
          </a:xfrm>
          <a:prstGeom prst="rect">
            <a:avLst/>
          </a:prstGeom>
        </p:spPr>
        <p:txBody>
          <a:bodyPr wrap="none" lIns="90000" tIns="45000" rIns="90000" bIns="45000"/>
          <a:lstStyle/>
          <a:p>
            <a:pPr>
              <a:lnSpc>
                <a:spcPct val="100000"/>
              </a:lnSpc>
            </a:pPr>
            <a:r>
              <a:rPr lang="en-US" dirty="0">
                <a:solidFill>
                  <a:srgbClr val="000000"/>
                </a:solidFill>
                <a:latin typeface="Arial"/>
              </a:rPr>
              <a:t>n</a:t>
            </a:r>
            <a:endParaRPr dirty="0"/>
          </a:p>
        </p:txBody>
      </p:sp>
      <p:sp>
        <p:nvSpPr>
          <p:cNvPr id="355" name="CustomShape 23"/>
          <p:cNvSpPr/>
          <p:nvPr/>
        </p:nvSpPr>
        <p:spPr>
          <a:xfrm>
            <a:off x="6109080" y="3645000"/>
            <a:ext cx="1329480" cy="359640"/>
          </a:xfrm>
          <a:prstGeom prst="ellipse">
            <a:avLst/>
          </a:prstGeom>
          <a:solidFill>
            <a:srgbClr val="B3B3B3"/>
          </a:solidFill>
          <a:ln w="9360">
            <a:solidFill>
              <a:srgbClr val="46AAC4"/>
            </a:solidFill>
            <a:round/>
          </a:ln>
        </p:spPr>
        <p:txBody>
          <a:bodyPr lIns="90000" tIns="45000" rIns="90000" bIns="45000" anchor="ctr"/>
          <a:lstStyle/>
          <a:p>
            <a:pPr algn="ctr">
              <a:lnSpc>
                <a:spcPct val="100000"/>
              </a:lnSpc>
            </a:pPr>
            <a:r>
              <a:rPr lang="en-US">
                <a:solidFill>
                  <a:srgbClr val="000000"/>
                </a:solidFill>
                <a:latin typeface="Calibri"/>
              </a:rPr>
              <a:t>Query1</a:t>
            </a:r>
            <a:endParaRPr/>
          </a:p>
        </p:txBody>
      </p:sp>
      <p:sp>
        <p:nvSpPr>
          <p:cNvPr id="356" name="CustomShape 24"/>
          <p:cNvSpPr/>
          <p:nvPr/>
        </p:nvSpPr>
        <p:spPr>
          <a:xfrm>
            <a:off x="6991440" y="3550920"/>
            <a:ext cx="248760" cy="363960"/>
          </a:xfrm>
          <a:prstGeom prst="rect">
            <a:avLst/>
          </a:prstGeom>
        </p:spPr>
        <p:txBody>
          <a:bodyPr lIns="90000" tIns="45000" rIns="90000" bIns="45000"/>
          <a:lstStyle/>
          <a:p>
            <a:pPr>
              <a:lnSpc>
                <a:spcPct val="100000"/>
              </a:lnSpc>
            </a:pPr>
            <a:r>
              <a:rPr lang="en-US" dirty="0">
                <a:solidFill>
                  <a:srgbClr val="000000"/>
                </a:solidFill>
                <a:latin typeface="Arial"/>
              </a:rPr>
              <a:t>n</a:t>
            </a:r>
            <a:endParaRPr dirty="0"/>
          </a:p>
        </p:txBody>
      </p:sp>
      <p:sp>
        <p:nvSpPr>
          <p:cNvPr id="357" name="CustomShape 25"/>
          <p:cNvSpPr/>
          <p:nvPr/>
        </p:nvSpPr>
        <p:spPr>
          <a:xfrm>
            <a:off x="6774000" y="3429000"/>
            <a:ext cx="360" cy="215640"/>
          </a:xfrm>
          <a:prstGeom prst="straightConnector1">
            <a:avLst/>
          </a:prstGeom>
          <a:ln w="9360">
            <a:solidFill>
              <a:srgbClr val="4A7EBB"/>
            </a:solidFill>
            <a:custDash>
              <a:ds d="140000" sp="105000"/>
            </a:custDash>
            <a:round/>
            <a:tailEnd type="triangle" w="med" len="med"/>
          </a:ln>
        </p:spPr>
      </p:sp>
      <p:sp>
        <p:nvSpPr>
          <p:cNvPr id="358" name="CustomShape 26"/>
          <p:cNvSpPr/>
          <p:nvPr/>
        </p:nvSpPr>
        <p:spPr>
          <a:xfrm>
            <a:off x="7662120" y="2493000"/>
            <a:ext cx="1329480" cy="359640"/>
          </a:xfrm>
          <a:prstGeom prst="ellipse">
            <a:avLst/>
          </a:prstGeom>
          <a:solidFill>
            <a:srgbClr val="00FF00"/>
          </a:solidFill>
          <a:ln w="9360">
            <a:solidFill>
              <a:srgbClr val="46AAC4"/>
            </a:solidFill>
            <a:round/>
          </a:ln>
        </p:spPr>
        <p:txBody>
          <a:bodyPr lIns="90000" tIns="45000" rIns="90000" bIns="45000" anchor="ctr"/>
          <a:lstStyle/>
          <a:p>
            <a:pPr algn="ctr">
              <a:lnSpc>
                <a:spcPct val="100000"/>
              </a:lnSpc>
            </a:pPr>
            <a:r>
              <a:rPr lang="en-US">
                <a:solidFill>
                  <a:srgbClr val="000000"/>
                </a:solidFill>
                <a:latin typeface="Calibri"/>
              </a:rPr>
              <a:t>View0</a:t>
            </a:r>
            <a:endParaRPr/>
          </a:p>
        </p:txBody>
      </p:sp>
      <p:sp>
        <p:nvSpPr>
          <p:cNvPr id="359" name="CustomShape 27"/>
          <p:cNvSpPr/>
          <p:nvPr/>
        </p:nvSpPr>
        <p:spPr>
          <a:xfrm>
            <a:off x="7662120" y="3069000"/>
            <a:ext cx="1329480" cy="359640"/>
          </a:xfrm>
          <a:prstGeom prst="ellipse">
            <a:avLst/>
          </a:prstGeom>
          <a:solidFill>
            <a:srgbClr val="00B0F0"/>
          </a:solidFill>
          <a:ln w="9360">
            <a:solidFill>
              <a:srgbClr val="46AAC4"/>
            </a:solidFill>
            <a:round/>
          </a:ln>
        </p:spPr>
        <p:txBody>
          <a:bodyPr lIns="90000" tIns="45000" rIns="90000" bIns="45000" anchor="ctr"/>
          <a:lstStyle/>
          <a:p>
            <a:pPr algn="ctr">
              <a:lnSpc>
                <a:spcPct val="100000"/>
              </a:lnSpc>
            </a:pPr>
            <a:r>
              <a:rPr lang="en-US">
                <a:solidFill>
                  <a:srgbClr val="000000"/>
                </a:solidFill>
                <a:latin typeface="Calibri"/>
              </a:rPr>
              <a:t>View2</a:t>
            </a:r>
            <a:endParaRPr/>
          </a:p>
        </p:txBody>
      </p:sp>
      <p:sp>
        <p:nvSpPr>
          <p:cNvPr id="360" name="CustomShape 28"/>
          <p:cNvSpPr/>
          <p:nvPr/>
        </p:nvSpPr>
        <p:spPr>
          <a:xfrm>
            <a:off x="7671840" y="3645000"/>
            <a:ext cx="1319760" cy="359640"/>
          </a:xfrm>
          <a:prstGeom prst="ellipse">
            <a:avLst/>
          </a:prstGeom>
          <a:solidFill>
            <a:srgbClr val="FF0000"/>
          </a:solidFill>
          <a:ln w="9360">
            <a:solidFill>
              <a:srgbClr val="FF0000"/>
            </a:solidFill>
            <a:round/>
          </a:ln>
        </p:spPr>
        <p:txBody>
          <a:bodyPr lIns="90000" tIns="45000" rIns="90000" bIns="45000" anchor="ctr"/>
          <a:lstStyle/>
          <a:p>
            <a:pPr algn="ctr">
              <a:lnSpc>
                <a:spcPct val="100000"/>
              </a:lnSpc>
            </a:pPr>
            <a:r>
              <a:rPr lang="en-US">
                <a:solidFill>
                  <a:srgbClr val="000000"/>
                </a:solidFill>
                <a:latin typeface="Calibri"/>
              </a:rPr>
              <a:t>Query2</a:t>
            </a:r>
            <a:endParaRPr/>
          </a:p>
        </p:txBody>
      </p:sp>
      <p:sp>
        <p:nvSpPr>
          <p:cNvPr id="361" name="CustomShape 29"/>
          <p:cNvSpPr/>
          <p:nvPr/>
        </p:nvSpPr>
        <p:spPr>
          <a:xfrm>
            <a:off x="7304640" y="2241360"/>
            <a:ext cx="1022040" cy="250920"/>
          </a:xfrm>
          <a:prstGeom prst="straightConnector1">
            <a:avLst/>
          </a:prstGeom>
          <a:ln w="9360">
            <a:solidFill>
              <a:srgbClr val="4A7EBB"/>
            </a:solidFill>
            <a:round/>
            <a:tailEnd type="triangle" w="med" len="med"/>
          </a:ln>
        </p:spPr>
      </p:sp>
      <p:sp>
        <p:nvSpPr>
          <p:cNvPr id="362" name="CustomShape 30"/>
          <p:cNvSpPr/>
          <p:nvPr/>
        </p:nvSpPr>
        <p:spPr>
          <a:xfrm>
            <a:off x="8327040" y="2853000"/>
            <a:ext cx="360" cy="215640"/>
          </a:xfrm>
          <a:prstGeom prst="straightConnector1">
            <a:avLst/>
          </a:prstGeom>
          <a:ln w="9360">
            <a:solidFill>
              <a:srgbClr val="4A7EBB"/>
            </a:solidFill>
            <a:round/>
            <a:tailEnd type="triangle" w="med" len="med"/>
          </a:ln>
        </p:spPr>
      </p:sp>
      <p:sp>
        <p:nvSpPr>
          <p:cNvPr id="363" name="CustomShape 31"/>
          <p:cNvSpPr/>
          <p:nvPr/>
        </p:nvSpPr>
        <p:spPr>
          <a:xfrm>
            <a:off x="8327040" y="3429000"/>
            <a:ext cx="4680" cy="215640"/>
          </a:xfrm>
          <a:prstGeom prst="straightConnector1">
            <a:avLst/>
          </a:prstGeom>
          <a:ln w="9360">
            <a:solidFill>
              <a:srgbClr val="4A7EBB"/>
            </a:solidFill>
            <a:round/>
            <a:tailEnd type="triangle" w="med" len="med"/>
          </a:ln>
        </p:spPr>
      </p:sp>
      <p:sp>
        <p:nvSpPr>
          <p:cNvPr id="37" name="Lightning Bolt 36"/>
          <p:cNvSpPr/>
          <p:nvPr/>
        </p:nvSpPr>
        <p:spPr>
          <a:xfrm flipH="1">
            <a:off x="2209800" y="2057400"/>
            <a:ext cx="457200" cy="533400"/>
          </a:xfrm>
          <a:prstGeom prst="lightningBol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TextBox 38"/>
          <p:cNvSpPr txBox="1"/>
          <p:nvPr/>
        </p:nvSpPr>
        <p:spPr>
          <a:xfrm>
            <a:off x="152400" y="1295400"/>
            <a:ext cx="12192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BEFORE</a:t>
            </a:r>
            <a:endParaRPr lang="el-GR" dirty="0"/>
          </a:p>
        </p:txBody>
      </p:sp>
      <p:sp>
        <p:nvSpPr>
          <p:cNvPr id="40" name="TextBox 39"/>
          <p:cNvSpPr txBox="1"/>
          <p:nvPr/>
        </p:nvSpPr>
        <p:spPr>
          <a:xfrm>
            <a:off x="4572000" y="1447800"/>
            <a:ext cx="1219200"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AFTER</a:t>
            </a:r>
            <a:endParaRPr lang="el-GR" dirty="0"/>
          </a:p>
        </p:txBody>
      </p:sp>
      <p:sp>
        <p:nvSpPr>
          <p:cNvPr id="44" name="CustomShape 32"/>
          <p:cNvSpPr/>
          <p:nvPr/>
        </p:nvSpPr>
        <p:spPr>
          <a:xfrm>
            <a:off x="76200" y="4419600"/>
            <a:ext cx="4114800" cy="2286000"/>
          </a:xfrm>
          <a:prstGeom prst="rect">
            <a:avLst/>
          </a:prstGeom>
          <a:solidFill>
            <a:schemeClr val="bg1"/>
          </a:solidFill>
        </p:spPr>
        <p:txBody>
          <a:bodyPr lIns="90000" tIns="45000" rIns="90000" bIns="45000"/>
          <a:lstStyle/>
          <a:p>
            <a:pPr marL="177800" indent="-177800">
              <a:lnSpc>
                <a:spcPct val="100000"/>
              </a:lnSpc>
              <a:buFont typeface="Arial"/>
              <a:buChar char="•"/>
            </a:pPr>
            <a:r>
              <a:rPr lang="en-US" sz="2000" dirty="0">
                <a:solidFill>
                  <a:schemeClr val="tx1"/>
                </a:solidFill>
                <a:latin typeface="+mn-lt"/>
              </a:rPr>
              <a:t>View0 initiates a </a:t>
            </a:r>
            <a:r>
              <a:rPr lang="en-US" sz="2000" dirty="0" smtClean="0">
                <a:solidFill>
                  <a:schemeClr val="tx1"/>
                </a:solidFill>
                <a:latin typeface="+mn-lt"/>
              </a:rPr>
              <a:t>change</a:t>
            </a:r>
          </a:p>
          <a:p>
            <a:pPr marL="177800" indent="-177800">
              <a:lnSpc>
                <a:spcPct val="100000"/>
              </a:lnSpc>
              <a:buFont typeface="Arial"/>
              <a:buChar char="•"/>
            </a:pPr>
            <a:r>
              <a:rPr lang="en-US" sz="2000" dirty="0" smtClean="0">
                <a:solidFill>
                  <a:schemeClr val="tx1"/>
                </a:solidFill>
                <a:latin typeface="+mn-lt"/>
              </a:rPr>
              <a:t>View1 and View 2 accept the change</a:t>
            </a:r>
          </a:p>
          <a:p>
            <a:pPr marL="177800" indent="-177800">
              <a:lnSpc>
                <a:spcPct val="100000"/>
              </a:lnSpc>
              <a:buFont typeface="Arial"/>
              <a:buChar char="•"/>
            </a:pPr>
            <a:endParaRPr sz="2000" dirty="0">
              <a:solidFill>
                <a:schemeClr val="tx1"/>
              </a:solidFill>
              <a:latin typeface="+mn-lt"/>
            </a:endParaRPr>
          </a:p>
          <a:p>
            <a:pPr marL="177800" indent="-177800">
              <a:lnSpc>
                <a:spcPct val="100000"/>
              </a:lnSpc>
              <a:buFont typeface="Arial"/>
              <a:buChar char="•"/>
            </a:pPr>
            <a:r>
              <a:rPr lang="en-US" sz="2000" dirty="0">
                <a:solidFill>
                  <a:schemeClr val="tx1"/>
                </a:solidFill>
                <a:latin typeface="+mn-lt"/>
              </a:rPr>
              <a:t>Query2 rejects the </a:t>
            </a:r>
            <a:r>
              <a:rPr lang="en-US" sz="2000" dirty="0" smtClean="0">
                <a:solidFill>
                  <a:schemeClr val="tx1"/>
                </a:solidFill>
                <a:latin typeface="+mn-lt"/>
              </a:rPr>
              <a:t>change</a:t>
            </a:r>
            <a:endParaRPr sz="2000" dirty="0">
              <a:solidFill>
                <a:schemeClr val="tx1"/>
              </a:solidFill>
              <a:latin typeface="+mn-lt"/>
            </a:endParaRPr>
          </a:p>
          <a:p>
            <a:pPr marL="177800" indent="-177800">
              <a:lnSpc>
                <a:spcPct val="100000"/>
              </a:lnSpc>
              <a:buFont typeface="Arial"/>
              <a:buChar char="•"/>
            </a:pPr>
            <a:r>
              <a:rPr lang="en-US" sz="2000" dirty="0">
                <a:solidFill>
                  <a:schemeClr val="tx1"/>
                </a:solidFill>
                <a:latin typeface="+mn-lt"/>
              </a:rPr>
              <a:t>Query1 accepts the </a:t>
            </a:r>
            <a:r>
              <a:rPr lang="en-US" sz="2000" dirty="0" smtClean="0">
                <a:solidFill>
                  <a:schemeClr val="tx1"/>
                </a:solidFill>
                <a:latin typeface="+mn-lt"/>
              </a:rPr>
              <a:t>change</a:t>
            </a:r>
            <a:endParaRPr sz="2000" dirty="0">
              <a:solidFill>
                <a:schemeClr val="tx1"/>
              </a:solidFill>
              <a:latin typeface="+mn-lt"/>
            </a:endParaRPr>
          </a:p>
        </p:txBody>
      </p:sp>
      <p:sp>
        <p:nvSpPr>
          <p:cNvPr id="45" name="CustomShape 32"/>
          <p:cNvSpPr/>
          <p:nvPr/>
        </p:nvSpPr>
        <p:spPr>
          <a:xfrm>
            <a:off x="4800600" y="4419600"/>
            <a:ext cx="4114800" cy="2286000"/>
          </a:xfrm>
          <a:prstGeom prst="rect">
            <a:avLst/>
          </a:prstGeom>
          <a:solidFill>
            <a:schemeClr val="bg1"/>
          </a:solidFill>
        </p:spPr>
        <p:txBody>
          <a:bodyPr lIns="90000" tIns="45000" rIns="90000" bIns="45000"/>
          <a:lstStyle/>
          <a:p>
            <a:pPr marL="177800" indent="-177800">
              <a:lnSpc>
                <a:spcPct val="100000"/>
              </a:lnSpc>
              <a:buFont typeface="Arial"/>
              <a:buChar char="•"/>
            </a:pPr>
            <a:r>
              <a:rPr lang="en-US" sz="2000" dirty="0" smtClean="0">
                <a:solidFill>
                  <a:schemeClr val="tx1"/>
                </a:solidFill>
                <a:latin typeface="+mn-lt"/>
              </a:rPr>
              <a:t>The path to Query2 is left intact, so that it retains it semantics</a:t>
            </a:r>
          </a:p>
          <a:p>
            <a:pPr marL="177800" indent="-177800">
              <a:lnSpc>
                <a:spcPct val="100000"/>
              </a:lnSpc>
              <a:buFont typeface="Arial"/>
              <a:buChar char="•"/>
            </a:pPr>
            <a:r>
              <a:rPr lang="en-US" sz="2000" dirty="0" smtClean="0">
                <a:solidFill>
                  <a:schemeClr val="tx1"/>
                </a:solidFill>
                <a:latin typeface="+mn-lt"/>
              </a:rPr>
              <a:t>View1 and Query1 are adapted</a:t>
            </a:r>
          </a:p>
          <a:p>
            <a:pPr marL="177800" indent="-177800">
              <a:lnSpc>
                <a:spcPct val="100000"/>
              </a:lnSpc>
              <a:buFont typeface="Arial"/>
              <a:buChar char="•"/>
            </a:pPr>
            <a:r>
              <a:rPr lang="en-US" sz="2000" dirty="0" smtClean="0">
                <a:solidFill>
                  <a:schemeClr val="tx1"/>
                </a:solidFill>
                <a:latin typeface="+mn-lt"/>
              </a:rPr>
              <a:t>View0 and View2 are adapted too, however, we need two version for each: one to serve Query2 and another to serve View1 and Query1</a:t>
            </a:r>
          </a:p>
        </p:txBody>
      </p:sp>
      <p:sp>
        <p:nvSpPr>
          <p:cNvPr id="41" name="Footer Placeholder 40"/>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Played an impact analysis scenario: delete </a:t>
            </a:r>
            <a:r>
              <a:rPr lang="en-US" dirty="0" err="1" smtClean="0"/>
              <a:t>attr</a:t>
            </a:r>
            <a:r>
              <a:rPr lang="en-US" dirty="0" smtClean="0"/>
              <a:t>. ‘word’ from </a:t>
            </a:r>
            <a:r>
              <a:rPr lang="en-US" dirty="0" err="1" smtClean="0"/>
              <a:t>search_index</a:t>
            </a:r>
            <a:endParaRPr lang="el-GR" dirty="0"/>
          </a:p>
        </p:txBody>
      </p:sp>
      <p:sp>
        <p:nvSpPr>
          <p:cNvPr id="3" name="Slide Number Placeholder 2"/>
          <p:cNvSpPr>
            <a:spLocks noGrp="1"/>
          </p:cNvSpPr>
          <p:nvPr>
            <p:ph type="sldNum" sz="quarter" idx="12"/>
          </p:nvPr>
        </p:nvSpPr>
        <p:spPr/>
        <p:txBody>
          <a:bodyPr/>
          <a:lstStyle/>
          <a:p>
            <a:fld id="{B6F15528-21DE-4FAA-801E-634DDDAF4B2B}" type="slidenum">
              <a:rPr lang="en-US" smtClean="0">
                <a:solidFill>
                  <a:prstClr val="black">
                    <a:tint val="75000"/>
                  </a:prstClr>
                </a:solidFill>
              </a:rPr>
              <a:pPr/>
              <a:t>173</a:t>
            </a:fld>
            <a:endParaRPr lang="en-US">
              <a:solidFill>
                <a:prstClr val="black">
                  <a:tint val="75000"/>
                </a:prstClr>
              </a:solidFill>
            </a:endParaRPr>
          </a:p>
        </p:txBody>
      </p:sp>
      <p:pic>
        <p:nvPicPr>
          <p:cNvPr id="246786" name="Picture 2" descr="D:\Users\pvassil\RESEARCH\ACCEPTED\2014\14ER\Presentation\presentationHecataeus_better\Hecataeus06.png"/>
          <p:cNvPicPr>
            <a:picLocks noChangeAspect="1" noChangeArrowheads="1"/>
          </p:cNvPicPr>
          <p:nvPr/>
        </p:nvPicPr>
        <p:blipFill>
          <a:blip r:embed="rId2" cstate="print"/>
          <a:srcRect/>
          <a:stretch>
            <a:fillRect/>
          </a:stretch>
        </p:blipFill>
        <p:spPr bwMode="auto">
          <a:xfrm>
            <a:off x="179512" y="1412776"/>
            <a:ext cx="8692154" cy="4889337"/>
          </a:xfrm>
          <a:prstGeom prst="rect">
            <a:avLst/>
          </a:prstGeom>
          <a:noFill/>
        </p:spPr>
      </p:pic>
      <p:sp>
        <p:nvSpPr>
          <p:cNvPr id="6" name="Up Arrow 5"/>
          <p:cNvSpPr/>
          <p:nvPr/>
        </p:nvSpPr>
        <p:spPr>
          <a:xfrm rot="19894909">
            <a:off x="4111100" y="4408259"/>
            <a:ext cx="648072" cy="648072"/>
          </a:xfrm>
          <a:prstGeom prst="up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Up Arrow 6"/>
          <p:cNvSpPr/>
          <p:nvPr/>
        </p:nvSpPr>
        <p:spPr>
          <a:xfrm rot="9078666">
            <a:off x="5767896" y="2752688"/>
            <a:ext cx="648072" cy="648072"/>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p:cNvSpPr txBox="1"/>
          <p:nvPr/>
        </p:nvSpPr>
        <p:spPr>
          <a:xfrm>
            <a:off x="3923928" y="5085184"/>
            <a:ext cx="1800200" cy="646331"/>
          </a:xfrm>
          <a:prstGeom prst="rect">
            <a:avLst/>
          </a:prstGeom>
          <a:noFill/>
        </p:spPr>
        <p:txBody>
          <a:bodyPr wrap="square" rtlCol="0">
            <a:spAutoFit/>
          </a:bodyPr>
          <a:lstStyle/>
          <a:p>
            <a:r>
              <a:rPr lang="en-US" sz="1800" dirty="0" smtClean="0">
                <a:solidFill>
                  <a:schemeClr val="tx1"/>
                </a:solidFill>
                <a:latin typeface="+mn-lt"/>
              </a:rPr>
              <a:t>2. Queries Q215 and Q216 vetoed</a:t>
            </a:r>
            <a:endParaRPr lang="el-GR" sz="1800" dirty="0">
              <a:solidFill>
                <a:schemeClr val="tx1"/>
              </a:solidFill>
              <a:latin typeface="+mn-lt"/>
            </a:endParaRPr>
          </a:p>
        </p:txBody>
      </p:sp>
      <p:sp>
        <p:nvSpPr>
          <p:cNvPr id="9" name="TextBox 8"/>
          <p:cNvSpPr txBox="1"/>
          <p:nvPr/>
        </p:nvSpPr>
        <p:spPr>
          <a:xfrm>
            <a:off x="4355976" y="2276872"/>
            <a:ext cx="1728192" cy="923330"/>
          </a:xfrm>
          <a:prstGeom prst="rect">
            <a:avLst/>
          </a:prstGeom>
          <a:noFill/>
        </p:spPr>
        <p:txBody>
          <a:bodyPr wrap="square" rtlCol="0">
            <a:spAutoFit/>
          </a:bodyPr>
          <a:lstStyle/>
          <a:p>
            <a:r>
              <a:rPr lang="en-US" sz="1800" dirty="0" smtClean="0">
                <a:solidFill>
                  <a:srgbClr val="FF0000"/>
                </a:solidFill>
                <a:latin typeface="+mn-lt"/>
              </a:rPr>
              <a:t>1. The table allowed the deletion, but…</a:t>
            </a:r>
            <a:endParaRPr lang="el-GR" sz="1800" dirty="0">
              <a:solidFill>
                <a:srgbClr val="FF0000"/>
              </a:solidFill>
              <a:latin typeface="+mn-lt"/>
            </a:endParaRPr>
          </a:p>
        </p:txBody>
      </p:sp>
      <p:sp>
        <p:nvSpPr>
          <p:cNvPr id="10" name="Footer Placeholder 9"/>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28600" y="0"/>
            <a:ext cx="4425950" cy="27559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4694237" y="146050"/>
            <a:ext cx="4449763" cy="27495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cstate="print"/>
          <a:srcRect/>
          <a:stretch>
            <a:fillRect/>
          </a:stretch>
        </p:blipFill>
        <p:spPr bwMode="auto">
          <a:xfrm>
            <a:off x="152400" y="4108450"/>
            <a:ext cx="4492625" cy="274955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cstate="print"/>
          <a:srcRect/>
          <a:stretch>
            <a:fillRect/>
          </a:stretch>
        </p:blipFill>
        <p:spPr bwMode="auto">
          <a:xfrm>
            <a:off x="4735513" y="4098925"/>
            <a:ext cx="4408487" cy="2749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28600" y="0"/>
            <a:ext cx="4425950" cy="27559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4694237" y="146050"/>
            <a:ext cx="4449763" cy="27495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cstate="print"/>
          <a:srcRect/>
          <a:stretch>
            <a:fillRect/>
          </a:stretch>
        </p:blipFill>
        <p:spPr bwMode="auto">
          <a:xfrm>
            <a:off x="152400" y="4108450"/>
            <a:ext cx="4492625" cy="274955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cstate="print"/>
          <a:srcRect/>
          <a:stretch>
            <a:fillRect/>
          </a:stretch>
        </p:blipFill>
        <p:spPr bwMode="auto">
          <a:xfrm>
            <a:off x="4735513" y="4098925"/>
            <a:ext cx="4408487" cy="2749550"/>
          </a:xfrm>
          <a:prstGeom prst="rect">
            <a:avLst/>
          </a:prstGeom>
          <a:noFill/>
          <a:ln w="9525">
            <a:noFill/>
            <a:miter lim="800000"/>
            <a:headEnd/>
            <a:tailEnd/>
          </a:ln>
          <a:effectLst/>
        </p:spPr>
      </p:pic>
      <p:sp>
        <p:nvSpPr>
          <p:cNvPr id="6" name="TextBox 5"/>
          <p:cNvSpPr txBox="1"/>
          <p:nvPr/>
        </p:nvSpPr>
        <p:spPr>
          <a:xfrm>
            <a:off x="533400" y="2971800"/>
            <a:ext cx="3352800" cy="646331"/>
          </a:xfrm>
          <a:prstGeom prst="rect">
            <a:avLst/>
          </a:prstGeom>
          <a:solidFill>
            <a:schemeClr val="accent6">
              <a:lumMod val="20000"/>
              <a:lumOff val="80000"/>
            </a:schemeClr>
          </a:solidFill>
        </p:spPr>
        <p:txBody>
          <a:bodyPr wrap="square" rtlCol="0">
            <a:spAutoFit/>
          </a:bodyPr>
          <a:lstStyle/>
          <a:p>
            <a:r>
              <a:rPr lang="en-US" dirty="0" smtClean="0"/>
              <a:t>Growth over time</a:t>
            </a:r>
          </a:p>
          <a:p>
            <a:r>
              <a:rPr lang="en-US" b="1" dirty="0" smtClean="0">
                <a:solidFill>
                  <a:schemeClr val="accent3">
                    <a:lumMod val="75000"/>
                  </a:schemeClr>
                </a:solidFill>
              </a:rPr>
              <a:t>Calmness periods</a:t>
            </a:r>
          </a:p>
        </p:txBody>
      </p:sp>
      <p:sp>
        <p:nvSpPr>
          <p:cNvPr id="7" name="TextBox 6"/>
          <p:cNvSpPr txBox="1"/>
          <p:nvPr/>
        </p:nvSpPr>
        <p:spPr>
          <a:xfrm>
            <a:off x="4876800" y="2971800"/>
            <a:ext cx="3962400" cy="646331"/>
          </a:xfrm>
          <a:prstGeom prst="rect">
            <a:avLst/>
          </a:prstGeom>
          <a:solidFill>
            <a:schemeClr val="accent6">
              <a:lumMod val="20000"/>
              <a:lumOff val="80000"/>
            </a:schemeClr>
          </a:solidFill>
        </p:spPr>
        <p:txBody>
          <a:bodyPr wrap="square" rtlCol="0">
            <a:spAutoFit/>
          </a:bodyPr>
          <a:lstStyle/>
          <a:p>
            <a:r>
              <a:rPr lang="en-US" dirty="0" smtClean="0">
                <a:solidFill>
                  <a:srgbClr val="3333FF"/>
                </a:solidFill>
              </a:rPr>
              <a:t>Increase</a:t>
            </a:r>
            <a:r>
              <a:rPr lang="en-US" dirty="0" smtClean="0"/>
              <a:t> both </a:t>
            </a:r>
            <a:r>
              <a:rPr lang="en-US" dirty="0" smtClean="0">
                <a:solidFill>
                  <a:srgbClr val="00B0F0"/>
                </a:solidFill>
              </a:rPr>
              <a:t>slow (</a:t>
            </a:r>
            <a:r>
              <a:rPr lang="en-US" u="sng" dirty="0" smtClean="0">
                <a:solidFill>
                  <a:srgbClr val="00B0F0"/>
                </a:solidFill>
              </a:rPr>
              <a:t>mostly</a:t>
            </a:r>
            <a:r>
              <a:rPr lang="en-US" dirty="0" smtClean="0">
                <a:solidFill>
                  <a:srgbClr val="00B0F0"/>
                </a:solidFill>
              </a:rPr>
              <a:t>)</a:t>
            </a:r>
            <a:r>
              <a:rPr lang="en-US" dirty="0" smtClean="0"/>
              <a:t> and </a:t>
            </a:r>
            <a:r>
              <a:rPr lang="en-US" b="1" dirty="0" smtClean="0">
                <a:solidFill>
                  <a:srgbClr val="3333FF"/>
                </a:solidFill>
              </a:rPr>
              <a:t>abrupt</a:t>
            </a:r>
          </a:p>
          <a:p>
            <a:r>
              <a:rPr lang="en-US" dirty="0" smtClean="0"/>
              <a:t>Occasional </a:t>
            </a:r>
            <a:r>
              <a:rPr lang="en-US" dirty="0" smtClean="0">
                <a:solidFill>
                  <a:srgbClr val="FF0000"/>
                </a:solidFill>
              </a:rPr>
              <a:t>abrupt drops</a:t>
            </a:r>
            <a:r>
              <a:rPr lang="en-US" dirty="0" smtClean="0"/>
              <a:t> (maintenance)</a:t>
            </a:r>
            <a:endParaRPr lang="el-GR" dirty="0" smtClean="0"/>
          </a:p>
        </p:txBody>
      </p:sp>
      <p:sp>
        <p:nvSpPr>
          <p:cNvPr id="8" name="Rectangle 7"/>
          <p:cNvSpPr/>
          <p:nvPr/>
        </p:nvSpPr>
        <p:spPr>
          <a:xfrm>
            <a:off x="1219200" y="914400"/>
            <a:ext cx="838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3200400" y="685800"/>
            <a:ext cx="1219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6172200" y="5943600"/>
            <a:ext cx="838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p:cNvSpPr/>
          <p:nvPr/>
        </p:nvSpPr>
        <p:spPr>
          <a:xfrm>
            <a:off x="5181600" y="6172200"/>
            <a:ext cx="7620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p:cNvSpPr/>
          <p:nvPr/>
        </p:nvSpPr>
        <p:spPr>
          <a:xfrm>
            <a:off x="1143000" y="57150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p:cNvSpPr/>
          <p:nvPr/>
        </p:nvSpPr>
        <p:spPr>
          <a:xfrm>
            <a:off x="1447800" y="58674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2209800" y="5486400"/>
            <a:ext cx="3048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2743200" y="53340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Rectangle 15"/>
          <p:cNvSpPr/>
          <p:nvPr/>
        </p:nvSpPr>
        <p:spPr>
          <a:xfrm>
            <a:off x="3352800" y="5029200"/>
            <a:ext cx="3810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Rectangle 16"/>
          <p:cNvSpPr/>
          <p:nvPr/>
        </p:nvSpPr>
        <p:spPr>
          <a:xfrm>
            <a:off x="3886200" y="49530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17"/>
          <p:cNvSpPr/>
          <p:nvPr/>
        </p:nvSpPr>
        <p:spPr>
          <a:xfrm>
            <a:off x="7086600" y="838200"/>
            <a:ext cx="3048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Rectangle 18"/>
          <p:cNvSpPr/>
          <p:nvPr/>
        </p:nvSpPr>
        <p:spPr>
          <a:xfrm>
            <a:off x="7924800" y="914400"/>
            <a:ext cx="457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Rectangle 19"/>
          <p:cNvSpPr/>
          <p:nvPr/>
        </p:nvSpPr>
        <p:spPr>
          <a:xfrm>
            <a:off x="7162800" y="5181600"/>
            <a:ext cx="9144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Rectangle 20"/>
          <p:cNvSpPr/>
          <p:nvPr/>
        </p:nvSpPr>
        <p:spPr>
          <a:xfrm>
            <a:off x="8610600" y="4648200"/>
            <a:ext cx="3810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Oval 21"/>
          <p:cNvSpPr/>
          <p:nvPr/>
        </p:nvSpPr>
        <p:spPr>
          <a:xfrm>
            <a:off x="914400" y="10668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Oval 22"/>
          <p:cNvSpPr/>
          <p:nvPr/>
        </p:nvSpPr>
        <p:spPr>
          <a:xfrm>
            <a:off x="5410200" y="15240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Oval 23"/>
          <p:cNvSpPr/>
          <p:nvPr/>
        </p:nvSpPr>
        <p:spPr>
          <a:xfrm>
            <a:off x="5181600" y="16764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Oval 24"/>
          <p:cNvSpPr/>
          <p:nvPr/>
        </p:nvSpPr>
        <p:spPr>
          <a:xfrm>
            <a:off x="5791200" y="14478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Oval 25"/>
          <p:cNvSpPr/>
          <p:nvPr/>
        </p:nvSpPr>
        <p:spPr>
          <a:xfrm>
            <a:off x="1295400" y="57150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Oval 26"/>
          <p:cNvSpPr/>
          <p:nvPr/>
        </p:nvSpPr>
        <p:spPr>
          <a:xfrm>
            <a:off x="8077200" y="50292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Rectangle 27"/>
          <p:cNvSpPr/>
          <p:nvPr/>
        </p:nvSpPr>
        <p:spPr>
          <a:xfrm>
            <a:off x="2209800" y="685800"/>
            <a:ext cx="914400" cy="3048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Rectangle 28"/>
          <p:cNvSpPr/>
          <p:nvPr/>
        </p:nvSpPr>
        <p:spPr>
          <a:xfrm>
            <a:off x="6096000" y="914400"/>
            <a:ext cx="914400" cy="6096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p:cNvSpPr/>
          <p:nvPr/>
        </p:nvSpPr>
        <p:spPr>
          <a:xfrm>
            <a:off x="533400" y="5867400"/>
            <a:ext cx="685800" cy="5334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Rectangle 30"/>
          <p:cNvSpPr/>
          <p:nvPr/>
        </p:nvSpPr>
        <p:spPr>
          <a:xfrm>
            <a:off x="5943600" y="5943600"/>
            <a:ext cx="228600" cy="3048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Rectangle 31"/>
          <p:cNvSpPr/>
          <p:nvPr/>
        </p:nvSpPr>
        <p:spPr>
          <a:xfrm>
            <a:off x="8305800" y="4800600"/>
            <a:ext cx="3810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Oval 32"/>
          <p:cNvSpPr/>
          <p:nvPr/>
        </p:nvSpPr>
        <p:spPr>
          <a:xfrm>
            <a:off x="7239000" y="8382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Rectangle 33"/>
          <p:cNvSpPr/>
          <p:nvPr/>
        </p:nvSpPr>
        <p:spPr>
          <a:xfrm>
            <a:off x="5029200" y="1447800"/>
            <a:ext cx="1066800" cy="762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Right Arrow 35"/>
          <p:cNvSpPr/>
          <p:nvPr/>
        </p:nvSpPr>
        <p:spPr>
          <a:xfrm rot="13412087">
            <a:off x="825056" y="181565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ight Arrow 36"/>
          <p:cNvSpPr/>
          <p:nvPr/>
        </p:nvSpPr>
        <p:spPr>
          <a:xfrm rot="13412087">
            <a:off x="977456" y="1587057"/>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Right Arrow 37"/>
          <p:cNvSpPr/>
          <p:nvPr/>
        </p:nvSpPr>
        <p:spPr>
          <a:xfrm rot="2639042">
            <a:off x="698907" y="1053693"/>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Right Arrow 38"/>
          <p:cNvSpPr/>
          <p:nvPr/>
        </p:nvSpPr>
        <p:spPr>
          <a:xfrm rot="2319259">
            <a:off x="4938605" y="166200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Right Arrow 39"/>
          <p:cNvSpPr/>
          <p:nvPr/>
        </p:nvSpPr>
        <p:spPr>
          <a:xfrm rot="2561626">
            <a:off x="5092151" y="1358351"/>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Right Arrow 40"/>
          <p:cNvSpPr/>
          <p:nvPr/>
        </p:nvSpPr>
        <p:spPr>
          <a:xfrm rot="13412087">
            <a:off x="8445057" y="105365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Rectangle 41"/>
          <p:cNvSpPr/>
          <p:nvPr/>
        </p:nvSpPr>
        <p:spPr>
          <a:xfrm>
            <a:off x="8686800" y="8382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Right Arrow 43"/>
          <p:cNvSpPr/>
          <p:nvPr/>
        </p:nvSpPr>
        <p:spPr>
          <a:xfrm rot="13412087">
            <a:off x="7149656" y="5701857"/>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Right Arrow 44"/>
          <p:cNvSpPr/>
          <p:nvPr/>
        </p:nvSpPr>
        <p:spPr>
          <a:xfrm rot="13412087">
            <a:off x="3796855" y="5244654"/>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Right Arrow 45"/>
          <p:cNvSpPr/>
          <p:nvPr/>
        </p:nvSpPr>
        <p:spPr>
          <a:xfrm rot="13412087">
            <a:off x="4254056" y="501605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Right Arrow 46"/>
          <p:cNvSpPr/>
          <p:nvPr/>
        </p:nvSpPr>
        <p:spPr>
          <a:xfrm rot="13412087">
            <a:off x="3111056" y="5473258"/>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Rectangle 47"/>
          <p:cNvSpPr/>
          <p:nvPr/>
        </p:nvSpPr>
        <p:spPr>
          <a:xfrm>
            <a:off x="1676400" y="5562600"/>
            <a:ext cx="5334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Rectangle 48"/>
          <p:cNvSpPr/>
          <p:nvPr/>
        </p:nvSpPr>
        <p:spPr>
          <a:xfrm>
            <a:off x="2971800" y="5105400"/>
            <a:ext cx="3810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Rectangle 49"/>
          <p:cNvSpPr/>
          <p:nvPr/>
        </p:nvSpPr>
        <p:spPr>
          <a:xfrm>
            <a:off x="4114800" y="4724400"/>
            <a:ext cx="3810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Rectangle 50"/>
          <p:cNvSpPr/>
          <p:nvPr/>
        </p:nvSpPr>
        <p:spPr>
          <a:xfrm>
            <a:off x="2514600" y="5410200"/>
            <a:ext cx="3048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0037" y="5030614"/>
            <a:ext cx="7908467" cy="1143000"/>
          </a:xfrm>
          <a:solidFill>
            <a:srgbClr val="FFFFFF"/>
          </a:solidFill>
        </p:spPr>
        <p:txBody>
          <a:bodyPr>
            <a:noAutofit/>
          </a:bodyPr>
          <a:lstStyle/>
          <a:p>
            <a:pPr algn="r"/>
            <a:r>
              <a:rPr lang="en-US" sz="3200" b="1" dirty="0" smtClean="0">
                <a:latin typeface="Cambria" pitchFamily="18" charset="0"/>
              </a:rPr>
              <a:t>The nature that needs change is vicious; for it is not simple nor good…</a:t>
            </a:r>
            <a:endParaRPr lang="en-US" sz="3200" b="1" dirty="0">
              <a:latin typeface="Cambria" pitchFamily="18" charset="0"/>
            </a:endParaRPr>
          </a:p>
        </p:txBody>
      </p:sp>
      <p:sp>
        <p:nvSpPr>
          <p:cNvPr id="4" name="Slide Number Placeholder 3"/>
          <p:cNvSpPr>
            <a:spLocks noGrp="1"/>
          </p:cNvSpPr>
          <p:nvPr>
            <p:ph type="sldNum" sz="quarter" idx="12"/>
          </p:nvPr>
        </p:nvSpPr>
        <p:spPr/>
        <p:txBody>
          <a:bodyPr/>
          <a:lstStyle/>
          <a:p>
            <a:fld id="{69E29E33-B620-47F9-BB04-8846C2A5AFCC}" type="slidenum">
              <a:rPr lang="en-US" smtClean="0"/>
              <a:pPr/>
              <a:t>2</a:t>
            </a:fld>
            <a:endParaRPr lang="en-US"/>
          </a:p>
        </p:txBody>
      </p:sp>
      <p:sp>
        <p:nvSpPr>
          <p:cNvPr id="6" name="Rectangle 5"/>
          <p:cNvSpPr/>
          <p:nvPr/>
        </p:nvSpPr>
        <p:spPr>
          <a:xfrm>
            <a:off x="4549243" y="6269250"/>
            <a:ext cx="4559261" cy="400110"/>
          </a:xfrm>
          <a:prstGeom prst="rect">
            <a:avLst/>
          </a:prstGeom>
          <a:solidFill>
            <a:srgbClr val="FFFFFF"/>
          </a:solidFill>
        </p:spPr>
        <p:txBody>
          <a:bodyPr wrap="none">
            <a:spAutoFit/>
          </a:bodyPr>
          <a:lstStyle/>
          <a:p>
            <a:r>
              <a:rPr lang="en-US" sz="2000" i="1" dirty="0" err="1" smtClean="0">
                <a:latin typeface="Cambria" pitchFamily="18" charset="0"/>
              </a:rPr>
              <a:t>Nicomachean</a:t>
            </a:r>
            <a:r>
              <a:rPr lang="en-US" sz="2000" i="1" dirty="0" smtClean="0">
                <a:latin typeface="Cambria" pitchFamily="18" charset="0"/>
              </a:rPr>
              <a:t> Ethics, Book VII, Aristotle </a:t>
            </a:r>
            <a:endParaRPr lang="en-US" sz="2000" i="1" dirty="0">
              <a:latin typeface="Cambria" pitchFamily="18" charset="0"/>
            </a:endParaRPr>
          </a:p>
        </p:txBody>
      </p:sp>
      <p:pic>
        <p:nvPicPr>
          <p:cNvPr id="7" name="Picture 2" descr="http://images.huffingtonpost.com/2012-10-17-aristotle.jpg"/>
          <p:cNvPicPr>
            <a:picLocks noChangeAspect="1" noChangeArrowheads="1"/>
          </p:cNvPicPr>
          <p:nvPr/>
        </p:nvPicPr>
        <p:blipFill>
          <a:blip r:embed="rId3" cstate="print"/>
          <a:srcRect/>
          <a:stretch>
            <a:fillRect/>
          </a:stretch>
        </p:blipFill>
        <p:spPr bwMode="auto">
          <a:xfrm>
            <a:off x="35474" y="4755976"/>
            <a:ext cx="1584198" cy="2057400"/>
          </a:xfrm>
          <a:prstGeom prst="rect">
            <a:avLst/>
          </a:prstGeom>
          <a:noFill/>
        </p:spPr>
      </p:pic>
      <p:pic>
        <p:nvPicPr>
          <p:cNvPr id="260098" name="Picture 2" descr="Αποτέλεσμα εικόνας για mr spock quotes on evolution"/>
          <p:cNvPicPr>
            <a:picLocks noChangeAspect="1" noChangeArrowheads="1"/>
          </p:cNvPicPr>
          <p:nvPr/>
        </p:nvPicPr>
        <p:blipFill>
          <a:blip r:embed="rId4" cstate="print"/>
          <a:srcRect t="11535"/>
          <a:stretch>
            <a:fillRect/>
          </a:stretch>
        </p:blipFill>
        <p:spPr bwMode="auto">
          <a:xfrm>
            <a:off x="3543070" y="-1"/>
            <a:ext cx="5600929" cy="3717033"/>
          </a:xfrm>
          <a:prstGeom prst="rect">
            <a:avLst/>
          </a:prstGeom>
          <a:noFill/>
        </p:spPr>
      </p:pic>
      <p:pic>
        <p:nvPicPr>
          <p:cNvPr id="260100" name="Picture 4" descr="Αποτέλεσμα εικόνας για change is the essential process of all existence"/>
          <p:cNvPicPr>
            <a:picLocks noChangeAspect="1" noChangeArrowheads="1"/>
          </p:cNvPicPr>
          <p:nvPr/>
        </p:nvPicPr>
        <p:blipFill>
          <a:blip r:embed="rId5" cstate="print"/>
          <a:srcRect b="11941"/>
          <a:stretch>
            <a:fillRect/>
          </a:stretch>
        </p:blipFill>
        <p:spPr bwMode="auto">
          <a:xfrm>
            <a:off x="0" y="0"/>
            <a:ext cx="3165816" cy="3717032"/>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Shape 159"/>
          <p:cNvSpPr txBox="1">
            <a:spLocks noGrp="1"/>
          </p:cNvSpPr>
          <p:nvPr>
            <p:ph type="title"/>
          </p:nvPr>
        </p:nvSpPr>
        <p:spPr>
          <a:prstGeom prst="rect">
            <a:avLst/>
          </a:prstGeom>
        </p:spPr>
        <p:txBody>
          <a:bodyPr lIns="91425" tIns="91425" rIns="91425" bIns="91425" anchor="b" anchorCtr="0">
            <a:noAutofit/>
          </a:bodyPr>
          <a:lstStyle/>
          <a:p>
            <a:pPr lvl="0"/>
            <a:r>
              <a:rPr lang="en-US" sz="4000" dirty="0" err="1" smtClean="0">
                <a:latin typeface="Calibri" pitchFamily="34" charset="0"/>
                <a:ea typeface="Calibri"/>
                <a:cs typeface="Calibri"/>
                <a:sym typeface="Calibri"/>
              </a:rPr>
              <a:t>Zipfian</a:t>
            </a:r>
            <a:r>
              <a:rPr lang="en-US" sz="4000" dirty="0" smtClean="0">
                <a:latin typeface="Calibri" pitchFamily="34" charset="0"/>
                <a:ea typeface="Calibri"/>
                <a:cs typeface="Calibri"/>
                <a:sym typeface="Calibri"/>
              </a:rPr>
              <a:t> model in the distribution of growth frequencies</a:t>
            </a:r>
            <a:endParaRPr lang="en" sz="4000" dirty="0">
              <a:latin typeface="Calibri"/>
              <a:ea typeface="Calibri"/>
              <a:cs typeface="Calibri"/>
              <a:sym typeface="Calibri"/>
            </a:endParaRPr>
          </a:p>
        </p:txBody>
      </p:sp>
      <p:pic>
        <p:nvPicPr>
          <p:cNvPr id="11" name="Picture 10"/>
          <p:cNvPicPr/>
          <p:nvPr/>
        </p:nvPicPr>
        <p:blipFill>
          <a:blip r:embed="rId3" cstate="print"/>
          <a:srcRect/>
          <a:stretch>
            <a:fillRect/>
          </a:stretch>
        </p:blipFill>
        <p:spPr bwMode="auto">
          <a:xfrm>
            <a:off x="1043608" y="2060848"/>
            <a:ext cx="7068351" cy="4374510"/>
          </a:xfrm>
          <a:prstGeom prst="rect">
            <a:avLst/>
          </a:prstGeom>
          <a:noFill/>
        </p:spPr>
      </p:pic>
      <p:sp>
        <p:nvSpPr>
          <p:cNvPr id="4" name="Slide Number Placeholder 3"/>
          <p:cNvSpPr>
            <a:spLocks noGrp="1"/>
          </p:cNvSpPr>
          <p:nvPr>
            <p:ph type="sldNum" sz="quarter" idx="12"/>
          </p:nvPr>
        </p:nvSpPr>
        <p:spPr/>
        <p:txBody>
          <a:bodyPr/>
          <a:lstStyle/>
          <a:p>
            <a:fld id="{69E29E33-B620-47F9-BB04-8846C2A5AFCC}" type="slidenum">
              <a:rPr kumimoji="0" lang="en-US" smtClean="0"/>
              <a:pPr/>
              <a:t>20</a:t>
            </a:fld>
            <a:endParaRPr kumimoji="0" lang="en-US"/>
          </a:p>
        </p:txBody>
      </p:sp>
      <p:sp>
        <p:nvSpPr>
          <p:cNvPr id="5" name="TextBox 4"/>
          <p:cNvSpPr txBox="1"/>
          <p:nvPr/>
        </p:nvSpPr>
        <p:spPr>
          <a:xfrm>
            <a:off x="1115616" y="2132856"/>
            <a:ext cx="2952328" cy="584775"/>
          </a:xfrm>
          <a:prstGeom prst="rect">
            <a:avLst/>
          </a:prstGeom>
          <a:noFill/>
          <a:ln>
            <a:solidFill>
              <a:schemeClr val="accent1"/>
            </a:solidFill>
          </a:ln>
        </p:spPr>
        <p:txBody>
          <a:bodyPr wrap="square" rtlCol="0">
            <a:spAutoFit/>
          </a:bodyPr>
          <a:lstStyle/>
          <a:p>
            <a:r>
              <a:rPr lang="en-US" sz="1600" b="1" dirty="0" smtClean="0">
                <a:solidFill>
                  <a:schemeClr val="tx1"/>
                </a:solidFill>
                <a:latin typeface="+mn-lt"/>
              </a:rPr>
              <a:t>Growth: delta </a:t>
            </a:r>
            <a:r>
              <a:rPr lang="en-US" sz="1600" b="1" dirty="0" smtClean="0">
                <a:solidFill>
                  <a:schemeClr val="tx1"/>
                </a:solidFill>
                <a:latin typeface="+mn-lt"/>
                <a:ea typeface="Calibri"/>
                <a:cs typeface="Calibri"/>
                <a:sym typeface="Calibri"/>
              </a:rPr>
              <a:t>in the schema size for two subsequent versions</a:t>
            </a:r>
            <a:endParaRPr lang="el-GR" sz="1600" b="1" dirty="0">
              <a:solidFill>
                <a:schemeClr val="tx1"/>
              </a:solidFill>
              <a:latin typeface="+mn-lt"/>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52399" y="152400"/>
            <a:ext cx="4516017" cy="2514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4771188" y="0"/>
            <a:ext cx="4214672" cy="26670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a:stretch>
            <a:fillRect/>
          </a:stretch>
        </p:blipFill>
        <p:spPr bwMode="auto">
          <a:xfrm>
            <a:off x="107504" y="2579536"/>
            <a:ext cx="4176122" cy="2478239"/>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4784617" y="2579536"/>
            <a:ext cx="4090771" cy="2478239"/>
          </a:xfrm>
          <a:prstGeom prst="rect">
            <a:avLst/>
          </a:prstGeom>
          <a:noFill/>
          <a:ln w="9525">
            <a:noFill/>
            <a:miter lim="800000"/>
            <a:headEnd/>
            <a:tailEnd/>
          </a:ln>
          <a:effectLst/>
        </p:spPr>
      </p:pic>
      <p:sp>
        <p:nvSpPr>
          <p:cNvPr id="8" name="TextBox 7"/>
          <p:cNvSpPr txBox="1"/>
          <p:nvPr/>
        </p:nvSpPr>
        <p:spPr>
          <a:xfrm>
            <a:off x="2743200" y="5295900"/>
            <a:ext cx="6172200" cy="1200329"/>
          </a:xfrm>
          <a:prstGeom prst="rect">
            <a:avLst/>
          </a:prstGeom>
          <a:solidFill>
            <a:schemeClr val="accent6">
              <a:lumMod val="20000"/>
              <a:lumOff val="80000"/>
            </a:schemeClr>
          </a:solidFill>
        </p:spPr>
        <p:txBody>
          <a:bodyPr wrap="square" rtlCol="0">
            <a:spAutoFit/>
          </a:bodyPr>
          <a:lstStyle/>
          <a:p>
            <a:pPr algn="r"/>
            <a:r>
              <a:rPr lang="en-US" dirty="0" smtClean="0">
                <a:solidFill>
                  <a:schemeClr val="tx1">
                    <a:lumMod val="65000"/>
                    <a:lumOff val="35000"/>
                  </a:schemeClr>
                </a:solidFill>
              </a:rPr>
              <a:t>[With exceptions]</a:t>
            </a:r>
          </a:p>
          <a:p>
            <a:r>
              <a:rPr lang="en-US" dirty="0" smtClean="0">
                <a:solidFill>
                  <a:srgbClr val="3333FF"/>
                </a:solidFill>
              </a:rPr>
              <a:t>Density: </a:t>
            </a:r>
            <a:r>
              <a:rPr lang="en-US" b="1" u="sng" dirty="0" smtClean="0">
                <a:solidFill>
                  <a:srgbClr val="3333FF"/>
                </a:solidFill>
              </a:rPr>
              <a:t>focused maintenance</a:t>
            </a:r>
            <a:r>
              <a:rPr lang="en-US" u="sng" dirty="0" smtClean="0">
                <a:solidFill>
                  <a:srgbClr val="3333FF"/>
                </a:solidFill>
              </a:rPr>
              <a:t> </a:t>
            </a:r>
            <a:r>
              <a:rPr lang="en-US" dirty="0" smtClean="0">
                <a:solidFill>
                  <a:srgbClr val="3333FF"/>
                </a:solidFill>
              </a:rPr>
              <a:t>effort</a:t>
            </a:r>
          </a:p>
          <a:p>
            <a:r>
              <a:rPr lang="en-US" b="1" u="sng" dirty="0" smtClean="0">
                <a:solidFill>
                  <a:srgbClr val="3333FF"/>
                </a:solidFill>
              </a:rPr>
              <a:t>Progressive cooling </a:t>
            </a:r>
            <a:r>
              <a:rPr lang="en-US" dirty="0" smtClean="0">
                <a:solidFill>
                  <a:srgbClr val="3333FF"/>
                </a:solidFill>
              </a:rPr>
              <a:t>: early –maintenance density &gt;&gt; later stages </a:t>
            </a:r>
          </a:p>
          <a:p>
            <a:r>
              <a:rPr lang="en-US" dirty="0" smtClean="0">
                <a:solidFill>
                  <a:srgbClr val="3333FF"/>
                </a:solidFill>
              </a:rPr>
              <a:t>Several </a:t>
            </a:r>
            <a:r>
              <a:rPr lang="en-US" b="1" dirty="0" smtClean="0">
                <a:solidFill>
                  <a:srgbClr val="3333FF"/>
                </a:solidFill>
              </a:rPr>
              <a:t>spikes</a:t>
            </a:r>
            <a:r>
              <a:rPr lang="en-US" dirty="0" smtClean="0">
                <a:solidFill>
                  <a:srgbClr val="3333FF"/>
                </a:solidFill>
              </a:rPr>
              <a:t>, many </a:t>
            </a:r>
            <a:r>
              <a:rPr lang="en-US" b="1" u="sng" dirty="0" smtClean="0">
                <a:solidFill>
                  <a:srgbClr val="3333FF"/>
                </a:solidFill>
              </a:rPr>
              <a:t>zero-change</a:t>
            </a:r>
            <a:r>
              <a:rPr lang="en-US" u="sng" dirty="0" smtClean="0">
                <a:solidFill>
                  <a:srgbClr val="3333FF"/>
                </a:solidFill>
              </a:rPr>
              <a:t> periods/versions </a:t>
            </a:r>
            <a:endParaRPr lang="el-GR" u="sng" dirty="0">
              <a:solidFill>
                <a:srgbClr val="3333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0648"/>
            <a:ext cx="8229600" cy="1143000"/>
          </a:xfrm>
        </p:spPr>
        <p:txBody>
          <a:bodyPr>
            <a:normAutofit/>
          </a:bodyPr>
          <a:lstStyle/>
          <a:p>
            <a:pPr algn="l"/>
            <a:r>
              <a:rPr lang="en-US" dirty="0" smtClean="0"/>
              <a:t>How do foreign keys evolve?</a:t>
            </a:r>
            <a:endParaRPr lang="el-GR" dirty="0"/>
          </a:p>
        </p:txBody>
      </p:sp>
      <p:sp>
        <p:nvSpPr>
          <p:cNvPr id="2" name="Footer Placeholder 1"/>
          <p:cNvSpPr>
            <a:spLocks noGrp="1"/>
          </p:cNvSpPr>
          <p:nvPr>
            <p:ph type="ftr" sz="quarter" idx="11"/>
          </p:nvPr>
        </p:nvSpPr>
        <p:spPr/>
        <p:txBody>
          <a:bodyPr/>
          <a:lstStyle/>
          <a:p>
            <a:endParaRPr lang="el-GR"/>
          </a:p>
        </p:txBody>
      </p:sp>
      <p:sp>
        <p:nvSpPr>
          <p:cNvPr id="3" name="Slide Number Placeholder 2"/>
          <p:cNvSpPr>
            <a:spLocks noGrp="1"/>
          </p:cNvSpPr>
          <p:nvPr>
            <p:ph type="sldNum" sz="quarter" idx="12"/>
          </p:nvPr>
        </p:nvSpPr>
        <p:spPr/>
        <p:txBody>
          <a:bodyPr/>
          <a:lstStyle/>
          <a:p>
            <a:fld id="{17436D98-9539-44E1-9C46-C8A7EE3A4F66}" type="slidenum">
              <a:rPr lang="el-GR" smtClean="0"/>
              <a:pPr/>
              <a:t>22</a:t>
            </a:fld>
            <a:endParaRPr lang="el-GR" dirty="0"/>
          </a:p>
        </p:txBody>
      </p:sp>
      <p:pic>
        <p:nvPicPr>
          <p:cNvPr id="4" name="Picture 3" descr="in-out.png"/>
          <p:cNvPicPr>
            <a:picLocks noChangeAspect="1"/>
          </p:cNvPicPr>
          <p:nvPr/>
        </p:nvPicPr>
        <p:blipFill>
          <a:blip r:embed="rId3" cstate="print"/>
          <a:stretch>
            <a:fillRect/>
          </a:stretch>
        </p:blipFill>
        <p:spPr>
          <a:xfrm>
            <a:off x="0" y="3000375"/>
            <a:ext cx="9144000" cy="3596977"/>
          </a:xfrm>
          <a:prstGeom prst="rect">
            <a:avLst/>
          </a:prstGeom>
        </p:spPr>
      </p:pic>
      <p:sp>
        <p:nvSpPr>
          <p:cNvPr id="7" name="TextBox 6"/>
          <p:cNvSpPr txBox="1"/>
          <p:nvPr/>
        </p:nvSpPr>
        <p:spPr>
          <a:xfrm>
            <a:off x="5220072" y="1196752"/>
            <a:ext cx="3816424"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Output</a:t>
            </a:r>
            <a:r>
              <a:rPr lang="en-US" sz="2400" dirty="0" smtClean="0">
                <a:latin typeface="+mn-lt"/>
              </a:rPr>
              <a:t>: </a:t>
            </a:r>
            <a:r>
              <a:rPr lang="en-US" sz="2400" u="sng" dirty="0" smtClean="0">
                <a:latin typeface="+mn-lt"/>
              </a:rPr>
              <a:t>properties &amp; </a:t>
            </a:r>
            <a:r>
              <a:rPr lang="en-US" sz="2400" b="1" u="sng" dirty="0">
                <a:solidFill>
                  <a:srgbClr val="3333FF"/>
                </a:solidFill>
              </a:rPr>
              <a:t>patterns</a:t>
            </a:r>
            <a:r>
              <a:rPr lang="en-US" sz="2400" u="sng" dirty="0" smtClean="0">
                <a:latin typeface="+mn-lt"/>
              </a:rPr>
              <a:t> on the evolution of </a:t>
            </a:r>
            <a:r>
              <a:rPr lang="en-US" sz="2400" b="1" u="sng" dirty="0" smtClean="0">
                <a:solidFill>
                  <a:srgbClr val="3333FF"/>
                </a:solidFill>
                <a:latin typeface="+mn-lt"/>
              </a:rPr>
              <a:t>foreign keys</a:t>
            </a:r>
          </a:p>
          <a:p>
            <a:endParaRPr lang="en-US" sz="2400" dirty="0" smtClean="0">
              <a:latin typeface="+mn-lt"/>
            </a:endParaRPr>
          </a:p>
          <a:p>
            <a:pPr marL="179388" indent="-179388">
              <a:buFont typeface="Arial" pitchFamily="34" charset="0"/>
              <a:buChar char="•"/>
            </a:pPr>
            <a:r>
              <a:rPr lang="en-US" sz="2400" dirty="0" smtClean="0"/>
              <a:t>Mainly patterns on:</a:t>
            </a:r>
          </a:p>
          <a:p>
            <a:pPr marL="636588" lvl="1" indent="-179388">
              <a:buFont typeface="Arial" pitchFamily="34" charset="0"/>
              <a:buChar char="•"/>
            </a:pPr>
            <a:r>
              <a:rPr lang="en-US" sz="2400" dirty="0" smtClean="0"/>
              <a:t>Size</a:t>
            </a:r>
          </a:p>
          <a:p>
            <a:pPr marL="636588" lvl="1" indent="-179388">
              <a:buFont typeface="Arial" pitchFamily="34" charset="0"/>
              <a:buChar char="•"/>
            </a:pPr>
            <a:r>
              <a:rPr lang="en-US" sz="2400" dirty="0" smtClean="0"/>
              <a:t>When FK Births &amp; Deaths</a:t>
            </a:r>
          </a:p>
          <a:p>
            <a:pPr marL="636588" lvl="1" indent="-179388">
              <a:buFont typeface="Arial" pitchFamily="34" charset="0"/>
              <a:buChar char="•"/>
            </a:pPr>
            <a:r>
              <a:rPr lang="en-US" sz="2400" dirty="0" smtClean="0"/>
              <a:t>… unexpected results…</a:t>
            </a:r>
          </a:p>
        </p:txBody>
      </p:sp>
      <p:sp>
        <p:nvSpPr>
          <p:cNvPr id="8" name="Footer Placeholder 11"/>
          <p:cNvSpPr txBox="1">
            <a:spLocks/>
          </p:cNvSpPr>
          <p:nvPr/>
        </p:nvSpPr>
        <p:spPr>
          <a:xfrm>
            <a:off x="107504" y="6309320"/>
            <a:ext cx="7200800" cy="369332"/>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smtClean="0">
                <a:ln>
                  <a:noFill/>
                </a:ln>
                <a:solidFill>
                  <a:schemeClr val="tx1"/>
                </a:solidFill>
                <a:effectLst/>
                <a:uLnTx/>
                <a:uFillTx/>
                <a:latin typeface="Consolas" pitchFamily="49" charset="0"/>
                <a:ea typeface="+mn-ea"/>
                <a:cs typeface="+mn-cs"/>
              </a:rPr>
              <a:t>http://www.cs.uoi.gr/~pvassil/publications/2017_ER/ </a:t>
            </a:r>
            <a:endParaRPr kumimoji="0" lang="en-US" sz="1800" b="0" i="0" u="none" strike="noStrike" kern="1200" cap="none" spc="0" normalizeH="0" baseline="0" noProof="0" dirty="0">
              <a:ln>
                <a:noFill/>
              </a:ln>
              <a:solidFill>
                <a:schemeClr val="tx1"/>
              </a:solidFill>
              <a:effectLst/>
              <a:uLnTx/>
              <a:uFillTx/>
              <a:latin typeface="Consolas" pitchFamily="49" charset="0"/>
              <a:ea typeface="+mn-ea"/>
              <a:cs typeface="+mn-cs"/>
            </a:endParaRPr>
          </a:p>
        </p:txBody>
      </p:sp>
      <p:sp>
        <p:nvSpPr>
          <p:cNvPr id="9" name="TextBox 8"/>
          <p:cNvSpPr txBox="1"/>
          <p:nvPr/>
        </p:nvSpPr>
        <p:spPr>
          <a:xfrm>
            <a:off x="7379296" y="5733256"/>
            <a:ext cx="1764704"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dirty="0" smtClean="0"/>
              <a:t>To appear in ER 2017</a:t>
            </a:r>
          </a:p>
        </p:txBody>
      </p:sp>
      <p:sp>
        <p:nvSpPr>
          <p:cNvPr id="10" name="TextBox 9"/>
          <p:cNvSpPr txBox="1"/>
          <p:nvPr/>
        </p:nvSpPr>
        <p:spPr>
          <a:xfrm>
            <a:off x="467544" y="31409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Input: </a:t>
            </a:r>
            <a:r>
              <a:rPr lang="en-US" sz="2400" dirty="0" smtClean="0">
                <a:latin typeface="+mn-lt"/>
              </a:rPr>
              <a:t>schema histories from </a:t>
            </a:r>
            <a:r>
              <a:rPr lang="en-US" sz="2400" dirty="0" err="1" smtClean="0">
                <a:latin typeface="+mn-lt"/>
              </a:rPr>
              <a:t>github</a:t>
            </a:r>
            <a:r>
              <a:rPr lang="en-US" sz="2400" dirty="0" smtClean="0">
                <a:latin typeface="+mn-lt"/>
              </a:rPr>
              <a:t>/</a:t>
            </a:r>
            <a:r>
              <a:rPr lang="en-US" sz="2400" dirty="0" err="1" smtClean="0">
                <a:latin typeface="+mn-lt"/>
              </a:rPr>
              <a:t>sourceforge</a:t>
            </a:r>
            <a:r>
              <a:rPr lang="en-US" sz="2400" dirty="0" smtClean="0">
                <a:latin typeface="+mn-lt"/>
              </a:rPr>
              <a:t>/…</a:t>
            </a:r>
          </a:p>
        </p:txBody>
      </p:sp>
      <p:sp>
        <p:nvSpPr>
          <p:cNvPr id="11" name="TextBox 10"/>
          <p:cNvSpPr txBox="1"/>
          <p:nvPr/>
        </p:nvSpPr>
        <p:spPr>
          <a:xfrm>
            <a:off x="467544" y="1196752"/>
            <a:ext cx="3816424"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u="sng" dirty="0" smtClean="0">
                <a:solidFill>
                  <a:schemeClr val="bg1">
                    <a:lumMod val="50000"/>
                  </a:schemeClr>
                </a:solidFill>
                <a:latin typeface="+mn-lt"/>
              </a:rPr>
              <a:t>Outline</a:t>
            </a:r>
          </a:p>
          <a:p>
            <a:pPr>
              <a:buFontTx/>
              <a:buChar char="-"/>
            </a:pPr>
            <a:r>
              <a:rPr lang="en-US" sz="2400" dirty="0" smtClean="0">
                <a:solidFill>
                  <a:schemeClr val="bg1">
                    <a:lumMod val="50000"/>
                  </a:schemeClr>
                </a:solidFill>
              </a:rPr>
              <a:t> Schema size evolution</a:t>
            </a:r>
          </a:p>
          <a:p>
            <a:pPr>
              <a:buFontTx/>
              <a:buChar char="-"/>
            </a:pPr>
            <a:r>
              <a:rPr lang="en-US" sz="2400" b="1" dirty="0" smtClean="0">
                <a:solidFill>
                  <a:schemeClr val="bg1">
                    <a:lumMod val="50000"/>
                  </a:schemeClr>
                </a:solidFill>
                <a:latin typeface="+mn-lt"/>
              </a:rPr>
              <a:t> Foreign Key Evolution</a:t>
            </a:r>
          </a:p>
          <a:p>
            <a:pPr>
              <a:buFontTx/>
              <a:buChar char="-"/>
            </a:pPr>
            <a:r>
              <a:rPr lang="en-US" sz="2400" dirty="0" smtClean="0">
                <a:solidFill>
                  <a:schemeClr val="bg1">
                    <a:lumMod val="50000"/>
                  </a:schemeClr>
                </a:solidFill>
              </a:rPr>
              <a:t> Table Evolution</a:t>
            </a:r>
          </a:p>
          <a:p>
            <a:pPr>
              <a:buFontTx/>
              <a:buChar char="-"/>
            </a:pPr>
            <a:r>
              <a:rPr lang="en-US" sz="2400" dirty="0" smtClean="0">
                <a:solidFill>
                  <a:schemeClr val="bg1">
                    <a:lumMod val="50000"/>
                  </a:schemeClr>
                </a:solidFill>
                <a:latin typeface="+mn-lt"/>
              </a:rPr>
              <a:t> Closing Remarks</a:t>
            </a:r>
            <a:endParaRPr lang="el-GR" sz="2400" dirty="0" smtClean="0">
              <a:solidFill>
                <a:schemeClr val="bg1">
                  <a:lumMod val="50000"/>
                </a:schemeClr>
              </a:solidFill>
              <a:latin typeface="+mn-l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pPr algn="r"/>
            <a:r>
              <a:rPr lang="en-US" dirty="0" smtClean="0"/>
              <a:t>Evolution of </a:t>
            </a:r>
            <a:br>
              <a:rPr lang="en-US" dirty="0" smtClean="0"/>
            </a:br>
            <a:r>
              <a:rPr lang="en-US" dirty="0" smtClean="0"/>
              <a:t>Tables &amp; FK’s</a:t>
            </a:r>
            <a:endParaRPr lang="el-GR" dirty="0"/>
          </a:p>
        </p:txBody>
      </p:sp>
      <p:pic>
        <p:nvPicPr>
          <p:cNvPr id="2050" name="Picture 2" descr="C:\WORKING\__killMeAfterwards\Figure02_nodesEdges.PNG"/>
          <p:cNvPicPr>
            <a:picLocks noChangeAspect="1" noChangeArrowheads="1"/>
          </p:cNvPicPr>
          <p:nvPr/>
        </p:nvPicPr>
        <p:blipFill>
          <a:blip r:embed="rId2" cstate="print"/>
          <a:srcRect/>
          <a:stretch>
            <a:fillRect/>
          </a:stretch>
        </p:blipFill>
        <p:spPr bwMode="auto">
          <a:xfrm>
            <a:off x="0" y="100584"/>
            <a:ext cx="5597843" cy="6521365"/>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
        <p:nvSpPr>
          <p:cNvPr id="5" name="Content Placeholder 2"/>
          <p:cNvSpPr txBox="1">
            <a:spLocks/>
          </p:cNvSpPr>
          <p:nvPr/>
        </p:nvSpPr>
        <p:spPr>
          <a:xfrm>
            <a:off x="5724128" y="1700808"/>
            <a:ext cx="3240360" cy="4680520"/>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200" dirty="0" smtClean="0"/>
              <a:t>Tables grow in all cases (known from previous research) with periods </a:t>
            </a:r>
            <a:r>
              <a:rPr lang="en-US" sz="2200" dirty="0"/>
              <a:t>of slow growth, </a:t>
            </a:r>
            <a:r>
              <a:rPr lang="en-US" sz="2200" dirty="0" smtClean="0"/>
              <a:t>calmness, </a:t>
            </a:r>
            <a:r>
              <a:rPr lang="en-US" sz="2200" dirty="0"/>
              <a:t>spikes of extension, and occasional </a:t>
            </a:r>
            <a:r>
              <a:rPr lang="en-US" sz="2200" dirty="0" smtClean="0"/>
              <a:t>cleanups</a:t>
            </a:r>
          </a:p>
          <a:p>
            <a:r>
              <a:rPr lang="en-US" sz="2200" dirty="0" smtClean="0"/>
              <a:t>Foreign Keys are treated with different mentalities. 3 families:</a:t>
            </a:r>
          </a:p>
          <a:p>
            <a:pPr lvl="1"/>
            <a:r>
              <a:rPr lang="en-US" sz="2200" dirty="0" smtClean="0"/>
              <a:t>Scientific</a:t>
            </a:r>
          </a:p>
          <a:p>
            <a:pPr lvl="1"/>
            <a:r>
              <a:rPr lang="en-US" sz="2200" dirty="0" smtClean="0"/>
              <a:t>Comp. Toolkits</a:t>
            </a:r>
          </a:p>
          <a:p>
            <a:pPr lvl="1"/>
            <a:r>
              <a:rPr lang="en-US" sz="2200" dirty="0" smtClean="0"/>
              <a:t>CMS’s</a:t>
            </a:r>
          </a:p>
        </p:txBody>
      </p:sp>
    </p:spTree>
    <p:extLst>
      <p:ext uri="{BB962C8B-B14F-4D97-AF65-F5344CB8AC3E}">
        <p14:creationId xmlns:p14="http://schemas.microsoft.com/office/powerpoint/2010/main" val="2017084469"/>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Evolution of Tables &amp; FK’s: </a:t>
            </a:r>
            <a:br>
              <a:rPr lang="en-US" dirty="0" smtClean="0"/>
            </a:br>
            <a:r>
              <a:rPr lang="en-US" dirty="0" smtClean="0"/>
              <a:t>Scientific projects</a:t>
            </a:r>
            <a:endParaRPr lang="el-GR" dirty="0"/>
          </a:p>
        </p:txBody>
      </p:sp>
      <p:pic>
        <p:nvPicPr>
          <p:cNvPr id="2050" name="Picture 2" descr="C:\WORKING\__killMeAfterwards\Figure02_nodesEdges.PNG"/>
          <p:cNvPicPr>
            <a:picLocks noChangeAspect="1" noChangeArrowheads="1"/>
          </p:cNvPicPr>
          <p:nvPr/>
        </p:nvPicPr>
        <p:blipFill>
          <a:blip r:embed="rId2" cstate="print"/>
          <a:srcRect b="68825"/>
          <a:stretch>
            <a:fillRect/>
          </a:stretch>
        </p:blipFill>
        <p:spPr bwMode="auto">
          <a:xfrm>
            <a:off x="152399" y="1371600"/>
            <a:ext cx="8812197" cy="3200400"/>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24</a:t>
            </a:fld>
            <a:endParaRPr lang="en-US"/>
          </a:p>
        </p:txBody>
      </p:sp>
      <p:sp>
        <p:nvSpPr>
          <p:cNvPr id="5" name="Content Placeholder 2"/>
          <p:cNvSpPr txBox="1">
            <a:spLocks/>
          </p:cNvSpPr>
          <p:nvPr/>
        </p:nvSpPr>
        <p:spPr>
          <a:xfrm>
            <a:off x="309971" y="4653136"/>
            <a:ext cx="8497052" cy="16561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Tables and FKS</a:t>
            </a:r>
            <a:r>
              <a:rPr lang="en-US" sz="2400" b="1" dirty="0" smtClean="0"/>
              <a:t> </a:t>
            </a:r>
            <a:r>
              <a:rPr lang="en-US" sz="2400" dirty="0" smtClean="0"/>
              <a:t>grow in synch, in both cases</a:t>
            </a:r>
          </a:p>
          <a:p>
            <a:r>
              <a:rPr lang="en-US" sz="2400" dirty="0" smtClean="0"/>
              <a:t>Growth comes with </a:t>
            </a:r>
            <a:r>
              <a:rPr lang="en-US" sz="2400" dirty="0"/>
              <a:t>expansion periods, shrinkage </a:t>
            </a:r>
            <a:r>
              <a:rPr lang="en-US" sz="2400" dirty="0" smtClean="0"/>
              <a:t>actions,  and </a:t>
            </a:r>
            <a:r>
              <a:rPr lang="en-US" sz="2400" dirty="0"/>
              <a:t>periods of calmness in terms of both tables and foreign keys.</a:t>
            </a:r>
            <a:endParaRPr lang="en-US" sz="2400" dirty="0" smtClean="0"/>
          </a:p>
        </p:txBody>
      </p:sp>
    </p:spTree>
    <p:extLst>
      <p:ext uri="{BB962C8B-B14F-4D97-AF65-F5344CB8AC3E}">
        <p14:creationId xmlns:p14="http://schemas.microsoft.com/office/powerpoint/2010/main" val="206996544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Evolution of Tables &amp; FK’s: Computational Resource Toolkits</a:t>
            </a:r>
            <a:endParaRPr lang="el-GR" dirty="0"/>
          </a:p>
        </p:txBody>
      </p:sp>
      <p:pic>
        <p:nvPicPr>
          <p:cNvPr id="2050" name="Picture 2" descr="C:\WORKING\__killMeAfterwards\Figure02_nodesEdges.PNG"/>
          <p:cNvPicPr>
            <a:picLocks noChangeAspect="1" noChangeArrowheads="1"/>
          </p:cNvPicPr>
          <p:nvPr/>
        </p:nvPicPr>
        <p:blipFill>
          <a:blip r:embed="rId2" cstate="print"/>
          <a:srcRect t="31175" b="33771"/>
          <a:stretch>
            <a:fillRect/>
          </a:stretch>
        </p:blipFill>
        <p:spPr bwMode="auto">
          <a:xfrm>
            <a:off x="0" y="1484784"/>
            <a:ext cx="8991600" cy="3671914"/>
          </a:xfrm>
          <a:prstGeom prst="rect">
            <a:avLst/>
          </a:prstGeom>
          <a:noFill/>
        </p:spPr>
      </p:pic>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
        <p:nvSpPr>
          <p:cNvPr id="6" name="Content Placeholder 2"/>
          <p:cNvSpPr txBox="1">
            <a:spLocks/>
          </p:cNvSpPr>
          <p:nvPr/>
        </p:nvSpPr>
        <p:spPr>
          <a:xfrm>
            <a:off x="229960" y="5013176"/>
            <a:ext cx="8497052" cy="16561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Tables and FKS</a:t>
            </a:r>
            <a:r>
              <a:rPr lang="en-US" sz="2400" b="1" dirty="0" smtClean="0"/>
              <a:t> </a:t>
            </a:r>
            <a:r>
              <a:rPr lang="en-US" sz="2400" dirty="0" smtClean="0"/>
              <a:t>grow little and slowly; for Castor, not exactly in sync</a:t>
            </a:r>
          </a:p>
          <a:p>
            <a:r>
              <a:rPr lang="en-US" sz="2400" dirty="0" smtClean="0"/>
              <a:t>Castor: observe </a:t>
            </a:r>
            <a:r>
              <a:rPr lang="en-US" sz="2400" b="1" dirty="0" smtClean="0">
                <a:solidFill>
                  <a:srgbClr val="7030A0"/>
                </a:solidFill>
              </a:rPr>
              <a:t>how scarce FK’s are</a:t>
            </a:r>
            <a:r>
              <a:rPr lang="en-US" sz="2400" b="1" dirty="0" smtClean="0">
                <a:solidFill>
                  <a:srgbClr val="0000FF"/>
                </a:solidFill>
              </a:rPr>
              <a:t> </a:t>
            </a:r>
            <a:r>
              <a:rPr lang="en-US" sz="2400" dirty="0" smtClean="0"/>
              <a:t>(too few tables come with FK’s, see vertical axis)</a:t>
            </a:r>
          </a:p>
        </p:txBody>
      </p:sp>
      <p:sp>
        <p:nvSpPr>
          <p:cNvPr id="5" name="Rectangle 4"/>
          <p:cNvSpPr/>
          <p:nvPr/>
        </p:nvSpPr>
        <p:spPr>
          <a:xfrm>
            <a:off x="0" y="1829058"/>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4256096" y="1829058"/>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01311351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rmAutofit fontScale="90000"/>
          </a:bodyPr>
          <a:lstStyle/>
          <a:p>
            <a:r>
              <a:rPr lang="en-US" dirty="0" smtClean="0"/>
              <a:t>Evolution of Tables &amp; FK’s: </a:t>
            </a:r>
            <a:br>
              <a:rPr lang="en-US" dirty="0" smtClean="0"/>
            </a:br>
            <a:r>
              <a:rPr lang="en-US" dirty="0" smtClean="0"/>
              <a:t>Content Management Systems (CMS’s)</a:t>
            </a:r>
            <a:endParaRPr lang="el-GR" dirty="0"/>
          </a:p>
        </p:txBody>
      </p:sp>
      <p:pic>
        <p:nvPicPr>
          <p:cNvPr id="2050" name="Picture 2" descr="C:\WORKING\__killMeAfterwards\Figure02_nodesEdges.PNG"/>
          <p:cNvPicPr>
            <a:picLocks noChangeAspect="1" noChangeArrowheads="1"/>
          </p:cNvPicPr>
          <p:nvPr/>
        </p:nvPicPr>
        <p:blipFill>
          <a:blip r:embed="rId2" cstate="print"/>
          <a:srcRect t="66229"/>
          <a:stretch>
            <a:fillRect/>
          </a:stretch>
        </p:blipFill>
        <p:spPr bwMode="auto">
          <a:xfrm>
            <a:off x="0" y="1417320"/>
            <a:ext cx="9144000" cy="3505200"/>
          </a:xfrm>
          <a:prstGeom prst="rect">
            <a:avLst/>
          </a:prstGeom>
          <a:noFill/>
        </p:spPr>
      </p:pic>
      <p:sp>
        <p:nvSpPr>
          <p:cNvPr id="6" name="Slide Number Placeholder 5"/>
          <p:cNvSpPr>
            <a:spLocks noGrp="1"/>
          </p:cNvSpPr>
          <p:nvPr>
            <p:ph type="sldNum" sz="quarter" idx="12"/>
          </p:nvPr>
        </p:nvSpPr>
        <p:spPr/>
        <p:txBody>
          <a:bodyPr/>
          <a:lstStyle/>
          <a:p>
            <a:fld id="{B6F15528-21DE-4FAA-801E-634DDDAF4B2B}" type="slidenum">
              <a:rPr lang="en-US" smtClean="0"/>
              <a:pPr/>
              <a:t>26</a:t>
            </a:fld>
            <a:endParaRPr lang="en-US"/>
          </a:p>
        </p:txBody>
      </p:sp>
      <p:sp>
        <p:nvSpPr>
          <p:cNvPr id="7" name="Rectangle 6"/>
          <p:cNvSpPr/>
          <p:nvPr/>
        </p:nvSpPr>
        <p:spPr>
          <a:xfrm>
            <a:off x="-23313" y="1484784"/>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a:spLocks noChangeAspect="1"/>
          </p:cNvSpPr>
          <p:nvPr/>
        </p:nvSpPr>
        <p:spPr>
          <a:xfrm>
            <a:off x="4406934" y="2034016"/>
            <a:ext cx="275952" cy="216024"/>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0" y="3140968"/>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4328104" y="3068960"/>
            <a:ext cx="459920" cy="3600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Content Placeholder 2"/>
          <p:cNvSpPr txBox="1">
            <a:spLocks/>
          </p:cNvSpPr>
          <p:nvPr/>
        </p:nvSpPr>
        <p:spPr>
          <a:xfrm>
            <a:off x="72300" y="5013176"/>
            <a:ext cx="8914040" cy="1656184"/>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smtClean="0">
                <a:solidFill>
                  <a:srgbClr val="7030A0"/>
                </a:solidFill>
              </a:rPr>
              <a:t>FK scarcity</a:t>
            </a:r>
            <a:r>
              <a:rPr lang="en-US" sz="2400" dirty="0" smtClean="0"/>
              <a:t>: really big</a:t>
            </a:r>
            <a:r>
              <a:rPr lang="en-US" sz="2400" dirty="0"/>
              <a:t> </a:t>
            </a:r>
            <a:r>
              <a:rPr lang="en-US" sz="2400" dirty="0" smtClean="0"/>
              <a:t>at </a:t>
            </a:r>
            <a:r>
              <a:rPr lang="en-US" sz="2400" dirty="0" err="1" smtClean="0"/>
              <a:t>Slashcode</a:t>
            </a:r>
            <a:r>
              <a:rPr lang="en-US" sz="2400" dirty="0" smtClean="0"/>
              <a:t>, moderate at </a:t>
            </a:r>
            <a:r>
              <a:rPr lang="en-US" sz="2400" dirty="0" err="1" smtClean="0"/>
              <a:t>Zabbix</a:t>
            </a:r>
            <a:r>
              <a:rPr lang="en-US" sz="2400" dirty="0" smtClean="0"/>
              <a:t> </a:t>
            </a:r>
          </a:p>
          <a:p>
            <a:r>
              <a:rPr lang="en-US" sz="2400" dirty="0" err="1" smtClean="0"/>
              <a:t>Slashcode</a:t>
            </a:r>
            <a:r>
              <a:rPr lang="en-US" sz="2400" dirty="0" smtClean="0"/>
              <a:t> </a:t>
            </a:r>
            <a:r>
              <a:rPr lang="en-US" sz="2400" dirty="0"/>
              <a:t>started </a:t>
            </a:r>
            <a:r>
              <a:rPr lang="en-US" sz="2400" u="sng" dirty="0"/>
              <a:t>without</a:t>
            </a:r>
            <a:r>
              <a:rPr lang="en-US" sz="2400" dirty="0"/>
              <a:t> foreign keys </a:t>
            </a:r>
            <a:r>
              <a:rPr lang="en-US" sz="2400" dirty="0" smtClean="0"/>
              <a:t>at all; </a:t>
            </a:r>
            <a:r>
              <a:rPr lang="en-US" sz="2400" dirty="0" smtClean="0">
                <a:solidFill>
                  <a:srgbClr val="008000"/>
                </a:solidFill>
              </a:rPr>
              <a:t>1</a:t>
            </a:r>
            <a:r>
              <a:rPr lang="en-US" sz="2400" baseline="30000" dirty="0" smtClean="0">
                <a:solidFill>
                  <a:srgbClr val="008000"/>
                </a:solidFill>
              </a:rPr>
              <a:t>st</a:t>
            </a:r>
            <a:r>
              <a:rPr lang="en-US" sz="2400" dirty="0" smtClean="0">
                <a:solidFill>
                  <a:srgbClr val="008000"/>
                </a:solidFill>
              </a:rPr>
              <a:t> set </a:t>
            </a:r>
            <a:r>
              <a:rPr lang="en-US" sz="2400" dirty="0">
                <a:solidFill>
                  <a:srgbClr val="008000"/>
                </a:solidFill>
              </a:rPr>
              <a:t>of </a:t>
            </a:r>
            <a:r>
              <a:rPr lang="en-US" sz="2400" dirty="0" smtClean="0">
                <a:solidFill>
                  <a:srgbClr val="008000"/>
                </a:solidFill>
              </a:rPr>
              <a:t>FK’s </a:t>
            </a:r>
            <a:r>
              <a:rPr lang="en-US" sz="2400" dirty="0">
                <a:solidFill>
                  <a:srgbClr val="008000"/>
                </a:solidFill>
              </a:rPr>
              <a:t>in </a:t>
            </a:r>
            <a:r>
              <a:rPr lang="en-US" sz="2400" dirty="0" smtClean="0">
                <a:solidFill>
                  <a:srgbClr val="008000"/>
                </a:solidFill>
              </a:rPr>
              <a:t>v. </a:t>
            </a:r>
            <a:r>
              <a:rPr lang="en-US" sz="2400" dirty="0">
                <a:solidFill>
                  <a:srgbClr val="008000"/>
                </a:solidFill>
              </a:rPr>
              <a:t>74. </a:t>
            </a:r>
            <a:r>
              <a:rPr lang="en-US" sz="2400" dirty="0" err="1" smtClean="0"/>
              <a:t>Zabbix</a:t>
            </a:r>
            <a:r>
              <a:rPr lang="en-US" sz="2400" dirty="0" smtClean="0"/>
              <a:t> seems to show a certain degree of </a:t>
            </a:r>
            <a:r>
              <a:rPr lang="en-US" sz="2400" dirty="0" err="1" smtClean="0"/>
              <a:t>syncronized</a:t>
            </a:r>
            <a:r>
              <a:rPr lang="en-US" sz="2400" dirty="0" smtClean="0"/>
              <a:t> growth</a:t>
            </a:r>
            <a:endParaRPr lang="en-US" sz="2400" dirty="0" smtClean="0">
              <a:solidFill>
                <a:srgbClr val="008000"/>
              </a:solidFill>
            </a:endParaRPr>
          </a:p>
          <a:p>
            <a:r>
              <a:rPr lang="en-US" sz="2400" b="1" dirty="0" smtClean="0"/>
              <a:t>Yet, … both </a:t>
            </a:r>
            <a:r>
              <a:rPr lang="en-US" sz="2400" b="1" dirty="0"/>
              <a:t>CMS's end up </a:t>
            </a:r>
            <a:r>
              <a:rPr lang="en-US" sz="2400" b="1" dirty="0" smtClean="0"/>
              <a:t>with no FK’s!! </a:t>
            </a:r>
            <a:r>
              <a:rPr lang="en-US" sz="2400" i="1" dirty="0" smtClean="0"/>
              <a:t>-&gt; see next</a:t>
            </a:r>
            <a:endParaRPr lang="en-US" sz="2400" i="1" dirty="0"/>
          </a:p>
        </p:txBody>
      </p:sp>
      <p:sp>
        <p:nvSpPr>
          <p:cNvPr id="12" name="Rectangle 11"/>
          <p:cNvSpPr>
            <a:spLocks noChangeAspect="1"/>
          </p:cNvSpPr>
          <p:nvPr/>
        </p:nvSpPr>
        <p:spPr>
          <a:xfrm>
            <a:off x="4590866" y="2492896"/>
            <a:ext cx="275952" cy="216024"/>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srgbClr val="008000"/>
              </a:solidFill>
            </a:endParaRPr>
          </a:p>
        </p:txBody>
      </p:sp>
    </p:spTree>
    <p:extLst>
      <p:ext uri="{BB962C8B-B14F-4D97-AF65-F5344CB8AC3E}">
        <p14:creationId xmlns:p14="http://schemas.microsoft.com/office/powerpoint/2010/main" val="2080448135"/>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58200" cy="1143000"/>
          </a:xfrm>
        </p:spPr>
        <p:txBody>
          <a:bodyPr>
            <a:noAutofit/>
          </a:bodyPr>
          <a:lstStyle/>
          <a:p>
            <a:r>
              <a:rPr lang="en-US" sz="3600" b="1" dirty="0" smtClean="0">
                <a:solidFill>
                  <a:srgbClr val="FF0000"/>
                </a:solidFill>
              </a:rPr>
              <a:t>What an </a:t>
            </a:r>
            <a:r>
              <a:rPr lang="en-US" sz="3600" b="1" dirty="0">
                <a:solidFill>
                  <a:srgbClr val="FF0000"/>
                </a:solidFill>
              </a:rPr>
              <a:t>unpleasant surprise: developers can resort in full removal of foreign </a:t>
            </a:r>
            <a:r>
              <a:rPr lang="en-US" sz="3600" b="1" dirty="0" smtClean="0">
                <a:solidFill>
                  <a:srgbClr val="FF0000"/>
                </a:solidFill>
              </a:rPr>
              <a:t>keys!</a:t>
            </a:r>
            <a:endParaRPr lang="el-GR" sz="3600" b="1" dirty="0">
              <a:solidFill>
                <a:srgbClr val="FF0000"/>
              </a:solidFill>
            </a:endParaRPr>
          </a:p>
        </p:txBody>
      </p:sp>
      <p:pic>
        <p:nvPicPr>
          <p:cNvPr id="2050" name="Picture 2" descr="C:\WORKING\__killMeAfterwards\Figure02_nodesEdges.PNG"/>
          <p:cNvPicPr>
            <a:picLocks noChangeAspect="1" noChangeArrowheads="1"/>
          </p:cNvPicPr>
          <p:nvPr/>
        </p:nvPicPr>
        <p:blipFill>
          <a:blip r:embed="rId2" cstate="print"/>
          <a:srcRect t="66229"/>
          <a:stretch>
            <a:fillRect/>
          </a:stretch>
        </p:blipFill>
        <p:spPr bwMode="auto">
          <a:xfrm>
            <a:off x="0" y="1417320"/>
            <a:ext cx="9144000" cy="3505200"/>
          </a:xfrm>
          <a:prstGeom prst="rect">
            <a:avLst/>
          </a:prstGeom>
          <a:noFill/>
        </p:spPr>
      </p:pic>
      <p:sp>
        <p:nvSpPr>
          <p:cNvPr id="4" name="Rectangle 3"/>
          <p:cNvSpPr/>
          <p:nvPr/>
        </p:nvSpPr>
        <p:spPr>
          <a:xfrm>
            <a:off x="7086600" y="2001414"/>
            <a:ext cx="1905000" cy="513186"/>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Rectangle 4"/>
          <p:cNvSpPr/>
          <p:nvPr/>
        </p:nvSpPr>
        <p:spPr>
          <a:xfrm>
            <a:off x="8534400" y="3200400"/>
            <a:ext cx="228600" cy="1295400"/>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a:p>
        </p:txBody>
      </p:sp>
      <p:sp>
        <p:nvSpPr>
          <p:cNvPr id="3" name="Rectangle 2"/>
          <p:cNvSpPr/>
          <p:nvPr/>
        </p:nvSpPr>
        <p:spPr>
          <a:xfrm>
            <a:off x="54442" y="5114421"/>
            <a:ext cx="8937158" cy="1626947"/>
          </a:xfrm>
          <a:prstGeom prst="rect">
            <a:avLst/>
          </a:prstGeom>
        </p:spPr>
        <p:txBody>
          <a:bodyPr>
            <a:noAutofit/>
          </a:bodyPr>
          <a:lstStyle/>
          <a:p>
            <a:pPr marL="342900" indent="-342900">
              <a:spcBef>
                <a:spcPct val="20000"/>
              </a:spcBef>
              <a:buFont typeface="Arial" pitchFamily="34" charset="0"/>
              <a:buChar char="•"/>
            </a:pPr>
            <a:r>
              <a:rPr lang="en-US" sz="2400" dirty="0" err="1" smtClean="0"/>
              <a:t>Slashcode</a:t>
            </a:r>
            <a:r>
              <a:rPr lang="en-US" sz="2400" dirty="0" smtClean="0"/>
              <a:t>: </a:t>
            </a:r>
            <a:r>
              <a:rPr lang="en-US" sz="2400" dirty="0"/>
              <a:t>there is a clear phase of </a:t>
            </a:r>
            <a:r>
              <a:rPr lang="en-US" sz="2400" b="1" dirty="0">
                <a:solidFill>
                  <a:srgbClr val="FF0000"/>
                </a:solidFill>
              </a:rPr>
              <a:t>progressive </a:t>
            </a:r>
            <a:r>
              <a:rPr lang="en-US" sz="2400" b="1" dirty="0" smtClean="0">
                <a:solidFill>
                  <a:srgbClr val="FF0000"/>
                </a:solidFill>
              </a:rPr>
              <a:t>removal</a:t>
            </a:r>
            <a:r>
              <a:rPr lang="en-US" sz="2400" dirty="0" smtClean="0"/>
              <a:t> </a:t>
            </a:r>
          </a:p>
          <a:p>
            <a:pPr marL="342900" indent="-342900">
              <a:spcBef>
                <a:spcPct val="20000"/>
              </a:spcBef>
              <a:buFont typeface="Arial" pitchFamily="34" charset="0"/>
              <a:buChar char="•"/>
            </a:pPr>
            <a:r>
              <a:rPr lang="en-US" sz="2400" dirty="0" err="1" smtClean="0"/>
              <a:t>Zabbix</a:t>
            </a:r>
            <a:r>
              <a:rPr lang="en-US" sz="2400" dirty="0" smtClean="0"/>
              <a:t>: </a:t>
            </a:r>
            <a:r>
              <a:rPr lang="en-US" sz="2400" b="1" dirty="0" smtClean="0">
                <a:solidFill>
                  <a:srgbClr val="FF0000"/>
                </a:solidFill>
              </a:rPr>
              <a:t>abrupt </a:t>
            </a:r>
            <a:r>
              <a:rPr lang="en-US" sz="2400" b="1" dirty="0">
                <a:solidFill>
                  <a:srgbClr val="FF0000"/>
                </a:solidFill>
              </a:rPr>
              <a:t>removal </a:t>
            </a:r>
            <a:r>
              <a:rPr lang="en-US" sz="2400" dirty="0"/>
              <a:t>of almost the entire set of foreign keys in a single transition. </a:t>
            </a:r>
            <a:r>
              <a:rPr lang="en-US" sz="2400" dirty="0" smtClean="0"/>
              <a:t>We have </a:t>
            </a:r>
            <a:r>
              <a:rPr lang="en-US" sz="2400" u="sng" dirty="0" smtClean="0"/>
              <a:t>no knowledge on why</a:t>
            </a:r>
            <a:r>
              <a:rPr lang="en-US" sz="2400" dirty="0" smtClean="0"/>
              <a:t> this happened, &amp; it is </a:t>
            </a:r>
            <a:r>
              <a:rPr lang="en-US" sz="2400" u="sng" dirty="0" smtClean="0"/>
              <a:t>unexpected</a:t>
            </a:r>
            <a:r>
              <a:rPr lang="en-US" sz="2400" dirty="0" smtClean="0"/>
              <a:t> based on how FK’s had been treated till then…</a:t>
            </a:r>
            <a:endParaRPr lang="en-US" sz="2400" dirty="0"/>
          </a:p>
        </p:txBody>
      </p:sp>
    </p:spTree>
    <p:extLst>
      <p:ext uri="{BB962C8B-B14F-4D97-AF65-F5344CB8AC3E}">
        <p14:creationId xmlns:p14="http://schemas.microsoft.com/office/powerpoint/2010/main" val="17863755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D:\Travel\2017-08\Slashcode_hb_blu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747792"/>
            <a:ext cx="8468907" cy="306747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152400"/>
            <a:ext cx="8229600" cy="1143000"/>
          </a:xfrm>
        </p:spPr>
        <p:txBody>
          <a:bodyPr>
            <a:noAutofit/>
          </a:bodyPr>
          <a:lstStyle/>
          <a:p>
            <a:pPr algn="l"/>
            <a:r>
              <a:rPr lang="en-US" sz="3600" dirty="0" err="1" smtClean="0"/>
              <a:t>Slashcode</a:t>
            </a:r>
            <a:r>
              <a:rPr lang="en-US" sz="3600" dirty="0" smtClean="0"/>
              <a:t>: the disappearing FK’s</a:t>
            </a:r>
            <a:endParaRPr lang="el-GR" sz="3600"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
        <p:nvSpPr>
          <p:cNvPr id="5" name="Rectangle 4"/>
          <p:cNvSpPr/>
          <p:nvPr/>
        </p:nvSpPr>
        <p:spPr>
          <a:xfrm>
            <a:off x="7162800" y="1808584"/>
            <a:ext cx="1981200" cy="73866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1</a:t>
            </a:r>
            <a:r>
              <a:rPr lang="en-US" sz="1400" baseline="30000" dirty="0" smtClean="0"/>
              <a:t>st</a:t>
            </a:r>
            <a:r>
              <a:rPr lang="en-US" sz="1400" dirty="0" smtClean="0"/>
              <a:t> massive foreign key removal (rev 1.120), </a:t>
            </a:r>
          </a:p>
          <a:p>
            <a:pPr algn="r"/>
            <a:r>
              <a:rPr lang="en-US" sz="1400" dirty="0" smtClean="0"/>
              <a:t>22 FK’s deleted.</a:t>
            </a:r>
            <a:endParaRPr lang="el-GR" sz="1400" dirty="0"/>
          </a:p>
        </p:txBody>
      </p:sp>
      <p:sp>
        <p:nvSpPr>
          <p:cNvPr id="6" name="Rectangle 5"/>
          <p:cNvSpPr/>
          <p:nvPr/>
        </p:nvSpPr>
        <p:spPr>
          <a:xfrm>
            <a:off x="7164288" y="2780928"/>
            <a:ext cx="1979712"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2</a:t>
            </a:r>
            <a:r>
              <a:rPr lang="en-US" sz="1400" baseline="30000" dirty="0" smtClean="0"/>
              <a:t>nd</a:t>
            </a:r>
            <a:r>
              <a:rPr lang="en-US" sz="1400" dirty="0" smtClean="0"/>
              <a:t> massive deletion (rev 1.151), 10 FK's deleted</a:t>
            </a:r>
          </a:p>
        </p:txBody>
      </p:sp>
      <p:cxnSp>
        <p:nvCxnSpPr>
          <p:cNvPr id="9" name="Straight Arrow Connector 8"/>
          <p:cNvCxnSpPr/>
          <p:nvPr/>
        </p:nvCxnSpPr>
        <p:spPr>
          <a:xfrm flipH="1">
            <a:off x="5940152" y="2189584"/>
            <a:ext cx="1222648"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1"/>
          </p:cNvCxnSpPr>
          <p:nvPr/>
        </p:nvCxnSpPr>
        <p:spPr>
          <a:xfrm flipH="1">
            <a:off x="6588224" y="3042538"/>
            <a:ext cx="576064" cy="24026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80312" y="3645024"/>
            <a:ext cx="1763688"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3</a:t>
            </a:r>
            <a:r>
              <a:rPr lang="en-US" sz="1400" baseline="30000" dirty="0" smtClean="0"/>
              <a:t>rd</a:t>
            </a:r>
            <a:r>
              <a:rPr lang="en-US" sz="1400" dirty="0" smtClean="0"/>
              <a:t> deletion (rev 1.174), 3 FK's deleted</a:t>
            </a:r>
          </a:p>
        </p:txBody>
      </p:sp>
      <p:sp>
        <p:nvSpPr>
          <p:cNvPr id="17" name="Rectangle 16"/>
          <p:cNvSpPr/>
          <p:nvPr/>
        </p:nvSpPr>
        <p:spPr>
          <a:xfrm>
            <a:off x="7452320" y="4345940"/>
            <a:ext cx="169168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4</a:t>
            </a:r>
            <a:r>
              <a:rPr lang="en-US" sz="1400" baseline="30000" dirty="0" smtClean="0"/>
              <a:t>th</a:t>
            </a:r>
            <a:r>
              <a:rPr lang="en-US" sz="1400" dirty="0" smtClean="0"/>
              <a:t>  deletion (rev 1.189) 1 FK deleted </a:t>
            </a:r>
          </a:p>
        </p:txBody>
      </p:sp>
      <p:sp>
        <p:nvSpPr>
          <p:cNvPr id="18" name="Rectangle 17"/>
          <p:cNvSpPr/>
          <p:nvPr/>
        </p:nvSpPr>
        <p:spPr>
          <a:xfrm>
            <a:off x="7452320" y="4994012"/>
            <a:ext cx="169168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5</a:t>
            </a:r>
            <a:r>
              <a:rPr lang="en-US" sz="1400" baseline="30000" dirty="0" smtClean="0"/>
              <a:t>th</a:t>
            </a:r>
            <a:r>
              <a:rPr lang="en-US" sz="1400" dirty="0" smtClean="0"/>
              <a:t> deletion (rev 1.201)  1 FK deleted</a:t>
            </a:r>
          </a:p>
        </p:txBody>
      </p:sp>
      <p:cxnSp>
        <p:nvCxnSpPr>
          <p:cNvPr id="21" name="Straight Arrow Connector 20"/>
          <p:cNvCxnSpPr>
            <a:stCxn id="17" idx="1"/>
          </p:cNvCxnSpPr>
          <p:nvPr/>
        </p:nvCxnSpPr>
        <p:spPr>
          <a:xfrm flipH="1">
            <a:off x="7092280" y="4607550"/>
            <a:ext cx="360040" cy="10536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6" idx="1"/>
          </p:cNvCxnSpPr>
          <p:nvPr/>
        </p:nvCxnSpPr>
        <p:spPr>
          <a:xfrm flipH="1">
            <a:off x="6948264" y="3906634"/>
            <a:ext cx="432048" cy="1637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stCxn id="18" idx="1"/>
          </p:cNvCxnSpPr>
          <p:nvPr/>
        </p:nvCxnSpPr>
        <p:spPr>
          <a:xfrm>
            <a:off x="7452320" y="5255622"/>
            <a:ext cx="0" cy="4056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44685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52400"/>
            <a:ext cx="7010400" cy="3046988"/>
          </a:xfrm>
          <a:prstGeom prst="rect">
            <a:avLst/>
          </a:prstGeom>
        </p:spPr>
        <p:txBody>
          <a:bodyPr wrap="square">
            <a:spAutoFit/>
          </a:bodyPr>
          <a:lstStyle/>
          <a:p>
            <a:r>
              <a:rPr lang="en-US" sz="1600" dirty="0" smtClean="0">
                <a:latin typeface="Consolas" pitchFamily="49" charset="0"/>
              </a:rPr>
              <a:t>"Commented-out foreign keys are ones which currently cannot be used because </a:t>
            </a:r>
            <a:r>
              <a:rPr lang="en-US" sz="1600" dirty="0" smtClean="0">
                <a:solidFill>
                  <a:srgbClr val="C00000"/>
                </a:solidFill>
                <a:latin typeface="Consolas" pitchFamily="49" charset="0"/>
              </a:rPr>
              <a:t>they refer to a primary key which is NOT NULL AUTO INCREMENT and the child's key either has a default value which would be invalid for an auto increment field, typically NOT NULL DEFAULT '0'. </a:t>
            </a:r>
          </a:p>
          <a:p>
            <a:r>
              <a:rPr lang="en-US" sz="1600" dirty="0" smtClean="0">
                <a:latin typeface="Consolas" pitchFamily="49" charset="0"/>
              </a:rPr>
              <a:t>Or, in some cases, </a:t>
            </a:r>
            <a:r>
              <a:rPr lang="en-US" sz="1600" dirty="0" smtClean="0">
                <a:solidFill>
                  <a:srgbClr val="FF0000"/>
                </a:solidFill>
                <a:latin typeface="Consolas" pitchFamily="49" charset="0"/>
              </a:rPr>
              <a:t>the primary key is e.g. VARCHAR(20) NOT NULL and the child's key will be VARCHAR(20). The possibility of NULLs negates the ability to add a foreign key. </a:t>
            </a:r>
            <a:r>
              <a:rPr lang="en-US" sz="1600" dirty="0" smtClean="0">
                <a:latin typeface="Consolas" pitchFamily="49" charset="0"/>
              </a:rPr>
              <a:t>&lt;= That's my current theory, but it doesn't explain why </a:t>
            </a:r>
            <a:r>
              <a:rPr lang="en-US" sz="1600" dirty="0" err="1" smtClean="0">
                <a:latin typeface="Consolas" pitchFamily="49" charset="0"/>
              </a:rPr>
              <a:t>discussions.topic</a:t>
            </a:r>
            <a:r>
              <a:rPr lang="en-US" sz="1600" dirty="0" smtClean="0">
                <a:latin typeface="Consolas" pitchFamily="49" charset="0"/>
              </a:rPr>
              <a:t> SMALLINT UNSIGNED NOT NULL DEFAULT '0' is able to be foreign-keyed to topics.tid SMALLINT UNSIGNED NOT NULL AUTO INCREMENT"</a:t>
            </a:r>
            <a:endParaRPr lang="el-GR" sz="1600" dirty="0">
              <a:latin typeface="Consolas" pitchFamily="49" charset="0"/>
            </a:endParaRPr>
          </a:p>
        </p:txBody>
      </p:sp>
      <p:sp>
        <p:nvSpPr>
          <p:cNvPr id="3" name="Rectangle 2"/>
          <p:cNvSpPr/>
          <p:nvPr/>
        </p:nvSpPr>
        <p:spPr>
          <a:xfrm>
            <a:off x="7162800" y="152400"/>
            <a:ext cx="1981200" cy="738664"/>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1</a:t>
            </a:r>
            <a:r>
              <a:rPr lang="en-US" sz="1400" baseline="30000" dirty="0" smtClean="0"/>
              <a:t>st</a:t>
            </a:r>
            <a:r>
              <a:rPr lang="en-US" sz="1400" dirty="0" smtClean="0"/>
              <a:t> massive foreign key removal (rev 1.120), </a:t>
            </a:r>
          </a:p>
          <a:p>
            <a:pPr algn="r"/>
            <a:r>
              <a:rPr lang="en-US" sz="1400" dirty="0" smtClean="0"/>
              <a:t>22 FK’s deleted.</a:t>
            </a:r>
            <a:endParaRPr lang="el-GR" sz="1400" dirty="0"/>
          </a:p>
        </p:txBody>
      </p:sp>
      <p:sp>
        <p:nvSpPr>
          <p:cNvPr id="4" name="Rectangle 3"/>
          <p:cNvSpPr/>
          <p:nvPr/>
        </p:nvSpPr>
        <p:spPr>
          <a:xfrm>
            <a:off x="228600" y="3355102"/>
            <a:ext cx="6629400" cy="584775"/>
          </a:xfrm>
          <a:prstGeom prst="rect">
            <a:avLst/>
          </a:prstGeom>
        </p:spPr>
        <p:txBody>
          <a:bodyPr wrap="square">
            <a:spAutoFit/>
          </a:bodyPr>
          <a:lstStyle/>
          <a:p>
            <a:r>
              <a:rPr lang="en-US" sz="1600" dirty="0" smtClean="0">
                <a:latin typeface="Consolas" pitchFamily="49" charset="0"/>
              </a:rPr>
              <a:t>"Stories is now </a:t>
            </a:r>
            <a:r>
              <a:rPr lang="en-US" sz="1600" dirty="0" err="1" smtClean="0">
                <a:solidFill>
                  <a:srgbClr val="FF0000"/>
                </a:solidFill>
                <a:latin typeface="Consolas" pitchFamily="49" charset="0"/>
              </a:rPr>
              <a:t>InnoDB</a:t>
            </a:r>
            <a:r>
              <a:rPr lang="en-US" sz="1600" dirty="0" smtClean="0">
                <a:latin typeface="Consolas" pitchFamily="49" charset="0"/>
              </a:rPr>
              <a:t> and these other tables are still </a:t>
            </a:r>
            <a:r>
              <a:rPr lang="en-US" sz="1600" dirty="0" err="1" smtClean="0">
                <a:solidFill>
                  <a:srgbClr val="FF0000"/>
                </a:solidFill>
                <a:latin typeface="Consolas" pitchFamily="49" charset="0"/>
              </a:rPr>
              <a:t>MyISAM</a:t>
            </a:r>
            <a:r>
              <a:rPr lang="en-US" sz="1600" dirty="0" smtClean="0">
                <a:latin typeface="Consolas" pitchFamily="49" charset="0"/>
              </a:rPr>
              <a:t>, so </a:t>
            </a:r>
            <a:r>
              <a:rPr lang="en-US" sz="1600" dirty="0" smtClean="0">
                <a:solidFill>
                  <a:srgbClr val="FF0000"/>
                </a:solidFill>
                <a:latin typeface="Consolas" pitchFamily="49" charset="0"/>
              </a:rPr>
              <a:t>no foreign keys between them</a:t>
            </a:r>
            <a:r>
              <a:rPr lang="en-US" sz="1600" dirty="0" smtClean="0">
                <a:latin typeface="Consolas" pitchFamily="49" charset="0"/>
              </a:rPr>
              <a:t>."</a:t>
            </a:r>
            <a:endParaRPr lang="el-GR" sz="1600" dirty="0">
              <a:latin typeface="Consolas" pitchFamily="49" charset="0"/>
            </a:endParaRPr>
          </a:p>
        </p:txBody>
      </p:sp>
      <p:sp>
        <p:nvSpPr>
          <p:cNvPr id="5" name="Rectangle 4"/>
          <p:cNvSpPr/>
          <p:nvPr/>
        </p:nvSpPr>
        <p:spPr>
          <a:xfrm>
            <a:off x="7162800" y="3385879"/>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2</a:t>
            </a:r>
            <a:r>
              <a:rPr lang="en-US" sz="1400" baseline="30000" dirty="0" smtClean="0"/>
              <a:t>nd</a:t>
            </a:r>
            <a:r>
              <a:rPr lang="en-US" sz="1400" dirty="0" smtClean="0"/>
              <a:t> massive deletion (rev 1.151), 10 FK's deleted</a:t>
            </a:r>
          </a:p>
        </p:txBody>
      </p:sp>
      <p:sp>
        <p:nvSpPr>
          <p:cNvPr id="6" name="Rectangle 5"/>
          <p:cNvSpPr/>
          <p:nvPr/>
        </p:nvSpPr>
        <p:spPr>
          <a:xfrm>
            <a:off x="228600" y="4431507"/>
            <a:ext cx="6096000" cy="584775"/>
          </a:xfrm>
          <a:prstGeom prst="rect">
            <a:avLst/>
          </a:prstGeom>
        </p:spPr>
        <p:txBody>
          <a:bodyPr wrap="square">
            <a:spAutoFit/>
          </a:bodyPr>
          <a:lstStyle/>
          <a:p>
            <a:r>
              <a:rPr lang="en-US" sz="1600" dirty="0" smtClean="0">
                <a:latin typeface="Consolas" pitchFamily="49" charset="0"/>
              </a:rPr>
              <a:t>"This doesn't work, makes </a:t>
            </a:r>
            <a:r>
              <a:rPr lang="en-US" sz="1600" dirty="0" err="1" smtClean="0">
                <a:latin typeface="Consolas" pitchFamily="49" charset="0"/>
              </a:rPr>
              <a:t>createStory</a:t>
            </a:r>
            <a:r>
              <a:rPr lang="en-US" sz="1600" dirty="0" smtClean="0">
                <a:latin typeface="Consolas" pitchFamily="49" charset="0"/>
              </a:rPr>
              <a:t> die. These </a:t>
            </a:r>
            <a:r>
              <a:rPr lang="en-US" sz="1600" dirty="0" smtClean="0">
                <a:solidFill>
                  <a:srgbClr val="FF0000"/>
                </a:solidFill>
                <a:latin typeface="Consolas" pitchFamily="49" charset="0"/>
              </a:rPr>
              <a:t>don't work, should check why..."</a:t>
            </a:r>
            <a:endParaRPr lang="el-GR" sz="1600" dirty="0">
              <a:solidFill>
                <a:srgbClr val="FF0000"/>
              </a:solidFill>
              <a:latin typeface="Consolas" pitchFamily="49" charset="0"/>
            </a:endParaRPr>
          </a:p>
        </p:txBody>
      </p:sp>
      <p:sp>
        <p:nvSpPr>
          <p:cNvPr id="7" name="Rectangle 6"/>
          <p:cNvSpPr/>
          <p:nvPr/>
        </p:nvSpPr>
        <p:spPr>
          <a:xfrm>
            <a:off x="228600" y="5339954"/>
            <a:ext cx="6477000" cy="584775"/>
          </a:xfrm>
          <a:prstGeom prst="rect">
            <a:avLst/>
          </a:prstGeom>
        </p:spPr>
        <p:txBody>
          <a:bodyPr wrap="square">
            <a:spAutoFit/>
          </a:bodyPr>
          <a:lstStyle/>
          <a:p>
            <a:r>
              <a:rPr lang="en-US" sz="1600" dirty="0" smtClean="0">
                <a:latin typeface="Consolas" pitchFamily="49" charset="0"/>
              </a:rPr>
              <a:t>"This doesn't work, since in the install </a:t>
            </a:r>
            <a:r>
              <a:rPr lang="en-US" sz="1600" dirty="0" err="1" smtClean="0">
                <a:latin typeface="Consolas" pitchFamily="49" charset="0"/>
              </a:rPr>
              <a:t>pollquestions</a:t>
            </a:r>
            <a:r>
              <a:rPr lang="en-US" sz="1600" dirty="0" smtClean="0">
                <a:solidFill>
                  <a:srgbClr val="FF0000"/>
                </a:solidFill>
                <a:latin typeface="Consolas" pitchFamily="49" charset="0"/>
              </a:rPr>
              <a:t> is populated before </a:t>
            </a:r>
            <a:r>
              <a:rPr lang="en-US" sz="1600" dirty="0" smtClean="0">
                <a:latin typeface="Consolas" pitchFamily="49" charset="0"/>
              </a:rPr>
              <a:t>users</a:t>
            </a:r>
            <a:r>
              <a:rPr lang="en-US" sz="1600" dirty="0" smtClean="0">
                <a:solidFill>
                  <a:srgbClr val="FF0000"/>
                </a:solidFill>
                <a:latin typeface="Consolas" pitchFamily="49" charset="0"/>
              </a:rPr>
              <a:t>, alphabetically</a:t>
            </a:r>
            <a:r>
              <a:rPr lang="en-US" sz="1600" dirty="0" smtClean="0">
                <a:latin typeface="Consolas" pitchFamily="49" charset="0"/>
              </a:rPr>
              <a:t>"</a:t>
            </a:r>
            <a:endParaRPr lang="el-GR" sz="1600" dirty="0">
              <a:latin typeface="Consolas" pitchFamily="49" charset="0"/>
            </a:endParaRPr>
          </a:p>
        </p:txBody>
      </p:sp>
      <p:sp>
        <p:nvSpPr>
          <p:cNvPr id="8" name="Rectangle 7"/>
          <p:cNvSpPr/>
          <p:nvPr/>
        </p:nvSpPr>
        <p:spPr>
          <a:xfrm>
            <a:off x="7162800" y="4419600"/>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3</a:t>
            </a:r>
            <a:r>
              <a:rPr lang="en-US" sz="1400" baseline="30000" dirty="0" smtClean="0"/>
              <a:t>rd</a:t>
            </a:r>
            <a:r>
              <a:rPr lang="en-US" sz="1400" dirty="0" smtClean="0"/>
              <a:t> deletion (rev 1.174), 3 FK's deleted</a:t>
            </a:r>
          </a:p>
        </p:txBody>
      </p:sp>
      <p:sp>
        <p:nvSpPr>
          <p:cNvPr id="9" name="Rectangle 8"/>
          <p:cNvSpPr/>
          <p:nvPr/>
        </p:nvSpPr>
        <p:spPr>
          <a:xfrm>
            <a:off x="7162800" y="5445224"/>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4</a:t>
            </a:r>
            <a:r>
              <a:rPr lang="en-US" sz="1400" baseline="30000" dirty="0" smtClean="0"/>
              <a:t>th</a:t>
            </a:r>
            <a:r>
              <a:rPr lang="en-US" sz="1400" dirty="0" smtClean="0"/>
              <a:t>  deletion (rev 1.189) 1 FK deleted </a:t>
            </a:r>
          </a:p>
        </p:txBody>
      </p:sp>
      <p:sp>
        <p:nvSpPr>
          <p:cNvPr id="10" name="Rectangle 9"/>
          <p:cNvSpPr/>
          <p:nvPr/>
        </p:nvSpPr>
        <p:spPr>
          <a:xfrm>
            <a:off x="7162800" y="6237312"/>
            <a:ext cx="19812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en-US" sz="1400" dirty="0" smtClean="0"/>
              <a:t>5</a:t>
            </a:r>
            <a:r>
              <a:rPr lang="en-US" sz="1400" baseline="30000" dirty="0" smtClean="0"/>
              <a:t>th</a:t>
            </a:r>
            <a:r>
              <a:rPr lang="en-US" sz="1400" dirty="0" smtClean="0"/>
              <a:t> deletion (rev 1.201)  1 FK deleted</a:t>
            </a:r>
          </a:p>
        </p:txBody>
      </p:sp>
      <p:sp>
        <p:nvSpPr>
          <p:cNvPr id="11" name="Rectangle 10"/>
          <p:cNvSpPr/>
          <p:nvPr/>
        </p:nvSpPr>
        <p:spPr>
          <a:xfrm>
            <a:off x="228600" y="6248400"/>
            <a:ext cx="5458546" cy="338554"/>
          </a:xfrm>
          <a:prstGeom prst="rect">
            <a:avLst/>
          </a:prstGeom>
        </p:spPr>
        <p:txBody>
          <a:bodyPr wrap="none">
            <a:spAutoFit/>
          </a:bodyPr>
          <a:lstStyle/>
          <a:p>
            <a:r>
              <a:rPr lang="en-US" sz="1600" dirty="0" smtClean="0">
                <a:latin typeface="Consolas" pitchFamily="49" charset="0"/>
              </a:rPr>
              <a:t>"This doesn't work, since </a:t>
            </a:r>
            <a:r>
              <a:rPr lang="en-US" sz="1600" dirty="0" smtClean="0">
                <a:solidFill>
                  <a:srgbClr val="FF0000"/>
                </a:solidFill>
                <a:latin typeface="Consolas" pitchFamily="49" charset="0"/>
              </a:rPr>
              <a:t>discussion may be 0</a:t>
            </a:r>
            <a:r>
              <a:rPr lang="en-US" sz="1600" dirty="0" smtClean="0">
                <a:latin typeface="Consolas" pitchFamily="49" charset="0"/>
              </a:rPr>
              <a:t>."</a:t>
            </a:r>
            <a:endParaRPr lang="el-GR" sz="1600" dirty="0">
              <a:latin typeface="Consolas" pitchFamily="49" charset="0"/>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29</a:t>
            </a:fld>
            <a:endParaRPr lang="en-US"/>
          </a:p>
        </p:txBody>
      </p:sp>
    </p:spTree>
    <p:extLst>
      <p:ext uri="{BB962C8B-B14F-4D97-AF65-F5344CB8AC3E}">
        <p14:creationId xmlns:p14="http://schemas.microsoft.com/office/powerpoint/2010/main" val="54458952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t>SWEBOK Maintenance</a:t>
            </a:r>
            <a:endParaRPr lang="en-US" sz="3600" dirty="0"/>
          </a:p>
        </p:txBody>
      </p:sp>
      <p:sp>
        <p:nvSpPr>
          <p:cNvPr id="3" name="Content Placeholder 2"/>
          <p:cNvSpPr>
            <a:spLocks noGrp="1"/>
          </p:cNvSpPr>
          <p:nvPr>
            <p:ph idx="1"/>
          </p:nvPr>
        </p:nvSpPr>
        <p:spPr>
          <a:xfrm>
            <a:off x="467544" y="1340768"/>
            <a:ext cx="8229600" cy="5517232"/>
          </a:xfrm>
        </p:spPr>
        <p:txBody>
          <a:bodyPr>
            <a:noAutofit/>
          </a:bodyPr>
          <a:lstStyle/>
          <a:p>
            <a:r>
              <a:rPr lang="en-US" sz="2400" dirty="0">
                <a:solidFill>
                  <a:srgbClr val="C00000"/>
                </a:solidFill>
              </a:rPr>
              <a:t>Preventive</a:t>
            </a:r>
            <a:r>
              <a:rPr lang="en-US" sz="2400" dirty="0"/>
              <a:t> maintenance: modification of a software product after delivery </a:t>
            </a:r>
            <a:r>
              <a:rPr lang="en-US" sz="2400" dirty="0">
                <a:solidFill>
                  <a:srgbClr val="C00000"/>
                </a:solidFill>
              </a:rPr>
              <a:t>to detect and correct latent faults </a:t>
            </a:r>
            <a:r>
              <a:rPr lang="en-US" sz="2400" dirty="0"/>
              <a:t>in the software product before they become operational faults. </a:t>
            </a:r>
          </a:p>
          <a:p>
            <a:r>
              <a:rPr lang="en-US" sz="2400" b="1" dirty="0" smtClean="0">
                <a:solidFill>
                  <a:srgbClr val="0000FF"/>
                </a:solidFill>
              </a:rPr>
              <a:t>Corrective</a:t>
            </a:r>
            <a:r>
              <a:rPr lang="en-US" sz="2400" b="1" dirty="0" smtClean="0"/>
              <a:t> </a:t>
            </a:r>
            <a:r>
              <a:rPr lang="en-US" sz="2400" dirty="0" smtClean="0"/>
              <a:t>maintenance: reactive modification (or repairs) of a software product performed after delivery to </a:t>
            </a:r>
            <a:r>
              <a:rPr lang="en-US" sz="2400" b="1" dirty="0" smtClean="0">
                <a:solidFill>
                  <a:srgbClr val="0000FF"/>
                </a:solidFill>
              </a:rPr>
              <a:t>correct discovered problems</a:t>
            </a:r>
            <a:r>
              <a:rPr lang="en-US" sz="2400" dirty="0" smtClean="0">
                <a:solidFill>
                  <a:srgbClr val="0000FF"/>
                </a:solidFill>
              </a:rPr>
              <a:t>. </a:t>
            </a:r>
          </a:p>
          <a:p>
            <a:r>
              <a:rPr lang="en-US" sz="2400" b="1" dirty="0" smtClean="0"/>
              <a:t>Perfective</a:t>
            </a:r>
            <a:r>
              <a:rPr lang="en-US" sz="2400" dirty="0" smtClean="0"/>
              <a:t> maintenance: modification of a software product after delivery to provide enhancements for users, improvement of program documentation, and recoding </a:t>
            </a:r>
            <a:r>
              <a:rPr lang="en-US" sz="2400" b="1" dirty="0" smtClean="0"/>
              <a:t>to improve software performance, maintainability, or other software attributes</a:t>
            </a:r>
            <a:r>
              <a:rPr lang="en-US" sz="2400" dirty="0" smtClean="0"/>
              <a:t>.</a:t>
            </a:r>
            <a:r>
              <a:rPr lang="en-US" sz="2400" b="1" dirty="0" smtClean="0"/>
              <a:t> </a:t>
            </a:r>
          </a:p>
          <a:p>
            <a:r>
              <a:rPr lang="en-US" sz="2400" b="1" dirty="0" smtClean="0">
                <a:solidFill>
                  <a:srgbClr val="FF0000"/>
                </a:solidFill>
              </a:rPr>
              <a:t>Adaptive</a:t>
            </a:r>
            <a:r>
              <a:rPr lang="en-US" sz="2400" dirty="0" smtClean="0"/>
              <a:t> </a:t>
            </a:r>
            <a:r>
              <a:rPr lang="en-US" sz="2400" dirty="0"/>
              <a:t>maintenance: modification of a software product performed after delivery </a:t>
            </a:r>
            <a:r>
              <a:rPr lang="en-US" sz="2400" b="1" dirty="0">
                <a:solidFill>
                  <a:srgbClr val="FF0000"/>
                </a:solidFill>
              </a:rPr>
              <a:t>to keep a software product usable in a changed or changing </a:t>
            </a:r>
            <a:r>
              <a:rPr lang="en-US" sz="2400" b="1" dirty="0" smtClean="0">
                <a:solidFill>
                  <a:srgbClr val="FF0000"/>
                </a:solidFill>
              </a:rPr>
              <a:t>environment</a:t>
            </a:r>
            <a:r>
              <a:rPr lang="en-US" sz="2400" dirty="0" smtClean="0">
                <a:solidFill>
                  <a:srgbClr val="FF0000"/>
                </a:solidFill>
              </a:rPr>
              <a:t>.</a:t>
            </a:r>
            <a:r>
              <a:rPr lang="en-US" sz="2400" b="1" dirty="0" smtClean="0"/>
              <a:t> </a:t>
            </a:r>
            <a:endParaRPr lang="en-US" sz="2400" b="1" dirty="0"/>
          </a:p>
        </p:txBody>
      </p:sp>
      <p:sp>
        <p:nvSpPr>
          <p:cNvPr id="5" name="Slide Number Placeholder 4"/>
          <p:cNvSpPr>
            <a:spLocks noGrp="1"/>
          </p:cNvSpPr>
          <p:nvPr>
            <p:ph type="sldNum" sz="quarter" idx="12"/>
          </p:nvPr>
        </p:nvSpPr>
        <p:spPr/>
        <p:txBody>
          <a:bodyPr/>
          <a:lstStyle/>
          <a:p>
            <a:fld id="{69E29E33-B620-47F9-BB04-8846C2A5AFCC}" type="slidenum">
              <a:rPr lang="en-US" smtClean="0"/>
              <a:pPr/>
              <a:t>3</a:t>
            </a:fld>
            <a:endParaRPr lang="en-US"/>
          </a:p>
        </p:txBody>
      </p:sp>
      <p:graphicFrame>
        <p:nvGraphicFramePr>
          <p:cNvPr id="6" name="Table 5"/>
          <p:cNvGraphicFramePr>
            <a:graphicFrameLocks noGrp="1"/>
          </p:cNvGraphicFramePr>
          <p:nvPr/>
        </p:nvGraphicFramePr>
        <p:xfrm>
          <a:off x="4788024" y="116632"/>
          <a:ext cx="4283968" cy="1051560"/>
        </p:xfrm>
        <a:graphic>
          <a:graphicData uri="http://schemas.openxmlformats.org/drawingml/2006/table">
            <a:tbl>
              <a:tblPr/>
              <a:tblGrid>
                <a:gridCol w="1293915"/>
                <a:gridCol w="1400323"/>
                <a:gridCol w="1589730"/>
              </a:tblGrid>
              <a:tr h="0">
                <a:tc>
                  <a:txBody>
                    <a:bodyPr/>
                    <a:lstStyle/>
                    <a:p>
                      <a:pPr>
                        <a:lnSpc>
                          <a:spcPct val="115000"/>
                        </a:lnSpc>
                        <a:spcAft>
                          <a:spcPts val="0"/>
                        </a:spcAft>
                      </a:pPr>
                      <a:endParaRPr lang="en-US" sz="2000" dirty="0">
                        <a:latin typeface="+mn-lt"/>
                        <a:ea typeface="Calibri"/>
                        <a:cs typeface="TimesNewRomanPSM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0" dirty="0">
                          <a:latin typeface="+mn-lt"/>
                          <a:ea typeface="Calibri"/>
                          <a:cs typeface="TimesNewRomanPS-BoldMT"/>
                        </a:rPr>
                        <a:t>Correction</a:t>
                      </a:r>
                      <a:endParaRPr lang="en-US" sz="20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0" dirty="0">
                          <a:latin typeface="+mn-lt"/>
                          <a:ea typeface="Calibri"/>
                          <a:cs typeface="TimesNewRomanPS-BoldMT"/>
                        </a:rPr>
                        <a:t>Enhancement</a:t>
                      </a:r>
                      <a:endParaRPr lang="en-US" sz="2000" b="0"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2000">
                          <a:latin typeface="+mn-lt"/>
                          <a:ea typeface="Calibri"/>
                          <a:cs typeface="TimesNewRomanPSMT"/>
                        </a:rPr>
                        <a:t>Proactive</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solidFill>
                            <a:srgbClr val="C00000"/>
                          </a:solidFill>
                          <a:latin typeface="+mn-lt"/>
                          <a:ea typeface="Calibri"/>
                          <a:cs typeface="TimesNewRomanPSMT"/>
                        </a:rPr>
                        <a:t>Preventive</a:t>
                      </a:r>
                      <a:endParaRPr lang="en-US" sz="2000" dirty="0">
                        <a:solidFill>
                          <a:srgbClr val="C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1" dirty="0">
                          <a:latin typeface="+mn-lt"/>
                          <a:ea typeface="Calibri"/>
                          <a:cs typeface="TimesNewRomanPSMT"/>
                        </a:rPr>
                        <a:t>Perfective</a:t>
                      </a:r>
                      <a:endParaRPr lang="en-US" sz="2000" b="1" dirty="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en-US" sz="2000">
                          <a:latin typeface="+mn-lt"/>
                          <a:ea typeface="Calibri"/>
                          <a:cs typeface="TimesNewRomanPSMT"/>
                        </a:rPr>
                        <a:t>Reactive</a:t>
                      </a:r>
                      <a:endParaRPr lang="en-US" sz="2000">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b="1" dirty="0">
                          <a:solidFill>
                            <a:srgbClr val="0000FF"/>
                          </a:solidFill>
                          <a:latin typeface="+mn-lt"/>
                          <a:ea typeface="Calibri"/>
                          <a:cs typeface="TimesNewRomanPSMT"/>
                        </a:rPr>
                        <a:t>Corrective</a:t>
                      </a:r>
                      <a:endParaRPr lang="en-US" sz="2000" b="1" dirty="0">
                        <a:solidFill>
                          <a:srgbClr val="0000FF"/>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2000" dirty="0">
                          <a:solidFill>
                            <a:srgbClr val="FF0000"/>
                          </a:solidFill>
                          <a:latin typeface="+mn-lt"/>
                          <a:ea typeface="Calibri"/>
                          <a:cs typeface="TimesNewRomanPSMT"/>
                        </a:rPr>
                        <a:t>Adaptive</a:t>
                      </a:r>
                      <a:endParaRPr lang="en-US" sz="2000" dirty="0">
                        <a:solidFill>
                          <a:srgbClr val="FF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Slashcode</a:t>
            </a:r>
            <a:r>
              <a:rPr lang="en-US" sz="3600" dirty="0" smtClean="0"/>
              <a:t>: what did the comments say?</a:t>
            </a:r>
            <a:endParaRPr lang="el-GR" sz="3600" dirty="0"/>
          </a:p>
        </p:txBody>
      </p:sp>
      <p:sp>
        <p:nvSpPr>
          <p:cNvPr id="3" name="Content Placeholder 2"/>
          <p:cNvSpPr>
            <a:spLocks noGrp="1"/>
          </p:cNvSpPr>
          <p:nvPr>
            <p:ph idx="1"/>
          </p:nvPr>
        </p:nvSpPr>
        <p:spPr/>
        <p:txBody>
          <a:bodyPr>
            <a:normAutofit/>
          </a:bodyPr>
          <a:lstStyle/>
          <a:p>
            <a:r>
              <a:rPr lang="en-US" sz="2400" b="1" dirty="0">
                <a:solidFill>
                  <a:srgbClr val="FF0000"/>
                </a:solidFill>
              </a:rPr>
              <a:t>The main problem seems to be the difficulty </a:t>
            </a:r>
            <a:r>
              <a:rPr lang="en-US" sz="2400" b="1" dirty="0" smtClean="0">
                <a:solidFill>
                  <a:srgbClr val="FF0000"/>
                </a:solidFill>
              </a:rPr>
              <a:t>of developers with the </a:t>
            </a:r>
            <a:r>
              <a:rPr lang="en-US" sz="2400" b="1" dirty="0">
                <a:solidFill>
                  <a:srgbClr val="FF0000"/>
                </a:solidFill>
              </a:rPr>
              <a:t>tuning and handling of </a:t>
            </a:r>
            <a:r>
              <a:rPr lang="en-US" sz="2400" b="1" dirty="0" smtClean="0">
                <a:solidFill>
                  <a:srgbClr val="FF0000"/>
                </a:solidFill>
              </a:rPr>
              <a:t>both foreign and primary keys</a:t>
            </a:r>
            <a:r>
              <a:rPr lang="en-US" sz="2400" b="1" dirty="0">
                <a:solidFill>
                  <a:srgbClr val="FF0000"/>
                </a:solidFill>
              </a:rPr>
              <a:t>. </a:t>
            </a:r>
            <a:endParaRPr lang="en-US" sz="2400" b="1" dirty="0" smtClean="0">
              <a:solidFill>
                <a:srgbClr val="FF0000"/>
              </a:solidFill>
            </a:endParaRPr>
          </a:p>
          <a:p>
            <a:r>
              <a:rPr lang="en-US" sz="2400" dirty="0" smtClean="0"/>
              <a:t>Sometimes </a:t>
            </a:r>
            <a:r>
              <a:rPr lang="en-US" sz="2400" u="sng" dirty="0" smtClean="0"/>
              <a:t>difficulties are hard </a:t>
            </a:r>
            <a:r>
              <a:rPr lang="en-US" sz="2400" dirty="0" smtClean="0"/>
              <a:t>-- e.g</a:t>
            </a:r>
            <a:r>
              <a:rPr lang="en-US" sz="2400" dirty="0"/>
              <a:t>., </a:t>
            </a:r>
            <a:r>
              <a:rPr lang="en-US" sz="2400" dirty="0" smtClean="0"/>
              <a:t>different </a:t>
            </a:r>
            <a:r>
              <a:rPr lang="en-US" sz="2400" dirty="0"/>
              <a:t>storage </a:t>
            </a:r>
            <a:r>
              <a:rPr lang="en-US" sz="2400" dirty="0" smtClean="0"/>
              <a:t>engines, typically due to performance reasons </a:t>
            </a:r>
          </a:p>
          <a:p>
            <a:r>
              <a:rPr lang="en-US" sz="2400" dirty="0" smtClean="0"/>
              <a:t>Some difficulties are complicated </a:t>
            </a:r>
            <a:r>
              <a:rPr lang="en-US" sz="2400" u="sng" dirty="0" smtClean="0"/>
              <a:t>due to technicalities</a:t>
            </a:r>
            <a:r>
              <a:rPr lang="en-US" sz="2400" dirty="0" smtClean="0"/>
              <a:t> like </a:t>
            </a:r>
            <a:r>
              <a:rPr lang="en-US" sz="2400" dirty="0" err="1" smtClean="0"/>
              <a:t>autonumbering</a:t>
            </a:r>
            <a:r>
              <a:rPr lang="en-US" sz="2400" dirty="0" smtClean="0"/>
              <a:t> </a:t>
            </a:r>
          </a:p>
          <a:p>
            <a:r>
              <a:rPr lang="en-US" sz="2400" dirty="0" smtClean="0"/>
              <a:t>Sometimes </a:t>
            </a:r>
            <a:r>
              <a:rPr lang="en-US" sz="2400" u="sng" dirty="0" smtClean="0"/>
              <a:t>fixes could be found with some effort </a:t>
            </a:r>
            <a:r>
              <a:rPr lang="en-US" sz="2400" dirty="0" smtClean="0"/>
              <a:t>(e.g.,  </a:t>
            </a:r>
            <a:r>
              <a:rPr lang="en-US" sz="2400" dirty="0"/>
              <a:t>changing the order of table </a:t>
            </a:r>
            <a:r>
              <a:rPr lang="en-US" sz="2400" dirty="0" smtClean="0"/>
              <a:t>population, or using numeric data types for primary keys, or inserting some “goalkeeper” values at FK target table) </a:t>
            </a:r>
          </a:p>
          <a:p>
            <a:endParaRPr lang="en-US" sz="2400" dirty="0" smtClean="0"/>
          </a:p>
        </p:txBody>
      </p:sp>
      <p:sp>
        <p:nvSpPr>
          <p:cNvPr id="4" name="Slide Number Placeholder 3"/>
          <p:cNvSpPr>
            <a:spLocks noGrp="1"/>
          </p:cNvSpPr>
          <p:nvPr>
            <p:ph type="sldNum" sz="quarter" idx="12"/>
          </p:nvPr>
        </p:nvSpPr>
        <p:spPr/>
        <p:txBody>
          <a:bodyPr/>
          <a:lstStyle/>
          <a:p>
            <a:fld id="{647B092A-BB10-4E5B-8F93-29EC14EE3BCE}" type="slidenum">
              <a:rPr lang="el-GR" smtClean="0"/>
              <a:pPr/>
              <a:t>30</a:t>
            </a:fld>
            <a:endParaRPr lang="el-GR"/>
          </a:p>
        </p:txBody>
      </p:sp>
    </p:spTree>
    <p:extLst>
      <p:ext uri="{BB962C8B-B14F-4D97-AF65-F5344CB8AC3E}">
        <p14:creationId xmlns:p14="http://schemas.microsoft.com/office/powerpoint/2010/main" val="416687801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Scarcity of Foreign keys</a:t>
            </a:r>
            <a:br>
              <a:rPr lang="en-US" dirty="0" smtClean="0"/>
            </a:br>
            <a:endParaRPr lang="el-GR" dirty="0"/>
          </a:p>
        </p:txBody>
      </p:sp>
      <p:sp>
        <p:nvSpPr>
          <p:cNvPr id="3" name="Content Placeholder 2"/>
          <p:cNvSpPr>
            <a:spLocks noGrp="1"/>
          </p:cNvSpPr>
          <p:nvPr>
            <p:ph idx="1"/>
          </p:nvPr>
        </p:nvSpPr>
        <p:spPr>
          <a:xfrm>
            <a:off x="395536" y="1196752"/>
            <a:ext cx="8568952" cy="4608512"/>
          </a:xfrm>
        </p:spPr>
        <p:txBody>
          <a:bodyPr>
            <a:normAutofit fontScale="85000" lnSpcReduction="20000"/>
          </a:bodyPr>
          <a:lstStyle/>
          <a:p>
            <a:r>
              <a:rPr lang="en-US" sz="3300" dirty="0" smtClean="0"/>
              <a:t>A 2013 collection of schema histories, lists </a:t>
            </a:r>
            <a:r>
              <a:rPr lang="en-US" sz="3300" b="1" dirty="0" smtClean="0">
                <a:solidFill>
                  <a:srgbClr val="FF0000"/>
                </a:solidFill>
              </a:rPr>
              <a:t>21 data sets</a:t>
            </a:r>
            <a:r>
              <a:rPr lang="en-US" sz="3300" dirty="0" smtClean="0"/>
              <a:t>, -- some have more than one target DBMS variants.</a:t>
            </a:r>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endParaRPr lang="en-US" sz="2800" dirty="0" smtClean="0"/>
          </a:p>
          <a:p>
            <a:r>
              <a:rPr lang="en-US" sz="2800" b="1" dirty="0" smtClean="0">
                <a:solidFill>
                  <a:srgbClr val="0000FF"/>
                </a:solidFill>
              </a:rPr>
              <a:t>How many data sets contain foreign keys?</a:t>
            </a:r>
          </a:p>
          <a:p>
            <a:r>
              <a:rPr lang="en-US" sz="2800" dirty="0" smtClean="0"/>
              <a:t>Try this (also backed by manual sampling): </a:t>
            </a:r>
          </a:p>
          <a:p>
            <a:endParaRPr lang="en-US" sz="2800" dirty="0" smtClean="0"/>
          </a:p>
        </p:txBody>
      </p:sp>
      <p:sp>
        <p:nvSpPr>
          <p:cNvPr id="4" name="Slide Number Placeholder 3"/>
          <p:cNvSpPr>
            <a:spLocks noGrp="1"/>
          </p:cNvSpPr>
          <p:nvPr>
            <p:ph type="sldNum" sz="quarter" idx="12"/>
          </p:nvPr>
        </p:nvSpPr>
        <p:spPr/>
        <p:txBody>
          <a:bodyPr/>
          <a:lstStyle/>
          <a:p>
            <a:fld id="{647B092A-BB10-4E5B-8F93-29EC14EE3BCE}" type="slidenum">
              <a:rPr lang="el-GR" smtClean="0"/>
              <a:pPr/>
              <a:t>31</a:t>
            </a:fld>
            <a:endParaRPr lang="el-GR"/>
          </a:p>
        </p:txBody>
      </p:sp>
      <p:sp>
        <p:nvSpPr>
          <p:cNvPr id="5" name="Rectangle 4"/>
          <p:cNvSpPr/>
          <p:nvPr/>
        </p:nvSpPr>
        <p:spPr>
          <a:xfrm>
            <a:off x="251520" y="2060848"/>
            <a:ext cx="8712968" cy="2585323"/>
          </a:xfrm>
          <a:prstGeom prst="rect">
            <a:avLst/>
          </a:prstGeom>
          <a:solidFill>
            <a:schemeClr val="tx1"/>
          </a:solidFill>
        </p:spPr>
        <p:txBody>
          <a:bodyPr wrap="square">
            <a:spAutoFit/>
          </a:bodyPr>
          <a:lstStyle/>
          <a:p>
            <a:pPr>
              <a:buNone/>
            </a:pPr>
            <a:r>
              <a:rPr lang="fr-FR" dirty="0" smtClean="0">
                <a:solidFill>
                  <a:srgbClr val="FFFF00"/>
                </a:solidFill>
                <a:latin typeface="Consolas" pitchFamily="49" charset="0"/>
              </a:rPr>
              <a:t>$ cd RESEARCH/</a:t>
            </a:r>
            <a:r>
              <a:rPr lang="fr-FR" dirty="0" err="1" smtClean="0">
                <a:solidFill>
                  <a:srgbClr val="FFFF00"/>
                </a:solidFill>
                <a:latin typeface="Consolas" pitchFamily="49" charset="0"/>
              </a:rPr>
              <a:t>Github</a:t>
            </a:r>
            <a:r>
              <a:rPr lang="fr-FR" dirty="0" smtClean="0">
                <a:solidFill>
                  <a:srgbClr val="FFFF00"/>
                </a:solidFill>
                <a:latin typeface="Consolas" pitchFamily="49" charset="0"/>
              </a:rPr>
              <a:t>/</a:t>
            </a:r>
            <a:r>
              <a:rPr lang="fr-FR" dirty="0" err="1" smtClean="0">
                <a:solidFill>
                  <a:srgbClr val="FFFF00"/>
                </a:solidFill>
                <a:latin typeface="Consolas" pitchFamily="49" charset="0"/>
              </a:rPr>
              <a:t>EvolutionDatasets</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 </a:t>
            </a:r>
            <a:r>
              <a:rPr lang="fr-FR" dirty="0" err="1" smtClean="0">
                <a:solidFill>
                  <a:srgbClr val="FFFF00"/>
                </a:solidFill>
                <a:latin typeface="Consolas" pitchFamily="49" charset="0"/>
              </a:rPr>
              <a:t>ls</a:t>
            </a:r>
            <a:r>
              <a:rPr lang="fr-FR" dirty="0" smtClean="0">
                <a:solidFill>
                  <a:srgbClr val="FFFF00"/>
                </a:solidFill>
                <a:latin typeface="Consolas" pitchFamily="49" charset="0"/>
              </a:rPr>
              <a:t> -d * */*</a:t>
            </a:r>
          </a:p>
          <a:p>
            <a:pPr>
              <a:buNone/>
            </a:pPr>
            <a:r>
              <a:rPr lang="fr-FR" dirty="0" smtClean="0">
                <a:solidFill>
                  <a:srgbClr val="FFFF00"/>
                </a:solidFill>
                <a:latin typeface="Consolas" pitchFamily="49" charset="0"/>
              </a:rPr>
              <a:t>CERN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Coppermine</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/XOOPS      Med</a:t>
            </a:r>
          </a:p>
          <a:p>
            <a:pPr>
              <a:buNone/>
            </a:pPr>
            <a:r>
              <a:rPr lang="fr-FR" dirty="0" smtClean="0">
                <a:solidFill>
                  <a:srgbClr val="FFFF00"/>
                </a:solidFill>
                <a:latin typeface="Consolas" pitchFamily="49" charset="0"/>
              </a:rPr>
              <a:t>CERN/Atlas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DekiWiki</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Zabbix</a:t>
            </a:r>
            <a:r>
              <a:rPr lang="fr-FR" dirty="0" smtClean="0">
                <a:solidFill>
                  <a:srgbClr val="FFFF00"/>
                </a:solidFill>
                <a:latin typeface="Consolas" pitchFamily="49" charset="0"/>
              </a:rPr>
              <a:t>     Med/</a:t>
            </a:r>
            <a:r>
              <a:rPr lang="fr-FR" dirty="0" err="1" smtClean="0">
                <a:solidFill>
                  <a:srgbClr val="FFFF00"/>
                </a:solidFill>
                <a:latin typeface="Consolas" pitchFamily="49" charset="0"/>
              </a:rPr>
              <a:t>Ensembl</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CERN/CASTOR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Joomla</a:t>
            </a:r>
            <a:r>
              <a:rPr lang="fr-FR" dirty="0" smtClean="0">
                <a:solidFill>
                  <a:srgbClr val="FFFF00"/>
                </a:solidFill>
                <a:latin typeface="Consolas" pitchFamily="49" charset="0"/>
              </a:rPr>
              <a:t> 1.5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/e107       Med/</a:t>
            </a:r>
            <a:r>
              <a:rPr lang="fr-FR" dirty="0" err="1" smtClean="0">
                <a:solidFill>
                  <a:srgbClr val="FFFF00"/>
                </a:solidFill>
                <a:latin typeface="Consolas" pitchFamily="49" charset="0"/>
              </a:rPr>
              <a:t>biosql</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CERN/DQ2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NucleusCMS</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opencart</a:t>
            </a:r>
            <a:r>
              <a:rPr lang="fr-FR" dirty="0" smtClean="0">
                <a:solidFill>
                  <a:srgbClr val="FFFF00"/>
                </a:solidFill>
                <a:latin typeface="Consolas" pitchFamily="49" charset="0"/>
              </a:rPr>
              <a:t>   README.md</a:t>
            </a:r>
          </a:p>
          <a:p>
            <a:pPr>
              <a:buNone/>
            </a:pPr>
            <a:r>
              <a:rPr lang="fr-FR" dirty="0" smtClean="0">
                <a:solidFill>
                  <a:srgbClr val="FFFF00"/>
                </a:solidFill>
                <a:latin typeface="Consolas" pitchFamily="49" charset="0"/>
              </a:rPr>
              <a:t>CERN/DRAC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SlashCode</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phpBB</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CERN/EGEE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TikiWiki</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phpwiki</a:t>
            </a:r>
            <a:endParaRPr lang="fr-FR" dirty="0" smtClean="0">
              <a:solidFill>
                <a:srgbClr val="FFFF00"/>
              </a:solidFill>
              <a:latin typeface="Consolas" pitchFamily="49" charset="0"/>
            </a:endParaRPr>
          </a:p>
          <a:p>
            <a:pPr>
              <a:buNone/>
            </a:pPr>
            <a:r>
              <a:rPr lang="fr-FR" dirty="0" err="1" smtClean="0">
                <a:solidFill>
                  <a:srgbClr val="FFFF00"/>
                </a:solidFill>
                <a:latin typeface="Consolas" pitchFamily="49" charset="0"/>
              </a:rPr>
              <a:t>CMS's</a:t>
            </a:r>
            <a:r>
              <a:rPr lang="fr-FR" dirty="0" smtClean="0">
                <a:solidFill>
                  <a:srgbClr val="FFFF00"/>
                </a:solidFill>
                <a:latin typeface="Consolas" pitchFamily="49" charset="0"/>
              </a:rPr>
              <a:t>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/Typo3       </a:t>
            </a:r>
            <a:r>
              <a:rPr lang="fr-FR" dirty="0" err="1" smtClean="0">
                <a:solidFill>
                  <a:srgbClr val="FFFF00"/>
                </a:solidFill>
                <a:latin typeface="Consolas" pitchFamily="49" charset="0"/>
              </a:rPr>
              <a:t>CMS's</a:t>
            </a:r>
            <a:r>
              <a:rPr lang="fr-FR" dirty="0" smtClean="0">
                <a:solidFill>
                  <a:srgbClr val="FFFF00"/>
                </a:solidFill>
                <a:latin typeface="Consolas" pitchFamily="49" charset="0"/>
              </a:rPr>
              <a:t>/</a:t>
            </a:r>
            <a:r>
              <a:rPr lang="fr-FR" dirty="0" err="1" smtClean="0">
                <a:solidFill>
                  <a:srgbClr val="FFFF00"/>
                </a:solidFill>
                <a:latin typeface="Consolas" pitchFamily="49" charset="0"/>
              </a:rPr>
              <a:t>wikimedia</a:t>
            </a:r>
            <a:endParaRPr lang="el-GR" dirty="0">
              <a:solidFill>
                <a:srgbClr val="FFFF00"/>
              </a:solidFill>
              <a:latin typeface="Consolas" pitchFamily="49" charset="0"/>
            </a:endParaRPr>
          </a:p>
        </p:txBody>
      </p:sp>
      <p:sp>
        <p:nvSpPr>
          <p:cNvPr id="6" name="Rectangle 5"/>
          <p:cNvSpPr/>
          <p:nvPr/>
        </p:nvSpPr>
        <p:spPr>
          <a:xfrm>
            <a:off x="251520" y="5589240"/>
            <a:ext cx="8712968" cy="923330"/>
          </a:xfrm>
          <a:prstGeom prst="rect">
            <a:avLst/>
          </a:prstGeom>
          <a:solidFill>
            <a:schemeClr val="tx1"/>
          </a:solidFill>
        </p:spPr>
        <p:txBody>
          <a:bodyPr wrap="square">
            <a:spAutoFit/>
          </a:bodyPr>
          <a:lstStyle/>
          <a:p>
            <a:pPr>
              <a:buNone/>
            </a:pPr>
            <a:r>
              <a:rPr lang="fr-FR" dirty="0" err="1" smtClean="0">
                <a:solidFill>
                  <a:srgbClr val="FFFF00"/>
                </a:solidFill>
                <a:latin typeface="Consolas" pitchFamily="49" charset="0"/>
              </a:rPr>
              <a:t>grep</a:t>
            </a:r>
            <a:r>
              <a:rPr lang="fr-FR" dirty="0" smtClean="0">
                <a:solidFill>
                  <a:srgbClr val="FFFF00"/>
                </a:solidFill>
                <a:latin typeface="Consolas" pitchFamily="49" charset="0"/>
              </a:rPr>
              <a:t> -</a:t>
            </a:r>
            <a:r>
              <a:rPr lang="fr-FR" dirty="0" err="1" smtClean="0">
                <a:solidFill>
                  <a:srgbClr val="FFFF00"/>
                </a:solidFill>
                <a:latin typeface="Consolas" pitchFamily="49" charset="0"/>
              </a:rPr>
              <a:t>rl</a:t>
            </a:r>
            <a:r>
              <a:rPr lang="fr-FR" dirty="0" smtClean="0">
                <a:solidFill>
                  <a:srgbClr val="FFFF00"/>
                </a:solidFill>
                <a:latin typeface="Consolas" pitchFamily="49" charset="0"/>
              </a:rPr>
              <a:t> "FOREIGN" . &gt;&gt; </a:t>
            </a:r>
            <a:r>
              <a:rPr lang="fr-FR" dirty="0" err="1" smtClean="0">
                <a:solidFill>
                  <a:srgbClr val="FFFF00"/>
                </a:solidFill>
                <a:latin typeface="Consolas" pitchFamily="49" charset="0"/>
              </a:rPr>
              <a:t>ALL-FKs-by-grep.ascii</a:t>
            </a:r>
            <a:endParaRPr lang="fr-FR" dirty="0" smtClean="0">
              <a:solidFill>
                <a:srgbClr val="FFFF00"/>
              </a:solidFill>
              <a:latin typeface="Consolas" pitchFamily="49" charset="0"/>
            </a:endParaRPr>
          </a:p>
          <a:p>
            <a:pPr>
              <a:buNone/>
            </a:pPr>
            <a:r>
              <a:rPr lang="fr-FR" dirty="0" err="1" smtClean="0">
                <a:solidFill>
                  <a:srgbClr val="FFFF00"/>
                </a:solidFill>
                <a:latin typeface="Consolas" pitchFamily="49" charset="0"/>
              </a:rPr>
              <a:t>awk</a:t>
            </a:r>
            <a:r>
              <a:rPr lang="fr-FR" dirty="0" smtClean="0">
                <a:solidFill>
                  <a:srgbClr val="FFFF00"/>
                </a:solidFill>
                <a:latin typeface="Consolas" pitchFamily="49" charset="0"/>
              </a:rPr>
              <a:t> '{split($0,a,"/"); </a:t>
            </a:r>
            <a:r>
              <a:rPr lang="fr-FR" dirty="0" err="1" smtClean="0">
                <a:solidFill>
                  <a:srgbClr val="FFFF00"/>
                </a:solidFill>
                <a:latin typeface="Consolas" pitchFamily="49" charset="0"/>
              </a:rPr>
              <a:t>print</a:t>
            </a:r>
            <a:r>
              <a:rPr lang="fr-FR" dirty="0" smtClean="0">
                <a:solidFill>
                  <a:srgbClr val="FFFF00"/>
                </a:solidFill>
                <a:latin typeface="Consolas" pitchFamily="49" charset="0"/>
              </a:rPr>
              <a:t> a[2],a[3]}' </a:t>
            </a:r>
            <a:r>
              <a:rPr lang="fr-FR" dirty="0" err="1" smtClean="0">
                <a:solidFill>
                  <a:srgbClr val="FFFF00"/>
                </a:solidFill>
                <a:latin typeface="Consolas" pitchFamily="49" charset="0"/>
              </a:rPr>
              <a:t>ALL-FKs-by-grep.ascii</a:t>
            </a:r>
            <a:r>
              <a:rPr lang="fr-FR" dirty="0" smtClean="0">
                <a:solidFill>
                  <a:srgbClr val="FFFF00"/>
                </a:solidFill>
                <a:latin typeface="Consolas" pitchFamily="49" charset="0"/>
              </a:rPr>
              <a:t>  | </a:t>
            </a:r>
            <a:r>
              <a:rPr lang="fr-FR" dirty="0" err="1" smtClean="0">
                <a:solidFill>
                  <a:srgbClr val="FFFF00"/>
                </a:solidFill>
                <a:latin typeface="Consolas" pitchFamily="49" charset="0"/>
              </a:rPr>
              <a:t>uniq</a:t>
            </a:r>
            <a:endParaRPr lang="el-GR" dirty="0">
              <a:solidFill>
                <a:srgbClr val="FFFF00"/>
              </a:solidFill>
              <a:latin typeface="Consolas" pitchFamily="49" charset="0"/>
            </a:endParaRPr>
          </a:p>
        </p:txBody>
      </p:sp>
    </p:spTree>
    <p:extLst>
      <p:ext uri="{BB962C8B-B14F-4D97-AF65-F5344CB8AC3E}">
        <p14:creationId xmlns:p14="http://schemas.microsoft.com/office/powerpoint/2010/main" val="284795472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Scarcity of Foreign keys</a:t>
            </a:r>
            <a:br>
              <a:rPr lang="en-US" dirty="0" smtClean="0"/>
            </a:br>
            <a:endParaRPr lang="el-GR" dirty="0"/>
          </a:p>
        </p:txBody>
      </p:sp>
      <p:sp>
        <p:nvSpPr>
          <p:cNvPr id="3" name="Content Placeholder 2"/>
          <p:cNvSpPr>
            <a:spLocks noGrp="1"/>
          </p:cNvSpPr>
          <p:nvPr>
            <p:ph idx="1"/>
          </p:nvPr>
        </p:nvSpPr>
        <p:spPr>
          <a:xfrm>
            <a:off x="323528" y="908720"/>
            <a:ext cx="8229600" cy="648072"/>
          </a:xfrm>
        </p:spPr>
        <p:txBody>
          <a:bodyPr>
            <a:normAutofit/>
          </a:bodyPr>
          <a:lstStyle/>
          <a:p>
            <a:pPr>
              <a:buNone/>
            </a:pPr>
            <a:r>
              <a:rPr lang="en-US" sz="2400" b="1" dirty="0" smtClean="0">
                <a:solidFill>
                  <a:srgbClr val="0000FF"/>
                </a:solidFill>
              </a:rPr>
              <a:t>- How many data sets, out of the </a:t>
            </a:r>
            <a:r>
              <a:rPr lang="en-US" sz="2400" b="1" dirty="0" smtClean="0">
                <a:solidFill>
                  <a:srgbClr val="FF0000"/>
                </a:solidFill>
              </a:rPr>
              <a:t>21</a:t>
            </a:r>
            <a:r>
              <a:rPr lang="en-US" sz="2400" b="1" dirty="0" smtClean="0">
                <a:solidFill>
                  <a:srgbClr val="0000FF"/>
                </a:solidFill>
              </a:rPr>
              <a:t>, contain foreign keys?</a:t>
            </a:r>
          </a:p>
        </p:txBody>
      </p:sp>
      <p:sp>
        <p:nvSpPr>
          <p:cNvPr id="4" name="Slide Number Placeholder 3"/>
          <p:cNvSpPr>
            <a:spLocks noGrp="1"/>
          </p:cNvSpPr>
          <p:nvPr>
            <p:ph type="sldNum" sz="quarter" idx="12"/>
          </p:nvPr>
        </p:nvSpPr>
        <p:spPr/>
        <p:txBody>
          <a:bodyPr/>
          <a:lstStyle/>
          <a:p>
            <a:fld id="{647B092A-BB10-4E5B-8F93-29EC14EE3BCE}" type="slidenum">
              <a:rPr lang="el-GR" smtClean="0"/>
              <a:pPr/>
              <a:t>32</a:t>
            </a:fld>
            <a:endParaRPr lang="el-GR"/>
          </a:p>
        </p:txBody>
      </p:sp>
      <p:sp>
        <p:nvSpPr>
          <p:cNvPr id="6" name="Rectangle 5"/>
          <p:cNvSpPr/>
          <p:nvPr/>
        </p:nvSpPr>
        <p:spPr>
          <a:xfrm>
            <a:off x="251520" y="1556791"/>
            <a:ext cx="2304256" cy="2862322"/>
          </a:xfrm>
          <a:prstGeom prst="rect">
            <a:avLst/>
          </a:prstGeom>
          <a:solidFill>
            <a:schemeClr val="tx1"/>
          </a:solidFill>
        </p:spPr>
        <p:txBody>
          <a:bodyPr wrap="square">
            <a:spAutoFit/>
          </a:bodyPr>
          <a:lstStyle/>
          <a:p>
            <a:pPr>
              <a:buNone/>
            </a:pPr>
            <a:r>
              <a:rPr lang="fr-FR" dirty="0" smtClean="0">
                <a:solidFill>
                  <a:srgbClr val="FFFF00"/>
                </a:solidFill>
                <a:latin typeface="Consolas" pitchFamily="49" charset="0"/>
              </a:rPr>
              <a:t>CERN Atlas</a:t>
            </a:r>
          </a:p>
          <a:p>
            <a:pPr>
              <a:buNone/>
            </a:pPr>
            <a:r>
              <a:rPr lang="fr-FR" dirty="0" smtClean="0">
                <a:solidFill>
                  <a:srgbClr val="FFFF00"/>
                </a:solidFill>
                <a:latin typeface="Consolas" pitchFamily="49" charset="0"/>
              </a:rPr>
              <a:t>CERN CASTOR</a:t>
            </a:r>
          </a:p>
          <a:p>
            <a:pPr>
              <a:buNone/>
            </a:pPr>
            <a:r>
              <a:rPr lang="fr-FR" dirty="0" smtClean="0">
                <a:solidFill>
                  <a:srgbClr val="FFFF00"/>
                </a:solidFill>
                <a:latin typeface="Consolas" pitchFamily="49" charset="0"/>
              </a:rPr>
              <a:t>CERN EGEE</a:t>
            </a:r>
          </a:p>
          <a:p>
            <a:pPr>
              <a:buNone/>
            </a:pPr>
            <a:r>
              <a:rPr lang="fr-FR" dirty="0" err="1" smtClean="0">
                <a:solidFill>
                  <a:srgbClr val="FFFF00"/>
                </a:solidFill>
                <a:latin typeface="Consolas" pitchFamily="49" charset="0"/>
              </a:rPr>
              <a:t>CMS's</a:t>
            </a:r>
            <a:r>
              <a:rPr lang="fr-FR" dirty="0" smtClean="0">
                <a:solidFill>
                  <a:srgbClr val="FFFF00"/>
                </a:solidFill>
                <a:latin typeface="Consolas" pitchFamily="49" charset="0"/>
              </a:rPr>
              <a:t> </a:t>
            </a:r>
            <a:r>
              <a:rPr lang="fr-FR" dirty="0" err="1" smtClean="0">
                <a:solidFill>
                  <a:srgbClr val="FFFF00"/>
                </a:solidFill>
                <a:latin typeface="Consolas" pitchFamily="49" charset="0"/>
              </a:rPr>
              <a:t>SlashC</a:t>
            </a:r>
            <a:endParaRPr lang="fr-FR" dirty="0" smtClean="0">
              <a:solidFill>
                <a:srgbClr val="FFFF00"/>
              </a:solidFill>
              <a:latin typeface="Consolas" pitchFamily="49" charset="0"/>
            </a:endParaRPr>
          </a:p>
          <a:p>
            <a:pPr>
              <a:buNone/>
            </a:pPr>
            <a:r>
              <a:rPr lang="fr-FR" dirty="0" err="1" smtClean="0">
                <a:solidFill>
                  <a:srgbClr val="FFFF00"/>
                </a:solidFill>
                <a:latin typeface="Consolas" pitchFamily="49" charset="0"/>
              </a:rPr>
              <a:t>CMS's</a:t>
            </a:r>
            <a:r>
              <a:rPr lang="fr-FR" dirty="0" smtClean="0">
                <a:solidFill>
                  <a:srgbClr val="FFFF00"/>
                </a:solidFill>
                <a:latin typeface="Consolas" pitchFamily="49" charset="0"/>
              </a:rPr>
              <a:t> </a:t>
            </a:r>
            <a:r>
              <a:rPr lang="fr-FR" dirty="0" err="1" smtClean="0">
                <a:solidFill>
                  <a:srgbClr val="FFFF00"/>
                </a:solidFill>
                <a:latin typeface="Consolas" pitchFamily="49" charset="0"/>
              </a:rPr>
              <a:t>Zabbix</a:t>
            </a: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Med </a:t>
            </a:r>
            <a:r>
              <a:rPr lang="fr-FR" dirty="0" err="1" smtClean="0">
                <a:solidFill>
                  <a:srgbClr val="FFFF00"/>
                </a:solidFill>
                <a:latin typeface="Consolas" pitchFamily="49" charset="0"/>
              </a:rPr>
              <a:t>biosql</a:t>
            </a:r>
            <a:endParaRPr lang="fr-FR" dirty="0" smtClean="0">
              <a:solidFill>
                <a:srgbClr val="FFFF00"/>
              </a:solidFill>
              <a:latin typeface="Consolas" pitchFamily="49" charset="0"/>
            </a:endParaRPr>
          </a:p>
          <a:p>
            <a:pPr>
              <a:buNone/>
            </a:pPr>
            <a:endParaRPr lang="fr-FR" dirty="0" smtClean="0">
              <a:solidFill>
                <a:srgbClr val="FFFF00"/>
              </a:solidFill>
              <a:latin typeface="Consolas" pitchFamily="49" charset="0"/>
            </a:endParaRPr>
          </a:p>
          <a:p>
            <a:pPr>
              <a:buNone/>
            </a:pPr>
            <a:r>
              <a:rPr lang="fr-FR" dirty="0" smtClean="0">
                <a:solidFill>
                  <a:srgbClr val="FFFF00"/>
                </a:solidFill>
                <a:latin typeface="Consolas" pitchFamily="49" charset="0"/>
              </a:rPr>
              <a:t>CERN DQ2</a:t>
            </a:r>
          </a:p>
          <a:p>
            <a:pPr>
              <a:buNone/>
            </a:pPr>
            <a:r>
              <a:rPr lang="fr-FR" dirty="0" smtClean="0">
                <a:solidFill>
                  <a:srgbClr val="FFFF00"/>
                </a:solidFill>
                <a:latin typeface="Consolas" pitchFamily="49" charset="0"/>
              </a:rPr>
              <a:t>CERN D</a:t>
            </a:r>
            <a:r>
              <a:rPr lang="el-GR" dirty="0" smtClean="0">
                <a:solidFill>
                  <a:srgbClr val="FFFF00"/>
                </a:solidFill>
                <a:latin typeface="Consolas" pitchFamily="49" charset="0"/>
              </a:rPr>
              <a:t>Ι</a:t>
            </a:r>
            <a:r>
              <a:rPr lang="fr-FR" dirty="0" smtClean="0">
                <a:solidFill>
                  <a:srgbClr val="FFFF00"/>
                </a:solidFill>
                <a:latin typeface="Consolas" pitchFamily="49" charset="0"/>
              </a:rPr>
              <a:t>RAC</a:t>
            </a:r>
          </a:p>
          <a:p>
            <a:pPr>
              <a:buNone/>
            </a:pPr>
            <a:r>
              <a:rPr lang="fr-FR" dirty="0" smtClean="0">
                <a:solidFill>
                  <a:srgbClr val="FFFF00"/>
                </a:solidFill>
                <a:latin typeface="Consolas" pitchFamily="49" charset="0"/>
              </a:rPr>
              <a:t>Med </a:t>
            </a:r>
            <a:r>
              <a:rPr lang="fr-FR" dirty="0" err="1" smtClean="0">
                <a:solidFill>
                  <a:srgbClr val="FFFF00"/>
                </a:solidFill>
                <a:latin typeface="Consolas" pitchFamily="49" charset="0"/>
              </a:rPr>
              <a:t>Ensembl</a:t>
            </a:r>
            <a:endParaRPr lang="fr-FR" dirty="0" smtClean="0">
              <a:solidFill>
                <a:srgbClr val="FFFF00"/>
              </a:solidFill>
              <a:latin typeface="Consolas" pitchFamily="49" charset="0"/>
            </a:endParaRPr>
          </a:p>
        </p:txBody>
      </p:sp>
      <p:sp>
        <p:nvSpPr>
          <p:cNvPr id="7" name="Right Brace 6"/>
          <p:cNvSpPr/>
          <p:nvPr/>
        </p:nvSpPr>
        <p:spPr>
          <a:xfrm>
            <a:off x="2843808" y="1628799"/>
            <a:ext cx="288032" cy="1584176"/>
          </a:xfrm>
          <a:prstGeom prst="rightBrace">
            <a:avLst>
              <a:gd name="adj1" fmla="val 70639"/>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 name="Content Placeholder 2"/>
          <p:cNvSpPr txBox="1">
            <a:spLocks/>
          </p:cNvSpPr>
          <p:nvPr/>
        </p:nvSpPr>
        <p:spPr>
          <a:xfrm>
            <a:off x="3240360" y="2204863"/>
            <a:ext cx="3816424" cy="432048"/>
          </a:xfrm>
          <a:prstGeom prst="rect">
            <a:avLst/>
          </a:prstGeom>
        </p:spPr>
        <p:txBody>
          <a:bodyPr vert="horz" lIns="91440" tIns="45720" rIns="91440" bIns="45720" rtlCol="0">
            <a:normAutofit fontScale="92500"/>
          </a:bodyPr>
          <a:lstStyle/>
          <a:p>
            <a:pPr marR="0" lvl="0" algn="l" defTabSz="9144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a:t>
            </a:r>
            <a:r>
              <a:rPr kumimoji="0" lang="en-US" sz="2400" b="0" i="0" u="none" strike="noStrike" kern="1200" cap="none" spc="0" normalizeH="0" noProof="0" dirty="0" smtClean="0">
                <a:ln>
                  <a:noFill/>
                </a:ln>
                <a:solidFill>
                  <a:schemeClr val="tx1"/>
                </a:solidFill>
                <a:effectLst/>
                <a:uLnTx/>
                <a:uFillTx/>
                <a:latin typeface="+mn-lt"/>
                <a:ea typeface="+mn-ea"/>
                <a:cs typeface="+mn-cs"/>
              </a:rPr>
              <a:t> </a:t>
            </a:r>
            <a:r>
              <a:rPr kumimoji="0" lang="en-US" sz="2400" b="1" i="0" u="none" strike="noStrike" kern="1200" cap="none" spc="0" normalizeH="0" noProof="0" dirty="0" smtClean="0">
                <a:ln>
                  <a:noFill/>
                </a:ln>
                <a:solidFill>
                  <a:srgbClr val="FF0000"/>
                </a:solidFill>
                <a:effectLst/>
                <a:uLnTx/>
                <a:uFillTx/>
                <a:latin typeface="+mn-lt"/>
                <a:ea typeface="+mn-ea"/>
                <a:cs typeface="+mn-cs"/>
              </a:rPr>
              <a:t>6</a:t>
            </a:r>
            <a:r>
              <a:rPr kumimoji="0" lang="en-US" sz="2400" b="0" i="0" u="none" strike="noStrike" kern="1200" cap="none" spc="0" normalizeH="0" noProof="0" dirty="0" smtClean="0">
                <a:ln>
                  <a:noFill/>
                </a:ln>
                <a:solidFill>
                  <a:schemeClr val="tx1"/>
                </a:solidFill>
                <a:effectLst/>
                <a:uLnTx/>
                <a:uFillTx/>
                <a:latin typeface="+mn-lt"/>
                <a:ea typeface="+mn-ea"/>
                <a:cs typeface="+mn-cs"/>
              </a:rPr>
              <a:t> data sets reported here</a:t>
            </a: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9" name="Rectangle 8"/>
          <p:cNvSpPr/>
          <p:nvPr/>
        </p:nvSpPr>
        <p:spPr>
          <a:xfrm>
            <a:off x="3312368" y="4005063"/>
            <a:ext cx="5796136" cy="923330"/>
          </a:xfrm>
          <a:prstGeom prst="rect">
            <a:avLst/>
          </a:prstGeom>
        </p:spPr>
        <p:txBody>
          <a:bodyPr wrap="square">
            <a:spAutoFit/>
          </a:bodyPr>
          <a:lstStyle/>
          <a:p>
            <a:r>
              <a:rPr lang="en-US" b="1" dirty="0" smtClean="0"/>
              <a:t>DΙRAC</a:t>
            </a:r>
            <a:r>
              <a:rPr lang="en-US" dirty="0" smtClean="0"/>
              <a:t> (not in the production folder, only at </a:t>
            </a:r>
            <a:r>
              <a:rPr lang="en-US" dirty="0" err="1" smtClean="0"/>
              <a:t>python+mysql</a:t>
            </a:r>
            <a:r>
              <a:rPr lang="en-US" dirty="0" smtClean="0"/>
              <a:t>). </a:t>
            </a:r>
          </a:p>
          <a:p>
            <a:r>
              <a:rPr lang="en-US" dirty="0" smtClean="0">
                <a:solidFill>
                  <a:srgbClr val="FF0000"/>
                </a:solidFill>
              </a:rPr>
              <a:t>9 tables at first version, 15 tables at last version</a:t>
            </a:r>
          </a:p>
          <a:p>
            <a:r>
              <a:rPr lang="en-US" dirty="0" smtClean="0">
                <a:solidFill>
                  <a:srgbClr val="FF0000"/>
                </a:solidFill>
              </a:rPr>
              <a:t>Starts with 10 FK's, ends with 8</a:t>
            </a:r>
            <a:endParaRPr lang="el-GR" dirty="0">
              <a:solidFill>
                <a:srgbClr val="FF0000"/>
              </a:solidFill>
            </a:endParaRPr>
          </a:p>
        </p:txBody>
      </p:sp>
      <p:sp>
        <p:nvSpPr>
          <p:cNvPr id="10" name="Rectangle 9"/>
          <p:cNvSpPr/>
          <p:nvPr/>
        </p:nvSpPr>
        <p:spPr>
          <a:xfrm>
            <a:off x="3312368" y="3068959"/>
            <a:ext cx="4572000" cy="923330"/>
          </a:xfrm>
          <a:prstGeom prst="rect">
            <a:avLst/>
          </a:prstGeom>
        </p:spPr>
        <p:txBody>
          <a:bodyPr>
            <a:spAutoFit/>
          </a:bodyPr>
          <a:lstStyle/>
          <a:p>
            <a:r>
              <a:rPr lang="en-US" b="1" dirty="0" smtClean="0"/>
              <a:t>DQ2</a:t>
            </a:r>
            <a:r>
              <a:rPr lang="en-US" dirty="0" smtClean="0"/>
              <a:t> (only in the </a:t>
            </a:r>
            <a:r>
              <a:rPr lang="en-US" dirty="0" err="1" smtClean="0"/>
              <a:t>mySQL</a:t>
            </a:r>
            <a:r>
              <a:rPr lang="en-US" dirty="0" smtClean="0"/>
              <a:t>, not in the Oracle version): FK’s in 19 versions out of the 55. </a:t>
            </a:r>
            <a:r>
              <a:rPr lang="en-US" dirty="0" smtClean="0">
                <a:solidFill>
                  <a:srgbClr val="FF0000"/>
                </a:solidFill>
              </a:rPr>
              <a:t>Starts with 2 FK's and ends with 1.</a:t>
            </a:r>
          </a:p>
        </p:txBody>
      </p:sp>
      <p:sp>
        <p:nvSpPr>
          <p:cNvPr id="11" name="TextBox 10"/>
          <p:cNvSpPr txBox="1"/>
          <p:nvPr/>
        </p:nvSpPr>
        <p:spPr>
          <a:xfrm>
            <a:off x="4716016" y="2420887"/>
            <a:ext cx="504056" cy="707886"/>
          </a:xfrm>
          <a:prstGeom prst="rect">
            <a:avLst/>
          </a:prstGeom>
          <a:noFill/>
        </p:spPr>
        <p:txBody>
          <a:bodyPr wrap="square" rtlCol="0">
            <a:spAutoFit/>
          </a:bodyPr>
          <a:lstStyle/>
          <a:p>
            <a:r>
              <a:rPr lang="en-US" sz="4000" dirty="0" smtClean="0"/>
              <a:t>+</a:t>
            </a:r>
            <a:endParaRPr lang="el-GR" sz="4000" dirty="0"/>
          </a:p>
        </p:txBody>
      </p:sp>
      <p:sp>
        <p:nvSpPr>
          <p:cNvPr id="12" name="Rectangle 11"/>
          <p:cNvSpPr/>
          <p:nvPr/>
        </p:nvSpPr>
        <p:spPr>
          <a:xfrm>
            <a:off x="3312368" y="4941167"/>
            <a:ext cx="4355976" cy="646331"/>
          </a:xfrm>
          <a:prstGeom prst="rect">
            <a:avLst/>
          </a:prstGeom>
        </p:spPr>
        <p:txBody>
          <a:bodyPr wrap="square">
            <a:spAutoFit/>
          </a:bodyPr>
          <a:lstStyle/>
          <a:p>
            <a:r>
              <a:rPr lang="en-US" b="1" dirty="0" err="1" smtClean="0">
                <a:solidFill>
                  <a:srgbClr val="0000FF"/>
                </a:solidFill>
              </a:rPr>
              <a:t>Ensembl</a:t>
            </a:r>
            <a:r>
              <a:rPr lang="en-US" dirty="0" smtClean="0"/>
              <a:t>: not able to link FK DDL files to table evolution, yet</a:t>
            </a:r>
          </a:p>
        </p:txBody>
      </p:sp>
      <p:sp>
        <p:nvSpPr>
          <p:cNvPr id="13" name="Content Placeholder 2"/>
          <p:cNvSpPr txBox="1">
            <a:spLocks/>
          </p:cNvSpPr>
          <p:nvPr/>
        </p:nvSpPr>
        <p:spPr>
          <a:xfrm>
            <a:off x="323528" y="5733256"/>
            <a:ext cx="6768752" cy="1008112"/>
          </a:xfrm>
          <a:prstGeom prst="rect">
            <a:avLst/>
          </a:prstGeom>
        </p:spPr>
        <p:txBody>
          <a:bodyPr vert="horz" lIns="91440" tIns="45720" rIns="91440" bIns="45720" rtlCol="0">
            <a:normAutofit fontScale="85000" lnSpcReduction="20000"/>
          </a:bodyPr>
          <a:lstStyle/>
          <a:p>
            <a:pPr marL="342900" lvl="0" indent="-342900">
              <a:spcBef>
                <a:spcPct val="20000"/>
              </a:spcBef>
            </a:pPr>
            <a:r>
              <a:rPr kumimoji="0" lang="en-US" sz="2800" b="1" i="0" u="none" strike="noStrike" kern="1200" cap="none" spc="0" normalizeH="0" baseline="0" noProof="0" dirty="0" smtClean="0">
                <a:ln>
                  <a:noFill/>
                </a:ln>
                <a:solidFill>
                  <a:srgbClr val="0000FF"/>
                </a:solidFill>
                <a:effectLst/>
                <a:uLnTx/>
                <a:uFillTx/>
                <a:latin typeface="+mn-lt"/>
                <a:ea typeface="+mn-ea"/>
                <a:cs typeface="+mn-cs"/>
              </a:rPr>
              <a:t>-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9</a:t>
            </a:r>
            <a:r>
              <a:rPr kumimoji="0" lang="en-US" sz="2800" b="1" i="0" u="none" strike="noStrike" kern="1200" cap="none" spc="0" normalizeH="0" baseline="0" noProof="0" dirty="0" smtClean="0">
                <a:ln>
                  <a:noFill/>
                </a:ln>
                <a:solidFill>
                  <a:srgbClr val="0000FF"/>
                </a:solidFill>
                <a:effectLst/>
                <a:uLnTx/>
                <a:uFillTx/>
                <a:latin typeface="+mn-lt"/>
                <a:ea typeface="+mn-ea"/>
                <a:cs typeface="+mn-cs"/>
              </a:rPr>
              <a:t> out of the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21</a:t>
            </a:r>
            <a:r>
              <a:rPr lang="en-US" sz="2800" b="1" dirty="0" smtClean="0">
                <a:solidFill>
                  <a:srgbClr val="0000FF"/>
                </a:solidFill>
              </a:rPr>
              <a:t> data sets do </a:t>
            </a:r>
            <a:r>
              <a:rPr lang="en-US" sz="2800" dirty="0" smtClean="0"/>
              <a:t>(including 3 that are really small for harnessing valuable results, spec., </a:t>
            </a:r>
            <a:r>
              <a:rPr lang="en-US" sz="2800" dirty="0" err="1" smtClean="0"/>
              <a:t>Egee</a:t>
            </a:r>
            <a:r>
              <a:rPr lang="en-US" sz="2800" dirty="0" smtClean="0"/>
              <a:t>, DQ2, DIRAC)</a:t>
            </a:r>
            <a:endParaRPr kumimoji="0" lang="en-US" sz="2800" i="0" u="none" strike="noStrike" kern="1200" cap="none" spc="0" normalizeH="0" baseline="0" noProof="0" dirty="0" smtClean="0">
              <a:ln>
                <a:noFill/>
              </a:ln>
              <a:effectLst/>
              <a:uLnTx/>
              <a:uFillTx/>
              <a:latin typeface="+mn-lt"/>
              <a:ea typeface="+mn-ea"/>
              <a:cs typeface="+mn-cs"/>
            </a:endParaRPr>
          </a:p>
        </p:txBody>
      </p:sp>
      <p:pic>
        <p:nvPicPr>
          <p:cNvPr id="1032" name="Picture 8" descr="you're not welcome here...&#10;&#10;&#10;&#10;#sorrynotsorry"/>
          <p:cNvPicPr>
            <a:picLocks noChangeAspect="1" noChangeArrowheads="1"/>
          </p:cNvPicPr>
          <p:nvPr/>
        </p:nvPicPr>
        <p:blipFill>
          <a:blip r:embed="rId2" cstate="print"/>
          <a:srcRect/>
          <a:stretch>
            <a:fillRect/>
          </a:stretch>
        </p:blipFill>
        <p:spPr bwMode="auto">
          <a:xfrm>
            <a:off x="7164289" y="4646918"/>
            <a:ext cx="1979712" cy="1979712"/>
          </a:xfrm>
          <a:prstGeom prst="rect">
            <a:avLst/>
          </a:prstGeom>
          <a:noFill/>
        </p:spPr>
      </p:pic>
      <p:sp>
        <p:nvSpPr>
          <p:cNvPr id="18" name="Rectangle 17"/>
          <p:cNvSpPr/>
          <p:nvPr/>
        </p:nvSpPr>
        <p:spPr>
          <a:xfrm>
            <a:off x="7020272" y="6642556"/>
            <a:ext cx="2123728" cy="215444"/>
          </a:xfrm>
          <a:prstGeom prst="rect">
            <a:avLst/>
          </a:prstGeom>
          <a:solidFill>
            <a:srgbClr val="000000"/>
          </a:solidFill>
        </p:spPr>
        <p:txBody>
          <a:bodyPr wrap="square">
            <a:spAutoFit/>
          </a:bodyPr>
          <a:lstStyle/>
          <a:p>
            <a:pPr algn="r"/>
            <a:r>
              <a:rPr lang="fr-FR" sz="800" dirty="0" smtClean="0">
                <a:solidFill>
                  <a:schemeClr val="bg1"/>
                </a:solidFill>
              </a:rPr>
              <a:t>http://www.boldomatic.com/view/post/G_xPI</a:t>
            </a:r>
            <a:endParaRPr lang="el-GR" sz="800" dirty="0">
              <a:solidFill>
                <a:schemeClr val="bg1"/>
              </a:solidFill>
            </a:endParaRPr>
          </a:p>
        </p:txBody>
      </p:sp>
    </p:spTree>
    <p:extLst>
      <p:ext uri="{BB962C8B-B14F-4D97-AF65-F5344CB8AC3E}">
        <p14:creationId xmlns:p14="http://schemas.microsoft.com/office/powerpoint/2010/main" val="2847954723"/>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075240" cy="1143000"/>
          </a:xfrm>
        </p:spPr>
        <p:txBody>
          <a:bodyPr>
            <a:noAutofit/>
          </a:bodyPr>
          <a:lstStyle/>
          <a:p>
            <a:pPr lvl="0" algn="l"/>
            <a:r>
              <a:rPr lang="en-US" dirty="0" smtClean="0"/>
              <a:t>Foreign Key Evolution comes with different treatments: </a:t>
            </a:r>
          </a:p>
        </p:txBody>
      </p:sp>
      <p:sp>
        <p:nvSpPr>
          <p:cNvPr id="3" name="Content Placeholder 2"/>
          <p:cNvSpPr>
            <a:spLocks noGrp="1"/>
          </p:cNvSpPr>
          <p:nvPr>
            <p:ph idx="1"/>
          </p:nvPr>
        </p:nvSpPr>
        <p:spPr>
          <a:xfrm>
            <a:off x="457200" y="1597567"/>
            <a:ext cx="8219256" cy="4207697"/>
          </a:xfrm>
        </p:spPr>
        <p:txBody>
          <a:bodyPr>
            <a:noAutofit/>
          </a:bodyPr>
          <a:lstStyle/>
          <a:p>
            <a:r>
              <a:rPr lang="en-US" sz="2200" dirty="0" smtClean="0"/>
              <a:t>Sometimes, </a:t>
            </a:r>
            <a:r>
              <a:rPr lang="en-US" sz="2200" b="1" dirty="0" smtClean="0">
                <a:solidFill>
                  <a:srgbClr val="008000"/>
                </a:solidFill>
              </a:rPr>
              <a:t>FK’s are treated as an integral part of the system</a:t>
            </a:r>
            <a:r>
              <a:rPr lang="en-US" sz="2200" dirty="0" smtClean="0"/>
              <a:t>, and they are born and evicted along with table birth and eviction. </a:t>
            </a:r>
          </a:p>
          <a:p>
            <a:r>
              <a:rPr lang="en-US" sz="2200" dirty="0" smtClean="0"/>
              <a:t>Other times, </a:t>
            </a:r>
            <a:r>
              <a:rPr lang="en-US" sz="2200" b="1" dirty="0" smtClean="0">
                <a:solidFill>
                  <a:srgbClr val="7030A0"/>
                </a:solidFill>
              </a:rPr>
              <a:t>FK’s are treated as a disposable add-on</a:t>
            </a:r>
            <a:r>
              <a:rPr lang="en-US" sz="2200" dirty="0" smtClean="0"/>
              <a:t>:  only a small subset of the tables involved in FK’s; birth and eviction of FK’s rarely performed in synch with their tables. If technical difficulties arise, it is possible to witness the </a:t>
            </a:r>
            <a:r>
              <a:rPr lang="en-US" sz="2200" b="1" dirty="0" smtClean="0">
                <a:solidFill>
                  <a:srgbClr val="7030A0"/>
                </a:solidFill>
              </a:rPr>
              <a:t>complete removal of FK’s</a:t>
            </a:r>
            <a:r>
              <a:rPr lang="en-US" sz="2200" dirty="0" smtClean="0"/>
              <a:t> from the schema.</a:t>
            </a:r>
          </a:p>
          <a:p>
            <a:r>
              <a:rPr lang="en-US" sz="2200" dirty="0" smtClean="0"/>
              <a:t>Another sign of concern is that in all the CMS’ we collected, </a:t>
            </a:r>
            <a:r>
              <a:rPr lang="en-US" sz="2200" b="1" dirty="0" smtClean="0">
                <a:solidFill>
                  <a:srgbClr val="C00000"/>
                </a:solidFill>
              </a:rPr>
              <a:t>FK’s are too scarce</a:t>
            </a:r>
            <a:endParaRPr lang="en-US" sz="2200" dirty="0" smtClean="0">
              <a:solidFill>
                <a:srgbClr val="C00000"/>
              </a:solidFill>
            </a:endParaRPr>
          </a:p>
          <a:p>
            <a:endParaRPr lang="en-US" sz="1000" dirty="0" smtClean="0"/>
          </a:p>
          <a:p>
            <a:r>
              <a:rPr lang="en-US" sz="2200" dirty="0" smtClean="0"/>
              <a:t>More results in the paper: </a:t>
            </a:r>
            <a:r>
              <a:rPr lang="en-US" sz="2200" b="1" dirty="0" smtClean="0"/>
              <a:t>stats</a:t>
            </a:r>
            <a:r>
              <a:rPr lang="en-US" sz="2200" dirty="0" smtClean="0"/>
              <a:t>, </a:t>
            </a:r>
            <a:r>
              <a:rPr lang="en-US" sz="2200" b="1" dirty="0" smtClean="0"/>
              <a:t>threats to validity</a:t>
            </a:r>
            <a:r>
              <a:rPr lang="en-US" sz="2200" dirty="0" smtClean="0"/>
              <a:t>,  and, the treatment of the </a:t>
            </a:r>
            <a:r>
              <a:rPr lang="en-US" sz="2200" b="1" dirty="0" smtClean="0"/>
              <a:t>evolving schema as an evolving graph</a:t>
            </a:r>
            <a:endParaRPr lang="en-US" sz="2200" dirty="0" smtClean="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33</a:t>
            </a:fld>
            <a:endParaRPr lang="el-GR" dirty="0"/>
          </a:p>
        </p:txBody>
      </p:sp>
      <p:sp>
        <p:nvSpPr>
          <p:cNvPr id="6" name="Footer Placeholder 11"/>
          <p:cNvSpPr txBox="1">
            <a:spLocks/>
          </p:cNvSpPr>
          <p:nvPr/>
        </p:nvSpPr>
        <p:spPr>
          <a:xfrm>
            <a:off x="107504" y="6309320"/>
            <a:ext cx="7200800" cy="369332"/>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Consolas" pitchFamily="49" charset="0"/>
                <a:ea typeface="+mn-ea"/>
                <a:cs typeface="+mn-cs"/>
              </a:rPr>
              <a:t>http://www.cs.uoi.gr/~pvassil/publications/2017_ER/ </a:t>
            </a:r>
            <a:endParaRPr kumimoji="0" lang="en-US" sz="1800" b="0" i="0" u="none" strike="noStrike" kern="1200" cap="none" spc="0" normalizeH="0" baseline="0" noProof="0" dirty="0">
              <a:ln>
                <a:noFill/>
              </a:ln>
              <a:solidFill>
                <a:schemeClr val="tx1"/>
              </a:solidFill>
              <a:effectLst/>
              <a:uLnTx/>
              <a:uFillTx/>
              <a:latin typeface="Consolas" pitchFamily="49" charset="0"/>
              <a:ea typeface="+mn-ea"/>
              <a:cs typeface="+mn-cs"/>
            </a:endParaRPr>
          </a:p>
        </p:txBody>
      </p:sp>
      <p:sp>
        <p:nvSpPr>
          <p:cNvPr id="7" name="TextBox 6"/>
          <p:cNvSpPr txBox="1"/>
          <p:nvPr/>
        </p:nvSpPr>
        <p:spPr>
          <a:xfrm>
            <a:off x="7379296" y="5733256"/>
            <a:ext cx="1764704"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dirty="0" smtClean="0"/>
              <a:t>To appear in ER 2017</a:t>
            </a:r>
          </a:p>
        </p:txBody>
      </p:sp>
    </p:spTree>
    <p:extLst>
      <p:ext uri="{BB962C8B-B14F-4D97-AF65-F5344CB8AC3E}">
        <p14:creationId xmlns:p14="http://schemas.microsoft.com/office/powerpoint/2010/main" val="320527951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0648"/>
            <a:ext cx="8229600" cy="1143000"/>
          </a:xfrm>
        </p:spPr>
        <p:txBody>
          <a:bodyPr>
            <a:normAutofit/>
          </a:bodyPr>
          <a:lstStyle/>
          <a:p>
            <a:r>
              <a:rPr lang="en-US" dirty="0" smtClean="0"/>
              <a:t>How do individual tables evolve?</a:t>
            </a:r>
            <a:endParaRPr lang="el-GR" dirty="0"/>
          </a:p>
        </p:txBody>
      </p:sp>
      <p:sp>
        <p:nvSpPr>
          <p:cNvPr id="2" name="Footer Placeholder 1"/>
          <p:cNvSpPr>
            <a:spLocks noGrp="1"/>
          </p:cNvSpPr>
          <p:nvPr>
            <p:ph type="ftr" sz="quarter" idx="11"/>
          </p:nvPr>
        </p:nvSpPr>
        <p:spPr/>
        <p:txBody>
          <a:bodyPr/>
          <a:lstStyle/>
          <a:p>
            <a:endParaRPr lang="el-GR"/>
          </a:p>
        </p:txBody>
      </p:sp>
      <p:sp>
        <p:nvSpPr>
          <p:cNvPr id="3" name="Slide Number Placeholder 2"/>
          <p:cNvSpPr>
            <a:spLocks noGrp="1"/>
          </p:cNvSpPr>
          <p:nvPr>
            <p:ph type="sldNum" sz="quarter" idx="12"/>
          </p:nvPr>
        </p:nvSpPr>
        <p:spPr/>
        <p:txBody>
          <a:bodyPr/>
          <a:lstStyle/>
          <a:p>
            <a:fld id="{17436D98-9539-44E1-9C46-C8A7EE3A4F66}" type="slidenum">
              <a:rPr lang="el-GR" smtClean="0"/>
              <a:pPr/>
              <a:t>34</a:t>
            </a:fld>
            <a:endParaRPr lang="el-GR" dirty="0"/>
          </a:p>
        </p:txBody>
      </p:sp>
      <p:pic>
        <p:nvPicPr>
          <p:cNvPr id="4" name="Picture 3" descr="in-out.png"/>
          <p:cNvPicPr>
            <a:picLocks noChangeAspect="1"/>
          </p:cNvPicPr>
          <p:nvPr/>
        </p:nvPicPr>
        <p:blipFill>
          <a:blip r:embed="rId3" cstate="print"/>
          <a:stretch>
            <a:fillRect/>
          </a:stretch>
        </p:blipFill>
        <p:spPr>
          <a:xfrm>
            <a:off x="0" y="3000375"/>
            <a:ext cx="9144000" cy="3596977"/>
          </a:xfrm>
          <a:prstGeom prst="rect">
            <a:avLst/>
          </a:prstGeom>
        </p:spPr>
      </p:pic>
      <p:sp>
        <p:nvSpPr>
          <p:cNvPr id="7" name="TextBox 6"/>
          <p:cNvSpPr txBox="1"/>
          <p:nvPr/>
        </p:nvSpPr>
        <p:spPr>
          <a:xfrm>
            <a:off x="5220072" y="1174100"/>
            <a:ext cx="3816424" cy="280076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Output</a:t>
            </a:r>
            <a:r>
              <a:rPr lang="en-US" sz="2400" dirty="0" smtClean="0">
                <a:latin typeface="+mn-lt"/>
              </a:rPr>
              <a:t>: </a:t>
            </a:r>
            <a:r>
              <a:rPr lang="en-US" sz="2400" u="sng" dirty="0" smtClean="0">
                <a:latin typeface="+mn-lt"/>
              </a:rPr>
              <a:t>properties &amp; patterns </a:t>
            </a:r>
            <a:r>
              <a:rPr lang="en-US" sz="2400" b="1" u="sng" dirty="0" smtClean="0">
                <a:solidFill>
                  <a:srgbClr val="3333FF"/>
                </a:solidFill>
                <a:latin typeface="+mn-lt"/>
              </a:rPr>
              <a:t>on table properties (birth, duration, amt of change, …)</a:t>
            </a:r>
            <a:endParaRPr lang="en-US" sz="2400" dirty="0" smtClean="0">
              <a:latin typeface="+mn-lt"/>
            </a:endParaRPr>
          </a:p>
          <a:p>
            <a:endParaRPr lang="en-US" sz="2000" b="1" u="sng" dirty="0" smtClean="0"/>
          </a:p>
          <a:p>
            <a:r>
              <a:rPr lang="en-US" sz="2000" b="1" u="sng" dirty="0" smtClean="0"/>
              <a:t>Highlights</a:t>
            </a:r>
            <a:endParaRPr lang="en-US" sz="2000" u="sng" dirty="0" smtClean="0"/>
          </a:p>
          <a:p>
            <a:pPr marL="179388"/>
            <a:r>
              <a:rPr lang="en-US" sz="2000" u="sng" dirty="0" smtClean="0"/>
              <a:t>4 patterns of evolution, </a:t>
            </a:r>
          </a:p>
          <a:p>
            <a:pPr marL="179388"/>
            <a:r>
              <a:rPr lang="en-US" sz="2000" u="sng" dirty="0" smtClean="0"/>
              <a:t>here we focus on two of them</a:t>
            </a:r>
            <a:endParaRPr lang="el-GR" sz="2000" u="sng" dirty="0" smtClean="0">
              <a:latin typeface="+mn-lt"/>
            </a:endParaRPr>
          </a:p>
        </p:txBody>
      </p:sp>
      <p:sp>
        <p:nvSpPr>
          <p:cNvPr id="10" name="TextBox 9"/>
          <p:cNvSpPr txBox="1"/>
          <p:nvPr/>
        </p:nvSpPr>
        <p:spPr>
          <a:xfrm>
            <a:off x="467544" y="31409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Input: </a:t>
            </a:r>
            <a:r>
              <a:rPr lang="en-US" sz="2400" dirty="0" smtClean="0">
                <a:latin typeface="+mn-lt"/>
              </a:rPr>
              <a:t>schema histories from </a:t>
            </a:r>
            <a:r>
              <a:rPr lang="en-US" sz="2400" dirty="0" err="1" smtClean="0">
                <a:latin typeface="+mn-lt"/>
              </a:rPr>
              <a:t>github</a:t>
            </a:r>
            <a:r>
              <a:rPr lang="en-US" sz="2400" dirty="0" smtClean="0">
                <a:latin typeface="+mn-lt"/>
              </a:rPr>
              <a:t>/</a:t>
            </a:r>
            <a:r>
              <a:rPr lang="en-US" sz="2400" dirty="0" err="1" smtClean="0">
                <a:latin typeface="+mn-lt"/>
              </a:rPr>
              <a:t>sourceforge</a:t>
            </a:r>
            <a:r>
              <a:rPr lang="en-US" sz="2400" dirty="0" smtClean="0">
                <a:latin typeface="+mn-lt"/>
              </a:rPr>
              <a:t>/…</a:t>
            </a:r>
          </a:p>
        </p:txBody>
      </p:sp>
      <p:sp>
        <p:nvSpPr>
          <p:cNvPr id="11" name="TextBox 10"/>
          <p:cNvSpPr txBox="1"/>
          <p:nvPr/>
        </p:nvSpPr>
        <p:spPr>
          <a:xfrm>
            <a:off x="467544" y="1196752"/>
            <a:ext cx="3816424"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u="sng" dirty="0" smtClean="0">
                <a:solidFill>
                  <a:schemeClr val="bg1">
                    <a:lumMod val="50000"/>
                  </a:schemeClr>
                </a:solidFill>
                <a:latin typeface="+mn-lt"/>
              </a:rPr>
              <a:t>Outline</a:t>
            </a:r>
          </a:p>
          <a:p>
            <a:pPr>
              <a:buFontTx/>
              <a:buChar char="-"/>
            </a:pPr>
            <a:r>
              <a:rPr lang="en-US" sz="2400" dirty="0" smtClean="0">
                <a:solidFill>
                  <a:schemeClr val="bg1">
                    <a:lumMod val="50000"/>
                  </a:schemeClr>
                </a:solidFill>
              </a:rPr>
              <a:t> Schema size evolution</a:t>
            </a:r>
          </a:p>
          <a:p>
            <a:pPr>
              <a:buFontTx/>
              <a:buChar char="-"/>
            </a:pPr>
            <a:r>
              <a:rPr lang="en-US" sz="2400" dirty="0" smtClean="0">
                <a:solidFill>
                  <a:schemeClr val="bg1">
                    <a:lumMod val="50000"/>
                  </a:schemeClr>
                </a:solidFill>
                <a:latin typeface="+mn-lt"/>
              </a:rPr>
              <a:t> Foreign Key Evolution</a:t>
            </a:r>
          </a:p>
          <a:p>
            <a:pPr>
              <a:buFontTx/>
              <a:buChar char="-"/>
            </a:pPr>
            <a:r>
              <a:rPr lang="en-US" sz="2400" b="1" dirty="0" smtClean="0">
                <a:solidFill>
                  <a:schemeClr val="bg1">
                    <a:lumMod val="50000"/>
                  </a:schemeClr>
                </a:solidFill>
              </a:rPr>
              <a:t> Table Evolution</a:t>
            </a:r>
          </a:p>
          <a:p>
            <a:pPr>
              <a:buFontTx/>
              <a:buChar char="-"/>
            </a:pPr>
            <a:r>
              <a:rPr lang="en-US" sz="2400" dirty="0" smtClean="0">
                <a:solidFill>
                  <a:schemeClr val="bg1">
                    <a:lumMod val="50000"/>
                  </a:schemeClr>
                </a:solidFill>
                <a:latin typeface="+mn-lt"/>
              </a:rPr>
              <a:t> Closing Remarks</a:t>
            </a:r>
            <a:endParaRPr lang="el-GR" sz="2400" dirty="0" smtClean="0">
              <a:solidFill>
                <a:schemeClr val="bg1">
                  <a:lumMod val="50000"/>
                </a:schemeClr>
              </a:solidFill>
              <a:latin typeface="+mn-l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0" y="0"/>
            <a:ext cx="6552728" cy="710952"/>
          </a:xfrm>
          <a:solidFill>
            <a:schemeClr val="bg1">
              <a:lumMod val="95000"/>
              <a:alpha val="80000"/>
            </a:schemeClr>
          </a:solidFill>
        </p:spPr>
        <p:txBody>
          <a:bodyPr vert="horz" lIns="91440" tIns="45720" rIns="91440" bIns="45720" rtlCol="0" anchor="ctr">
            <a:noAutofit/>
          </a:bodyPr>
          <a:lstStyle/>
          <a:p>
            <a:pPr algn="l">
              <a:spcBef>
                <a:spcPct val="20000"/>
              </a:spcBef>
              <a:defRPr/>
            </a:pPr>
            <a:r>
              <a:rPr lang="en-US" sz="3200" b="1" dirty="0" smtClean="0">
                <a:sym typeface="Wingdings" pitchFamily="2" charset="2"/>
              </a:rPr>
              <a:t>Regularities on table change do exist</a:t>
            </a:r>
            <a:r>
              <a:rPr lang="en-US" sz="3200" dirty="0" smtClean="0">
                <a:sym typeface="Wingdings" pitchFamily="2" charset="2"/>
              </a:rPr>
              <a:t>!</a:t>
            </a:r>
            <a:endParaRPr lang="en-US" sz="3200"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pPr/>
              <a:t>35</a:t>
            </a:fld>
            <a:endParaRPr kumimoji="0" lang="en-US"/>
          </a:p>
        </p:txBody>
      </p:sp>
      <p:sp>
        <p:nvSpPr>
          <p:cNvPr id="9" name="Content Placeholder 8"/>
          <p:cNvSpPr>
            <a:spLocks noGrp="1"/>
          </p:cNvSpPr>
          <p:nvPr>
            <p:ph idx="4294967295"/>
          </p:nvPr>
        </p:nvSpPr>
        <p:spPr>
          <a:xfrm>
            <a:off x="2190830" y="928864"/>
            <a:ext cx="6768752" cy="1036712"/>
          </a:xfrm>
        </p:spPr>
        <p:txBody>
          <a:bodyPr>
            <a:normAutofit/>
          </a:bodyPr>
          <a:lstStyle/>
          <a:p>
            <a:pPr marL="0" indent="0">
              <a:buNone/>
            </a:pPr>
            <a:r>
              <a:rPr lang="en-US" sz="2800" b="1" dirty="0" smtClean="0">
                <a:solidFill>
                  <a:srgbClr val="C00000"/>
                </a:solidFill>
              </a:rPr>
              <a:t>If you’re wide, you survive</a:t>
            </a:r>
          </a:p>
        </p:txBody>
      </p:sp>
      <p:pic>
        <p:nvPicPr>
          <p:cNvPr id="4" name="Picture 3"/>
          <p:cNvPicPr>
            <a:picLocks noChangeAspect="1"/>
          </p:cNvPicPr>
          <p:nvPr/>
        </p:nvPicPr>
        <p:blipFill>
          <a:blip r:embed="rId3" cstate="print"/>
          <a:srcRect/>
          <a:stretch>
            <a:fillRect/>
          </a:stretch>
        </p:blipFill>
        <p:spPr bwMode="auto">
          <a:xfrm>
            <a:off x="251520" y="3989366"/>
            <a:ext cx="1388180" cy="828518"/>
          </a:xfrm>
          <a:prstGeom prst="rect">
            <a:avLst/>
          </a:prstGeom>
          <a:noFill/>
        </p:spPr>
      </p:pic>
      <p:pic>
        <p:nvPicPr>
          <p:cNvPr id="5" name="Picture 4"/>
          <p:cNvPicPr>
            <a:picLocks noChangeAspect="1"/>
          </p:cNvPicPr>
          <p:nvPr/>
        </p:nvPicPr>
        <p:blipFill>
          <a:blip r:embed="rId4" cstate="print"/>
          <a:srcRect/>
          <a:stretch>
            <a:fillRect/>
          </a:stretch>
        </p:blipFill>
        <p:spPr bwMode="auto">
          <a:xfrm>
            <a:off x="251520" y="908720"/>
            <a:ext cx="1379035" cy="830347"/>
          </a:xfrm>
          <a:prstGeom prst="rect">
            <a:avLst/>
          </a:prstGeom>
          <a:noFill/>
        </p:spPr>
      </p:pic>
      <p:pic>
        <p:nvPicPr>
          <p:cNvPr id="7" name="Picture 6"/>
          <p:cNvPicPr>
            <a:picLocks noChangeAspect="1"/>
          </p:cNvPicPr>
          <p:nvPr/>
        </p:nvPicPr>
        <p:blipFill>
          <a:blip r:embed="rId5" cstate="print"/>
          <a:srcRect/>
          <a:stretch>
            <a:fillRect/>
          </a:stretch>
        </p:blipFill>
        <p:spPr bwMode="auto">
          <a:xfrm>
            <a:off x="251520" y="1942470"/>
            <a:ext cx="1379035" cy="830347"/>
          </a:xfrm>
          <a:prstGeom prst="rect">
            <a:avLst/>
          </a:prstGeom>
          <a:noFill/>
        </p:spPr>
      </p:pic>
      <p:pic>
        <p:nvPicPr>
          <p:cNvPr id="10" name="Picture 2" descr="D:\Users\pvassil\RESEARCH\SUBMITTED\15ER\CR\Greek_gamma_Capital.png"/>
          <p:cNvPicPr>
            <a:picLocks noChangeAspect="1" noChangeArrowheads="1"/>
          </p:cNvPicPr>
          <p:nvPr/>
        </p:nvPicPr>
        <p:blipFill>
          <a:blip r:embed="rId6" cstate="print"/>
          <a:srcRect/>
          <a:stretch>
            <a:fillRect/>
          </a:stretch>
        </p:blipFill>
        <p:spPr bwMode="auto">
          <a:xfrm>
            <a:off x="1691680" y="1056375"/>
            <a:ext cx="390000" cy="539847"/>
          </a:xfrm>
          <a:prstGeom prst="rect">
            <a:avLst/>
          </a:prstGeom>
          <a:noFill/>
        </p:spPr>
      </p:pic>
      <p:pic>
        <p:nvPicPr>
          <p:cNvPr id="11" name="Picture 2" descr="D:\Users\pvassil\RESEARCH\SUBMITTED\15ER\CR\Greek_gamma_Capital.png"/>
          <p:cNvPicPr>
            <a:picLocks noChangeAspect="1" noChangeArrowheads="1"/>
          </p:cNvPicPr>
          <p:nvPr/>
        </p:nvPicPr>
        <p:blipFill>
          <a:blip r:embed="rId6" cstate="print"/>
          <a:srcRect/>
          <a:stretch>
            <a:fillRect/>
          </a:stretch>
        </p:blipFill>
        <p:spPr bwMode="auto">
          <a:xfrm rot="10800000">
            <a:off x="1691678" y="2069393"/>
            <a:ext cx="402361" cy="576063"/>
          </a:xfrm>
          <a:prstGeom prst="rect">
            <a:avLst/>
          </a:prstGeom>
          <a:noFill/>
        </p:spPr>
      </p:pic>
      <p:sp>
        <p:nvSpPr>
          <p:cNvPr id="12" name="Content Placeholder 8"/>
          <p:cNvSpPr txBox="1">
            <a:spLocks/>
          </p:cNvSpPr>
          <p:nvPr/>
        </p:nvSpPr>
        <p:spPr>
          <a:xfrm>
            <a:off x="2195736" y="1946110"/>
            <a:ext cx="6768752" cy="1036712"/>
          </a:xfrm>
          <a:prstGeom prst="rect">
            <a:avLst/>
          </a:prstGeom>
        </p:spPr>
        <p:txBody>
          <a:bodyPr vert="horz" lIns="91440" tIns="45720" rIns="91440" bIns="45720" rtlCol="0">
            <a:normAutofit/>
          </a:bodyPr>
          <a:lstStyle/>
          <a:p>
            <a:pPr lvl="0">
              <a:spcBef>
                <a:spcPct val="20000"/>
              </a:spcBef>
              <a:defRPr/>
            </a:pPr>
            <a:r>
              <a:rPr lang="en-US" sz="2800" dirty="0" smtClean="0">
                <a:solidFill>
                  <a:srgbClr val="3333FF"/>
                </a:solidFill>
              </a:rPr>
              <a:t>Top-changers </a:t>
            </a:r>
            <a:r>
              <a:rPr lang="en-US" sz="2800" dirty="0" smtClean="0"/>
              <a:t>typically </a:t>
            </a:r>
            <a:r>
              <a:rPr lang="en-US" sz="2800" dirty="0" smtClean="0">
                <a:solidFill>
                  <a:srgbClr val="3333FF"/>
                </a:solidFill>
              </a:rPr>
              <a:t>live long</a:t>
            </a:r>
            <a:r>
              <a:rPr lang="en-US" sz="2800" dirty="0" smtClean="0"/>
              <a:t>, are </a:t>
            </a:r>
            <a:r>
              <a:rPr lang="en-US" sz="2800" dirty="0" smtClean="0">
                <a:solidFill>
                  <a:srgbClr val="3333FF"/>
                </a:solidFill>
              </a:rPr>
              <a:t>early born, survive</a:t>
            </a:r>
            <a:r>
              <a:rPr lang="en-US" sz="2800" dirty="0" smtClean="0"/>
              <a:t> …</a:t>
            </a:r>
          </a:p>
        </p:txBody>
      </p:sp>
      <p:sp>
        <p:nvSpPr>
          <p:cNvPr id="13" name="Content Placeholder 8"/>
          <p:cNvSpPr txBox="1">
            <a:spLocks/>
          </p:cNvSpPr>
          <p:nvPr/>
        </p:nvSpPr>
        <p:spPr>
          <a:xfrm>
            <a:off x="2195736" y="2738198"/>
            <a:ext cx="6768752" cy="1036712"/>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noProof="0" dirty="0" smtClean="0">
                <a:ln>
                  <a:noFill/>
                </a:ln>
                <a:solidFill>
                  <a:schemeClr val="tx1"/>
                </a:solidFill>
                <a:effectLst/>
                <a:uLnTx/>
                <a:uFillTx/>
                <a:latin typeface="+mn-lt"/>
                <a:ea typeface="+mn-ea"/>
                <a:cs typeface="+mn-cs"/>
              </a:rPr>
              <a:t>… and they are </a:t>
            </a:r>
            <a:r>
              <a:rPr kumimoji="0" lang="en-US" sz="2800" b="0" i="0" u="none" strike="noStrike" kern="1200" cap="none" spc="0" normalizeH="0" noProof="0" dirty="0" smtClean="0">
                <a:ln>
                  <a:noFill/>
                </a:ln>
                <a:solidFill>
                  <a:srgbClr val="3333FF"/>
                </a:solidFill>
                <a:effectLst/>
                <a:uLnTx/>
                <a:uFillTx/>
                <a:latin typeface="+mn-lt"/>
                <a:ea typeface="+mn-ea"/>
                <a:cs typeface="+mn-cs"/>
              </a:rPr>
              <a:t>not</a:t>
            </a:r>
            <a:r>
              <a:rPr kumimoji="0" lang="en-US" sz="2800" b="0" i="0" u="none" strike="noStrike" kern="1200" cap="none" spc="0" normalizeH="0" noProof="0" dirty="0" smtClean="0">
                <a:ln>
                  <a:noFill/>
                </a:ln>
                <a:solidFill>
                  <a:schemeClr val="tx1"/>
                </a:solidFill>
                <a:effectLst/>
                <a:uLnTx/>
                <a:uFillTx/>
                <a:latin typeface="+mn-lt"/>
                <a:ea typeface="+mn-ea"/>
                <a:cs typeface="+mn-cs"/>
              </a:rPr>
              <a:t> necessarily </a:t>
            </a:r>
            <a:r>
              <a:rPr kumimoji="0" lang="en-US" sz="2800" b="0" i="0" u="none" strike="noStrike" kern="1200" cap="none" spc="0" normalizeH="0" noProof="0" dirty="0" smtClean="0">
                <a:ln>
                  <a:noFill/>
                </a:ln>
                <a:solidFill>
                  <a:srgbClr val="3333FF"/>
                </a:solidFill>
                <a:effectLst/>
                <a:uLnTx/>
                <a:uFillTx/>
                <a:latin typeface="+mn-lt"/>
                <a:ea typeface="+mn-ea"/>
                <a:cs typeface="+mn-cs"/>
              </a:rPr>
              <a:t>the widest ones</a:t>
            </a:r>
            <a:r>
              <a:rPr kumimoji="0" lang="en-US" sz="2800" b="0" i="0" u="none" strike="noStrike" kern="1200" cap="none" spc="0" normalizeH="0" noProof="0" dirty="0" smtClean="0">
                <a:ln>
                  <a:noFill/>
                </a:ln>
                <a:solidFill>
                  <a:schemeClr val="tx1"/>
                </a:solidFill>
                <a:effectLst/>
                <a:uLnTx/>
                <a:uFillTx/>
                <a:latin typeface="+mn-lt"/>
                <a:ea typeface="+mn-ea"/>
                <a:cs typeface="+mn-cs"/>
              </a:rPr>
              <a:t> in terms of schema size</a:t>
            </a: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5" name="Picture 2" descr="The parts of a comet:  nucleus, coma, and tails."/>
          <p:cNvPicPr>
            <a:picLocks noChangeAspect="1" noChangeArrowheads="1"/>
          </p:cNvPicPr>
          <p:nvPr/>
        </p:nvPicPr>
        <p:blipFill>
          <a:blip r:embed="rId7" cstate="print"/>
          <a:srcRect t="22651" r="36181" b="12226"/>
          <a:stretch>
            <a:fillRect/>
          </a:stretch>
        </p:blipFill>
        <p:spPr bwMode="auto">
          <a:xfrm>
            <a:off x="1691680" y="3031136"/>
            <a:ext cx="396752" cy="540486"/>
          </a:xfrm>
          <a:prstGeom prst="rect">
            <a:avLst/>
          </a:prstGeom>
          <a:noFill/>
        </p:spPr>
      </p:pic>
      <p:sp>
        <p:nvSpPr>
          <p:cNvPr id="20" name="Content Placeholder 8"/>
          <p:cNvSpPr txBox="1">
            <a:spLocks/>
          </p:cNvSpPr>
          <p:nvPr/>
        </p:nvSpPr>
        <p:spPr>
          <a:xfrm>
            <a:off x="2195736" y="3881780"/>
            <a:ext cx="6768752" cy="2287164"/>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7030A0"/>
                </a:solidFill>
                <a:effectLst/>
                <a:uLnTx/>
                <a:uFillTx/>
                <a:latin typeface="+mn-lt"/>
                <a:ea typeface="+mn-ea"/>
                <a:cs typeface="+mn-cs"/>
              </a:rPr>
              <a:t>Progressive cooling</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noProof="0" dirty="0" smtClean="0">
                <a:ln>
                  <a:noFill/>
                </a:ln>
                <a:solidFill>
                  <a:schemeClr val="tx1"/>
                </a:solidFill>
                <a:effectLst/>
                <a:uLnTx/>
                <a:uFillTx/>
                <a:latin typeface="+mn-lt"/>
                <a:ea typeface="+mn-ea"/>
                <a:cs typeface="+mn-cs"/>
              </a:rPr>
              <a:t> most change activity lies at the beginning of the db history</a:t>
            </a:r>
          </a:p>
          <a:p>
            <a:pPr lvl="0">
              <a:spcBef>
                <a:spcPct val="20000"/>
              </a:spcBef>
              <a:defRPr/>
            </a:pPr>
            <a:r>
              <a:rPr lang="en-US" sz="2800" b="1" dirty="0" smtClean="0">
                <a:solidFill>
                  <a:srgbClr val="FF0000"/>
                </a:solidFill>
              </a:rPr>
              <a:t>Void triangle</a:t>
            </a:r>
            <a:r>
              <a:rPr lang="en-US" sz="2800" dirty="0" smtClean="0"/>
              <a:t>: The </a:t>
            </a:r>
            <a:r>
              <a:rPr lang="en-US" sz="2800" dirty="0" smtClean="0">
                <a:solidFill>
                  <a:srgbClr val="3333FF"/>
                </a:solidFill>
              </a:rPr>
              <a:t>few</a:t>
            </a:r>
            <a:r>
              <a:rPr lang="en-US" sz="2800" dirty="0" smtClean="0"/>
              <a:t> </a:t>
            </a:r>
            <a:r>
              <a:rPr lang="en-US" sz="2800" dirty="0" smtClean="0">
                <a:solidFill>
                  <a:srgbClr val="FF0000"/>
                </a:solidFill>
              </a:rPr>
              <a:t>dead</a:t>
            </a:r>
            <a:r>
              <a:rPr lang="en-US" sz="2800" dirty="0" smtClean="0"/>
              <a:t> tables are typically </a:t>
            </a:r>
            <a:r>
              <a:rPr lang="en-US" sz="2800" dirty="0" smtClean="0">
                <a:solidFill>
                  <a:srgbClr val="3333FF"/>
                </a:solidFill>
              </a:rPr>
              <a:t>quiet</a:t>
            </a:r>
            <a:r>
              <a:rPr lang="en-US" sz="2800" dirty="0" smtClean="0"/>
              <a:t>, </a:t>
            </a:r>
            <a:r>
              <a:rPr lang="en-US" sz="2800" dirty="0" smtClean="0">
                <a:solidFill>
                  <a:srgbClr val="3333FF"/>
                </a:solidFill>
              </a:rPr>
              <a:t>early born</a:t>
            </a:r>
            <a:r>
              <a:rPr lang="en-US" sz="2800" dirty="0" smtClean="0"/>
              <a:t>, </a:t>
            </a:r>
            <a:r>
              <a:rPr lang="en-US" sz="2800" dirty="0" smtClean="0">
                <a:solidFill>
                  <a:srgbClr val="3333FF"/>
                </a:solidFill>
              </a:rPr>
              <a:t>short lived</a:t>
            </a:r>
            <a:r>
              <a:rPr lang="en-US" sz="2800" dirty="0" smtClean="0"/>
              <a:t>, and quite often all three of them</a:t>
            </a:r>
          </a:p>
        </p:txBody>
      </p:sp>
      <p:grpSp>
        <p:nvGrpSpPr>
          <p:cNvPr id="2" name="Group 22"/>
          <p:cNvGrpSpPr/>
          <p:nvPr/>
        </p:nvGrpSpPr>
        <p:grpSpPr>
          <a:xfrm>
            <a:off x="1754327" y="4101444"/>
            <a:ext cx="369401" cy="649449"/>
            <a:chOff x="1754327" y="4526212"/>
            <a:chExt cx="369401" cy="649449"/>
          </a:xfrm>
        </p:grpSpPr>
        <p:sp>
          <p:nvSpPr>
            <p:cNvPr id="21" name="Right Triangle 20"/>
            <p:cNvSpPr>
              <a:spLocks noChangeAspect="1"/>
            </p:cNvSpPr>
            <p:nvPr/>
          </p:nvSpPr>
          <p:spPr>
            <a:xfrm>
              <a:off x="1763688" y="4526212"/>
              <a:ext cx="360040" cy="576064"/>
            </a:xfrm>
            <a:prstGeom prst="rtTriangl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wordArtVertRtl" wrap="none" lIns="0" tIns="0" rIns="0" bIns="0" rtlCol="0" anchor="b" anchorCtr="0">
              <a:noAutofit/>
            </a:bodyPr>
            <a:lstStyle/>
            <a:p>
              <a:pPr algn="ctr"/>
              <a:endParaRPr lang="el-GR" sz="1400" dirty="0">
                <a:ln>
                  <a:solidFill>
                    <a:srgbClr val="7030A0"/>
                  </a:solidFill>
                </a:ln>
                <a:solidFill>
                  <a:srgbClr val="FF0000"/>
                </a:solidFill>
                <a:latin typeface="Arial Narrow" pitchFamily="34" charset="0"/>
              </a:endParaRPr>
            </a:p>
          </p:txBody>
        </p:sp>
        <p:sp>
          <p:nvSpPr>
            <p:cNvPr id="22" name="Rectangle 21"/>
            <p:cNvSpPr/>
            <p:nvPr/>
          </p:nvSpPr>
          <p:spPr>
            <a:xfrm rot="2763490">
              <a:off x="1664399" y="4777955"/>
              <a:ext cx="487634" cy="307777"/>
            </a:xfrm>
            <a:prstGeom prst="rect">
              <a:avLst/>
            </a:prstGeom>
          </p:spPr>
          <p:txBody>
            <a:bodyPr wrap="none">
              <a:spAutoFit/>
            </a:bodyPr>
            <a:lstStyle/>
            <a:p>
              <a:pPr algn="ctr"/>
              <a:r>
                <a:rPr lang="en-US" sz="1400" b="1" dirty="0" smtClean="0">
                  <a:solidFill>
                    <a:srgbClr val="FF0000"/>
                  </a:solidFill>
                  <a:latin typeface="Arial Narrow" pitchFamily="34" charset="0"/>
                </a:rPr>
                <a:t>void</a:t>
              </a:r>
              <a:endParaRPr lang="el-GR" sz="1400" b="1" dirty="0">
                <a:solidFill>
                  <a:srgbClr val="FF0000"/>
                </a:solidFill>
                <a:latin typeface="Arial Narrow" pitchFamily="34" charset="0"/>
              </a:endParaRPr>
            </a:p>
          </p:txBody>
        </p:sp>
      </p:grpSp>
      <p:pic>
        <p:nvPicPr>
          <p:cNvPr id="18" name="Picture 17"/>
          <p:cNvPicPr>
            <a:picLocks noChangeAspect="1"/>
          </p:cNvPicPr>
          <p:nvPr/>
        </p:nvPicPr>
        <p:blipFill>
          <a:blip r:embed="rId8" cstate="print"/>
          <a:srcRect/>
          <a:stretch>
            <a:fillRect/>
          </a:stretch>
        </p:blipFill>
        <p:spPr bwMode="auto">
          <a:xfrm>
            <a:off x="251520" y="2921432"/>
            <a:ext cx="1377206" cy="828518"/>
          </a:xfrm>
          <a:prstGeom prst="rect">
            <a:avLst/>
          </a:prstGeom>
          <a:noFill/>
        </p:spPr>
      </p:pic>
      <p:pic>
        <p:nvPicPr>
          <p:cNvPr id="19" name="Picture 18" descr="C:\Users\pvassil\AppData\Local\Microsoft\Windows\Temporary Internet Files\Content.IE5\ES7NY6W8\MC900439851[1].wmf"/>
          <p:cNvPicPr>
            <a:picLocks noChangeAspect="1" noChangeArrowheads="1"/>
          </p:cNvPicPr>
          <p:nvPr/>
        </p:nvPicPr>
        <p:blipFill>
          <a:blip r:embed="rId9" cstate="print"/>
          <a:srcRect/>
          <a:stretch>
            <a:fillRect/>
          </a:stretch>
        </p:blipFill>
        <p:spPr bwMode="auto">
          <a:xfrm>
            <a:off x="7375110" y="0"/>
            <a:ext cx="1768889" cy="1412776"/>
          </a:xfrm>
          <a:prstGeom prst="rect">
            <a:avLst/>
          </a:prstGeom>
          <a:noFill/>
          <a:ln w="9525">
            <a:noFill/>
            <a:miter lim="800000"/>
            <a:headEnd/>
            <a:tailEnd/>
          </a:ln>
        </p:spPr>
      </p:pic>
      <p:sp>
        <p:nvSpPr>
          <p:cNvPr id="23" name="TextBox 22"/>
          <p:cNvSpPr txBox="1"/>
          <p:nvPr/>
        </p:nvSpPr>
        <p:spPr>
          <a:xfrm>
            <a:off x="107504" y="5301208"/>
            <a:ext cx="1872208" cy="1015663"/>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000" dirty="0" smtClean="0"/>
              <a:t>For details:</a:t>
            </a:r>
          </a:p>
          <a:p>
            <a:r>
              <a:rPr lang="en-US" sz="2000" dirty="0" smtClean="0"/>
              <a:t>- ER 2015</a:t>
            </a:r>
          </a:p>
          <a:p>
            <a:r>
              <a:rPr lang="en-US" sz="2000" dirty="0" smtClean="0"/>
              <a:t>- Inf. Sys. 2017</a:t>
            </a:r>
            <a:endParaRPr lang="el-GR" sz="2000" dirty="0"/>
          </a:p>
        </p:txBody>
      </p:sp>
      <p:sp>
        <p:nvSpPr>
          <p:cNvPr id="24" name="Footer Placeholder 11"/>
          <p:cNvSpPr txBox="1">
            <a:spLocks/>
          </p:cNvSpPr>
          <p:nvPr/>
        </p:nvSpPr>
        <p:spPr>
          <a:xfrm>
            <a:off x="107504" y="6309320"/>
            <a:ext cx="7200800" cy="369332"/>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chemeClr val="tx1"/>
                </a:solidFill>
                <a:effectLst/>
                <a:uLnTx/>
                <a:uFillTx/>
                <a:latin typeface="Consolas" pitchFamily="49" charset="0"/>
                <a:ea typeface="+mn-ea"/>
                <a:cs typeface="+mn-cs"/>
              </a:rPr>
              <a:t>http://www.cs.uoi.gr/~pvassil/publications/2015_ER/ </a:t>
            </a:r>
            <a:endParaRPr kumimoji="0" lang="en-US" sz="1800" b="0" i="0" u="none" strike="noStrike" kern="1200" cap="none" spc="0" normalizeH="0" baseline="0" noProof="0" dirty="0">
              <a:ln>
                <a:noFill/>
              </a:ln>
              <a:solidFill>
                <a:schemeClr val="tx1"/>
              </a:solidFill>
              <a:effectLst/>
              <a:uLnTx/>
              <a:uFillTx/>
              <a:latin typeface="Consolas" pitchFamily="49" charset="0"/>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a:xfrm>
            <a:off x="457200" y="76200"/>
            <a:ext cx="8534400" cy="1417638"/>
          </a:xfrm>
        </p:spPr>
        <p:txBody>
          <a:bodyPr>
            <a:normAutofit/>
          </a:bodyPr>
          <a:lstStyle/>
          <a:p>
            <a:pPr lvl="0" algn="r">
              <a:defRPr/>
            </a:pPr>
            <a:r>
              <a:rPr lang="en-US" sz="2800" b="1" dirty="0" smtClean="0"/>
              <a:t>Longevity and update </a:t>
            </a:r>
            <a:br>
              <a:rPr lang="en-US" sz="2800" b="1" dirty="0" smtClean="0"/>
            </a:br>
            <a:r>
              <a:rPr lang="en-US" sz="2800" b="1" dirty="0" smtClean="0"/>
              <a:t>activity correlate !!</a:t>
            </a:r>
            <a:br>
              <a:rPr lang="en-US" sz="2800" b="1" dirty="0" smtClean="0"/>
            </a:br>
            <a:endParaRPr lang="el-GR" sz="2800" dirty="0"/>
          </a:p>
        </p:txBody>
      </p:sp>
      <p:sp>
        <p:nvSpPr>
          <p:cNvPr id="15" name="Footer Placeholder 14"/>
          <p:cNvSpPr>
            <a:spLocks noGrp="1"/>
          </p:cNvSpPr>
          <p:nvPr>
            <p:ph type="ftr" sz="quarter" idx="11"/>
          </p:nvPr>
        </p:nvSpPr>
        <p:spPr/>
        <p:txBody>
          <a:bodyPr/>
          <a:lstStyle/>
          <a:p>
            <a:endParaRPr lang="en-US" dirty="0"/>
          </a:p>
        </p:txBody>
      </p:sp>
      <p:sp>
        <p:nvSpPr>
          <p:cNvPr id="22" name="Slide Number Placeholder 21"/>
          <p:cNvSpPr>
            <a:spLocks noGrp="1"/>
          </p:cNvSpPr>
          <p:nvPr>
            <p:ph type="sldNum" sz="quarter" idx="12"/>
          </p:nvPr>
        </p:nvSpPr>
        <p:spPr/>
        <p:txBody>
          <a:bodyPr/>
          <a:lstStyle/>
          <a:p>
            <a:fld id="{B6F15528-21DE-4FAA-801E-634DDDAF4B2B}" type="slidenum">
              <a:rPr lang="en-US" smtClean="0"/>
              <a:pPr/>
              <a:t>36</a:t>
            </a:fld>
            <a:endParaRPr lang="en-US"/>
          </a:p>
        </p:txBody>
      </p:sp>
      <p:pic>
        <p:nvPicPr>
          <p:cNvPr id="18" name="Picture 6" descr="D:\Users\pvassil\RESEARCH\SUBMITTED\15ER\WORKING\v0.1.9_postSubmit\figures\png\mwiki_DurationBirthNoLegend.png"/>
          <p:cNvPicPr>
            <a:picLocks noChangeAspect="1" noChangeArrowheads="1"/>
          </p:cNvPicPr>
          <p:nvPr/>
        </p:nvPicPr>
        <p:blipFill>
          <a:blip r:embed="rId3" cstate="print"/>
          <a:srcRect/>
          <a:stretch>
            <a:fillRect/>
          </a:stretch>
        </p:blipFill>
        <p:spPr bwMode="auto">
          <a:xfrm>
            <a:off x="1" y="3382630"/>
            <a:ext cx="5652120" cy="3394463"/>
          </a:xfrm>
          <a:prstGeom prst="rect">
            <a:avLst/>
          </a:prstGeom>
          <a:noFill/>
        </p:spPr>
      </p:pic>
      <p:pic>
        <p:nvPicPr>
          <p:cNvPr id="21" name="Picture 4" descr="D:\Users\pvassil\RESEARCH\SUBMITTED\15ER\WORKING\v0.1.9_postSubmit\figures\png\mwiki_updatesDuration.png"/>
          <p:cNvPicPr>
            <a:picLocks noChangeAspect="1" noChangeArrowheads="1"/>
          </p:cNvPicPr>
          <p:nvPr/>
        </p:nvPicPr>
        <p:blipFill>
          <a:blip r:embed="rId4" cstate="print"/>
          <a:srcRect/>
          <a:stretch>
            <a:fillRect/>
          </a:stretch>
        </p:blipFill>
        <p:spPr bwMode="auto">
          <a:xfrm>
            <a:off x="0" y="0"/>
            <a:ext cx="5638825" cy="3393565"/>
          </a:xfrm>
          <a:prstGeom prst="rect">
            <a:avLst/>
          </a:prstGeom>
          <a:noFill/>
        </p:spPr>
      </p:pic>
      <p:sp>
        <p:nvSpPr>
          <p:cNvPr id="4" name="Right Brace 3"/>
          <p:cNvSpPr/>
          <p:nvPr/>
        </p:nvSpPr>
        <p:spPr>
          <a:xfrm rot="17882556">
            <a:off x="1399597" y="3488793"/>
            <a:ext cx="264894" cy="145310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5" name="TextBox 4"/>
          <p:cNvSpPr txBox="1"/>
          <p:nvPr/>
        </p:nvSpPr>
        <p:spPr>
          <a:xfrm>
            <a:off x="1600200" y="3810000"/>
            <a:ext cx="2057400" cy="523220"/>
          </a:xfrm>
          <a:prstGeom prst="rect">
            <a:avLst/>
          </a:prstGeom>
          <a:noFill/>
        </p:spPr>
        <p:txBody>
          <a:bodyPr wrap="square" rtlCol="0">
            <a:spAutoFit/>
          </a:bodyPr>
          <a:lstStyle/>
          <a:p>
            <a:r>
              <a:rPr lang="en-US" sz="1400" dirty="0" smtClean="0">
                <a:solidFill>
                  <a:srgbClr val="0000FF"/>
                </a:solidFill>
                <a:latin typeface="+mn-lt"/>
              </a:rPr>
              <a:t>Too many top changers are born early</a:t>
            </a:r>
            <a:endParaRPr lang="el-GR" sz="1400" dirty="0">
              <a:solidFill>
                <a:srgbClr val="0000FF"/>
              </a:solidFill>
              <a:latin typeface="+mn-lt"/>
            </a:endParaRPr>
          </a:p>
        </p:txBody>
      </p:sp>
      <p:sp>
        <p:nvSpPr>
          <p:cNvPr id="6" name="TextBox 5"/>
          <p:cNvSpPr txBox="1"/>
          <p:nvPr/>
        </p:nvSpPr>
        <p:spPr>
          <a:xfrm>
            <a:off x="4114800" y="76200"/>
            <a:ext cx="1296144" cy="523220"/>
          </a:xfrm>
          <a:prstGeom prst="rect">
            <a:avLst/>
          </a:prstGeom>
          <a:noFill/>
        </p:spPr>
        <p:txBody>
          <a:bodyPr wrap="square" rtlCol="0">
            <a:spAutoFit/>
          </a:bodyPr>
          <a:lstStyle/>
          <a:p>
            <a:r>
              <a:rPr lang="en-US" sz="1400" dirty="0" smtClean="0">
                <a:solidFill>
                  <a:srgbClr val="0000FF"/>
                </a:solidFill>
                <a:latin typeface="+mn-lt"/>
              </a:rPr>
              <a:t>Top changers live long</a:t>
            </a:r>
            <a:endParaRPr lang="el-GR" sz="1400" dirty="0">
              <a:solidFill>
                <a:srgbClr val="0000FF"/>
              </a:solidFill>
              <a:latin typeface="+mn-lt"/>
            </a:endParaRPr>
          </a:p>
        </p:txBody>
      </p:sp>
      <p:sp>
        <p:nvSpPr>
          <p:cNvPr id="9" name="TextBox 8"/>
          <p:cNvSpPr txBox="1"/>
          <p:nvPr/>
        </p:nvSpPr>
        <p:spPr>
          <a:xfrm>
            <a:off x="685800" y="5029200"/>
            <a:ext cx="1584176" cy="738664"/>
          </a:xfrm>
          <a:prstGeom prst="rect">
            <a:avLst/>
          </a:prstGeom>
          <a:noFill/>
        </p:spPr>
        <p:txBody>
          <a:bodyPr wrap="square" rtlCol="0">
            <a:spAutoFit/>
          </a:bodyPr>
          <a:lstStyle/>
          <a:p>
            <a:pPr algn="r"/>
            <a:r>
              <a:rPr lang="en-US" sz="1400" dirty="0" smtClean="0">
                <a:solidFill>
                  <a:srgbClr val="C00000"/>
                </a:solidFill>
              </a:rPr>
              <a:t>Deleted tables are born early &amp; last short</a:t>
            </a:r>
            <a:endParaRPr lang="el-GR" sz="1400" dirty="0">
              <a:solidFill>
                <a:srgbClr val="C00000"/>
              </a:solidFill>
            </a:endParaRPr>
          </a:p>
        </p:txBody>
      </p:sp>
      <p:sp>
        <p:nvSpPr>
          <p:cNvPr id="12" name="Right Brace 11"/>
          <p:cNvSpPr/>
          <p:nvPr/>
        </p:nvSpPr>
        <p:spPr>
          <a:xfrm rot="17751336">
            <a:off x="3869627" y="4310389"/>
            <a:ext cx="264894" cy="21613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3" name="TextBox 12"/>
          <p:cNvSpPr txBox="1"/>
          <p:nvPr/>
        </p:nvSpPr>
        <p:spPr>
          <a:xfrm>
            <a:off x="3810000" y="4876800"/>
            <a:ext cx="1368152" cy="523220"/>
          </a:xfrm>
          <a:prstGeom prst="rect">
            <a:avLst/>
          </a:prstGeom>
          <a:noFill/>
        </p:spPr>
        <p:txBody>
          <a:bodyPr wrap="square" rtlCol="0">
            <a:spAutoFit/>
          </a:bodyPr>
          <a:lstStyle/>
          <a:p>
            <a:pPr algn="r"/>
            <a:r>
              <a:rPr lang="en-US" sz="1400" dirty="0" smtClean="0">
                <a:solidFill>
                  <a:srgbClr val="0000FF"/>
                </a:solidFill>
                <a:latin typeface="+mn-lt"/>
              </a:rPr>
              <a:t>Birth rate drops over time</a:t>
            </a:r>
            <a:endParaRPr lang="el-GR" sz="1400" dirty="0">
              <a:solidFill>
                <a:srgbClr val="0000FF"/>
              </a:solidFill>
              <a:latin typeface="+mn-lt"/>
            </a:endParaRPr>
          </a:p>
        </p:txBody>
      </p:sp>
      <p:sp>
        <p:nvSpPr>
          <p:cNvPr id="19" name="Content Placeholder 2"/>
          <p:cNvSpPr txBox="1">
            <a:spLocks/>
          </p:cNvSpPr>
          <p:nvPr/>
        </p:nvSpPr>
        <p:spPr>
          <a:xfrm>
            <a:off x="5652120" y="1052736"/>
            <a:ext cx="3200400" cy="5184576"/>
          </a:xfrm>
          <a:prstGeom prst="rect">
            <a:avLst/>
          </a:prstGeom>
        </p:spPr>
        <p:txBody>
          <a:bodyPr/>
          <a:lstStyle/>
          <a:p>
            <a:pPr marL="342900" lvl="0" indent="-342900">
              <a:spcBef>
                <a:spcPct val="20000"/>
              </a:spcBef>
              <a:defRPr/>
            </a:pPr>
            <a:r>
              <a:rPr lang="en-US" sz="2200" dirty="0" smtClean="0">
                <a:solidFill>
                  <a:schemeClr val="tx1"/>
                </a:solidFill>
                <a:latin typeface="+mj-lt"/>
              </a:rPr>
              <a:t>The </a:t>
            </a:r>
            <a:r>
              <a:rPr lang="en-US" sz="2200" dirty="0" smtClean="0">
                <a:solidFill>
                  <a:srgbClr val="0000FF"/>
                </a:solidFill>
                <a:latin typeface="+mj-lt"/>
              </a:rPr>
              <a:t>few top-changers </a:t>
            </a:r>
            <a:r>
              <a:rPr lang="en-US" sz="2200" dirty="0" smtClean="0">
                <a:solidFill>
                  <a:schemeClr val="tx1"/>
                </a:solidFill>
                <a:latin typeface="+mj-lt"/>
              </a:rPr>
              <a:t>(in terms of </a:t>
            </a:r>
            <a:r>
              <a:rPr lang="en-US" sz="2200" dirty="0" err="1" smtClean="0">
                <a:solidFill>
                  <a:schemeClr val="tx1"/>
                </a:solidFill>
                <a:latin typeface="+mj-lt"/>
              </a:rPr>
              <a:t>avg</a:t>
            </a:r>
            <a:r>
              <a:rPr lang="en-US" sz="2200" dirty="0" smtClean="0">
                <a:solidFill>
                  <a:schemeClr val="tx1"/>
                </a:solidFill>
                <a:latin typeface="+mj-lt"/>
              </a:rPr>
              <a:t> trans. update </a:t>
            </a:r>
            <a:r>
              <a:rPr lang="en-US" sz="2200" dirty="0" smtClean="0">
                <a:latin typeface="+mj-lt"/>
              </a:rPr>
              <a:t>– </a:t>
            </a:r>
            <a:r>
              <a:rPr lang="en-US" sz="2200" dirty="0" smtClean="0">
                <a:solidFill>
                  <a:schemeClr val="tx1"/>
                </a:solidFill>
                <a:latin typeface="+mj-lt"/>
              </a:rPr>
              <a:t>ATU) </a:t>
            </a:r>
          </a:p>
          <a:p>
            <a:pPr marL="265113" lvl="0" indent="-265113">
              <a:spcBef>
                <a:spcPct val="20000"/>
              </a:spcBef>
              <a:buFont typeface="Arial" pitchFamily="34" charset="0"/>
              <a:buChar char="•"/>
              <a:defRPr/>
            </a:pPr>
            <a:r>
              <a:rPr lang="en-US" sz="2200" dirty="0" smtClean="0">
                <a:solidFill>
                  <a:srgbClr val="0000FF"/>
                </a:solidFill>
                <a:latin typeface="+mj-lt"/>
              </a:rPr>
              <a:t>are long lived</a:t>
            </a:r>
            <a:r>
              <a:rPr lang="en-US" sz="2200" dirty="0" smtClean="0">
                <a:solidFill>
                  <a:schemeClr val="tx1"/>
                </a:solidFill>
                <a:latin typeface="+mj-lt"/>
              </a:rPr>
              <a:t>, </a:t>
            </a:r>
          </a:p>
          <a:p>
            <a:pPr marL="265113" lvl="0" indent="-265113">
              <a:spcBef>
                <a:spcPct val="20000"/>
              </a:spcBef>
              <a:buFont typeface="Arial" pitchFamily="34" charset="0"/>
              <a:buChar char="•"/>
              <a:defRPr/>
            </a:pPr>
            <a:r>
              <a:rPr lang="en-US" sz="2200" dirty="0" smtClean="0">
                <a:solidFill>
                  <a:schemeClr val="tx1"/>
                </a:solidFill>
                <a:latin typeface="+mj-lt"/>
              </a:rPr>
              <a:t>typically </a:t>
            </a:r>
            <a:r>
              <a:rPr lang="en-US" sz="2200" dirty="0" smtClean="0">
                <a:solidFill>
                  <a:srgbClr val="0000FF"/>
                </a:solidFill>
                <a:latin typeface="+mj-lt"/>
              </a:rPr>
              <a:t>come from the early versions </a:t>
            </a:r>
            <a:r>
              <a:rPr lang="en-US" sz="2200" dirty="0" smtClean="0">
                <a:solidFill>
                  <a:schemeClr val="tx1"/>
                </a:solidFill>
                <a:latin typeface="+mj-lt"/>
              </a:rPr>
              <a:t>of the database </a:t>
            </a:r>
          </a:p>
          <a:p>
            <a:pPr marL="265113" lvl="0" indent="-265113">
              <a:spcBef>
                <a:spcPct val="20000"/>
              </a:spcBef>
              <a:buFont typeface="Arial" pitchFamily="34" charset="0"/>
              <a:buChar char="•"/>
              <a:defRPr/>
            </a:pPr>
            <a:r>
              <a:rPr lang="en-US" sz="2200" dirty="0" smtClean="0">
                <a:solidFill>
                  <a:schemeClr val="tx1"/>
                </a:solidFill>
                <a:latin typeface="+mj-lt"/>
              </a:rPr>
              <a:t>due to the combination of high ATU and duration =&gt; they have high total amount of updates, and, </a:t>
            </a:r>
          </a:p>
          <a:p>
            <a:pPr marL="265113" lvl="0" indent="-265113">
              <a:spcBef>
                <a:spcPct val="20000"/>
              </a:spcBef>
              <a:buFont typeface="Arial" pitchFamily="34" charset="0"/>
              <a:buChar char="•"/>
              <a:defRPr/>
            </a:pPr>
            <a:r>
              <a:rPr lang="en-US" sz="2200" dirty="0" smtClean="0">
                <a:solidFill>
                  <a:srgbClr val="0000FF"/>
                </a:solidFill>
                <a:latin typeface="+mj-lt"/>
              </a:rPr>
              <a:t>frequently survive!</a:t>
            </a:r>
            <a:endParaRPr kumimoji="0" lang="el-GR" sz="2200" b="0" i="0" u="none" strike="noStrike" kern="1200" cap="none" spc="0" normalizeH="0" baseline="0" noProof="0" dirty="0">
              <a:ln>
                <a:noFill/>
              </a:ln>
              <a:solidFill>
                <a:srgbClr val="0000FF"/>
              </a:solidFill>
              <a:effectLst/>
              <a:uLnTx/>
              <a:uFillTx/>
              <a:latin typeface="+mj-lt"/>
              <a:ea typeface="+mn-ea"/>
              <a:cs typeface="+mn-cs"/>
            </a:endParaRPr>
          </a:p>
        </p:txBody>
      </p:sp>
      <p:sp>
        <p:nvSpPr>
          <p:cNvPr id="14" name="TextBox 13"/>
          <p:cNvSpPr txBox="1"/>
          <p:nvPr/>
        </p:nvSpPr>
        <p:spPr>
          <a:xfrm>
            <a:off x="2411760" y="764704"/>
            <a:ext cx="1584176" cy="954107"/>
          </a:xfrm>
          <a:prstGeom prst="rect">
            <a:avLst/>
          </a:prstGeom>
          <a:noFill/>
        </p:spPr>
        <p:txBody>
          <a:bodyPr wrap="square" rtlCol="0">
            <a:spAutoFit/>
          </a:bodyPr>
          <a:lstStyle/>
          <a:p>
            <a:pPr algn="ctr"/>
            <a:r>
              <a:rPr lang="en-US" sz="1400" dirty="0" smtClean="0">
                <a:solidFill>
                  <a:schemeClr val="bg1">
                    <a:lumMod val="50000"/>
                  </a:schemeClr>
                </a:solidFill>
                <a:latin typeface="+mn-lt"/>
              </a:rPr>
              <a:t>Empty space: high change rates are only for early born &amp; long lived</a:t>
            </a:r>
            <a:endParaRPr lang="el-GR" sz="1400" dirty="0">
              <a:solidFill>
                <a:schemeClr val="bg1">
                  <a:lumMod val="50000"/>
                </a:schemeClr>
              </a:solidFill>
              <a:latin typeface="+mn-lt"/>
            </a:endParaRPr>
          </a:p>
        </p:txBody>
      </p:sp>
      <p:pic>
        <p:nvPicPr>
          <p:cNvPr id="16" name="Picture 2" descr="D:\Users\pvassil\RESEARCH\SUBMITTED\15ER\CR\Greek_gamma_Capital.png"/>
          <p:cNvPicPr>
            <a:picLocks noChangeAspect="1" noChangeArrowheads="1"/>
          </p:cNvPicPr>
          <p:nvPr/>
        </p:nvPicPr>
        <p:blipFill>
          <a:blip r:embed="rId5" cstate="print"/>
          <a:srcRect/>
          <a:stretch>
            <a:fillRect/>
          </a:stretch>
        </p:blipFill>
        <p:spPr bwMode="auto">
          <a:xfrm rot="10800000">
            <a:off x="5189528" y="2780928"/>
            <a:ext cx="402361" cy="576063"/>
          </a:xfrm>
          <a:prstGeom prst="rect">
            <a:avLst/>
          </a:prstGeom>
          <a:noFill/>
        </p:spPr>
      </p:pic>
      <p:grpSp>
        <p:nvGrpSpPr>
          <p:cNvPr id="25" name="Group 24"/>
          <p:cNvGrpSpPr/>
          <p:nvPr/>
        </p:nvGrpSpPr>
        <p:grpSpPr>
          <a:xfrm>
            <a:off x="5220072" y="3429000"/>
            <a:ext cx="369401" cy="649449"/>
            <a:chOff x="6948264" y="6021288"/>
            <a:chExt cx="369401" cy="649449"/>
          </a:xfrm>
        </p:grpSpPr>
        <p:sp>
          <p:nvSpPr>
            <p:cNvPr id="23" name="Right Triangle 22"/>
            <p:cNvSpPr>
              <a:spLocks noChangeAspect="1"/>
            </p:cNvSpPr>
            <p:nvPr/>
          </p:nvSpPr>
          <p:spPr>
            <a:xfrm>
              <a:off x="6957625" y="6021288"/>
              <a:ext cx="360040" cy="576064"/>
            </a:xfrm>
            <a:prstGeom prst="rtTriangl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wordArtVertRtl" wrap="none" lIns="0" tIns="0" rIns="0" bIns="0" rtlCol="0" anchor="b" anchorCtr="0">
              <a:noAutofit/>
            </a:bodyPr>
            <a:lstStyle/>
            <a:p>
              <a:pPr algn="ctr"/>
              <a:endParaRPr lang="el-GR" sz="1400" dirty="0">
                <a:ln>
                  <a:solidFill>
                    <a:srgbClr val="7030A0"/>
                  </a:solidFill>
                </a:ln>
                <a:solidFill>
                  <a:srgbClr val="FF0000"/>
                </a:solidFill>
                <a:latin typeface="Arial Narrow" pitchFamily="34" charset="0"/>
              </a:endParaRPr>
            </a:p>
          </p:txBody>
        </p:sp>
        <p:sp>
          <p:nvSpPr>
            <p:cNvPr id="24" name="Rectangle 23"/>
            <p:cNvSpPr/>
            <p:nvPr/>
          </p:nvSpPr>
          <p:spPr>
            <a:xfrm rot="2763490">
              <a:off x="6858336" y="6273031"/>
              <a:ext cx="487634" cy="307777"/>
            </a:xfrm>
            <a:prstGeom prst="rect">
              <a:avLst/>
            </a:prstGeom>
          </p:spPr>
          <p:txBody>
            <a:bodyPr wrap="none">
              <a:spAutoFit/>
            </a:bodyPr>
            <a:lstStyle/>
            <a:p>
              <a:pPr algn="ctr"/>
              <a:r>
                <a:rPr lang="en-US" sz="1400" b="1" dirty="0" smtClean="0">
                  <a:solidFill>
                    <a:srgbClr val="FF0000"/>
                  </a:solidFill>
                  <a:latin typeface="Arial Narrow" pitchFamily="34" charset="0"/>
                </a:rPr>
                <a:t>void</a:t>
              </a:r>
              <a:endParaRPr lang="el-GR" sz="1400" b="1" dirty="0">
                <a:solidFill>
                  <a:srgbClr val="FF0000"/>
                </a:solidFill>
                <a:latin typeface="Arial Narrow" pitchFamily="34" charset="0"/>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6" descr="D:\Users\pvassil\RESEARCH\SUBMITTED\15ER\WORKING\v0.1.9_postSubmit\figures\png\mwiki_DurationBirthNoLegend.png"/>
          <p:cNvPicPr>
            <a:picLocks noChangeAspect="1" noChangeArrowheads="1"/>
          </p:cNvPicPr>
          <p:nvPr/>
        </p:nvPicPr>
        <p:blipFill>
          <a:blip r:embed="rId3" cstate="print"/>
          <a:srcRect/>
          <a:stretch>
            <a:fillRect/>
          </a:stretch>
        </p:blipFill>
        <p:spPr bwMode="auto">
          <a:xfrm>
            <a:off x="1" y="3382630"/>
            <a:ext cx="5652120" cy="3394463"/>
          </a:xfrm>
          <a:prstGeom prst="rect">
            <a:avLst/>
          </a:prstGeom>
          <a:noFill/>
        </p:spPr>
      </p:pic>
      <p:pic>
        <p:nvPicPr>
          <p:cNvPr id="14" name="Picture 4" descr="D:\Users\pvassil\RESEARCH\SUBMITTED\15ER\WORKING\v0.1.9_postSubmit\figures\png\mwiki_updatesDuration.png"/>
          <p:cNvPicPr>
            <a:picLocks noChangeAspect="1" noChangeArrowheads="1"/>
          </p:cNvPicPr>
          <p:nvPr/>
        </p:nvPicPr>
        <p:blipFill>
          <a:blip r:embed="rId4" cstate="print"/>
          <a:srcRect/>
          <a:stretch>
            <a:fillRect/>
          </a:stretch>
        </p:blipFill>
        <p:spPr bwMode="auto">
          <a:xfrm>
            <a:off x="0" y="0"/>
            <a:ext cx="5638825" cy="3393565"/>
          </a:xfrm>
          <a:prstGeom prst="rect">
            <a:avLst/>
          </a:prstGeom>
          <a:noFill/>
        </p:spPr>
      </p:pic>
      <p:sp>
        <p:nvSpPr>
          <p:cNvPr id="7" name="TextBox 6"/>
          <p:cNvSpPr txBox="1"/>
          <p:nvPr/>
        </p:nvSpPr>
        <p:spPr>
          <a:xfrm>
            <a:off x="2267744" y="3933056"/>
            <a:ext cx="2376264" cy="738664"/>
          </a:xfrm>
          <a:prstGeom prst="rect">
            <a:avLst/>
          </a:prstGeom>
          <a:noFill/>
        </p:spPr>
        <p:txBody>
          <a:bodyPr wrap="square" rtlCol="0">
            <a:spAutoFit/>
          </a:bodyPr>
          <a:lstStyle/>
          <a:p>
            <a:pPr algn="r"/>
            <a:r>
              <a:rPr lang="en-US" sz="1400" dirty="0" smtClean="0">
                <a:solidFill>
                  <a:srgbClr val="C00000"/>
                </a:solidFill>
                <a:latin typeface="+mn-lt"/>
              </a:rPr>
              <a:t>An empty triangle: no deleted tables with large or even modest durations</a:t>
            </a:r>
          </a:p>
        </p:txBody>
      </p:sp>
      <p:sp>
        <p:nvSpPr>
          <p:cNvPr id="8" name="Right Arrow 7"/>
          <p:cNvSpPr/>
          <p:nvPr/>
        </p:nvSpPr>
        <p:spPr>
          <a:xfrm rot="7721198">
            <a:off x="2261559" y="4829884"/>
            <a:ext cx="715978" cy="50405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TextBox 8"/>
          <p:cNvSpPr txBox="1"/>
          <p:nvPr/>
        </p:nvSpPr>
        <p:spPr>
          <a:xfrm>
            <a:off x="559038" y="5029200"/>
            <a:ext cx="1584176" cy="738664"/>
          </a:xfrm>
          <a:prstGeom prst="rect">
            <a:avLst/>
          </a:prstGeom>
          <a:noFill/>
        </p:spPr>
        <p:txBody>
          <a:bodyPr wrap="square" rtlCol="0">
            <a:spAutoFit/>
          </a:bodyPr>
          <a:lstStyle/>
          <a:p>
            <a:pPr algn="r"/>
            <a:r>
              <a:rPr lang="en-US" sz="1400" dirty="0" smtClean="0">
                <a:solidFill>
                  <a:srgbClr val="C00000"/>
                </a:solidFill>
              </a:rPr>
              <a:t>Deleted tables are born early &amp; last short</a:t>
            </a:r>
            <a:endParaRPr lang="el-GR" sz="1400" dirty="0">
              <a:solidFill>
                <a:srgbClr val="C00000"/>
              </a:solidFill>
            </a:endParaRPr>
          </a:p>
        </p:txBody>
      </p:sp>
      <p:sp>
        <p:nvSpPr>
          <p:cNvPr id="10" name="TextBox 9"/>
          <p:cNvSpPr txBox="1"/>
          <p:nvPr/>
        </p:nvSpPr>
        <p:spPr>
          <a:xfrm>
            <a:off x="599374" y="1610216"/>
            <a:ext cx="1800200" cy="738664"/>
          </a:xfrm>
          <a:prstGeom prst="rect">
            <a:avLst/>
          </a:prstGeom>
          <a:noFill/>
        </p:spPr>
        <p:txBody>
          <a:bodyPr wrap="square" rtlCol="0">
            <a:spAutoFit/>
          </a:bodyPr>
          <a:lstStyle/>
          <a:p>
            <a:pPr algn="r"/>
            <a:r>
              <a:rPr lang="en-US" sz="1400" dirty="0" smtClean="0">
                <a:solidFill>
                  <a:srgbClr val="C00000"/>
                </a:solidFill>
                <a:latin typeface="+mn-lt"/>
              </a:rPr>
              <a:t>Deleted tables last short &amp; do not change a lot</a:t>
            </a:r>
            <a:endParaRPr lang="el-GR" sz="1400" dirty="0">
              <a:solidFill>
                <a:srgbClr val="C00000"/>
              </a:solidFill>
              <a:latin typeface="+mn-lt"/>
            </a:endParaRPr>
          </a:p>
        </p:txBody>
      </p:sp>
      <p:sp>
        <p:nvSpPr>
          <p:cNvPr id="11" name="TextBox 10"/>
          <p:cNvSpPr txBox="1"/>
          <p:nvPr/>
        </p:nvSpPr>
        <p:spPr>
          <a:xfrm>
            <a:off x="2411760" y="764704"/>
            <a:ext cx="1584176" cy="954107"/>
          </a:xfrm>
          <a:prstGeom prst="rect">
            <a:avLst/>
          </a:prstGeom>
          <a:noFill/>
        </p:spPr>
        <p:txBody>
          <a:bodyPr wrap="square" rtlCol="0">
            <a:spAutoFit/>
          </a:bodyPr>
          <a:lstStyle/>
          <a:p>
            <a:pPr algn="ctr"/>
            <a:r>
              <a:rPr lang="en-US" sz="1400" dirty="0" smtClean="0">
                <a:solidFill>
                  <a:schemeClr val="bg1">
                    <a:lumMod val="50000"/>
                  </a:schemeClr>
                </a:solidFill>
                <a:latin typeface="+mn-lt"/>
              </a:rPr>
              <a:t>Empty space: high change rates are only for early born &amp; long lived</a:t>
            </a:r>
            <a:endParaRPr lang="el-GR" sz="1400" dirty="0">
              <a:solidFill>
                <a:schemeClr val="bg1">
                  <a:lumMod val="50000"/>
                </a:schemeClr>
              </a:solidFill>
              <a:latin typeface="+mn-lt"/>
            </a:endParaRPr>
          </a:p>
        </p:txBody>
      </p:sp>
      <p:sp>
        <p:nvSpPr>
          <p:cNvPr id="15" name="Title 17"/>
          <p:cNvSpPr txBox="1">
            <a:spLocks/>
          </p:cNvSpPr>
          <p:nvPr/>
        </p:nvSpPr>
        <p:spPr>
          <a:xfrm>
            <a:off x="457200" y="76200"/>
            <a:ext cx="8229600" cy="1143000"/>
          </a:xfrm>
          <a:prstGeom prst="rect">
            <a:avLst/>
          </a:prstGeom>
        </p:spPr>
        <p:txBody>
          <a:bodyP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Die young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mj-lt"/>
                <a:ea typeface="+mj-ea"/>
                <a:cs typeface="+mj-cs"/>
              </a:rPr>
              <a:t>and suddenly</a:t>
            </a:r>
            <a:endParaRPr kumimoji="0" lang="el-GR" sz="3200" b="1" i="0" u="none" strike="noStrike" kern="1200" cap="none" spc="0" normalizeH="0" baseline="0" noProof="0" dirty="0">
              <a:ln>
                <a:noFill/>
              </a:ln>
              <a:solidFill>
                <a:schemeClr val="tx1"/>
              </a:solidFill>
              <a:effectLst/>
              <a:uLnTx/>
              <a:uFillTx/>
              <a:latin typeface="+mj-lt"/>
              <a:ea typeface="+mj-ea"/>
              <a:cs typeface="+mj-cs"/>
            </a:endParaRPr>
          </a:p>
        </p:txBody>
      </p:sp>
      <p:sp>
        <p:nvSpPr>
          <p:cNvPr id="16" name="Content Placeholder 2"/>
          <p:cNvSpPr txBox="1">
            <a:spLocks/>
          </p:cNvSpPr>
          <p:nvPr/>
        </p:nvSpPr>
        <p:spPr>
          <a:xfrm>
            <a:off x="5715000" y="1066800"/>
            <a:ext cx="3200400" cy="5486400"/>
          </a:xfrm>
          <a:prstGeom prst="rect">
            <a:avLst/>
          </a:prstGeom>
        </p:spPr>
        <p:txBody>
          <a:bodyPr>
            <a:noAutofit/>
          </a:bodyPr>
          <a:lstStyle/>
          <a:p>
            <a:pPr marL="265113" indent="-265113">
              <a:spcBef>
                <a:spcPct val="20000"/>
              </a:spcBef>
              <a:buFont typeface="Arial" pitchFamily="34" charset="0"/>
              <a:buChar char="•"/>
            </a:pPr>
            <a:r>
              <a:rPr lang="en-US" sz="2400" dirty="0" smtClean="0">
                <a:solidFill>
                  <a:schemeClr val="tx1"/>
                </a:solidFill>
                <a:latin typeface="+mj-lt"/>
              </a:rPr>
              <a:t>There is </a:t>
            </a:r>
            <a:r>
              <a:rPr lang="en-US" sz="2400" dirty="0" smtClean="0">
                <a:solidFill>
                  <a:srgbClr val="C00000"/>
                </a:solidFill>
                <a:latin typeface="+mj-lt"/>
              </a:rPr>
              <a:t>a very large concentration of the deleted tables in a small range of newly born, quickly removed, with few or no updates…</a:t>
            </a:r>
          </a:p>
          <a:p>
            <a:pPr marL="265113" indent="-265113">
              <a:spcBef>
                <a:spcPct val="20000"/>
              </a:spcBef>
              <a:buFont typeface="Arial" pitchFamily="34" charset="0"/>
              <a:buChar char="•"/>
            </a:pPr>
            <a:r>
              <a:rPr lang="en-US" sz="2400" dirty="0" smtClean="0">
                <a:solidFill>
                  <a:schemeClr val="tx1"/>
                </a:solidFill>
                <a:latin typeface="+mj-lt"/>
              </a:rPr>
              <a:t>…. resulting </a:t>
            </a:r>
            <a:r>
              <a:rPr lang="en-US" sz="2400" dirty="0" smtClean="0">
                <a:solidFill>
                  <a:srgbClr val="C00000"/>
                </a:solidFill>
                <a:latin typeface="+mj-lt"/>
              </a:rPr>
              <a:t>in very low numbers of removed tables with medium or long durations</a:t>
            </a:r>
            <a:r>
              <a:rPr lang="en-US" sz="2400" dirty="0" smtClean="0">
                <a:latin typeface="+mj-lt"/>
              </a:rPr>
              <a:t> </a:t>
            </a:r>
            <a:r>
              <a:rPr lang="en-US" sz="2400" dirty="0" smtClean="0">
                <a:solidFill>
                  <a:srgbClr val="C00000"/>
                </a:solidFill>
                <a:latin typeface="+mj-lt"/>
              </a:rPr>
              <a:t>(empty triangle)</a:t>
            </a:r>
            <a:r>
              <a:rPr lang="en-US" sz="2400" dirty="0" smtClean="0">
                <a:latin typeface="+mj-lt"/>
              </a:rPr>
              <a:t>.</a:t>
            </a: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2400" b="0" i="0" u="none" strike="noStrike" kern="1200" cap="none" spc="0" normalizeH="0" baseline="0" noProof="0" dirty="0">
              <a:ln>
                <a:noFill/>
              </a:ln>
              <a:solidFill>
                <a:schemeClr val="tx1"/>
              </a:solidFill>
              <a:effectLst/>
              <a:uLnTx/>
              <a:uFillTx/>
              <a:latin typeface="+mj-lt"/>
              <a:ea typeface="+mn-ea"/>
              <a:cs typeface="+mn-cs"/>
            </a:endParaRPr>
          </a:p>
        </p:txBody>
      </p:sp>
      <p:sp>
        <p:nvSpPr>
          <p:cNvPr id="12" name="Footer Placeholder 11"/>
          <p:cNvSpPr>
            <a:spLocks noGrp="1"/>
          </p:cNvSpPr>
          <p:nvPr>
            <p:ph type="ftr" sz="quarter" idx="11"/>
          </p:nvPr>
        </p:nvSpPr>
        <p:spPr/>
        <p:txBody>
          <a:bodyPr/>
          <a:lstStyle/>
          <a:p>
            <a:endParaRPr lang="en-US" dirty="0"/>
          </a:p>
        </p:txBody>
      </p:sp>
      <p:sp>
        <p:nvSpPr>
          <p:cNvPr id="17" name="Slide Number Placeholder 16"/>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Electrolysis pattern for table activities</a:t>
            </a:r>
            <a:endParaRPr lang="el-GR" dirty="0"/>
          </a:p>
        </p:txBody>
      </p:sp>
      <p:sp>
        <p:nvSpPr>
          <p:cNvPr id="3" name="Text Placeholder 2"/>
          <p:cNvSpPr>
            <a:spLocks noGrp="1"/>
          </p:cNvSpPr>
          <p:nvPr>
            <p:ph type="body" idx="1"/>
          </p:nvPr>
        </p:nvSpPr>
        <p:spPr/>
        <p:txBody>
          <a:bodyPr/>
          <a:lstStyle/>
          <a:p>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17436D98-9539-44E1-9C46-C8A7EE3A4F66}" type="slidenum">
              <a:rPr lang="el-GR" smtClean="0"/>
              <a:pPr/>
              <a:t>38</a:t>
            </a:fld>
            <a:endParaRPr lang="el-GR"/>
          </a:p>
        </p:txBody>
      </p:sp>
      <p:pic>
        <p:nvPicPr>
          <p:cNvPr id="8" name="Picture 2" descr="D:\Users\pvassil\RESEARCH\SUBMITTED\17CAiSE_Evo\Presentation\electrolysis-dreamstime.jpg"/>
          <p:cNvPicPr>
            <a:picLocks noChangeAspect="1" noChangeArrowheads="1"/>
          </p:cNvPicPr>
          <p:nvPr/>
        </p:nvPicPr>
        <p:blipFill>
          <a:blip r:embed="rId2" cstate="print"/>
          <a:srcRect t="23451"/>
          <a:stretch>
            <a:fillRect/>
          </a:stretch>
        </p:blipFill>
        <p:spPr bwMode="auto">
          <a:xfrm>
            <a:off x="4139953" y="412404"/>
            <a:ext cx="4824536" cy="3949101"/>
          </a:xfrm>
          <a:prstGeom prst="rect">
            <a:avLst/>
          </a:prstGeom>
          <a:noFill/>
        </p:spPr>
      </p:pic>
      <p:sp>
        <p:nvSpPr>
          <p:cNvPr id="10" name="TextBox 9"/>
          <p:cNvSpPr txBox="1"/>
          <p:nvPr/>
        </p:nvSpPr>
        <p:spPr>
          <a:xfrm>
            <a:off x="6156176" y="5301208"/>
            <a:ext cx="2520280" cy="95410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dirty="0" smtClean="0"/>
              <a:t>For details:</a:t>
            </a:r>
          </a:p>
          <a:p>
            <a:r>
              <a:rPr lang="en-US" sz="2800" dirty="0" smtClean="0"/>
              <a:t>- </a:t>
            </a:r>
            <a:r>
              <a:rPr lang="en-US" sz="2800" dirty="0" err="1" smtClean="0"/>
              <a:t>CAiSE</a:t>
            </a:r>
            <a:r>
              <a:rPr lang="en-US" sz="2800" dirty="0" smtClean="0"/>
              <a:t> 2017</a:t>
            </a:r>
          </a:p>
        </p:txBody>
      </p:sp>
      <p:sp>
        <p:nvSpPr>
          <p:cNvPr id="11" name="Footer Placeholder 11"/>
          <p:cNvSpPr txBox="1">
            <a:spLocks/>
          </p:cNvSpPr>
          <p:nvPr/>
        </p:nvSpPr>
        <p:spPr>
          <a:xfrm>
            <a:off x="179512" y="6309320"/>
            <a:ext cx="8496944" cy="369332"/>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spAutoFit/>
          </a:bodyPr>
          <a:lstStyle/>
          <a:p>
            <a:pPr lvl="0"/>
            <a:r>
              <a:rPr kumimoji="0" lang="en-US" sz="1800" b="0" i="0" u="none" strike="noStrike" kern="1200" cap="none" spc="0" normalizeH="0" baseline="0" noProof="0" dirty="0" smtClean="0">
                <a:ln>
                  <a:noFill/>
                </a:ln>
                <a:solidFill>
                  <a:schemeClr val="tx1"/>
                </a:solidFill>
                <a:effectLst/>
                <a:uLnTx/>
                <a:uFillTx/>
                <a:latin typeface="Consolas" pitchFamily="49" charset="0"/>
                <a:ea typeface="+mn-ea"/>
                <a:cs typeface="+mn-cs"/>
              </a:rPr>
              <a:t>http://www.cs.uoi.gr/~pvassil/publications/</a:t>
            </a:r>
            <a:r>
              <a:rPr lang="fr-FR" dirty="0" smtClean="0">
                <a:solidFill>
                  <a:schemeClr val="tx1"/>
                </a:solidFill>
                <a:latin typeface="Consolas" pitchFamily="49" charset="0"/>
              </a:rPr>
              <a:t>2017_CAiSE_Electrolysis</a:t>
            </a:r>
            <a:r>
              <a:rPr kumimoji="0" lang="en-US" sz="1800" b="0" i="0" u="none" strike="noStrike" kern="1200" cap="none" spc="0" normalizeH="0" baseline="0" noProof="0" dirty="0" smtClean="0">
                <a:ln>
                  <a:noFill/>
                </a:ln>
                <a:solidFill>
                  <a:schemeClr val="tx1"/>
                </a:solidFill>
                <a:effectLst/>
                <a:uLnTx/>
                <a:uFillTx/>
                <a:latin typeface="Consolas" pitchFamily="49" charset="0"/>
                <a:ea typeface="+mn-ea"/>
                <a:cs typeface="+mn-cs"/>
              </a:rPr>
              <a:t> </a:t>
            </a:r>
            <a:endParaRPr kumimoji="0" lang="en-US" sz="1800" b="0" i="0" u="none" strike="noStrike" kern="1200" cap="none" spc="0" normalizeH="0" baseline="0" noProof="0" dirty="0">
              <a:ln>
                <a:noFill/>
              </a:ln>
              <a:solidFill>
                <a:schemeClr val="tx1"/>
              </a:solidFill>
              <a:effectLst/>
              <a:uLnTx/>
              <a:uFillTx/>
              <a:latin typeface="Consolas" pitchFamily="49" charset="0"/>
              <a:ea typeface="+mn-ea"/>
              <a:cs typeface="+mn-cs"/>
            </a:endParaRPr>
          </a:p>
        </p:txBody>
      </p:sp>
    </p:spTree>
    <p:extLst>
      <p:ext uri="{BB962C8B-B14F-4D97-AF65-F5344CB8AC3E}">
        <p14:creationId xmlns:p14="http://schemas.microsoft.com/office/powerpoint/2010/main" val="2835876049"/>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The electrolysis pattern</a:t>
            </a:r>
            <a:endParaRPr lang="el-GR" dirty="0"/>
          </a:p>
        </p:txBody>
      </p:sp>
      <p:sp>
        <p:nvSpPr>
          <p:cNvPr id="4" name="Content Placeholder 3"/>
          <p:cNvSpPr>
            <a:spLocks noGrp="1"/>
          </p:cNvSpPr>
          <p:nvPr>
            <p:ph sz="half" idx="2"/>
          </p:nvPr>
        </p:nvSpPr>
        <p:spPr>
          <a:xfrm>
            <a:off x="683568" y="4221088"/>
            <a:ext cx="7931224" cy="2232248"/>
          </a:xfrm>
        </p:spPr>
        <p:txBody>
          <a:bodyPr>
            <a:normAutofit/>
          </a:bodyPr>
          <a:lstStyle/>
          <a:p>
            <a:r>
              <a:rPr lang="en-US" sz="2200" b="1" dirty="0" smtClean="0"/>
              <a:t>Survivors</a:t>
            </a:r>
            <a:r>
              <a:rPr lang="en-US" sz="2200" dirty="0" smtClean="0"/>
              <a:t> </a:t>
            </a:r>
            <a:r>
              <a:rPr lang="en-US" sz="2200" dirty="0"/>
              <a:t>expose the inverse behavior, i.e., </a:t>
            </a:r>
            <a:r>
              <a:rPr lang="en-US" sz="2200" b="1" dirty="0"/>
              <a:t>mostly located at medium or high durations</a:t>
            </a:r>
            <a:r>
              <a:rPr lang="en-US" sz="2200" dirty="0"/>
              <a:t>. </a:t>
            </a:r>
            <a:endParaRPr lang="en-US" sz="2200" dirty="0" smtClean="0"/>
          </a:p>
          <a:p>
            <a:r>
              <a:rPr lang="en-US" sz="2200" dirty="0" smtClean="0"/>
              <a:t>The </a:t>
            </a:r>
            <a:r>
              <a:rPr lang="en-US" sz="2200" b="1" dirty="0"/>
              <a:t>more active survivors are, the stronger they are attracted towards high durations</a:t>
            </a:r>
            <a:r>
              <a:rPr lang="en-US" sz="2200" dirty="0"/>
              <a:t>, with a significant such inclination for the few active ones that cluster in very high durations.</a:t>
            </a:r>
            <a:endParaRPr lang="el-GR" sz="2200" dirty="0"/>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7436D98-9539-44E1-9C46-C8A7EE3A4F66}" type="slidenum">
              <a:rPr lang="el-GR" smtClean="0"/>
              <a:pPr/>
              <a:t>39</a:t>
            </a:fld>
            <a:endParaRPr lang="el-GR"/>
          </a:p>
        </p:txBody>
      </p:sp>
      <p:pic>
        <p:nvPicPr>
          <p:cNvPr id="7" name="Picture 15"/>
          <p:cNvPicPr>
            <a:picLocks noGrp="1" noChangeAspect="1" noChangeArrowheads="1"/>
          </p:cNvPicPr>
          <p:nvPr>
            <p:ph sz="half" idx="1"/>
          </p:nvPr>
        </p:nvPicPr>
        <p:blipFill>
          <a:blip r:embed="rId3" cstate="print"/>
          <a:srcRect/>
          <a:stretch>
            <a:fillRect/>
          </a:stretch>
        </p:blipFill>
        <p:spPr bwMode="auto">
          <a:xfrm>
            <a:off x="188808" y="1420321"/>
            <a:ext cx="4038600" cy="2442315"/>
          </a:xfrm>
          <a:prstGeom prst="rect">
            <a:avLst/>
          </a:prstGeom>
          <a:noFill/>
          <a:ln w="9525">
            <a:noFill/>
            <a:miter lim="800000"/>
            <a:headEnd/>
            <a:tailEnd/>
          </a:ln>
          <a:effectLst/>
        </p:spPr>
      </p:pic>
      <p:sp>
        <p:nvSpPr>
          <p:cNvPr id="8" name="Rectangle 7"/>
          <p:cNvSpPr/>
          <p:nvPr/>
        </p:nvSpPr>
        <p:spPr>
          <a:xfrm>
            <a:off x="4308797" y="1420321"/>
            <a:ext cx="4824536" cy="2800767"/>
          </a:xfrm>
          <a:prstGeom prst="rect">
            <a:avLst/>
          </a:prstGeom>
        </p:spPr>
        <p:txBody>
          <a:bodyPr wrap="square">
            <a:spAutoFit/>
          </a:bodyPr>
          <a:lstStyle/>
          <a:p>
            <a:pPr marL="285750" indent="-285750">
              <a:buFont typeface="Arial" pitchFamily="34" charset="0"/>
              <a:buChar char="•"/>
            </a:pPr>
            <a:r>
              <a:rPr lang="en-US" sz="2200" b="1" dirty="0">
                <a:solidFill>
                  <a:srgbClr val="FF0000"/>
                </a:solidFill>
              </a:rPr>
              <a:t>Dead tables demonstrate much shorter lifetimes </a:t>
            </a:r>
            <a:r>
              <a:rPr lang="en-US" sz="2200" dirty="0">
                <a:solidFill>
                  <a:srgbClr val="FF0000"/>
                </a:solidFill>
              </a:rPr>
              <a:t>than survivor </a:t>
            </a:r>
            <a:r>
              <a:rPr lang="en-US" sz="2200" dirty="0" smtClean="0">
                <a:solidFill>
                  <a:srgbClr val="FF0000"/>
                </a:solidFill>
              </a:rPr>
              <a:t>ones,</a:t>
            </a:r>
          </a:p>
          <a:p>
            <a:pPr marL="285750" indent="-285750">
              <a:buFont typeface="Arial" pitchFamily="34" charset="0"/>
              <a:buChar char="•"/>
            </a:pPr>
            <a:r>
              <a:rPr lang="en-US" sz="2200" dirty="0" smtClean="0">
                <a:solidFill>
                  <a:srgbClr val="FF0000"/>
                </a:solidFill>
              </a:rPr>
              <a:t>can </a:t>
            </a:r>
            <a:r>
              <a:rPr lang="en-US" sz="2200" dirty="0">
                <a:solidFill>
                  <a:srgbClr val="FF0000"/>
                </a:solidFill>
              </a:rPr>
              <a:t>be located at short or medium durations, and </a:t>
            </a:r>
            <a:r>
              <a:rPr lang="en-US" sz="2200" b="1" dirty="0">
                <a:solidFill>
                  <a:srgbClr val="FF0000"/>
                </a:solidFill>
              </a:rPr>
              <a:t>practically never at high durations</a:t>
            </a:r>
            <a:r>
              <a:rPr lang="en-US" sz="2200" dirty="0">
                <a:solidFill>
                  <a:srgbClr val="FF0000"/>
                </a:solidFill>
              </a:rPr>
              <a:t>. </a:t>
            </a:r>
          </a:p>
          <a:p>
            <a:pPr marL="285750" indent="-285750">
              <a:buFont typeface="Arial" pitchFamily="34" charset="0"/>
              <a:buChar char="•"/>
            </a:pPr>
            <a:r>
              <a:rPr lang="en-US" sz="2200" dirty="0">
                <a:solidFill>
                  <a:srgbClr val="FF0000"/>
                </a:solidFill>
              </a:rPr>
              <a:t>With few exceptions, the </a:t>
            </a:r>
            <a:r>
              <a:rPr lang="en-US" sz="2200" b="1" dirty="0">
                <a:solidFill>
                  <a:srgbClr val="FF0000"/>
                </a:solidFill>
              </a:rPr>
              <a:t>less active dead tables are, the higher the chance to reach shorter durations</a:t>
            </a:r>
            <a:r>
              <a:rPr lang="en-US" sz="2200" dirty="0">
                <a:solidFill>
                  <a:srgbClr val="FF0000"/>
                </a:solidFill>
              </a:rPr>
              <a:t>. </a:t>
            </a:r>
          </a:p>
        </p:txBody>
      </p:sp>
    </p:spTree>
    <p:extLst>
      <p:ext uri="{BB962C8B-B14F-4D97-AF65-F5344CB8AC3E}">
        <p14:creationId xmlns:p14="http://schemas.microsoft.com/office/powerpoint/2010/main" val="11352363"/>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Database Evolution: why and what</a:t>
            </a:r>
            <a:endParaRPr lang="el-GR" dirty="0"/>
          </a:p>
        </p:txBody>
      </p:sp>
      <p:sp>
        <p:nvSpPr>
          <p:cNvPr id="6" name="Content Placeholder 5"/>
          <p:cNvSpPr>
            <a:spLocks noGrp="1"/>
          </p:cNvSpPr>
          <p:nvPr>
            <p:ph idx="1"/>
          </p:nvPr>
        </p:nvSpPr>
        <p:spPr/>
        <p:txBody>
          <a:bodyPr>
            <a:noAutofit/>
          </a:bodyPr>
          <a:lstStyle/>
          <a:p>
            <a:r>
              <a:rPr lang="en-US" sz="2400" dirty="0" smtClean="0"/>
              <a:t>All software systems and, thus, both the databases themselves and applications built around databases are dynamic environments and can evolve due</a:t>
            </a:r>
          </a:p>
          <a:p>
            <a:pPr lvl="1"/>
            <a:r>
              <a:rPr lang="en-US" sz="2000" b="1" dirty="0" smtClean="0"/>
              <a:t>Changes of requirements</a:t>
            </a:r>
          </a:p>
          <a:p>
            <a:pPr lvl="1"/>
            <a:r>
              <a:rPr lang="en-US" sz="2000" dirty="0" smtClean="0"/>
              <a:t>Internal </a:t>
            </a:r>
            <a:r>
              <a:rPr lang="en-US" sz="2000" b="1" dirty="0" smtClean="0"/>
              <a:t>restructuring</a:t>
            </a:r>
            <a:r>
              <a:rPr lang="en-US" sz="2000" dirty="0" smtClean="0"/>
              <a:t> due to performance reasons</a:t>
            </a:r>
          </a:p>
          <a:p>
            <a:pPr lvl="1"/>
            <a:r>
              <a:rPr lang="en-US" sz="2000" dirty="0" smtClean="0"/>
              <a:t>migration to / integration with another system</a:t>
            </a:r>
          </a:p>
          <a:p>
            <a:pPr lvl="1"/>
            <a:r>
              <a:rPr lang="en-US" sz="2000" dirty="0" smtClean="0"/>
              <a:t>…</a:t>
            </a:r>
            <a:endParaRPr lang="en-US" sz="2400" dirty="0" smtClean="0"/>
          </a:p>
          <a:p>
            <a:r>
              <a:rPr lang="en-US" sz="2400" dirty="0" smtClean="0"/>
              <a:t>Database evolution further concerns</a:t>
            </a:r>
          </a:p>
          <a:p>
            <a:pPr lvl="1"/>
            <a:r>
              <a:rPr lang="en-US" sz="2000" dirty="0" smtClean="0"/>
              <a:t>changes in the </a:t>
            </a:r>
            <a:r>
              <a:rPr lang="en-US" sz="2000" b="1" dirty="0" smtClean="0"/>
              <a:t>operational environment </a:t>
            </a:r>
            <a:r>
              <a:rPr lang="en-US" sz="2000" dirty="0" smtClean="0"/>
              <a:t>of the database</a:t>
            </a:r>
          </a:p>
          <a:p>
            <a:pPr lvl="1"/>
            <a:r>
              <a:rPr lang="en-US" sz="2000" dirty="0" smtClean="0"/>
              <a:t>changes in the content (</a:t>
            </a:r>
            <a:r>
              <a:rPr lang="en-US" sz="2000" b="1" dirty="0" smtClean="0"/>
              <a:t>data</a:t>
            </a:r>
            <a:r>
              <a:rPr lang="en-US" sz="2000" dirty="0" smtClean="0"/>
              <a:t>) of the databases as time passes by</a:t>
            </a:r>
          </a:p>
          <a:p>
            <a:pPr lvl="1"/>
            <a:r>
              <a:rPr lang="en-US" sz="2000" dirty="0" smtClean="0"/>
              <a:t>changes in the internal structure, or </a:t>
            </a:r>
            <a:r>
              <a:rPr lang="en-US" sz="2000" b="1" dirty="0" smtClean="0">
                <a:solidFill>
                  <a:srgbClr val="FF0000"/>
                </a:solidFill>
              </a:rPr>
              <a:t>schema</a:t>
            </a:r>
            <a:r>
              <a:rPr lang="en-US" sz="2000" dirty="0" smtClean="0"/>
              <a:t>, of the database</a:t>
            </a:r>
          </a:p>
        </p:txBody>
      </p:sp>
      <p:sp>
        <p:nvSpPr>
          <p:cNvPr id="5" name="Slide Number Placeholder 4"/>
          <p:cNvSpPr>
            <a:spLocks noGrp="1"/>
          </p:cNvSpPr>
          <p:nvPr>
            <p:ph type="sldNum" sz="quarter" idx="12"/>
          </p:nvPr>
        </p:nvSpPr>
        <p:spPr/>
        <p:txBody>
          <a:bodyPr/>
          <a:lstStyle/>
          <a:p>
            <a:fld id="{69E29E33-B620-47F9-BB04-8846C2A5AFCC}" type="slidenum">
              <a:rPr lang="en-US" smtClean="0"/>
              <a:pPr/>
              <a:t>4</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l-GR"/>
          </a:p>
        </p:txBody>
      </p:sp>
      <p:sp>
        <p:nvSpPr>
          <p:cNvPr id="3" name="Slide Number Placeholder 2"/>
          <p:cNvSpPr>
            <a:spLocks noGrp="1"/>
          </p:cNvSpPr>
          <p:nvPr>
            <p:ph type="sldNum" sz="quarter" idx="12"/>
          </p:nvPr>
        </p:nvSpPr>
        <p:spPr/>
        <p:txBody>
          <a:bodyPr/>
          <a:lstStyle/>
          <a:p>
            <a:fld id="{17436D98-9539-44E1-9C46-C8A7EE3A4F66}" type="slidenum">
              <a:rPr lang="el-GR" smtClean="0"/>
              <a:pPr/>
              <a:t>40</a:t>
            </a:fld>
            <a:endParaRPr lang="el-GR"/>
          </a:p>
        </p:txBody>
      </p:sp>
      <p:pic>
        <p:nvPicPr>
          <p:cNvPr id="2050" name="Picture 2" descr="D:\Users\pvassil\RESEARCH\ON_GOING\EVOLUTION\DB_Evolution\21_TableLifetimes\02_ISeeDeadPeople\16Summer\figures_MASTER\5_B_electrolysis_scatter\3season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697" y="0"/>
            <a:ext cx="803671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63880" y="2348880"/>
            <a:ext cx="1080120" cy="923330"/>
          </a:xfrm>
          <a:prstGeom prst="rect">
            <a:avLst/>
          </a:prstGeom>
          <a:noFill/>
        </p:spPr>
        <p:txBody>
          <a:bodyPr wrap="square" rtlCol="0">
            <a:spAutoFit/>
          </a:bodyPr>
          <a:lstStyle/>
          <a:p>
            <a:pPr algn="r"/>
            <a:r>
              <a:rPr lang="en-US" dirty="0" smtClean="0">
                <a:latin typeface="+mn-lt"/>
              </a:rPr>
              <a:t>Attn: all pct’s are </a:t>
            </a:r>
            <a:r>
              <a:rPr lang="en-US" i="1" dirty="0" smtClean="0">
                <a:latin typeface="+mn-lt"/>
              </a:rPr>
              <a:t>per class</a:t>
            </a:r>
            <a:endParaRPr lang="el-GR" dirty="0" smtClean="0">
              <a:latin typeface="+mn-lt"/>
            </a:endParaRPr>
          </a:p>
        </p:txBody>
      </p:sp>
    </p:spTree>
    <p:extLst>
      <p:ext uri="{BB962C8B-B14F-4D97-AF65-F5344CB8AC3E}">
        <p14:creationId xmlns:p14="http://schemas.microsoft.com/office/powerpoint/2010/main" val="208910743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Electrolysis as a </a:t>
            </a:r>
            <a:r>
              <a:rPr lang="en-US" sz="3200" dirty="0" err="1" smtClean="0"/>
              <a:t>heatmap</a:t>
            </a:r>
            <a:r>
              <a:rPr lang="en-US" sz="3200" dirty="0" smtClean="0"/>
              <a:t> showing the extreme bias between dead and survivor tables</a:t>
            </a:r>
            <a:endParaRPr lang="el-GR" sz="3200" dirty="0"/>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7436D98-9539-44E1-9C46-C8A7EE3A4F66}" type="slidenum">
              <a:rPr lang="el-GR" smtClean="0"/>
              <a:pPr/>
              <a:t>41</a:t>
            </a:fld>
            <a:endParaRPr lang="el-GR"/>
          </a:p>
        </p:txBody>
      </p:sp>
      <p:pic>
        <p:nvPicPr>
          <p:cNvPr id="9218" name="Picture 2" descr="D:\Users\pvassil\RESEARCH\ON_GOING\EVOLUTION\DB_Evolution\21_TableLifetimes\02_ISeeDeadPeople\16Summer\figures_MASTER\5_II_impureA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643185"/>
            <a:ext cx="8712968" cy="20018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55576" y="4029165"/>
            <a:ext cx="7704856" cy="2246769"/>
          </a:xfrm>
          <a:prstGeom prst="rect">
            <a:avLst/>
          </a:prstGeom>
        </p:spPr>
        <p:txBody>
          <a:bodyPr wrap="square">
            <a:spAutoFit/>
          </a:bodyPr>
          <a:lstStyle/>
          <a:p>
            <a:pPr marL="285750" indent="-285750">
              <a:buFont typeface="Arial" pitchFamily="34" charset="0"/>
              <a:buChar char="•"/>
            </a:pPr>
            <a:r>
              <a:rPr lang="en-US" sz="2000" dirty="0" smtClean="0"/>
              <a:t>For </a:t>
            </a:r>
            <a:r>
              <a:rPr lang="en-US" sz="2000" dirty="0"/>
              <a:t>each </a:t>
            </a:r>
            <a:r>
              <a:rPr lang="en-US" sz="2000" i="1" dirty="0" err="1"/>
              <a:t>LifeAndDeath</a:t>
            </a:r>
            <a:r>
              <a:rPr lang="en-US" sz="2000" i="1" dirty="0"/>
              <a:t> </a:t>
            </a:r>
            <a:r>
              <a:rPr lang="en-US" sz="2000" dirty="0"/>
              <a:t>value, and for each duration range of 5% of the database lifetime, we computed the percentage of tables </a:t>
            </a:r>
            <a:r>
              <a:rPr lang="en-US" sz="2000" dirty="0" smtClean="0"/>
              <a:t>(over the total of the data set) whose </a:t>
            </a:r>
            <a:r>
              <a:rPr lang="en-US" sz="2000" dirty="0"/>
              <a:t>duration falls within this range. </a:t>
            </a:r>
            <a:endParaRPr lang="en-US" sz="2000" dirty="0" smtClean="0"/>
          </a:p>
          <a:p>
            <a:pPr marL="285750" indent="-285750">
              <a:buFont typeface="Arial" pitchFamily="34" charset="0"/>
              <a:buChar char="•"/>
            </a:pPr>
            <a:r>
              <a:rPr lang="en-US" sz="2000" dirty="0" smtClean="0"/>
              <a:t>We removed cells that corresponded to only one data set</a:t>
            </a:r>
          </a:p>
          <a:p>
            <a:endParaRPr lang="en-US" sz="2000" dirty="0"/>
          </a:p>
          <a:p>
            <a:r>
              <a:rPr lang="en-US" sz="2000" dirty="0" smtClean="0"/>
              <a:t>The resulting </a:t>
            </a:r>
            <a:r>
              <a:rPr lang="en-US" sz="2000" dirty="0" err="1" smtClean="0"/>
              <a:t>heatmap</a:t>
            </a:r>
            <a:r>
              <a:rPr lang="en-US" sz="2000" dirty="0" smtClean="0"/>
              <a:t> shows the polarization in colors: brighter color signifies higher percentage of the population</a:t>
            </a:r>
            <a:endParaRPr lang="el-GR" sz="2000" dirty="0"/>
          </a:p>
        </p:txBody>
      </p:sp>
    </p:spTree>
    <p:extLst>
      <p:ext uri="{BB962C8B-B14F-4D97-AF65-F5344CB8AC3E}">
        <p14:creationId xmlns:p14="http://schemas.microsoft.com/office/powerpoint/2010/main" val="108773203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solidFill>
                  <a:srgbClr val="FF0000"/>
                </a:solidFill>
              </a:rPr>
              <a:t>Gravitation to </a:t>
            </a:r>
            <a:br>
              <a:rPr lang="en-US" dirty="0" smtClean="0">
                <a:solidFill>
                  <a:srgbClr val="FF0000"/>
                </a:solidFill>
              </a:rPr>
            </a:br>
            <a:r>
              <a:rPr lang="en-US" dirty="0" smtClean="0">
                <a:solidFill>
                  <a:srgbClr val="FF0000"/>
                </a:solidFill>
              </a:rPr>
              <a:t>Rigidity</a:t>
            </a:r>
            <a:endParaRPr lang="el-GR" dirty="0">
              <a:solidFill>
                <a:srgbClr val="FF0000"/>
              </a:solidFill>
            </a:endParaRPr>
          </a:p>
        </p:txBody>
      </p:sp>
      <p:sp>
        <p:nvSpPr>
          <p:cNvPr id="3" name="Content Placeholder 2"/>
          <p:cNvSpPr>
            <a:spLocks noGrp="1"/>
          </p:cNvSpPr>
          <p:nvPr>
            <p:ph idx="1"/>
          </p:nvPr>
        </p:nvSpPr>
        <p:spPr/>
        <p:txBody>
          <a:bodyPr>
            <a:normAutofit fontScale="77500" lnSpcReduction="20000"/>
          </a:bodyPr>
          <a:lstStyle/>
          <a:p>
            <a:r>
              <a:rPr lang="en-US" dirty="0"/>
              <a:t>Although the majority of survivor tables are in the quiet class, we can quite emphatically say that </a:t>
            </a:r>
            <a:r>
              <a:rPr lang="en-US" b="1" dirty="0">
                <a:solidFill>
                  <a:srgbClr val="0000FF"/>
                </a:solidFill>
              </a:rPr>
              <a:t>it is the absence of evolution that </a:t>
            </a:r>
            <a:r>
              <a:rPr lang="en-US" b="1" dirty="0" smtClean="0">
                <a:solidFill>
                  <a:srgbClr val="0000FF"/>
                </a:solidFill>
              </a:rPr>
              <a:t>dominates</a:t>
            </a:r>
            <a:r>
              <a:rPr lang="en-US" dirty="0" smtClean="0">
                <a:solidFill>
                  <a:srgbClr val="0000FF"/>
                </a:solidFill>
              </a:rPr>
              <a:t>!</a:t>
            </a:r>
            <a:r>
              <a:rPr lang="en-US" dirty="0" smtClean="0"/>
              <a:t> </a:t>
            </a:r>
          </a:p>
          <a:p>
            <a:pPr lvl="1"/>
            <a:r>
              <a:rPr lang="en-US" dirty="0" smtClean="0"/>
              <a:t>Survivors </a:t>
            </a:r>
            <a:r>
              <a:rPr lang="en-US" dirty="0"/>
              <a:t>vastly outnumber removed tables. </a:t>
            </a:r>
            <a:endParaRPr lang="en-US" dirty="0" smtClean="0"/>
          </a:p>
          <a:p>
            <a:pPr lvl="1"/>
            <a:r>
              <a:rPr lang="en-US" dirty="0" smtClean="0"/>
              <a:t>Similarly</a:t>
            </a:r>
            <a:r>
              <a:rPr lang="en-US" dirty="0"/>
              <a:t>, rigid tables outnumber the active ones, both in the survival and, in particular, in the dead class. </a:t>
            </a:r>
            <a:endParaRPr lang="en-US" dirty="0" smtClean="0"/>
          </a:p>
          <a:p>
            <a:pPr lvl="1"/>
            <a:r>
              <a:rPr lang="en-US" dirty="0" smtClean="0"/>
              <a:t>Schema </a:t>
            </a:r>
            <a:r>
              <a:rPr lang="en-US" dirty="0"/>
              <a:t>size is rarely resized, and only in </a:t>
            </a:r>
            <a:r>
              <a:rPr lang="en-US" dirty="0" smtClean="0"/>
              <a:t>survivors (not in the paper). </a:t>
            </a:r>
          </a:p>
          <a:p>
            <a:pPr lvl="1"/>
            <a:r>
              <a:rPr lang="en-US" dirty="0" smtClean="0"/>
              <a:t>Active </a:t>
            </a:r>
            <a:r>
              <a:rPr lang="en-US" dirty="0"/>
              <a:t>tables are few and do not seem to be born in other but early phases of the database lifetime. </a:t>
            </a:r>
            <a:endParaRPr lang="el-GR" dirty="0"/>
          </a:p>
          <a:p>
            <a:r>
              <a:rPr lang="en-US" dirty="0"/>
              <a:t>Evidently, not only survival is also stronger than removal, but </a:t>
            </a:r>
            <a:r>
              <a:rPr lang="en-US" b="1" dirty="0">
                <a:solidFill>
                  <a:srgbClr val="FF0000"/>
                </a:solidFill>
              </a:rPr>
              <a:t>rigidity is also stronger a force than variability </a:t>
            </a:r>
            <a:r>
              <a:rPr lang="en-US" dirty="0"/>
              <a:t>and the combination of the two forces further lowers the amount of change in the life of a database schema.</a:t>
            </a:r>
            <a:endParaRPr lang="el-GR" dirty="0"/>
          </a:p>
          <a:p>
            <a:endParaRPr lang="el-GR" dirty="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42</a:t>
            </a:fld>
            <a:endParaRPr lang="el-GR"/>
          </a:p>
        </p:txBody>
      </p:sp>
      <p:pic>
        <p:nvPicPr>
          <p:cNvPr id="6" name="Picture 2" descr="D:\Users\pvassil\RESEARCH\ON_GOING\EVOLUTION\DB_Evolution\21_TableLifetimes\02_ISeeDeadPeople\16Summer\figures_MASTER\5_II_impureA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2797" y="260648"/>
            <a:ext cx="4701203"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591436"/>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3"/>
          <p:cNvPicPr>
            <a:picLocks noChangeAspect="1" noChangeArrowheads="1"/>
          </p:cNvPicPr>
          <p:nvPr/>
        </p:nvPicPr>
        <p:blipFill>
          <a:blip r:embed="rId2" cstate="print"/>
          <a:srcRect/>
          <a:stretch>
            <a:fillRect/>
          </a:stretch>
        </p:blipFill>
        <p:spPr bwMode="auto">
          <a:xfrm>
            <a:off x="5960608" y="4509120"/>
            <a:ext cx="3183392" cy="1752223"/>
          </a:xfrm>
          <a:prstGeom prst="rect">
            <a:avLst/>
          </a:prstGeom>
          <a:noFill/>
          <a:ln w="9525">
            <a:noFill/>
            <a:miter lim="800000"/>
            <a:headEnd/>
            <a:tailEnd/>
          </a:ln>
          <a:effectLst/>
        </p:spPr>
      </p:pic>
      <p:sp>
        <p:nvSpPr>
          <p:cNvPr id="2" name="Title 1"/>
          <p:cNvSpPr>
            <a:spLocks noGrp="1"/>
          </p:cNvSpPr>
          <p:nvPr>
            <p:ph type="title"/>
          </p:nvPr>
        </p:nvSpPr>
        <p:spPr>
          <a:xfrm>
            <a:off x="107504" y="274638"/>
            <a:ext cx="3466728" cy="1143000"/>
          </a:xfrm>
        </p:spPr>
        <p:txBody>
          <a:bodyPr>
            <a:noAutofit/>
          </a:bodyPr>
          <a:lstStyle/>
          <a:p>
            <a:pPr algn="l"/>
            <a:r>
              <a:rPr lang="en-US" sz="4000" dirty="0" smtClean="0"/>
              <a:t>Summarizing… </a:t>
            </a:r>
            <a:endParaRPr lang="en-US" sz="4000" dirty="0"/>
          </a:p>
        </p:txBody>
      </p:sp>
      <p:sp>
        <p:nvSpPr>
          <p:cNvPr id="3" name="Content Placeholder 2"/>
          <p:cNvSpPr>
            <a:spLocks noGrp="1"/>
          </p:cNvSpPr>
          <p:nvPr>
            <p:ph idx="1"/>
          </p:nvPr>
        </p:nvSpPr>
        <p:spPr>
          <a:xfrm>
            <a:off x="457200" y="1597567"/>
            <a:ext cx="7499176" cy="3052935"/>
          </a:xfrm>
        </p:spPr>
        <p:txBody>
          <a:bodyPr>
            <a:noAutofit/>
          </a:bodyPr>
          <a:lstStyle/>
          <a:p>
            <a:pPr lvl="0"/>
            <a:r>
              <a:rPr lang="en-US" sz="2400" dirty="0" smtClean="0"/>
              <a:t>Yes, we can indeed find </a:t>
            </a:r>
            <a:r>
              <a:rPr lang="en-US" sz="2400" b="1" dirty="0" smtClean="0">
                <a:solidFill>
                  <a:srgbClr val="0000FF"/>
                </a:solidFill>
              </a:rPr>
              <a:t>patterns in the lives of tables</a:t>
            </a:r>
            <a:r>
              <a:rPr lang="en-US" sz="2400" b="1" dirty="0" smtClean="0"/>
              <a:t>, </a:t>
            </a:r>
            <a:r>
              <a:rPr lang="en-US" sz="2400" dirty="0" smtClean="0"/>
              <a:t>during schema evolution!</a:t>
            </a:r>
            <a:endParaRPr lang="en-US" sz="2400" dirty="0" smtClean="0">
              <a:solidFill>
                <a:srgbClr val="3333FF"/>
              </a:solidFill>
            </a:endParaRPr>
          </a:p>
          <a:p>
            <a:r>
              <a:rPr lang="en-US" sz="2400" b="1" u="sng" dirty="0" smtClean="0">
                <a:solidFill>
                  <a:srgbClr val="00B050"/>
                </a:solidFill>
              </a:rPr>
              <a:t>Survivors</a:t>
            </a:r>
            <a:r>
              <a:rPr lang="en-US" sz="2400" b="1" dirty="0" smtClean="0">
                <a:solidFill>
                  <a:srgbClr val="00B050"/>
                </a:solidFill>
              </a:rPr>
              <a:t>, mostly </a:t>
            </a:r>
            <a:r>
              <a:rPr lang="en-US" sz="2400" b="1" u="sng" dirty="0" smtClean="0">
                <a:solidFill>
                  <a:srgbClr val="00B050"/>
                </a:solidFill>
              </a:rPr>
              <a:t>long-lived</a:t>
            </a:r>
            <a:r>
              <a:rPr lang="en-US" sz="2400" b="1" dirty="0" smtClean="0">
                <a:solidFill>
                  <a:srgbClr val="00B050"/>
                </a:solidFill>
              </a:rPr>
              <a:t> (esp. active ones) and </a:t>
            </a:r>
            <a:r>
              <a:rPr lang="en-US" sz="2400" b="1" u="sng" dirty="0" smtClean="0">
                <a:solidFill>
                  <a:srgbClr val="00B050"/>
                </a:solidFill>
              </a:rPr>
              <a:t>quietly active</a:t>
            </a:r>
            <a:r>
              <a:rPr lang="en-US" sz="2400" b="1" dirty="0" smtClean="0">
                <a:solidFill>
                  <a:srgbClr val="00B050"/>
                </a:solidFill>
              </a:rPr>
              <a:t> </a:t>
            </a:r>
            <a:r>
              <a:rPr lang="en-US" sz="2400" b="1" dirty="0" smtClean="0"/>
              <a:t>are </a:t>
            </a:r>
            <a:r>
              <a:rPr lang="en-US" sz="2400" b="1" u="sng" dirty="0" smtClean="0"/>
              <a:t>radically different </a:t>
            </a:r>
            <a:r>
              <a:rPr lang="en-US" sz="2400" b="1" dirty="0" smtClean="0"/>
              <a:t>than </a:t>
            </a:r>
            <a:r>
              <a:rPr lang="en-US" sz="2400" b="1" u="sng" dirty="0" smtClean="0">
                <a:solidFill>
                  <a:srgbClr val="FF0000"/>
                </a:solidFill>
              </a:rPr>
              <a:t>dead </a:t>
            </a:r>
            <a:r>
              <a:rPr lang="en-US" sz="2400" b="1" dirty="0" smtClean="0">
                <a:solidFill>
                  <a:srgbClr val="FF0000"/>
                </a:solidFill>
              </a:rPr>
              <a:t>tables, being mostly </a:t>
            </a:r>
            <a:r>
              <a:rPr lang="en-US" sz="2400" b="1" u="sng" dirty="0" smtClean="0">
                <a:solidFill>
                  <a:srgbClr val="FF0000"/>
                </a:solidFill>
              </a:rPr>
              <a:t>short-lived </a:t>
            </a:r>
            <a:r>
              <a:rPr lang="en-US" sz="2400" b="1" dirty="0" smtClean="0">
                <a:solidFill>
                  <a:srgbClr val="FF0000"/>
                </a:solidFill>
              </a:rPr>
              <a:t>and </a:t>
            </a:r>
            <a:r>
              <a:rPr lang="en-US" sz="2400" b="1" u="sng" dirty="0" smtClean="0">
                <a:solidFill>
                  <a:srgbClr val="FF0000"/>
                </a:solidFill>
              </a:rPr>
              <a:t>rigid</a:t>
            </a:r>
            <a:r>
              <a:rPr lang="en-US" sz="2400" b="1" dirty="0" smtClean="0">
                <a:solidFill>
                  <a:srgbClr val="FF0000"/>
                </a:solidFill>
              </a:rPr>
              <a:t>! </a:t>
            </a:r>
          </a:p>
          <a:p>
            <a:r>
              <a:rPr lang="en-US" sz="2400" b="1" dirty="0" smtClean="0">
                <a:solidFill>
                  <a:srgbClr val="7030A0"/>
                </a:solidFill>
              </a:rPr>
              <a:t>Gravitation to rigidity rules: </a:t>
            </a:r>
            <a:r>
              <a:rPr lang="en-US" sz="2400" dirty="0" smtClean="0">
                <a:solidFill>
                  <a:srgbClr val="7030A0"/>
                </a:solidFill>
              </a:rPr>
              <a:t>we see more absence than presence of schema evolution!</a:t>
            </a:r>
            <a:endParaRPr lang="el-GR" sz="2400" dirty="0" smtClean="0">
              <a:solidFill>
                <a:srgbClr val="7030A0"/>
              </a:solidFill>
            </a:endParaRP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43</a:t>
            </a:fld>
            <a:endParaRPr lang="el-GR" dirty="0"/>
          </a:p>
        </p:txBody>
      </p:sp>
      <p:pic>
        <p:nvPicPr>
          <p:cNvPr id="6" name="Picture 2" descr="D:\Users\pvassil\RESEARCH\ON_GOING\EVOLUTION\DB_Evolution\21_TableLifetimes\02_ISeeDeadPeople\16Summer\figures_MASTER\5_II_impureA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92948" y="68996"/>
            <a:ext cx="5835669" cy="13407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51520" y="5589240"/>
            <a:ext cx="4572000" cy="646331"/>
          </a:xfrm>
          <a:prstGeom prst="rect">
            <a:avLst/>
          </a:prstGeom>
        </p:spPr>
        <p:txBody>
          <a:bodyPr>
            <a:spAutoFit/>
          </a:bodyPr>
          <a:lstStyle/>
          <a:p>
            <a:r>
              <a:rPr lang="en-US" dirty="0" smtClean="0"/>
              <a:t>Also studied [not part of the paper]: year of birth, schema size, schema resizing</a:t>
            </a:r>
            <a:endParaRPr lang="el-GR" dirty="0"/>
          </a:p>
        </p:txBody>
      </p:sp>
      <p:sp>
        <p:nvSpPr>
          <p:cNvPr id="9" name="Footer Placeholder 11"/>
          <p:cNvSpPr txBox="1">
            <a:spLocks/>
          </p:cNvSpPr>
          <p:nvPr/>
        </p:nvSpPr>
        <p:spPr>
          <a:xfrm>
            <a:off x="179512" y="6309320"/>
            <a:ext cx="8496944" cy="369332"/>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rtlCol="0" anchor="ctr">
            <a:spAutoFit/>
          </a:bodyPr>
          <a:lstStyle/>
          <a:p>
            <a:pPr lvl="0"/>
            <a:r>
              <a:rPr kumimoji="0" lang="en-US" sz="1800" b="0" i="0" u="none" strike="noStrike" kern="1200" cap="none" spc="0" normalizeH="0" baseline="0" noProof="0" dirty="0" smtClean="0">
                <a:ln>
                  <a:noFill/>
                </a:ln>
                <a:solidFill>
                  <a:schemeClr val="tx1"/>
                </a:solidFill>
                <a:effectLst/>
                <a:uLnTx/>
                <a:uFillTx/>
                <a:latin typeface="Consolas" pitchFamily="49" charset="0"/>
                <a:ea typeface="+mn-ea"/>
                <a:cs typeface="+mn-cs"/>
              </a:rPr>
              <a:t>http://www.cs.uoi.gr/~pvassil/publications/</a:t>
            </a:r>
            <a:r>
              <a:rPr lang="fr-FR" dirty="0" smtClean="0">
                <a:solidFill>
                  <a:schemeClr val="tx1"/>
                </a:solidFill>
                <a:latin typeface="Consolas" pitchFamily="49" charset="0"/>
              </a:rPr>
              <a:t>2017_CAiSE_Electrolysis</a:t>
            </a:r>
            <a:r>
              <a:rPr kumimoji="0" lang="en-US" sz="1800" b="0" i="0" u="none" strike="noStrike" kern="1200" cap="none" spc="0" normalizeH="0" baseline="0" noProof="0" dirty="0" smtClean="0">
                <a:ln>
                  <a:noFill/>
                </a:ln>
                <a:solidFill>
                  <a:schemeClr val="tx1"/>
                </a:solidFill>
                <a:effectLst/>
                <a:uLnTx/>
                <a:uFillTx/>
                <a:latin typeface="Consolas" pitchFamily="49" charset="0"/>
                <a:ea typeface="+mn-ea"/>
                <a:cs typeface="+mn-cs"/>
              </a:rPr>
              <a:t> </a:t>
            </a:r>
            <a:endParaRPr kumimoji="0" lang="en-US" sz="1800" b="0" i="0" u="none" strike="noStrike" kern="1200" cap="none" spc="0" normalizeH="0" baseline="0" noProof="0" dirty="0">
              <a:ln>
                <a:noFill/>
              </a:ln>
              <a:solidFill>
                <a:schemeClr val="tx1"/>
              </a:solidFill>
              <a:effectLst/>
              <a:uLnTx/>
              <a:uFillTx/>
              <a:latin typeface="Consolas" pitchFamily="49" charset="0"/>
              <a:ea typeface="+mn-ea"/>
              <a:cs typeface="+mn-cs"/>
            </a:endParaRPr>
          </a:p>
        </p:txBody>
      </p:sp>
    </p:spTree>
    <p:extLst>
      <p:ext uri="{BB962C8B-B14F-4D97-AF65-F5344CB8AC3E}">
        <p14:creationId xmlns:p14="http://schemas.microsoft.com/office/powerpoint/2010/main" val="320527951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remarks</a:t>
            </a:r>
            <a:endParaRPr lang="el-GR" dirty="0"/>
          </a:p>
        </p:txBody>
      </p:sp>
      <p:sp>
        <p:nvSpPr>
          <p:cNvPr id="3" name="Text Placeholder 2"/>
          <p:cNvSpPr>
            <a:spLocks noGrp="1"/>
          </p:cNvSpPr>
          <p:nvPr>
            <p:ph type="body" idx="1"/>
          </p:nvPr>
        </p:nvSpPr>
        <p:spPr/>
        <p:txBody>
          <a:bodyPr/>
          <a:lstStyle/>
          <a:p>
            <a:r>
              <a:rPr lang="en-US" dirty="0" smtClean="0"/>
              <a:t>Where we stand</a:t>
            </a:r>
          </a:p>
          <a:p>
            <a:r>
              <a:rPr lang="en-US" dirty="0" smtClean="0"/>
              <a:t>Open issues</a:t>
            </a:r>
          </a:p>
          <a:p>
            <a:r>
              <a:rPr lang="en-US" dirty="0" smtClean="0"/>
              <a:t>… and discussions …</a:t>
            </a:r>
            <a:endParaRPr lang="el-GR" dirty="0"/>
          </a:p>
        </p:txBody>
      </p:sp>
      <p:sp>
        <p:nvSpPr>
          <p:cNvPr id="5" name="Slide Number Placeholder 4"/>
          <p:cNvSpPr>
            <a:spLocks noGrp="1"/>
          </p:cNvSpPr>
          <p:nvPr>
            <p:ph type="sldNum" sz="quarter" idx="12"/>
          </p:nvPr>
        </p:nvSpPr>
        <p:spPr/>
        <p:txBody>
          <a:bodyPr/>
          <a:lstStyle/>
          <a:p>
            <a:fld id="{69E29E33-B620-47F9-BB04-8846C2A5AFCC}" type="slidenum">
              <a:rPr lang="en-US" smtClean="0"/>
              <a:pPr/>
              <a:t>44</a:t>
            </a:fld>
            <a:endParaRPr lang="en-US" dirty="0"/>
          </a:p>
        </p:txBody>
      </p:sp>
      <p:sp>
        <p:nvSpPr>
          <p:cNvPr id="6" name="Footer Placeholder 5"/>
          <p:cNvSpPr>
            <a:spLocks noGrp="1"/>
          </p:cNvSpPr>
          <p:nvPr>
            <p:ph type="ftr" sz="quarter" idx="11"/>
          </p:nvPr>
        </p:nvSpPr>
        <p:spPr/>
        <p:txBody>
          <a:bodyPr/>
          <a:lstStyle/>
          <a:p>
            <a:endParaRPr lang="en-US" dirty="0"/>
          </a:p>
        </p:txBody>
      </p:sp>
      <p:pic>
        <p:nvPicPr>
          <p:cNvPr id="9" name="Picture 8" descr="C:\Users\pvassil\AppData\Local\Microsoft\Windows\Temporary Internet Files\Content.IE5\ES7NY6W8\MC900439851[1].wmf"/>
          <p:cNvPicPr>
            <a:picLocks noChangeAspect="1" noChangeArrowheads="1"/>
          </p:cNvPicPr>
          <p:nvPr/>
        </p:nvPicPr>
        <p:blipFill>
          <a:blip r:embed="rId3" cstate="print"/>
          <a:srcRect/>
          <a:stretch>
            <a:fillRect/>
          </a:stretch>
        </p:blipFill>
        <p:spPr bwMode="auto">
          <a:xfrm>
            <a:off x="7219950" y="3501008"/>
            <a:ext cx="1924050" cy="1536700"/>
          </a:xfrm>
          <a:prstGeom prst="rect">
            <a:avLst/>
          </a:prstGeom>
          <a:noFill/>
          <a:ln w="9525">
            <a:noFill/>
            <a:miter lim="800000"/>
            <a:headEnd/>
            <a:tailEnd/>
          </a:ln>
        </p:spPr>
      </p:pic>
      <p:sp>
        <p:nvSpPr>
          <p:cNvPr id="8" name="TextBox 7"/>
          <p:cNvSpPr txBox="1"/>
          <p:nvPr/>
        </p:nvSpPr>
        <p:spPr>
          <a:xfrm>
            <a:off x="395536" y="476672"/>
            <a:ext cx="3816424"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400" u="sng" dirty="0" smtClean="0">
                <a:solidFill>
                  <a:schemeClr val="bg1">
                    <a:lumMod val="50000"/>
                  </a:schemeClr>
                </a:solidFill>
                <a:latin typeface="+mn-lt"/>
              </a:rPr>
              <a:t>Outline</a:t>
            </a:r>
          </a:p>
          <a:p>
            <a:pPr>
              <a:buFontTx/>
              <a:buChar char="-"/>
            </a:pPr>
            <a:r>
              <a:rPr lang="en-US" sz="2400" dirty="0" smtClean="0">
                <a:solidFill>
                  <a:schemeClr val="bg1">
                    <a:lumMod val="50000"/>
                  </a:schemeClr>
                </a:solidFill>
              </a:rPr>
              <a:t> Schema size evolution</a:t>
            </a:r>
          </a:p>
          <a:p>
            <a:pPr>
              <a:buFontTx/>
              <a:buChar char="-"/>
            </a:pPr>
            <a:r>
              <a:rPr lang="en-US" sz="2400" dirty="0" smtClean="0">
                <a:solidFill>
                  <a:schemeClr val="bg1">
                    <a:lumMod val="50000"/>
                  </a:schemeClr>
                </a:solidFill>
                <a:latin typeface="+mn-lt"/>
              </a:rPr>
              <a:t> Foreign Key Evolution</a:t>
            </a:r>
          </a:p>
          <a:p>
            <a:pPr>
              <a:buFontTx/>
              <a:buChar char="-"/>
            </a:pPr>
            <a:r>
              <a:rPr lang="en-US" sz="2400" dirty="0" smtClean="0">
                <a:solidFill>
                  <a:schemeClr val="bg1">
                    <a:lumMod val="50000"/>
                  </a:schemeClr>
                </a:solidFill>
              </a:rPr>
              <a:t> Table Evolution</a:t>
            </a:r>
          </a:p>
          <a:p>
            <a:pPr>
              <a:buFontTx/>
              <a:buChar char="-"/>
            </a:pPr>
            <a:r>
              <a:rPr lang="en-US" sz="2400" b="1" dirty="0" smtClean="0">
                <a:solidFill>
                  <a:schemeClr val="bg1">
                    <a:lumMod val="50000"/>
                  </a:schemeClr>
                </a:solidFill>
                <a:latin typeface="+mn-lt"/>
              </a:rPr>
              <a:t> Closing Remarks</a:t>
            </a:r>
            <a:endParaRPr lang="el-GR" sz="2400" b="1" dirty="0" smtClean="0">
              <a:solidFill>
                <a:schemeClr val="bg1">
                  <a:lumMod val="50000"/>
                </a:schemeClr>
              </a:solidFill>
              <a:latin typeface="+mn-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we stand</a:t>
            </a:r>
            <a:endParaRPr lang="en-US" dirty="0"/>
          </a:p>
        </p:txBody>
      </p:sp>
      <p:sp>
        <p:nvSpPr>
          <p:cNvPr id="3" name="Content Placeholder 2"/>
          <p:cNvSpPr>
            <a:spLocks noGrp="1"/>
          </p:cNvSpPr>
          <p:nvPr>
            <p:ph idx="1"/>
          </p:nvPr>
        </p:nvSpPr>
        <p:spPr>
          <a:xfrm>
            <a:off x="457200" y="1412776"/>
            <a:ext cx="8229600" cy="4205063"/>
          </a:xfrm>
        </p:spPr>
        <p:txBody>
          <a:bodyPr>
            <a:noAutofit/>
          </a:bodyPr>
          <a:lstStyle/>
          <a:p>
            <a:pPr>
              <a:buNone/>
            </a:pPr>
            <a:r>
              <a:rPr lang="en-US" sz="2800" dirty="0" smtClean="0"/>
              <a:t>We have a first understanding of …</a:t>
            </a:r>
          </a:p>
          <a:p>
            <a:r>
              <a:rPr lang="en-US" sz="2800" dirty="0" smtClean="0">
                <a:solidFill>
                  <a:srgbClr val="7030A0"/>
                </a:solidFill>
              </a:rPr>
              <a:t>gravitation to rigidity</a:t>
            </a:r>
            <a:r>
              <a:rPr lang="en-US" sz="2800" dirty="0" smtClean="0"/>
              <a:t>, i.e., the mechanics of schema </a:t>
            </a:r>
            <a:r>
              <a:rPr lang="en-US" sz="2800" dirty="0" smtClean="0">
                <a:solidFill>
                  <a:srgbClr val="FF0000"/>
                </a:solidFill>
              </a:rPr>
              <a:t>non-</a:t>
            </a:r>
            <a:r>
              <a:rPr lang="en-US" sz="2800" dirty="0" smtClean="0"/>
              <a:t>evolution for </a:t>
            </a:r>
            <a:r>
              <a:rPr lang="en-US" sz="2800" dirty="0" err="1"/>
              <a:t>FoSS</a:t>
            </a:r>
            <a:r>
              <a:rPr lang="en-US" sz="2800" dirty="0"/>
              <a:t> ecosystems</a:t>
            </a:r>
          </a:p>
          <a:p>
            <a:r>
              <a:rPr lang="en-US" sz="2800" dirty="0" smtClean="0">
                <a:solidFill>
                  <a:srgbClr val="008000"/>
                </a:solidFill>
              </a:rPr>
              <a:t>schemata growing</a:t>
            </a:r>
            <a:r>
              <a:rPr lang="en-US" sz="2800" dirty="0" smtClean="0"/>
              <a:t>, changed in focused periods of maintenance and progressively “cooling” down</a:t>
            </a:r>
          </a:p>
          <a:p>
            <a:r>
              <a:rPr lang="en-US" sz="2800" dirty="0" smtClean="0"/>
              <a:t>patterns relating to </a:t>
            </a:r>
            <a:r>
              <a:rPr lang="en-US" sz="2800" dirty="0" smtClean="0">
                <a:solidFill>
                  <a:srgbClr val="FF0000"/>
                </a:solidFill>
              </a:rPr>
              <a:t>how tables change</a:t>
            </a:r>
            <a:r>
              <a:rPr lang="en-US" sz="2800" dirty="0" smtClean="0"/>
              <a:t>, given their size, update behavior, time of birth, …</a:t>
            </a:r>
          </a:p>
          <a:p>
            <a:r>
              <a:rPr lang="en-US" sz="2800" dirty="0" smtClean="0">
                <a:solidFill>
                  <a:schemeClr val="accent6">
                    <a:lumMod val="75000"/>
                  </a:schemeClr>
                </a:solidFill>
              </a:rPr>
              <a:t>foreign key families of treatment</a:t>
            </a:r>
            <a:r>
              <a:rPr lang="en-US" sz="2800" dirty="0" smtClean="0"/>
              <a:t>, absence &amp; removals</a:t>
            </a:r>
            <a:endParaRPr lang="en-US" sz="2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29E33-B620-47F9-BB04-8846C2A5AFCC}" type="slidenum">
              <a:rPr lang="en-US" smtClean="0"/>
              <a:pPr/>
              <a:t>45</a:t>
            </a:fld>
            <a:endParaRPr lang="en-US"/>
          </a:p>
        </p:txBody>
      </p:sp>
      <p:sp>
        <p:nvSpPr>
          <p:cNvPr id="7" name="Content Placeholder 3"/>
          <p:cNvSpPr txBox="1">
            <a:spLocks/>
          </p:cNvSpPr>
          <p:nvPr/>
        </p:nvSpPr>
        <p:spPr>
          <a:xfrm>
            <a:off x="467544" y="5772397"/>
            <a:ext cx="8363272" cy="1040979"/>
          </a:xfrm>
          <a:prstGeom prst="rect">
            <a:avLst/>
          </a:prstGeom>
          <a:solidFill>
            <a:schemeClr val="bg1">
              <a:lumMod val="95000"/>
            </a:schemeClr>
          </a:solidFill>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808080"/>
                </a:solidFill>
                <a:effectLst/>
                <a:uLnTx/>
                <a:uFillTx/>
                <a:latin typeface="+mn-lt"/>
                <a:ea typeface="+mn-ea"/>
                <a:cs typeface="+mn-cs"/>
              </a:rPr>
              <a:t>To probe further (</a:t>
            </a:r>
            <a:r>
              <a:rPr kumimoji="0" lang="en-US" sz="2800" b="0" i="0" u="none" strike="noStrike" kern="1200" cap="none" spc="0" normalizeH="0" baseline="0" noProof="0" dirty="0" smtClean="0">
                <a:ln>
                  <a:noFill/>
                </a:ln>
                <a:solidFill>
                  <a:srgbClr val="FF0000"/>
                </a:solidFill>
                <a:effectLst/>
                <a:uLnTx/>
                <a:uFillTx/>
                <a:latin typeface="+mn-lt"/>
                <a:ea typeface="+mn-ea"/>
                <a:cs typeface="+mn-cs"/>
              </a:rPr>
              <a:t>code</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00B050"/>
                </a:solidFill>
                <a:effectLst/>
                <a:uLnTx/>
                <a:uFillTx/>
                <a:latin typeface="+mn-lt"/>
                <a:ea typeface="+mn-ea"/>
                <a:cs typeface="+mn-cs"/>
              </a:rPr>
              <a:t>data</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chemeClr val="accent6">
                    <a:lumMod val="75000"/>
                  </a:schemeClr>
                </a:solidFill>
                <a:effectLst/>
                <a:uLnTx/>
                <a:uFillTx/>
                <a:latin typeface="+mn-lt"/>
                <a:ea typeface="+mn-ea"/>
                <a:cs typeface="+mn-cs"/>
              </a:rPr>
              <a:t>details</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7030A0"/>
                </a:solidFill>
                <a:effectLst/>
                <a:uLnTx/>
                <a:uFillTx/>
                <a:latin typeface="+mn-lt"/>
                <a:ea typeface="+mn-ea"/>
                <a:cs typeface="+mn-cs"/>
              </a:rPr>
              <a:t>presentations</a:t>
            </a:r>
            <a:r>
              <a:rPr kumimoji="0" lang="en-US" sz="2800" b="1" i="0" u="none" strike="noStrike" kern="1200" cap="none" spc="0" normalizeH="0" baseline="0" noProof="0" dirty="0" smtClean="0">
                <a:ln>
                  <a:noFill/>
                </a:ln>
                <a:solidFill>
                  <a:srgbClr val="808080"/>
                </a:solidFill>
                <a:effectLst/>
                <a:uLnTx/>
                <a:uFillTx/>
                <a:latin typeface="+mn-lt"/>
                <a:ea typeface="+mn-ea"/>
                <a:cs typeface="+mn-cs"/>
              </a:rPr>
              <a:t>, …)</a:t>
            </a:r>
          </a:p>
          <a:p>
            <a:pPr marL="266700" lvl="2" indent="-228600" algn="ctr">
              <a:spcBef>
                <a:spcPct val="20000"/>
              </a:spcBef>
              <a:defRPr/>
            </a:pPr>
            <a:r>
              <a:rPr lang="fr-FR" sz="2000" b="1" dirty="0" smtClean="0">
                <a:solidFill>
                  <a:srgbClr val="0000FF"/>
                </a:solidFill>
                <a:latin typeface="Consolas" pitchFamily="49" charset="0"/>
                <a:cs typeface="Consolas" pitchFamily="49" charset="0"/>
                <a:hlinkClick r:id="rId3"/>
              </a:rPr>
              <a:t>http://www.cs.uoi.gr/~pvassil/projects/schemaBiographies/</a:t>
            </a:r>
            <a:r>
              <a:rPr lang="fr-FR" sz="2000" b="1" dirty="0" smtClean="0">
                <a:solidFill>
                  <a:srgbClr val="0000FF"/>
                </a:solidFill>
                <a:latin typeface="Consolas" pitchFamily="49" charset="0"/>
                <a:cs typeface="Consolas" pitchFamily="49" charset="0"/>
              </a:rPr>
              <a:t> </a:t>
            </a:r>
            <a:endParaRPr kumimoji="0" lang="fr-FR" sz="2000" b="1" i="0" u="none" strike="noStrike" kern="1200" cap="none" spc="0" normalizeH="0" baseline="0" noProof="0" dirty="0" smtClean="0">
              <a:ln>
                <a:noFill/>
              </a:ln>
              <a:solidFill>
                <a:srgbClr val="0000FF"/>
              </a:solidFill>
              <a:effectLst/>
              <a:uLnTx/>
              <a:uFillTx/>
              <a:latin typeface="Consolas" pitchFamily="49" charset="0"/>
              <a:ea typeface="+mn-ea"/>
              <a:cs typeface="Consolas" pitchFamily="49" charset="0"/>
            </a:endParaRPr>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804238" y="953344"/>
            <a:ext cx="2639970" cy="5904656"/>
            <a:chOff x="7019265" y="620688"/>
            <a:chExt cx="2064913" cy="5241038"/>
          </a:xfrm>
        </p:grpSpPr>
        <p:pic>
          <p:nvPicPr>
            <p:cNvPr id="2" name="Picture 1"/>
            <p:cNvPicPr>
              <a:picLocks noChangeAspect="1"/>
            </p:cNvPicPr>
            <p:nvPr/>
          </p:nvPicPr>
          <p:blipFill>
            <a:blip r:embed="rId2" cstate="print"/>
            <a:srcRect/>
            <a:stretch>
              <a:fillRect/>
            </a:stretch>
          </p:blipFill>
          <p:spPr bwMode="auto">
            <a:xfrm>
              <a:off x="7020272" y="3701334"/>
              <a:ext cx="1388180" cy="828518"/>
            </a:xfrm>
            <a:prstGeom prst="rect">
              <a:avLst/>
            </a:prstGeom>
            <a:noFill/>
          </p:spPr>
        </p:pic>
        <p:pic>
          <p:nvPicPr>
            <p:cNvPr id="3" name="Picture 2"/>
            <p:cNvPicPr>
              <a:picLocks noChangeAspect="1"/>
            </p:cNvPicPr>
            <p:nvPr/>
          </p:nvPicPr>
          <p:blipFill>
            <a:blip r:embed="rId3" cstate="print"/>
            <a:srcRect/>
            <a:stretch>
              <a:fillRect/>
            </a:stretch>
          </p:blipFill>
          <p:spPr bwMode="auto">
            <a:xfrm>
              <a:off x="7020272" y="620688"/>
              <a:ext cx="1379035" cy="830347"/>
            </a:xfrm>
            <a:prstGeom prst="rect">
              <a:avLst/>
            </a:prstGeom>
            <a:noFill/>
          </p:spPr>
        </p:pic>
        <p:pic>
          <p:nvPicPr>
            <p:cNvPr id="4" name="Picture 3"/>
            <p:cNvPicPr>
              <a:picLocks noChangeAspect="1"/>
            </p:cNvPicPr>
            <p:nvPr/>
          </p:nvPicPr>
          <p:blipFill>
            <a:blip r:embed="rId4" cstate="print"/>
            <a:srcRect/>
            <a:stretch>
              <a:fillRect/>
            </a:stretch>
          </p:blipFill>
          <p:spPr bwMode="auto">
            <a:xfrm>
              <a:off x="7020272" y="1654438"/>
              <a:ext cx="1379035" cy="830347"/>
            </a:xfrm>
            <a:prstGeom prst="rect">
              <a:avLst/>
            </a:prstGeom>
            <a:noFill/>
          </p:spPr>
        </p:pic>
        <p:pic>
          <p:nvPicPr>
            <p:cNvPr id="5" name="Picture 2" descr="D:\Users\pvassil\RESEARCH\SUBMITTED\15ER\CR\Greek_gamma_Capital.png"/>
            <p:cNvPicPr>
              <a:picLocks noChangeAspect="1" noChangeArrowheads="1"/>
            </p:cNvPicPr>
            <p:nvPr/>
          </p:nvPicPr>
          <p:blipFill>
            <a:blip r:embed="rId5" cstate="print"/>
            <a:srcRect/>
            <a:stretch>
              <a:fillRect/>
            </a:stretch>
          </p:blipFill>
          <p:spPr bwMode="auto">
            <a:xfrm>
              <a:off x="8460432" y="768343"/>
              <a:ext cx="390000" cy="539847"/>
            </a:xfrm>
            <a:prstGeom prst="rect">
              <a:avLst/>
            </a:prstGeom>
            <a:noFill/>
          </p:spPr>
        </p:pic>
        <p:pic>
          <p:nvPicPr>
            <p:cNvPr id="6" name="Picture 2" descr="D:\Users\pvassil\RESEARCH\SUBMITTED\15ER\CR\Greek_gamma_Capital.png"/>
            <p:cNvPicPr>
              <a:picLocks noChangeAspect="1" noChangeArrowheads="1"/>
            </p:cNvPicPr>
            <p:nvPr/>
          </p:nvPicPr>
          <p:blipFill>
            <a:blip r:embed="rId5" cstate="print"/>
            <a:srcRect/>
            <a:stretch>
              <a:fillRect/>
            </a:stretch>
          </p:blipFill>
          <p:spPr bwMode="auto">
            <a:xfrm rot="10800000">
              <a:off x="8460430" y="1781361"/>
              <a:ext cx="402361" cy="576063"/>
            </a:xfrm>
            <a:prstGeom prst="rect">
              <a:avLst/>
            </a:prstGeom>
            <a:noFill/>
          </p:spPr>
        </p:pic>
        <p:pic>
          <p:nvPicPr>
            <p:cNvPr id="7" name="Picture 2" descr="The parts of a comet:  nucleus, coma, and tails."/>
            <p:cNvPicPr>
              <a:picLocks noChangeAspect="1" noChangeArrowheads="1"/>
            </p:cNvPicPr>
            <p:nvPr/>
          </p:nvPicPr>
          <p:blipFill>
            <a:blip r:embed="rId6" cstate="print"/>
            <a:srcRect t="22651" r="36181" b="12226"/>
            <a:stretch>
              <a:fillRect/>
            </a:stretch>
          </p:blipFill>
          <p:spPr bwMode="auto">
            <a:xfrm>
              <a:off x="8460432" y="2743104"/>
              <a:ext cx="396752" cy="540486"/>
            </a:xfrm>
            <a:prstGeom prst="rect">
              <a:avLst/>
            </a:prstGeom>
            <a:noFill/>
          </p:spPr>
        </p:pic>
        <p:grpSp>
          <p:nvGrpSpPr>
            <p:cNvPr id="8" name="Group 22"/>
            <p:cNvGrpSpPr/>
            <p:nvPr/>
          </p:nvGrpSpPr>
          <p:grpSpPr>
            <a:xfrm>
              <a:off x="8523079" y="3813412"/>
              <a:ext cx="369401" cy="649449"/>
              <a:chOff x="1754327" y="4526212"/>
              <a:chExt cx="369401" cy="649449"/>
            </a:xfrm>
          </p:grpSpPr>
          <p:sp>
            <p:nvSpPr>
              <p:cNvPr id="9" name="Right Triangle 8"/>
              <p:cNvSpPr>
                <a:spLocks noChangeAspect="1"/>
              </p:cNvSpPr>
              <p:nvPr/>
            </p:nvSpPr>
            <p:spPr>
              <a:xfrm>
                <a:off x="1763688" y="4526212"/>
                <a:ext cx="360040" cy="576064"/>
              </a:xfrm>
              <a:prstGeom prst="rtTriangl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wordArtVertRtl" wrap="none" lIns="0" tIns="0" rIns="0" bIns="0" rtlCol="0" anchor="b" anchorCtr="0">
                <a:noAutofit/>
              </a:bodyPr>
              <a:lstStyle/>
              <a:p>
                <a:pPr algn="ctr"/>
                <a:endParaRPr lang="el-GR" sz="1400" dirty="0">
                  <a:ln>
                    <a:solidFill>
                      <a:srgbClr val="7030A0"/>
                    </a:solidFill>
                  </a:ln>
                  <a:solidFill>
                    <a:srgbClr val="FF0000"/>
                  </a:solidFill>
                  <a:latin typeface="Arial Narrow" pitchFamily="34" charset="0"/>
                </a:endParaRPr>
              </a:p>
            </p:txBody>
          </p:sp>
          <p:sp>
            <p:nvSpPr>
              <p:cNvPr id="10" name="Rectangle 9"/>
              <p:cNvSpPr/>
              <p:nvPr/>
            </p:nvSpPr>
            <p:spPr>
              <a:xfrm rot="2763490">
                <a:off x="1664399" y="4777955"/>
                <a:ext cx="487634" cy="307777"/>
              </a:xfrm>
              <a:prstGeom prst="rect">
                <a:avLst/>
              </a:prstGeom>
            </p:spPr>
            <p:txBody>
              <a:bodyPr wrap="none">
                <a:spAutoFit/>
              </a:bodyPr>
              <a:lstStyle/>
              <a:p>
                <a:pPr algn="ctr"/>
                <a:r>
                  <a:rPr lang="en-US" sz="1400" b="1" dirty="0" smtClean="0">
                    <a:solidFill>
                      <a:srgbClr val="FF0000"/>
                    </a:solidFill>
                    <a:latin typeface="Arial Narrow" pitchFamily="34" charset="0"/>
                  </a:rPr>
                  <a:t>void</a:t>
                </a:r>
                <a:endParaRPr lang="el-GR" sz="1400" b="1" dirty="0">
                  <a:solidFill>
                    <a:srgbClr val="FF0000"/>
                  </a:solidFill>
                  <a:latin typeface="Arial Narrow" pitchFamily="34" charset="0"/>
                </a:endParaRPr>
              </a:p>
            </p:txBody>
          </p:sp>
        </p:grpSp>
        <p:pic>
          <p:nvPicPr>
            <p:cNvPr id="11" name="Picture 10"/>
            <p:cNvPicPr>
              <a:picLocks noChangeAspect="1"/>
            </p:cNvPicPr>
            <p:nvPr/>
          </p:nvPicPr>
          <p:blipFill>
            <a:blip r:embed="rId7" cstate="print"/>
            <a:srcRect/>
            <a:stretch>
              <a:fillRect/>
            </a:stretch>
          </p:blipFill>
          <p:spPr bwMode="auto">
            <a:xfrm>
              <a:off x="7020272" y="2633400"/>
              <a:ext cx="1377206" cy="828518"/>
            </a:xfrm>
            <a:prstGeom prst="rect">
              <a:avLst/>
            </a:prstGeom>
            <a:noFill/>
          </p:spPr>
        </p:pic>
        <p:pic>
          <p:nvPicPr>
            <p:cNvPr id="12" name="Picture 13"/>
            <p:cNvPicPr>
              <a:picLocks noChangeAspect="1" noChangeArrowheads="1"/>
            </p:cNvPicPr>
            <p:nvPr/>
          </p:nvPicPr>
          <p:blipFill>
            <a:blip r:embed="rId8" cstate="print"/>
            <a:srcRect/>
            <a:stretch>
              <a:fillRect/>
            </a:stretch>
          </p:blipFill>
          <p:spPr bwMode="auto">
            <a:xfrm>
              <a:off x="7019265" y="4725144"/>
              <a:ext cx="2064913" cy="1136582"/>
            </a:xfrm>
            <a:prstGeom prst="rect">
              <a:avLst/>
            </a:prstGeom>
            <a:noFill/>
            <a:ln w="9525">
              <a:noFill/>
              <a:miter lim="800000"/>
              <a:headEnd/>
              <a:tailEnd/>
            </a:ln>
            <a:effectLst/>
          </p:spPr>
        </p:pic>
      </p:grpSp>
      <p:pic>
        <p:nvPicPr>
          <p:cNvPr id="13" name="Picture 2" descr="C:\WORKING\__killMeAfterwards\Figure02_nodesEdges.PNG"/>
          <p:cNvPicPr>
            <a:picLocks noChangeAspect="1" noChangeArrowheads="1"/>
          </p:cNvPicPr>
          <p:nvPr/>
        </p:nvPicPr>
        <p:blipFill>
          <a:blip r:embed="rId9" cstate="print"/>
          <a:srcRect l="47595"/>
          <a:stretch>
            <a:fillRect/>
          </a:stretch>
        </p:blipFill>
        <p:spPr bwMode="auto">
          <a:xfrm>
            <a:off x="6441031" y="849216"/>
            <a:ext cx="2702969" cy="6008784"/>
          </a:xfrm>
          <a:prstGeom prst="rect">
            <a:avLst/>
          </a:prstGeom>
          <a:noFill/>
        </p:spPr>
      </p:pic>
      <p:sp>
        <p:nvSpPr>
          <p:cNvPr id="14" name="Rectangle 13"/>
          <p:cNvSpPr/>
          <p:nvPr/>
        </p:nvSpPr>
        <p:spPr>
          <a:xfrm>
            <a:off x="7956376" y="5013176"/>
            <a:ext cx="1080120" cy="513186"/>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8748464" y="5877272"/>
            <a:ext cx="228600" cy="792088"/>
          </a:xfrm>
          <a:prstGeom prst="rect">
            <a:avLst/>
          </a:prstGeom>
          <a:solidFill>
            <a:srgbClr val="FF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45" name="Group 44"/>
          <p:cNvGrpSpPr/>
          <p:nvPr/>
        </p:nvGrpSpPr>
        <p:grpSpPr>
          <a:xfrm>
            <a:off x="210576" y="2113870"/>
            <a:ext cx="3389823" cy="4653136"/>
            <a:chOff x="210576" y="2132856"/>
            <a:chExt cx="3389823" cy="4725144"/>
          </a:xfrm>
        </p:grpSpPr>
        <p:pic>
          <p:nvPicPr>
            <p:cNvPr id="17" name="Picture 3"/>
            <p:cNvPicPr>
              <a:picLocks noChangeAspect="1" noChangeArrowheads="1"/>
            </p:cNvPicPr>
            <p:nvPr/>
          </p:nvPicPr>
          <p:blipFill>
            <a:blip r:embed="rId10" cstate="print"/>
            <a:srcRect/>
            <a:stretch>
              <a:fillRect/>
            </a:stretch>
          </p:blipFill>
          <p:spPr bwMode="auto">
            <a:xfrm>
              <a:off x="251520" y="2132856"/>
              <a:ext cx="3348879" cy="2392740"/>
            </a:xfrm>
            <a:prstGeom prst="rect">
              <a:avLst/>
            </a:prstGeom>
            <a:noFill/>
            <a:ln w="9525">
              <a:noFill/>
              <a:miter lim="800000"/>
              <a:headEnd/>
              <a:tailEnd/>
            </a:ln>
            <a:effectLst/>
          </p:spPr>
        </p:pic>
        <p:pic>
          <p:nvPicPr>
            <p:cNvPr id="18" name="Picture 5"/>
            <p:cNvPicPr>
              <a:picLocks noChangeAspect="1" noChangeArrowheads="1"/>
            </p:cNvPicPr>
            <p:nvPr/>
          </p:nvPicPr>
          <p:blipFill>
            <a:blip r:embed="rId11" cstate="print"/>
            <a:srcRect/>
            <a:stretch>
              <a:fillRect/>
            </a:stretch>
          </p:blipFill>
          <p:spPr bwMode="auto">
            <a:xfrm>
              <a:off x="210576" y="4465260"/>
              <a:ext cx="3317815" cy="2392740"/>
            </a:xfrm>
            <a:prstGeom prst="rect">
              <a:avLst/>
            </a:prstGeom>
            <a:noFill/>
            <a:ln w="9525">
              <a:noFill/>
              <a:miter lim="800000"/>
              <a:headEnd/>
              <a:tailEnd/>
            </a:ln>
            <a:effectLst/>
          </p:spPr>
        </p:pic>
        <p:sp>
          <p:nvSpPr>
            <p:cNvPr id="20" name="Rectangle 19"/>
            <p:cNvSpPr/>
            <p:nvPr/>
          </p:nvSpPr>
          <p:spPr>
            <a:xfrm>
              <a:off x="1291823" y="6070551"/>
              <a:ext cx="630827" cy="26524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Rectangle 20"/>
            <p:cNvSpPr/>
            <p:nvPr/>
          </p:nvSpPr>
          <p:spPr>
            <a:xfrm>
              <a:off x="546300" y="6269486"/>
              <a:ext cx="573479" cy="26524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Rectangle 21"/>
            <p:cNvSpPr/>
            <p:nvPr/>
          </p:nvSpPr>
          <p:spPr>
            <a:xfrm>
              <a:off x="2052006" y="2735185"/>
              <a:ext cx="229392" cy="26524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Rectangle 22"/>
            <p:cNvSpPr/>
            <p:nvPr/>
          </p:nvSpPr>
          <p:spPr>
            <a:xfrm>
              <a:off x="2682833" y="2801497"/>
              <a:ext cx="344087" cy="26524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Rectangle 23"/>
            <p:cNvSpPr/>
            <p:nvPr/>
          </p:nvSpPr>
          <p:spPr>
            <a:xfrm>
              <a:off x="2037346" y="5407436"/>
              <a:ext cx="688175" cy="26524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Rectangle 24"/>
            <p:cNvSpPr/>
            <p:nvPr/>
          </p:nvSpPr>
          <p:spPr>
            <a:xfrm>
              <a:off x="3126956" y="4943256"/>
              <a:ext cx="286740" cy="26524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Oval 25"/>
            <p:cNvSpPr/>
            <p:nvPr/>
          </p:nvSpPr>
          <p:spPr>
            <a:xfrm>
              <a:off x="790352" y="3331989"/>
              <a:ext cx="229392" cy="397869"/>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Oval 26"/>
            <p:cNvSpPr/>
            <p:nvPr/>
          </p:nvSpPr>
          <p:spPr>
            <a:xfrm>
              <a:off x="618308" y="3464612"/>
              <a:ext cx="229392" cy="397869"/>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Oval 27"/>
            <p:cNvSpPr/>
            <p:nvPr/>
          </p:nvSpPr>
          <p:spPr>
            <a:xfrm>
              <a:off x="1077091" y="3265677"/>
              <a:ext cx="229392" cy="397869"/>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Oval 28"/>
            <p:cNvSpPr/>
            <p:nvPr/>
          </p:nvSpPr>
          <p:spPr>
            <a:xfrm>
              <a:off x="2725520" y="5274813"/>
              <a:ext cx="229392" cy="397869"/>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p:cNvSpPr/>
            <p:nvPr/>
          </p:nvSpPr>
          <p:spPr>
            <a:xfrm>
              <a:off x="1306483" y="2801497"/>
              <a:ext cx="688175" cy="530492"/>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Rectangle 30"/>
            <p:cNvSpPr/>
            <p:nvPr/>
          </p:nvSpPr>
          <p:spPr>
            <a:xfrm>
              <a:off x="1119779" y="6070551"/>
              <a:ext cx="172044" cy="265246"/>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Rectangle 31"/>
            <p:cNvSpPr/>
            <p:nvPr/>
          </p:nvSpPr>
          <p:spPr>
            <a:xfrm>
              <a:off x="2897564" y="5075879"/>
              <a:ext cx="286740" cy="331557"/>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Oval 32"/>
            <p:cNvSpPr/>
            <p:nvPr/>
          </p:nvSpPr>
          <p:spPr>
            <a:xfrm>
              <a:off x="2166701" y="2735185"/>
              <a:ext cx="229392" cy="397869"/>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Rectangle 33"/>
            <p:cNvSpPr/>
            <p:nvPr/>
          </p:nvSpPr>
          <p:spPr>
            <a:xfrm>
              <a:off x="503612" y="3265677"/>
              <a:ext cx="802871" cy="663115"/>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5" name="Right Arrow 34"/>
            <p:cNvSpPr/>
            <p:nvPr/>
          </p:nvSpPr>
          <p:spPr>
            <a:xfrm rot="2319259">
              <a:off x="435431" y="3452085"/>
              <a:ext cx="229392" cy="265246"/>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Right Arrow 35"/>
            <p:cNvSpPr/>
            <p:nvPr/>
          </p:nvSpPr>
          <p:spPr>
            <a:xfrm rot="2561626">
              <a:off x="550989" y="3187836"/>
              <a:ext cx="229392" cy="265246"/>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ight Arrow 36"/>
            <p:cNvSpPr/>
            <p:nvPr/>
          </p:nvSpPr>
          <p:spPr>
            <a:xfrm rot="13412087">
              <a:off x="3074376" y="2922681"/>
              <a:ext cx="229392" cy="265246"/>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Rectangle 37"/>
            <p:cNvSpPr/>
            <p:nvPr/>
          </p:nvSpPr>
          <p:spPr>
            <a:xfrm>
              <a:off x="3256312" y="2735185"/>
              <a:ext cx="172044" cy="265246"/>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Right Arrow 38"/>
            <p:cNvSpPr/>
            <p:nvPr/>
          </p:nvSpPr>
          <p:spPr>
            <a:xfrm rot="13412087">
              <a:off x="2027453" y="5860179"/>
              <a:ext cx="229392" cy="265246"/>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41" name="TextBox 40"/>
          <p:cNvSpPr txBox="1"/>
          <p:nvPr/>
        </p:nvSpPr>
        <p:spPr>
          <a:xfrm>
            <a:off x="611560" y="1798454"/>
            <a:ext cx="2664296" cy="369332"/>
          </a:xfrm>
          <a:prstGeom prst="rect">
            <a:avLst/>
          </a:prstGeom>
          <a:noFill/>
        </p:spPr>
        <p:txBody>
          <a:bodyPr wrap="square" rtlCol="0">
            <a:spAutoFit/>
          </a:bodyPr>
          <a:lstStyle/>
          <a:p>
            <a:pPr algn="ctr"/>
            <a:r>
              <a:rPr lang="en-US" dirty="0" smtClean="0"/>
              <a:t>Schema size</a:t>
            </a:r>
            <a:endParaRPr lang="el-GR" dirty="0"/>
          </a:p>
        </p:txBody>
      </p:sp>
      <p:sp>
        <p:nvSpPr>
          <p:cNvPr id="42" name="TextBox 41"/>
          <p:cNvSpPr txBox="1"/>
          <p:nvPr/>
        </p:nvSpPr>
        <p:spPr>
          <a:xfrm>
            <a:off x="6444208" y="332656"/>
            <a:ext cx="2664296" cy="369332"/>
          </a:xfrm>
          <a:prstGeom prst="rect">
            <a:avLst/>
          </a:prstGeom>
          <a:noFill/>
        </p:spPr>
        <p:txBody>
          <a:bodyPr wrap="square" rtlCol="0">
            <a:spAutoFit/>
          </a:bodyPr>
          <a:lstStyle/>
          <a:p>
            <a:pPr algn="ctr"/>
            <a:r>
              <a:rPr lang="en-US" dirty="0" smtClean="0"/>
              <a:t>Foreign Keys</a:t>
            </a:r>
            <a:endParaRPr lang="el-GR" dirty="0"/>
          </a:p>
        </p:txBody>
      </p:sp>
      <p:sp>
        <p:nvSpPr>
          <p:cNvPr id="43" name="TextBox 42"/>
          <p:cNvSpPr txBox="1"/>
          <p:nvPr/>
        </p:nvSpPr>
        <p:spPr>
          <a:xfrm>
            <a:off x="3732230" y="404664"/>
            <a:ext cx="1847882" cy="369332"/>
          </a:xfrm>
          <a:prstGeom prst="rect">
            <a:avLst/>
          </a:prstGeom>
          <a:noFill/>
        </p:spPr>
        <p:txBody>
          <a:bodyPr wrap="square" rtlCol="0">
            <a:spAutoFit/>
          </a:bodyPr>
          <a:lstStyle/>
          <a:p>
            <a:r>
              <a:rPr lang="en-US" dirty="0" smtClean="0"/>
              <a:t>Individual Tables</a:t>
            </a:r>
            <a:endParaRPr lang="el-GR" dirty="0"/>
          </a:p>
        </p:txBody>
      </p:sp>
      <p:sp>
        <p:nvSpPr>
          <p:cNvPr id="44" name="TextBox 43"/>
          <p:cNvSpPr txBox="1"/>
          <p:nvPr/>
        </p:nvSpPr>
        <p:spPr>
          <a:xfrm>
            <a:off x="56228" y="44624"/>
            <a:ext cx="3651676" cy="1754326"/>
          </a:xfrm>
          <a:prstGeom prst="rect">
            <a:avLst/>
          </a:prstGeom>
          <a:solidFill>
            <a:schemeClr val="bg1">
              <a:lumMod val="95000"/>
            </a:schemeClr>
          </a:solidFill>
        </p:spPr>
        <p:txBody>
          <a:bodyPr wrap="square" rtlCol="0">
            <a:spAutoFit/>
          </a:bodyPr>
          <a:lstStyle/>
          <a:p>
            <a:r>
              <a:rPr lang="en-US" b="1" dirty="0" smtClean="0">
                <a:solidFill>
                  <a:srgbClr val="7030A0"/>
                </a:solidFill>
              </a:rPr>
              <a:t>Gravitation to rigidity:</a:t>
            </a:r>
          </a:p>
          <a:p>
            <a:pPr marL="179388" indent="-179388">
              <a:buFontTx/>
              <a:buChar char="-"/>
            </a:pPr>
            <a:r>
              <a:rPr lang="en-US" dirty="0" smtClean="0">
                <a:solidFill>
                  <a:srgbClr val="7030A0"/>
                </a:solidFill>
              </a:rPr>
              <a:t>Long calmness, </a:t>
            </a:r>
            <a:r>
              <a:rPr lang="en-US" dirty="0" err="1" smtClean="0">
                <a:solidFill>
                  <a:srgbClr val="7030A0"/>
                </a:solidFill>
              </a:rPr>
              <a:t>low+focused</a:t>
            </a:r>
            <a:r>
              <a:rPr lang="en-US" dirty="0" smtClean="0">
                <a:solidFill>
                  <a:srgbClr val="7030A0"/>
                </a:solidFill>
              </a:rPr>
              <a:t> growth</a:t>
            </a:r>
          </a:p>
          <a:p>
            <a:pPr marL="179388" indent="-179388">
              <a:buFontTx/>
              <a:buChar char="-"/>
            </a:pPr>
            <a:r>
              <a:rPr lang="en-US" dirty="0" smtClean="0">
                <a:solidFill>
                  <a:srgbClr val="7030A0"/>
                </a:solidFill>
              </a:rPr>
              <a:t>Empty triangle, inverse Gamma, electrolysis</a:t>
            </a:r>
          </a:p>
          <a:p>
            <a:pPr marL="179388" indent="-179388"/>
            <a:r>
              <a:rPr lang="en-US" b="1" dirty="0" smtClean="0">
                <a:solidFill>
                  <a:srgbClr val="7030A0"/>
                </a:solidFill>
              </a:rPr>
              <a:t>More absence than presence of </a:t>
            </a:r>
            <a:r>
              <a:rPr lang="en-US" b="1" dirty="0" err="1" smtClean="0">
                <a:solidFill>
                  <a:srgbClr val="7030A0"/>
                </a:solidFill>
              </a:rPr>
              <a:t>evo</a:t>
            </a:r>
            <a:r>
              <a:rPr lang="en-US" b="1" dirty="0" smtClean="0">
                <a:solidFill>
                  <a:srgbClr val="7030A0"/>
                </a:solidFill>
              </a:rPr>
              <a:t>!</a:t>
            </a:r>
            <a:endParaRPr lang="el-GR" b="1" dirty="0">
              <a:solidFill>
                <a:srgbClr val="7030A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go from here…</a:t>
            </a:r>
            <a:endParaRPr lang="el-GR" dirty="0"/>
          </a:p>
        </p:txBody>
      </p:sp>
      <p:sp>
        <p:nvSpPr>
          <p:cNvPr id="3" name="Content Placeholder 2"/>
          <p:cNvSpPr>
            <a:spLocks noGrp="1"/>
          </p:cNvSpPr>
          <p:nvPr>
            <p:ph idx="1"/>
          </p:nvPr>
        </p:nvSpPr>
        <p:spPr/>
        <p:txBody>
          <a:bodyPr>
            <a:normAutofit fontScale="92500" lnSpcReduction="10000"/>
          </a:bodyPr>
          <a:lstStyle/>
          <a:p>
            <a:r>
              <a:rPr lang="en-US" dirty="0">
                <a:solidFill>
                  <a:srgbClr val="3333FF"/>
                </a:solidFill>
              </a:rPr>
              <a:t>More studies, by more groups, on more data, </a:t>
            </a:r>
            <a:r>
              <a:rPr lang="en-US" dirty="0" smtClean="0"/>
              <a:t>to verify / disprove patterns &amp; find new ones</a:t>
            </a:r>
          </a:p>
          <a:p>
            <a:r>
              <a:rPr lang="en-US" dirty="0" smtClean="0"/>
              <a:t>More tools and techniques to </a:t>
            </a:r>
            <a:r>
              <a:rPr lang="en-US" dirty="0">
                <a:solidFill>
                  <a:srgbClr val="3333FF"/>
                </a:solidFill>
              </a:rPr>
              <a:t>fully automate </a:t>
            </a:r>
            <a:r>
              <a:rPr lang="en-US" dirty="0" smtClean="0"/>
              <a:t>processing</a:t>
            </a:r>
          </a:p>
          <a:p>
            <a:r>
              <a:rPr lang="en-US" dirty="0" smtClean="0">
                <a:solidFill>
                  <a:srgbClr val="3333FF"/>
                </a:solidFill>
              </a:rPr>
              <a:t>Weather Forecast</a:t>
            </a:r>
            <a:r>
              <a:rPr lang="en-US" dirty="0" smtClean="0"/>
              <a:t>: given the history and the state of a database, predict subsequent events</a:t>
            </a:r>
          </a:p>
          <a:p>
            <a:r>
              <a:rPr lang="en-US" dirty="0" smtClean="0">
                <a:solidFill>
                  <a:srgbClr val="3333FF"/>
                </a:solidFill>
              </a:rPr>
              <a:t>Engineer for evolution</a:t>
            </a:r>
            <a:r>
              <a:rPr lang="en-US" dirty="0" smtClean="0"/>
              <a:t>: To absorb change gracefully we can try to (</a:t>
            </a:r>
            <a:r>
              <a:rPr lang="en-US" dirty="0" err="1" smtClean="0"/>
              <a:t>i</a:t>
            </a:r>
            <a:r>
              <a:rPr lang="en-US" dirty="0" smtClean="0"/>
              <a:t>) alter db design and DDL; (ii) encapsulate the database via a “stable” API;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Users\pvassil\RESEARCH\ACCEPTED\2014\14ER\Presentation\presentationHecataeus_better\Hecataeus02.png"/>
          <p:cNvPicPr>
            <a:picLocks noChangeAspect="1" noChangeArrowheads="1"/>
          </p:cNvPicPr>
          <p:nvPr/>
        </p:nvPicPr>
        <p:blipFill>
          <a:blip r:embed="rId3" cstate="print"/>
          <a:srcRect l="29823" t="14580" r="21299" b="13255"/>
          <a:stretch>
            <a:fillRect/>
          </a:stretch>
        </p:blipFill>
        <p:spPr bwMode="auto">
          <a:xfrm>
            <a:off x="5940153" y="3933056"/>
            <a:ext cx="3203848" cy="2660822"/>
          </a:xfrm>
          <a:prstGeom prst="rect">
            <a:avLst/>
          </a:prstGeom>
          <a:noFill/>
        </p:spPr>
      </p:pic>
      <p:sp>
        <p:nvSpPr>
          <p:cNvPr id="2" name="Title 1"/>
          <p:cNvSpPr>
            <a:spLocks noGrp="1"/>
          </p:cNvSpPr>
          <p:nvPr>
            <p:ph type="title"/>
          </p:nvPr>
        </p:nvSpPr>
        <p:spPr/>
        <p:txBody>
          <a:bodyPr>
            <a:noAutofit/>
          </a:bodyPr>
          <a:lstStyle/>
          <a:p>
            <a:pPr>
              <a:defRPr/>
            </a:pPr>
            <a:r>
              <a:rPr lang="en-US" sz="4000" dirty="0" smtClean="0"/>
              <a:t>How does schema evolution relate to the surrounding software?</a:t>
            </a:r>
            <a:endParaRPr lang="en-US" sz="4000" dirty="0"/>
          </a:p>
        </p:txBody>
      </p:sp>
      <p:sp>
        <p:nvSpPr>
          <p:cNvPr id="52228" name="Content Placeholder 2"/>
          <p:cNvSpPr>
            <a:spLocks noGrp="1"/>
          </p:cNvSpPr>
          <p:nvPr>
            <p:ph idx="1"/>
          </p:nvPr>
        </p:nvSpPr>
        <p:spPr/>
        <p:txBody>
          <a:bodyPr>
            <a:normAutofit lnSpcReduction="10000"/>
          </a:bodyPr>
          <a:lstStyle/>
          <a:p>
            <a:r>
              <a:rPr lang="en-US" sz="2800" dirty="0" smtClean="0"/>
              <a:t>Which parts of the surrounding data-intensive software app’s are most sensitive to evolution?</a:t>
            </a:r>
          </a:p>
          <a:p>
            <a:pPr lvl="1"/>
            <a:r>
              <a:rPr lang="en-US" sz="2400" dirty="0" smtClean="0"/>
              <a:t>Metrics for sensitivity to evolution?</a:t>
            </a:r>
          </a:p>
          <a:p>
            <a:pPr lvl="1"/>
            <a:r>
              <a:rPr lang="en-US" sz="2400" dirty="0" smtClean="0"/>
              <a:t>Visualization of the architecture &amp; evolution impact</a:t>
            </a:r>
          </a:p>
          <a:p>
            <a:endParaRPr lang="en-US" sz="2800" dirty="0" smtClean="0"/>
          </a:p>
          <a:p>
            <a:r>
              <a:rPr lang="en-US" sz="2800" dirty="0" smtClean="0"/>
              <a:t>Automation of the reaction to changes</a:t>
            </a:r>
          </a:p>
          <a:p>
            <a:pPr lvl="1"/>
            <a:r>
              <a:rPr lang="en-US" sz="2400" dirty="0" smtClean="0"/>
              <a:t>self-monitoring</a:t>
            </a:r>
          </a:p>
          <a:p>
            <a:pPr lvl="1"/>
            <a:r>
              <a:rPr lang="en-US" sz="2400" dirty="0" smtClean="0"/>
              <a:t>impact prediction</a:t>
            </a:r>
          </a:p>
          <a:p>
            <a:pPr lvl="1"/>
            <a:r>
              <a:rPr lang="en-US" sz="2400" dirty="0" smtClean="0"/>
              <a:t>auto-regulation (policy determination)</a:t>
            </a:r>
          </a:p>
          <a:p>
            <a:pPr lvl="1"/>
            <a:r>
              <a:rPr lang="en-US" sz="2400" dirty="0" smtClean="0"/>
              <a:t>self-repairing </a:t>
            </a:r>
          </a:p>
        </p:txBody>
      </p:sp>
      <p:sp>
        <p:nvSpPr>
          <p:cNvPr id="5" name="Slide Number Placeholder 4"/>
          <p:cNvSpPr>
            <a:spLocks noGrp="1"/>
          </p:cNvSpPr>
          <p:nvPr>
            <p:ph type="sldNum" sz="quarter" idx="12"/>
          </p:nvPr>
        </p:nvSpPr>
        <p:spPr>
          <a:xfrm>
            <a:off x="6553200" y="6356350"/>
            <a:ext cx="2133600" cy="365125"/>
          </a:xfrm>
        </p:spPr>
        <p:txBody>
          <a:bodyPr/>
          <a:lstStyle/>
          <a:p>
            <a:fld id="{69E29E33-B620-47F9-BB04-8846C2A5AFCC}" type="slidenum">
              <a:rPr lang="en-US" smtClean="0"/>
              <a:pPr/>
              <a:t>48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8" name="Rectangle 7"/>
          <p:cNvSpPr/>
          <p:nvPr/>
        </p:nvSpPr>
        <p:spPr>
          <a:xfrm>
            <a:off x="0" y="6453336"/>
            <a:ext cx="7452320" cy="400110"/>
          </a:xfrm>
          <a:prstGeom prst="rect">
            <a:avLst/>
          </a:prstGeom>
        </p:spPr>
        <p:txBody>
          <a:bodyPr wrap="square">
            <a:spAutoFit/>
          </a:bodyPr>
          <a:lstStyle/>
          <a:p>
            <a:r>
              <a:rPr lang="fr-FR" sz="2000" b="1" dirty="0" smtClean="0">
                <a:solidFill>
                  <a:srgbClr val="0000FF"/>
                </a:solidFill>
                <a:latin typeface="Consolas" pitchFamily="49" charset="0"/>
                <a:cs typeface="Consolas" pitchFamily="49" charset="0"/>
              </a:rPr>
              <a:t>http://www.cs.uoi.gr/~pvassil/projects/hecataeus/ </a:t>
            </a:r>
            <a:endParaRPr lang="el-GR" sz="2000" b="1" dirty="0">
              <a:solidFill>
                <a:srgbClr val="0000FF"/>
              </a:solidFill>
              <a:latin typeface="Consolas" pitchFamily="49" charset="0"/>
              <a:cs typeface="Consolas" pitchFamily="49"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daintiness-short.png"/>
          <p:cNvPicPr>
            <a:picLocks noGrp="1" noChangeAspect="1"/>
          </p:cNvPicPr>
          <p:nvPr>
            <p:ph idx="1"/>
          </p:nvPr>
        </p:nvPicPr>
        <p:blipFill>
          <a:blip r:embed="rId3" cstate="print"/>
          <a:stretch>
            <a:fillRect/>
          </a:stretch>
        </p:blipFill>
        <p:spPr>
          <a:xfrm>
            <a:off x="0" y="0"/>
            <a:ext cx="9036496" cy="5630121"/>
          </a:xfrm>
        </p:spPr>
      </p:pic>
      <p:sp>
        <p:nvSpPr>
          <p:cNvPr id="2" name="Title 1"/>
          <p:cNvSpPr>
            <a:spLocks noGrp="1"/>
          </p:cNvSpPr>
          <p:nvPr>
            <p:ph type="title"/>
          </p:nvPr>
        </p:nvSpPr>
        <p:spPr>
          <a:xfrm>
            <a:off x="4427984" y="2132856"/>
            <a:ext cx="4716016" cy="2952328"/>
          </a:xfrm>
          <a:solidFill>
            <a:schemeClr val="accent2">
              <a:lumMod val="20000"/>
              <a:lumOff val="80000"/>
            </a:schemeClr>
          </a:solidFill>
        </p:spPr>
        <p:txBody>
          <a:bodyPr>
            <a:normAutofit/>
          </a:bodyPr>
          <a:lstStyle/>
          <a:p>
            <a:pPr algn="l"/>
            <a:r>
              <a:rPr lang="en-US" sz="2600" b="1" dirty="0" smtClean="0"/>
              <a:t>Everything HAS TO BE online!</a:t>
            </a:r>
            <a:r>
              <a:rPr lang="en-US" sz="2600" dirty="0" smtClean="0"/>
              <a:t/>
            </a:r>
            <a:br>
              <a:rPr lang="en-US" sz="2600" dirty="0" smtClean="0"/>
            </a:br>
            <a:r>
              <a:rPr lang="en-US" sz="2600" dirty="0" smtClean="0"/>
              <a:t/>
            </a:r>
            <a:br>
              <a:rPr lang="en-US" sz="2600" dirty="0" smtClean="0"/>
            </a:br>
            <a:r>
              <a:rPr lang="en-US" sz="2600" dirty="0" smtClean="0"/>
              <a:t>We are happy to invite you to reuse / test / disprove /… </a:t>
            </a:r>
            <a:br>
              <a:rPr lang="en-US" sz="2600" dirty="0" smtClean="0"/>
            </a:br>
            <a:r>
              <a:rPr lang="en-US" sz="2600" dirty="0" smtClean="0"/>
              <a:t>all our code, data and results!</a:t>
            </a:r>
            <a:endParaRPr lang="el-GR" sz="2600" dirty="0"/>
          </a:p>
        </p:txBody>
      </p:sp>
      <p:sp>
        <p:nvSpPr>
          <p:cNvPr id="6" name="Rectangle 5"/>
          <p:cNvSpPr/>
          <p:nvPr/>
        </p:nvSpPr>
        <p:spPr>
          <a:xfrm>
            <a:off x="73320" y="2996952"/>
            <a:ext cx="2520280" cy="1008112"/>
          </a:xfrm>
          <a:prstGeom prst="rect">
            <a:avLst/>
          </a:prstGeom>
          <a:no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73320" y="4293096"/>
            <a:ext cx="2520280" cy="1224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Slide Number Placeholder 10"/>
          <p:cNvSpPr>
            <a:spLocks noGrp="1"/>
          </p:cNvSpPr>
          <p:nvPr>
            <p:ph type="sldNum" sz="quarter" idx="12"/>
          </p:nvPr>
        </p:nvSpPr>
        <p:spPr/>
        <p:txBody>
          <a:bodyPr/>
          <a:lstStyle/>
          <a:p>
            <a:fld id="{70A26F0C-9141-4964-A528-E266BF9D7C84}" type="slidenum">
              <a:rPr lang="el-GR" smtClean="0"/>
              <a:pPr/>
              <a:t>49</a:t>
            </a:fld>
            <a:endParaRPr lang="el-GR"/>
          </a:p>
        </p:txBody>
      </p:sp>
      <p:sp>
        <p:nvSpPr>
          <p:cNvPr id="8" name="Rectangle 7"/>
          <p:cNvSpPr/>
          <p:nvPr/>
        </p:nvSpPr>
        <p:spPr>
          <a:xfrm>
            <a:off x="1187624" y="1052736"/>
            <a:ext cx="5112568" cy="400110"/>
          </a:xfrm>
          <a:prstGeom prst="rect">
            <a:avLst/>
          </a:prstGeom>
          <a:solidFill>
            <a:schemeClr val="accent2">
              <a:lumMod val="20000"/>
              <a:lumOff val="80000"/>
            </a:schemeClr>
          </a:solidFill>
        </p:spPr>
        <p:txBody>
          <a:bodyPr wrap="square">
            <a:spAutoFit/>
          </a:bodyPr>
          <a:lstStyle/>
          <a:p>
            <a:pPr marL="266700" lvl="2" indent="-228600">
              <a:spcBef>
                <a:spcPct val="20000"/>
              </a:spcBef>
              <a:defRPr/>
            </a:pPr>
            <a:r>
              <a:rPr lang="fr-FR" sz="2000" b="1" dirty="0" smtClean="0">
                <a:solidFill>
                  <a:srgbClr val="0000FF"/>
                </a:solidFill>
                <a:latin typeface="Consolas" pitchFamily="49" charset="0"/>
                <a:cs typeface="Consolas" pitchFamily="49" charset="0"/>
                <a:hlinkClick r:id="rId4"/>
              </a:rPr>
              <a:t>https://github.com/DAINTINESS-Group</a:t>
            </a:r>
            <a:r>
              <a:rPr lang="fr-FR" sz="2000" b="1" dirty="0" smtClean="0">
                <a:solidFill>
                  <a:srgbClr val="0000FF"/>
                </a:solidFill>
                <a:latin typeface="Consolas" pitchFamily="49" charset="0"/>
                <a:cs typeface="Consolas" pitchFamily="49" charset="0"/>
              </a:rPr>
              <a:t> </a:t>
            </a:r>
          </a:p>
        </p:txBody>
      </p:sp>
      <p:sp>
        <p:nvSpPr>
          <p:cNvPr id="9" name="Content Placeholder 3"/>
          <p:cNvSpPr txBox="1">
            <a:spLocks/>
          </p:cNvSpPr>
          <p:nvPr/>
        </p:nvSpPr>
        <p:spPr>
          <a:xfrm>
            <a:off x="467544" y="5772397"/>
            <a:ext cx="8363272" cy="1040979"/>
          </a:xfrm>
          <a:prstGeom prst="rect">
            <a:avLst/>
          </a:prstGeom>
          <a:solidFill>
            <a:schemeClr val="bg1">
              <a:lumMod val="95000"/>
            </a:schemeClr>
          </a:solidFill>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808080"/>
                </a:solidFill>
                <a:effectLst/>
                <a:uLnTx/>
                <a:uFillTx/>
                <a:latin typeface="+mn-lt"/>
                <a:ea typeface="+mn-ea"/>
                <a:cs typeface="+mn-cs"/>
              </a:rPr>
              <a:t>To probe further (</a:t>
            </a:r>
            <a:r>
              <a:rPr kumimoji="0" lang="en-US" sz="2800" b="0" i="0" u="none" strike="noStrike" kern="1200" cap="none" spc="0" normalizeH="0" baseline="0" noProof="0" dirty="0" smtClean="0">
                <a:ln>
                  <a:noFill/>
                </a:ln>
                <a:solidFill>
                  <a:srgbClr val="FF0000"/>
                </a:solidFill>
                <a:effectLst/>
                <a:uLnTx/>
                <a:uFillTx/>
                <a:latin typeface="+mn-lt"/>
                <a:ea typeface="+mn-ea"/>
                <a:cs typeface="+mn-cs"/>
              </a:rPr>
              <a:t>code</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00B050"/>
                </a:solidFill>
                <a:effectLst/>
                <a:uLnTx/>
                <a:uFillTx/>
                <a:latin typeface="+mn-lt"/>
                <a:ea typeface="+mn-ea"/>
                <a:cs typeface="+mn-cs"/>
              </a:rPr>
              <a:t>data</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chemeClr val="accent6">
                    <a:lumMod val="75000"/>
                  </a:schemeClr>
                </a:solidFill>
                <a:effectLst/>
                <a:uLnTx/>
                <a:uFillTx/>
                <a:latin typeface="+mn-lt"/>
                <a:ea typeface="+mn-ea"/>
                <a:cs typeface="+mn-cs"/>
              </a:rPr>
              <a:t>details</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7030A0"/>
                </a:solidFill>
                <a:effectLst/>
                <a:uLnTx/>
                <a:uFillTx/>
                <a:latin typeface="+mn-lt"/>
                <a:ea typeface="+mn-ea"/>
                <a:cs typeface="+mn-cs"/>
              </a:rPr>
              <a:t>presentations</a:t>
            </a:r>
            <a:r>
              <a:rPr kumimoji="0" lang="en-US" sz="2800" b="1" i="0" u="none" strike="noStrike" kern="1200" cap="none" spc="0" normalizeH="0" baseline="0" noProof="0" dirty="0" smtClean="0">
                <a:ln>
                  <a:noFill/>
                </a:ln>
                <a:solidFill>
                  <a:srgbClr val="808080"/>
                </a:solidFill>
                <a:effectLst/>
                <a:uLnTx/>
                <a:uFillTx/>
                <a:latin typeface="+mn-lt"/>
                <a:ea typeface="+mn-ea"/>
                <a:cs typeface="+mn-cs"/>
              </a:rPr>
              <a:t>, …)</a:t>
            </a:r>
          </a:p>
          <a:p>
            <a:pPr marL="266700" lvl="2" indent="-228600" algn="ctr">
              <a:spcBef>
                <a:spcPct val="20000"/>
              </a:spcBef>
              <a:defRPr/>
            </a:pPr>
            <a:r>
              <a:rPr lang="fr-FR" sz="2000" b="1" dirty="0" smtClean="0">
                <a:solidFill>
                  <a:srgbClr val="0000FF"/>
                </a:solidFill>
                <a:latin typeface="Consolas" pitchFamily="49" charset="0"/>
                <a:cs typeface="Consolas" pitchFamily="49" charset="0"/>
                <a:hlinkClick r:id="rId5"/>
              </a:rPr>
              <a:t>http://www.cs.uoi.gr/~pvassil/projects/schemaBiographies/</a:t>
            </a:r>
            <a:r>
              <a:rPr lang="fr-FR" sz="2000" b="1" dirty="0" smtClean="0">
                <a:solidFill>
                  <a:srgbClr val="0000FF"/>
                </a:solidFill>
                <a:latin typeface="Consolas" pitchFamily="49" charset="0"/>
                <a:cs typeface="Consolas" pitchFamily="49" charset="0"/>
              </a:rPr>
              <a:t> </a:t>
            </a:r>
            <a:endParaRPr kumimoji="0" lang="fr-FR" sz="2000" b="1" i="0" u="none" strike="noStrike" kern="1200" cap="none" spc="0" normalizeH="0" baseline="0" noProof="0" dirty="0" smtClean="0">
              <a:ln>
                <a:noFill/>
              </a:ln>
              <a:solidFill>
                <a:srgbClr val="0000FF"/>
              </a:solidFill>
              <a:effectLst/>
              <a:uLnTx/>
              <a:uFillTx/>
              <a:latin typeface="Consolas" pitchFamily="49" charset="0"/>
              <a:ea typeface="+mn-ea"/>
              <a:cs typeface="Consolas" pitchFamily="49" charset="0"/>
            </a:endParaRPr>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Why is (schema) evolution so important?</a:t>
            </a:r>
            <a:endParaRPr lang="en-US" dirty="0"/>
          </a:p>
        </p:txBody>
      </p:sp>
      <p:sp>
        <p:nvSpPr>
          <p:cNvPr id="21507" name="Content Placeholder 2"/>
          <p:cNvSpPr>
            <a:spLocks noGrp="1"/>
          </p:cNvSpPr>
          <p:nvPr>
            <p:ph idx="1"/>
          </p:nvPr>
        </p:nvSpPr>
        <p:spPr>
          <a:xfrm>
            <a:off x="457200" y="1500188"/>
            <a:ext cx="8472488" cy="4525962"/>
          </a:xfrm>
        </p:spPr>
        <p:txBody>
          <a:bodyPr>
            <a:normAutofit fontScale="92500" lnSpcReduction="10000"/>
          </a:bodyPr>
          <a:lstStyle/>
          <a:p>
            <a:r>
              <a:rPr lang="en-US" sz="2800" dirty="0" smtClean="0"/>
              <a:t>Software and DB </a:t>
            </a:r>
            <a:r>
              <a:rPr lang="en-US" sz="2800" b="1" dirty="0" smtClean="0"/>
              <a:t>maintenance</a:t>
            </a:r>
            <a:r>
              <a:rPr lang="en-US" sz="2800" dirty="0" smtClean="0"/>
              <a:t> makes up for </a:t>
            </a:r>
            <a:r>
              <a:rPr lang="en-US" sz="2800" b="1" dirty="0" smtClean="0"/>
              <a:t>at least 50% of all resources spent in a project</a:t>
            </a:r>
            <a:r>
              <a:rPr lang="en-US" sz="2800" dirty="0" smtClean="0"/>
              <a:t>.</a:t>
            </a:r>
          </a:p>
          <a:p>
            <a:r>
              <a:rPr lang="en-US" sz="2800" b="1" dirty="0" smtClean="0">
                <a:solidFill>
                  <a:srgbClr val="C00000"/>
                </a:solidFill>
              </a:rPr>
              <a:t>Dependency magnets</a:t>
            </a:r>
          </a:p>
          <a:p>
            <a:pPr lvl="1"/>
            <a:r>
              <a:rPr lang="en-US" sz="2400" b="1" dirty="0" smtClean="0"/>
              <a:t>Databases are rarely stand-alone</a:t>
            </a:r>
            <a:r>
              <a:rPr lang="en-US" sz="2400" dirty="0" smtClean="0"/>
              <a:t>: typically, an entire ecosystem of applications is structured around them </a:t>
            </a:r>
            <a:r>
              <a:rPr lang="en-US" sz="2400" b="1" dirty="0" smtClean="0"/>
              <a:t>=&gt;</a:t>
            </a:r>
          </a:p>
          <a:p>
            <a:pPr lvl="1"/>
            <a:r>
              <a:rPr lang="en-US" sz="2400" dirty="0" smtClean="0"/>
              <a:t>Typically,</a:t>
            </a:r>
            <a:r>
              <a:rPr lang="en-US" sz="2400" dirty="0" smtClean="0">
                <a:solidFill>
                  <a:srgbClr val="C00000"/>
                </a:solidFill>
              </a:rPr>
              <a:t> </a:t>
            </a:r>
            <a:r>
              <a:rPr lang="en-US" sz="2400" b="1" dirty="0" smtClean="0">
                <a:solidFill>
                  <a:srgbClr val="7030A0"/>
                </a:solidFill>
              </a:rPr>
              <a:t>development waits till the “db backbone” is stable </a:t>
            </a:r>
            <a:r>
              <a:rPr lang="en-US" sz="2400" dirty="0" smtClean="0"/>
              <a:t>and applications are “</a:t>
            </a:r>
            <a:r>
              <a:rPr lang="en-US" sz="2400" dirty="0" smtClean="0">
                <a:solidFill>
                  <a:srgbClr val="FF0000"/>
                </a:solidFill>
              </a:rPr>
              <a:t>safely</a:t>
            </a:r>
            <a:r>
              <a:rPr lang="en-US" sz="2400" dirty="0" smtClean="0"/>
              <a:t>” build on top of it, as… </a:t>
            </a:r>
          </a:p>
          <a:p>
            <a:pPr lvl="1"/>
            <a:r>
              <a:rPr lang="en-US" sz="2400" b="1" dirty="0" smtClean="0">
                <a:solidFill>
                  <a:srgbClr val="FF0000"/>
                </a:solidFill>
              </a:rPr>
              <a:t>… changes in the schema can impact a large (typically, not traced) number of surrounding applications, without explicit identification of the impact &amp; can cause several (parts of) different applications to crash, slow down, or miss data, causing the need for emergency repairing</a:t>
            </a:r>
          </a:p>
        </p:txBody>
      </p:sp>
      <p:sp>
        <p:nvSpPr>
          <p:cNvPr id="5" name="Slide Number Placeholder 4"/>
          <p:cNvSpPr>
            <a:spLocks noGrp="1"/>
          </p:cNvSpPr>
          <p:nvPr>
            <p:ph type="sldNum" sz="quarter" idx="12"/>
          </p:nvPr>
        </p:nvSpPr>
        <p:spPr>
          <a:xfrm>
            <a:off x="6553200" y="6356350"/>
            <a:ext cx="2133600" cy="365125"/>
          </a:xfrm>
        </p:spPr>
        <p:txBody>
          <a:bodyPr/>
          <a:lstStyle/>
          <a:p>
            <a:fld id="{69E29E33-B620-47F9-BB04-8846C2A5AFCC}" type="slidenum">
              <a:rPr lang="en-US" smtClean="0"/>
              <a:pPr/>
              <a:t>5</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8229600" cy="1143000"/>
          </a:xfrm>
        </p:spPr>
        <p:txBody>
          <a:bodyPr>
            <a:noAutofit/>
          </a:bodyPr>
          <a:lstStyle/>
          <a:p>
            <a:r>
              <a:rPr lang="en-US" sz="8800" dirty="0" smtClean="0"/>
              <a:t>Thank you!</a:t>
            </a:r>
            <a:endParaRPr lang="el-GR" sz="8800" dirty="0"/>
          </a:p>
        </p:txBody>
      </p:sp>
      <p:sp>
        <p:nvSpPr>
          <p:cNvPr id="4" name="Content Placeholder 3"/>
          <p:cNvSpPr>
            <a:spLocks noGrp="1"/>
          </p:cNvSpPr>
          <p:nvPr>
            <p:ph idx="1"/>
          </p:nvPr>
        </p:nvSpPr>
        <p:spPr>
          <a:xfrm>
            <a:off x="457200" y="2564903"/>
            <a:ext cx="8229600" cy="3240361"/>
          </a:xfrm>
        </p:spPr>
        <p:txBody>
          <a:bodyPr>
            <a:normAutofit/>
          </a:bodyPr>
          <a:lstStyle/>
          <a:p>
            <a:pPr lvl="0"/>
            <a:r>
              <a:rPr lang="en-US" sz="2400" dirty="0" smtClean="0"/>
              <a:t>Yes, </a:t>
            </a:r>
            <a:r>
              <a:rPr lang="en-US" sz="2400" b="1" dirty="0" smtClean="0"/>
              <a:t>we have the data and the tools</a:t>
            </a:r>
            <a:r>
              <a:rPr lang="en-US" sz="2400" dirty="0" smtClean="0"/>
              <a:t> to find </a:t>
            </a:r>
            <a:r>
              <a:rPr lang="en-US" sz="2400" b="1" dirty="0" smtClean="0">
                <a:solidFill>
                  <a:srgbClr val="0000FF"/>
                </a:solidFill>
              </a:rPr>
              <a:t>patterns of schema evolution</a:t>
            </a:r>
            <a:r>
              <a:rPr lang="en-US" sz="2400" dirty="0" smtClean="0"/>
              <a:t> both for the entire schema and for individual parts of it!</a:t>
            </a:r>
            <a:endParaRPr lang="en-US" sz="2400" dirty="0" smtClean="0">
              <a:solidFill>
                <a:srgbClr val="3333FF"/>
              </a:solidFill>
            </a:endParaRPr>
          </a:p>
          <a:p>
            <a:r>
              <a:rPr lang="en-US" sz="2400" b="1" dirty="0" smtClean="0">
                <a:solidFill>
                  <a:srgbClr val="7030A0"/>
                </a:solidFill>
              </a:rPr>
              <a:t>Gravitation to rigidity rules: </a:t>
            </a:r>
            <a:r>
              <a:rPr lang="en-US" sz="2400" dirty="0" smtClean="0">
                <a:solidFill>
                  <a:srgbClr val="7030A0"/>
                </a:solidFill>
              </a:rPr>
              <a:t>we see more absence than presence of schema evolution!</a:t>
            </a:r>
            <a:endParaRPr lang="el-GR" sz="2400" dirty="0" smtClean="0">
              <a:solidFill>
                <a:srgbClr val="7030A0"/>
              </a:solidFill>
            </a:endParaRPr>
          </a:p>
          <a:p>
            <a:r>
              <a:rPr lang="en-US" sz="2400" dirty="0" smtClean="0"/>
              <a:t>Many </a:t>
            </a:r>
            <a:r>
              <a:rPr lang="en-US" sz="2400" dirty="0" smtClean="0">
                <a:solidFill>
                  <a:srgbClr val="FF0000"/>
                </a:solidFill>
              </a:rPr>
              <a:t>opportunities</a:t>
            </a:r>
            <a:r>
              <a:rPr lang="en-US" sz="2400" dirty="0" smtClean="0"/>
              <a:t> to exploit data, code and results for research on </a:t>
            </a:r>
            <a:r>
              <a:rPr lang="en-US" sz="2400" dirty="0" smtClean="0">
                <a:solidFill>
                  <a:srgbClr val="FF0000"/>
                </a:solidFill>
              </a:rPr>
              <a:t>more studies, design and visualization of systems</a:t>
            </a:r>
            <a:endParaRPr lang="el-GR" sz="2400" dirty="0">
              <a:solidFill>
                <a:srgbClr val="FF0000"/>
              </a:solidFill>
            </a:endParaRPr>
          </a:p>
        </p:txBody>
      </p:sp>
      <p:sp>
        <p:nvSpPr>
          <p:cNvPr id="3" name="Content Placeholder 3"/>
          <p:cNvSpPr txBox="1">
            <a:spLocks/>
          </p:cNvSpPr>
          <p:nvPr/>
        </p:nvSpPr>
        <p:spPr>
          <a:xfrm>
            <a:off x="467544" y="5772397"/>
            <a:ext cx="8363272" cy="1040979"/>
          </a:xfrm>
          <a:prstGeom prst="rect">
            <a:avLst/>
          </a:prstGeom>
          <a:solidFill>
            <a:schemeClr val="bg1">
              <a:lumMod val="95000"/>
            </a:schemeClr>
          </a:solidFill>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rgbClr val="808080"/>
                </a:solidFill>
                <a:effectLst/>
                <a:uLnTx/>
                <a:uFillTx/>
                <a:latin typeface="+mn-lt"/>
                <a:ea typeface="+mn-ea"/>
                <a:cs typeface="+mn-cs"/>
              </a:rPr>
              <a:t>To probe further (</a:t>
            </a:r>
            <a:r>
              <a:rPr kumimoji="0" lang="en-US" sz="2800" b="0" i="0" u="none" strike="noStrike" kern="1200" cap="none" spc="0" normalizeH="0" baseline="0" noProof="0" dirty="0" smtClean="0">
                <a:ln>
                  <a:noFill/>
                </a:ln>
                <a:solidFill>
                  <a:srgbClr val="FF0000"/>
                </a:solidFill>
                <a:effectLst/>
                <a:uLnTx/>
                <a:uFillTx/>
                <a:latin typeface="+mn-lt"/>
                <a:ea typeface="+mn-ea"/>
                <a:cs typeface="+mn-cs"/>
              </a:rPr>
              <a:t>code</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00B050"/>
                </a:solidFill>
                <a:effectLst/>
                <a:uLnTx/>
                <a:uFillTx/>
                <a:latin typeface="+mn-lt"/>
                <a:ea typeface="+mn-ea"/>
                <a:cs typeface="+mn-cs"/>
              </a:rPr>
              <a:t>data</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chemeClr val="accent6">
                    <a:lumMod val="75000"/>
                  </a:schemeClr>
                </a:solidFill>
                <a:effectLst/>
                <a:uLnTx/>
                <a:uFillTx/>
                <a:latin typeface="+mn-lt"/>
                <a:ea typeface="+mn-ea"/>
                <a:cs typeface="+mn-cs"/>
              </a:rPr>
              <a:t>details</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7030A0"/>
                </a:solidFill>
                <a:effectLst/>
                <a:uLnTx/>
                <a:uFillTx/>
                <a:latin typeface="+mn-lt"/>
                <a:ea typeface="+mn-ea"/>
                <a:cs typeface="+mn-cs"/>
              </a:rPr>
              <a:t>presentations</a:t>
            </a:r>
            <a:r>
              <a:rPr kumimoji="0" lang="en-US" sz="2800" b="1" i="0" u="none" strike="noStrike" kern="1200" cap="none" spc="0" normalizeH="0" baseline="0" noProof="0" dirty="0" smtClean="0">
                <a:ln>
                  <a:noFill/>
                </a:ln>
                <a:solidFill>
                  <a:srgbClr val="808080"/>
                </a:solidFill>
                <a:effectLst/>
                <a:uLnTx/>
                <a:uFillTx/>
                <a:latin typeface="+mn-lt"/>
                <a:ea typeface="+mn-ea"/>
                <a:cs typeface="+mn-cs"/>
              </a:rPr>
              <a:t>, …)</a:t>
            </a:r>
          </a:p>
          <a:p>
            <a:pPr marL="266700" lvl="2" indent="-228600" algn="ctr">
              <a:spcBef>
                <a:spcPct val="20000"/>
              </a:spcBef>
              <a:defRPr/>
            </a:pPr>
            <a:r>
              <a:rPr lang="fr-FR" sz="2000" b="1" dirty="0" smtClean="0">
                <a:solidFill>
                  <a:srgbClr val="0000FF"/>
                </a:solidFill>
                <a:latin typeface="Consolas" pitchFamily="49" charset="0"/>
                <a:cs typeface="Consolas" pitchFamily="49" charset="0"/>
                <a:hlinkClick r:id="rId2"/>
              </a:rPr>
              <a:t>http://www.cs.uoi.gr/~pvassil/projects/schemaBiographies/</a:t>
            </a:r>
            <a:r>
              <a:rPr lang="fr-FR" sz="2000" b="1" dirty="0" smtClean="0">
                <a:solidFill>
                  <a:srgbClr val="0000FF"/>
                </a:solidFill>
                <a:latin typeface="Consolas" pitchFamily="49" charset="0"/>
                <a:cs typeface="Consolas" pitchFamily="49" charset="0"/>
              </a:rPr>
              <a:t> </a:t>
            </a:r>
            <a:endParaRPr kumimoji="0" lang="fr-FR" sz="2000" b="1" i="0" u="none" strike="noStrike" kern="1200" cap="none" spc="0" normalizeH="0" baseline="0" noProof="0" dirty="0" smtClean="0">
              <a:ln>
                <a:noFill/>
              </a:ln>
              <a:solidFill>
                <a:srgbClr val="0000FF"/>
              </a:solidFill>
              <a:effectLst/>
              <a:uLnTx/>
              <a:uFillTx/>
              <a:latin typeface="Consolas" pitchFamily="49" charset="0"/>
              <a:ea typeface="+mn-ea"/>
              <a:cs typeface="Consolas" pitchFamily="49" charset="0"/>
            </a:endParaRPr>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Auxiliary slides</a:t>
            </a:r>
            <a:endParaRPr lang="en-US" dirty="0"/>
          </a:p>
        </p:txBody>
      </p:sp>
      <p:sp>
        <p:nvSpPr>
          <p:cNvPr id="8" name="Text Placeholder 7"/>
          <p:cNvSpPr>
            <a:spLocks noGrp="1"/>
          </p:cNvSpPr>
          <p:nvPr>
            <p:ph type="body" idx="1"/>
          </p:nvPr>
        </p:nvSpPr>
        <p:spPr/>
        <p:txBody>
          <a:bodyPr/>
          <a:lstStyle/>
          <a:p>
            <a:endParaRPr lang="el-GR"/>
          </a:p>
        </p:txBody>
      </p:sp>
      <p:sp>
        <p:nvSpPr>
          <p:cNvPr id="7" name="Footer Placeholder 6"/>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20051433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Embedded queries in the past [Maule+08] …</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lang="en-US" smtClean="0"/>
              <a:pPr/>
              <a:t>52</a:t>
            </a:fld>
            <a:endParaRPr lang="en-US"/>
          </a:p>
        </p:txBody>
      </p:sp>
      <p:pic>
        <p:nvPicPr>
          <p:cNvPr id="234498" name="Picture 2"/>
          <p:cNvPicPr>
            <a:picLocks noChangeAspect="1" noChangeArrowheads="1"/>
          </p:cNvPicPr>
          <p:nvPr/>
        </p:nvPicPr>
        <p:blipFill>
          <a:blip r:embed="rId2" cstate="print">
            <a:grayscl/>
          </a:blip>
          <a:srcRect/>
          <a:stretch>
            <a:fillRect/>
          </a:stretch>
        </p:blipFill>
        <p:spPr bwMode="auto">
          <a:xfrm>
            <a:off x="899592" y="1628800"/>
            <a:ext cx="7200799" cy="45091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nowadays, to be complemented with API-based db access (</a:t>
            </a:r>
            <a:r>
              <a:rPr lang="en-US" dirty="0" err="1" smtClean="0"/>
              <a:t>Drupal</a:t>
            </a:r>
            <a:r>
              <a:rPr lang="en-US" dirty="0" smtClean="0"/>
              <a:t>)</a:t>
            </a:r>
            <a:endParaRPr lang="el-GR" dirty="0"/>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7436D98-9539-44E1-9C46-C8A7EE3A4F66}" type="slidenum">
              <a:rPr lang="el-GR" smtClean="0"/>
              <a:pPr/>
              <a:t>53</a:t>
            </a:fld>
            <a:endParaRPr lang="el-GR"/>
          </a:p>
        </p:txBody>
      </p:sp>
      <p:pic>
        <p:nvPicPr>
          <p:cNvPr id="5" name="Picture 3"/>
          <p:cNvPicPr>
            <a:picLocks noChangeAspect="1" noChangeArrowheads="1"/>
          </p:cNvPicPr>
          <p:nvPr/>
        </p:nvPicPr>
        <p:blipFill>
          <a:blip r:embed="rId2" cstate="print"/>
          <a:srcRect/>
          <a:stretch>
            <a:fillRect/>
          </a:stretch>
        </p:blipFill>
        <p:spPr bwMode="auto">
          <a:xfrm>
            <a:off x="0" y="1500965"/>
            <a:ext cx="9144000" cy="5096387"/>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p:cNvSpPr>
            <a:spLocks noGrp="1"/>
          </p:cNvSpPr>
          <p:nvPr>
            <p:ph type="title"/>
          </p:nvPr>
        </p:nvSpPr>
        <p:spPr>
          <a:xfrm>
            <a:off x="86816" y="274638"/>
            <a:ext cx="8229600" cy="1143000"/>
          </a:xfrm>
        </p:spPr>
        <p:txBody>
          <a:bodyPr>
            <a:normAutofit fontScale="90000"/>
          </a:bodyPr>
          <a:lstStyle/>
          <a:p>
            <a:pPr algn="l"/>
            <a:r>
              <a:rPr lang="en-US" dirty="0" smtClean="0"/>
              <a:t>Abstract coupling example </a:t>
            </a:r>
            <a:br>
              <a:rPr lang="en-US" dirty="0" smtClean="0"/>
            </a:br>
            <a:r>
              <a:rPr lang="en-US" dirty="0" smtClean="0"/>
              <a:t>from my SW Dev course</a:t>
            </a:r>
            <a:endParaRPr lang="el-GR"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54</a:t>
            </a:fld>
            <a:endParaRPr lang="en-US"/>
          </a:p>
        </p:txBody>
      </p:sp>
      <p:pic>
        <p:nvPicPr>
          <p:cNvPr id="1026" name="Picture 2" descr="D:\Users\pvassil\COURSES\OOP\SW_DEV\SCRIPTS\01_simpleInterfaces\abstractCouplingExample.png"/>
          <p:cNvPicPr>
            <a:picLocks noChangeAspect="1" noChangeArrowheads="1"/>
          </p:cNvPicPr>
          <p:nvPr/>
        </p:nvPicPr>
        <p:blipFill>
          <a:blip r:embed="rId2" cstate="print"/>
          <a:srcRect/>
          <a:stretch>
            <a:fillRect/>
          </a:stretch>
        </p:blipFill>
        <p:spPr bwMode="auto">
          <a:xfrm>
            <a:off x="76200" y="1500188"/>
            <a:ext cx="9035679" cy="4595812"/>
          </a:xfrm>
          <a:prstGeom prst="rect">
            <a:avLst/>
          </a:prstGeom>
          <a:noFill/>
        </p:spPr>
      </p:pic>
      <p:sp>
        <p:nvSpPr>
          <p:cNvPr id="14" name="TextBox 13"/>
          <p:cNvSpPr txBox="1"/>
          <p:nvPr/>
        </p:nvSpPr>
        <p:spPr>
          <a:xfrm>
            <a:off x="7848600" y="533400"/>
            <a:ext cx="1143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dirty="0" smtClean="0">
                <a:latin typeface="Comic Sans MS" pitchFamily="66" charset="0"/>
              </a:rPr>
              <a:t>Interface as a contract </a:t>
            </a:r>
            <a:endParaRPr lang="el-GR" sz="1600" dirty="0">
              <a:latin typeface="Comic Sans MS" pitchFamily="66" charset="0"/>
            </a:endParaRPr>
          </a:p>
        </p:txBody>
      </p:sp>
      <p:cxnSp>
        <p:nvCxnSpPr>
          <p:cNvPr id="15" name="Straight Arrow Connector 14"/>
          <p:cNvCxnSpPr>
            <a:stCxn id="14" idx="1"/>
          </p:cNvCxnSpPr>
          <p:nvPr/>
        </p:nvCxnSpPr>
        <p:spPr>
          <a:xfrm flipH="1">
            <a:off x="7086600" y="948899"/>
            <a:ext cx="762000" cy="498901"/>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0" y="5029200"/>
            <a:ext cx="114300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dirty="0" smtClean="0"/>
              <a:t>Client class</a:t>
            </a:r>
            <a:endParaRPr lang="el-GR" dirty="0"/>
          </a:p>
        </p:txBody>
      </p:sp>
      <p:cxnSp>
        <p:nvCxnSpPr>
          <p:cNvPr id="23" name="Straight Arrow Connector 22"/>
          <p:cNvCxnSpPr>
            <a:stCxn id="22" idx="0"/>
          </p:cNvCxnSpPr>
          <p:nvPr/>
        </p:nvCxnSpPr>
        <p:spPr>
          <a:xfrm flipV="1">
            <a:off x="2095500" y="3810000"/>
            <a:ext cx="342900" cy="121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29000" y="6019800"/>
            <a:ext cx="12192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1600" dirty="0" smtClean="0">
                <a:latin typeface="Consolas" pitchFamily="49" charset="0"/>
                <a:cs typeface="Consolas" pitchFamily="49" charset="0"/>
              </a:rPr>
              <a:t>Service providers</a:t>
            </a:r>
            <a:endParaRPr lang="el-GR" sz="1600" dirty="0">
              <a:latin typeface="Consolas" pitchFamily="49" charset="0"/>
              <a:cs typeface="Consolas" pitchFamily="49" charset="0"/>
            </a:endParaRPr>
          </a:p>
        </p:txBody>
      </p:sp>
      <p:cxnSp>
        <p:nvCxnSpPr>
          <p:cNvPr id="25" name="Straight Arrow Connector 24"/>
          <p:cNvCxnSpPr>
            <a:stCxn id="24" idx="0"/>
          </p:cNvCxnSpPr>
          <p:nvPr/>
        </p:nvCxnSpPr>
        <p:spPr>
          <a:xfrm flipV="1">
            <a:off x="4038600" y="5562600"/>
            <a:ext cx="9906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648200" y="6172200"/>
            <a:ext cx="26670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505200" y="4495800"/>
            <a:ext cx="1143000"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600" dirty="0" smtClean="0">
                <a:latin typeface="Comic Sans MS" pitchFamily="66" charset="0"/>
              </a:rPr>
              <a:t>Factory as a bridge</a:t>
            </a:r>
            <a:endParaRPr lang="el-GR" sz="1600" dirty="0">
              <a:latin typeface="Comic Sans MS" pitchFamily="66" charset="0"/>
            </a:endParaRPr>
          </a:p>
        </p:txBody>
      </p:sp>
      <p:grpSp>
        <p:nvGrpSpPr>
          <p:cNvPr id="2" name="Group 29"/>
          <p:cNvGrpSpPr/>
          <p:nvPr/>
        </p:nvGrpSpPr>
        <p:grpSpPr>
          <a:xfrm>
            <a:off x="3275856" y="3789040"/>
            <a:ext cx="5868144" cy="20960"/>
            <a:chOff x="3275856" y="3789040"/>
            <a:chExt cx="5868144" cy="20960"/>
          </a:xfrm>
        </p:grpSpPr>
        <p:cxnSp>
          <p:nvCxnSpPr>
            <p:cNvPr id="16" name="Straight Connector 15"/>
            <p:cNvCxnSpPr/>
            <p:nvPr/>
          </p:nvCxnSpPr>
          <p:spPr>
            <a:xfrm rot="-60000">
              <a:off x="3275856" y="3789040"/>
              <a:ext cx="839041" cy="11124"/>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19800" y="3810000"/>
              <a:ext cx="3124200" cy="0"/>
            </a:xfrm>
            <a:prstGeom prst="line">
              <a:avLst/>
            </a:prstGeom>
            <a:ln w="571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
        <p:nvSpPr>
          <p:cNvPr id="34" name="TextBox 33"/>
          <p:cNvSpPr txBox="1"/>
          <p:nvPr/>
        </p:nvSpPr>
        <p:spPr>
          <a:xfrm>
            <a:off x="6300192" y="3113673"/>
            <a:ext cx="2627784" cy="1323439"/>
          </a:xfrm>
          <a:prstGeom prst="rect">
            <a:avLst/>
          </a:prstGeom>
          <a:solidFill>
            <a:schemeClr val="bg1">
              <a:lumMod val="95000"/>
              <a:alpha val="50000"/>
            </a:schemeClr>
          </a:solid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000" dirty="0" smtClean="0">
                <a:solidFill>
                  <a:srgbClr val="7030A0"/>
                </a:solidFill>
                <a:latin typeface="Comic Sans MS" pitchFamily="66" charset="0"/>
              </a:rPr>
              <a:t>Specification</a:t>
            </a:r>
            <a:r>
              <a:rPr lang="en-US" sz="2000" dirty="0" smtClean="0"/>
              <a:t>  </a:t>
            </a:r>
          </a:p>
          <a:p>
            <a:pPr algn="ctr"/>
            <a:r>
              <a:rPr lang="en-US" sz="4000" dirty="0" smtClean="0">
                <a:sym typeface="Symbol"/>
              </a:rPr>
              <a:t></a:t>
            </a:r>
            <a:r>
              <a:rPr lang="en-US" sz="2000" dirty="0" smtClean="0">
                <a:sym typeface="Symbol"/>
              </a:rPr>
              <a:t>  </a:t>
            </a:r>
          </a:p>
          <a:p>
            <a:pPr algn="ctr"/>
            <a:r>
              <a:rPr lang="en-US" sz="2000" dirty="0" smtClean="0">
                <a:solidFill>
                  <a:srgbClr val="C00000"/>
                </a:solidFill>
                <a:latin typeface="Consolas" pitchFamily="49" charset="0"/>
                <a:cs typeface="Consolas" pitchFamily="49" charset="0"/>
                <a:sym typeface="Symbol"/>
              </a:rPr>
              <a:t>Implementation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2746648" cy="1143000"/>
          </a:xfrm>
          <a:solidFill>
            <a:schemeClr val="accent1">
              <a:lumMod val="20000"/>
              <a:lumOff val="80000"/>
            </a:schemeClr>
          </a:solidFill>
        </p:spPr>
        <p:txBody>
          <a:bodyPr>
            <a:normAutofit fontScale="90000"/>
          </a:bodyPr>
          <a:lstStyle/>
          <a:p>
            <a:pPr algn="l"/>
            <a:r>
              <a:rPr lang="en-US" dirty="0" smtClean="0"/>
              <a:t>Put it all online!!</a:t>
            </a:r>
            <a:endParaRPr lang="el-GR" dirty="0"/>
          </a:p>
        </p:txBody>
      </p:sp>
      <p:sp>
        <p:nvSpPr>
          <p:cNvPr id="4" name="Content Placeholder 3"/>
          <p:cNvSpPr>
            <a:spLocks noGrp="1"/>
          </p:cNvSpPr>
          <p:nvPr>
            <p:ph sz="half" idx="1"/>
          </p:nvPr>
        </p:nvSpPr>
        <p:spPr>
          <a:xfrm>
            <a:off x="179512" y="1700809"/>
            <a:ext cx="4680520" cy="5040560"/>
          </a:xfrm>
        </p:spPr>
        <p:txBody>
          <a:bodyPr>
            <a:normAutofit fontScale="92500" lnSpcReduction="20000"/>
          </a:bodyPr>
          <a:lstStyle/>
          <a:p>
            <a:pPr marL="266700" lvl="2">
              <a:buNone/>
              <a:defRPr/>
            </a:pPr>
            <a:r>
              <a:rPr lang="en-US" sz="3000" dirty="0" smtClean="0"/>
              <a:t>My web page</a:t>
            </a:r>
          </a:p>
          <a:p>
            <a:pPr marL="266700" lvl="2">
              <a:buNone/>
              <a:defRPr/>
            </a:pPr>
            <a:endParaRPr lang="en-US" sz="3000" dirty="0" smtClean="0"/>
          </a:p>
          <a:p>
            <a:pPr marL="266700" lvl="2" algn="ctr">
              <a:buNone/>
              <a:defRPr/>
            </a:pPr>
            <a:r>
              <a:rPr lang="en-US" b="1" dirty="0" smtClean="0">
                <a:solidFill>
                  <a:srgbClr val="0000FF"/>
                </a:solidFill>
                <a:latin typeface="Consolas" pitchFamily="49" charset="0"/>
                <a:cs typeface="Consolas" pitchFamily="49" charset="0"/>
                <a:hlinkClick r:id="rId3"/>
              </a:rPr>
              <a:t>http://www.cs.uoi.gr/~pvassil/</a:t>
            </a:r>
          </a:p>
          <a:p>
            <a:pPr algn="r">
              <a:buNone/>
            </a:pPr>
            <a:endParaRPr lang="en-US" sz="2400" dirty="0" smtClean="0">
              <a:solidFill>
                <a:srgbClr val="FF0000"/>
              </a:solidFill>
            </a:endParaRPr>
          </a:p>
          <a:p>
            <a:pPr>
              <a:buNone/>
            </a:pPr>
            <a:r>
              <a:rPr lang="en-US" dirty="0" smtClean="0"/>
              <a:t>has links to …</a:t>
            </a:r>
          </a:p>
          <a:p>
            <a:pPr algn="r">
              <a:buNone/>
            </a:pPr>
            <a:r>
              <a:rPr lang="en-US" sz="2400" dirty="0" smtClean="0">
                <a:solidFill>
                  <a:srgbClr val="FF0000"/>
                </a:solidFill>
              </a:rPr>
              <a:t>DB Schema Evolution</a:t>
            </a:r>
          </a:p>
          <a:p>
            <a:pPr algn="r">
              <a:buNone/>
            </a:pPr>
            <a:r>
              <a:rPr lang="en-US" sz="2400" dirty="0" smtClean="0">
                <a:solidFill>
                  <a:srgbClr val="FF0000"/>
                </a:solidFill>
              </a:rPr>
              <a:t>Papers, </a:t>
            </a:r>
            <a:r>
              <a:rPr lang="en-US" sz="2400" b="1" dirty="0" smtClean="0">
                <a:solidFill>
                  <a:srgbClr val="FF0000"/>
                </a:solidFill>
              </a:rPr>
              <a:t>Data sets, Code, Results</a:t>
            </a:r>
            <a:r>
              <a:rPr lang="en-US" sz="2400" dirty="0" smtClean="0">
                <a:solidFill>
                  <a:srgbClr val="FF0000"/>
                </a:solidFill>
              </a:rPr>
              <a:t> </a:t>
            </a:r>
          </a:p>
          <a:p>
            <a:pPr>
              <a:buNone/>
            </a:pPr>
            <a:r>
              <a:rPr lang="en-US" sz="2000" b="1" dirty="0" smtClean="0">
                <a:solidFill>
                  <a:srgbClr val="0000FF"/>
                </a:solidFill>
                <a:latin typeface="Consolas" pitchFamily="49" charset="0"/>
                <a:cs typeface="Consolas" pitchFamily="49" charset="0"/>
                <a:hlinkClick r:id="rId3"/>
              </a:rPr>
              <a:t>projects/</a:t>
            </a:r>
            <a:r>
              <a:rPr lang="en-US" sz="2000" b="1" dirty="0" err="1" smtClean="0">
                <a:solidFill>
                  <a:srgbClr val="0000FF"/>
                </a:solidFill>
                <a:latin typeface="Consolas" pitchFamily="49" charset="0"/>
                <a:cs typeface="Consolas" pitchFamily="49" charset="0"/>
                <a:hlinkClick r:id="rId3"/>
              </a:rPr>
              <a:t>schemaBiographies</a:t>
            </a:r>
            <a:r>
              <a:rPr lang="en-US" sz="2000" b="1" dirty="0" smtClean="0">
                <a:solidFill>
                  <a:srgbClr val="0000FF"/>
                </a:solidFill>
                <a:latin typeface="Consolas" pitchFamily="49" charset="0"/>
                <a:cs typeface="Consolas" pitchFamily="49" charset="0"/>
                <a:hlinkClick r:id="rId3"/>
              </a:rPr>
              <a:t>/</a:t>
            </a:r>
            <a:r>
              <a:rPr lang="en-US" sz="2000" b="1" dirty="0" smtClean="0">
                <a:solidFill>
                  <a:srgbClr val="0000FF"/>
                </a:solidFill>
                <a:latin typeface="Consolas" pitchFamily="49" charset="0"/>
                <a:cs typeface="Consolas" pitchFamily="49" charset="0"/>
              </a:rPr>
              <a:t> </a:t>
            </a:r>
          </a:p>
          <a:p>
            <a:pPr>
              <a:buNone/>
            </a:pPr>
            <a:endParaRPr lang="en-US" sz="2000" dirty="0" smtClean="0"/>
          </a:p>
          <a:p>
            <a:pPr>
              <a:buNone/>
            </a:pPr>
            <a:endParaRPr lang="en-US" sz="2000" dirty="0" smtClean="0"/>
          </a:p>
          <a:p>
            <a:pPr>
              <a:buNone/>
            </a:pPr>
            <a:r>
              <a:rPr lang="en-US" dirty="0" smtClean="0"/>
              <a:t>… and to …</a:t>
            </a:r>
          </a:p>
          <a:p>
            <a:pPr>
              <a:buNone/>
            </a:pPr>
            <a:endParaRPr lang="en-US" sz="2000" dirty="0" smtClean="0">
              <a:cs typeface="Consolas" pitchFamily="49" charset="0"/>
            </a:endParaRPr>
          </a:p>
          <a:p>
            <a:pPr algn="r">
              <a:buNone/>
            </a:pPr>
            <a:r>
              <a:rPr lang="en-US" sz="2400" dirty="0" smtClean="0">
                <a:solidFill>
                  <a:srgbClr val="FF0000"/>
                </a:solidFill>
              </a:rPr>
              <a:t>Tools for handling Evolution (Hecataeus)</a:t>
            </a:r>
            <a:endParaRPr lang="en-US" dirty="0" smtClean="0"/>
          </a:p>
          <a:p>
            <a:pPr>
              <a:buNone/>
            </a:pPr>
            <a:r>
              <a:rPr lang="en-US" sz="2000" b="1" u="sng" dirty="0" smtClean="0">
                <a:solidFill>
                  <a:srgbClr val="0000FF"/>
                </a:solidFill>
                <a:latin typeface="Consolas" pitchFamily="49" charset="0"/>
                <a:cs typeface="Consolas" pitchFamily="49" charset="0"/>
              </a:rPr>
              <a:t>projects/</a:t>
            </a:r>
            <a:r>
              <a:rPr lang="en-US" sz="2000" b="1" u="sng" dirty="0" err="1" smtClean="0">
                <a:solidFill>
                  <a:srgbClr val="0000FF"/>
                </a:solidFill>
                <a:latin typeface="Consolas" pitchFamily="49" charset="0"/>
                <a:cs typeface="Consolas" pitchFamily="49" charset="0"/>
              </a:rPr>
              <a:t>hecataeus</a:t>
            </a:r>
            <a:r>
              <a:rPr lang="en-US" sz="2000" b="1" u="sng" dirty="0" smtClean="0">
                <a:solidFill>
                  <a:srgbClr val="0000FF"/>
                </a:solidFill>
                <a:latin typeface="Consolas" pitchFamily="49" charset="0"/>
                <a:cs typeface="Consolas" pitchFamily="49" charset="0"/>
              </a:rPr>
              <a:t>/</a:t>
            </a:r>
            <a:r>
              <a:rPr lang="en-US" sz="2000" b="1" dirty="0" smtClean="0">
                <a:solidFill>
                  <a:srgbClr val="0000FF"/>
                </a:solidFill>
                <a:latin typeface="Consolas" pitchFamily="49" charset="0"/>
                <a:cs typeface="Consolas" pitchFamily="49" charset="0"/>
              </a:rPr>
              <a:t> </a:t>
            </a:r>
            <a:endParaRPr lang="en-US" sz="2400" b="1" dirty="0" smtClean="0"/>
          </a:p>
        </p:txBody>
      </p:sp>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55</a:t>
            </a:fld>
            <a:endParaRPr lang="en-US" dirty="0">
              <a:solidFill>
                <a:prstClr val="black">
                  <a:tint val="75000"/>
                </a:prstClr>
              </a:solidFill>
            </a:endParaRPr>
          </a:p>
        </p:txBody>
      </p:sp>
      <p:pic>
        <p:nvPicPr>
          <p:cNvPr id="10" name="Picture 2" descr="D:\Users\pvassil\PERSONAL\TALKS\eBISS-2015\TALK\WORKING\daintiness.png"/>
          <p:cNvPicPr>
            <a:picLocks noGrp="1" noChangeAspect="1" noChangeArrowheads="1"/>
          </p:cNvPicPr>
          <p:nvPr>
            <p:ph sz="half" idx="2"/>
          </p:nvPr>
        </p:nvPicPr>
        <p:blipFill>
          <a:blip r:embed="rId4" cstate="print"/>
          <a:srcRect/>
          <a:stretch>
            <a:fillRect/>
          </a:stretch>
        </p:blipFill>
        <p:spPr bwMode="auto">
          <a:xfrm>
            <a:off x="4860032" y="787858"/>
            <a:ext cx="4248471" cy="6000704"/>
          </a:xfrm>
          <a:prstGeom prst="rect">
            <a:avLst/>
          </a:prstGeom>
          <a:noFill/>
        </p:spPr>
      </p:pic>
      <p:sp>
        <p:nvSpPr>
          <p:cNvPr id="11" name="Title 2"/>
          <p:cNvSpPr txBox="1">
            <a:spLocks/>
          </p:cNvSpPr>
          <p:nvPr/>
        </p:nvSpPr>
        <p:spPr>
          <a:xfrm>
            <a:off x="2843808" y="116632"/>
            <a:ext cx="6300192" cy="720080"/>
          </a:xfrm>
          <a:prstGeom prst="rect">
            <a:avLst/>
          </a:prstGeom>
        </p:spPr>
        <p:txBody>
          <a:bodyPr vert="horz" lIns="91440" tIns="45720" rIns="91440" bIns="45720" rtlCol="0" anchor="ctr">
            <a:noAutofit/>
          </a:bodyPr>
          <a:lstStyle/>
          <a:p>
            <a:pPr algn="r"/>
            <a:r>
              <a:rPr lang="fr-FR" sz="2400" b="1" dirty="0" smtClean="0">
                <a:latin typeface="Consolas" pitchFamily="49" charset="0"/>
                <a:cs typeface="Consolas" pitchFamily="49" charset="0"/>
                <a:hlinkClick r:id="rId5"/>
              </a:rPr>
              <a:t>https://github.com/DAINTINESS-Group/</a:t>
            </a:r>
            <a:endParaRPr lang="fr-FR" sz="2400" b="1" dirty="0" smtClean="0">
              <a:latin typeface="Consolas" pitchFamily="49" charset="0"/>
              <a:cs typeface="Consolas" pitchFamily="49" charset="0"/>
              <a:hlinkClick r:id="rId6"/>
            </a:endParaRPr>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advClick="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the study &amp;&amp; Validity considerations</a:t>
            </a:r>
            <a:endParaRPr lang="el-GR" dirty="0"/>
          </a:p>
        </p:txBody>
      </p:sp>
      <p:sp>
        <p:nvSpPr>
          <p:cNvPr id="3" name="Text Placeholder 2"/>
          <p:cNvSpPr>
            <a:spLocks noGrp="1"/>
          </p:cNvSpPr>
          <p:nvPr>
            <p:ph type="body" idx="1"/>
          </p:nvPr>
        </p:nvSpPr>
        <p:spPr/>
        <p:txBody>
          <a:bodyPr/>
          <a:lstStyle/>
          <a:p>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56</a:t>
            </a:fld>
            <a:endParaRPr lang="el-G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prstGeom prst="rect">
            <a:avLst/>
          </a:prstGeom>
        </p:spPr>
        <p:txBody>
          <a:bodyPr lIns="91425" tIns="91425" rIns="91425" bIns="91425" anchor="b" anchorCtr="0">
            <a:noAutofit/>
          </a:bodyPr>
          <a:lstStyle/>
          <a:p>
            <a:pPr lvl="0"/>
            <a:r>
              <a:rPr lang="en-US" dirty="0" smtClean="0">
                <a:latin typeface="Calibri"/>
                <a:ea typeface="Calibri"/>
                <a:cs typeface="Calibri"/>
                <a:sym typeface="Calibri"/>
              </a:rPr>
              <a:t>Datasets</a:t>
            </a:r>
            <a:endParaRPr lang="en" dirty="0">
              <a:latin typeface="Calibri"/>
              <a:ea typeface="Calibri"/>
              <a:cs typeface="Calibri"/>
              <a:sym typeface="Calibri"/>
            </a:endParaRPr>
          </a:p>
        </p:txBody>
      </p:sp>
      <p:sp>
        <p:nvSpPr>
          <p:cNvPr id="7" name="Text Placeholder 6"/>
          <p:cNvSpPr>
            <a:spLocks noGrp="1"/>
          </p:cNvSpPr>
          <p:nvPr>
            <p:ph idx="1"/>
          </p:nvPr>
        </p:nvSpPr>
        <p:spPr/>
        <p:txBody>
          <a:bodyPr>
            <a:normAutofit fontScale="77500" lnSpcReduction="20000"/>
          </a:bodyPr>
          <a:lstStyle/>
          <a:p>
            <a:pPr marL="457200" indent="-419100">
              <a:lnSpc>
                <a:spcPct val="115000"/>
              </a:lnSpc>
              <a:spcAft>
                <a:spcPts val="600"/>
              </a:spcAft>
              <a:buSzPct val="100000"/>
              <a:buNone/>
            </a:pPr>
            <a:r>
              <a:rPr lang="fr-FR" dirty="0" smtClean="0">
                <a:cs typeface="Consolas" pitchFamily="49" charset="0"/>
                <a:hlinkClick r:id="rId3"/>
              </a:rPr>
              <a:t>https://github.com/DAINTINESS-Group/EvolutionDatasets</a:t>
            </a:r>
            <a:r>
              <a:rPr lang="fr-FR" dirty="0" smtClean="0">
                <a:cs typeface="Consolas" pitchFamily="49" charset="0"/>
                <a:hlinkClick r:id="rId4"/>
              </a:rPr>
              <a:t> </a:t>
            </a:r>
            <a:endParaRPr lang="fr-FR" dirty="0" smtClean="0">
              <a:cs typeface="Consolas" pitchFamily="49" charset="0"/>
            </a:endParaRPr>
          </a:p>
          <a:p>
            <a:pPr marL="457200" lvl="0" indent="-419100">
              <a:lnSpc>
                <a:spcPct val="115000"/>
              </a:lnSpc>
              <a:spcAft>
                <a:spcPts val="600"/>
              </a:spcAft>
              <a:buSzPct val="100000"/>
              <a:buNone/>
            </a:pPr>
            <a:endParaRPr lang="en-US" dirty="0" smtClean="0">
              <a:latin typeface="Calibri"/>
              <a:ea typeface="Calibri"/>
              <a:cs typeface="Calibri"/>
              <a:sym typeface="Calibri"/>
            </a:endParaRPr>
          </a:p>
          <a:p>
            <a:pPr marL="457200" lvl="0" indent="-419100">
              <a:lnSpc>
                <a:spcPct val="115000"/>
              </a:lnSpc>
              <a:spcAft>
                <a:spcPts val="600"/>
              </a:spcAft>
              <a:buSzPct val="100000"/>
              <a:buFont typeface="Calibri"/>
              <a:buChar char="●"/>
            </a:pPr>
            <a:r>
              <a:rPr lang="en-US" dirty="0" smtClean="0">
                <a:latin typeface="Calibri"/>
                <a:ea typeface="Calibri"/>
                <a:cs typeface="Calibri"/>
                <a:sym typeface="Calibri"/>
              </a:rPr>
              <a:t>Content management Systems</a:t>
            </a:r>
          </a:p>
          <a:p>
            <a:pPr marL="857250" lvl="1" indent="-419100">
              <a:lnSpc>
                <a:spcPct val="115000"/>
              </a:lnSpc>
              <a:spcBef>
                <a:spcPts val="600"/>
              </a:spcBef>
              <a:spcAft>
                <a:spcPts val="600"/>
              </a:spcAft>
              <a:buFont typeface="Calibri"/>
              <a:buChar char="●"/>
            </a:pPr>
            <a:r>
              <a:rPr lang="en-US" dirty="0" smtClean="0">
                <a:latin typeface="Calibri"/>
                <a:sym typeface="Calibri"/>
              </a:rPr>
              <a:t>MediaWiki, TYPO3, Coppermine, phpBB, OpenCart</a:t>
            </a:r>
            <a:endParaRPr lang="en-US" dirty="0" smtClean="0">
              <a:latin typeface="Calibri" pitchFamily="34" charset="0"/>
            </a:endParaRPr>
          </a:p>
          <a:p>
            <a:pPr marL="457200" lvl="0" indent="-419100">
              <a:lnSpc>
                <a:spcPct val="115000"/>
              </a:lnSpc>
              <a:spcAft>
                <a:spcPts val="600"/>
              </a:spcAft>
              <a:buSzPct val="100000"/>
              <a:buFont typeface="Calibri"/>
              <a:buChar char="●"/>
            </a:pPr>
            <a:r>
              <a:rPr lang="en-US" dirty="0" smtClean="0">
                <a:latin typeface="Calibri" pitchFamily="34" charset="0"/>
              </a:rPr>
              <a:t>Medical Databases</a:t>
            </a:r>
          </a:p>
          <a:p>
            <a:pPr marL="857250" lvl="1" indent="-419100">
              <a:lnSpc>
                <a:spcPct val="115000"/>
              </a:lnSpc>
              <a:spcBef>
                <a:spcPts val="600"/>
              </a:spcBef>
              <a:spcAft>
                <a:spcPts val="600"/>
              </a:spcAft>
              <a:buFont typeface="Calibri"/>
              <a:buChar char="●"/>
            </a:pPr>
            <a:r>
              <a:rPr lang="en-US" dirty="0" smtClean="0">
                <a:latin typeface="Calibri" pitchFamily="34" charset="0"/>
              </a:rPr>
              <a:t>Ensemble, BioSQL</a:t>
            </a:r>
          </a:p>
          <a:p>
            <a:pPr marL="457200" lvl="0" indent="-419100">
              <a:lnSpc>
                <a:spcPct val="115000"/>
              </a:lnSpc>
              <a:spcAft>
                <a:spcPts val="600"/>
              </a:spcAft>
              <a:buSzPct val="100000"/>
              <a:buFont typeface="Calibri"/>
              <a:buChar char="●"/>
            </a:pPr>
            <a:r>
              <a:rPr lang="en-US" dirty="0" smtClean="0">
                <a:latin typeface="Calibri" pitchFamily="34" charset="0"/>
              </a:rPr>
              <a:t>Scientific</a:t>
            </a:r>
          </a:p>
          <a:p>
            <a:pPr marL="857250" lvl="1" indent="-419100">
              <a:lnSpc>
                <a:spcPct val="115000"/>
              </a:lnSpc>
              <a:spcBef>
                <a:spcPts val="600"/>
              </a:spcBef>
              <a:spcAft>
                <a:spcPts val="600"/>
              </a:spcAft>
              <a:buFont typeface="Calibri"/>
              <a:buChar char="●"/>
            </a:pPr>
            <a:r>
              <a:rPr lang="en-US" dirty="0" smtClean="0">
                <a:latin typeface="Calibri" pitchFamily="34" charset="0"/>
              </a:rPr>
              <a:t>ATLAS Trigger </a:t>
            </a:r>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57</a:t>
            </a:fld>
            <a:endParaRPr kumimoji="0" lang="en-US"/>
          </a:p>
        </p:txBody>
      </p:sp>
    </p:spTree>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sets</a:t>
            </a:r>
            <a:endParaRPr lang="el-GR" dirty="0"/>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E29E33-B620-47F9-BB04-8846C2A5AFCC}" type="slidenum">
              <a:rPr lang="en-US" smtClean="0"/>
              <a:pPr/>
              <a:t>58</a:t>
            </a:fld>
            <a:endParaRPr lang="en-US"/>
          </a:p>
        </p:txBody>
      </p:sp>
      <p:graphicFrame>
        <p:nvGraphicFramePr>
          <p:cNvPr id="5" name="Table 4"/>
          <p:cNvGraphicFramePr>
            <a:graphicFrameLocks noGrp="1"/>
          </p:cNvGraphicFramePr>
          <p:nvPr/>
        </p:nvGraphicFramePr>
        <p:xfrm>
          <a:off x="251521" y="1268730"/>
          <a:ext cx="8640962" cy="5328624"/>
        </p:xfrm>
        <a:graphic>
          <a:graphicData uri="http://schemas.openxmlformats.org/drawingml/2006/table">
            <a:tbl>
              <a:tblPr/>
              <a:tblGrid>
                <a:gridCol w="963596"/>
                <a:gridCol w="433560"/>
                <a:gridCol w="1117123"/>
                <a:gridCol w="443324"/>
                <a:gridCol w="443324"/>
                <a:gridCol w="570454"/>
                <a:gridCol w="568825"/>
                <a:gridCol w="568825"/>
                <a:gridCol w="692697"/>
                <a:gridCol w="2839234"/>
              </a:tblGrid>
              <a:tr h="816061">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Dataset</a:t>
                      </a:r>
                      <a:endParaRPr lang="el-GR" sz="1100" kern="1400" dirty="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Versions</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Lifetime</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Tables</a:t>
                      </a:r>
                      <a:r>
                        <a:rPr lang="el-GR" sz="1000" b="1" kern="1400" dirty="0">
                          <a:solidFill>
                            <a:srgbClr val="000000"/>
                          </a:solidFill>
                          <a:latin typeface="Calibri"/>
                          <a:ea typeface="Times New Roman"/>
                          <a:cs typeface="Times New Roman"/>
                        </a:rPr>
                        <a:t> </a:t>
                      </a:r>
                      <a:r>
                        <a:rPr lang="el-GR" sz="1000" b="1" kern="1400" dirty="0" err="1">
                          <a:solidFill>
                            <a:srgbClr val="000000"/>
                          </a:solidFill>
                          <a:latin typeface="Calibri"/>
                          <a:ea typeface="Times New Roman"/>
                          <a:cs typeface="Times New Roman"/>
                        </a:rPr>
                        <a:t>Start</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Tables</a:t>
                      </a:r>
                      <a:r>
                        <a:rPr lang="el-GR" sz="1000" b="1" kern="1400" dirty="0">
                          <a:solidFill>
                            <a:srgbClr val="000000"/>
                          </a:solidFill>
                          <a:latin typeface="Calibri"/>
                          <a:ea typeface="Times New Roman"/>
                          <a:cs typeface="Times New Roman"/>
                        </a:rPr>
                        <a:t> </a:t>
                      </a:r>
                      <a:r>
                        <a:rPr lang="el-GR" sz="1000" b="1" kern="1400" dirty="0" err="1">
                          <a:solidFill>
                            <a:srgbClr val="000000"/>
                          </a:solidFill>
                          <a:latin typeface="Calibri"/>
                          <a:ea typeface="Times New Roman"/>
                          <a:cs typeface="Times New Roman"/>
                        </a:rPr>
                        <a:t>End</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Attributes</a:t>
                      </a:r>
                      <a:r>
                        <a:rPr lang="el-GR" sz="1000" b="1" kern="1400" dirty="0">
                          <a:solidFill>
                            <a:srgbClr val="000000"/>
                          </a:solidFill>
                          <a:latin typeface="Calibri"/>
                          <a:ea typeface="Times New Roman"/>
                          <a:cs typeface="Times New Roman"/>
                        </a:rPr>
                        <a:t> </a:t>
                      </a:r>
                      <a:r>
                        <a:rPr lang="el-GR" sz="1000" b="1" kern="1400" dirty="0" err="1">
                          <a:solidFill>
                            <a:srgbClr val="000000"/>
                          </a:solidFill>
                          <a:latin typeface="Calibri"/>
                          <a:ea typeface="Times New Roman"/>
                          <a:cs typeface="Times New Roman"/>
                        </a:rPr>
                        <a:t>Start</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Attributes</a:t>
                      </a:r>
                      <a:r>
                        <a:rPr lang="el-GR" sz="1000" b="1" kern="1400" dirty="0">
                          <a:solidFill>
                            <a:srgbClr val="000000"/>
                          </a:solidFill>
                          <a:latin typeface="Calibri"/>
                          <a:ea typeface="Times New Roman"/>
                          <a:cs typeface="Times New Roman"/>
                        </a:rPr>
                        <a:t> </a:t>
                      </a:r>
                      <a:r>
                        <a:rPr lang="el-GR" sz="1000" b="1" kern="1400" dirty="0" err="1">
                          <a:solidFill>
                            <a:srgbClr val="000000"/>
                          </a:solidFill>
                          <a:latin typeface="Calibri"/>
                          <a:ea typeface="Times New Roman"/>
                          <a:cs typeface="Times New Roman"/>
                        </a:rPr>
                        <a:t>End</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000000"/>
                          </a:solidFill>
                          <a:latin typeface="Calibri"/>
                          <a:ea typeface="Times New Roman"/>
                          <a:cs typeface="Times New Roman"/>
                        </a:rPr>
                        <a:t>Commits</a:t>
                      </a:r>
                      <a:r>
                        <a:rPr lang="en-US" sz="1000" b="1" kern="1400" dirty="0">
                          <a:solidFill>
                            <a:srgbClr val="000000"/>
                          </a:solidFill>
                          <a:latin typeface="Calibri"/>
                          <a:ea typeface="Times New Roman"/>
                          <a:cs typeface="Times New Roman"/>
                        </a:rPr>
                        <a:t> per Day</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a:solidFill>
                            <a:srgbClr val="000000"/>
                          </a:solidFill>
                          <a:latin typeface="Calibri"/>
                          <a:ea typeface="Times New Roman"/>
                          <a:cs typeface="Times New Roman"/>
                        </a:rPr>
                        <a:t>% </a:t>
                      </a:r>
                      <a:r>
                        <a:rPr lang="el-GR" sz="1000" b="1" kern="1400" dirty="0" err="1">
                          <a:solidFill>
                            <a:srgbClr val="000000"/>
                          </a:solidFill>
                          <a:latin typeface="Calibri"/>
                          <a:ea typeface="Times New Roman"/>
                          <a:cs typeface="Times New Roman"/>
                        </a:rPr>
                        <a:t>commits</a:t>
                      </a:r>
                      <a:r>
                        <a:rPr lang="el-GR" sz="1000" b="1" kern="1400" dirty="0">
                          <a:solidFill>
                            <a:srgbClr val="000000"/>
                          </a:solidFill>
                          <a:latin typeface="Calibri"/>
                          <a:ea typeface="Times New Roman"/>
                          <a:cs typeface="Times New Roman"/>
                        </a:rPr>
                        <a:t> </a:t>
                      </a:r>
                      <a:r>
                        <a:rPr lang="el-GR" sz="1000" b="1" kern="1400" dirty="0" err="1">
                          <a:solidFill>
                            <a:srgbClr val="000000"/>
                          </a:solidFill>
                          <a:latin typeface="Calibri"/>
                          <a:ea typeface="Times New Roman"/>
                          <a:cs typeface="Times New Roman"/>
                        </a:rPr>
                        <a:t>with</a:t>
                      </a:r>
                      <a:r>
                        <a:rPr lang="el-GR" sz="1000" b="1" kern="1400" dirty="0">
                          <a:solidFill>
                            <a:srgbClr val="000000"/>
                          </a:solidFill>
                          <a:latin typeface="Calibri"/>
                          <a:ea typeface="Times New Roman"/>
                          <a:cs typeface="Times New Roman"/>
                        </a:rPr>
                        <a:t> </a:t>
                      </a:r>
                      <a:r>
                        <a:rPr lang="el-GR" sz="1000" b="1" kern="1400" dirty="0" err="1">
                          <a:solidFill>
                            <a:srgbClr val="000000"/>
                          </a:solidFill>
                          <a:latin typeface="Calibri"/>
                          <a:ea typeface="Times New Roman"/>
                          <a:cs typeface="Times New Roman"/>
                        </a:rPr>
                        <a:t>change</a:t>
                      </a:r>
                      <a:endParaRPr lang="el-GR" sz="1100" kern="1400" dirty="0">
                        <a:solidFill>
                          <a:srgbClr val="000000"/>
                        </a:solidFill>
                        <a:latin typeface="Times New Roman"/>
                        <a:ea typeface="Times New Roman"/>
                        <a:cs typeface="Times New Roman"/>
                      </a:endParaRPr>
                    </a:p>
                  </a:txBody>
                  <a:tcPr marL="52103" marR="52103" marT="0" marB="0" anchor="ctr">
                    <a:lnL>
                      <a:noFill/>
                    </a:lnL>
                    <a:lnR>
                      <a:noFill/>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n-US" sz="1000" b="1" kern="1400">
                          <a:solidFill>
                            <a:srgbClr val="000000"/>
                          </a:solidFill>
                          <a:latin typeface="Calibri"/>
                          <a:ea typeface="Times New Roman"/>
                          <a:cs typeface="Times New Roman"/>
                        </a:rPr>
                        <a:t>Repository URL</a:t>
                      </a:r>
                      <a:endParaRPr lang="el-GR" sz="1100" kern="1400">
                        <a:solidFill>
                          <a:srgbClr val="000000"/>
                        </a:solidFill>
                        <a:latin typeface="Times New Roman"/>
                        <a:ea typeface="Times New Roman"/>
                        <a:cs typeface="Times New Roman"/>
                      </a:endParaRPr>
                    </a:p>
                  </a:txBody>
                  <a:tcPr marL="52103" marR="52103" marT="0" marB="0" anchor="ctr">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chemeClr val="bg1">
                        <a:lumMod val="85000"/>
                      </a:schemeClr>
                    </a:solidFill>
                  </a:tcPr>
                </a:tc>
              </a:tr>
              <a:tr h="626582">
                <a:tc>
                  <a:txBody>
                    <a:bodyPr/>
                    <a:lstStyle/>
                    <a:p>
                      <a:pPr algn="just">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ATLAS </a:t>
                      </a:r>
                      <a:r>
                        <a:rPr lang="el-GR" sz="1200" kern="1400" dirty="0" err="1">
                          <a:solidFill>
                            <a:srgbClr val="000000"/>
                          </a:solidFill>
                          <a:latin typeface="Calibri"/>
                          <a:ea typeface="Times New Roman"/>
                          <a:cs typeface="Times New Roman"/>
                        </a:rPr>
                        <a:t>Trigger</a:t>
                      </a:r>
                      <a:endParaRPr lang="el-GR" sz="1200" kern="1400" dirty="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84</a:t>
                      </a:r>
                      <a:endParaRPr lang="el-GR" sz="1200" kern="1400" dirty="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2 Y, 7 M, 2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56</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73</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709</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858</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0,089</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82%</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w="38100" cap="flat" cmpd="sng" algn="ctr">
                      <a:solidFill>
                        <a:srgbClr val="000000"/>
                      </a:solidFill>
                      <a:prstDash val="solid"/>
                      <a:round/>
                      <a:headEnd type="none" w="med" len="med"/>
                      <a:tailEnd type="none" w="med" len="med"/>
                    </a:lnT>
                    <a:lnB>
                      <a:noFill/>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a:solidFill>
                            <a:srgbClr val="0000FF"/>
                          </a:solidFill>
                          <a:latin typeface="Calibri"/>
                          <a:ea typeface="Times New Roman"/>
                          <a:cs typeface="Times New Roman"/>
                          <a:hlinkClick r:id="rId3"/>
                        </a:rPr>
                        <a:t>http://atdaq-sw.cern.ch/cgi-bin/viewcvs-atlas.cgi/offline/Trigger/TrigConfiguration/TrigDb/share/sql/combined_schema.sql</a:t>
                      </a:r>
                      <a:endParaRPr lang="el-GR" sz="800" kern="140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chemeClr val="bg1">
                        <a:lumMod val="85000"/>
                      </a:schemeClr>
                    </a:solidFill>
                  </a:tcPr>
                </a:tc>
              </a:tr>
              <a:tr h="408030">
                <a:tc>
                  <a:txBody>
                    <a:bodyPr/>
                    <a:lstStyle/>
                    <a:p>
                      <a:pPr algn="just">
                        <a:lnSpc>
                          <a:spcPct val="150000"/>
                        </a:lnSpc>
                        <a:spcBef>
                          <a:spcPts val="600"/>
                        </a:spcBef>
                        <a:spcAft>
                          <a:spcPts val="600"/>
                        </a:spcAft>
                        <a:tabLst>
                          <a:tab pos="457200" algn="l"/>
                          <a:tab pos="2743200" algn="l"/>
                          <a:tab pos="5029200" algn="l"/>
                        </a:tabLst>
                      </a:pPr>
                      <a:r>
                        <a:rPr lang="el-GR" sz="1200" kern="1400" dirty="0" err="1">
                          <a:solidFill>
                            <a:srgbClr val="000000"/>
                          </a:solidFill>
                          <a:latin typeface="Calibri"/>
                          <a:ea typeface="Times New Roman"/>
                          <a:cs typeface="Times New Roman"/>
                        </a:rPr>
                        <a:t>BioSQL</a:t>
                      </a:r>
                      <a:endParaRPr lang="el-GR" sz="1200" kern="1400" dirty="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46</a:t>
                      </a:r>
                      <a:endParaRPr lang="el-GR" sz="1200" kern="140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10 Y, 6 M, 19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21</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28</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74</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129</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0,012</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63%</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dirty="0">
                          <a:solidFill>
                            <a:srgbClr val="0000FF"/>
                          </a:solidFill>
                          <a:latin typeface="Calibri"/>
                          <a:ea typeface="Times New Roman"/>
                          <a:cs typeface="Times New Roman"/>
                          <a:hlinkClick r:id="rId4"/>
                        </a:rPr>
                        <a:t>https://github.com/biosql/biosql/blob/master/sql/biosqldb-mysql.sql</a:t>
                      </a:r>
                      <a:endParaRPr lang="el-GR" sz="800" kern="1400" dirty="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kern="1400" dirty="0" err="1">
                          <a:solidFill>
                            <a:srgbClr val="000000"/>
                          </a:solidFill>
                          <a:latin typeface="Calibri"/>
                          <a:ea typeface="Times New Roman"/>
                          <a:cs typeface="Times New Roman"/>
                        </a:rPr>
                        <a:t>Coppermine</a:t>
                      </a:r>
                      <a:endParaRPr lang="el-GR" sz="1200" kern="1400" dirty="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117</a:t>
                      </a:r>
                      <a:endParaRPr lang="el-GR" sz="1200" kern="1400" dirty="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8 Y, 6 M, 2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8</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22</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87</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169</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0,038</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50%</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a:solidFill>
                            <a:srgbClr val="0000FF"/>
                          </a:solidFill>
                          <a:latin typeface="Calibri"/>
                          <a:ea typeface="Times New Roman"/>
                          <a:cs typeface="Times New Roman"/>
                          <a:hlinkClick r:id="rId5"/>
                        </a:rPr>
                        <a:t>http://sourceforge.net/p/coppermine/code/8581/tree/trunk/cpg1.5.x/sql/schema.sql</a:t>
                      </a:r>
                      <a:endParaRPr lang="el-GR" sz="800" kern="140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Ensembl</a:t>
                      </a:r>
                      <a:endParaRPr lang="el-GR" sz="1200" kern="140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528</a:t>
                      </a:r>
                      <a:endParaRPr lang="el-GR" sz="1200" kern="1400" dirty="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13 Y, 3 M, 15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17</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75</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75</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486</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0,109</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60%</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a:solidFill>
                            <a:srgbClr val="0000FF"/>
                          </a:solidFill>
                          <a:latin typeface="Calibri"/>
                          <a:ea typeface="Times New Roman"/>
                          <a:cs typeface="Times New Roman"/>
                          <a:hlinkClick r:id="rId6"/>
                        </a:rPr>
                        <a:t>http://cvs.sanger.ac.uk/cgi-bin/viewvc.cgi/ensembl/sql/table.sql?root=ensembl&amp;view=log</a:t>
                      </a:r>
                      <a:endParaRPr lang="el-GR" sz="800" kern="140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MediaWiki</a:t>
                      </a:r>
                      <a:endParaRPr lang="el-GR" sz="1200" kern="140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322</a:t>
                      </a:r>
                      <a:endParaRPr lang="el-GR" sz="1200" kern="1400" dirty="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8 Y, 10 M, 6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17</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50</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100</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318</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0,100</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59%</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a:solidFill>
                            <a:srgbClr val="0000FF"/>
                          </a:solidFill>
                          <a:latin typeface="Calibri"/>
                          <a:ea typeface="Times New Roman"/>
                          <a:cs typeface="Times New Roman"/>
                          <a:hlinkClick r:id="rId7"/>
                        </a:rPr>
                        <a:t>https://svn.wikimedia.org/viewvc/mediawiki/trunk/phase3/maintenance/tables.sql?view=log</a:t>
                      </a:r>
                      <a:endParaRPr lang="el-GR" sz="800" kern="140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417721">
                <a:tc>
                  <a:txBody>
                    <a:bodyPr/>
                    <a:lstStyle/>
                    <a:p>
                      <a:pPr algn="just">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OpenCart</a:t>
                      </a:r>
                      <a:endParaRPr lang="el-GR" sz="1200" kern="140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164</a:t>
                      </a:r>
                      <a:endParaRPr lang="el-GR" sz="1200" kern="140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4 Y, 4 M, 3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46</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114</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292</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731</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0,104</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47%</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a:solidFill>
                            <a:srgbClr val="0000FF"/>
                          </a:solidFill>
                          <a:latin typeface="Calibri"/>
                          <a:ea typeface="Times New Roman"/>
                          <a:cs typeface="Times New Roman"/>
                          <a:hlinkClick r:id="rId8"/>
                        </a:rPr>
                        <a:t>https://github.com/opencart/opencart/blob/master/upload/install/opencart.sql</a:t>
                      </a:r>
                      <a:endParaRPr lang="el-GR" sz="800" kern="140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phpBB</a:t>
                      </a:r>
                      <a:endParaRPr lang="el-GR" sz="1200" kern="140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133</a:t>
                      </a:r>
                      <a:endParaRPr lang="el-GR" sz="1200" kern="140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6 Y, 7 M, 10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61</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65</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611</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565</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0,055</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82%</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a:noFill/>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a:solidFill>
                            <a:srgbClr val="0000FF"/>
                          </a:solidFill>
                          <a:latin typeface="Calibri"/>
                          <a:ea typeface="Times New Roman"/>
                          <a:cs typeface="Times New Roman"/>
                          <a:hlinkClick r:id="rId9"/>
                        </a:rPr>
                        <a:t>https://github.com/phpbb/phpbb3/blob/develop/phpBB/install/schemas/mysql_41_schema.sql</a:t>
                      </a:r>
                      <a:endParaRPr lang="el-GR" sz="800" kern="140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a:noFill/>
                    </a:lnT>
                    <a:lnB>
                      <a:noFill/>
                    </a:lnB>
                    <a:solidFill>
                      <a:schemeClr val="bg1">
                        <a:lumMod val="85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TYPO3</a:t>
                      </a:r>
                      <a:endParaRPr lang="el-GR" sz="1200" kern="1400">
                        <a:solidFill>
                          <a:srgbClr val="000000"/>
                        </a:solidFill>
                        <a:latin typeface="Times New Roman"/>
                        <a:ea typeface="Times New Roman"/>
                        <a:cs typeface="Times New Roman"/>
                      </a:endParaRPr>
                    </a:p>
                  </a:txBody>
                  <a:tcPr marL="52103" marR="52103"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97</a:t>
                      </a:r>
                      <a:endParaRPr lang="el-GR" sz="1200" kern="1400">
                        <a:solidFill>
                          <a:srgbClr val="000000"/>
                        </a:solidFill>
                        <a:latin typeface="Times New Roman"/>
                        <a:ea typeface="Times New Roman"/>
                        <a:cs typeface="Times New Roman"/>
                      </a:endParaRPr>
                    </a:p>
                  </a:txBody>
                  <a:tcPr marL="52103" marR="52103" marT="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Segoe UI"/>
                          <a:ea typeface="Times New Roman"/>
                          <a:cs typeface="Times New Roman"/>
                        </a:rPr>
                        <a:t>8 Y, 11 M, 0 D</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10</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23</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122</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414</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000000"/>
                          </a:solidFill>
                          <a:latin typeface="Calibri"/>
                          <a:ea typeface="Times New Roman"/>
                          <a:cs typeface="Times New Roman"/>
                        </a:rPr>
                        <a:t>0,030</a:t>
                      </a:r>
                      <a:endParaRPr lang="el-GR" sz="1200" kern="1400">
                        <a:solidFill>
                          <a:srgbClr val="000000"/>
                        </a:solidFill>
                        <a:latin typeface="Times New Roman"/>
                        <a:ea typeface="Times New Roman"/>
                        <a:cs typeface="Times New Roman"/>
                      </a:endParaRPr>
                    </a:p>
                  </a:txBody>
                  <a:tcPr marL="52103" marR="52103"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000000"/>
                          </a:solidFill>
                          <a:latin typeface="Calibri"/>
                          <a:ea typeface="Times New Roman"/>
                          <a:cs typeface="Times New Roman"/>
                        </a:rPr>
                        <a:t>76%</a:t>
                      </a:r>
                      <a:endParaRPr lang="el-GR" sz="1200" kern="1400" dirty="0">
                        <a:solidFill>
                          <a:srgbClr val="000000"/>
                        </a:solidFill>
                        <a:latin typeface="Times New Roman"/>
                        <a:ea typeface="Times New Roman"/>
                        <a:cs typeface="Times New Roman"/>
                      </a:endParaRPr>
                    </a:p>
                  </a:txBody>
                  <a:tcPr marL="52103" marR="52103" marT="0" marB="0" anchor="ctr">
                    <a:lnL>
                      <a:noFill/>
                    </a:lnL>
                    <a:lnR>
                      <a:noFill/>
                    </a:lnR>
                    <a:lnT>
                      <a:noFill/>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just">
                        <a:lnSpc>
                          <a:spcPct val="150000"/>
                        </a:lnSpc>
                        <a:spcBef>
                          <a:spcPts val="600"/>
                        </a:spcBef>
                        <a:spcAft>
                          <a:spcPts val="600"/>
                        </a:spcAft>
                        <a:tabLst>
                          <a:tab pos="457200" algn="l"/>
                          <a:tab pos="2743200" algn="l"/>
                          <a:tab pos="5029200" algn="l"/>
                        </a:tabLst>
                      </a:pPr>
                      <a:r>
                        <a:rPr lang="el-GR" sz="800" u="sng" kern="1400" dirty="0">
                          <a:solidFill>
                            <a:srgbClr val="0000FF"/>
                          </a:solidFill>
                          <a:latin typeface="Calibri"/>
                          <a:ea typeface="Times New Roman"/>
                          <a:cs typeface="Times New Roman"/>
                          <a:hlinkClick r:id="rId10"/>
                        </a:rPr>
                        <a:t>https://git.typo3.org/Packages/TYPO3.CMS.git/history/TYPO3_6-0:/t3lib/stddb/tables.sql</a:t>
                      </a:r>
                      <a:endParaRPr lang="el-GR" sz="800" kern="1400" dirty="0">
                        <a:solidFill>
                          <a:srgbClr val="000000"/>
                        </a:solidFill>
                        <a:latin typeface="Times New Roman"/>
                        <a:ea typeface="Times New Roman"/>
                        <a:cs typeface="Times New Roman"/>
                      </a:endParaRPr>
                    </a:p>
                  </a:txBody>
                  <a:tcPr marL="52103" marR="52103" marT="0" marB="0">
                    <a:lnL>
                      <a:noFill/>
                    </a:lnL>
                    <a:lnR w="190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the study</a:t>
            </a:r>
            <a:endParaRPr lang="el-GR" dirty="0"/>
          </a:p>
        </p:txBody>
      </p:sp>
      <p:sp>
        <p:nvSpPr>
          <p:cNvPr id="3" name="Content Placeholder 2"/>
          <p:cNvSpPr>
            <a:spLocks noGrp="1"/>
          </p:cNvSpPr>
          <p:nvPr>
            <p:ph idx="1"/>
          </p:nvPr>
        </p:nvSpPr>
        <p:spPr>
          <a:xfrm>
            <a:off x="457200" y="1600200"/>
            <a:ext cx="5050904" cy="4925144"/>
          </a:xfrm>
        </p:spPr>
        <p:txBody>
          <a:bodyPr>
            <a:normAutofit fontScale="70000" lnSpcReduction="20000"/>
          </a:bodyPr>
          <a:lstStyle/>
          <a:p>
            <a:r>
              <a:rPr lang="en-US" b="1" dirty="0" smtClean="0"/>
              <a:t>Scope</a:t>
            </a:r>
            <a:r>
              <a:rPr lang="en-US" dirty="0" smtClean="0"/>
              <a:t>:</a:t>
            </a:r>
          </a:p>
          <a:p>
            <a:pPr lvl="1"/>
            <a:r>
              <a:rPr lang="en-US" dirty="0" smtClean="0"/>
              <a:t>databases being part of </a:t>
            </a:r>
            <a:r>
              <a:rPr lang="en-US" dirty="0" smtClean="0">
                <a:solidFill>
                  <a:srgbClr val="008000"/>
                </a:solidFill>
              </a:rPr>
              <a:t>open-source software </a:t>
            </a:r>
            <a:r>
              <a:rPr lang="en-US" dirty="0" smtClean="0"/>
              <a:t>(and not proprietary ones)</a:t>
            </a:r>
          </a:p>
          <a:p>
            <a:pPr lvl="1"/>
            <a:r>
              <a:rPr lang="en-US" dirty="0" smtClean="0">
                <a:solidFill>
                  <a:srgbClr val="002060"/>
                </a:solidFill>
              </a:rPr>
              <a:t>long </a:t>
            </a:r>
            <a:r>
              <a:rPr lang="en-US" dirty="0" smtClean="0">
                <a:solidFill>
                  <a:srgbClr val="3333FF"/>
                </a:solidFill>
              </a:rPr>
              <a:t>history</a:t>
            </a:r>
            <a:endParaRPr lang="en-US" dirty="0" smtClean="0"/>
          </a:p>
          <a:p>
            <a:pPr lvl="1"/>
            <a:r>
              <a:rPr lang="en-US" dirty="0" smtClean="0"/>
              <a:t>we work only with changes at the </a:t>
            </a:r>
            <a:r>
              <a:rPr lang="en-US" dirty="0" smtClean="0">
                <a:solidFill>
                  <a:srgbClr val="7030A0"/>
                </a:solidFill>
              </a:rPr>
              <a:t>logical schema level </a:t>
            </a:r>
            <a:r>
              <a:rPr lang="en-US" dirty="0" smtClean="0"/>
              <a:t>(and ignore physical-level changes like index creation or change of storage engine)</a:t>
            </a:r>
          </a:p>
          <a:p>
            <a:pPr marL="342900" lvl="1" indent="-342900">
              <a:buFont typeface="Arial" pitchFamily="34" charset="0"/>
              <a:buChar char="•"/>
            </a:pPr>
            <a:endParaRPr lang="en-US" dirty="0" smtClean="0"/>
          </a:p>
          <a:p>
            <a:pPr marL="342900" lvl="1" indent="-342900">
              <a:buFont typeface="Arial" pitchFamily="34" charset="0"/>
              <a:buChar char="•"/>
            </a:pPr>
            <a:r>
              <a:rPr lang="en-US" dirty="0" smtClean="0"/>
              <a:t>We encompass datasets with different </a:t>
            </a:r>
            <a:r>
              <a:rPr lang="en-US" dirty="0" smtClean="0">
                <a:solidFill>
                  <a:srgbClr val="008000"/>
                </a:solidFill>
              </a:rPr>
              <a:t>domains ([A]: physics, [B]: biomedical, [C]: CMS’s)</a:t>
            </a:r>
            <a:r>
              <a:rPr lang="en-US" dirty="0" smtClean="0"/>
              <a:t>, </a:t>
            </a:r>
            <a:r>
              <a:rPr lang="en-US" dirty="0" smtClean="0">
                <a:solidFill>
                  <a:srgbClr val="FF0000"/>
                </a:solidFill>
              </a:rPr>
              <a:t>amount of growth </a:t>
            </a:r>
            <a:r>
              <a:rPr lang="en-US" dirty="0">
                <a:solidFill>
                  <a:srgbClr val="002060"/>
                </a:solidFill>
              </a:rPr>
              <a:t>(shade: </a:t>
            </a:r>
            <a:r>
              <a:rPr lang="en-US" dirty="0" smtClean="0">
                <a:solidFill>
                  <a:schemeClr val="accent3">
                    <a:lumMod val="75000"/>
                  </a:schemeClr>
                </a:solidFill>
              </a:rPr>
              <a:t>high</a:t>
            </a:r>
            <a:r>
              <a:rPr lang="en-US" dirty="0">
                <a:solidFill>
                  <a:srgbClr val="002060"/>
                </a:solidFill>
              </a:rPr>
              <a:t>,</a:t>
            </a:r>
            <a:r>
              <a:rPr lang="en-US" dirty="0" smtClean="0">
                <a:solidFill>
                  <a:srgbClr val="FF0000"/>
                </a:solidFill>
              </a:rPr>
              <a:t> </a:t>
            </a:r>
            <a:r>
              <a:rPr lang="en-US" dirty="0" smtClean="0">
                <a:solidFill>
                  <a:schemeClr val="bg1">
                    <a:lumMod val="50000"/>
                  </a:schemeClr>
                </a:solidFill>
              </a:rPr>
              <a:t>med</a:t>
            </a:r>
            <a:r>
              <a:rPr lang="en-US" dirty="0">
                <a:solidFill>
                  <a:srgbClr val="002060"/>
                </a:solidFill>
              </a:rPr>
              <a:t>,</a:t>
            </a:r>
            <a:r>
              <a:rPr lang="en-US" dirty="0" smtClean="0">
                <a:solidFill>
                  <a:srgbClr val="FF0000"/>
                </a:solidFill>
              </a:rPr>
              <a:t> </a:t>
            </a:r>
            <a:r>
              <a:rPr lang="en-US" dirty="0" smtClean="0">
                <a:solidFill>
                  <a:schemeClr val="accent6">
                    <a:lumMod val="75000"/>
                  </a:schemeClr>
                </a:solidFill>
              </a:rPr>
              <a:t>low</a:t>
            </a:r>
            <a:r>
              <a:rPr lang="en-US" dirty="0">
                <a:solidFill>
                  <a:srgbClr val="002060"/>
                </a:solidFill>
              </a:rPr>
              <a:t>) &amp; </a:t>
            </a:r>
            <a:r>
              <a:rPr lang="en-US" dirty="0" smtClean="0">
                <a:solidFill>
                  <a:srgbClr val="FF0000"/>
                </a:solidFill>
              </a:rPr>
              <a:t>schema size</a:t>
            </a:r>
          </a:p>
          <a:p>
            <a:endParaRPr lang="en-US" dirty="0" smtClean="0"/>
          </a:p>
          <a:p>
            <a:r>
              <a:rPr lang="en-US" dirty="0" smtClean="0"/>
              <a:t>We should be very careful to not </a:t>
            </a:r>
            <a:r>
              <a:rPr lang="en-US" dirty="0" err="1" smtClean="0"/>
              <a:t>overgeneralize</a:t>
            </a:r>
            <a:r>
              <a:rPr lang="en-US" dirty="0" smtClean="0"/>
              <a:t> findings to proprietary databases or physical schemata!</a:t>
            </a:r>
          </a:p>
        </p:txBody>
      </p:sp>
      <p:graphicFrame>
        <p:nvGraphicFramePr>
          <p:cNvPr id="5" name="Table 4"/>
          <p:cNvGraphicFramePr>
            <a:graphicFrameLocks noGrp="1"/>
          </p:cNvGraphicFramePr>
          <p:nvPr/>
        </p:nvGraphicFramePr>
        <p:xfrm>
          <a:off x="5436095" y="1340768"/>
          <a:ext cx="3544944" cy="5328624"/>
        </p:xfrm>
        <a:graphic>
          <a:graphicData uri="http://schemas.openxmlformats.org/drawingml/2006/table">
            <a:tbl>
              <a:tblPr/>
              <a:tblGrid>
                <a:gridCol w="1004401"/>
                <a:gridCol w="451920"/>
                <a:gridCol w="1164429"/>
                <a:gridCol w="462097"/>
                <a:gridCol w="462097"/>
              </a:tblGrid>
              <a:tr h="816061">
                <a:tc>
                  <a:txBody>
                    <a:bodyPr/>
                    <a:lstStyle/>
                    <a:p>
                      <a:pPr algn="ctr">
                        <a:lnSpc>
                          <a:spcPct val="150000"/>
                        </a:lnSpc>
                        <a:spcBef>
                          <a:spcPts val="600"/>
                        </a:spcBef>
                        <a:spcAft>
                          <a:spcPts val="600"/>
                        </a:spcAft>
                        <a:tabLst>
                          <a:tab pos="457200" algn="l"/>
                          <a:tab pos="2743200" algn="l"/>
                          <a:tab pos="5029200" algn="l"/>
                        </a:tabLst>
                      </a:pPr>
                      <a:r>
                        <a:rPr lang="en-US" sz="1200" b="1" kern="1400" dirty="0" err="1" smtClean="0">
                          <a:solidFill>
                            <a:srgbClr val="008000"/>
                          </a:solidFill>
                          <a:latin typeface="+mn-lt"/>
                          <a:ea typeface="Times New Roman"/>
                          <a:cs typeface="Times New Roman"/>
                        </a:rPr>
                        <a:t>FoSS</a:t>
                      </a:r>
                      <a:r>
                        <a:rPr lang="en-US" sz="1200" b="1" kern="1400" dirty="0" smtClean="0">
                          <a:solidFill>
                            <a:srgbClr val="008000"/>
                          </a:solidFill>
                          <a:latin typeface="+mn-lt"/>
                          <a:ea typeface="Times New Roman"/>
                          <a:cs typeface="Times New Roman"/>
                        </a:rPr>
                        <a:t> </a:t>
                      </a:r>
                      <a:r>
                        <a:rPr lang="el-GR" sz="1200" b="1" kern="1400" dirty="0" err="1" smtClean="0">
                          <a:solidFill>
                            <a:srgbClr val="008000"/>
                          </a:solidFill>
                          <a:latin typeface="+mn-lt"/>
                          <a:ea typeface="Times New Roman"/>
                          <a:cs typeface="Times New Roman"/>
                        </a:rPr>
                        <a:t>Dataset</a:t>
                      </a:r>
                      <a:endParaRPr lang="el-GR" sz="16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3333FF"/>
                          </a:solidFill>
                          <a:latin typeface="+mn-lt"/>
                          <a:ea typeface="Times New Roman"/>
                          <a:cs typeface="Times New Roman"/>
                        </a:rPr>
                        <a:t>Versions</a:t>
                      </a:r>
                      <a:endParaRPr lang="el-GR" sz="1100" kern="1400" dirty="0">
                        <a:solidFill>
                          <a:srgbClr val="3333FF"/>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3333FF"/>
                          </a:solidFill>
                          <a:latin typeface="+mn-lt"/>
                          <a:ea typeface="Times New Roman"/>
                          <a:cs typeface="Times New Roman"/>
                        </a:rPr>
                        <a:t>Lifetime</a:t>
                      </a:r>
                      <a:endParaRPr lang="el-GR" sz="1100" kern="1400" dirty="0">
                        <a:solidFill>
                          <a:srgbClr val="3333FF"/>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FF0000"/>
                          </a:solidFill>
                          <a:latin typeface="+mn-lt"/>
                          <a:ea typeface="Times New Roman"/>
                          <a:cs typeface="Times New Roman"/>
                        </a:rPr>
                        <a:t>Tables</a:t>
                      </a:r>
                      <a:r>
                        <a:rPr lang="el-GR" sz="1000" b="1" kern="1400" dirty="0">
                          <a:solidFill>
                            <a:srgbClr val="FF0000"/>
                          </a:solidFill>
                          <a:latin typeface="+mn-lt"/>
                          <a:ea typeface="Times New Roman"/>
                          <a:cs typeface="Times New Roman"/>
                        </a:rPr>
                        <a:t> </a:t>
                      </a:r>
                      <a:r>
                        <a:rPr lang="en-US" sz="1000" b="1" kern="1400" dirty="0" smtClean="0">
                          <a:solidFill>
                            <a:srgbClr val="FF0000"/>
                          </a:solidFill>
                          <a:latin typeface="+mn-lt"/>
                          <a:ea typeface="Times New Roman"/>
                          <a:cs typeface="Times New Roman"/>
                        </a:rPr>
                        <a:t>@ </a:t>
                      </a:r>
                      <a:r>
                        <a:rPr lang="el-GR" sz="1000" b="1" kern="1400" dirty="0" err="1" smtClean="0">
                          <a:solidFill>
                            <a:srgbClr val="FF0000"/>
                          </a:solidFill>
                          <a:latin typeface="+mn-lt"/>
                          <a:ea typeface="Times New Roman"/>
                          <a:cs typeface="Times New Roman"/>
                        </a:rPr>
                        <a:t>Start</a:t>
                      </a:r>
                      <a:endParaRPr lang="el-GR" sz="1100" kern="1400" dirty="0">
                        <a:solidFill>
                          <a:srgbClr val="FF0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000" b="1" kern="1400" dirty="0" err="1">
                          <a:solidFill>
                            <a:srgbClr val="FF0000"/>
                          </a:solidFill>
                          <a:latin typeface="+mn-lt"/>
                          <a:ea typeface="Times New Roman"/>
                          <a:cs typeface="Times New Roman"/>
                        </a:rPr>
                        <a:t>Tables</a:t>
                      </a:r>
                      <a:r>
                        <a:rPr lang="el-GR" sz="1000" b="1" kern="1400" dirty="0">
                          <a:solidFill>
                            <a:srgbClr val="FF0000"/>
                          </a:solidFill>
                          <a:latin typeface="+mn-lt"/>
                          <a:ea typeface="Times New Roman"/>
                          <a:cs typeface="Times New Roman"/>
                        </a:rPr>
                        <a:t> </a:t>
                      </a:r>
                      <a:r>
                        <a:rPr lang="en-US" sz="1000" b="1" kern="1400" dirty="0" smtClean="0">
                          <a:solidFill>
                            <a:srgbClr val="FF0000"/>
                          </a:solidFill>
                          <a:latin typeface="+mn-lt"/>
                          <a:ea typeface="Times New Roman"/>
                          <a:cs typeface="Times New Roman"/>
                        </a:rPr>
                        <a:t>@  </a:t>
                      </a:r>
                      <a:r>
                        <a:rPr lang="el-GR" sz="1000" b="1" kern="1400" dirty="0" err="1" smtClean="0">
                          <a:solidFill>
                            <a:srgbClr val="FF0000"/>
                          </a:solidFill>
                          <a:latin typeface="+mn-lt"/>
                          <a:ea typeface="Times New Roman"/>
                          <a:cs typeface="Times New Roman"/>
                        </a:rPr>
                        <a:t>End</a:t>
                      </a:r>
                      <a:endParaRPr lang="el-GR" sz="1100" kern="1400" dirty="0">
                        <a:solidFill>
                          <a:srgbClr val="FF0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r>
              <a:tr h="626582">
                <a:tc>
                  <a:txBody>
                    <a:bodyPr/>
                    <a:lstStyle/>
                    <a:p>
                      <a:pPr algn="just">
                        <a:lnSpc>
                          <a:spcPct val="150000"/>
                        </a:lnSpc>
                        <a:spcBef>
                          <a:spcPts val="600"/>
                        </a:spcBef>
                        <a:spcAft>
                          <a:spcPts val="600"/>
                        </a:spcAft>
                        <a:tabLst>
                          <a:tab pos="457200" algn="l"/>
                          <a:tab pos="2743200" algn="l"/>
                          <a:tab pos="5029200" algn="l"/>
                        </a:tabLst>
                      </a:pPr>
                      <a:r>
                        <a:rPr lang="el-GR" sz="1200" b="1" kern="1400" dirty="0" smtClean="0">
                          <a:solidFill>
                            <a:srgbClr val="008000"/>
                          </a:solidFill>
                          <a:latin typeface="+mn-lt"/>
                          <a:ea typeface="Times New Roman"/>
                          <a:cs typeface="Times New Roman"/>
                        </a:rPr>
                        <a:t>ATLAS </a:t>
                      </a:r>
                      <a:r>
                        <a:rPr lang="el-GR" sz="1200" b="1" kern="1400" dirty="0" err="1" smtClean="0">
                          <a:solidFill>
                            <a:srgbClr val="008000"/>
                          </a:solidFill>
                          <a:latin typeface="+mn-lt"/>
                          <a:ea typeface="Times New Roman"/>
                          <a:cs typeface="Times New Roman"/>
                        </a:rPr>
                        <a:t>Trigger</a:t>
                      </a:r>
                      <a:r>
                        <a:rPr lang="en-US" sz="1200" b="1" kern="1400" dirty="0" smtClean="0">
                          <a:solidFill>
                            <a:srgbClr val="008000"/>
                          </a:solidFill>
                          <a:latin typeface="+mn-lt"/>
                          <a:ea typeface="Times New Roman"/>
                          <a:cs typeface="Times New Roman"/>
                        </a:rPr>
                        <a:t> [A]</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84</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2 Y</a:t>
                      </a:r>
                      <a:r>
                        <a:rPr lang="el-GR" sz="1200" kern="1400" dirty="0">
                          <a:solidFill>
                            <a:srgbClr val="000000"/>
                          </a:solidFill>
                          <a:latin typeface="+mn-lt"/>
                          <a:ea typeface="Times New Roman"/>
                          <a:cs typeface="Times New Roman"/>
                        </a:rPr>
                        <a:t>, 7 M, 2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56</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73</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408030">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BioSQL</a:t>
                      </a:r>
                      <a:r>
                        <a:rPr lang="en-US" sz="1200" b="1" kern="1400" dirty="0" smtClean="0">
                          <a:solidFill>
                            <a:srgbClr val="008000"/>
                          </a:solidFill>
                          <a:latin typeface="+mn-lt"/>
                          <a:ea typeface="Times New Roman"/>
                          <a:cs typeface="Times New Roman"/>
                        </a:rPr>
                        <a:t> [B]</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46</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10 Y</a:t>
                      </a:r>
                      <a:r>
                        <a:rPr lang="el-GR" sz="1200" kern="1400" dirty="0">
                          <a:solidFill>
                            <a:srgbClr val="000000"/>
                          </a:solidFill>
                          <a:latin typeface="+mn-lt"/>
                          <a:ea typeface="Times New Roman"/>
                          <a:cs typeface="Times New Roman"/>
                        </a:rPr>
                        <a:t>, 6 M, 19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21</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28</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Coppermine</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117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 Y</a:t>
                      </a:r>
                      <a:r>
                        <a:rPr lang="el-GR" sz="1200" kern="1400" dirty="0">
                          <a:solidFill>
                            <a:srgbClr val="000000"/>
                          </a:solidFill>
                          <a:latin typeface="+mn-lt"/>
                          <a:ea typeface="Times New Roman"/>
                          <a:cs typeface="Times New Roman"/>
                        </a:rPr>
                        <a:t>, 6 M, 2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8</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22</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Ensembl</a:t>
                      </a:r>
                      <a:r>
                        <a:rPr lang="en-US" sz="1200" b="1" kern="1400" dirty="0" smtClean="0">
                          <a:solidFill>
                            <a:srgbClr val="008000"/>
                          </a:solidFill>
                          <a:latin typeface="+mn-lt"/>
                          <a:ea typeface="Times New Roman"/>
                          <a:cs typeface="Times New Roman"/>
                        </a:rPr>
                        <a:t> [B]</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528</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13 Y</a:t>
                      </a:r>
                      <a:r>
                        <a:rPr lang="el-GR" sz="1200" kern="1400" dirty="0">
                          <a:solidFill>
                            <a:srgbClr val="000000"/>
                          </a:solidFill>
                          <a:latin typeface="+mn-lt"/>
                          <a:ea typeface="Times New Roman"/>
                          <a:cs typeface="Times New Roman"/>
                        </a:rPr>
                        <a:t>, 3 M, 15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17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75</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MediaWiki</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322</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 Y</a:t>
                      </a:r>
                      <a:r>
                        <a:rPr lang="el-GR" sz="1200" kern="1400" dirty="0">
                          <a:solidFill>
                            <a:srgbClr val="000000"/>
                          </a:solidFill>
                          <a:latin typeface="+mn-lt"/>
                          <a:ea typeface="Times New Roman"/>
                          <a:cs typeface="Times New Roman"/>
                        </a:rPr>
                        <a:t>, 10 M, 6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17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50</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417721">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OpenCart</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164</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4 Y</a:t>
                      </a:r>
                      <a:r>
                        <a:rPr lang="el-GR" sz="1200" kern="1400" dirty="0">
                          <a:solidFill>
                            <a:srgbClr val="000000"/>
                          </a:solidFill>
                          <a:latin typeface="+mn-lt"/>
                          <a:ea typeface="Times New Roman"/>
                          <a:cs typeface="Times New Roman"/>
                        </a:rPr>
                        <a:t>, 4 M, 3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46</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114</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err="1" smtClean="0">
                          <a:solidFill>
                            <a:srgbClr val="008000"/>
                          </a:solidFill>
                          <a:latin typeface="+mn-lt"/>
                          <a:ea typeface="Times New Roman"/>
                          <a:cs typeface="Times New Roman"/>
                        </a:rPr>
                        <a:t>phpBB</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133</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6 Y</a:t>
                      </a:r>
                      <a:r>
                        <a:rPr lang="el-GR" sz="1200" kern="1400" dirty="0">
                          <a:solidFill>
                            <a:srgbClr val="000000"/>
                          </a:solidFill>
                          <a:latin typeface="+mn-lt"/>
                          <a:ea typeface="Times New Roman"/>
                          <a:cs typeface="Times New Roman"/>
                        </a:rPr>
                        <a:t>, 7 M, 10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61</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65</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612046">
                <a:tc>
                  <a:txBody>
                    <a:bodyPr/>
                    <a:lstStyle/>
                    <a:p>
                      <a:pPr algn="just">
                        <a:lnSpc>
                          <a:spcPct val="150000"/>
                        </a:lnSpc>
                        <a:spcBef>
                          <a:spcPts val="600"/>
                        </a:spcBef>
                        <a:spcAft>
                          <a:spcPts val="600"/>
                        </a:spcAft>
                        <a:tabLst>
                          <a:tab pos="457200" algn="l"/>
                          <a:tab pos="2743200" algn="l"/>
                          <a:tab pos="5029200" algn="l"/>
                        </a:tabLst>
                      </a:pPr>
                      <a:r>
                        <a:rPr lang="el-GR" sz="1200" b="1" kern="1400" dirty="0" smtClean="0">
                          <a:solidFill>
                            <a:srgbClr val="008000"/>
                          </a:solidFill>
                          <a:latin typeface="+mn-lt"/>
                          <a:ea typeface="Times New Roman"/>
                          <a:cs typeface="Times New Roman"/>
                        </a:rPr>
                        <a:t>TYPO3</a:t>
                      </a:r>
                      <a:r>
                        <a:rPr lang="en-US" sz="1200" b="1" kern="1400" dirty="0" smtClean="0">
                          <a:solidFill>
                            <a:srgbClr val="008000"/>
                          </a:solidFill>
                          <a:latin typeface="+mn-lt"/>
                          <a:ea typeface="Times New Roman"/>
                          <a:cs typeface="Times New Roman"/>
                        </a:rPr>
                        <a:t> [C]</a:t>
                      </a:r>
                      <a:endParaRPr lang="el-GR" sz="1200" b="1" kern="1400" dirty="0">
                        <a:solidFill>
                          <a:srgbClr val="008000"/>
                        </a:solidFill>
                        <a:latin typeface="+mn-lt"/>
                        <a:ea typeface="Times New Roman"/>
                        <a:cs typeface="Times New Roman"/>
                      </a:endParaRP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97</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b="1" kern="1400" dirty="0">
                          <a:solidFill>
                            <a:srgbClr val="3333FF"/>
                          </a:solidFill>
                          <a:latin typeface="+mn-lt"/>
                          <a:ea typeface="Times New Roman"/>
                          <a:cs typeface="Times New Roman"/>
                        </a:rPr>
                        <a:t>8 Y</a:t>
                      </a:r>
                      <a:r>
                        <a:rPr lang="el-GR" sz="1200" kern="1400" dirty="0">
                          <a:solidFill>
                            <a:srgbClr val="000000"/>
                          </a:solidFill>
                          <a:latin typeface="+mn-lt"/>
                          <a:ea typeface="Times New Roman"/>
                          <a:cs typeface="Times New Roman"/>
                        </a:rPr>
                        <a:t>, 11 M, 0 D</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a:solidFill>
                            <a:srgbClr val="FF0000"/>
                          </a:solidFill>
                          <a:latin typeface="+mn-lt"/>
                          <a:ea typeface="Times New Roman"/>
                          <a:cs typeface="Times New Roman"/>
                        </a:rPr>
                        <a:t>10</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ct val="150000"/>
                        </a:lnSpc>
                        <a:spcBef>
                          <a:spcPts val="600"/>
                        </a:spcBef>
                        <a:spcAft>
                          <a:spcPts val="600"/>
                        </a:spcAft>
                        <a:tabLst>
                          <a:tab pos="457200" algn="l"/>
                          <a:tab pos="2743200" algn="l"/>
                          <a:tab pos="5029200" algn="l"/>
                        </a:tabLst>
                      </a:pPr>
                      <a:r>
                        <a:rPr lang="el-GR" sz="1200" kern="1400" dirty="0">
                          <a:solidFill>
                            <a:srgbClr val="FF0000"/>
                          </a:solidFill>
                          <a:latin typeface="+mn-lt"/>
                          <a:ea typeface="Times New Roman"/>
                          <a:cs typeface="Times New Roman"/>
                        </a:rPr>
                        <a:t>23</a:t>
                      </a:r>
                    </a:p>
                  </a:txBody>
                  <a:tcPr marL="52103" marR="521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6" name="Slide Number Placeholder 5"/>
          <p:cNvSpPr>
            <a:spLocks noGrp="1"/>
          </p:cNvSpPr>
          <p:nvPr>
            <p:ph type="sldNum" sz="quarter" idx="12"/>
          </p:nvPr>
        </p:nvSpPr>
        <p:spPr/>
        <p:txBody>
          <a:bodyPr/>
          <a:lstStyle/>
          <a:p>
            <a:fld id="{70A26F0C-9141-4964-A528-E266BF9D7C84}" type="slidenum">
              <a:rPr lang="el-GR" smtClean="0"/>
              <a:pPr/>
              <a:t>59</a:t>
            </a:fld>
            <a:endParaRPr lang="el-G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data-intensive ecosystem</a:t>
            </a:r>
            <a:endParaRPr lang="el-GR"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lang="en-US" smtClean="0"/>
              <a:pPr/>
              <a:t>6</a:t>
            </a:fld>
            <a:endParaRPr lang="en-US"/>
          </a:p>
        </p:txBody>
      </p:sp>
      <p:pic>
        <p:nvPicPr>
          <p:cNvPr id="1028" name="Picture 4" descr="D:\Users\pvassil\PERSONAL\TALKS\eBISS-2015\TALK\WORKING\fig01a-clean.png"/>
          <p:cNvPicPr>
            <a:picLocks noChangeAspect="1" noChangeArrowheads="1"/>
          </p:cNvPicPr>
          <p:nvPr/>
        </p:nvPicPr>
        <p:blipFill>
          <a:blip r:embed="rId2" cstate="print"/>
          <a:srcRect/>
          <a:stretch>
            <a:fillRect/>
          </a:stretch>
        </p:blipFill>
        <p:spPr bwMode="auto">
          <a:xfrm>
            <a:off x="179512" y="1268760"/>
            <a:ext cx="8685715" cy="4636191"/>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prstGeom prst="rect">
            <a:avLst/>
          </a:prstGeom>
        </p:spPr>
        <p:txBody>
          <a:bodyPr lIns="91425" tIns="91425" rIns="91425" bIns="91425" anchor="b" anchorCtr="0">
            <a:noAutofit/>
          </a:bodyPr>
          <a:lstStyle/>
          <a:p>
            <a:pPr lvl="0"/>
            <a:r>
              <a:rPr lang="en" dirty="0" smtClean="0">
                <a:latin typeface="Calibri"/>
                <a:ea typeface="Calibri"/>
                <a:cs typeface="Calibri"/>
                <a:sym typeface="Calibri"/>
              </a:rPr>
              <a:t>Hecate: </a:t>
            </a:r>
            <a:r>
              <a:rPr lang="en-US" dirty="0" smtClean="0">
                <a:latin typeface="Calibri" pitchFamily="34" charset="0"/>
              </a:rPr>
              <a:t>SQL schema diff extractor</a:t>
            </a:r>
            <a:endParaRPr lang="en" dirty="0">
              <a:latin typeface="Calibri"/>
              <a:ea typeface="Calibri"/>
              <a:cs typeface="Calibri"/>
              <a:sym typeface="Calibri"/>
            </a:endParaRPr>
          </a:p>
        </p:txBody>
      </p:sp>
      <p:sp>
        <p:nvSpPr>
          <p:cNvPr id="7" name="Text Placeholder 6"/>
          <p:cNvSpPr>
            <a:spLocks noGrp="1"/>
          </p:cNvSpPr>
          <p:nvPr>
            <p:ph idx="1"/>
          </p:nvPr>
        </p:nvSpPr>
        <p:spPr/>
        <p:txBody>
          <a:bodyPr>
            <a:normAutofit fontScale="92500" lnSpcReduction="20000"/>
          </a:bodyPr>
          <a:lstStyle/>
          <a:p>
            <a:pPr marL="457200" lvl="0" indent="-419100">
              <a:lnSpc>
                <a:spcPct val="115000"/>
              </a:lnSpc>
              <a:buSzPct val="100000"/>
              <a:buFont typeface="Calibri"/>
              <a:buChar char="●"/>
            </a:pPr>
            <a:r>
              <a:rPr lang="en" dirty="0" smtClean="0">
                <a:latin typeface="Calibri"/>
                <a:ea typeface="Calibri"/>
                <a:cs typeface="Calibri"/>
                <a:sym typeface="Calibri"/>
              </a:rPr>
              <a:t>Parses DDL files</a:t>
            </a:r>
          </a:p>
          <a:p>
            <a:pPr marL="457200" lvl="0" indent="-419100">
              <a:lnSpc>
                <a:spcPct val="115000"/>
              </a:lnSpc>
              <a:buSzPct val="100000"/>
              <a:buFont typeface="Calibri"/>
              <a:buChar char="●"/>
            </a:pPr>
            <a:r>
              <a:rPr lang="en-US" dirty="0" smtClean="0">
                <a:latin typeface="Calibri" pitchFamily="34" charset="0"/>
              </a:rPr>
              <a:t>Creates a model for the parsed SQL elements</a:t>
            </a:r>
          </a:p>
          <a:p>
            <a:pPr marL="457200" lvl="0" indent="-419100">
              <a:lnSpc>
                <a:spcPct val="115000"/>
              </a:lnSpc>
              <a:buSzPct val="100000"/>
              <a:buFont typeface="Calibri"/>
              <a:buChar char="●"/>
            </a:pPr>
            <a:r>
              <a:rPr lang="en-US" dirty="0" smtClean="0">
                <a:latin typeface="Calibri" pitchFamily="34" charset="0"/>
              </a:rPr>
              <a:t>Compares two versions of the same schema</a:t>
            </a:r>
          </a:p>
          <a:p>
            <a:pPr marL="457200" lvl="0" indent="-419100">
              <a:lnSpc>
                <a:spcPct val="115000"/>
              </a:lnSpc>
              <a:buSzPct val="100000"/>
              <a:buFont typeface="Calibri"/>
              <a:buChar char="●"/>
            </a:pPr>
            <a:r>
              <a:rPr lang="en-US" dirty="0" smtClean="0">
                <a:latin typeface="Calibri" pitchFamily="34" charset="0"/>
              </a:rPr>
              <a:t>Reports on the diff performed with a variety of metrics</a:t>
            </a:r>
          </a:p>
          <a:p>
            <a:pPr marL="457200" lvl="0" indent="-419100">
              <a:lnSpc>
                <a:spcPct val="115000"/>
              </a:lnSpc>
              <a:buSzPct val="100000"/>
              <a:buFont typeface="Calibri"/>
              <a:buChar char="●"/>
            </a:pPr>
            <a:r>
              <a:rPr lang="en-US" dirty="0" smtClean="0">
                <a:latin typeface="Calibri" pitchFamily="34" charset="0"/>
              </a:rPr>
              <a:t>Exports the transitions that occurred in XML format</a:t>
            </a:r>
          </a:p>
          <a:p>
            <a:pPr marL="857250" lvl="1" indent="-419100">
              <a:lnSpc>
                <a:spcPct val="115000"/>
              </a:lnSpc>
              <a:buSzPct val="100000"/>
              <a:buNone/>
            </a:pPr>
            <a:endParaRPr lang="fr-FR" dirty="0" smtClean="0">
              <a:cs typeface="Consolas" pitchFamily="49" charset="0"/>
              <a:hlinkClick r:id="rId3"/>
            </a:endParaRPr>
          </a:p>
          <a:p>
            <a:pPr marL="857250" lvl="1" indent="-419100">
              <a:lnSpc>
                <a:spcPct val="115000"/>
              </a:lnSpc>
              <a:buSzPct val="100000"/>
              <a:buNone/>
            </a:pPr>
            <a:r>
              <a:rPr lang="fr-FR" dirty="0" smtClean="0">
                <a:cs typeface="Consolas" pitchFamily="49" charset="0"/>
                <a:hlinkClick r:id="rId3"/>
              </a:rPr>
              <a:t>https://github.com/DAINTINESS-Group/Hecate</a:t>
            </a:r>
            <a:r>
              <a:rPr lang="fr-FR" dirty="0" smtClean="0">
                <a:cs typeface="Consolas" pitchFamily="49" charset="0"/>
              </a:rPr>
              <a:t> </a:t>
            </a:r>
          </a:p>
          <a:p>
            <a:pPr marL="457200" lvl="0" indent="-419100">
              <a:lnSpc>
                <a:spcPct val="115000"/>
              </a:lnSpc>
              <a:buSzPct val="100000"/>
              <a:buNone/>
            </a:pPr>
            <a:endParaRPr lang="en-US" dirty="0" smtClean="0">
              <a:latin typeface="Calibri" pitchFamily="34" charset="0"/>
            </a:endParaRPr>
          </a:p>
        </p:txBody>
      </p:sp>
      <p:sp>
        <p:nvSpPr>
          <p:cNvPr id="5" name="Footer Placeholder 4"/>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60</a:t>
            </a:fld>
            <a:endParaRPr kumimoji="0" lang="en-US"/>
          </a:p>
        </p:txBody>
      </p:sp>
    </p:spTree>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 dirty="0" smtClean="0">
                <a:ea typeface="Calibri"/>
                <a:cs typeface="Calibri"/>
                <a:sym typeface="Calibri"/>
              </a:rPr>
              <a:t>Hecate: </a:t>
            </a:r>
            <a:r>
              <a:rPr lang="en-US" dirty="0" smtClean="0">
                <a:latin typeface="Calibri" pitchFamily="34" charset="0"/>
              </a:rPr>
              <a:t>SQL schema diff extractor</a:t>
            </a:r>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lang="en-US" smtClean="0"/>
              <a:pPr/>
              <a:t>61</a:t>
            </a:fld>
            <a:endParaRPr lang="en-US"/>
          </a:p>
        </p:txBody>
      </p:sp>
      <p:pic>
        <p:nvPicPr>
          <p:cNvPr id="5" name="Picture 4" descr="D:\Users\pvassil\PROPOSALS\2013\Latsis\WORKING\MaterialForAppendix\screenshots\Hecate_inaction.png"/>
          <p:cNvPicPr/>
          <p:nvPr/>
        </p:nvPicPr>
        <p:blipFill>
          <a:blip r:embed="rId3" cstate="print"/>
          <a:srcRect/>
          <a:stretch>
            <a:fillRect/>
          </a:stretch>
        </p:blipFill>
        <p:spPr bwMode="auto">
          <a:xfrm>
            <a:off x="1115616" y="1412776"/>
            <a:ext cx="7214235" cy="4608512"/>
          </a:xfrm>
          <a:prstGeom prst="rect">
            <a:avLst/>
          </a:prstGeom>
          <a:noFill/>
          <a:ln w="9525">
            <a:noFill/>
            <a:miter lim="800000"/>
            <a:headEnd/>
            <a:tailEnd/>
          </a:ln>
        </p:spPr>
      </p:pic>
      <p:sp>
        <p:nvSpPr>
          <p:cNvPr id="6" name="Rectangle 5"/>
          <p:cNvSpPr/>
          <p:nvPr/>
        </p:nvSpPr>
        <p:spPr>
          <a:xfrm>
            <a:off x="611560" y="6165304"/>
            <a:ext cx="6912768" cy="525400"/>
          </a:xfrm>
          <a:prstGeom prst="rect">
            <a:avLst/>
          </a:prstGeom>
          <a:solidFill>
            <a:schemeClr val="bg1"/>
          </a:solidFill>
        </p:spPr>
        <p:txBody>
          <a:bodyPr wrap="square">
            <a:spAutoFit/>
          </a:bodyPr>
          <a:lstStyle/>
          <a:p>
            <a:pPr marL="857250" lvl="1" indent="-419100">
              <a:lnSpc>
                <a:spcPct val="115000"/>
              </a:lnSpc>
              <a:buSzPct val="100000"/>
              <a:buNone/>
            </a:pPr>
            <a:r>
              <a:rPr lang="fr-FR" sz="2600" dirty="0" smtClean="0">
                <a:cs typeface="Consolas" pitchFamily="49" charset="0"/>
                <a:hlinkClick r:id="rId4"/>
              </a:rPr>
              <a:t>https://github.com/DAINTINESS-Group/Hecate</a:t>
            </a:r>
            <a:r>
              <a:rPr lang="fr-FR" sz="2600" dirty="0" smtClean="0">
                <a:cs typeface="Consolas" pitchFamily="49" charset="0"/>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validity</a:t>
            </a:r>
            <a:endParaRPr lang="el-GR" dirty="0"/>
          </a:p>
        </p:txBody>
      </p:sp>
      <p:sp>
        <p:nvSpPr>
          <p:cNvPr id="3" name="Content Placeholder 2"/>
          <p:cNvSpPr>
            <a:spLocks noGrp="1"/>
          </p:cNvSpPr>
          <p:nvPr>
            <p:ph idx="1"/>
          </p:nvPr>
        </p:nvSpPr>
        <p:spPr/>
        <p:txBody>
          <a:bodyPr>
            <a:normAutofit fontScale="70000" lnSpcReduction="20000"/>
          </a:bodyPr>
          <a:lstStyle/>
          <a:p>
            <a:r>
              <a:rPr lang="en-US" dirty="0" smtClean="0"/>
              <a:t>We perform an </a:t>
            </a:r>
            <a:r>
              <a:rPr lang="en-US" b="1" dirty="0" smtClean="0"/>
              <a:t>exploratory study to observe frequently occurring phenomena </a:t>
            </a:r>
            <a:r>
              <a:rPr lang="en-US" dirty="0" smtClean="0"/>
              <a:t>within the scope of the aforementioned population </a:t>
            </a:r>
          </a:p>
          <a:p>
            <a:r>
              <a:rPr lang="en-US" b="1" dirty="0" smtClean="0">
                <a:solidFill>
                  <a:srgbClr val="002060"/>
                </a:solidFill>
              </a:rPr>
              <a:t>Are our data sets representative enough? </a:t>
            </a:r>
            <a:r>
              <a:rPr lang="en-US" dirty="0" smtClean="0"/>
              <a:t>Is it possible that the observed behaviors are caused by sui-generis characteristics of the studied data sets?</a:t>
            </a:r>
          </a:p>
          <a:p>
            <a:pPr lvl="1"/>
            <a:r>
              <a:rPr lang="en-US" dirty="0" smtClean="0">
                <a:solidFill>
                  <a:srgbClr val="3333FF"/>
                </a:solidFill>
              </a:rPr>
              <a:t>Yes</a:t>
            </a:r>
            <a:r>
              <a:rPr lang="en-US" dirty="0" smtClean="0"/>
              <a:t>: we believe we have a good </a:t>
            </a:r>
            <a:r>
              <a:rPr lang="en-US" dirty="0" smtClean="0">
                <a:solidFill>
                  <a:srgbClr val="3333FF"/>
                </a:solidFill>
              </a:rPr>
              <a:t>population definition &amp; we abide by it</a:t>
            </a:r>
          </a:p>
          <a:p>
            <a:pPr lvl="1"/>
            <a:r>
              <a:rPr lang="en-US" dirty="0" smtClean="0">
                <a:solidFill>
                  <a:srgbClr val="3333FF"/>
                </a:solidFill>
              </a:rPr>
              <a:t>Yes</a:t>
            </a:r>
            <a:r>
              <a:rPr lang="en-US" dirty="0" smtClean="0"/>
              <a:t>: we believe we have a </a:t>
            </a:r>
            <a:r>
              <a:rPr lang="en-US" dirty="0" smtClean="0">
                <a:solidFill>
                  <a:srgbClr val="3333FF"/>
                </a:solidFill>
              </a:rPr>
              <a:t>large number of databases</a:t>
            </a:r>
            <a:r>
              <a:rPr lang="en-US" dirty="0" smtClean="0"/>
              <a:t>, from a </a:t>
            </a:r>
            <a:r>
              <a:rPr lang="en-US" dirty="0" smtClean="0">
                <a:solidFill>
                  <a:srgbClr val="3333FF"/>
                </a:solidFill>
              </a:rPr>
              <a:t>variety of domains</a:t>
            </a:r>
            <a:r>
              <a:rPr lang="en-US" dirty="0" smtClean="0"/>
              <a:t> with </a:t>
            </a:r>
            <a:r>
              <a:rPr lang="en-US" dirty="0" smtClean="0">
                <a:solidFill>
                  <a:srgbClr val="3333FF"/>
                </a:solidFill>
              </a:rPr>
              <a:t>different profiles</a:t>
            </a:r>
            <a:r>
              <a:rPr lang="en-US" dirty="0" smtClean="0"/>
              <a:t>, that seem to give fairly </a:t>
            </a:r>
            <a:r>
              <a:rPr lang="en-US" dirty="0" smtClean="0">
                <a:solidFill>
                  <a:srgbClr val="3333FF"/>
                </a:solidFill>
              </a:rPr>
              <a:t>consistent answers </a:t>
            </a:r>
            <a:r>
              <a:rPr lang="en-US" dirty="0" smtClean="0"/>
              <a:t>to our research questions (behavior deviations are mostly related to the maturity of the database and not to its application area).</a:t>
            </a:r>
          </a:p>
          <a:p>
            <a:pPr lvl="1"/>
            <a:r>
              <a:rPr lang="en-US" dirty="0" smtClean="0">
                <a:solidFill>
                  <a:srgbClr val="3333FF"/>
                </a:solidFill>
              </a:rPr>
              <a:t>Yes</a:t>
            </a:r>
            <a:r>
              <a:rPr lang="en-US" dirty="0" smtClean="0"/>
              <a:t>: we believe we have </a:t>
            </a:r>
            <a:r>
              <a:rPr lang="en-US" dirty="0" smtClean="0">
                <a:solidFill>
                  <a:srgbClr val="3333FF"/>
                </a:solidFill>
              </a:rPr>
              <a:t>a good data extraction and measurement process</a:t>
            </a:r>
            <a:r>
              <a:rPr lang="en-US" dirty="0" smtClean="0"/>
              <a:t> without interference / selection / … of the input from our part</a:t>
            </a:r>
          </a:p>
          <a:p>
            <a:pPr lvl="1"/>
            <a:r>
              <a:rPr lang="en-US" dirty="0" smtClean="0">
                <a:solidFill>
                  <a:srgbClr val="FF0000"/>
                </a:solidFill>
              </a:rPr>
              <a:t>Maybe</a:t>
            </a:r>
            <a:r>
              <a:rPr lang="en-US" dirty="0" smtClean="0"/>
              <a:t>: </a:t>
            </a:r>
            <a:r>
              <a:rPr lang="en-US" dirty="0" smtClean="0">
                <a:solidFill>
                  <a:srgbClr val="FF0000"/>
                </a:solidFill>
              </a:rPr>
              <a:t>unclear when the number of studied databases is large enough</a:t>
            </a:r>
            <a:r>
              <a:rPr lang="en-US" dirty="0" smtClean="0"/>
              <a:t> to declare the general application of a pattern as “universal”.</a:t>
            </a:r>
          </a:p>
          <a:p>
            <a:pPr lvl="1"/>
            <a:endParaRPr lang="el-GR" dirty="0"/>
          </a:p>
        </p:txBody>
      </p:sp>
      <p:sp>
        <p:nvSpPr>
          <p:cNvPr id="4" name="TextBox 3"/>
          <p:cNvSpPr txBox="1"/>
          <p:nvPr/>
        </p:nvSpPr>
        <p:spPr>
          <a:xfrm>
            <a:off x="6911752" y="116632"/>
            <a:ext cx="2232248" cy="646331"/>
          </a:xfrm>
          <a:prstGeom prst="rect">
            <a:avLst/>
          </a:prstGeom>
          <a:solidFill>
            <a:schemeClr val="accent1">
              <a:lumMod val="20000"/>
              <a:lumOff val="80000"/>
            </a:schemeClr>
          </a:solidFill>
        </p:spPr>
        <p:txBody>
          <a:bodyPr wrap="square" rtlCol="0">
            <a:spAutoFit/>
          </a:bodyPr>
          <a:lstStyle/>
          <a:p>
            <a:r>
              <a:rPr lang="en-US" dirty="0" smtClean="0"/>
              <a:t>Can we generalize out findings broadly?</a:t>
            </a:r>
            <a:endParaRPr lang="el-GR" dirty="0"/>
          </a:p>
        </p:txBody>
      </p:sp>
      <p:sp>
        <p:nvSpPr>
          <p:cNvPr id="5" name="Right Arrow 4"/>
          <p:cNvSpPr/>
          <p:nvPr/>
        </p:nvSpPr>
        <p:spPr>
          <a:xfrm>
            <a:off x="8172400" y="5949280"/>
            <a:ext cx="792088" cy="576064"/>
          </a:xfrm>
          <a:prstGeom prst="rightArrow">
            <a:avLst/>
          </a:prstGeom>
          <a:solidFill>
            <a:schemeClr val="tx1">
              <a:lumMod val="10000"/>
              <a:lumOff val="90000"/>
            </a:schemeClr>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Slide Number Placeholder 5"/>
          <p:cNvSpPr>
            <a:spLocks noGrp="1"/>
          </p:cNvSpPr>
          <p:nvPr>
            <p:ph type="sldNum" sz="quarter" idx="12"/>
          </p:nvPr>
        </p:nvSpPr>
        <p:spPr/>
        <p:txBody>
          <a:bodyPr/>
          <a:lstStyle/>
          <a:p>
            <a:fld id="{70A26F0C-9141-4964-A528-E266BF9D7C84}" type="slidenum">
              <a:rPr lang="el-GR" smtClean="0"/>
              <a:pPr/>
              <a:t>62</a:t>
            </a:fld>
            <a:endParaRPr lang="el-G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External validity</a:t>
            </a:r>
            <a:endParaRPr lang="el-GR" dirty="0"/>
          </a:p>
        </p:txBody>
      </p:sp>
      <p:sp>
        <p:nvSpPr>
          <p:cNvPr id="3" name="Content Placeholder 2"/>
          <p:cNvSpPr>
            <a:spLocks noGrp="1"/>
          </p:cNvSpPr>
          <p:nvPr>
            <p:ph idx="1"/>
          </p:nvPr>
        </p:nvSpPr>
        <p:spPr/>
        <p:txBody>
          <a:bodyPr>
            <a:noAutofit/>
          </a:bodyPr>
          <a:lstStyle/>
          <a:p>
            <a:r>
              <a:rPr lang="en-US" sz="1800" dirty="0" smtClean="0"/>
              <a:t>Understanding the represented population</a:t>
            </a:r>
          </a:p>
          <a:p>
            <a:pPr lvl="1"/>
            <a:r>
              <a:rPr lang="en-US" sz="1600" dirty="0" smtClean="0"/>
              <a:t>Precision: all our data sets belong to the specified population</a:t>
            </a:r>
          </a:p>
          <a:p>
            <a:pPr lvl="1"/>
            <a:r>
              <a:rPr lang="en-US" sz="1600" dirty="0" smtClean="0"/>
              <a:t>Definition Completeness: no missing property that we knowledgably omit to report</a:t>
            </a:r>
          </a:p>
          <a:p>
            <a:pPr lvl="1"/>
            <a:r>
              <a:rPr lang="en-US" sz="1600" dirty="0" err="1" smtClean="0"/>
              <a:t>FoSS</a:t>
            </a:r>
            <a:r>
              <a:rPr lang="en-US" sz="1600" dirty="0" smtClean="0"/>
              <a:t> has an inherent way of maintenance and evolution</a:t>
            </a:r>
          </a:p>
          <a:p>
            <a:r>
              <a:rPr lang="en-US" sz="1800" dirty="0" smtClean="0"/>
              <a:t>Representativeness of selected datasets</a:t>
            </a:r>
          </a:p>
          <a:p>
            <a:pPr lvl="1"/>
            <a:r>
              <a:rPr lang="en-US" sz="1600" dirty="0" smtClean="0"/>
              <a:t>Data sets come from 3 categories of </a:t>
            </a:r>
            <a:r>
              <a:rPr lang="en-US" sz="1600" dirty="0" err="1" smtClean="0"/>
              <a:t>FoSS</a:t>
            </a:r>
            <a:r>
              <a:rPr lang="en-US" sz="1600" dirty="0" smtClean="0"/>
              <a:t> (CMS / Biomedical / Physics) </a:t>
            </a:r>
          </a:p>
          <a:p>
            <a:pPr lvl="1"/>
            <a:r>
              <a:rPr lang="en-US" sz="1600" dirty="0" smtClean="0"/>
              <a:t>They have different size and growth volumes</a:t>
            </a:r>
          </a:p>
          <a:p>
            <a:pPr lvl="1"/>
            <a:r>
              <a:rPr lang="en-US" sz="1600" dirty="0" smtClean="0"/>
              <a:t>Results are fairly consistent both in our ER’15 and our CAiSE’14 papers</a:t>
            </a:r>
          </a:p>
          <a:p>
            <a:r>
              <a:rPr lang="en-US" sz="1800" dirty="0" smtClean="0"/>
              <a:t>Treatment of data</a:t>
            </a:r>
          </a:p>
          <a:p>
            <a:pPr lvl="1"/>
            <a:r>
              <a:rPr lang="en-US" sz="1600" dirty="0" smtClean="0"/>
              <a:t>We have tested our “Delta Extractor”, Hecate, to  parse the input correctly &amp; adapted it during its development; the parser is not a full-blown SQL parser, but robust to ignore parts unknown to it</a:t>
            </a:r>
          </a:p>
          <a:p>
            <a:pPr lvl="1"/>
            <a:r>
              <a:rPr lang="en-US" sz="1600" dirty="0" smtClean="0"/>
              <a:t>A handful of cases where adapted in the Coppermine to avoid overcomplicating the parser; not a serious threat to validity ; other than that we have not interfered with the input</a:t>
            </a:r>
          </a:p>
          <a:p>
            <a:pPr lvl="1"/>
            <a:r>
              <a:rPr lang="en-US" sz="1600" dirty="0" smtClean="0"/>
              <a:t>Fully automated counting for the measures via Hecate</a:t>
            </a:r>
          </a:p>
        </p:txBody>
      </p:sp>
      <p:sp>
        <p:nvSpPr>
          <p:cNvPr id="4" name="TextBox 3"/>
          <p:cNvSpPr txBox="1"/>
          <p:nvPr/>
        </p:nvSpPr>
        <p:spPr>
          <a:xfrm>
            <a:off x="6911752" y="116632"/>
            <a:ext cx="2232248" cy="646331"/>
          </a:xfrm>
          <a:prstGeom prst="rect">
            <a:avLst/>
          </a:prstGeom>
          <a:solidFill>
            <a:schemeClr val="accent1">
              <a:lumMod val="20000"/>
              <a:lumOff val="80000"/>
            </a:schemeClr>
          </a:solidFill>
        </p:spPr>
        <p:txBody>
          <a:bodyPr wrap="square" rtlCol="0">
            <a:spAutoFit/>
          </a:bodyPr>
          <a:lstStyle/>
          <a:p>
            <a:r>
              <a:rPr lang="en-US" dirty="0" smtClean="0"/>
              <a:t>Can we generalize out findings broadly?</a:t>
            </a:r>
            <a:endParaRPr lang="el-GR" dirty="0"/>
          </a:p>
        </p:txBody>
      </p:sp>
      <p:sp>
        <p:nvSpPr>
          <p:cNvPr id="5" name="Slide Number Placeholder 4"/>
          <p:cNvSpPr>
            <a:spLocks noGrp="1"/>
          </p:cNvSpPr>
          <p:nvPr>
            <p:ph type="sldNum" sz="quarter" idx="12"/>
          </p:nvPr>
        </p:nvSpPr>
        <p:spPr/>
        <p:txBody>
          <a:bodyPr/>
          <a:lstStyle/>
          <a:p>
            <a:fld id="{70A26F0C-9141-4964-A528-E266BF9D7C84}" type="slidenum">
              <a:rPr lang="el-GR" smtClean="0"/>
              <a:pPr/>
              <a:t>63</a:t>
            </a:fld>
            <a:endParaRPr lang="el-G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validity</a:t>
            </a:r>
            <a:endParaRPr lang="el-GR" dirty="0"/>
          </a:p>
        </p:txBody>
      </p:sp>
      <p:sp>
        <p:nvSpPr>
          <p:cNvPr id="3" name="Content Placeholder 2"/>
          <p:cNvSpPr>
            <a:spLocks noGrp="1"/>
          </p:cNvSpPr>
          <p:nvPr>
            <p:ph idx="1"/>
          </p:nvPr>
        </p:nvSpPr>
        <p:spPr/>
        <p:txBody>
          <a:bodyPr>
            <a:normAutofit fontScale="92500" lnSpcReduction="10000"/>
          </a:bodyPr>
          <a:lstStyle/>
          <a:p>
            <a:r>
              <a:rPr lang="en-US" dirty="0" smtClean="0"/>
              <a:t>Internal validity concerns the accuracy of cause-effect statements: “change in A =&gt; change in B”</a:t>
            </a:r>
          </a:p>
          <a:p>
            <a:r>
              <a:rPr lang="en-US" b="1" dirty="0" smtClean="0"/>
              <a:t>We are very careful to avoid making strong causation statements!</a:t>
            </a:r>
          </a:p>
          <a:p>
            <a:pPr lvl="1"/>
            <a:r>
              <a:rPr lang="en-US" dirty="0" smtClean="0"/>
              <a:t>In some places, we just </a:t>
            </a:r>
            <a:r>
              <a:rPr lang="en-US" u="sng" dirty="0" smtClean="0"/>
              <a:t>hint</a:t>
            </a:r>
            <a:r>
              <a:rPr lang="en-US" dirty="0" smtClean="0"/>
              <a:t> that we </a:t>
            </a:r>
            <a:r>
              <a:rPr lang="en-US" u="sng" dirty="0" smtClean="0"/>
              <a:t>suspect</a:t>
            </a:r>
            <a:r>
              <a:rPr lang="en-US" dirty="0" smtClean="0"/>
              <a:t> the causes for a particular phenomenon, in some places in the text, but </a:t>
            </a:r>
            <a:r>
              <a:rPr lang="en-US" u="sng" dirty="0" smtClean="0"/>
              <a:t>we have no data, yet, to verify our gut-feeling</a:t>
            </a:r>
            <a:r>
              <a:rPr lang="en-US" dirty="0" smtClean="0"/>
              <a:t>.</a:t>
            </a:r>
          </a:p>
          <a:p>
            <a:pPr lvl="1"/>
            <a:r>
              <a:rPr lang="en-US" dirty="0" smtClean="0"/>
              <a:t>And yes, it is quite possible that our correlations hide cofounding variables.</a:t>
            </a:r>
            <a:endParaRPr lang="el-GR" dirty="0"/>
          </a:p>
        </p:txBody>
      </p:sp>
      <p:sp>
        <p:nvSpPr>
          <p:cNvPr id="4" name="TextBox 3"/>
          <p:cNvSpPr txBox="1"/>
          <p:nvPr/>
        </p:nvSpPr>
        <p:spPr>
          <a:xfrm>
            <a:off x="6660232" y="116632"/>
            <a:ext cx="2483768" cy="1200329"/>
          </a:xfrm>
          <a:prstGeom prst="rect">
            <a:avLst/>
          </a:prstGeom>
          <a:solidFill>
            <a:schemeClr val="accent1">
              <a:lumMod val="20000"/>
              <a:lumOff val="80000"/>
            </a:schemeClr>
          </a:solidFill>
        </p:spPr>
        <p:txBody>
          <a:bodyPr wrap="square" rtlCol="0">
            <a:spAutoFit/>
          </a:bodyPr>
          <a:lstStyle/>
          <a:p>
            <a:pPr marL="179388" indent="-179388">
              <a:buFont typeface="Arial" pitchFamily="34" charset="0"/>
              <a:buChar char="•"/>
            </a:pPr>
            <a:r>
              <a:rPr lang="en-US" dirty="0" smtClean="0"/>
              <a:t>Can we confirm statements A=&gt;B? </a:t>
            </a:r>
            <a:r>
              <a:rPr lang="en-US" dirty="0" smtClean="0">
                <a:solidFill>
                  <a:srgbClr val="FF0000"/>
                </a:solidFill>
              </a:rPr>
              <a:t>No!</a:t>
            </a:r>
          </a:p>
          <a:p>
            <a:pPr marL="179388" indent="-179388">
              <a:buFont typeface="Arial" pitchFamily="34" charset="0"/>
              <a:buChar char="•"/>
            </a:pPr>
            <a:r>
              <a:rPr lang="en-US" dirty="0" smtClean="0"/>
              <a:t>Are there any spurious relationships? </a:t>
            </a:r>
            <a:r>
              <a:rPr lang="en-US" dirty="0" smtClean="0">
                <a:solidFill>
                  <a:schemeClr val="bg1">
                    <a:lumMod val="50000"/>
                  </a:schemeClr>
                </a:solidFill>
              </a:rPr>
              <a:t>Maybe!</a:t>
            </a:r>
            <a:endParaRPr lang="el-GR" dirty="0">
              <a:solidFill>
                <a:schemeClr val="bg1">
                  <a:lumMod val="50000"/>
                </a:schemeClr>
              </a:solidFill>
            </a:endParaRPr>
          </a:p>
        </p:txBody>
      </p:sp>
      <p:sp>
        <p:nvSpPr>
          <p:cNvPr id="5" name="Slide Number Placeholder 4"/>
          <p:cNvSpPr>
            <a:spLocks noGrp="1"/>
          </p:cNvSpPr>
          <p:nvPr>
            <p:ph type="sldNum" sz="quarter" idx="12"/>
          </p:nvPr>
        </p:nvSpPr>
        <p:spPr/>
        <p:txBody>
          <a:bodyPr/>
          <a:lstStyle/>
          <a:p>
            <a:fld id="{70A26F0C-9141-4964-A528-E266BF9D7C84}" type="slidenum">
              <a:rPr lang="el-GR" smtClean="0"/>
              <a:pPr/>
              <a:t>64</a:t>
            </a:fld>
            <a:endParaRPr lang="el-G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there a theory?</a:t>
            </a:r>
            <a:endParaRPr lang="el-GR" dirty="0"/>
          </a:p>
        </p:txBody>
      </p:sp>
      <p:sp>
        <p:nvSpPr>
          <p:cNvPr id="3" name="Content Placeholder 2"/>
          <p:cNvSpPr>
            <a:spLocks noGrp="1"/>
          </p:cNvSpPr>
          <p:nvPr>
            <p:ph idx="1"/>
          </p:nvPr>
        </p:nvSpPr>
        <p:spPr/>
        <p:txBody>
          <a:bodyPr>
            <a:normAutofit fontScale="77500" lnSpcReduction="20000"/>
          </a:bodyPr>
          <a:lstStyle/>
          <a:p>
            <a:r>
              <a:rPr lang="en-US" dirty="0" smtClean="0"/>
              <a:t>Our study should be regarded as a </a:t>
            </a:r>
            <a:r>
              <a:rPr lang="en-US" dirty="0" smtClean="0">
                <a:solidFill>
                  <a:srgbClr val="3333FF"/>
                </a:solidFill>
              </a:rPr>
              <a:t>pattern observer</a:t>
            </a:r>
            <a:r>
              <a:rPr lang="en-US" dirty="0" smtClean="0"/>
              <a:t>, rather than as a collection of </a:t>
            </a:r>
            <a:r>
              <a:rPr lang="en-US" dirty="0" smtClean="0">
                <a:solidFill>
                  <a:srgbClr val="FF0000"/>
                </a:solidFill>
              </a:rPr>
              <a:t>laws</a:t>
            </a:r>
            <a:r>
              <a:rPr lang="en-US" dirty="0" smtClean="0"/>
              <a:t>, coming with their internal mechanics and architecture.</a:t>
            </a:r>
          </a:p>
          <a:p>
            <a:r>
              <a:rPr lang="en-US" dirty="0" smtClean="0"/>
              <a:t>It will take too many studies (to enlarge the representativeness even more) and more controlled experiments (in-depth excavation of cause-effect relationships) to produce a solid theory.</a:t>
            </a:r>
          </a:p>
          <a:p>
            <a:r>
              <a:rPr lang="en-US" b="1" dirty="0" smtClean="0"/>
              <a:t>It would be highly desirable if a clear set of requirements on the population definition, the breadth of study and the experimental protocol could be solidified by the scientific community (like e.g., the TREC benchmarks)</a:t>
            </a:r>
          </a:p>
          <a:p>
            <a:r>
              <a:rPr lang="en-US" dirty="0" smtClean="0"/>
              <a:t>… and of course, there might be other suggestions on how to proceed…</a:t>
            </a:r>
            <a:endParaRPr lang="el-GR" dirty="0"/>
          </a:p>
        </p:txBody>
      </p:sp>
      <p:sp>
        <p:nvSpPr>
          <p:cNvPr id="4" name="Slide Number Placeholder 3"/>
          <p:cNvSpPr>
            <a:spLocks noGrp="1"/>
          </p:cNvSpPr>
          <p:nvPr>
            <p:ph type="sldNum" sz="quarter" idx="12"/>
          </p:nvPr>
        </p:nvSpPr>
        <p:spPr/>
        <p:txBody>
          <a:bodyPr/>
          <a:lstStyle/>
          <a:p>
            <a:fld id="{70A26F0C-9141-4964-A528-E266BF9D7C84}" type="slidenum">
              <a:rPr lang="el-GR" smtClean="0"/>
              <a:pPr/>
              <a:t>65</a:t>
            </a:fld>
            <a:endParaRPr lang="el-G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l-GR" dirty="0"/>
          </a:p>
        </p:txBody>
      </p:sp>
      <p:sp>
        <p:nvSpPr>
          <p:cNvPr id="3" name="Text Placeholder 2"/>
          <p:cNvSpPr>
            <a:spLocks noGrp="1"/>
          </p:cNvSpPr>
          <p:nvPr>
            <p:ph type="body" idx="1"/>
          </p:nvPr>
        </p:nvSpPr>
        <p:spPr/>
        <p:txBody>
          <a:bodyPr/>
          <a:lstStyle/>
          <a:p>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66</a:t>
            </a:fld>
            <a:endParaRPr lang="el-G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latin typeface="+mn-lt"/>
              </a:rPr>
              <a:t>Timeline of empirical studies</a:t>
            </a:r>
            <a:endParaRPr lang="el-GR" dirty="0">
              <a:latin typeface="+mn-lt"/>
            </a:endParaRPr>
          </a:p>
        </p:txBody>
      </p:sp>
      <p:sp>
        <p:nvSpPr>
          <p:cNvPr id="35" name="Footer Placeholder 34"/>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latin typeface="+mn-lt"/>
              </a:rPr>
              <a:pPr/>
              <a:t>67</a:t>
            </a:fld>
            <a:endParaRPr kumimoji="0" lang="en-US" dirty="0">
              <a:latin typeface="+mn-lt"/>
            </a:endParaRPr>
          </a:p>
        </p:txBody>
      </p:sp>
      <p:cxnSp>
        <p:nvCxnSpPr>
          <p:cNvPr id="5" name="Straight Connector 4"/>
          <p:cNvCxnSpPr/>
          <p:nvPr/>
        </p:nvCxnSpPr>
        <p:spPr>
          <a:xfrm>
            <a:off x="467544" y="5229200"/>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25"/>
          <p:cNvGrpSpPr/>
          <p:nvPr/>
        </p:nvGrpSpPr>
        <p:grpSpPr>
          <a:xfrm>
            <a:off x="8028384" y="4941168"/>
            <a:ext cx="720080" cy="883841"/>
            <a:chOff x="8028384" y="4941168"/>
            <a:chExt cx="720080" cy="883841"/>
          </a:xfrm>
        </p:grpSpPr>
        <p:cxnSp>
          <p:nvCxnSpPr>
            <p:cNvPr id="13" name="Straight Connector 12"/>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4" name="Group 24"/>
          <p:cNvGrpSpPr/>
          <p:nvPr/>
        </p:nvGrpSpPr>
        <p:grpSpPr>
          <a:xfrm>
            <a:off x="6933864" y="4941168"/>
            <a:ext cx="720080" cy="883841"/>
            <a:chOff x="7092280" y="4941168"/>
            <a:chExt cx="720080" cy="883841"/>
          </a:xfrm>
        </p:grpSpPr>
        <p:cxnSp>
          <p:nvCxnSpPr>
            <p:cNvPr id="14" name="Straight Connector 1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6" name="Group 23"/>
          <p:cNvGrpSpPr/>
          <p:nvPr/>
        </p:nvGrpSpPr>
        <p:grpSpPr>
          <a:xfrm>
            <a:off x="5839342" y="4941168"/>
            <a:ext cx="720080" cy="883841"/>
            <a:chOff x="6228184" y="4941168"/>
            <a:chExt cx="720080" cy="883841"/>
          </a:xfrm>
        </p:grpSpPr>
        <p:cxnSp>
          <p:nvCxnSpPr>
            <p:cNvPr id="12" name="Straight Connector 11"/>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8" name="Group 22"/>
          <p:cNvGrpSpPr/>
          <p:nvPr/>
        </p:nvGrpSpPr>
        <p:grpSpPr>
          <a:xfrm>
            <a:off x="4744820" y="4941168"/>
            <a:ext cx="720080" cy="883841"/>
            <a:chOff x="5292080" y="4941168"/>
            <a:chExt cx="720080" cy="883841"/>
          </a:xfrm>
        </p:grpSpPr>
        <p:cxnSp>
          <p:nvCxnSpPr>
            <p:cNvPr id="11" name="Straight Connector 10"/>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21" name="Group 21"/>
          <p:cNvGrpSpPr/>
          <p:nvPr/>
        </p:nvGrpSpPr>
        <p:grpSpPr>
          <a:xfrm>
            <a:off x="3650298" y="4941168"/>
            <a:ext cx="720080" cy="883841"/>
            <a:chOff x="4355976" y="4941168"/>
            <a:chExt cx="720080" cy="883841"/>
          </a:xfrm>
        </p:grpSpPr>
        <p:cxnSp>
          <p:nvCxnSpPr>
            <p:cNvPr id="9" name="Straight Connector 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22" name="Group 20"/>
          <p:cNvGrpSpPr/>
          <p:nvPr/>
        </p:nvGrpSpPr>
        <p:grpSpPr>
          <a:xfrm>
            <a:off x="2555776" y="4941168"/>
            <a:ext cx="720080" cy="883841"/>
            <a:chOff x="2555776" y="4941168"/>
            <a:chExt cx="720080" cy="883841"/>
          </a:xfrm>
        </p:grpSpPr>
        <p:cxnSp>
          <p:nvCxnSpPr>
            <p:cNvPr id="10" name="Straight Connector 9"/>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23" name="Group 27"/>
          <p:cNvGrpSpPr/>
          <p:nvPr/>
        </p:nvGrpSpPr>
        <p:grpSpPr>
          <a:xfrm>
            <a:off x="411566" y="4941168"/>
            <a:ext cx="550151" cy="883841"/>
            <a:chOff x="411566" y="4941168"/>
            <a:chExt cx="550151" cy="883841"/>
          </a:xfrm>
        </p:grpSpPr>
        <p:cxnSp>
          <p:nvCxnSpPr>
            <p:cNvPr id="7" name="Straight Connector 6"/>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29" name="Rectangle 28"/>
          <p:cNvSpPr/>
          <p:nvPr/>
        </p:nvSpPr>
        <p:spPr>
          <a:xfrm>
            <a:off x="298558" y="4437112"/>
            <a:ext cx="776175" cy="523220"/>
          </a:xfrm>
          <a:prstGeom prst="rect">
            <a:avLst/>
          </a:prstGeom>
        </p:spPr>
        <p:txBody>
          <a:bodyPr wrap="none">
            <a:spAutoFit/>
          </a:bodyPr>
          <a:lstStyle/>
          <a:p>
            <a:pPr algn="ctr"/>
            <a:r>
              <a:rPr lang="en-US" dirty="0" err="1" smtClean="0">
                <a:latin typeface="+mn-lt"/>
              </a:rPr>
              <a:t>Sjoberg</a:t>
            </a:r>
            <a:r>
              <a:rPr lang="en-US" dirty="0" smtClean="0">
                <a:latin typeface="+mn-lt"/>
              </a:rPr>
              <a:t> </a:t>
            </a:r>
          </a:p>
          <a:p>
            <a:pPr algn="ctr"/>
            <a:r>
              <a:rPr lang="en-US" dirty="0" smtClean="0">
                <a:latin typeface="+mn-lt"/>
              </a:rPr>
              <a:t>IST 93</a:t>
            </a:r>
            <a:endParaRPr lang="el-GR" dirty="0">
              <a:latin typeface="+mn-lt"/>
            </a:endParaRPr>
          </a:p>
        </p:txBody>
      </p:sp>
      <p:sp>
        <p:nvSpPr>
          <p:cNvPr id="30" name="Rectangle 29"/>
          <p:cNvSpPr/>
          <p:nvPr/>
        </p:nvSpPr>
        <p:spPr>
          <a:xfrm>
            <a:off x="2542837" y="4437112"/>
            <a:ext cx="758541" cy="523220"/>
          </a:xfrm>
          <a:prstGeom prst="rect">
            <a:avLst/>
          </a:prstGeom>
        </p:spPr>
        <p:txBody>
          <a:bodyPr wrap="none">
            <a:spAutoFit/>
          </a:bodyPr>
          <a:lstStyle/>
          <a:p>
            <a:pPr algn="ctr"/>
            <a:r>
              <a:rPr lang="en-US" dirty="0" err="1" smtClean="0">
                <a:latin typeface="+mn-lt"/>
              </a:rPr>
              <a:t>Curino</a:t>
            </a:r>
            <a:r>
              <a:rPr lang="en-US" dirty="0" smtClean="0">
                <a:latin typeface="+mn-lt"/>
              </a:rPr>
              <a:t>+</a:t>
            </a:r>
          </a:p>
          <a:p>
            <a:pPr algn="ctr"/>
            <a:r>
              <a:rPr lang="en-US" dirty="0" smtClean="0">
                <a:latin typeface="+mn-lt"/>
              </a:rPr>
              <a:t>ICEIS08</a:t>
            </a:r>
            <a:endParaRPr lang="el-GR" dirty="0">
              <a:latin typeface="+mn-lt"/>
            </a:endParaRPr>
          </a:p>
        </p:txBody>
      </p:sp>
      <p:sp>
        <p:nvSpPr>
          <p:cNvPr id="31" name="Rectangle 30"/>
          <p:cNvSpPr/>
          <p:nvPr/>
        </p:nvSpPr>
        <p:spPr>
          <a:xfrm>
            <a:off x="3752407" y="4437112"/>
            <a:ext cx="1603324" cy="523220"/>
          </a:xfrm>
          <a:prstGeom prst="rect">
            <a:avLst/>
          </a:prstGeom>
        </p:spPr>
        <p:txBody>
          <a:bodyPr wrap="none">
            <a:spAutoFit/>
          </a:bodyPr>
          <a:lstStyle/>
          <a:p>
            <a:pPr algn="ctr"/>
            <a:r>
              <a:rPr lang="en-US" dirty="0" smtClean="0">
                <a:latin typeface="+mn-lt"/>
              </a:rPr>
              <a:t>Univ. Riverside</a:t>
            </a:r>
          </a:p>
          <a:p>
            <a:pPr algn="ctr"/>
            <a:r>
              <a:rPr lang="en-US" dirty="0" smtClean="0">
                <a:latin typeface="+mn-lt"/>
              </a:rPr>
              <a:t>IWPSE09, ICDEW11</a:t>
            </a:r>
          </a:p>
        </p:txBody>
      </p:sp>
      <p:sp>
        <p:nvSpPr>
          <p:cNvPr id="32" name="Rectangle 31"/>
          <p:cNvSpPr/>
          <p:nvPr/>
        </p:nvSpPr>
        <p:spPr>
          <a:xfrm>
            <a:off x="5750335" y="4437112"/>
            <a:ext cx="824264" cy="523220"/>
          </a:xfrm>
          <a:prstGeom prst="rect">
            <a:avLst/>
          </a:prstGeom>
        </p:spPr>
        <p:txBody>
          <a:bodyPr wrap="none">
            <a:spAutoFit/>
          </a:bodyPr>
          <a:lstStyle/>
          <a:p>
            <a:pPr algn="ctr"/>
            <a:r>
              <a:rPr lang="en-US" dirty="0" err="1" smtClean="0">
                <a:latin typeface="+mn-lt"/>
              </a:rPr>
              <a:t>Qiu,Li,Su</a:t>
            </a:r>
            <a:endParaRPr lang="en-US" dirty="0" smtClean="0">
              <a:latin typeface="+mn-lt"/>
            </a:endParaRPr>
          </a:p>
          <a:p>
            <a:pPr algn="ctr"/>
            <a:r>
              <a:rPr lang="en-US" dirty="0" smtClean="0">
                <a:latin typeface="+mn-lt"/>
              </a:rPr>
              <a:t>FSE’13</a:t>
            </a:r>
            <a:endParaRPr lang="el-GR" dirty="0">
              <a:latin typeface="+mn-lt"/>
            </a:endParaRPr>
          </a:p>
        </p:txBody>
      </p:sp>
      <p:sp>
        <p:nvSpPr>
          <p:cNvPr id="33" name="Rectangle 32"/>
          <p:cNvSpPr/>
          <p:nvPr/>
        </p:nvSpPr>
        <p:spPr>
          <a:xfrm>
            <a:off x="7197238" y="4437112"/>
            <a:ext cx="1241044" cy="523220"/>
          </a:xfrm>
          <a:prstGeom prst="rect">
            <a:avLst/>
          </a:prstGeom>
        </p:spPr>
        <p:txBody>
          <a:bodyPr wrap="none">
            <a:spAutoFit/>
          </a:bodyPr>
          <a:lstStyle/>
          <a:p>
            <a:pPr algn="ctr"/>
            <a:r>
              <a:rPr lang="en-US" dirty="0" smtClean="0">
                <a:latin typeface="+mn-lt"/>
              </a:rPr>
              <a:t>Univ. Ioannina</a:t>
            </a:r>
          </a:p>
          <a:p>
            <a:pPr algn="ctr"/>
            <a:r>
              <a:rPr lang="en-US" dirty="0" smtClean="0">
                <a:latin typeface="+mn-lt"/>
              </a:rPr>
              <a:t>CAiSE14, ER15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latin typeface="+mn-lt"/>
              </a:rPr>
              <a:t>Timeline of empirical studies</a:t>
            </a:r>
            <a:endParaRPr lang="el-GR" dirty="0">
              <a:latin typeface="+mn-lt"/>
            </a:endParaRPr>
          </a:p>
        </p:txBody>
      </p:sp>
      <p:sp>
        <p:nvSpPr>
          <p:cNvPr id="36" name="Footer Placeholder 35"/>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latin typeface="+mn-lt"/>
              </a:rPr>
              <a:pPr/>
              <a:t>68</a:t>
            </a:fld>
            <a:endParaRPr kumimoji="0" lang="en-US" dirty="0">
              <a:latin typeface="+mn-lt"/>
            </a:endParaRPr>
          </a:p>
        </p:txBody>
      </p:sp>
      <p:cxnSp>
        <p:nvCxnSpPr>
          <p:cNvPr id="5" name="Straight Connector 4"/>
          <p:cNvCxnSpPr/>
          <p:nvPr/>
        </p:nvCxnSpPr>
        <p:spPr>
          <a:xfrm>
            <a:off x="467544" y="5229200"/>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25"/>
          <p:cNvGrpSpPr/>
          <p:nvPr/>
        </p:nvGrpSpPr>
        <p:grpSpPr>
          <a:xfrm>
            <a:off x="8028384" y="4941168"/>
            <a:ext cx="720080" cy="883841"/>
            <a:chOff x="8028384" y="4941168"/>
            <a:chExt cx="720080" cy="883841"/>
          </a:xfrm>
        </p:grpSpPr>
        <p:cxnSp>
          <p:nvCxnSpPr>
            <p:cNvPr id="13" name="Straight Connector 12"/>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4" name="Group 24"/>
          <p:cNvGrpSpPr/>
          <p:nvPr/>
        </p:nvGrpSpPr>
        <p:grpSpPr>
          <a:xfrm>
            <a:off x="6933864" y="4941168"/>
            <a:ext cx="720080" cy="883841"/>
            <a:chOff x="7092280" y="4941168"/>
            <a:chExt cx="720080" cy="883841"/>
          </a:xfrm>
        </p:grpSpPr>
        <p:cxnSp>
          <p:nvCxnSpPr>
            <p:cNvPr id="14" name="Straight Connector 1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6" name="Group 23"/>
          <p:cNvGrpSpPr/>
          <p:nvPr/>
        </p:nvGrpSpPr>
        <p:grpSpPr>
          <a:xfrm>
            <a:off x="5839342" y="4941168"/>
            <a:ext cx="720080" cy="883841"/>
            <a:chOff x="6228184" y="4941168"/>
            <a:chExt cx="720080" cy="883841"/>
          </a:xfrm>
        </p:grpSpPr>
        <p:cxnSp>
          <p:nvCxnSpPr>
            <p:cNvPr id="12" name="Straight Connector 11"/>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8" name="Group 22"/>
          <p:cNvGrpSpPr/>
          <p:nvPr/>
        </p:nvGrpSpPr>
        <p:grpSpPr>
          <a:xfrm>
            <a:off x="4744820" y="4941168"/>
            <a:ext cx="720080" cy="883841"/>
            <a:chOff x="5292080" y="4941168"/>
            <a:chExt cx="720080" cy="883841"/>
          </a:xfrm>
        </p:grpSpPr>
        <p:cxnSp>
          <p:nvCxnSpPr>
            <p:cNvPr id="11" name="Straight Connector 10"/>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21" name="Group 21"/>
          <p:cNvGrpSpPr/>
          <p:nvPr/>
        </p:nvGrpSpPr>
        <p:grpSpPr>
          <a:xfrm>
            <a:off x="3650298" y="4941168"/>
            <a:ext cx="720080" cy="883841"/>
            <a:chOff x="4355976" y="4941168"/>
            <a:chExt cx="720080" cy="883841"/>
          </a:xfrm>
        </p:grpSpPr>
        <p:cxnSp>
          <p:nvCxnSpPr>
            <p:cNvPr id="9" name="Straight Connector 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22" name="Group 20"/>
          <p:cNvGrpSpPr/>
          <p:nvPr/>
        </p:nvGrpSpPr>
        <p:grpSpPr>
          <a:xfrm>
            <a:off x="2555776" y="4941168"/>
            <a:ext cx="720080" cy="883841"/>
            <a:chOff x="2555776" y="4941168"/>
            <a:chExt cx="720080" cy="883841"/>
          </a:xfrm>
        </p:grpSpPr>
        <p:cxnSp>
          <p:nvCxnSpPr>
            <p:cNvPr id="10" name="Straight Connector 9"/>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23" name="Group 27"/>
          <p:cNvGrpSpPr/>
          <p:nvPr/>
        </p:nvGrpSpPr>
        <p:grpSpPr>
          <a:xfrm>
            <a:off x="411566" y="4941168"/>
            <a:ext cx="550151" cy="883841"/>
            <a:chOff x="411566" y="4941168"/>
            <a:chExt cx="550151" cy="883841"/>
          </a:xfrm>
        </p:grpSpPr>
        <p:cxnSp>
          <p:nvCxnSpPr>
            <p:cNvPr id="7" name="Straight Connector 6"/>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29" name="Rectangle 28"/>
          <p:cNvSpPr/>
          <p:nvPr/>
        </p:nvSpPr>
        <p:spPr>
          <a:xfrm>
            <a:off x="292948" y="4437112"/>
            <a:ext cx="787395" cy="523220"/>
          </a:xfrm>
          <a:prstGeom prst="rect">
            <a:avLst/>
          </a:prstGeom>
        </p:spPr>
        <p:txBody>
          <a:bodyPr wrap="none">
            <a:spAutoFit/>
          </a:bodyPr>
          <a:lstStyle/>
          <a:p>
            <a:pPr algn="ctr"/>
            <a:r>
              <a:rPr lang="en-US" b="1" dirty="0" err="1" smtClean="0">
                <a:solidFill>
                  <a:srgbClr val="0000FF"/>
                </a:solidFill>
                <a:latin typeface="+mn-lt"/>
              </a:rPr>
              <a:t>Sjoberg</a:t>
            </a:r>
            <a:r>
              <a:rPr lang="en-US" b="1" dirty="0" smtClean="0">
                <a:solidFill>
                  <a:srgbClr val="0000FF"/>
                </a:solidFill>
                <a:latin typeface="+mn-lt"/>
              </a:rPr>
              <a:t> </a:t>
            </a:r>
          </a:p>
          <a:p>
            <a:pPr algn="ctr"/>
            <a:r>
              <a:rPr lang="en-US" b="1" dirty="0" smtClean="0">
                <a:solidFill>
                  <a:srgbClr val="0000FF"/>
                </a:solidFill>
                <a:latin typeface="+mn-lt"/>
              </a:rPr>
              <a:t>IST 93</a:t>
            </a:r>
            <a:endParaRPr lang="el-GR" b="1" dirty="0">
              <a:solidFill>
                <a:srgbClr val="0000FF"/>
              </a:solidFill>
              <a:latin typeface="+mn-lt"/>
            </a:endParaRPr>
          </a:p>
        </p:txBody>
      </p:sp>
      <p:sp>
        <p:nvSpPr>
          <p:cNvPr id="30" name="Rectangle 29"/>
          <p:cNvSpPr/>
          <p:nvPr/>
        </p:nvSpPr>
        <p:spPr>
          <a:xfrm>
            <a:off x="2542837" y="4437112"/>
            <a:ext cx="758541" cy="523220"/>
          </a:xfrm>
          <a:prstGeom prst="rect">
            <a:avLst/>
          </a:prstGeom>
        </p:spPr>
        <p:txBody>
          <a:bodyPr wrap="none">
            <a:spAutoFit/>
          </a:bodyPr>
          <a:lstStyle/>
          <a:p>
            <a:pPr algn="ctr"/>
            <a:r>
              <a:rPr lang="en-US" dirty="0" err="1" smtClean="0">
                <a:latin typeface="+mn-lt"/>
              </a:rPr>
              <a:t>Curino</a:t>
            </a:r>
            <a:r>
              <a:rPr lang="en-US" dirty="0" smtClean="0">
                <a:latin typeface="+mn-lt"/>
              </a:rPr>
              <a:t>+</a:t>
            </a:r>
          </a:p>
          <a:p>
            <a:pPr algn="ctr"/>
            <a:r>
              <a:rPr lang="en-US" dirty="0" smtClean="0">
                <a:latin typeface="+mn-lt"/>
              </a:rPr>
              <a:t>ICEIS08</a:t>
            </a:r>
            <a:endParaRPr lang="el-GR" dirty="0">
              <a:latin typeface="+mn-lt"/>
            </a:endParaRPr>
          </a:p>
        </p:txBody>
      </p:sp>
      <p:sp>
        <p:nvSpPr>
          <p:cNvPr id="31" name="Rectangle 30"/>
          <p:cNvSpPr/>
          <p:nvPr/>
        </p:nvSpPr>
        <p:spPr>
          <a:xfrm>
            <a:off x="3752407" y="4437112"/>
            <a:ext cx="1603324" cy="523220"/>
          </a:xfrm>
          <a:prstGeom prst="rect">
            <a:avLst/>
          </a:prstGeom>
        </p:spPr>
        <p:txBody>
          <a:bodyPr wrap="none">
            <a:spAutoFit/>
          </a:bodyPr>
          <a:lstStyle/>
          <a:p>
            <a:pPr algn="ctr"/>
            <a:r>
              <a:rPr lang="en-US" dirty="0" smtClean="0">
                <a:latin typeface="+mn-lt"/>
              </a:rPr>
              <a:t>Univ. Riverside</a:t>
            </a:r>
          </a:p>
          <a:p>
            <a:pPr algn="ctr"/>
            <a:r>
              <a:rPr lang="en-US" dirty="0" smtClean="0">
                <a:latin typeface="+mn-lt"/>
              </a:rPr>
              <a:t>IWPSE09, ICDEW11</a:t>
            </a:r>
          </a:p>
        </p:txBody>
      </p:sp>
      <p:sp>
        <p:nvSpPr>
          <p:cNvPr id="32" name="Rectangle 31"/>
          <p:cNvSpPr/>
          <p:nvPr/>
        </p:nvSpPr>
        <p:spPr>
          <a:xfrm>
            <a:off x="5750335" y="4437112"/>
            <a:ext cx="824264" cy="523220"/>
          </a:xfrm>
          <a:prstGeom prst="rect">
            <a:avLst/>
          </a:prstGeom>
        </p:spPr>
        <p:txBody>
          <a:bodyPr wrap="none">
            <a:spAutoFit/>
          </a:bodyPr>
          <a:lstStyle/>
          <a:p>
            <a:pPr algn="ctr"/>
            <a:r>
              <a:rPr lang="en-US" dirty="0" err="1" smtClean="0">
                <a:latin typeface="+mn-lt"/>
              </a:rPr>
              <a:t>Qiu,Li,Su</a:t>
            </a:r>
            <a:endParaRPr lang="en-US" dirty="0" smtClean="0">
              <a:latin typeface="+mn-lt"/>
            </a:endParaRPr>
          </a:p>
          <a:p>
            <a:pPr algn="ctr"/>
            <a:r>
              <a:rPr lang="en-US" dirty="0" smtClean="0">
                <a:latin typeface="+mn-lt"/>
              </a:rPr>
              <a:t>FSE’13</a:t>
            </a:r>
            <a:endParaRPr lang="el-GR" dirty="0">
              <a:latin typeface="+mn-lt"/>
            </a:endParaRPr>
          </a:p>
        </p:txBody>
      </p:sp>
      <p:sp>
        <p:nvSpPr>
          <p:cNvPr id="33" name="Rectangle 32"/>
          <p:cNvSpPr/>
          <p:nvPr/>
        </p:nvSpPr>
        <p:spPr>
          <a:xfrm>
            <a:off x="7197238" y="4437112"/>
            <a:ext cx="1241044" cy="523220"/>
          </a:xfrm>
          <a:prstGeom prst="rect">
            <a:avLst/>
          </a:prstGeom>
        </p:spPr>
        <p:txBody>
          <a:bodyPr wrap="none">
            <a:spAutoFit/>
          </a:bodyPr>
          <a:lstStyle/>
          <a:p>
            <a:pPr algn="ctr"/>
            <a:r>
              <a:rPr lang="en-US" dirty="0" smtClean="0">
                <a:latin typeface="+mn-lt"/>
              </a:rPr>
              <a:t>Univ. Ioannina</a:t>
            </a:r>
          </a:p>
          <a:p>
            <a:pPr algn="ctr"/>
            <a:r>
              <a:rPr lang="en-US" dirty="0" smtClean="0">
                <a:latin typeface="+mn-lt"/>
              </a:rPr>
              <a:t>CAiSE14, ER15</a:t>
            </a:r>
          </a:p>
        </p:txBody>
      </p:sp>
      <p:sp>
        <p:nvSpPr>
          <p:cNvPr id="35" name="TextBox 34"/>
          <p:cNvSpPr txBox="1"/>
          <p:nvPr/>
        </p:nvSpPr>
        <p:spPr>
          <a:xfrm>
            <a:off x="179512" y="1268760"/>
            <a:ext cx="8568952" cy="2492990"/>
          </a:xfrm>
          <a:prstGeom prst="rect">
            <a:avLst/>
          </a:prstGeom>
          <a:noFill/>
        </p:spPr>
        <p:txBody>
          <a:bodyPr wrap="square" rtlCol="0">
            <a:spAutoFit/>
          </a:bodyPr>
          <a:lstStyle/>
          <a:p>
            <a:r>
              <a:rPr lang="en-US" sz="2000" b="1" dirty="0" err="1" smtClean="0">
                <a:solidFill>
                  <a:srgbClr val="0000FF"/>
                </a:solidFill>
                <a:latin typeface="+mn-lt"/>
              </a:rPr>
              <a:t>Sjoberg</a:t>
            </a:r>
            <a:r>
              <a:rPr lang="en-US" sz="2000" b="1" dirty="0" smtClean="0">
                <a:solidFill>
                  <a:srgbClr val="0000FF"/>
                </a:solidFill>
                <a:latin typeface="+mn-lt"/>
              </a:rPr>
              <a:t> @ IST 93</a:t>
            </a:r>
            <a:r>
              <a:rPr lang="en-US" sz="2000" dirty="0" smtClean="0">
                <a:latin typeface="+mn-lt"/>
              </a:rPr>
              <a:t>: 18 months study of a health system.</a:t>
            </a:r>
          </a:p>
          <a:p>
            <a:r>
              <a:rPr lang="en-US" sz="2000" dirty="0" smtClean="0">
                <a:latin typeface="+mn-lt"/>
              </a:rPr>
              <a:t>139% increase of #tables ; 274% increase of the #attributes</a:t>
            </a:r>
          </a:p>
          <a:p>
            <a:endParaRPr lang="en-US" sz="800" dirty="0" smtClean="0">
              <a:latin typeface="+mn-lt"/>
            </a:endParaRPr>
          </a:p>
          <a:p>
            <a:r>
              <a:rPr lang="en-US" sz="2000" dirty="0" smtClean="0">
                <a:latin typeface="+mn-lt"/>
              </a:rPr>
              <a:t>Changes in the code (on </a:t>
            </a:r>
            <a:r>
              <a:rPr lang="en-US" sz="2000" dirty="0" err="1" smtClean="0">
                <a:latin typeface="+mn-lt"/>
              </a:rPr>
              <a:t>avg</a:t>
            </a:r>
            <a:r>
              <a:rPr lang="en-US" sz="2000" dirty="0" smtClean="0">
                <a:latin typeface="+mn-lt"/>
              </a:rPr>
              <a:t>):</a:t>
            </a:r>
          </a:p>
          <a:p>
            <a:pPr lvl="2">
              <a:buFont typeface="Wingdings" pitchFamily="2" charset="2"/>
              <a:buChar char="§"/>
            </a:pPr>
            <a:r>
              <a:rPr lang="en-US" sz="2000" dirty="0" smtClean="0">
                <a:latin typeface="+mn-lt"/>
              </a:rPr>
              <a:t>relation addition: 19 changes ; attribute additions: 2 changes</a:t>
            </a:r>
          </a:p>
          <a:p>
            <a:pPr lvl="2">
              <a:buFont typeface="Wingdings" pitchFamily="2" charset="2"/>
              <a:buChar char="§"/>
            </a:pPr>
            <a:r>
              <a:rPr lang="en-US" sz="2000" dirty="0" smtClean="0">
                <a:latin typeface="+mn-lt"/>
              </a:rPr>
              <a:t>relation deletion : 59.5 changes; attribute deletions:  3.25 changes </a:t>
            </a:r>
          </a:p>
          <a:p>
            <a:endParaRPr lang="en-US" sz="800" dirty="0" smtClean="0">
              <a:latin typeface="+mn-lt"/>
            </a:endParaRPr>
          </a:p>
          <a:p>
            <a:r>
              <a:rPr lang="en-US" sz="2000" dirty="0" smtClean="0">
                <a:latin typeface="+mn-lt"/>
              </a:rPr>
              <a:t>An </a:t>
            </a:r>
            <a:r>
              <a:rPr lang="en-US" sz="2000" b="1" dirty="0" smtClean="0">
                <a:latin typeface="+mn-lt"/>
              </a:rPr>
              <a:t>inflating period </a:t>
            </a:r>
            <a:r>
              <a:rPr lang="en-US" sz="2000" dirty="0" smtClean="0">
                <a:latin typeface="+mn-lt"/>
              </a:rPr>
              <a:t>during construction where almost all changes were additions, and a </a:t>
            </a:r>
            <a:r>
              <a:rPr lang="en-US" sz="2000" b="1" dirty="0" smtClean="0">
                <a:latin typeface="+mn-lt"/>
              </a:rPr>
              <a:t>subsequent period </a:t>
            </a:r>
            <a:r>
              <a:rPr lang="en-US" sz="2000" dirty="0" smtClean="0">
                <a:latin typeface="+mn-lt"/>
              </a:rPr>
              <a:t>where additions and deletions where balanced.</a:t>
            </a:r>
            <a:endParaRPr lang="el-GR" sz="2000" dirty="0">
              <a:latin typeface="+mn-l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latin typeface="+mn-lt"/>
              </a:rPr>
              <a:t>Timeline of empirical studies</a:t>
            </a:r>
            <a:endParaRPr lang="el-GR" dirty="0">
              <a:latin typeface="+mn-lt"/>
            </a:endParaRPr>
          </a:p>
        </p:txBody>
      </p:sp>
      <p:sp>
        <p:nvSpPr>
          <p:cNvPr id="36" name="Footer Placeholder 35"/>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latin typeface="+mn-lt"/>
              </a:rPr>
              <a:pPr/>
              <a:t>69</a:t>
            </a:fld>
            <a:endParaRPr kumimoji="0" lang="en-US" dirty="0">
              <a:latin typeface="+mn-lt"/>
            </a:endParaRPr>
          </a:p>
        </p:txBody>
      </p:sp>
      <p:cxnSp>
        <p:nvCxnSpPr>
          <p:cNvPr id="5" name="Straight Connector 4"/>
          <p:cNvCxnSpPr/>
          <p:nvPr/>
        </p:nvCxnSpPr>
        <p:spPr>
          <a:xfrm>
            <a:off x="467544" y="5229200"/>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25"/>
          <p:cNvGrpSpPr/>
          <p:nvPr/>
        </p:nvGrpSpPr>
        <p:grpSpPr>
          <a:xfrm>
            <a:off x="8028384" y="4941168"/>
            <a:ext cx="720080" cy="883841"/>
            <a:chOff x="8028384" y="4941168"/>
            <a:chExt cx="720080" cy="883841"/>
          </a:xfrm>
        </p:grpSpPr>
        <p:cxnSp>
          <p:nvCxnSpPr>
            <p:cNvPr id="13" name="Straight Connector 12"/>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4" name="Group 24"/>
          <p:cNvGrpSpPr/>
          <p:nvPr/>
        </p:nvGrpSpPr>
        <p:grpSpPr>
          <a:xfrm>
            <a:off x="6933864" y="4941168"/>
            <a:ext cx="720080" cy="883841"/>
            <a:chOff x="7092280" y="4941168"/>
            <a:chExt cx="720080" cy="883841"/>
          </a:xfrm>
        </p:grpSpPr>
        <p:cxnSp>
          <p:nvCxnSpPr>
            <p:cNvPr id="14" name="Straight Connector 1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6" name="Group 23"/>
          <p:cNvGrpSpPr/>
          <p:nvPr/>
        </p:nvGrpSpPr>
        <p:grpSpPr>
          <a:xfrm>
            <a:off x="5839342" y="4941168"/>
            <a:ext cx="720080" cy="883841"/>
            <a:chOff x="6228184" y="4941168"/>
            <a:chExt cx="720080" cy="883841"/>
          </a:xfrm>
        </p:grpSpPr>
        <p:cxnSp>
          <p:nvCxnSpPr>
            <p:cNvPr id="12" name="Straight Connector 11"/>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8" name="Group 22"/>
          <p:cNvGrpSpPr/>
          <p:nvPr/>
        </p:nvGrpSpPr>
        <p:grpSpPr>
          <a:xfrm>
            <a:off x="4744820" y="4941168"/>
            <a:ext cx="720080" cy="883841"/>
            <a:chOff x="5292080" y="4941168"/>
            <a:chExt cx="720080" cy="883841"/>
          </a:xfrm>
        </p:grpSpPr>
        <p:cxnSp>
          <p:nvCxnSpPr>
            <p:cNvPr id="11" name="Straight Connector 10"/>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21" name="Group 21"/>
          <p:cNvGrpSpPr/>
          <p:nvPr/>
        </p:nvGrpSpPr>
        <p:grpSpPr>
          <a:xfrm>
            <a:off x="3650298" y="4941168"/>
            <a:ext cx="720080" cy="883841"/>
            <a:chOff x="4355976" y="4941168"/>
            <a:chExt cx="720080" cy="883841"/>
          </a:xfrm>
        </p:grpSpPr>
        <p:cxnSp>
          <p:nvCxnSpPr>
            <p:cNvPr id="9" name="Straight Connector 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22" name="Group 20"/>
          <p:cNvGrpSpPr/>
          <p:nvPr/>
        </p:nvGrpSpPr>
        <p:grpSpPr>
          <a:xfrm>
            <a:off x="2555776" y="4941168"/>
            <a:ext cx="720080" cy="883841"/>
            <a:chOff x="2555776" y="4941168"/>
            <a:chExt cx="720080" cy="883841"/>
          </a:xfrm>
        </p:grpSpPr>
        <p:cxnSp>
          <p:nvCxnSpPr>
            <p:cNvPr id="10" name="Straight Connector 9"/>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23" name="Group 27"/>
          <p:cNvGrpSpPr/>
          <p:nvPr/>
        </p:nvGrpSpPr>
        <p:grpSpPr>
          <a:xfrm>
            <a:off x="411566" y="4941168"/>
            <a:ext cx="550151" cy="883841"/>
            <a:chOff x="411566" y="4941168"/>
            <a:chExt cx="550151" cy="883841"/>
          </a:xfrm>
        </p:grpSpPr>
        <p:cxnSp>
          <p:nvCxnSpPr>
            <p:cNvPr id="7" name="Straight Connector 6"/>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29" name="Rectangle 28"/>
          <p:cNvSpPr/>
          <p:nvPr/>
        </p:nvSpPr>
        <p:spPr>
          <a:xfrm>
            <a:off x="298558" y="4437112"/>
            <a:ext cx="776175" cy="523220"/>
          </a:xfrm>
          <a:prstGeom prst="rect">
            <a:avLst/>
          </a:prstGeom>
        </p:spPr>
        <p:txBody>
          <a:bodyPr wrap="none">
            <a:spAutoFit/>
          </a:bodyPr>
          <a:lstStyle/>
          <a:p>
            <a:pPr algn="ctr"/>
            <a:r>
              <a:rPr lang="en-US" dirty="0" err="1" smtClean="0">
                <a:latin typeface="+mn-lt"/>
              </a:rPr>
              <a:t>Sjoberg</a:t>
            </a:r>
            <a:r>
              <a:rPr lang="en-US" dirty="0" smtClean="0">
                <a:latin typeface="+mn-lt"/>
              </a:rPr>
              <a:t> </a:t>
            </a:r>
          </a:p>
          <a:p>
            <a:pPr algn="ctr"/>
            <a:r>
              <a:rPr lang="en-US" dirty="0" smtClean="0">
                <a:latin typeface="+mn-lt"/>
              </a:rPr>
              <a:t>IST 93</a:t>
            </a:r>
            <a:endParaRPr lang="el-GR" dirty="0">
              <a:latin typeface="+mn-lt"/>
            </a:endParaRPr>
          </a:p>
        </p:txBody>
      </p:sp>
      <p:sp>
        <p:nvSpPr>
          <p:cNvPr id="30" name="Rectangle 29"/>
          <p:cNvSpPr/>
          <p:nvPr/>
        </p:nvSpPr>
        <p:spPr>
          <a:xfrm>
            <a:off x="2538830" y="4437112"/>
            <a:ext cx="766555" cy="523220"/>
          </a:xfrm>
          <a:prstGeom prst="rect">
            <a:avLst/>
          </a:prstGeom>
        </p:spPr>
        <p:txBody>
          <a:bodyPr wrap="none">
            <a:spAutoFit/>
          </a:bodyPr>
          <a:lstStyle/>
          <a:p>
            <a:pPr algn="ctr"/>
            <a:r>
              <a:rPr lang="en-US" b="1" dirty="0" err="1" smtClean="0">
                <a:solidFill>
                  <a:srgbClr val="0000FF"/>
                </a:solidFill>
                <a:latin typeface="+mn-lt"/>
              </a:rPr>
              <a:t>Curino</a:t>
            </a:r>
            <a:r>
              <a:rPr lang="en-US" b="1" dirty="0" smtClean="0">
                <a:solidFill>
                  <a:srgbClr val="0000FF"/>
                </a:solidFill>
                <a:latin typeface="+mn-lt"/>
              </a:rPr>
              <a:t>+</a:t>
            </a:r>
          </a:p>
          <a:p>
            <a:pPr algn="ctr"/>
            <a:r>
              <a:rPr lang="en-US" b="1" dirty="0" smtClean="0">
                <a:solidFill>
                  <a:srgbClr val="0000FF"/>
                </a:solidFill>
                <a:latin typeface="+mn-lt"/>
              </a:rPr>
              <a:t>ICEIS08</a:t>
            </a:r>
            <a:endParaRPr lang="el-GR" b="1" dirty="0">
              <a:solidFill>
                <a:srgbClr val="0000FF"/>
              </a:solidFill>
              <a:latin typeface="+mn-lt"/>
            </a:endParaRPr>
          </a:p>
        </p:txBody>
      </p:sp>
      <p:sp>
        <p:nvSpPr>
          <p:cNvPr id="31" name="Rectangle 30"/>
          <p:cNvSpPr/>
          <p:nvPr/>
        </p:nvSpPr>
        <p:spPr>
          <a:xfrm>
            <a:off x="3752407" y="4437112"/>
            <a:ext cx="1603324" cy="523220"/>
          </a:xfrm>
          <a:prstGeom prst="rect">
            <a:avLst/>
          </a:prstGeom>
        </p:spPr>
        <p:txBody>
          <a:bodyPr wrap="none">
            <a:spAutoFit/>
          </a:bodyPr>
          <a:lstStyle/>
          <a:p>
            <a:pPr algn="ctr"/>
            <a:r>
              <a:rPr lang="en-US" dirty="0" smtClean="0">
                <a:latin typeface="+mn-lt"/>
              </a:rPr>
              <a:t>Univ. Riverside</a:t>
            </a:r>
          </a:p>
          <a:p>
            <a:pPr algn="ctr"/>
            <a:r>
              <a:rPr lang="en-US" dirty="0" smtClean="0">
                <a:latin typeface="+mn-lt"/>
              </a:rPr>
              <a:t>IWPSE09, ICDEW11</a:t>
            </a:r>
          </a:p>
        </p:txBody>
      </p:sp>
      <p:sp>
        <p:nvSpPr>
          <p:cNvPr id="32" name="Rectangle 31"/>
          <p:cNvSpPr/>
          <p:nvPr/>
        </p:nvSpPr>
        <p:spPr>
          <a:xfrm>
            <a:off x="5750335" y="4437112"/>
            <a:ext cx="824264" cy="523220"/>
          </a:xfrm>
          <a:prstGeom prst="rect">
            <a:avLst/>
          </a:prstGeom>
        </p:spPr>
        <p:txBody>
          <a:bodyPr wrap="none">
            <a:spAutoFit/>
          </a:bodyPr>
          <a:lstStyle/>
          <a:p>
            <a:pPr algn="ctr"/>
            <a:r>
              <a:rPr lang="en-US" dirty="0" err="1" smtClean="0">
                <a:latin typeface="+mn-lt"/>
              </a:rPr>
              <a:t>Qiu,Li,Su</a:t>
            </a:r>
            <a:endParaRPr lang="en-US" dirty="0" smtClean="0">
              <a:latin typeface="+mn-lt"/>
            </a:endParaRPr>
          </a:p>
          <a:p>
            <a:pPr algn="ctr"/>
            <a:r>
              <a:rPr lang="en-US" dirty="0" smtClean="0">
                <a:latin typeface="+mn-lt"/>
              </a:rPr>
              <a:t>FSE’13</a:t>
            </a:r>
            <a:endParaRPr lang="el-GR" dirty="0">
              <a:latin typeface="+mn-lt"/>
            </a:endParaRPr>
          </a:p>
        </p:txBody>
      </p:sp>
      <p:sp>
        <p:nvSpPr>
          <p:cNvPr id="33" name="Rectangle 32"/>
          <p:cNvSpPr/>
          <p:nvPr/>
        </p:nvSpPr>
        <p:spPr>
          <a:xfrm>
            <a:off x="7197238" y="4437112"/>
            <a:ext cx="1241044" cy="523220"/>
          </a:xfrm>
          <a:prstGeom prst="rect">
            <a:avLst/>
          </a:prstGeom>
        </p:spPr>
        <p:txBody>
          <a:bodyPr wrap="none">
            <a:spAutoFit/>
          </a:bodyPr>
          <a:lstStyle/>
          <a:p>
            <a:pPr algn="ctr"/>
            <a:r>
              <a:rPr lang="en-US" dirty="0" smtClean="0">
                <a:latin typeface="+mn-lt"/>
              </a:rPr>
              <a:t>Univ. Ioannina</a:t>
            </a:r>
          </a:p>
          <a:p>
            <a:pPr algn="ctr"/>
            <a:r>
              <a:rPr lang="en-US" dirty="0" smtClean="0">
                <a:latin typeface="+mn-lt"/>
              </a:rPr>
              <a:t>CAiSE14, ER15</a:t>
            </a:r>
          </a:p>
        </p:txBody>
      </p:sp>
      <p:sp>
        <p:nvSpPr>
          <p:cNvPr id="35" name="TextBox 34"/>
          <p:cNvSpPr txBox="1"/>
          <p:nvPr/>
        </p:nvSpPr>
        <p:spPr>
          <a:xfrm>
            <a:off x="251520" y="1268760"/>
            <a:ext cx="7776864" cy="1938992"/>
          </a:xfrm>
          <a:prstGeom prst="rect">
            <a:avLst/>
          </a:prstGeom>
          <a:noFill/>
        </p:spPr>
        <p:txBody>
          <a:bodyPr wrap="square" rtlCol="0">
            <a:spAutoFit/>
          </a:bodyPr>
          <a:lstStyle/>
          <a:p>
            <a:r>
              <a:rPr lang="en-US" sz="2000" dirty="0" err="1" smtClean="0">
                <a:solidFill>
                  <a:srgbClr val="0000FF"/>
                </a:solidFill>
                <a:latin typeface="+mn-lt"/>
              </a:rPr>
              <a:t>Curino</a:t>
            </a:r>
            <a:r>
              <a:rPr lang="en-US" sz="2000" dirty="0" smtClean="0">
                <a:solidFill>
                  <a:srgbClr val="0000FF"/>
                </a:solidFill>
                <a:latin typeface="+mn-lt"/>
              </a:rPr>
              <a:t>+ @ ICEIS08: </a:t>
            </a:r>
            <a:r>
              <a:rPr lang="en-US" sz="2000" dirty="0" err="1" smtClean="0">
                <a:latin typeface="+mn-lt"/>
              </a:rPr>
              <a:t>Mediawiki</a:t>
            </a:r>
            <a:r>
              <a:rPr lang="en-US" sz="2000" dirty="0" smtClean="0">
                <a:latin typeface="+mn-lt"/>
              </a:rPr>
              <a:t> for 4.5 years</a:t>
            </a:r>
          </a:p>
          <a:p>
            <a:r>
              <a:rPr lang="en-US" sz="2000" dirty="0" smtClean="0">
                <a:latin typeface="+mn-lt"/>
              </a:rPr>
              <a:t>100% increase in the number of tables</a:t>
            </a:r>
          </a:p>
          <a:p>
            <a:r>
              <a:rPr lang="en-US" sz="2000" dirty="0" smtClean="0">
                <a:latin typeface="+mn-lt"/>
              </a:rPr>
              <a:t>142% in the number of attributes.</a:t>
            </a:r>
            <a:endParaRPr lang="el-GR" sz="2000" dirty="0" smtClean="0">
              <a:latin typeface="+mn-lt"/>
            </a:endParaRPr>
          </a:p>
          <a:p>
            <a:endParaRPr lang="en-US" sz="2000" dirty="0" smtClean="0">
              <a:latin typeface="+mn-lt"/>
            </a:endParaRPr>
          </a:p>
          <a:p>
            <a:r>
              <a:rPr lang="en-US" sz="2000" dirty="0" smtClean="0">
                <a:latin typeface="+mn-lt"/>
              </a:rPr>
              <a:t>45% of changes do not affect the information capacity of the schema (but are rather index adjustments, documentation, etc)</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Evolving data-intensive ecosystem</a:t>
            </a:r>
            <a:endParaRPr lang="el-GR"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lang="en-US" smtClean="0"/>
              <a:pPr/>
              <a:t>7</a:t>
            </a:fld>
            <a:endParaRPr lang="en-US"/>
          </a:p>
        </p:txBody>
      </p:sp>
      <p:pic>
        <p:nvPicPr>
          <p:cNvPr id="1028" name="Picture 4" descr="D:\Users\pvassil\PERSONAL\TALKS\eBISS-2015\TALK\WORKING\fig01a-clean.png"/>
          <p:cNvPicPr>
            <a:picLocks noChangeAspect="1" noChangeArrowheads="1"/>
          </p:cNvPicPr>
          <p:nvPr/>
        </p:nvPicPr>
        <p:blipFill>
          <a:blip r:embed="rId2" cstate="print"/>
          <a:srcRect/>
          <a:stretch>
            <a:fillRect/>
          </a:stretch>
        </p:blipFill>
        <p:spPr bwMode="auto">
          <a:xfrm>
            <a:off x="179512" y="1268760"/>
            <a:ext cx="8685715" cy="4636191"/>
          </a:xfrm>
          <a:prstGeom prst="rect">
            <a:avLst/>
          </a:prstGeom>
          <a:noFill/>
        </p:spPr>
      </p:pic>
      <p:sp>
        <p:nvSpPr>
          <p:cNvPr id="6" name="Rectangle 5"/>
          <p:cNvSpPr/>
          <p:nvPr/>
        </p:nvSpPr>
        <p:spPr>
          <a:xfrm>
            <a:off x="5958440" y="1484784"/>
            <a:ext cx="2862032"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87824" y="3356992"/>
            <a:ext cx="2736304"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940152" y="3861048"/>
            <a:ext cx="2808312" cy="17281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14"/>
          <p:cNvSpPr txBox="1">
            <a:spLocks noChangeArrowheads="1"/>
          </p:cNvSpPr>
          <p:nvPr/>
        </p:nvSpPr>
        <p:spPr bwMode="auto">
          <a:xfrm>
            <a:off x="1371600" y="6096000"/>
            <a:ext cx="6629400" cy="646331"/>
          </a:xfrm>
          <a:prstGeom prst="rect">
            <a:avLst/>
          </a:prstGeom>
          <a:solidFill>
            <a:srgbClr val="002060"/>
          </a:solidFill>
          <a:ln>
            <a:headEnd/>
            <a:tailEnd/>
          </a:ln>
        </p:spPr>
        <p:style>
          <a:lnRef idx="1">
            <a:schemeClr val="accent5"/>
          </a:lnRef>
          <a:fillRef idx="3">
            <a:schemeClr val="accent5"/>
          </a:fillRef>
          <a:effectRef idx="2">
            <a:schemeClr val="accent5"/>
          </a:effectRef>
          <a:fontRef idx="minor">
            <a:schemeClr val="lt1"/>
          </a:fontRef>
        </p:style>
        <p:txBody>
          <a:bodyPr wrap="square">
            <a:spAutoFit/>
          </a:bodyPr>
          <a:lstStyle/>
          <a:p>
            <a:r>
              <a:rPr lang="en-US" b="1" i="1" dirty="0" smtClean="0"/>
              <a:t>The impact can be </a:t>
            </a:r>
            <a:r>
              <a:rPr lang="en-US" b="1" i="1" dirty="0" smtClean="0">
                <a:solidFill>
                  <a:srgbClr val="FFFF00"/>
                </a:solidFill>
              </a:rPr>
              <a:t>syntactical</a:t>
            </a:r>
            <a:r>
              <a:rPr lang="en-US" b="1" i="1" dirty="0" smtClean="0"/>
              <a:t> (causing crashes), </a:t>
            </a:r>
            <a:r>
              <a:rPr lang="en-US" b="1" i="1" dirty="0" smtClean="0">
                <a:solidFill>
                  <a:srgbClr val="FFFF00"/>
                </a:solidFill>
              </a:rPr>
              <a:t>semantic</a:t>
            </a:r>
            <a:r>
              <a:rPr lang="en-US" b="1" i="1" dirty="0" smtClean="0"/>
              <a:t> (causing info loss or inconsistencies) and related to the performance</a:t>
            </a:r>
            <a:endParaRPr lang="en-US" b="1" i="1" dirty="0"/>
          </a:p>
        </p:txBody>
      </p:sp>
      <p:sp>
        <p:nvSpPr>
          <p:cNvPr id="10" name="TextBox 14"/>
          <p:cNvSpPr txBox="1">
            <a:spLocks noChangeArrowheads="1"/>
          </p:cNvSpPr>
          <p:nvPr/>
        </p:nvSpPr>
        <p:spPr bwMode="auto">
          <a:xfrm>
            <a:off x="2627784" y="3861048"/>
            <a:ext cx="2151856" cy="369332"/>
          </a:xfrm>
          <a:prstGeom prst="rect">
            <a:avLst/>
          </a:prstGeom>
          <a:solidFill>
            <a:srgbClr val="002060"/>
          </a:solidFill>
          <a:ln>
            <a:headEnd/>
            <a:tailEnd/>
          </a:ln>
        </p:spPr>
        <p:style>
          <a:lnRef idx="0">
            <a:schemeClr val="accent3"/>
          </a:lnRef>
          <a:fillRef idx="3">
            <a:schemeClr val="accent3"/>
          </a:fillRef>
          <a:effectRef idx="3">
            <a:schemeClr val="accent3"/>
          </a:effectRef>
          <a:fontRef idx="minor">
            <a:schemeClr val="lt1"/>
          </a:fontRef>
        </p:style>
        <p:txBody>
          <a:bodyPr wrap="square">
            <a:spAutoFit/>
          </a:bodyPr>
          <a:lstStyle/>
          <a:p>
            <a:r>
              <a:rPr lang="en-US" i="1" dirty="0" smtClean="0"/>
              <a:t>Semantically unclear</a:t>
            </a:r>
            <a:endParaRPr lang="en-US" i="1" dirty="0"/>
          </a:p>
        </p:txBody>
      </p:sp>
      <p:sp>
        <p:nvSpPr>
          <p:cNvPr id="11" name="TextBox 14"/>
          <p:cNvSpPr txBox="1">
            <a:spLocks noChangeArrowheads="1"/>
          </p:cNvSpPr>
          <p:nvPr/>
        </p:nvSpPr>
        <p:spPr bwMode="auto">
          <a:xfrm>
            <a:off x="6948264" y="1826388"/>
            <a:ext cx="2088232" cy="369332"/>
          </a:xfrm>
          <a:prstGeom prst="rect">
            <a:avLst/>
          </a:prstGeom>
          <a:solidFill>
            <a:srgbClr val="002060"/>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p>
            <a:r>
              <a:rPr lang="en-US" i="1" dirty="0" smtClean="0"/>
              <a:t>Syntactically invalid</a:t>
            </a:r>
            <a:endParaRPr lang="en-US" i="1" dirty="0"/>
          </a:p>
        </p:txBody>
      </p:sp>
      <p:sp>
        <p:nvSpPr>
          <p:cNvPr id="12" name="TextBox 11"/>
          <p:cNvSpPr txBox="1"/>
          <p:nvPr/>
        </p:nvSpPr>
        <p:spPr>
          <a:xfrm>
            <a:off x="4572000" y="1412875"/>
            <a:ext cx="1512168" cy="276999"/>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pPr>
              <a:defRPr/>
            </a:pPr>
            <a:r>
              <a:rPr lang="en-US" sz="1200" b="1" dirty="0" smtClean="0">
                <a:solidFill>
                  <a:schemeClr val="tx1"/>
                </a:solidFill>
              </a:rPr>
              <a:t>Remove </a:t>
            </a:r>
            <a:r>
              <a:rPr lang="en-US" sz="1200" b="1" dirty="0" err="1" smtClean="0">
                <a:solidFill>
                  <a:schemeClr val="tx1"/>
                </a:solidFill>
              </a:rPr>
              <a:t>CS.C_NAME</a:t>
            </a:r>
            <a:endParaRPr lang="en-US" sz="1200" b="1" dirty="0">
              <a:solidFill>
                <a:schemeClr val="tx1"/>
              </a:solidFill>
            </a:endParaRPr>
          </a:p>
        </p:txBody>
      </p:sp>
      <p:sp>
        <p:nvSpPr>
          <p:cNvPr id="13" name="TextBox 12"/>
          <p:cNvSpPr txBox="1"/>
          <p:nvPr/>
        </p:nvSpPr>
        <p:spPr>
          <a:xfrm>
            <a:off x="1258888" y="4149725"/>
            <a:ext cx="1296987" cy="276225"/>
          </a:xfrm>
          <a:prstGeom prst="rect">
            <a:avLst/>
          </a:prstGeom>
          <a:ln/>
        </p:spPr>
        <p:style>
          <a:lnRef idx="1">
            <a:schemeClr val="accent3"/>
          </a:lnRef>
          <a:fillRef idx="2">
            <a:schemeClr val="accent3"/>
          </a:fillRef>
          <a:effectRef idx="1">
            <a:schemeClr val="accent3"/>
          </a:effectRef>
          <a:fontRef idx="minor">
            <a:schemeClr val="dk1"/>
          </a:fontRef>
        </p:style>
        <p:txBody>
          <a:bodyPr>
            <a:spAutoFit/>
          </a:bodyPr>
          <a:lstStyle/>
          <a:p>
            <a:pPr>
              <a:defRPr/>
            </a:pPr>
            <a:r>
              <a:rPr lang="en-US" sz="1200" b="1" dirty="0">
                <a:solidFill>
                  <a:schemeClr val="tx1"/>
                </a:solidFill>
              </a:rPr>
              <a:t>Add exam year</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latin typeface="+mn-lt"/>
              </a:rPr>
              <a:t>Timeline of empirical studies</a:t>
            </a:r>
            <a:endParaRPr lang="el-GR" dirty="0">
              <a:latin typeface="+mn-lt"/>
            </a:endParaRPr>
          </a:p>
        </p:txBody>
      </p:sp>
      <p:sp>
        <p:nvSpPr>
          <p:cNvPr id="36" name="Footer Placeholder 35"/>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latin typeface="+mn-lt"/>
              </a:rPr>
              <a:pPr/>
              <a:t>70</a:t>
            </a:fld>
            <a:endParaRPr kumimoji="0" lang="en-US" dirty="0">
              <a:latin typeface="+mn-lt"/>
            </a:endParaRPr>
          </a:p>
        </p:txBody>
      </p:sp>
      <p:cxnSp>
        <p:nvCxnSpPr>
          <p:cNvPr id="5" name="Straight Connector 4"/>
          <p:cNvCxnSpPr/>
          <p:nvPr/>
        </p:nvCxnSpPr>
        <p:spPr>
          <a:xfrm>
            <a:off x="467544" y="5229200"/>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25"/>
          <p:cNvGrpSpPr/>
          <p:nvPr/>
        </p:nvGrpSpPr>
        <p:grpSpPr>
          <a:xfrm>
            <a:off x="8028384" y="4941168"/>
            <a:ext cx="720080" cy="883841"/>
            <a:chOff x="8028384" y="4941168"/>
            <a:chExt cx="720080" cy="883841"/>
          </a:xfrm>
        </p:grpSpPr>
        <p:cxnSp>
          <p:nvCxnSpPr>
            <p:cNvPr id="13" name="Straight Connector 12"/>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4" name="Group 24"/>
          <p:cNvGrpSpPr/>
          <p:nvPr/>
        </p:nvGrpSpPr>
        <p:grpSpPr>
          <a:xfrm>
            <a:off x="6933864" y="4941168"/>
            <a:ext cx="720080" cy="883841"/>
            <a:chOff x="7092280" y="4941168"/>
            <a:chExt cx="720080" cy="883841"/>
          </a:xfrm>
        </p:grpSpPr>
        <p:cxnSp>
          <p:nvCxnSpPr>
            <p:cNvPr id="14" name="Straight Connector 1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6" name="Group 23"/>
          <p:cNvGrpSpPr/>
          <p:nvPr/>
        </p:nvGrpSpPr>
        <p:grpSpPr>
          <a:xfrm>
            <a:off x="5839342" y="4941168"/>
            <a:ext cx="720080" cy="883841"/>
            <a:chOff x="6228184" y="4941168"/>
            <a:chExt cx="720080" cy="883841"/>
          </a:xfrm>
        </p:grpSpPr>
        <p:cxnSp>
          <p:nvCxnSpPr>
            <p:cNvPr id="12" name="Straight Connector 11"/>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8" name="Group 22"/>
          <p:cNvGrpSpPr/>
          <p:nvPr/>
        </p:nvGrpSpPr>
        <p:grpSpPr>
          <a:xfrm>
            <a:off x="4744820" y="4941168"/>
            <a:ext cx="720080" cy="883841"/>
            <a:chOff x="5292080" y="4941168"/>
            <a:chExt cx="720080" cy="883841"/>
          </a:xfrm>
        </p:grpSpPr>
        <p:cxnSp>
          <p:nvCxnSpPr>
            <p:cNvPr id="11" name="Straight Connector 10"/>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21" name="Group 21"/>
          <p:cNvGrpSpPr/>
          <p:nvPr/>
        </p:nvGrpSpPr>
        <p:grpSpPr>
          <a:xfrm>
            <a:off x="3650298" y="4941168"/>
            <a:ext cx="720080" cy="883841"/>
            <a:chOff x="4355976" y="4941168"/>
            <a:chExt cx="720080" cy="883841"/>
          </a:xfrm>
        </p:grpSpPr>
        <p:cxnSp>
          <p:nvCxnSpPr>
            <p:cNvPr id="9" name="Straight Connector 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22" name="Group 20"/>
          <p:cNvGrpSpPr/>
          <p:nvPr/>
        </p:nvGrpSpPr>
        <p:grpSpPr>
          <a:xfrm>
            <a:off x="2555776" y="4941168"/>
            <a:ext cx="720080" cy="883841"/>
            <a:chOff x="2555776" y="4941168"/>
            <a:chExt cx="720080" cy="883841"/>
          </a:xfrm>
        </p:grpSpPr>
        <p:cxnSp>
          <p:nvCxnSpPr>
            <p:cNvPr id="10" name="Straight Connector 9"/>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23" name="Group 27"/>
          <p:cNvGrpSpPr/>
          <p:nvPr/>
        </p:nvGrpSpPr>
        <p:grpSpPr>
          <a:xfrm>
            <a:off x="411566" y="4941168"/>
            <a:ext cx="550151" cy="883841"/>
            <a:chOff x="411566" y="4941168"/>
            <a:chExt cx="550151" cy="883841"/>
          </a:xfrm>
        </p:grpSpPr>
        <p:cxnSp>
          <p:nvCxnSpPr>
            <p:cNvPr id="7" name="Straight Connector 6"/>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29" name="Rectangle 28"/>
          <p:cNvSpPr/>
          <p:nvPr/>
        </p:nvSpPr>
        <p:spPr>
          <a:xfrm>
            <a:off x="298558" y="4437112"/>
            <a:ext cx="776175" cy="523220"/>
          </a:xfrm>
          <a:prstGeom prst="rect">
            <a:avLst/>
          </a:prstGeom>
        </p:spPr>
        <p:txBody>
          <a:bodyPr wrap="none">
            <a:spAutoFit/>
          </a:bodyPr>
          <a:lstStyle/>
          <a:p>
            <a:pPr algn="ctr"/>
            <a:r>
              <a:rPr lang="en-US" dirty="0" err="1" smtClean="0">
                <a:latin typeface="+mn-lt"/>
              </a:rPr>
              <a:t>Sjoberg</a:t>
            </a:r>
            <a:r>
              <a:rPr lang="en-US" dirty="0" smtClean="0">
                <a:latin typeface="+mn-lt"/>
              </a:rPr>
              <a:t> </a:t>
            </a:r>
          </a:p>
          <a:p>
            <a:pPr algn="ctr"/>
            <a:r>
              <a:rPr lang="en-US" dirty="0" smtClean="0">
                <a:latin typeface="+mn-lt"/>
              </a:rPr>
              <a:t>IST 93</a:t>
            </a:r>
            <a:endParaRPr lang="el-GR" dirty="0">
              <a:latin typeface="+mn-lt"/>
            </a:endParaRPr>
          </a:p>
        </p:txBody>
      </p:sp>
      <p:sp>
        <p:nvSpPr>
          <p:cNvPr id="30" name="Rectangle 29"/>
          <p:cNvSpPr/>
          <p:nvPr/>
        </p:nvSpPr>
        <p:spPr>
          <a:xfrm>
            <a:off x="2542837" y="4437112"/>
            <a:ext cx="758541" cy="523220"/>
          </a:xfrm>
          <a:prstGeom prst="rect">
            <a:avLst/>
          </a:prstGeom>
        </p:spPr>
        <p:txBody>
          <a:bodyPr wrap="none">
            <a:spAutoFit/>
          </a:bodyPr>
          <a:lstStyle/>
          <a:p>
            <a:pPr algn="ctr"/>
            <a:r>
              <a:rPr lang="en-US" dirty="0" err="1" smtClean="0">
                <a:latin typeface="+mn-lt"/>
              </a:rPr>
              <a:t>Curino</a:t>
            </a:r>
            <a:r>
              <a:rPr lang="en-US" dirty="0" smtClean="0">
                <a:latin typeface="+mn-lt"/>
              </a:rPr>
              <a:t>+</a:t>
            </a:r>
          </a:p>
          <a:p>
            <a:pPr algn="ctr"/>
            <a:r>
              <a:rPr lang="en-US" dirty="0" smtClean="0">
                <a:latin typeface="+mn-lt"/>
              </a:rPr>
              <a:t>ICEIS08</a:t>
            </a:r>
            <a:endParaRPr lang="el-GR" dirty="0">
              <a:latin typeface="+mn-lt"/>
            </a:endParaRPr>
          </a:p>
        </p:txBody>
      </p:sp>
      <p:sp>
        <p:nvSpPr>
          <p:cNvPr id="31" name="Rectangle 30"/>
          <p:cNvSpPr/>
          <p:nvPr/>
        </p:nvSpPr>
        <p:spPr>
          <a:xfrm>
            <a:off x="3741186" y="4437112"/>
            <a:ext cx="1625766" cy="523220"/>
          </a:xfrm>
          <a:prstGeom prst="rect">
            <a:avLst/>
          </a:prstGeom>
        </p:spPr>
        <p:txBody>
          <a:bodyPr wrap="none">
            <a:spAutoFit/>
          </a:bodyPr>
          <a:lstStyle/>
          <a:p>
            <a:pPr algn="ctr"/>
            <a:r>
              <a:rPr lang="en-US" b="1" dirty="0" smtClean="0">
                <a:solidFill>
                  <a:srgbClr val="0000FF"/>
                </a:solidFill>
                <a:latin typeface="+mn-lt"/>
              </a:rPr>
              <a:t>Univ. Riverside</a:t>
            </a:r>
          </a:p>
          <a:p>
            <a:pPr algn="ctr"/>
            <a:r>
              <a:rPr lang="en-US" b="1" dirty="0" smtClean="0">
                <a:solidFill>
                  <a:srgbClr val="0000FF"/>
                </a:solidFill>
                <a:latin typeface="+mn-lt"/>
              </a:rPr>
              <a:t>IWPSE09, ICDEW11</a:t>
            </a:r>
          </a:p>
        </p:txBody>
      </p:sp>
      <p:sp>
        <p:nvSpPr>
          <p:cNvPr id="32" name="Rectangle 31"/>
          <p:cNvSpPr/>
          <p:nvPr/>
        </p:nvSpPr>
        <p:spPr>
          <a:xfrm>
            <a:off x="5750335" y="4437112"/>
            <a:ext cx="824264" cy="523220"/>
          </a:xfrm>
          <a:prstGeom prst="rect">
            <a:avLst/>
          </a:prstGeom>
        </p:spPr>
        <p:txBody>
          <a:bodyPr wrap="none">
            <a:spAutoFit/>
          </a:bodyPr>
          <a:lstStyle/>
          <a:p>
            <a:pPr algn="ctr"/>
            <a:r>
              <a:rPr lang="en-US" dirty="0" err="1" smtClean="0">
                <a:latin typeface="+mn-lt"/>
              </a:rPr>
              <a:t>Qiu,Li,Su</a:t>
            </a:r>
            <a:endParaRPr lang="en-US" dirty="0" smtClean="0">
              <a:latin typeface="+mn-lt"/>
            </a:endParaRPr>
          </a:p>
          <a:p>
            <a:pPr algn="ctr"/>
            <a:r>
              <a:rPr lang="en-US" dirty="0" smtClean="0">
                <a:latin typeface="+mn-lt"/>
              </a:rPr>
              <a:t>FSE’13</a:t>
            </a:r>
            <a:endParaRPr lang="el-GR" dirty="0">
              <a:latin typeface="+mn-lt"/>
            </a:endParaRPr>
          </a:p>
        </p:txBody>
      </p:sp>
      <p:sp>
        <p:nvSpPr>
          <p:cNvPr id="33" name="Rectangle 32"/>
          <p:cNvSpPr/>
          <p:nvPr/>
        </p:nvSpPr>
        <p:spPr>
          <a:xfrm>
            <a:off x="7197238" y="4437112"/>
            <a:ext cx="1241044" cy="523220"/>
          </a:xfrm>
          <a:prstGeom prst="rect">
            <a:avLst/>
          </a:prstGeom>
        </p:spPr>
        <p:txBody>
          <a:bodyPr wrap="none">
            <a:spAutoFit/>
          </a:bodyPr>
          <a:lstStyle/>
          <a:p>
            <a:pPr algn="ctr"/>
            <a:r>
              <a:rPr lang="en-US" dirty="0" smtClean="0">
                <a:latin typeface="+mn-lt"/>
              </a:rPr>
              <a:t>Univ. Ioannina</a:t>
            </a:r>
          </a:p>
          <a:p>
            <a:pPr algn="ctr"/>
            <a:r>
              <a:rPr lang="en-US" dirty="0" smtClean="0">
                <a:latin typeface="+mn-lt"/>
              </a:rPr>
              <a:t>CAiSE14, ER15</a:t>
            </a:r>
          </a:p>
        </p:txBody>
      </p:sp>
      <p:sp>
        <p:nvSpPr>
          <p:cNvPr id="35" name="TextBox 34"/>
          <p:cNvSpPr txBox="1"/>
          <p:nvPr/>
        </p:nvSpPr>
        <p:spPr>
          <a:xfrm>
            <a:off x="251520" y="1268760"/>
            <a:ext cx="7776864" cy="2554545"/>
          </a:xfrm>
          <a:prstGeom prst="rect">
            <a:avLst/>
          </a:prstGeom>
          <a:noFill/>
        </p:spPr>
        <p:txBody>
          <a:bodyPr wrap="square" rtlCol="0">
            <a:spAutoFit/>
          </a:bodyPr>
          <a:lstStyle/>
          <a:p>
            <a:r>
              <a:rPr lang="en-US" sz="2000" dirty="0" smtClean="0">
                <a:solidFill>
                  <a:srgbClr val="0000FF"/>
                </a:solidFill>
                <a:latin typeface="+mj-lt"/>
              </a:rPr>
              <a:t>IWPSE09: </a:t>
            </a:r>
            <a:r>
              <a:rPr lang="en-US" sz="2000" dirty="0" smtClean="0">
                <a:latin typeface="+mj-lt"/>
              </a:rPr>
              <a:t>Mozilla and Monotone (a version control system)</a:t>
            </a:r>
          </a:p>
          <a:p>
            <a:r>
              <a:rPr lang="en-US" sz="2000" dirty="0" smtClean="0">
                <a:latin typeface="+mj-lt"/>
              </a:rPr>
              <a:t>Many ways to be out of synch between code and evolving db schema</a:t>
            </a:r>
            <a:endParaRPr lang="el-GR" sz="2000" dirty="0" smtClean="0">
              <a:latin typeface="+mj-lt"/>
            </a:endParaRPr>
          </a:p>
          <a:p>
            <a:endParaRPr lang="en-US" sz="2000" dirty="0" smtClean="0">
              <a:latin typeface="+mj-lt"/>
            </a:endParaRPr>
          </a:p>
          <a:p>
            <a:r>
              <a:rPr lang="en-US" sz="2000" dirty="0" smtClean="0">
                <a:solidFill>
                  <a:srgbClr val="0000FF"/>
                </a:solidFill>
                <a:latin typeface="+mj-lt"/>
              </a:rPr>
              <a:t>ICDEW11: </a:t>
            </a:r>
            <a:r>
              <a:rPr lang="en-US" sz="2000" dirty="0" smtClean="0">
                <a:latin typeface="+mj-lt"/>
              </a:rPr>
              <a:t>Firefox, Monotone , </a:t>
            </a:r>
            <a:r>
              <a:rPr lang="en-US" sz="2000" dirty="0" err="1" smtClean="0">
                <a:latin typeface="+mj-lt"/>
              </a:rPr>
              <a:t>Biblioteq</a:t>
            </a:r>
            <a:r>
              <a:rPr lang="en-US" sz="2000" dirty="0" smtClean="0">
                <a:latin typeface="+mj-lt"/>
              </a:rPr>
              <a:t> (catalogue man.) , Vienna (RSS)</a:t>
            </a:r>
          </a:p>
          <a:p>
            <a:r>
              <a:rPr lang="en-US" sz="2000" dirty="0" smtClean="0">
                <a:latin typeface="+mj-lt"/>
              </a:rPr>
              <a:t>Similar pct of changes with previous work</a:t>
            </a:r>
          </a:p>
          <a:p>
            <a:r>
              <a:rPr lang="en-US" sz="2000" dirty="0" smtClean="0">
                <a:latin typeface="+mj-lt"/>
              </a:rPr>
              <a:t>Frequency and timing analysis: </a:t>
            </a:r>
            <a:r>
              <a:rPr lang="en-US" sz="2000" b="1" dirty="0" smtClean="0">
                <a:latin typeface="+mj-lt"/>
              </a:rPr>
              <a:t>db schemata tend to stabilize over time</a:t>
            </a:r>
            <a:r>
              <a:rPr lang="en-US" sz="2000" dirty="0" smtClean="0">
                <a:latin typeface="+mj-lt"/>
              </a:rPr>
              <a:t>, as there is more change at the beginning of their history, but seem to converge to a relatively fixed </a:t>
            </a:r>
            <a:r>
              <a:rPr lang="fr-FR" sz="2000" dirty="0" smtClean="0">
                <a:latin typeface="+mj-lt"/>
              </a:rPr>
              <a:t>structure </a:t>
            </a:r>
            <a:r>
              <a:rPr lang="en-GB" sz="2000" dirty="0" smtClean="0">
                <a:latin typeface="+mj-lt"/>
              </a:rPr>
              <a:t>later</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latin typeface="+mn-lt"/>
              </a:rPr>
              <a:t>Timeline of empirical studies</a:t>
            </a:r>
            <a:endParaRPr lang="el-GR" dirty="0">
              <a:latin typeface="+mn-lt"/>
            </a:endParaRPr>
          </a:p>
        </p:txBody>
      </p:sp>
      <p:sp>
        <p:nvSpPr>
          <p:cNvPr id="36" name="Footer Placeholder 35"/>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latin typeface="+mn-lt"/>
              </a:rPr>
              <a:pPr/>
              <a:t>71</a:t>
            </a:fld>
            <a:endParaRPr kumimoji="0" lang="en-US" dirty="0">
              <a:latin typeface="+mn-lt"/>
            </a:endParaRPr>
          </a:p>
        </p:txBody>
      </p:sp>
      <p:cxnSp>
        <p:nvCxnSpPr>
          <p:cNvPr id="5" name="Straight Connector 4"/>
          <p:cNvCxnSpPr/>
          <p:nvPr/>
        </p:nvCxnSpPr>
        <p:spPr>
          <a:xfrm>
            <a:off x="467544" y="5229200"/>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25"/>
          <p:cNvGrpSpPr/>
          <p:nvPr/>
        </p:nvGrpSpPr>
        <p:grpSpPr>
          <a:xfrm>
            <a:off x="8028384" y="4941168"/>
            <a:ext cx="720080" cy="883841"/>
            <a:chOff x="8028384" y="4941168"/>
            <a:chExt cx="720080" cy="883841"/>
          </a:xfrm>
        </p:grpSpPr>
        <p:cxnSp>
          <p:nvCxnSpPr>
            <p:cNvPr id="13" name="Straight Connector 12"/>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4" name="Group 24"/>
          <p:cNvGrpSpPr/>
          <p:nvPr/>
        </p:nvGrpSpPr>
        <p:grpSpPr>
          <a:xfrm>
            <a:off x="6933864" y="4941168"/>
            <a:ext cx="720080" cy="883841"/>
            <a:chOff x="7092280" y="4941168"/>
            <a:chExt cx="720080" cy="883841"/>
          </a:xfrm>
        </p:grpSpPr>
        <p:cxnSp>
          <p:nvCxnSpPr>
            <p:cNvPr id="14" name="Straight Connector 1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6" name="Group 23"/>
          <p:cNvGrpSpPr/>
          <p:nvPr/>
        </p:nvGrpSpPr>
        <p:grpSpPr>
          <a:xfrm>
            <a:off x="5839342" y="4941168"/>
            <a:ext cx="720080" cy="883841"/>
            <a:chOff x="6228184" y="4941168"/>
            <a:chExt cx="720080" cy="883841"/>
          </a:xfrm>
        </p:grpSpPr>
        <p:cxnSp>
          <p:nvCxnSpPr>
            <p:cNvPr id="12" name="Straight Connector 11"/>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8" name="Group 22"/>
          <p:cNvGrpSpPr/>
          <p:nvPr/>
        </p:nvGrpSpPr>
        <p:grpSpPr>
          <a:xfrm>
            <a:off x="4744820" y="4941168"/>
            <a:ext cx="720080" cy="883841"/>
            <a:chOff x="5292080" y="4941168"/>
            <a:chExt cx="720080" cy="883841"/>
          </a:xfrm>
        </p:grpSpPr>
        <p:cxnSp>
          <p:nvCxnSpPr>
            <p:cNvPr id="11" name="Straight Connector 10"/>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21" name="Group 21"/>
          <p:cNvGrpSpPr/>
          <p:nvPr/>
        </p:nvGrpSpPr>
        <p:grpSpPr>
          <a:xfrm>
            <a:off x="3650298" y="4941168"/>
            <a:ext cx="720080" cy="883841"/>
            <a:chOff x="4355976" y="4941168"/>
            <a:chExt cx="720080" cy="883841"/>
          </a:xfrm>
        </p:grpSpPr>
        <p:cxnSp>
          <p:nvCxnSpPr>
            <p:cNvPr id="9" name="Straight Connector 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22" name="Group 20"/>
          <p:cNvGrpSpPr/>
          <p:nvPr/>
        </p:nvGrpSpPr>
        <p:grpSpPr>
          <a:xfrm>
            <a:off x="2555776" y="4941168"/>
            <a:ext cx="720080" cy="883841"/>
            <a:chOff x="2555776" y="4941168"/>
            <a:chExt cx="720080" cy="883841"/>
          </a:xfrm>
        </p:grpSpPr>
        <p:cxnSp>
          <p:nvCxnSpPr>
            <p:cNvPr id="10" name="Straight Connector 9"/>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23" name="Group 27"/>
          <p:cNvGrpSpPr/>
          <p:nvPr/>
        </p:nvGrpSpPr>
        <p:grpSpPr>
          <a:xfrm>
            <a:off x="411566" y="4941168"/>
            <a:ext cx="550151" cy="883841"/>
            <a:chOff x="411566" y="4941168"/>
            <a:chExt cx="550151" cy="883841"/>
          </a:xfrm>
        </p:grpSpPr>
        <p:cxnSp>
          <p:nvCxnSpPr>
            <p:cNvPr id="7" name="Straight Connector 6"/>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29" name="Rectangle 28"/>
          <p:cNvSpPr/>
          <p:nvPr/>
        </p:nvSpPr>
        <p:spPr>
          <a:xfrm>
            <a:off x="298558" y="4437112"/>
            <a:ext cx="776175" cy="523220"/>
          </a:xfrm>
          <a:prstGeom prst="rect">
            <a:avLst/>
          </a:prstGeom>
        </p:spPr>
        <p:txBody>
          <a:bodyPr wrap="none">
            <a:spAutoFit/>
          </a:bodyPr>
          <a:lstStyle/>
          <a:p>
            <a:pPr algn="ctr"/>
            <a:r>
              <a:rPr lang="en-US" dirty="0" err="1" smtClean="0">
                <a:latin typeface="+mn-lt"/>
              </a:rPr>
              <a:t>Sjoberg</a:t>
            </a:r>
            <a:r>
              <a:rPr lang="en-US" dirty="0" smtClean="0">
                <a:latin typeface="+mn-lt"/>
              </a:rPr>
              <a:t> </a:t>
            </a:r>
          </a:p>
          <a:p>
            <a:pPr algn="ctr"/>
            <a:r>
              <a:rPr lang="en-US" dirty="0" smtClean="0">
                <a:latin typeface="+mn-lt"/>
              </a:rPr>
              <a:t>IST 93</a:t>
            </a:r>
            <a:endParaRPr lang="el-GR" dirty="0">
              <a:latin typeface="+mn-lt"/>
            </a:endParaRPr>
          </a:p>
        </p:txBody>
      </p:sp>
      <p:sp>
        <p:nvSpPr>
          <p:cNvPr id="30" name="Rectangle 29"/>
          <p:cNvSpPr/>
          <p:nvPr/>
        </p:nvSpPr>
        <p:spPr>
          <a:xfrm>
            <a:off x="2542837" y="4437112"/>
            <a:ext cx="758541" cy="523220"/>
          </a:xfrm>
          <a:prstGeom prst="rect">
            <a:avLst/>
          </a:prstGeom>
        </p:spPr>
        <p:txBody>
          <a:bodyPr wrap="none">
            <a:spAutoFit/>
          </a:bodyPr>
          <a:lstStyle/>
          <a:p>
            <a:pPr algn="ctr"/>
            <a:r>
              <a:rPr lang="en-US" dirty="0" err="1" smtClean="0">
                <a:latin typeface="+mn-lt"/>
              </a:rPr>
              <a:t>Curino</a:t>
            </a:r>
            <a:r>
              <a:rPr lang="en-US" dirty="0" smtClean="0">
                <a:latin typeface="+mn-lt"/>
              </a:rPr>
              <a:t>+</a:t>
            </a:r>
          </a:p>
          <a:p>
            <a:pPr algn="ctr"/>
            <a:r>
              <a:rPr lang="en-US" dirty="0" smtClean="0">
                <a:latin typeface="+mn-lt"/>
              </a:rPr>
              <a:t>ICEIS08</a:t>
            </a:r>
            <a:endParaRPr lang="el-GR" dirty="0">
              <a:latin typeface="+mn-lt"/>
            </a:endParaRPr>
          </a:p>
        </p:txBody>
      </p:sp>
      <p:sp>
        <p:nvSpPr>
          <p:cNvPr id="31" name="Rectangle 30"/>
          <p:cNvSpPr/>
          <p:nvPr/>
        </p:nvSpPr>
        <p:spPr>
          <a:xfrm>
            <a:off x="3752407" y="4437112"/>
            <a:ext cx="1603324" cy="523220"/>
          </a:xfrm>
          <a:prstGeom prst="rect">
            <a:avLst/>
          </a:prstGeom>
        </p:spPr>
        <p:txBody>
          <a:bodyPr wrap="none">
            <a:spAutoFit/>
          </a:bodyPr>
          <a:lstStyle/>
          <a:p>
            <a:pPr algn="ctr"/>
            <a:r>
              <a:rPr lang="en-US" dirty="0" smtClean="0">
                <a:latin typeface="+mn-lt"/>
              </a:rPr>
              <a:t>Univ. Riverside</a:t>
            </a:r>
          </a:p>
          <a:p>
            <a:pPr algn="ctr"/>
            <a:r>
              <a:rPr lang="en-US" dirty="0" smtClean="0">
                <a:latin typeface="+mn-lt"/>
              </a:rPr>
              <a:t>IWPSE09, ICDEW11</a:t>
            </a:r>
          </a:p>
        </p:txBody>
      </p:sp>
      <p:sp>
        <p:nvSpPr>
          <p:cNvPr id="32" name="Rectangle 31"/>
          <p:cNvSpPr/>
          <p:nvPr/>
        </p:nvSpPr>
        <p:spPr>
          <a:xfrm>
            <a:off x="5740717" y="4437112"/>
            <a:ext cx="843501" cy="523220"/>
          </a:xfrm>
          <a:prstGeom prst="rect">
            <a:avLst/>
          </a:prstGeom>
        </p:spPr>
        <p:txBody>
          <a:bodyPr wrap="none">
            <a:spAutoFit/>
          </a:bodyPr>
          <a:lstStyle/>
          <a:p>
            <a:pPr algn="ctr"/>
            <a:r>
              <a:rPr lang="en-US" b="1" dirty="0" err="1" smtClean="0">
                <a:solidFill>
                  <a:srgbClr val="0000FF"/>
                </a:solidFill>
                <a:latin typeface="+mn-lt"/>
              </a:rPr>
              <a:t>Qiu,Li,Su</a:t>
            </a:r>
            <a:endParaRPr lang="en-US" b="1" dirty="0" smtClean="0">
              <a:solidFill>
                <a:srgbClr val="0000FF"/>
              </a:solidFill>
              <a:latin typeface="+mn-lt"/>
            </a:endParaRPr>
          </a:p>
          <a:p>
            <a:pPr algn="ctr"/>
            <a:r>
              <a:rPr lang="en-US" b="1" dirty="0" smtClean="0">
                <a:solidFill>
                  <a:srgbClr val="0000FF"/>
                </a:solidFill>
                <a:latin typeface="+mn-lt"/>
              </a:rPr>
              <a:t>FSE’13</a:t>
            </a:r>
            <a:endParaRPr lang="el-GR" b="1" dirty="0">
              <a:solidFill>
                <a:srgbClr val="0000FF"/>
              </a:solidFill>
              <a:latin typeface="+mn-lt"/>
            </a:endParaRPr>
          </a:p>
        </p:txBody>
      </p:sp>
      <p:sp>
        <p:nvSpPr>
          <p:cNvPr id="33" name="Rectangle 32"/>
          <p:cNvSpPr/>
          <p:nvPr/>
        </p:nvSpPr>
        <p:spPr>
          <a:xfrm>
            <a:off x="7197238" y="4437112"/>
            <a:ext cx="1241044" cy="523220"/>
          </a:xfrm>
          <a:prstGeom prst="rect">
            <a:avLst/>
          </a:prstGeom>
        </p:spPr>
        <p:txBody>
          <a:bodyPr wrap="none">
            <a:spAutoFit/>
          </a:bodyPr>
          <a:lstStyle/>
          <a:p>
            <a:pPr algn="ctr"/>
            <a:r>
              <a:rPr lang="en-US" dirty="0" smtClean="0">
                <a:latin typeface="+mn-lt"/>
              </a:rPr>
              <a:t>Univ. Ioannina</a:t>
            </a:r>
          </a:p>
          <a:p>
            <a:pPr algn="ctr"/>
            <a:r>
              <a:rPr lang="en-US" dirty="0" smtClean="0">
                <a:latin typeface="+mn-lt"/>
              </a:rPr>
              <a:t>CAiSE14, ER15</a:t>
            </a:r>
          </a:p>
        </p:txBody>
      </p:sp>
      <p:sp>
        <p:nvSpPr>
          <p:cNvPr id="35" name="TextBox 34"/>
          <p:cNvSpPr txBox="1"/>
          <p:nvPr/>
        </p:nvSpPr>
        <p:spPr>
          <a:xfrm>
            <a:off x="251520" y="1268760"/>
            <a:ext cx="7776864" cy="3108543"/>
          </a:xfrm>
          <a:prstGeom prst="rect">
            <a:avLst/>
          </a:prstGeom>
          <a:noFill/>
        </p:spPr>
        <p:txBody>
          <a:bodyPr wrap="square" rtlCol="0">
            <a:spAutoFit/>
          </a:bodyPr>
          <a:lstStyle/>
          <a:p>
            <a:r>
              <a:rPr lang="en-US" sz="1800" dirty="0" err="1" smtClean="0">
                <a:solidFill>
                  <a:srgbClr val="0000FF"/>
                </a:solidFill>
                <a:latin typeface="+mj-lt"/>
              </a:rPr>
              <a:t>Qiu,Li,Su</a:t>
            </a:r>
            <a:r>
              <a:rPr lang="en-US" sz="1800" dirty="0" smtClean="0">
                <a:solidFill>
                  <a:srgbClr val="0000FF"/>
                </a:solidFill>
                <a:latin typeface="+mj-lt"/>
              </a:rPr>
              <a:t>@ FSE 2013:</a:t>
            </a:r>
            <a:r>
              <a:rPr lang="el-GR" sz="1800" dirty="0" smtClean="0">
                <a:solidFill>
                  <a:srgbClr val="0000FF"/>
                </a:solidFill>
                <a:latin typeface="+mj-lt"/>
              </a:rPr>
              <a:t> </a:t>
            </a:r>
            <a:r>
              <a:rPr lang="en-US" sz="1800" dirty="0" smtClean="0">
                <a:solidFill>
                  <a:schemeClr val="tx1"/>
                </a:solidFill>
                <a:latin typeface="+mj-lt"/>
              </a:rPr>
              <a:t>10 (!) database schemata studied.</a:t>
            </a:r>
          </a:p>
          <a:p>
            <a:r>
              <a:rPr lang="en-US" sz="1800" b="1" dirty="0" smtClean="0">
                <a:solidFill>
                  <a:schemeClr val="tx1"/>
                </a:solidFill>
                <a:latin typeface="+mj-lt"/>
              </a:rPr>
              <a:t>Change is focused both (a) with respect to time and (b) with respect to the tables who change. </a:t>
            </a:r>
          </a:p>
          <a:p>
            <a:endParaRPr lang="en-US" sz="800" dirty="0" smtClean="0">
              <a:solidFill>
                <a:schemeClr val="tx1"/>
              </a:solidFill>
              <a:latin typeface="+mj-lt"/>
            </a:endParaRPr>
          </a:p>
          <a:p>
            <a:r>
              <a:rPr lang="en-US" sz="1800" b="1" dirty="0" smtClean="0">
                <a:solidFill>
                  <a:schemeClr val="tx1"/>
                </a:solidFill>
                <a:latin typeface="+mj-lt"/>
              </a:rPr>
              <a:t>Timing</a:t>
            </a:r>
            <a:r>
              <a:rPr lang="en-US" sz="1800" dirty="0" smtClean="0">
                <a:solidFill>
                  <a:schemeClr val="tx1"/>
                </a:solidFill>
                <a:latin typeface="+mj-lt"/>
              </a:rPr>
              <a:t>: 7 out of 10 databases reached 60% of their schema size within 20% of their early lifetime. </a:t>
            </a:r>
          </a:p>
          <a:p>
            <a:r>
              <a:rPr lang="en-US" sz="1800" dirty="0" smtClean="0">
                <a:solidFill>
                  <a:schemeClr val="tx1"/>
                </a:solidFill>
                <a:latin typeface="+mj-lt"/>
              </a:rPr>
              <a:t>Change is frequent in the early stages of the databases, with inflationary characteristics; then, the schema evolution process calms down.</a:t>
            </a:r>
          </a:p>
          <a:p>
            <a:endParaRPr lang="en-US" sz="800" dirty="0" smtClean="0">
              <a:solidFill>
                <a:schemeClr val="tx1"/>
              </a:solidFill>
              <a:latin typeface="+mj-lt"/>
            </a:endParaRPr>
          </a:p>
          <a:p>
            <a:r>
              <a:rPr lang="en-US" sz="1800" b="1" dirty="0" smtClean="0">
                <a:solidFill>
                  <a:schemeClr val="tx1"/>
                </a:solidFill>
                <a:latin typeface="+mj-lt"/>
              </a:rPr>
              <a:t>Tables that change</a:t>
            </a:r>
            <a:r>
              <a:rPr lang="en-US" sz="1800" dirty="0" smtClean="0">
                <a:solidFill>
                  <a:schemeClr val="tx1"/>
                </a:solidFill>
                <a:latin typeface="+mj-lt"/>
              </a:rPr>
              <a:t>: 40% of tables do not undergo any change at all, and 60%-90% of changes pertain to 20% of the tables (in other words, 80% of the tables live quiet lives). The most frequently modified tables attract 80% of the changes.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latin typeface="+mn-lt"/>
              </a:rPr>
              <a:t>Timeline of empirical studies</a:t>
            </a:r>
            <a:endParaRPr lang="el-GR" dirty="0">
              <a:latin typeface="+mn-lt"/>
            </a:endParaRPr>
          </a:p>
        </p:txBody>
      </p:sp>
      <p:sp>
        <p:nvSpPr>
          <p:cNvPr id="36" name="Footer Placeholder 35"/>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latin typeface="+mn-lt"/>
              </a:rPr>
              <a:pPr/>
              <a:t>72</a:t>
            </a:fld>
            <a:endParaRPr kumimoji="0" lang="en-US" dirty="0">
              <a:latin typeface="+mn-lt"/>
            </a:endParaRPr>
          </a:p>
        </p:txBody>
      </p:sp>
      <p:cxnSp>
        <p:nvCxnSpPr>
          <p:cNvPr id="5" name="Straight Connector 4"/>
          <p:cNvCxnSpPr/>
          <p:nvPr/>
        </p:nvCxnSpPr>
        <p:spPr>
          <a:xfrm>
            <a:off x="467544" y="5229200"/>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25"/>
          <p:cNvGrpSpPr/>
          <p:nvPr/>
        </p:nvGrpSpPr>
        <p:grpSpPr>
          <a:xfrm>
            <a:off x="8028384" y="4941168"/>
            <a:ext cx="720080" cy="883841"/>
            <a:chOff x="8028384" y="4941168"/>
            <a:chExt cx="720080" cy="883841"/>
          </a:xfrm>
        </p:grpSpPr>
        <p:cxnSp>
          <p:nvCxnSpPr>
            <p:cNvPr id="13" name="Straight Connector 12"/>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4" name="Group 24"/>
          <p:cNvGrpSpPr/>
          <p:nvPr/>
        </p:nvGrpSpPr>
        <p:grpSpPr>
          <a:xfrm>
            <a:off x="6933864" y="4941168"/>
            <a:ext cx="720080" cy="883841"/>
            <a:chOff x="7092280" y="4941168"/>
            <a:chExt cx="720080" cy="883841"/>
          </a:xfrm>
        </p:grpSpPr>
        <p:cxnSp>
          <p:nvCxnSpPr>
            <p:cNvPr id="14" name="Straight Connector 1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6" name="Group 23"/>
          <p:cNvGrpSpPr/>
          <p:nvPr/>
        </p:nvGrpSpPr>
        <p:grpSpPr>
          <a:xfrm>
            <a:off x="5839342" y="4941168"/>
            <a:ext cx="720080" cy="883841"/>
            <a:chOff x="6228184" y="4941168"/>
            <a:chExt cx="720080" cy="883841"/>
          </a:xfrm>
        </p:grpSpPr>
        <p:cxnSp>
          <p:nvCxnSpPr>
            <p:cNvPr id="12" name="Straight Connector 11"/>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8" name="Group 22"/>
          <p:cNvGrpSpPr/>
          <p:nvPr/>
        </p:nvGrpSpPr>
        <p:grpSpPr>
          <a:xfrm>
            <a:off x="4744820" y="4941168"/>
            <a:ext cx="720080" cy="883841"/>
            <a:chOff x="5292080" y="4941168"/>
            <a:chExt cx="720080" cy="883841"/>
          </a:xfrm>
        </p:grpSpPr>
        <p:cxnSp>
          <p:nvCxnSpPr>
            <p:cNvPr id="11" name="Straight Connector 10"/>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21" name="Group 21"/>
          <p:cNvGrpSpPr/>
          <p:nvPr/>
        </p:nvGrpSpPr>
        <p:grpSpPr>
          <a:xfrm>
            <a:off x="3650298" y="4941168"/>
            <a:ext cx="720080" cy="883841"/>
            <a:chOff x="4355976" y="4941168"/>
            <a:chExt cx="720080" cy="883841"/>
          </a:xfrm>
        </p:grpSpPr>
        <p:cxnSp>
          <p:nvCxnSpPr>
            <p:cNvPr id="9" name="Straight Connector 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22" name="Group 20"/>
          <p:cNvGrpSpPr/>
          <p:nvPr/>
        </p:nvGrpSpPr>
        <p:grpSpPr>
          <a:xfrm>
            <a:off x="2555776" y="4941168"/>
            <a:ext cx="720080" cy="883841"/>
            <a:chOff x="2555776" y="4941168"/>
            <a:chExt cx="720080" cy="883841"/>
          </a:xfrm>
        </p:grpSpPr>
        <p:cxnSp>
          <p:nvCxnSpPr>
            <p:cNvPr id="10" name="Straight Connector 9"/>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23" name="Group 27"/>
          <p:cNvGrpSpPr/>
          <p:nvPr/>
        </p:nvGrpSpPr>
        <p:grpSpPr>
          <a:xfrm>
            <a:off x="411566" y="4941168"/>
            <a:ext cx="550151" cy="883841"/>
            <a:chOff x="411566" y="4941168"/>
            <a:chExt cx="550151" cy="883841"/>
          </a:xfrm>
        </p:grpSpPr>
        <p:cxnSp>
          <p:nvCxnSpPr>
            <p:cNvPr id="7" name="Straight Connector 6"/>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29" name="Rectangle 28"/>
          <p:cNvSpPr/>
          <p:nvPr/>
        </p:nvSpPr>
        <p:spPr>
          <a:xfrm>
            <a:off x="298558" y="4437112"/>
            <a:ext cx="776175" cy="523220"/>
          </a:xfrm>
          <a:prstGeom prst="rect">
            <a:avLst/>
          </a:prstGeom>
        </p:spPr>
        <p:txBody>
          <a:bodyPr wrap="none">
            <a:spAutoFit/>
          </a:bodyPr>
          <a:lstStyle/>
          <a:p>
            <a:pPr algn="ctr"/>
            <a:r>
              <a:rPr lang="en-US" dirty="0" err="1" smtClean="0">
                <a:latin typeface="+mn-lt"/>
              </a:rPr>
              <a:t>Sjoberg</a:t>
            </a:r>
            <a:r>
              <a:rPr lang="en-US" dirty="0" smtClean="0">
                <a:latin typeface="+mn-lt"/>
              </a:rPr>
              <a:t> </a:t>
            </a:r>
          </a:p>
          <a:p>
            <a:pPr algn="ctr"/>
            <a:r>
              <a:rPr lang="en-US" dirty="0" smtClean="0">
                <a:latin typeface="+mn-lt"/>
              </a:rPr>
              <a:t>IST 93</a:t>
            </a:r>
            <a:endParaRPr lang="el-GR" dirty="0">
              <a:latin typeface="+mn-lt"/>
            </a:endParaRPr>
          </a:p>
        </p:txBody>
      </p:sp>
      <p:sp>
        <p:nvSpPr>
          <p:cNvPr id="30" name="Rectangle 29"/>
          <p:cNvSpPr/>
          <p:nvPr/>
        </p:nvSpPr>
        <p:spPr>
          <a:xfrm>
            <a:off x="2542837" y="4437112"/>
            <a:ext cx="758541" cy="523220"/>
          </a:xfrm>
          <a:prstGeom prst="rect">
            <a:avLst/>
          </a:prstGeom>
        </p:spPr>
        <p:txBody>
          <a:bodyPr wrap="none">
            <a:spAutoFit/>
          </a:bodyPr>
          <a:lstStyle/>
          <a:p>
            <a:pPr algn="ctr"/>
            <a:r>
              <a:rPr lang="en-US" dirty="0" err="1" smtClean="0">
                <a:latin typeface="+mn-lt"/>
              </a:rPr>
              <a:t>Curino</a:t>
            </a:r>
            <a:r>
              <a:rPr lang="en-US" dirty="0" smtClean="0">
                <a:latin typeface="+mn-lt"/>
              </a:rPr>
              <a:t>+</a:t>
            </a:r>
          </a:p>
          <a:p>
            <a:pPr algn="ctr"/>
            <a:r>
              <a:rPr lang="en-US" dirty="0" smtClean="0">
                <a:latin typeface="+mn-lt"/>
              </a:rPr>
              <a:t>ICEIS08</a:t>
            </a:r>
            <a:endParaRPr lang="el-GR" dirty="0">
              <a:latin typeface="+mn-lt"/>
            </a:endParaRPr>
          </a:p>
        </p:txBody>
      </p:sp>
      <p:sp>
        <p:nvSpPr>
          <p:cNvPr id="31" name="Rectangle 30"/>
          <p:cNvSpPr/>
          <p:nvPr/>
        </p:nvSpPr>
        <p:spPr>
          <a:xfrm>
            <a:off x="3752407" y="4437112"/>
            <a:ext cx="1603324" cy="523220"/>
          </a:xfrm>
          <a:prstGeom prst="rect">
            <a:avLst/>
          </a:prstGeom>
        </p:spPr>
        <p:txBody>
          <a:bodyPr wrap="none">
            <a:spAutoFit/>
          </a:bodyPr>
          <a:lstStyle/>
          <a:p>
            <a:pPr algn="ctr"/>
            <a:r>
              <a:rPr lang="en-US" dirty="0" smtClean="0">
                <a:latin typeface="+mn-lt"/>
              </a:rPr>
              <a:t>Univ. Riverside</a:t>
            </a:r>
          </a:p>
          <a:p>
            <a:pPr algn="ctr"/>
            <a:r>
              <a:rPr lang="en-US" dirty="0" smtClean="0">
                <a:latin typeface="+mn-lt"/>
              </a:rPr>
              <a:t>IWPSE09, ICDEW11</a:t>
            </a:r>
          </a:p>
        </p:txBody>
      </p:sp>
      <p:sp>
        <p:nvSpPr>
          <p:cNvPr id="32" name="Rectangle 31"/>
          <p:cNvSpPr/>
          <p:nvPr/>
        </p:nvSpPr>
        <p:spPr>
          <a:xfrm>
            <a:off x="5740717" y="4437112"/>
            <a:ext cx="843501" cy="523220"/>
          </a:xfrm>
          <a:prstGeom prst="rect">
            <a:avLst/>
          </a:prstGeom>
        </p:spPr>
        <p:txBody>
          <a:bodyPr wrap="none">
            <a:spAutoFit/>
          </a:bodyPr>
          <a:lstStyle/>
          <a:p>
            <a:pPr algn="ctr"/>
            <a:r>
              <a:rPr lang="en-US" b="1" dirty="0" err="1" smtClean="0">
                <a:solidFill>
                  <a:srgbClr val="0000FF"/>
                </a:solidFill>
                <a:latin typeface="+mn-lt"/>
              </a:rPr>
              <a:t>Qiu,Li,Su</a:t>
            </a:r>
            <a:endParaRPr lang="en-US" b="1" dirty="0" smtClean="0">
              <a:solidFill>
                <a:srgbClr val="0000FF"/>
              </a:solidFill>
              <a:latin typeface="+mn-lt"/>
            </a:endParaRPr>
          </a:p>
          <a:p>
            <a:pPr algn="ctr"/>
            <a:r>
              <a:rPr lang="en-US" b="1" dirty="0" smtClean="0">
                <a:solidFill>
                  <a:srgbClr val="0000FF"/>
                </a:solidFill>
                <a:latin typeface="+mn-lt"/>
              </a:rPr>
              <a:t>FSE’13</a:t>
            </a:r>
            <a:endParaRPr lang="el-GR" b="1" dirty="0">
              <a:solidFill>
                <a:srgbClr val="0000FF"/>
              </a:solidFill>
              <a:latin typeface="+mn-lt"/>
            </a:endParaRPr>
          </a:p>
        </p:txBody>
      </p:sp>
      <p:sp>
        <p:nvSpPr>
          <p:cNvPr id="33" name="Rectangle 32"/>
          <p:cNvSpPr/>
          <p:nvPr/>
        </p:nvSpPr>
        <p:spPr>
          <a:xfrm>
            <a:off x="7197238" y="4437112"/>
            <a:ext cx="1241044" cy="523220"/>
          </a:xfrm>
          <a:prstGeom prst="rect">
            <a:avLst/>
          </a:prstGeom>
        </p:spPr>
        <p:txBody>
          <a:bodyPr wrap="none">
            <a:spAutoFit/>
          </a:bodyPr>
          <a:lstStyle/>
          <a:p>
            <a:pPr algn="ctr"/>
            <a:r>
              <a:rPr lang="en-US" dirty="0" smtClean="0">
                <a:latin typeface="+mn-lt"/>
              </a:rPr>
              <a:t>Univ. Ioannina</a:t>
            </a:r>
          </a:p>
          <a:p>
            <a:pPr algn="ctr"/>
            <a:r>
              <a:rPr lang="en-US" dirty="0" smtClean="0">
                <a:latin typeface="+mn-lt"/>
              </a:rPr>
              <a:t>CAiSE14, ER15</a:t>
            </a:r>
          </a:p>
        </p:txBody>
      </p:sp>
      <p:sp>
        <p:nvSpPr>
          <p:cNvPr id="35" name="TextBox 34"/>
          <p:cNvSpPr txBox="1"/>
          <p:nvPr/>
        </p:nvSpPr>
        <p:spPr>
          <a:xfrm>
            <a:off x="251520" y="1268760"/>
            <a:ext cx="7776864" cy="2862322"/>
          </a:xfrm>
          <a:prstGeom prst="rect">
            <a:avLst/>
          </a:prstGeom>
          <a:noFill/>
        </p:spPr>
        <p:txBody>
          <a:bodyPr wrap="square" rtlCol="0">
            <a:spAutoFit/>
          </a:bodyPr>
          <a:lstStyle/>
          <a:p>
            <a:r>
              <a:rPr lang="en-US" sz="1800" dirty="0" err="1" smtClean="0">
                <a:solidFill>
                  <a:srgbClr val="0000FF"/>
                </a:solidFill>
                <a:latin typeface="+mj-lt"/>
              </a:rPr>
              <a:t>Qiu,Li,Su</a:t>
            </a:r>
            <a:r>
              <a:rPr lang="en-US" sz="1800" dirty="0" smtClean="0">
                <a:solidFill>
                  <a:srgbClr val="0000FF"/>
                </a:solidFill>
                <a:latin typeface="+mj-lt"/>
              </a:rPr>
              <a:t>@ FSE 2013:</a:t>
            </a:r>
            <a:r>
              <a:rPr lang="el-GR" sz="1800" dirty="0" smtClean="0">
                <a:solidFill>
                  <a:srgbClr val="0000FF"/>
                </a:solidFill>
                <a:latin typeface="+mj-lt"/>
              </a:rPr>
              <a:t> </a:t>
            </a:r>
            <a:r>
              <a:rPr lang="en-US" sz="1800" b="1" dirty="0" smtClean="0">
                <a:solidFill>
                  <a:schemeClr val="tx1"/>
                </a:solidFill>
                <a:latin typeface="+mj-lt"/>
              </a:rPr>
              <a:t>Code and db co-evolution, not always in synch</a:t>
            </a:r>
            <a:r>
              <a:rPr lang="en-US" sz="1800" dirty="0" smtClean="0">
                <a:solidFill>
                  <a:schemeClr val="tx1"/>
                </a:solidFill>
                <a:latin typeface="+mj-lt"/>
              </a:rPr>
              <a:t>.</a:t>
            </a:r>
          </a:p>
          <a:p>
            <a:pPr marL="182563" indent="-182563">
              <a:buFont typeface="Arial" pitchFamily="34" charset="0"/>
              <a:buChar char="•"/>
            </a:pPr>
            <a:r>
              <a:rPr lang="en-US" sz="1800" dirty="0" smtClean="0">
                <a:solidFill>
                  <a:schemeClr val="tx1"/>
                </a:solidFill>
                <a:latin typeface="+mj-lt"/>
              </a:rPr>
              <a:t>Code and db changed in the same revision: 50.67% occasions</a:t>
            </a:r>
          </a:p>
          <a:p>
            <a:pPr marL="182563" indent="-182563">
              <a:buFont typeface="Arial" pitchFamily="34" charset="0"/>
              <a:buChar char="•"/>
            </a:pPr>
            <a:r>
              <a:rPr lang="en-US" sz="1800" dirty="0" smtClean="0">
                <a:solidFill>
                  <a:schemeClr val="tx1"/>
                </a:solidFill>
                <a:latin typeface="+mj-lt"/>
              </a:rPr>
              <a:t>Code change was in a previous/subsequent version than the one where the database schema change: 16.22% of occasions</a:t>
            </a:r>
          </a:p>
          <a:p>
            <a:pPr marL="182563" indent="-182563">
              <a:buFont typeface="Arial" pitchFamily="34" charset="0"/>
              <a:buChar char="•"/>
            </a:pPr>
            <a:r>
              <a:rPr lang="en-US" sz="1800" dirty="0" smtClean="0">
                <a:solidFill>
                  <a:schemeClr val="tx1"/>
                </a:solidFill>
                <a:latin typeface="+mj-lt"/>
              </a:rPr>
              <a:t>database changes not followed by code adaptation: 21.62% of occasions</a:t>
            </a:r>
          </a:p>
          <a:p>
            <a:pPr marL="182563" indent="-182563">
              <a:buFont typeface="Arial" pitchFamily="34" charset="0"/>
              <a:buChar char="•"/>
            </a:pPr>
            <a:r>
              <a:rPr lang="en-US" sz="1800" dirty="0" smtClean="0">
                <a:solidFill>
                  <a:schemeClr val="tx1"/>
                </a:solidFill>
                <a:latin typeface="+mj-lt"/>
              </a:rPr>
              <a:t>11.49% of code changes were unrelated to the database evolution.</a:t>
            </a:r>
          </a:p>
          <a:p>
            <a:endParaRPr lang="en-US" sz="1800" dirty="0" smtClean="0">
              <a:solidFill>
                <a:schemeClr val="tx1"/>
              </a:solidFill>
              <a:latin typeface="+mj-lt"/>
            </a:endParaRPr>
          </a:p>
          <a:p>
            <a:r>
              <a:rPr lang="en-US" sz="1800" dirty="0" smtClean="0">
                <a:solidFill>
                  <a:schemeClr val="tx1"/>
                </a:solidFill>
                <a:latin typeface="+mj-lt"/>
              </a:rPr>
              <a:t>Each atomic change at the schema level is estimated to result in 10 -- 100 lines of application code been updated;</a:t>
            </a:r>
          </a:p>
          <a:p>
            <a:r>
              <a:rPr lang="en-US" sz="1800" dirty="0" smtClean="0">
                <a:solidFill>
                  <a:schemeClr val="tx1"/>
                </a:solidFill>
                <a:latin typeface="+mj-lt"/>
              </a:rPr>
              <a:t>A valid db</a:t>
            </a:r>
            <a:r>
              <a:rPr lang="el-GR" sz="1800" dirty="0" smtClean="0">
                <a:solidFill>
                  <a:schemeClr val="tx1"/>
                </a:solidFill>
                <a:latin typeface="+mj-lt"/>
              </a:rPr>
              <a:t> </a:t>
            </a:r>
            <a:r>
              <a:rPr lang="en-US" sz="1800" dirty="0" smtClean="0">
                <a:solidFill>
                  <a:schemeClr val="tx1"/>
                </a:solidFill>
                <a:latin typeface="+mj-lt"/>
              </a:rPr>
              <a:t>revision results in 100 -- 1000 lines of application code being updated</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p:nvPr>
        </p:nvSpPr>
        <p:spPr/>
        <p:txBody>
          <a:bodyPr/>
          <a:lstStyle/>
          <a:p>
            <a:r>
              <a:rPr lang="en-US" dirty="0" smtClean="0">
                <a:latin typeface="+mn-lt"/>
              </a:rPr>
              <a:t>Timeline of empirical studies</a:t>
            </a:r>
            <a:endParaRPr lang="el-GR" dirty="0">
              <a:latin typeface="+mn-lt"/>
            </a:endParaRPr>
          </a:p>
        </p:txBody>
      </p:sp>
      <p:sp>
        <p:nvSpPr>
          <p:cNvPr id="36" name="Footer Placeholder 35"/>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69E29E33-B620-47F9-BB04-8846C2A5AFCC}" type="slidenum">
              <a:rPr kumimoji="0" lang="en-US" smtClean="0">
                <a:latin typeface="+mn-lt"/>
              </a:rPr>
              <a:pPr/>
              <a:t>73</a:t>
            </a:fld>
            <a:endParaRPr kumimoji="0" lang="en-US" dirty="0">
              <a:latin typeface="+mn-lt"/>
            </a:endParaRPr>
          </a:p>
        </p:txBody>
      </p:sp>
      <p:cxnSp>
        <p:nvCxnSpPr>
          <p:cNvPr id="5" name="Straight Connector 4"/>
          <p:cNvCxnSpPr/>
          <p:nvPr/>
        </p:nvCxnSpPr>
        <p:spPr>
          <a:xfrm>
            <a:off x="467544" y="5229200"/>
            <a:ext cx="8208912"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 name="Group 25"/>
          <p:cNvGrpSpPr/>
          <p:nvPr/>
        </p:nvGrpSpPr>
        <p:grpSpPr>
          <a:xfrm>
            <a:off x="8028384" y="4941168"/>
            <a:ext cx="720080" cy="883841"/>
            <a:chOff x="8028384" y="4941168"/>
            <a:chExt cx="720080" cy="883841"/>
          </a:xfrm>
        </p:grpSpPr>
        <p:cxnSp>
          <p:nvCxnSpPr>
            <p:cNvPr id="13" name="Straight Connector 12"/>
            <p:cNvCxnSpPr/>
            <p:nvPr/>
          </p:nvCxnSpPr>
          <p:spPr>
            <a:xfrm>
              <a:off x="8388424"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028384" y="5517232"/>
              <a:ext cx="720080" cy="307777"/>
            </a:xfrm>
            <a:prstGeom prst="rect">
              <a:avLst/>
            </a:prstGeom>
            <a:noFill/>
          </p:spPr>
          <p:txBody>
            <a:bodyPr wrap="square" rtlCol="0">
              <a:spAutoFit/>
            </a:bodyPr>
            <a:lstStyle/>
            <a:p>
              <a:pPr algn="ctr"/>
              <a:r>
                <a:rPr lang="en-US" dirty="0" smtClean="0">
                  <a:latin typeface="+mn-lt"/>
                </a:rPr>
                <a:t>2015</a:t>
              </a:r>
              <a:endParaRPr lang="el-GR" dirty="0">
                <a:latin typeface="+mn-lt"/>
              </a:endParaRPr>
            </a:p>
          </p:txBody>
        </p:sp>
      </p:grpSp>
      <p:grpSp>
        <p:nvGrpSpPr>
          <p:cNvPr id="4" name="Group 24"/>
          <p:cNvGrpSpPr/>
          <p:nvPr/>
        </p:nvGrpSpPr>
        <p:grpSpPr>
          <a:xfrm>
            <a:off x="6933864" y="4941168"/>
            <a:ext cx="720080" cy="883841"/>
            <a:chOff x="7092280" y="4941168"/>
            <a:chExt cx="720080" cy="883841"/>
          </a:xfrm>
        </p:grpSpPr>
        <p:cxnSp>
          <p:nvCxnSpPr>
            <p:cNvPr id="14" name="Straight Connector 13"/>
            <p:cNvCxnSpPr/>
            <p:nvPr/>
          </p:nvCxnSpPr>
          <p:spPr>
            <a:xfrm>
              <a:off x="7452320"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092280" y="5517232"/>
              <a:ext cx="720080" cy="307777"/>
            </a:xfrm>
            <a:prstGeom prst="rect">
              <a:avLst/>
            </a:prstGeom>
            <a:noFill/>
          </p:spPr>
          <p:txBody>
            <a:bodyPr wrap="square" rtlCol="0">
              <a:spAutoFit/>
            </a:bodyPr>
            <a:lstStyle/>
            <a:p>
              <a:pPr algn="ctr"/>
              <a:r>
                <a:rPr lang="en-US" dirty="0" smtClean="0">
                  <a:latin typeface="+mn-lt"/>
                </a:rPr>
                <a:t>2014</a:t>
              </a:r>
              <a:endParaRPr lang="el-GR" dirty="0">
                <a:latin typeface="+mn-lt"/>
              </a:endParaRPr>
            </a:p>
          </p:txBody>
        </p:sp>
      </p:grpSp>
      <p:grpSp>
        <p:nvGrpSpPr>
          <p:cNvPr id="6" name="Group 23"/>
          <p:cNvGrpSpPr/>
          <p:nvPr/>
        </p:nvGrpSpPr>
        <p:grpSpPr>
          <a:xfrm>
            <a:off x="5839342" y="4941168"/>
            <a:ext cx="720080" cy="883841"/>
            <a:chOff x="6228184" y="4941168"/>
            <a:chExt cx="720080" cy="883841"/>
          </a:xfrm>
        </p:grpSpPr>
        <p:cxnSp>
          <p:nvCxnSpPr>
            <p:cNvPr id="12" name="Straight Connector 11"/>
            <p:cNvCxnSpPr/>
            <p:nvPr/>
          </p:nvCxnSpPr>
          <p:spPr>
            <a:xfrm>
              <a:off x="655736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28184" y="5517232"/>
              <a:ext cx="720080" cy="307777"/>
            </a:xfrm>
            <a:prstGeom prst="rect">
              <a:avLst/>
            </a:prstGeom>
            <a:noFill/>
          </p:spPr>
          <p:txBody>
            <a:bodyPr wrap="square" rtlCol="0">
              <a:spAutoFit/>
            </a:bodyPr>
            <a:lstStyle/>
            <a:p>
              <a:pPr algn="ctr"/>
              <a:r>
                <a:rPr lang="en-US" dirty="0" smtClean="0">
                  <a:latin typeface="+mn-lt"/>
                </a:rPr>
                <a:t>2013</a:t>
              </a:r>
              <a:endParaRPr lang="el-GR" dirty="0">
                <a:latin typeface="+mn-lt"/>
              </a:endParaRPr>
            </a:p>
          </p:txBody>
        </p:sp>
      </p:grpSp>
      <p:grpSp>
        <p:nvGrpSpPr>
          <p:cNvPr id="8" name="Group 22"/>
          <p:cNvGrpSpPr/>
          <p:nvPr/>
        </p:nvGrpSpPr>
        <p:grpSpPr>
          <a:xfrm>
            <a:off x="4744820" y="4941168"/>
            <a:ext cx="720080" cy="883841"/>
            <a:chOff x="5292080" y="4941168"/>
            <a:chExt cx="720080" cy="883841"/>
          </a:xfrm>
        </p:grpSpPr>
        <p:cxnSp>
          <p:nvCxnSpPr>
            <p:cNvPr id="11" name="Straight Connector 10"/>
            <p:cNvCxnSpPr/>
            <p:nvPr/>
          </p:nvCxnSpPr>
          <p:spPr>
            <a:xfrm>
              <a:off x="564183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292080" y="5517232"/>
              <a:ext cx="720080" cy="307777"/>
            </a:xfrm>
            <a:prstGeom prst="rect">
              <a:avLst/>
            </a:prstGeom>
            <a:noFill/>
          </p:spPr>
          <p:txBody>
            <a:bodyPr wrap="square" rtlCol="0">
              <a:spAutoFit/>
            </a:bodyPr>
            <a:lstStyle/>
            <a:p>
              <a:pPr algn="ctr"/>
              <a:r>
                <a:rPr lang="en-US" dirty="0" smtClean="0">
                  <a:latin typeface="+mn-lt"/>
                </a:rPr>
                <a:t>2011</a:t>
              </a:r>
              <a:endParaRPr lang="el-GR" dirty="0">
                <a:latin typeface="+mn-lt"/>
              </a:endParaRPr>
            </a:p>
          </p:txBody>
        </p:sp>
      </p:grpSp>
      <p:grpSp>
        <p:nvGrpSpPr>
          <p:cNvPr id="21" name="Group 21"/>
          <p:cNvGrpSpPr/>
          <p:nvPr/>
        </p:nvGrpSpPr>
        <p:grpSpPr>
          <a:xfrm>
            <a:off x="3650298" y="4941168"/>
            <a:ext cx="720080" cy="883841"/>
            <a:chOff x="4355976" y="4941168"/>
            <a:chExt cx="720080" cy="883841"/>
          </a:xfrm>
        </p:grpSpPr>
        <p:cxnSp>
          <p:nvCxnSpPr>
            <p:cNvPr id="9" name="Straight Connector 8"/>
            <p:cNvCxnSpPr/>
            <p:nvPr/>
          </p:nvCxnSpPr>
          <p:spPr>
            <a:xfrm>
              <a:off x="4726302"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55976" y="5517232"/>
              <a:ext cx="720080" cy="307777"/>
            </a:xfrm>
            <a:prstGeom prst="rect">
              <a:avLst/>
            </a:prstGeom>
            <a:noFill/>
          </p:spPr>
          <p:txBody>
            <a:bodyPr wrap="square" rtlCol="0">
              <a:spAutoFit/>
            </a:bodyPr>
            <a:lstStyle/>
            <a:p>
              <a:pPr algn="ctr"/>
              <a:r>
                <a:rPr lang="en-US" dirty="0" smtClean="0">
                  <a:latin typeface="+mn-lt"/>
                </a:rPr>
                <a:t>2009</a:t>
              </a:r>
              <a:endParaRPr lang="el-GR" dirty="0">
                <a:latin typeface="+mn-lt"/>
              </a:endParaRPr>
            </a:p>
          </p:txBody>
        </p:sp>
      </p:grpSp>
      <p:grpSp>
        <p:nvGrpSpPr>
          <p:cNvPr id="22" name="Group 20"/>
          <p:cNvGrpSpPr/>
          <p:nvPr/>
        </p:nvGrpSpPr>
        <p:grpSpPr>
          <a:xfrm>
            <a:off x="2555776" y="4941168"/>
            <a:ext cx="720080" cy="883841"/>
            <a:chOff x="2555776" y="4941168"/>
            <a:chExt cx="720080" cy="883841"/>
          </a:xfrm>
        </p:grpSpPr>
        <p:cxnSp>
          <p:nvCxnSpPr>
            <p:cNvPr id="10" name="Straight Connector 9"/>
            <p:cNvCxnSpPr/>
            <p:nvPr/>
          </p:nvCxnSpPr>
          <p:spPr>
            <a:xfrm>
              <a:off x="2915816"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555776" y="5517232"/>
              <a:ext cx="720080" cy="307777"/>
            </a:xfrm>
            <a:prstGeom prst="rect">
              <a:avLst/>
            </a:prstGeom>
            <a:noFill/>
          </p:spPr>
          <p:txBody>
            <a:bodyPr wrap="square" rtlCol="0">
              <a:spAutoFit/>
            </a:bodyPr>
            <a:lstStyle/>
            <a:p>
              <a:pPr algn="ctr"/>
              <a:r>
                <a:rPr lang="en-US" dirty="0" smtClean="0">
                  <a:latin typeface="+mn-lt"/>
                </a:rPr>
                <a:t>2008</a:t>
              </a:r>
              <a:endParaRPr lang="el-GR" dirty="0">
                <a:latin typeface="+mn-lt"/>
              </a:endParaRPr>
            </a:p>
          </p:txBody>
        </p:sp>
      </p:grpSp>
      <p:grpSp>
        <p:nvGrpSpPr>
          <p:cNvPr id="23" name="Group 27"/>
          <p:cNvGrpSpPr/>
          <p:nvPr/>
        </p:nvGrpSpPr>
        <p:grpSpPr>
          <a:xfrm>
            <a:off x="411566" y="4941168"/>
            <a:ext cx="550151" cy="883841"/>
            <a:chOff x="411566" y="4941168"/>
            <a:chExt cx="550151" cy="883841"/>
          </a:xfrm>
        </p:grpSpPr>
        <p:cxnSp>
          <p:nvCxnSpPr>
            <p:cNvPr id="7" name="Straight Connector 6"/>
            <p:cNvCxnSpPr/>
            <p:nvPr/>
          </p:nvCxnSpPr>
          <p:spPr>
            <a:xfrm>
              <a:off x="683568" y="4941168"/>
              <a:ext cx="0" cy="50405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11566" y="5517232"/>
              <a:ext cx="550151" cy="307777"/>
            </a:xfrm>
            <a:prstGeom prst="rect">
              <a:avLst/>
            </a:prstGeom>
          </p:spPr>
          <p:txBody>
            <a:bodyPr wrap="none">
              <a:spAutoFit/>
            </a:bodyPr>
            <a:lstStyle/>
            <a:p>
              <a:pPr algn="ctr"/>
              <a:r>
                <a:rPr lang="en-US" dirty="0" smtClean="0">
                  <a:latin typeface="+mn-lt"/>
                </a:rPr>
                <a:t>1993</a:t>
              </a:r>
              <a:endParaRPr lang="el-GR" dirty="0">
                <a:latin typeface="+mn-lt"/>
              </a:endParaRPr>
            </a:p>
          </p:txBody>
        </p:sp>
      </p:grpSp>
      <p:sp>
        <p:nvSpPr>
          <p:cNvPr id="29" name="Rectangle 28"/>
          <p:cNvSpPr/>
          <p:nvPr/>
        </p:nvSpPr>
        <p:spPr>
          <a:xfrm>
            <a:off x="298558" y="4437112"/>
            <a:ext cx="776175" cy="523220"/>
          </a:xfrm>
          <a:prstGeom prst="rect">
            <a:avLst/>
          </a:prstGeom>
        </p:spPr>
        <p:txBody>
          <a:bodyPr wrap="none">
            <a:spAutoFit/>
          </a:bodyPr>
          <a:lstStyle/>
          <a:p>
            <a:pPr algn="ctr"/>
            <a:r>
              <a:rPr lang="en-US" dirty="0" err="1" smtClean="0">
                <a:latin typeface="+mn-lt"/>
              </a:rPr>
              <a:t>Sjoberg</a:t>
            </a:r>
            <a:r>
              <a:rPr lang="en-US" dirty="0" smtClean="0">
                <a:latin typeface="+mn-lt"/>
              </a:rPr>
              <a:t> </a:t>
            </a:r>
          </a:p>
          <a:p>
            <a:pPr algn="ctr"/>
            <a:r>
              <a:rPr lang="en-US" dirty="0" smtClean="0">
                <a:latin typeface="+mn-lt"/>
              </a:rPr>
              <a:t>IST 93</a:t>
            </a:r>
            <a:endParaRPr lang="el-GR" dirty="0">
              <a:latin typeface="+mn-lt"/>
            </a:endParaRPr>
          </a:p>
        </p:txBody>
      </p:sp>
      <p:sp>
        <p:nvSpPr>
          <p:cNvPr id="30" name="Rectangle 29"/>
          <p:cNvSpPr/>
          <p:nvPr/>
        </p:nvSpPr>
        <p:spPr>
          <a:xfrm>
            <a:off x="2542837" y="4437112"/>
            <a:ext cx="758541" cy="523220"/>
          </a:xfrm>
          <a:prstGeom prst="rect">
            <a:avLst/>
          </a:prstGeom>
        </p:spPr>
        <p:txBody>
          <a:bodyPr wrap="none">
            <a:spAutoFit/>
          </a:bodyPr>
          <a:lstStyle/>
          <a:p>
            <a:pPr algn="ctr"/>
            <a:r>
              <a:rPr lang="en-US" dirty="0" err="1" smtClean="0">
                <a:latin typeface="+mn-lt"/>
              </a:rPr>
              <a:t>Curino</a:t>
            </a:r>
            <a:r>
              <a:rPr lang="en-US" dirty="0" smtClean="0">
                <a:latin typeface="+mn-lt"/>
              </a:rPr>
              <a:t>+</a:t>
            </a:r>
          </a:p>
          <a:p>
            <a:pPr algn="ctr"/>
            <a:r>
              <a:rPr lang="en-US" dirty="0" smtClean="0">
                <a:latin typeface="+mn-lt"/>
              </a:rPr>
              <a:t>ICEIS08</a:t>
            </a:r>
            <a:endParaRPr lang="el-GR" dirty="0">
              <a:latin typeface="+mn-lt"/>
            </a:endParaRPr>
          </a:p>
        </p:txBody>
      </p:sp>
      <p:sp>
        <p:nvSpPr>
          <p:cNvPr id="31" name="Rectangle 30"/>
          <p:cNvSpPr/>
          <p:nvPr/>
        </p:nvSpPr>
        <p:spPr>
          <a:xfrm>
            <a:off x="3752407" y="4437112"/>
            <a:ext cx="1603324" cy="523220"/>
          </a:xfrm>
          <a:prstGeom prst="rect">
            <a:avLst/>
          </a:prstGeom>
        </p:spPr>
        <p:txBody>
          <a:bodyPr wrap="none">
            <a:spAutoFit/>
          </a:bodyPr>
          <a:lstStyle/>
          <a:p>
            <a:pPr algn="ctr"/>
            <a:r>
              <a:rPr lang="en-US" dirty="0" smtClean="0">
                <a:latin typeface="+mn-lt"/>
              </a:rPr>
              <a:t>Univ. Riverside</a:t>
            </a:r>
          </a:p>
          <a:p>
            <a:pPr algn="ctr"/>
            <a:r>
              <a:rPr lang="en-US" dirty="0" smtClean="0">
                <a:latin typeface="+mn-lt"/>
              </a:rPr>
              <a:t>IWPSE09, ICDEW11</a:t>
            </a:r>
          </a:p>
        </p:txBody>
      </p:sp>
      <p:sp>
        <p:nvSpPr>
          <p:cNvPr id="32" name="Rectangle 31"/>
          <p:cNvSpPr/>
          <p:nvPr/>
        </p:nvSpPr>
        <p:spPr>
          <a:xfrm>
            <a:off x="5750335" y="4437112"/>
            <a:ext cx="824264" cy="523220"/>
          </a:xfrm>
          <a:prstGeom prst="rect">
            <a:avLst/>
          </a:prstGeom>
        </p:spPr>
        <p:txBody>
          <a:bodyPr wrap="none">
            <a:spAutoFit/>
          </a:bodyPr>
          <a:lstStyle/>
          <a:p>
            <a:pPr algn="ctr"/>
            <a:r>
              <a:rPr lang="en-US" dirty="0" err="1" smtClean="0">
                <a:latin typeface="+mn-lt"/>
              </a:rPr>
              <a:t>Qiu,Li,Su</a:t>
            </a:r>
            <a:endParaRPr lang="en-US" dirty="0" smtClean="0">
              <a:latin typeface="+mn-lt"/>
            </a:endParaRPr>
          </a:p>
          <a:p>
            <a:pPr algn="ctr"/>
            <a:r>
              <a:rPr lang="en-US" dirty="0" smtClean="0">
                <a:latin typeface="+mn-lt"/>
              </a:rPr>
              <a:t>FSE’13</a:t>
            </a:r>
            <a:endParaRPr lang="el-GR" dirty="0">
              <a:latin typeface="+mn-lt"/>
            </a:endParaRPr>
          </a:p>
        </p:txBody>
      </p:sp>
      <p:sp>
        <p:nvSpPr>
          <p:cNvPr id="33" name="Rectangle 32"/>
          <p:cNvSpPr/>
          <p:nvPr/>
        </p:nvSpPr>
        <p:spPr>
          <a:xfrm>
            <a:off x="7182811" y="4437112"/>
            <a:ext cx="1269899" cy="523220"/>
          </a:xfrm>
          <a:prstGeom prst="rect">
            <a:avLst/>
          </a:prstGeom>
        </p:spPr>
        <p:txBody>
          <a:bodyPr wrap="none">
            <a:spAutoFit/>
          </a:bodyPr>
          <a:lstStyle/>
          <a:p>
            <a:pPr algn="ctr"/>
            <a:r>
              <a:rPr lang="en-US" b="1" dirty="0" smtClean="0">
                <a:solidFill>
                  <a:srgbClr val="0000FF"/>
                </a:solidFill>
                <a:latin typeface="+mn-lt"/>
              </a:rPr>
              <a:t>Univ. Ioannina</a:t>
            </a:r>
          </a:p>
          <a:p>
            <a:pPr algn="ctr"/>
            <a:r>
              <a:rPr lang="en-US" b="1" dirty="0" smtClean="0">
                <a:solidFill>
                  <a:srgbClr val="0000FF"/>
                </a:solidFill>
                <a:latin typeface="+mn-lt"/>
              </a:rPr>
              <a:t>CAiSE14, ER15</a:t>
            </a:r>
          </a:p>
        </p:txBody>
      </p:sp>
      <p:sp>
        <p:nvSpPr>
          <p:cNvPr id="35" name="TextBox 34"/>
          <p:cNvSpPr txBox="1"/>
          <p:nvPr/>
        </p:nvSpPr>
        <p:spPr>
          <a:xfrm>
            <a:off x="6948264" y="3068960"/>
            <a:ext cx="2016224" cy="646331"/>
          </a:xfrm>
          <a:prstGeom prst="rect">
            <a:avLst/>
          </a:prstGeom>
          <a:noFill/>
        </p:spPr>
        <p:txBody>
          <a:bodyPr wrap="square" rtlCol="0">
            <a:spAutoFit/>
          </a:bodyPr>
          <a:lstStyle/>
          <a:p>
            <a:r>
              <a:rPr lang="en-US" b="1" dirty="0" smtClean="0">
                <a:solidFill>
                  <a:srgbClr val="0000FF"/>
                </a:solidFill>
                <a:latin typeface="+mn-lt"/>
              </a:rPr>
              <a:t>CAiSE14: DB level</a:t>
            </a:r>
          </a:p>
          <a:p>
            <a:r>
              <a:rPr lang="en-US" b="1" dirty="0" smtClean="0">
                <a:solidFill>
                  <a:srgbClr val="FF0000"/>
                </a:solidFill>
                <a:latin typeface="+mn-lt"/>
              </a:rPr>
              <a:t>ER’15: Table level</a:t>
            </a:r>
            <a:endParaRPr lang="el-GR" b="1" dirty="0" smtClean="0">
              <a:solidFill>
                <a:srgbClr val="FF0000"/>
              </a:solidFill>
              <a:latin typeface="+mn-l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 Evolution and Lehman laws</a:t>
            </a:r>
            <a:endParaRPr lang="el-GR" dirty="0"/>
          </a:p>
        </p:txBody>
      </p:sp>
      <p:sp>
        <p:nvSpPr>
          <p:cNvPr id="3" name="Text Placeholder 2"/>
          <p:cNvSpPr>
            <a:spLocks noGrp="1"/>
          </p:cNvSpPr>
          <p:nvPr>
            <p:ph type="body" idx="1"/>
          </p:nvPr>
        </p:nvSpPr>
        <p:spPr>
          <a:xfrm>
            <a:off x="722313" y="1556793"/>
            <a:ext cx="7772400" cy="2850108"/>
          </a:xfrm>
        </p:spPr>
        <p:txBody>
          <a:bodyPr/>
          <a:lstStyle/>
          <a:p>
            <a:r>
              <a:rPr lang="en-US" b="1" dirty="0"/>
              <a:t>.. What do we see if we observe the evolution of </a:t>
            </a:r>
            <a:r>
              <a:rPr lang="en-US" b="1" u="sng" dirty="0"/>
              <a:t>the entire schema</a:t>
            </a:r>
            <a:r>
              <a:rPr lang="en-US" b="1" dirty="0"/>
              <a:t>?</a:t>
            </a:r>
          </a:p>
          <a:p>
            <a:endParaRPr lang="en-US" dirty="0"/>
          </a:p>
          <a:p>
            <a:r>
              <a:rPr lang="en-US" dirty="0">
                <a:solidFill>
                  <a:srgbClr val="0000FF"/>
                </a:solidFill>
              </a:rPr>
              <a:t>http://www.cs.uoi.gr/~pvassil/publications/2014_CAiSE/ </a:t>
            </a:r>
          </a:p>
          <a:p>
            <a:endParaRPr lang="en-US" dirty="0"/>
          </a:p>
          <a:p>
            <a:pPr marL="179388" indent="-179388">
              <a:buFont typeface="Arial" pitchFamily="34" charset="0"/>
              <a:buChar char="•"/>
            </a:pPr>
            <a:r>
              <a:rPr lang="en-US" dirty="0" err="1"/>
              <a:t>Skoulis</a:t>
            </a:r>
            <a:r>
              <a:rPr lang="en-US" dirty="0"/>
              <a:t>, </a:t>
            </a:r>
            <a:r>
              <a:rPr lang="en-US" dirty="0" err="1"/>
              <a:t>Vassiliadis</a:t>
            </a:r>
            <a:r>
              <a:rPr lang="en-US" dirty="0"/>
              <a:t>, </a:t>
            </a:r>
            <a:r>
              <a:rPr lang="en-US" dirty="0" err="1"/>
              <a:t>Zarras</a:t>
            </a:r>
            <a:r>
              <a:rPr lang="en-US" dirty="0"/>
              <a:t>. Open-Source Databases: Within, Outside, or Beyond Lehman's Laws of Software Evolution? </a:t>
            </a:r>
            <a:r>
              <a:rPr lang="en-US" b="1" dirty="0" err="1"/>
              <a:t>CAiSE</a:t>
            </a:r>
            <a:r>
              <a:rPr lang="en-US" b="1" dirty="0"/>
              <a:t> 2014 </a:t>
            </a:r>
          </a:p>
          <a:p>
            <a:pPr marL="179388" indent="-179388">
              <a:buFont typeface="Arial" pitchFamily="34" charset="0"/>
              <a:buChar char="•"/>
            </a:pPr>
            <a:r>
              <a:rPr lang="en-US" dirty="0"/>
              <a:t>Growing up with stability: How open-source relational databases evolve.  </a:t>
            </a:r>
            <a:r>
              <a:rPr lang="en-US" b="1" dirty="0"/>
              <a:t>Information Systems, Volume 53</a:t>
            </a:r>
            <a:r>
              <a:rPr lang="en-US" dirty="0"/>
              <a:t>, </a:t>
            </a:r>
            <a:r>
              <a:rPr lang="en-US" b="1" dirty="0"/>
              <a:t>October–November </a:t>
            </a:r>
            <a:r>
              <a:rPr lang="en-US" b="1" dirty="0" smtClean="0"/>
              <a:t>2015</a:t>
            </a:r>
            <a:endParaRPr lang="en-US" b="1" dirty="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74</a:t>
            </a:fld>
            <a:endParaRPr lang="el-G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0648"/>
            <a:ext cx="8229600" cy="1143000"/>
          </a:xfrm>
        </p:spPr>
        <p:txBody>
          <a:bodyPr>
            <a:normAutofit fontScale="90000"/>
          </a:bodyPr>
          <a:lstStyle/>
          <a:p>
            <a:r>
              <a:rPr lang="en-US" dirty="0" smtClean="0"/>
              <a:t>Exploratory search of the schema histories for patterns</a:t>
            </a:r>
            <a:endParaRPr lang="el-GR" dirty="0"/>
          </a:p>
        </p:txBody>
      </p:sp>
      <p:sp>
        <p:nvSpPr>
          <p:cNvPr id="2" name="Footer Placeholder 1"/>
          <p:cNvSpPr>
            <a:spLocks noGrp="1"/>
          </p:cNvSpPr>
          <p:nvPr>
            <p:ph type="ftr" sz="quarter" idx="11"/>
          </p:nvPr>
        </p:nvSpPr>
        <p:spPr/>
        <p:txBody>
          <a:bodyPr/>
          <a:lstStyle/>
          <a:p>
            <a:endParaRPr lang="el-GR"/>
          </a:p>
        </p:txBody>
      </p:sp>
      <p:sp>
        <p:nvSpPr>
          <p:cNvPr id="3" name="Slide Number Placeholder 2"/>
          <p:cNvSpPr>
            <a:spLocks noGrp="1"/>
          </p:cNvSpPr>
          <p:nvPr>
            <p:ph type="sldNum" sz="quarter" idx="12"/>
          </p:nvPr>
        </p:nvSpPr>
        <p:spPr/>
        <p:txBody>
          <a:bodyPr/>
          <a:lstStyle/>
          <a:p>
            <a:fld id="{17436D98-9539-44E1-9C46-C8A7EE3A4F66}" type="slidenum">
              <a:rPr lang="el-GR" smtClean="0"/>
              <a:pPr/>
              <a:t>75</a:t>
            </a:fld>
            <a:endParaRPr lang="el-GR" dirty="0"/>
          </a:p>
        </p:txBody>
      </p:sp>
      <p:pic>
        <p:nvPicPr>
          <p:cNvPr id="4" name="Picture 3" descr="in-out.png"/>
          <p:cNvPicPr>
            <a:picLocks noChangeAspect="1"/>
          </p:cNvPicPr>
          <p:nvPr/>
        </p:nvPicPr>
        <p:blipFill>
          <a:blip r:embed="rId3" cstate="print"/>
          <a:stretch>
            <a:fillRect/>
          </a:stretch>
        </p:blipFill>
        <p:spPr>
          <a:xfrm>
            <a:off x="0" y="3000375"/>
            <a:ext cx="9144000" cy="3596977"/>
          </a:xfrm>
          <a:prstGeom prst="rect">
            <a:avLst/>
          </a:prstGeom>
        </p:spPr>
      </p:pic>
      <p:sp>
        <p:nvSpPr>
          <p:cNvPr id="5" name="TextBox 4"/>
          <p:cNvSpPr txBox="1"/>
          <p:nvPr/>
        </p:nvSpPr>
        <p:spPr>
          <a:xfrm>
            <a:off x="323528" y="1492275"/>
            <a:ext cx="3816424" cy="267765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Input: </a:t>
            </a:r>
            <a:r>
              <a:rPr lang="en-US" sz="2400" dirty="0" smtClean="0">
                <a:latin typeface="+mn-lt"/>
              </a:rPr>
              <a:t>schema histories from </a:t>
            </a:r>
            <a:r>
              <a:rPr lang="en-US" sz="2400" dirty="0" err="1" smtClean="0">
                <a:latin typeface="+mn-lt"/>
              </a:rPr>
              <a:t>github</a:t>
            </a:r>
            <a:r>
              <a:rPr lang="en-US" sz="2400" dirty="0" smtClean="0">
                <a:latin typeface="+mn-lt"/>
              </a:rPr>
              <a:t>/</a:t>
            </a:r>
            <a:r>
              <a:rPr lang="en-US" sz="2400" dirty="0" err="1" smtClean="0">
                <a:latin typeface="+mn-lt"/>
              </a:rPr>
              <a:t>sourceforge</a:t>
            </a:r>
            <a:r>
              <a:rPr lang="en-US" sz="2400" dirty="0" smtClean="0">
                <a:latin typeface="+mn-lt"/>
              </a:rPr>
              <a:t>/…</a:t>
            </a:r>
          </a:p>
          <a:p>
            <a:r>
              <a:rPr lang="en-US" sz="2400" b="1" dirty="0" smtClean="0">
                <a:latin typeface="+mn-lt"/>
              </a:rPr>
              <a:t>Raw material</a:t>
            </a:r>
            <a:r>
              <a:rPr lang="en-US" sz="2400" dirty="0" smtClean="0">
                <a:latin typeface="+mn-lt"/>
              </a:rPr>
              <a:t>: details and stats on each table’s life, as produced by our diff extractor, for all the 8 datasets</a:t>
            </a:r>
            <a:endParaRPr lang="el-GR" sz="2400" dirty="0" smtClean="0">
              <a:latin typeface="+mn-lt"/>
            </a:endParaRPr>
          </a:p>
        </p:txBody>
      </p:sp>
      <p:sp>
        <p:nvSpPr>
          <p:cNvPr id="7" name="TextBox 6"/>
          <p:cNvSpPr txBox="1"/>
          <p:nvPr/>
        </p:nvSpPr>
        <p:spPr>
          <a:xfrm>
            <a:off x="5220072" y="1488207"/>
            <a:ext cx="3816424" cy="34163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latin typeface="+mn-lt"/>
              </a:rPr>
              <a:t>Output</a:t>
            </a:r>
            <a:r>
              <a:rPr lang="en-US" sz="2400" dirty="0" smtClean="0">
                <a:latin typeface="+mn-lt"/>
              </a:rPr>
              <a:t>: </a:t>
            </a:r>
            <a:r>
              <a:rPr lang="en-US" sz="2400" u="sng" dirty="0" smtClean="0">
                <a:latin typeface="+mn-lt"/>
              </a:rPr>
              <a:t>properties &amp; patterns on </a:t>
            </a:r>
            <a:r>
              <a:rPr lang="en-US" sz="2400" b="1" u="sng" dirty="0" smtClean="0">
                <a:solidFill>
                  <a:srgbClr val="3333FF"/>
                </a:solidFill>
                <a:latin typeface="+mn-lt"/>
              </a:rPr>
              <a:t>schema properties (size, </a:t>
            </a:r>
            <a:r>
              <a:rPr lang="en-US" sz="2400" b="1" u="sng" dirty="0" smtClean="0">
                <a:solidFill>
                  <a:srgbClr val="3333FF"/>
                </a:solidFill>
              </a:rPr>
              <a:t>growth</a:t>
            </a:r>
            <a:r>
              <a:rPr lang="en-US" sz="2400" b="1" u="sng" dirty="0" smtClean="0">
                <a:solidFill>
                  <a:srgbClr val="3333FF"/>
                </a:solidFill>
                <a:latin typeface="+mn-lt"/>
              </a:rPr>
              <a:t>, changes, …)</a:t>
            </a:r>
            <a:r>
              <a:rPr lang="en-US" sz="2400" dirty="0" smtClean="0">
                <a:latin typeface="+mn-lt"/>
              </a:rPr>
              <a:t> that occur frequently in our data sets</a:t>
            </a:r>
          </a:p>
          <a:p>
            <a:r>
              <a:rPr lang="en-US" sz="2400" b="1" u="sng" dirty="0" smtClean="0"/>
              <a:t>Highlights</a:t>
            </a:r>
            <a:endParaRPr lang="en-US" sz="2400" u="sng" dirty="0" smtClean="0"/>
          </a:p>
          <a:p>
            <a:pPr marL="179388" indent="-179388">
              <a:buFont typeface="Arial" pitchFamily="34" charset="0"/>
              <a:buChar char="•"/>
            </a:pPr>
            <a:r>
              <a:rPr lang="en-US" sz="2400" u="sng" dirty="0" smtClean="0"/>
              <a:t>Patterns on size and growth</a:t>
            </a:r>
          </a:p>
          <a:p>
            <a:pPr marL="179388" indent="-179388">
              <a:buFont typeface="Arial" pitchFamily="34" charset="0"/>
              <a:buChar char="•"/>
            </a:pPr>
            <a:r>
              <a:rPr lang="en-US" sz="2400" u="sng" dirty="0" smtClean="0">
                <a:latin typeface="+mn-lt"/>
              </a:rPr>
              <a:t>Compliance to Lehman’s laws</a:t>
            </a:r>
            <a:endParaRPr lang="el-GR" sz="2400" u="sng" dirty="0" smtClean="0">
              <a:latin typeface="+mn-lt"/>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159"/>
          <p:cNvSpPr txBox="1">
            <a:spLocks noGrp="1"/>
          </p:cNvSpPr>
          <p:nvPr>
            <p:ph type="title"/>
          </p:nvPr>
        </p:nvSpPr>
        <p:spPr>
          <a:xfrm>
            <a:off x="457200" y="274638"/>
            <a:ext cx="8219256" cy="1143000"/>
          </a:xfrm>
          <a:prstGeom prst="rect">
            <a:avLst/>
          </a:prstGeom>
        </p:spPr>
        <p:txBody>
          <a:bodyPr lIns="91425" tIns="91425" rIns="91425" bIns="91425" anchor="b" anchorCtr="0">
            <a:noAutofit/>
          </a:bodyPr>
          <a:lstStyle/>
          <a:p>
            <a:pPr algn="ctr"/>
            <a:r>
              <a:rPr lang="en-US" sz="4000" dirty="0" smtClean="0">
                <a:solidFill>
                  <a:schemeClr val="tx1"/>
                </a:solidFill>
                <a:latin typeface="Calibri" pitchFamily="34" charset="0"/>
                <a:ea typeface="Calibri"/>
                <a:cs typeface="Calibri"/>
                <a:sym typeface="Calibri"/>
              </a:rPr>
              <a:t>Schema Size (relations)</a:t>
            </a:r>
            <a:br>
              <a:rPr lang="en-US" sz="4000" dirty="0" smtClean="0">
                <a:solidFill>
                  <a:schemeClr val="tx1"/>
                </a:solidFill>
                <a:latin typeface="Calibri" pitchFamily="34" charset="0"/>
                <a:ea typeface="Calibri"/>
                <a:cs typeface="Calibri"/>
                <a:sym typeface="Calibri"/>
              </a:rPr>
            </a:br>
            <a:endParaRPr lang="en" sz="4000" dirty="0">
              <a:solidFill>
                <a:schemeClr val="tx1"/>
              </a:solidFill>
              <a:latin typeface="Calibri"/>
              <a:ea typeface="Calibri"/>
              <a:cs typeface="Calibri"/>
              <a:sym typeface="Calibri"/>
            </a:endParaRPr>
          </a:p>
        </p:txBody>
      </p:sp>
      <p:sp>
        <p:nvSpPr>
          <p:cNvPr id="14" name="Slide Number Placeholder 13"/>
          <p:cNvSpPr>
            <a:spLocks noGrp="1"/>
          </p:cNvSpPr>
          <p:nvPr>
            <p:ph type="sldNum" sz="quarter" idx="12"/>
          </p:nvPr>
        </p:nvSpPr>
        <p:spPr/>
        <p:txBody>
          <a:bodyPr/>
          <a:lstStyle/>
          <a:p>
            <a:fld id="{69E29E33-B620-47F9-BB04-8846C2A5AFCC}" type="slidenum">
              <a:rPr kumimoji="0" lang="en-US" smtClean="0"/>
              <a:pPr/>
              <a:t>76</a:t>
            </a:fld>
            <a:endParaRPr kumimoji="0" lang="en-US"/>
          </a:p>
        </p:txBody>
      </p:sp>
      <p:sp>
        <p:nvSpPr>
          <p:cNvPr id="16" name="Footer Placeholder 11"/>
          <p:cNvSpPr>
            <a:spLocks noGrp="1"/>
          </p:cNvSpPr>
          <p:nvPr>
            <p:ph type="ftr" sz="quarter" idx="11"/>
          </p:nvPr>
        </p:nvSpPr>
        <p:spPr>
          <a:xfrm>
            <a:off x="467544" y="6410942"/>
            <a:ext cx="5552256" cy="365125"/>
          </a:xfrm>
        </p:spPr>
        <p:txBody>
          <a:bodyPr/>
          <a:lstStyle/>
          <a:p>
            <a:r>
              <a:rPr kumimoji="0" lang="en-US" dirty="0" smtClean="0"/>
              <a:t>http://www.cs.uoi.gr/~pvassil/publications/2014_CAiSE/ </a:t>
            </a:r>
            <a:endParaRPr kumimoji="0" lang="en-US" dirty="0"/>
          </a:p>
        </p:txBody>
      </p:sp>
      <p:pic>
        <p:nvPicPr>
          <p:cNvPr id="15" name="Picture 2"/>
          <p:cNvPicPr>
            <a:picLocks noChangeAspect="1" noChangeArrowheads="1"/>
          </p:cNvPicPr>
          <p:nvPr/>
        </p:nvPicPr>
        <p:blipFill>
          <a:blip r:embed="rId3" cstate="print"/>
          <a:srcRect/>
          <a:stretch>
            <a:fillRect/>
          </a:stretch>
        </p:blipFill>
        <p:spPr bwMode="auto">
          <a:xfrm>
            <a:off x="3025152" y="4594688"/>
            <a:ext cx="2921213" cy="1818716"/>
          </a:xfrm>
          <a:prstGeom prst="rect">
            <a:avLst/>
          </a:prstGeom>
          <a:noFill/>
          <a:ln w="9525">
            <a:noFill/>
            <a:miter lim="800000"/>
            <a:headEnd/>
            <a:tailEnd/>
          </a:ln>
          <a:effectLst/>
        </p:spPr>
      </p:pic>
      <p:pic>
        <p:nvPicPr>
          <p:cNvPr id="17" name="Picture 3"/>
          <p:cNvPicPr>
            <a:picLocks noChangeAspect="1" noChangeArrowheads="1"/>
          </p:cNvPicPr>
          <p:nvPr/>
        </p:nvPicPr>
        <p:blipFill>
          <a:blip r:embed="rId4" cstate="print"/>
          <a:srcRect/>
          <a:stretch>
            <a:fillRect/>
          </a:stretch>
        </p:blipFill>
        <p:spPr bwMode="auto">
          <a:xfrm>
            <a:off x="3025151" y="733640"/>
            <a:ext cx="2937308" cy="1814692"/>
          </a:xfrm>
          <a:prstGeom prst="rect">
            <a:avLst/>
          </a:prstGeom>
          <a:noFill/>
          <a:ln w="9525">
            <a:noFill/>
            <a:miter lim="800000"/>
            <a:headEnd/>
            <a:tailEnd/>
          </a:ln>
          <a:effectLst/>
        </p:spPr>
      </p:pic>
      <p:pic>
        <p:nvPicPr>
          <p:cNvPr id="18" name="Picture 4"/>
          <p:cNvPicPr>
            <a:picLocks noChangeAspect="1" noChangeArrowheads="1"/>
          </p:cNvPicPr>
          <p:nvPr/>
        </p:nvPicPr>
        <p:blipFill>
          <a:blip r:embed="rId5" cstate="print"/>
          <a:srcRect/>
          <a:stretch>
            <a:fillRect/>
          </a:stretch>
        </p:blipFill>
        <p:spPr bwMode="auto">
          <a:xfrm>
            <a:off x="6035314" y="733640"/>
            <a:ext cx="2965473" cy="1814692"/>
          </a:xfrm>
          <a:prstGeom prst="rect">
            <a:avLst/>
          </a:prstGeom>
          <a:noFill/>
          <a:ln w="9525">
            <a:noFill/>
            <a:miter lim="800000"/>
            <a:headEnd/>
            <a:tailEnd/>
          </a:ln>
          <a:effectLst/>
        </p:spPr>
      </p:pic>
      <p:pic>
        <p:nvPicPr>
          <p:cNvPr id="19" name="Picture 5"/>
          <p:cNvPicPr>
            <a:picLocks noChangeAspect="1" noChangeArrowheads="1"/>
          </p:cNvPicPr>
          <p:nvPr/>
        </p:nvPicPr>
        <p:blipFill>
          <a:blip r:embed="rId6" cstate="print"/>
          <a:srcRect/>
          <a:stretch>
            <a:fillRect/>
          </a:stretch>
        </p:blipFill>
        <p:spPr bwMode="auto">
          <a:xfrm>
            <a:off x="0" y="2650472"/>
            <a:ext cx="2909141" cy="1814692"/>
          </a:xfrm>
          <a:prstGeom prst="rect">
            <a:avLst/>
          </a:prstGeom>
          <a:noFill/>
          <a:ln w="9525">
            <a:noFill/>
            <a:miter lim="800000"/>
            <a:headEnd/>
            <a:tailEnd/>
          </a:ln>
          <a:effectLst/>
        </p:spPr>
      </p:pic>
      <p:pic>
        <p:nvPicPr>
          <p:cNvPr id="20" name="Picture 2"/>
          <p:cNvPicPr>
            <a:picLocks noChangeAspect="1" noChangeArrowheads="1"/>
          </p:cNvPicPr>
          <p:nvPr/>
        </p:nvPicPr>
        <p:blipFill>
          <a:blip r:embed="rId7" cstate="print"/>
          <a:srcRect/>
          <a:stretch>
            <a:fillRect/>
          </a:stretch>
        </p:blipFill>
        <p:spPr bwMode="auto">
          <a:xfrm>
            <a:off x="0" y="733640"/>
            <a:ext cx="2909141" cy="1818716"/>
          </a:xfrm>
          <a:prstGeom prst="rect">
            <a:avLst/>
          </a:prstGeom>
          <a:noFill/>
          <a:ln w="9525">
            <a:noFill/>
            <a:miter lim="800000"/>
            <a:headEnd/>
            <a:tailEnd/>
          </a:ln>
          <a:effectLst/>
        </p:spPr>
      </p:pic>
      <p:pic>
        <p:nvPicPr>
          <p:cNvPr id="21" name="Picture 3"/>
          <p:cNvPicPr>
            <a:picLocks noChangeAspect="1" noChangeArrowheads="1"/>
          </p:cNvPicPr>
          <p:nvPr/>
        </p:nvPicPr>
        <p:blipFill>
          <a:blip r:embed="rId8" cstate="print"/>
          <a:srcRect/>
          <a:stretch>
            <a:fillRect/>
          </a:stretch>
        </p:blipFill>
        <p:spPr bwMode="auto">
          <a:xfrm>
            <a:off x="2" y="4594688"/>
            <a:ext cx="2913165" cy="1814692"/>
          </a:xfrm>
          <a:prstGeom prst="rect">
            <a:avLst/>
          </a:prstGeom>
          <a:noFill/>
          <a:ln w="9525">
            <a:noFill/>
            <a:miter lim="800000"/>
            <a:headEnd/>
            <a:tailEnd/>
          </a:ln>
          <a:effectLst/>
        </p:spPr>
      </p:pic>
      <p:pic>
        <p:nvPicPr>
          <p:cNvPr id="22" name="Picture 4"/>
          <p:cNvPicPr>
            <a:picLocks noChangeAspect="1" noChangeArrowheads="1"/>
          </p:cNvPicPr>
          <p:nvPr/>
        </p:nvPicPr>
        <p:blipFill>
          <a:blip r:embed="rId9" cstate="print"/>
          <a:srcRect/>
          <a:stretch>
            <a:fillRect/>
          </a:stretch>
        </p:blipFill>
        <p:spPr bwMode="auto">
          <a:xfrm>
            <a:off x="3025152" y="2650472"/>
            <a:ext cx="2913165" cy="1814692"/>
          </a:xfrm>
          <a:prstGeom prst="rect">
            <a:avLst/>
          </a:prstGeom>
          <a:noFill/>
          <a:ln w="9525">
            <a:noFill/>
            <a:miter lim="800000"/>
            <a:headEnd/>
            <a:tailEnd/>
          </a:ln>
          <a:effectLst/>
        </p:spPr>
      </p:pic>
      <p:pic>
        <p:nvPicPr>
          <p:cNvPr id="23" name="Picture 5"/>
          <p:cNvPicPr>
            <a:picLocks noChangeAspect="1" noChangeArrowheads="1"/>
          </p:cNvPicPr>
          <p:nvPr/>
        </p:nvPicPr>
        <p:blipFill>
          <a:blip r:embed="rId10" cstate="print"/>
          <a:srcRect/>
          <a:stretch>
            <a:fillRect/>
          </a:stretch>
        </p:blipFill>
        <p:spPr bwMode="auto">
          <a:xfrm>
            <a:off x="6035315" y="4594688"/>
            <a:ext cx="2913165" cy="18146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 Size</a:t>
            </a:r>
            <a:endParaRPr lang="el-GR" dirty="0"/>
          </a:p>
        </p:txBody>
      </p:sp>
      <p:sp>
        <p:nvSpPr>
          <p:cNvPr id="3" name="Content Placeholder 2"/>
          <p:cNvSpPr>
            <a:spLocks noGrp="1"/>
          </p:cNvSpPr>
          <p:nvPr>
            <p:ph idx="1"/>
          </p:nvPr>
        </p:nvSpPr>
        <p:spPr/>
        <p:txBody>
          <a:bodyPr>
            <a:normAutofit/>
          </a:bodyPr>
          <a:lstStyle/>
          <a:p>
            <a:r>
              <a:rPr lang="en-US" b="1" dirty="0" smtClean="0"/>
              <a:t>Overall increase in size</a:t>
            </a:r>
          </a:p>
          <a:p>
            <a:r>
              <a:rPr lang="en-US" dirty="0" smtClean="0"/>
              <a:t>Periods of </a:t>
            </a:r>
            <a:r>
              <a:rPr lang="en-US" b="1" dirty="0" smtClean="0">
                <a:solidFill>
                  <a:srgbClr val="0000FF"/>
                </a:solidFill>
              </a:rPr>
              <a:t>increase</a:t>
            </a:r>
            <a:r>
              <a:rPr lang="en-US" dirty="0" smtClean="0"/>
              <a:t>, esp. at beginning and after large drops </a:t>
            </a:r>
            <a:r>
              <a:rPr lang="en-US" dirty="0" smtClean="0">
                <a:solidFill>
                  <a:srgbClr val="0000FF"/>
                </a:solidFill>
              </a:rPr>
              <a:t>-&gt; positive feedback</a:t>
            </a:r>
          </a:p>
          <a:p>
            <a:r>
              <a:rPr lang="en-US" b="1" dirty="0" smtClean="0">
                <a:solidFill>
                  <a:srgbClr val="C00000"/>
                </a:solidFill>
              </a:rPr>
              <a:t>Drops</a:t>
            </a:r>
            <a:r>
              <a:rPr lang="en-US" dirty="0" smtClean="0"/>
              <a:t>: sudden and steep (in short duration) </a:t>
            </a:r>
            <a:r>
              <a:rPr lang="en-US" dirty="0" smtClean="0">
                <a:solidFill>
                  <a:srgbClr val="C00000"/>
                </a:solidFill>
              </a:rPr>
              <a:t>-&gt; negative feedback</a:t>
            </a:r>
          </a:p>
          <a:p>
            <a:r>
              <a:rPr lang="en-US" b="1" dirty="0" smtClean="0">
                <a:solidFill>
                  <a:srgbClr val="00B050"/>
                </a:solidFill>
              </a:rPr>
              <a:t>Large periods of stability!</a:t>
            </a:r>
          </a:p>
          <a:p>
            <a:pPr lvl="1"/>
            <a:r>
              <a:rPr lang="en-US" dirty="0" smtClean="0"/>
              <a:t>Unlike traditional S/W, db’s are dependency magnets…</a:t>
            </a:r>
            <a:endParaRPr lang="el-GR" dirty="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77</a:t>
            </a:fld>
            <a:endParaRPr kumimoji="0"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28600" y="0"/>
            <a:ext cx="4425950" cy="27559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4694237" y="146050"/>
            <a:ext cx="4449763" cy="27495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cstate="print"/>
          <a:srcRect/>
          <a:stretch>
            <a:fillRect/>
          </a:stretch>
        </p:blipFill>
        <p:spPr bwMode="auto">
          <a:xfrm>
            <a:off x="152400" y="4108450"/>
            <a:ext cx="4492625" cy="274955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cstate="print"/>
          <a:srcRect/>
          <a:stretch>
            <a:fillRect/>
          </a:stretch>
        </p:blipFill>
        <p:spPr bwMode="auto">
          <a:xfrm>
            <a:off x="4735513" y="4098925"/>
            <a:ext cx="4408487" cy="2749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228600" y="0"/>
            <a:ext cx="4425950" cy="27559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4694237" y="146050"/>
            <a:ext cx="4449763" cy="274955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cstate="print"/>
          <a:srcRect/>
          <a:stretch>
            <a:fillRect/>
          </a:stretch>
        </p:blipFill>
        <p:spPr bwMode="auto">
          <a:xfrm>
            <a:off x="152400" y="4108450"/>
            <a:ext cx="4492625" cy="274955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cstate="print"/>
          <a:srcRect/>
          <a:stretch>
            <a:fillRect/>
          </a:stretch>
        </p:blipFill>
        <p:spPr bwMode="auto">
          <a:xfrm>
            <a:off x="4735513" y="4098925"/>
            <a:ext cx="4408487" cy="2749550"/>
          </a:xfrm>
          <a:prstGeom prst="rect">
            <a:avLst/>
          </a:prstGeom>
          <a:noFill/>
          <a:ln w="9525">
            <a:noFill/>
            <a:miter lim="800000"/>
            <a:headEnd/>
            <a:tailEnd/>
          </a:ln>
          <a:effectLst/>
        </p:spPr>
      </p:pic>
      <p:sp>
        <p:nvSpPr>
          <p:cNvPr id="6" name="TextBox 5"/>
          <p:cNvSpPr txBox="1"/>
          <p:nvPr/>
        </p:nvSpPr>
        <p:spPr>
          <a:xfrm>
            <a:off x="533400" y="2971800"/>
            <a:ext cx="3352800" cy="646331"/>
          </a:xfrm>
          <a:prstGeom prst="rect">
            <a:avLst/>
          </a:prstGeom>
          <a:solidFill>
            <a:schemeClr val="accent6">
              <a:lumMod val="20000"/>
              <a:lumOff val="80000"/>
            </a:schemeClr>
          </a:solidFill>
        </p:spPr>
        <p:txBody>
          <a:bodyPr wrap="square" rtlCol="0">
            <a:spAutoFit/>
          </a:bodyPr>
          <a:lstStyle/>
          <a:p>
            <a:r>
              <a:rPr lang="en-US" dirty="0" smtClean="0"/>
              <a:t>Growth over time</a:t>
            </a:r>
          </a:p>
          <a:p>
            <a:r>
              <a:rPr lang="en-US" b="1" dirty="0" smtClean="0">
                <a:solidFill>
                  <a:schemeClr val="accent3">
                    <a:lumMod val="75000"/>
                  </a:schemeClr>
                </a:solidFill>
              </a:rPr>
              <a:t>Calmness periods</a:t>
            </a:r>
          </a:p>
        </p:txBody>
      </p:sp>
      <p:sp>
        <p:nvSpPr>
          <p:cNvPr id="7" name="TextBox 6"/>
          <p:cNvSpPr txBox="1"/>
          <p:nvPr/>
        </p:nvSpPr>
        <p:spPr>
          <a:xfrm>
            <a:off x="4876800" y="2971800"/>
            <a:ext cx="3962400" cy="646331"/>
          </a:xfrm>
          <a:prstGeom prst="rect">
            <a:avLst/>
          </a:prstGeom>
          <a:solidFill>
            <a:schemeClr val="accent6">
              <a:lumMod val="20000"/>
              <a:lumOff val="80000"/>
            </a:schemeClr>
          </a:solidFill>
        </p:spPr>
        <p:txBody>
          <a:bodyPr wrap="square" rtlCol="0">
            <a:spAutoFit/>
          </a:bodyPr>
          <a:lstStyle/>
          <a:p>
            <a:r>
              <a:rPr lang="en-US" dirty="0" smtClean="0">
                <a:solidFill>
                  <a:srgbClr val="3333FF"/>
                </a:solidFill>
              </a:rPr>
              <a:t>Increase</a:t>
            </a:r>
            <a:r>
              <a:rPr lang="en-US" dirty="0" smtClean="0"/>
              <a:t> both </a:t>
            </a:r>
            <a:r>
              <a:rPr lang="en-US" dirty="0" smtClean="0">
                <a:solidFill>
                  <a:srgbClr val="00B0F0"/>
                </a:solidFill>
              </a:rPr>
              <a:t>slow (</a:t>
            </a:r>
            <a:r>
              <a:rPr lang="en-US" u="sng" dirty="0" smtClean="0">
                <a:solidFill>
                  <a:srgbClr val="00B0F0"/>
                </a:solidFill>
              </a:rPr>
              <a:t>mostly</a:t>
            </a:r>
            <a:r>
              <a:rPr lang="en-US" dirty="0" smtClean="0">
                <a:solidFill>
                  <a:srgbClr val="00B0F0"/>
                </a:solidFill>
              </a:rPr>
              <a:t>)</a:t>
            </a:r>
            <a:r>
              <a:rPr lang="en-US" dirty="0" smtClean="0"/>
              <a:t> and </a:t>
            </a:r>
            <a:r>
              <a:rPr lang="en-US" b="1" dirty="0" smtClean="0">
                <a:solidFill>
                  <a:srgbClr val="3333FF"/>
                </a:solidFill>
              </a:rPr>
              <a:t>abrupt</a:t>
            </a:r>
          </a:p>
          <a:p>
            <a:r>
              <a:rPr lang="en-US" dirty="0" smtClean="0"/>
              <a:t>Occasional </a:t>
            </a:r>
            <a:r>
              <a:rPr lang="en-US" dirty="0" smtClean="0">
                <a:solidFill>
                  <a:srgbClr val="FF0000"/>
                </a:solidFill>
              </a:rPr>
              <a:t>abrupt drops</a:t>
            </a:r>
            <a:r>
              <a:rPr lang="en-US" dirty="0" smtClean="0"/>
              <a:t> (maintenance)</a:t>
            </a:r>
            <a:endParaRPr lang="el-GR" dirty="0" smtClean="0"/>
          </a:p>
        </p:txBody>
      </p:sp>
      <p:sp>
        <p:nvSpPr>
          <p:cNvPr id="8" name="Rectangle 7"/>
          <p:cNvSpPr/>
          <p:nvPr/>
        </p:nvSpPr>
        <p:spPr>
          <a:xfrm>
            <a:off x="1219200" y="914400"/>
            <a:ext cx="838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3200400" y="685800"/>
            <a:ext cx="1219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6172200" y="5943600"/>
            <a:ext cx="838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1" name="Rectangle 10"/>
          <p:cNvSpPr/>
          <p:nvPr/>
        </p:nvSpPr>
        <p:spPr>
          <a:xfrm>
            <a:off x="5181600" y="6172200"/>
            <a:ext cx="7620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Rectangle 11"/>
          <p:cNvSpPr/>
          <p:nvPr/>
        </p:nvSpPr>
        <p:spPr>
          <a:xfrm>
            <a:off x="1143000" y="57150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3" name="Rectangle 12"/>
          <p:cNvSpPr/>
          <p:nvPr/>
        </p:nvSpPr>
        <p:spPr>
          <a:xfrm>
            <a:off x="1447800" y="58674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4" name="Rectangle 13"/>
          <p:cNvSpPr/>
          <p:nvPr/>
        </p:nvSpPr>
        <p:spPr>
          <a:xfrm>
            <a:off x="2209800" y="5486400"/>
            <a:ext cx="3048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Rectangle 14"/>
          <p:cNvSpPr/>
          <p:nvPr/>
        </p:nvSpPr>
        <p:spPr>
          <a:xfrm>
            <a:off x="2743200" y="53340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6" name="Rectangle 15"/>
          <p:cNvSpPr/>
          <p:nvPr/>
        </p:nvSpPr>
        <p:spPr>
          <a:xfrm>
            <a:off x="3352800" y="5029200"/>
            <a:ext cx="3810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 name="Rectangle 16"/>
          <p:cNvSpPr/>
          <p:nvPr/>
        </p:nvSpPr>
        <p:spPr>
          <a:xfrm>
            <a:off x="3886200" y="49530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 name="Rectangle 17"/>
          <p:cNvSpPr/>
          <p:nvPr/>
        </p:nvSpPr>
        <p:spPr>
          <a:xfrm>
            <a:off x="7086600" y="838200"/>
            <a:ext cx="3048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9" name="Rectangle 18"/>
          <p:cNvSpPr/>
          <p:nvPr/>
        </p:nvSpPr>
        <p:spPr>
          <a:xfrm>
            <a:off x="7924800" y="914400"/>
            <a:ext cx="4572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0" name="Rectangle 19"/>
          <p:cNvSpPr/>
          <p:nvPr/>
        </p:nvSpPr>
        <p:spPr>
          <a:xfrm>
            <a:off x="7162800" y="5181600"/>
            <a:ext cx="9144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Rectangle 20"/>
          <p:cNvSpPr/>
          <p:nvPr/>
        </p:nvSpPr>
        <p:spPr>
          <a:xfrm>
            <a:off x="8610600" y="4648200"/>
            <a:ext cx="3810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2" name="Oval 21"/>
          <p:cNvSpPr/>
          <p:nvPr/>
        </p:nvSpPr>
        <p:spPr>
          <a:xfrm>
            <a:off x="914400" y="10668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3" name="Oval 22"/>
          <p:cNvSpPr/>
          <p:nvPr/>
        </p:nvSpPr>
        <p:spPr>
          <a:xfrm>
            <a:off x="5410200" y="15240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4" name="Oval 23"/>
          <p:cNvSpPr/>
          <p:nvPr/>
        </p:nvSpPr>
        <p:spPr>
          <a:xfrm>
            <a:off x="5181600" y="16764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5" name="Oval 24"/>
          <p:cNvSpPr/>
          <p:nvPr/>
        </p:nvSpPr>
        <p:spPr>
          <a:xfrm>
            <a:off x="5791200" y="14478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6" name="Oval 25"/>
          <p:cNvSpPr/>
          <p:nvPr/>
        </p:nvSpPr>
        <p:spPr>
          <a:xfrm>
            <a:off x="1295400" y="57150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7" name="Oval 26"/>
          <p:cNvSpPr/>
          <p:nvPr/>
        </p:nvSpPr>
        <p:spPr>
          <a:xfrm>
            <a:off x="8077200" y="50292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8" name="Rectangle 27"/>
          <p:cNvSpPr/>
          <p:nvPr/>
        </p:nvSpPr>
        <p:spPr>
          <a:xfrm>
            <a:off x="2209800" y="685800"/>
            <a:ext cx="914400" cy="3048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9" name="Rectangle 28"/>
          <p:cNvSpPr/>
          <p:nvPr/>
        </p:nvSpPr>
        <p:spPr>
          <a:xfrm>
            <a:off x="6096000" y="914400"/>
            <a:ext cx="914400" cy="6096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0" name="Rectangle 29"/>
          <p:cNvSpPr/>
          <p:nvPr/>
        </p:nvSpPr>
        <p:spPr>
          <a:xfrm>
            <a:off x="533400" y="5867400"/>
            <a:ext cx="685800" cy="5334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1" name="Rectangle 30"/>
          <p:cNvSpPr/>
          <p:nvPr/>
        </p:nvSpPr>
        <p:spPr>
          <a:xfrm>
            <a:off x="5943600" y="5943600"/>
            <a:ext cx="228600" cy="3048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2" name="Rectangle 31"/>
          <p:cNvSpPr/>
          <p:nvPr/>
        </p:nvSpPr>
        <p:spPr>
          <a:xfrm>
            <a:off x="8305800" y="4800600"/>
            <a:ext cx="3810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3" name="Oval 32"/>
          <p:cNvSpPr/>
          <p:nvPr/>
        </p:nvSpPr>
        <p:spPr>
          <a:xfrm>
            <a:off x="7239000" y="838200"/>
            <a:ext cx="304800" cy="457200"/>
          </a:xfrm>
          <a:prstGeom prst="ellipse">
            <a:avLst/>
          </a:prstGeom>
          <a:solidFill>
            <a:schemeClr val="accent2">
              <a:lumMod val="20000"/>
              <a:lumOff val="80000"/>
              <a:alpha val="40000"/>
            </a:schemeClr>
          </a:solid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4" name="Rectangle 33"/>
          <p:cNvSpPr/>
          <p:nvPr/>
        </p:nvSpPr>
        <p:spPr>
          <a:xfrm>
            <a:off x="5029200" y="1447800"/>
            <a:ext cx="1066800" cy="762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6" name="Right Arrow 35"/>
          <p:cNvSpPr/>
          <p:nvPr/>
        </p:nvSpPr>
        <p:spPr>
          <a:xfrm rot="13412087">
            <a:off x="825056" y="181565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7" name="Right Arrow 36"/>
          <p:cNvSpPr/>
          <p:nvPr/>
        </p:nvSpPr>
        <p:spPr>
          <a:xfrm rot="13412087">
            <a:off x="977456" y="1587057"/>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8" name="Right Arrow 37"/>
          <p:cNvSpPr/>
          <p:nvPr/>
        </p:nvSpPr>
        <p:spPr>
          <a:xfrm rot="2639042">
            <a:off x="698907" y="1053693"/>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39" name="Right Arrow 38"/>
          <p:cNvSpPr/>
          <p:nvPr/>
        </p:nvSpPr>
        <p:spPr>
          <a:xfrm rot="2319259">
            <a:off x="4938605" y="166200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0" name="Right Arrow 39"/>
          <p:cNvSpPr/>
          <p:nvPr/>
        </p:nvSpPr>
        <p:spPr>
          <a:xfrm rot="2561626">
            <a:off x="5092151" y="1358351"/>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1" name="Right Arrow 40"/>
          <p:cNvSpPr/>
          <p:nvPr/>
        </p:nvSpPr>
        <p:spPr>
          <a:xfrm rot="13412087">
            <a:off x="8445057" y="105365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2" name="Rectangle 41"/>
          <p:cNvSpPr/>
          <p:nvPr/>
        </p:nvSpPr>
        <p:spPr>
          <a:xfrm>
            <a:off x="8686800" y="838200"/>
            <a:ext cx="228600" cy="304800"/>
          </a:xfrm>
          <a:prstGeom prst="rect">
            <a:avLst/>
          </a:prstGeom>
          <a:solidFill>
            <a:srgbClr val="92D05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4" name="Right Arrow 43"/>
          <p:cNvSpPr/>
          <p:nvPr/>
        </p:nvSpPr>
        <p:spPr>
          <a:xfrm rot="13412087">
            <a:off x="7149656" y="5701857"/>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5" name="Right Arrow 44"/>
          <p:cNvSpPr/>
          <p:nvPr/>
        </p:nvSpPr>
        <p:spPr>
          <a:xfrm rot="13412087">
            <a:off x="3796855" y="5244654"/>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6" name="Right Arrow 45"/>
          <p:cNvSpPr/>
          <p:nvPr/>
        </p:nvSpPr>
        <p:spPr>
          <a:xfrm rot="13412087">
            <a:off x="4254056" y="5016055"/>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7" name="Right Arrow 46"/>
          <p:cNvSpPr/>
          <p:nvPr/>
        </p:nvSpPr>
        <p:spPr>
          <a:xfrm rot="13412087">
            <a:off x="3111056" y="5473258"/>
            <a:ext cx="304800" cy="304800"/>
          </a:xfrm>
          <a:prstGeom prst="rightArrow">
            <a:avLst/>
          </a:prstGeom>
          <a:solidFill>
            <a:srgbClr val="33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8" name="Rectangle 47"/>
          <p:cNvSpPr/>
          <p:nvPr/>
        </p:nvSpPr>
        <p:spPr>
          <a:xfrm>
            <a:off x="1676400" y="5562600"/>
            <a:ext cx="5334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9" name="Rectangle 48"/>
          <p:cNvSpPr/>
          <p:nvPr/>
        </p:nvSpPr>
        <p:spPr>
          <a:xfrm>
            <a:off x="2971800" y="5105400"/>
            <a:ext cx="3810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0" name="Rectangle 49"/>
          <p:cNvSpPr/>
          <p:nvPr/>
        </p:nvSpPr>
        <p:spPr>
          <a:xfrm>
            <a:off x="4114800" y="4724400"/>
            <a:ext cx="3810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1" name="Rectangle 50"/>
          <p:cNvSpPr/>
          <p:nvPr/>
        </p:nvSpPr>
        <p:spPr>
          <a:xfrm>
            <a:off x="2514600" y="5410200"/>
            <a:ext cx="304800" cy="381000"/>
          </a:xfrm>
          <a:prstGeom prst="rect">
            <a:avLst/>
          </a:prstGeom>
          <a:solidFill>
            <a:srgbClr val="DBEEF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The impact of evolution</a:t>
            </a:r>
            <a:endParaRPr lang="el-GR" dirty="0"/>
          </a:p>
        </p:txBody>
      </p:sp>
      <p:sp>
        <p:nvSpPr>
          <p:cNvPr id="3" name="Content Placeholder 2"/>
          <p:cNvSpPr>
            <a:spLocks noGrp="1"/>
          </p:cNvSpPr>
          <p:nvPr>
            <p:ph idx="1"/>
          </p:nvPr>
        </p:nvSpPr>
        <p:spPr>
          <a:xfrm>
            <a:off x="457200" y="1495325"/>
            <a:ext cx="5842992" cy="4525963"/>
          </a:xfrm>
        </p:spPr>
        <p:txBody>
          <a:bodyPr>
            <a:noAutofit/>
          </a:bodyPr>
          <a:lstStyle/>
          <a:p>
            <a:r>
              <a:rPr lang="en-US" sz="2400" b="1" dirty="0"/>
              <a:t>Syntactic</a:t>
            </a:r>
            <a:r>
              <a:rPr lang="en-US" sz="2400" dirty="0" smtClean="0"/>
              <a:t>: scripts &amp; reports simply crash</a:t>
            </a:r>
          </a:p>
          <a:p>
            <a:r>
              <a:rPr lang="en-US" sz="2400" b="1" dirty="0"/>
              <a:t>Semantic</a:t>
            </a:r>
            <a:r>
              <a:rPr lang="en-US" sz="2400" dirty="0"/>
              <a:t>:</a:t>
            </a:r>
            <a:r>
              <a:rPr lang="en-US" sz="2400" dirty="0" smtClean="0"/>
              <a:t> views and applications can become inconsistent or information losing</a:t>
            </a:r>
          </a:p>
          <a:p>
            <a:r>
              <a:rPr lang="en-US" sz="2400" b="1" dirty="0"/>
              <a:t>Performance</a:t>
            </a:r>
            <a:r>
              <a:rPr lang="en-US" sz="2400" dirty="0" smtClean="0"/>
              <a:t>: can vary a lot</a:t>
            </a:r>
          </a:p>
          <a:p>
            <a:pPr>
              <a:buNone/>
            </a:pPr>
            <a:endParaRPr lang="en-US" sz="2400" dirty="0" smtClean="0"/>
          </a:p>
        </p:txBody>
      </p:sp>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pic>
        <p:nvPicPr>
          <p:cNvPr id="5" name="Picture 8" descr="http://upload.wikimedia.org/wikipedia/commons/3/34/Jenga.gif"/>
          <p:cNvPicPr>
            <a:picLocks noChangeAspect="1" noChangeArrowheads="1"/>
          </p:cNvPicPr>
          <p:nvPr/>
        </p:nvPicPr>
        <p:blipFill>
          <a:blip r:embed="rId2" cstate="print"/>
          <a:srcRect/>
          <a:stretch>
            <a:fillRect/>
          </a:stretch>
        </p:blipFill>
        <p:spPr bwMode="auto">
          <a:xfrm>
            <a:off x="6372200" y="1556792"/>
            <a:ext cx="1979240" cy="2638987"/>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52400" y="228600"/>
            <a:ext cx="4408487" cy="27559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6350" y="4108450"/>
            <a:ext cx="4413250" cy="2749550"/>
          </a:xfrm>
          <a:prstGeom prst="rect">
            <a:avLst/>
          </a:prstGeom>
          <a:noFill/>
          <a:ln w="9525">
            <a:noFill/>
            <a:miter lim="800000"/>
            <a:headEnd/>
            <a:tailEnd/>
          </a:ln>
          <a:effectLst/>
        </p:spPr>
      </p:pic>
      <p:pic>
        <p:nvPicPr>
          <p:cNvPr id="9220" name="Picture 4"/>
          <p:cNvPicPr>
            <a:picLocks noChangeAspect="1" noChangeArrowheads="1"/>
          </p:cNvPicPr>
          <p:nvPr/>
        </p:nvPicPr>
        <p:blipFill>
          <a:blip r:embed="rId5" cstate="print"/>
          <a:srcRect/>
          <a:stretch>
            <a:fillRect/>
          </a:stretch>
        </p:blipFill>
        <p:spPr bwMode="auto">
          <a:xfrm>
            <a:off x="4730750" y="222250"/>
            <a:ext cx="4413250" cy="2749550"/>
          </a:xfrm>
          <a:prstGeom prst="rect">
            <a:avLst/>
          </a:prstGeom>
          <a:noFill/>
          <a:ln w="9525">
            <a:noFill/>
            <a:miter lim="800000"/>
            <a:headEnd/>
            <a:tailEnd/>
          </a:ln>
          <a:effectLst/>
        </p:spPr>
      </p:pic>
      <p:pic>
        <p:nvPicPr>
          <p:cNvPr id="9221" name="Picture 5"/>
          <p:cNvPicPr>
            <a:picLocks noChangeAspect="1" noChangeArrowheads="1"/>
          </p:cNvPicPr>
          <p:nvPr/>
        </p:nvPicPr>
        <p:blipFill>
          <a:blip r:embed="rId6" cstate="print"/>
          <a:srcRect/>
          <a:stretch>
            <a:fillRect/>
          </a:stretch>
        </p:blipFill>
        <p:spPr bwMode="auto">
          <a:xfrm>
            <a:off x="4730750" y="4108450"/>
            <a:ext cx="4413250" cy="27495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398333" y="1088920"/>
          <a:ext cx="2516889" cy="16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p:cNvGraphicFramePr/>
          <p:nvPr/>
        </p:nvGraphicFramePr>
        <p:xfrm>
          <a:off x="3313555" y="1088920"/>
          <a:ext cx="2516889"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nvGraphicFramePr>
        <p:xfrm>
          <a:off x="6228777" y="1088920"/>
          <a:ext cx="2516889" cy="16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p:cNvGraphicFramePr/>
          <p:nvPr/>
        </p:nvGraphicFramePr>
        <p:xfrm>
          <a:off x="398333" y="2961128"/>
          <a:ext cx="2516889" cy="16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7" name="Chart 6"/>
          <p:cNvGraphicFramePr/>
          <p:nvPr/>
        </p:nvGraphicFramePr>
        <p:xfrm>
          <a:off x="3313555" y="2961128"/>
          <a:ext cx="2516889" cy="162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hart 7"/>
          <p:cNvGraphicFramePr/>
          <p:nvPr/>
        </p:nvGraphicFramePr>
        <p:xfrm>
          <a:off x="6228777" y="2961128"/>
          <a:ext cx="2516889" cy="1620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9" name="Chart 8"/>
          <p:cNvGraphicFramePr/>
          <p:nvPr/>
        </p:nvGraphicFramePr>
        <p:xfrm>
          <a:off x="1370074" y="4738500"/>
          <a:ext cx="2516889" cy="16200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0" name="Chart 9"/>
          <p:cNvGraphicFramePr/>
          <p:nvPr/>
        </p:nvGraphicFramePr>
        <p:xfrm>
          <a:off x="5257037" y="4738500"/>
          <a:ext cx="2516889" cy="1620000"/>
        </p:xfrm>
        <a:graphic>
          <a:graphicData uri="http://schemas.openxmlformats.org/drawingml/2006/chart">
            <c:chart xmlns:c="http://schemas.openxmlformats.org/drawingml/2006/chart" xmlns:r="http://schemas.openxmlformats.org/officeDocument/2006/relationships" r:id="rId10"/>
          </a:graphicData>
        </a:graphic>
      </p:graphicFrame>
      <p:sp>
        <p:nvSpPr>
          <p:cNvPr id="13" name="Shape 159"/>
          <p:cNvSpPr txBox="1">
            <a:spLocks noGrp="1"/>
          </p:cNvSpPr>
          <p:nvPr>
            <p:ph type="title" idx="4294967295"/>
          </p:nvPr>
        </p:nvSpPr>
        <p:spPr>
          <a:xfrm>
            <a:off x="0" y="44450"/>
            <a:ext cx="9144000" cy="936625"/>
          </a:xfrm>
          <a:prstGeom prst="rect">
            <a:avLst/>
          </a:prstGeom>
        </p:spPr>
        <p:txBody>
          <a:bodyPr lIns="91425" tIns="91425" rIns="91425" bIns="91425" anchor="b" anchorCtr="0">
            <a:noAutofit/>
          </a:bodyPr>
          <a:lstStyle/>
          <a:p>
            <a:pPr algn="ctr"/>
            <a:r>
              <a:rPr lang="en-US" dirty="0" smtClean="0">
                <a:solidFill>
                  <a:schemeClr val="tx1"/>
                </a:solidFill>
                <a:latin typeface="Calibri" pitchFamily="34" charset="0"/>
                <a:ea typeface="Calibri"/>
                <a:cs typeface="Calibri"/>
                <a:sym typeface="Calibri"/>
              </a:rPr>
              <a:t>Schema Growth (diff in #tables)</a:t>
            </a:r>
            <a:endParaRPr lang="en" dirty="0">
              <a:solidFill>
                <a:schemeClr val="tx1"/>
              </a:solidFill>
              <a:latin typeface="Calibri"/>
              <a:ea typeface="Calibri"/>
              <a:cs typeface="Calibri"/>
              <a:sym typeface="Calibri"/>
            </a:endParaRPr>
          </a:p>
        </p:txBody>
      </p:sp>
      <p:sp>
        <p:nvSpPr>
          <p:cNvPr id="11" name="Slide Number Placeholder 10"/>
          <p:cNvSpPr>
            <a:spLocks noGrp="1"/>
          </p:cNvSpPr>
          <p:nvPr>
            <p:ph type="sldNum" sz="quarter" idx="12"/>
          </p:nvPr>
        </p:nvSpPr>
        <p:spPr/>
        <p:txBody>
          <a:bodyPr/>
          <a:lstStyle/>
          <a:p>
            <a:fld id="{69E29E33-B620-47F9-BB04-8846C2A5AFCC}" type="slidenum">
              <a:rPr kumimoji="0" lang="en-US" smtClean="0"/>
              <a:pPr/>
              <a:t>81</a:t>
            </a:fld>
            <a:endParaRPr kumimoji="0" lang="en-US"/>
          </a:p>
        </p:txBody>
      </p:sp>
      <p:sp>
        <p:nvSpPr>
          <p:cNvPr id="12" name="Footer Placeholder 11"/>
          <p:cNvSpPr>
            <a:spLocks noGrp="1"/>
          </p:cNvSpPr>
          <p:nvPr>
            <p:ph type="ftr" sz="quarter" idx="11"/>
          </p:nvPr>
        </p:nvSpPr>
        <p:spPr/>
        <p:txBody>
          <a:bodyPr/>
          <a:lstStyle/>
          <a:p>
            <a:r>
              <a:rPr kumimoji="0" lang="en-US" smtClean="0"/>
              <a:t>http://www.cs.uoi.gr/~pvassil/publications/2014_CAiSE/ </a:t>
            </a:r>
            <a:endParaRPr kumimoji="0"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Schema growth is small!</a:t>
            </a:r>
            <a:endParaRPr lang="el-GR" dirty="0"/>
          </a:p>
        </p:txBody>
      </p:sp>
      <p:sp>
        <p:nvSpPr>
          <p:cNvPr id="3" name="Content Placeholder 2"/>
          <p:cNvSpPr>
            <a:spLocks noGrp="1"/>
          </p:cNvSpPr>
          <p:nvPr>
            <p:ph idx="1"/>
          </p:nvPr>
        </p:nvSpPr>
        <p:spPr/>
        <p:txBody>
          <a:bodyPr>
            <a:normAutofit fontScale="85000" lnSpcReduction="20000"/>
          </a:bodyPr>
          <a:lstStyle/>
          <a:p>
            <a:r>
              <a:rPr lang="en-US" b="1" dirty="0" smtClean="0">
                <a:solidFill>
                  <a:srgbClr val="C00000"/>
                </a:solidFill>
              </a:rPr>
              <a:t>Growth is bounded in small values!</a:t>
            </a:r>
          </a:p>
          <a:p>
            <a:r>
              <a:rPr lang="en-US" b="1" dirty="0" err="1" smtClean="0">
                <a:solidFill>
                  <a:srgbClr val="0000FF"/>
                </a:solidFill>
              </a:rPr>
              <a:t>Zipfian</a:t>
            </a:r>
            <a:r>
              <a:rPr lang="en-US" b="1" dirty="0" smtClean="0">
                <a:solidFill>
                  <a:srgbClr val="0000FF"/>
                </a:solidFill>
              </a:rPr>
              <a:t> distribution of growth values around 0</a:t>
            </a:r>
            <a:endParaRPr lang="en-US" dirty="0" smtClean="0">
              <a:solidFill>
                <a:srgbClr val="0000FF"/>
              </a:solidFill>
            </a:endParaRPr>
          </a:p>
          <a:p>
            <a:pPr lvl="1"/>
            <a:r>
              <a:rPr lang="en-US" dirty="0" smtClean="0"/>
              <a:t>Predominantly: occurrences of zero growth; </a:t>
            </a:r>
            <a:r>
              <a:rPr lang="en-US" b="1" dirty="0" smtClean="0"/>
              <a:t>almost all deltas are bounded between [-2..2] tables</a:t>
            </a:r>
          </a:p>
          <a:p>
            <a:pPr lvl="1"/>
            <a:r>
              <a:rPr lang="en-US" dirty="0" smtClean="0"/>
              <a:t>[0..2] tables slightly more popular =&gt; average value of growth slightly higher than 0</a:t>
            </a:r>
          </a:p>
          <a:p>
            <a:pPr lvl="0"/>
            <a:r>
              <a:rPr lang="en-US" dirty="0" smtClean="0">
                <a:latin typeface="Calibri" pitchFamily="34" charset="0"/>
              </a:rPr>
              <a:t>No periods of continuous change; </a:t>
            </a:r>
            <a:r>
              <a:rPr lang="en-US" b="1" dirty="0" smtClean="0">
                <a:latin typeface="Calibri" pitchFamily="34" charset="0"/>
              </a:rPr>
              <a:t>small spikes instead</a:t>
            </a:r>
          </a:p>
          <a:p>
            <a:endParaRPr lang="en-US" dirty="0" smtClean="0"/>
          </a:p>
          <a:p>
            <a:r>
              <a:rPr lang="en-US" dirty="0" smtClean="0"/>
              <a:t>Due to perfective maintenance, we also have negative values of growth (less than the positive ones).</a:t>
            </a:r>
          </a:p>
          <a:p>
            <a:pPr lvl="0"/>
            <a:r>
              <a:rPr lang="en-US" dirty="0" smtClean="0">
                <a:latin typeface="Calibri" pitchFamily="34" charset="0"/>
              </a:rPr>
              <a:t>Oscillations exist too: positive growth is followed with immediate negative growth or stability</a:t>
            </a:r>
            <a:endParaRPr lang="en-US" b="1" dirty="0" smtClean="0">
              <a:latin typeface="Calibri" pitchFamily="34" charset="0"/>
            </a:endParaRPr>
          </a:p>
          <a:p>
            <a:endParaRPr lang="en-US" dirty="0" smtClean="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82</a:t>
            </a:fld>
            <a:endParaRPr kumimoji="0" lang="en-US"/>
          </a:p>
        </p:txBody>
      </p:sp>
      <p:sp>
        <p:nvSpPr>
          <p:cNvPr id="5" name="Footer Placeholder 4"/>
          <p:cNvSpPr>
            <a:spLocks noGrp="1"/>
          </p:cNvSpPr>
          <p:nvPr>
            <p:ph type="ftr" sz="quarter" idx="11"/>
          </p:nvPr>
        </p:nvSpPr>
        <p:spPr/>
        <p:txBody>
          <a:bodyPr/>
          <a:lstStyle/>
          <a:p>
            <a:r>
              <a:rPr kumimoji="0" lang="en-US" smtClean="0"/>
              <a:t>http://www.cs.uoi.gr/~pvassil/publications/2014_CAiSE/ </a:t>
            </a:r>
            <a:endParaRPr kumimoji="0"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Shape 159"/>
          <p:cNvSpPr txBox="1">
            <a:spLocks noGrp="1"/>
          </p:cNvSpPr>
          <p:nvPr>
            <p:ph type="title"/>
          </p:nvPr>
        </p:nvSpPr>
        <p:spPr>
          <a:prstGeom prst="rect">
            <a:avLst/>
          </a:prstGeom>
        </p:spPr>
        <p:txBody>
          <a:bodyPr lIns="91425" tIns="91425" rIns="91425" bIns="91425" anchor="b" anchorCtr="0">
            <a:noAutofit/>
          </a:bodyPr>
          <a:lstStyle/>
          <a:p>
            <a:pPr lvl="0"/>
            <a:r>
              <a:rPr lang="en-US" sz="4000" dirty="0" err="1" smtClean="0">
                <a:latin typeface="Calibri" pitchFamily="34" charset="0"/>
                <a:ea typeface="Calibri"/>
                <a:cs typeface="Calibri"/>
                <a:sym typeface="Calibri"/>
              </a:rPr>
              <a:t>Zipfian</a:t>
            </a:r>
            <a:r>
              <a:rPr lang="en-US" sz="4000" dirty="0" smtClean="0">
                <a:latin typeface="Calibri" pitchFamily="34" charset="0"/>
                <a:ea typeface="Calibri"/>
                <a:cs typeface="Calibri"/>
                <a:sym typeface="Calibri"/>
              </a:rPr>
              <a:t> model in the distribution of growth frequencies</a:t>
            </a:r>
            <a:endParaRPr lang="en" sz="4000" dirty="0">
              <a:latin typeface="Calibri"/>
              <a:ea typeface="Calibri"/>
              <a:cs typeface="Calibri"/>
              <a:sym typeface="Calibri"/>
            </a:endParaRPr>
          </a:p>
        </p:txBody>
      </p:sp>
      <p:pic>
        <p:nvPicPr>
          <p:cNvPr id="11" name="Picture 10"/>
          <p:cNvPicPr/>
          <p:nvPr/>
        </p:nvPicPr>
        <p:blipFill>
          <a:blip r:embed="rId3" cstate="print"/>
          <a:srcRect/>
          <a:stretch>
            <a:fillRect/>
          </a:stretch>
        </p:blipFill>
        <p:spPr bwMode="auto">
          <a:xfrm>
            <a:off x="1043608" y="2060848"/>
            <a:ext cx="7068351" cy="4374510"/>
          </a:xfrm>
          <a:prstGeom prst="rect">
            <a:avLst/>
          </a:prstGeom>
          <a:noFill/>
        </p:spPr>
      </p:pic>
      <p:sp>
        <p:nvSpPr>
          <p:cNvPr id="4" name="Slide Number Placeholder 3"/>
          <p:cNvSpPr>
            <a:spLocks noGrp="1"/>
          </p:cNvSpPr>
          <p:nvPr>
            <p:ph type="sldNum" sz="quarter" idx="12"/>
          </p:nvPr>
        </p:nvSpPr>
        <p:spPr/>
        <p:txBody>
          <a:bodyPr/>
          <a:lstStyle/>
          <a:p>
            <a:fld id="{69E29E33-B620-47F9-BB04-8846C2A5AFCC}" type="slidenum">
              <a:rPr kumimoji="0" lang="en-US" smtClean="0"/>
              <a:pPr/>
              <a:t>83</a:t>
            </a:fld>
            <a:endParaRPr kumimoji="0" lang="en-US"/>
          </a:p>
        </p:txBody>
      </p:sp>
      <p:sp>
        <p:nvSpPr>
          <p:cNvPr id="5" name="TextBox 4"/>
          <p:cNvSpPr txBox="1"/>
          <p:nvPr/>
        </p:nvSpPr>
        <p:spPr>
          <a:xfrm>
            <a:off x="1115616" y="2132856"/>
            <a:ext cx="2952328" cy="584775"/>
          </a:xfrm>
          <a:prstGeom prst="rect">
            <a:avLst/>
          </a:prstGeom>
          <a:noFill/>
          <a:ln>
            <a:solidFill>
              <a:schemeClr val="accent1"/>
            </a:solidFill>
          </a:ln>
        </p:spPr>
        <p:txBody>
          <a:bodyPr wrap="square" rtlCol="0">
            <a:spAutoFit/>
          </a:bodyPr>
          <a:lstStyle/>
          <a:p>
            <a:r>
              <a:rPr lang="en-US" sz="1600" b="1" dirty="0" smtClean="0">
                <a:solidFill>
                  <a:schemeClr val="tx1"/>
                </a:solidFill>
                <a:latin typeface="+mn-lt"/>
              </a:rPr>
              <a:t>Growth: delta </a:t>
            </a:r>
            <a:r>
              <a:rPr lang="en-US" sz="1600" b="1" dirty="0" smtClean="0">
                <a:solidFill>
                  <a:schemeClr val="tx1"/>
                </a:solidFill>
                <a:latin typeface="+mn-lt"/>
                <a:ea typeface="Calibri"/>
                <a:cs typeface="Calibri"/>
                <a:sym typeface="Calibri"/>
              </a:rPr>
              <a:t>in the schema size for two subsequent versions</a:t>
            </a:r>
            <a:endParaRPr lang="el-GR" sz="1600" b="1" dirty="0">
              <a:solidFill>
                <a:schemeClr val="tx1"/>
              </a:solidFill>
              <a:latin typeface="+mn-lt"/>
            </a:endParaRPr>
          </a:p>
        </p:txBody>
      </p:sp>
    </p:spTree>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Shape 159"/>
          <p:cNvSpPr txBox="1">
            <a:spLocks noGrp="1"/>
          </p:cNvSpPr>
          <p:nvPr>
            <p:ph type="title"/>
          </p:nvPr>
        </p:nvSpPr>
        <p:spPr>
          <a:prstGeom prst="rect">
            <a:avLst/>
          </a:prstGeom>
        </p:spPr>
        <p:txBody>
          <a:bodyPr lIns="91425" tIns="91425" rIns="91425" bIns="91425" anchor="b" anchorCtr="0">
            <a:noAutofit/>
          </a:bodyPr>
          <a:lstStyle/>
          <a:p>
            <a:r>
              <a:rPr lang="en-US" dirty="0" smtClean="0">
                <a:latin typeface="Calibri" pitchFamily="34" charset="0"/>
                <a:ea typeface="Calibri"/>
                <a:cs typeface="Calibri"/>
                <a:sym typeface="Calibri"/>
              </a:rPr>
              <a:t>What happens after large changes?</a:t>
            </a:r>
            <a:endParaRPr lang="en" dirty="0">
              <a:latin typeface="Calibri"/>
              <a:ea typeface="Calibri"/>
              <a:cs typeface="Calibri"/>
              <a:sym typeface="Calibri"/>
            </a:endParaRPr>
          </a:p>
        </p:txBody>
      </p:sp>
      <p:pic>
        <p:nvPicPr>
          <p:cNvPr id="5" name="Picture 4" descr="H:\familiarity.png"/>
          <p:cNvPicPr/>
          <p:nvPr/>
        </p:nvPicPr>
        <p:blipFill>
          <a:blip r:embed="rId3" cstate="print"/>
          <a:srcRect/>
          <a:stretch>
            <a:fillRect/>
          </a:stretch>
        </p:blipFill>
        <p:spPr bwMode="auto">
          <a:xfrm>
            <a:off x="969543" y="1813670"/>
            <a:ext cx="6986833" cy="4279626"/>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69E29E33-B620-47F9-BB04-8846C2A5AFCC}" type="slidenum">
              <a:rPr kumimoji="0" lang="en-US" smtClean="0"/>
              <a:pPr/>
              <a:t>84</a:t>
            </a:fld>
            <a:endParaRPr kumimoji="0" lang="en-US"/>
          </a:p>
        </p:txBody>
      </p:sp>
      <p:sp>
        <p:nvSpPr>
          <p:cNvPr id="6" name="Footer Placeholder 5"/>
          <p:cNvSpPr>
            <a:spLocks noGrp="1"/>
          </p:cNvSpPr>
          <p:nvPr>
            <p:ph type="ftr" sz="quarter" idx="11"/>
          </p:nvPr>
        </p:nvSpPr>
        <p:spPr/>
        <p:txBody>
          <a:bodyPr/>
          <a:lstStyle/>
          <a:p>
            <a:r>
              <a:rPr kumimoji="0" lang="en-US" smtClean="0"/>
              <a:t>http://www.cs.uoi.gr/~pvassil/publications/2014_CAiSE/ </a:t>
            </a:r>
            <a:endParaRPr kumimoji="0" lang="en-US"/>
          </a:p>
        </p:txBody>
      </p:sp>
    </p:spTree>
  </p:cSld>
  <p:clrMapOvr>
    <a:masterClrMapping/>
  </p:clrMapOvr>
  <p:transition spd="slow">
    <p:cu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52399" y="152400"/>
            <a:ext cx="4516017" cy="2514600"/>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print"/>
          <a:srcRect/>
          <a:stretch>
            <a:fillRect/>
          </a:stretch>
        </p:blipFill>
        <p:spPr bwMode="auto">
          <a:xfrm>
            <a:off x="4771188" y="0"/>
            <a:ext cx="4214672" cy="26670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a:stretch>
            <a:fillRect/>
          </a:stretch>
        </p:blipFill>
        <p:spPr bwMode="auto">
          <a:xfrm>
            <a:off x="4800600" y="2579536"/>
            <a:ext cx="4176122" cy="2478239"/>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print"/>
          <a:srcRect/>
          <a:stretch>
            <a:fillRect/>
          </a:stretch>
        </p:blipFill>
        <p:spPr bwMode="auto">
          <a:xfrm>
            <a:off x="152400" y="2579536"/>
            <a:ext cx="4090771" cy="2478239"/>
          </a:xfrm>
          <a:prstGeom prst="rect">
            <a:avLst/>
          </a:prstGeom>
          <a:noFill/>
          <a:ln w="9525">
            <a:noFill/>
            <a:miter lim="800000"/>
            <a:headEnd/>
            <a:tailEnd/>
          </a:ln>
          <a:effectLst/>
        </p:spPr>
      </p:pic>
      <p:pic>
        <p:nvPicPr>
          <p:cNvPr id="7" name="Picture 5"/>
          <p:cNvPicPr>
            <a:picLocks noChangeAspect="1" noChangeArrowheads="1"/>
          </p:cNvPicPr>
          <p:nvPr/>
        </p:nvPicPr>
        <p:blipFill>
          <a:blip r:embed="rId7" cstate="print"/>
          <a:srcRect/>
          <a:stretch>
            <a:fillRect/>
          </a:stretch>
        </p:blipFill>
        <p:spPr bwMode="auto">
          <a:xfrm>
            <a:off x="0" y="5094884"/>
            <a:ext cx="2494700" cy="1763116"/>
          </a:xfrm>
          <a:prstGeom prst="rect">
            <a:avLst/>
          </a:prstGeom>
          <a:noFill/>
          <a:ln w="9525">
            <a:noFill/>
            <a:miter lim="800000"/>
            <a:headEnd/>
            <a:tailEnd/>
          </a:ln>
          <a:effectLst/>
        </p:spPr>
      </p:pic>
      <p:sp>
        <p:nvSpPr>
          <p:cNvPr id="8" name="TextBox 7"/>
          <p:cNvSpPr txBox="1"/>
          <p:nvPr/>
        </p:nvSpPr>
        <p:spPr>
          <a:xfrm>
            <a:off x="2743200" y="5295900"/>
            <a:ext cx="6172200" cy="1200329"/>
          </a:xfrm>
          <a:prstGeom prst="rect">
            <a:avLst/>
          </a:prstGeom>
          <a:solidFill>
            <a:schemeClr val="accent6">
              <a:lumMod val="20000"/>
              <a:lumOff val="80000"/>
            </a:schemeClr>
          </a:solidFill>
        </p:spPr>
        <p:txBody>
          <a:bodyPr wrap="square" rtlCol="0">
            <a:spAutoFit/>
          </a:bodyPr>
          <a:lstStyle/>
          <a:p>
            <a:pPr algn="r"/>
            <a:r>
              <a:rPr lang="en-US" dirty="0" smtClean="0">
                <a:solidFill>
                  <a:schemeClr val="tx1">
                    <a:lumMod val="65000"/>
                    <a:lumOff val="35000"/>
                  </a:schemeClr>
                </a:solidFill>
              </a:rPr>
              <a:t>[With exceptions]</a:t>
            </a:r>
          </a:p>
          <a:p>
            <a:r>
              <a:rPr lang="en-US" dirty="0" smtClean="0">
                <a:solidFill>
                  <a:srgbClr val="3333FF"/>
                </a:solidFill>
              </a:rPr>
              <a:t>Density: </a:t>
            </a:r>
            <a:r>
              <a:rPr lang="en-US" b="1" u="sng" dirty="0" smtClean="0">
                <a:solidFill>
                  <a:srgbClr val="3333FF"/>
                </a:solidFill>
              </a:rPr>
              <a:t>focused maintenance</a:t>
            </a:r>
            <a:r>
              <a:rPr lang="en-US" u="sng" dirty="0" smtClean="0">
                <a:solidFill>
                  <a:srgbClr val="3333FF"/>
                </a:solidFill>
              </a:rPr>
              <a:t> </a:t>
            </a:r>
            <a:r>
              <a:rPr lang="en-US" dirty="0" smtClean="0">
                <a:solidFill>
                  <a:srgbClr val="3333FF"/>
                </a:solidFill>
              </a:rPr>
              <a:t>effort</a:t>
            </a:r>
          </a:p>
          <a:p>
            <a:r>
              <a:rPr lang="en-US" b="1" u="sng" dirty="0" smtClean="0">
                <a:solidFill>
                  <a:srgbClr val="3333FF"/>
                </a:solidFill>
              </a:rPr>
              <a:t>Progressive cooling </a:t>
            </a:r>
            <a:r>
              <a:rPr lang="en-US" dirty="0" smtClean="0">
                <a:solidFill>
                  <a:srgbClr val="3333FF"/>
                </a:solidFill>
              </a:rPr>
              <a:t>: early –maintenance density &gt;&gt; later stages </a:t>
            </a:r>
          </a:p>
          <a:p>
            <a:r>
              <a:rPr lang="en-US" dirty="0" smtClean="0">
                <a:solidFill>
                  <a:srgbClr val="3333FF"/>
                </a:solidFill>
              </a:rPr>
              <a:t>Several </a:t>
            </a:r>
            <a:r>
              <a:rPr lang="en-US" b="1" dirty="0" smtClean="0">
                <a:solidFill>
                  <a:srgbClr val="3333FF"/>
                </a:solidFill>
              </a:rPr>
              <a:t>spikes</a:t>
            </a:r>
            <a:r>
              <a:rPr lang="en-US" dirty="0" smtClean="0">
                <a:solidFill>
                  <a:srgbClr val="3333FF"/>
                </a:solidFill>
              </a:rPr>
              <a:t>, many </a:t>
            </a:r>
            <a:r>
              <a:rPr lang="en-US" b="1" u="sng" dirty="0" smtClean="0">
                <a:solidFill>
                  <a:srgbClr val="3333FF"/>
                </a:solidFill>
              </a:rPr>
              <a:t>zero-change</a:t>
            </a:r>
            <a:r>
              <a:rPr lang="en-US" u="sng" dirty="0" smtClean="0">
                <a:solidFill>
                  <a:srgbClr val="3333FF"/>
                </a:solidFill>
              </a:rPr>
              <a:t> periods/versions </a:t>
            </a:r>
            <a:endParaRPr lang="el-GR" u="sng" dirty="0">
              <a:solidFill>
                <a:srgbClr val="3333FF"/>
              </a:solidFill>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0" y="0"/>
            <a:ext cx="7162800" cy="523220"/>
          </a:xfrm>
          <a:prstGeom prst="rect">
            <a:avLst/>
          </a:prstGeom>
        </p:spPr>
        <p:txBody>
          <a:bodyPr wrap="square">
            <a:spAutoFit/>
          </a:bodyPr>
          <a:lstStyle/>
          <a:p>
            <a:pPr algn="ctr"/>
            <a:r>
              <a:rPr lang="fr-FR" sz="2800" b="1" dirty="0" smtClean="0">
                <a:solidFill>
                  <a:srgbClr val="C00000"/>
                </a:solidFill>
              </a:rPr>
              <a:t>#tables </a:t>
            </a:r>
            <a:r>
              <a:rPr lang="fr-FR" sz="2800" b="1" dirty="0" smtClean="0"/>
              <a:t>&amp; </a:t>
            </a:r>
            <a:r>
              <a:rPr lang="fr-FR" sz="2800" b="1" dirty="0" err="1" smtClean="0">
                <a:solidFill>
                  <a:srgbClr val="002060"/>
                </a:solidFill>
              </a:rPr>
              <a:t>heartbeat</a:t>
            </a:r>
            <a:r>
              <a:rPr lang="fr-FR" sz="2800" b="1" dirty="0" smtClean="0"/>
              <a:t> of changes over time</a:t>
            </a:r>
            <a:endParaRPr lang="el-GR" sz="2800" b="1" dirty="0"/>
          </a:p>
        </p:txBody>
      </p:sp>
      <p:pic>
        <p:nvPicPr>
          <p:cNvPr id="1026" name="Picture 2"/>
          <p:cNvPicPr>
            <a:picLocks noChangeAspect="1" noChangeArrowheads="1"/>
          </p:cNvPicPr>
          <p:nvPr/>
        </p:nvPicPr>
        <p:blipFill>
          <a:blip r:embed="rId3" cstate="print"/>
          <a:srcRect/>
          <a:stretch>
            <a:fillRect/>
          </a:stretch>
        </p:blipFill>
        <p:spPr bwMode="auto">
          <a:xfrm>
            <a:off x="4495800" y="990600"/>
            <a:ext cx="4511862" cy="2733341"/>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4572000" y="4114800"/>
            <a:ext cx="4419600" cy="2677448"/>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print"/>
          <a:srcRect/>
          <a:stretch>
            <a:fillRect/>
          </a:stretch>
        </p:blipFill>
        <p:spPr bwMode="auto">
          <a:xfrm>
            <a:off x="0" y="3820406"/>
            <a:ext cx="4181510" cy="2990149"/>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print"/>
          <a:srcRect/>
          <a:stretch>
            <a:fillRect/>
          </a:stretch>
        </p:blipFill>
        <p:spPr bwMode="auto">
          <a:xfrm>
            <a:off x="152400" y="685800"/>
            <a:ext cx="4157833" cy="29385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How do schemata evolve?</a:t>
            </a:r>
            <a:endParaRPr lang="el-GR" dirty="0"/>
          </a:p>
        </p:txBody>
      </p:sp>
      <p:sp>
        <p:nvSpPr>
          <p:cNvPr id="3" name="Content Placeholder 2"/>
          <p:cNvSpPr>
            <a:spLocks noGrp="1"/>
          </p:cNvSpPr>
          <p:nvPr>
            <p:ph idx="1"/>
          </p:nvPr>
        </p:nvSpPr>
        <p:spPr>
          <a:xfrm>
            <a:off x="457200" y="1556792"/>
            <a:ext cx="8229600" cy="4781128"/>
          </a:xfrm>
        </p:spPr>
        <p:txBody>
          <a:bodyPr>
            <a:normAutofit fontScale="62500" lnSpcReduction="20000"/>
          </a:bodyPr>
          <a:lstStyle/>
          <a:p>
            <a:pPr>
              <a:buNone/>
            </a:pPr>
            <a:r>
              <a:rPr lang="en-US" b="1" dirty="0" smtClean="0"/>
              <a:t>Schema size (#tables – also: #attributes) supports the assumption of a feedback mechanism</a:t>
            </a:r>
          </a:p>
          <a:p>
            <a:r>
              <a:rPr lang="en-US" dirty="0" smtClean="0"/>
              <a:t>Schema size </a:t>
            </a:r>
            <a:r>
              <a:rPr lang="en-US" dirty="0" smtClean="0">
                <a:solidFill>
                  <a:srgbClr val="0000FF"/>
                </a:solidFill>
              </a:rPr>
              <a:t>grows over time</a:t>
            </a:r>
            <a:r>
              <a:rPr lang="en-US" dirty="0" smtClean="0"/>
              <a:t>; not continuously, but with bursts of concentrated effort</a:t>
            </a:r>
          </a:p>
          <a:p>
            <a:r>
              <a:rPr lang="en-US" dirty="0" smtClean="0">
                <a:solidFill>
                  <a:srgbClr val="C00000"/>
                </a:solidFill>
              </a:rPr>
              <a:t>Drops in schema size signify the existence of perfective maintenance </a:t>
            </a:r>
          </a:p>
          <a:p>
            <a:r>
              <a:rPr lang="en-US" dirty="0" smtClean="0"/>
              <a:t>Large periods of </a:t>
            </a:r>
            <a:r>
              <a:rPr lang="en-US" dirty="0" smtClean="0">
                <a:solidFill>
                  <a:srgbClr val="7030A0"/>
                </a:solidFill>
              </a:rPr>
              <a:t>stability</a:t>
            </a:r>
          </a:p>
          <a:p>
            <a:pPr>
              <a:buNone/>
            </a:pPr>
            <a:endParaRPr lang="en-US" dirty="0" smtClean="0"/>
          </a:p>
          <a:p>
            <a:pPr>
              <a:buNone/>
            </a:pPr>
            <a:r>
              <a:rPr lang="en-US" b="1" dirty="0" smtClean="0">
                <a:solidFill>
                  <a:srgbClr val="C00000"/>
                </a:solidFill>
              </a:rPr>
              <a:t>Schema Growth </a:t>
            </a:r>
            <a:r>
              <a:rPr lang="en-US" b="1" dirty="0" smtClean="0"/>
              <a:t>(diff in size between subsequent versions) </a:t>
            </a:r>
            <a:r>
              <a:rPr lang="en-US" b="1" dirty="0" smtClean="0">
                <a:solidFill>
                  <a:srgbClr val="C00000"/>
                </a:solidFill>
              </a:rPr>
              <a:t>is small!!</a:t>
            </a:r>
          </a:p>
          <a:p>
            <a:r>
              <a:rPr lang="en-US" dirty="0" smtClean="0">
                <a:solidFill>
                  <a:srgbClr val="7030A0"/>
                </a:solidFill>
              </a:rPr>
              <a:t>Growth is small</a:t>
            </a:r>
            <a:r>
              <a:rPr lang="en-US" dirty="0" smtClean="0"/>
              <a:t>, smaller than in typical software</a:t>
            </a:r>
          </a:p>
          <a:p>
            <a:r>
              <a:rPr lang="en-US" dirty="0" smtClean="0">
                <a:solidFill>
                  <a:srgbClr val="0000FF"/>
                </a:solidFill>
              </a:rPr>
              <a:t>Average growth is close (slightly higher) to zero</a:t>
            </a:r>
          </a:p>
          <a:p>
            <a:pPr>
              <a:buNone/>
            </a:pPr>
            <a:endParaRPr lang="en-US" b="1" dirty="0" smtClean="0"/>
          </a:p>
          <a:p>
            <a:pPr>
              <a:buNone/>
            </a:pPr>
            <a:r>
              <a:rPr lang="en-US" b="1" dirty="0" smtClean="0"/>
              <a:t>Gravitation to rigidity:</a:t>
            </a:r>
          </a:p>
          <a:p>
            <a:r>
              <a:rPr lang="en-US" dirty="0" smtClean="0"/>
              <a:t>Large periods of </a:t>
            </a:r>
            <a:r>
              <a:rPr lang="en-US" dirty="0" smtClean="0">
                <a:solidFill>
                  <a:srgbClr val="7030A0"/>
                </a:solidFill>
              </a:rPr>
              <a:t>stability</a:t>
            </a:r>
          </a:p>
          <a:p>
            <a:r>
              <a:rPr lang="en-US" dirty="0" smtClean="0"/>
              <a:t>Change frequency drops with time</a:t>
            </a:r>
            <a:endParaRPr lang="en-US" b="1" dirty="0" smtClean="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87</a:t>
            </a:fld>
            <a:endParaRPr kumimoji="0" lang="en-US" dirty="0"/>
          </a:p>
        </p:txBody>
      </p:sp>
      <p:sp>
        <p:nvSpPr>
          <p:cNvPr id="14" name="TextBox 13"/>
          <p:cNvSpPr txBox="1"/>
          <p:nvPr/>
        </p:nvSpPr>
        <p:spPr>
          <a:xfrm>
            <a:off x="6012160" y="4725144"/>
            <a:ext cx="2987824" cy="138499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dirty="0" smtClean="0"/>
              <a:t>For details:</a:t>
            </a:r>
          </a:p>
          <a:p>
            <a:r>
              <a:rPr lang="en-US" sz="2800" dirty="0" smtClean="0"/>
              <a:t>- </a:t>
            </a:r>
            <a:r>
              <a:rPr lang="en-US" sz="2800" dirty="0" err="1" smtClean="0"/>
              <a:t>CAiSE</a:t>
            </a:r>
            <a:r>
              <a:rPr lang="en-US" sz="2800" dirty="0" smtClean="0"/>
              <a:t> 2014</a:t>
            </a:r>
          </a:p>
          <a:p>
            <a:r>
              <a:rPr lang="en-US" sz="2800" dirty="0" smtClean="0"/>
              <a:t>- Inf. Systems 2015</a:t>
            </a:r>
            <a:endParaRPr lang="el-GR" sz="2800" dirty="0"/>
          </a:p>
        </p:txBody>
      </p:sp>
      <p:pic>
        <p:nvPicPr>
          <p:cNvPr id="5" name="Picture 12" descr="C:\Users\pvassil\AppData\Local\Microsoft\Windows\Temporary Internet Files\Content.IE5\JK8E0TC8\MC900442026[1].wmf"/>
          <p:cNvPicPr>
            <a:picLocks noChangeAspect="1" noChangeArrowheads="1"/>
          </p:cNvPicPr>
          <p:nvPr/>
        </p:nvPicPr>
        <p:blipFill>
          <a:blip r:embed="rId3" cstate="print"/>
          <a:srcRect/>
          <a:stretch>
            <a:fillRect/>
          </a:stretch>
        </p:blipFill>
        <p:spPr bwMode="auto">
          <a:xfrm>
            <a:off x="7596336" y="864096"/>
            <a:ext cx="1368152" cy="1594403"/>
          </a:xfrm>
          <a:prstGeom prst="rect">
            <a:avLst/>
          </a:prstGeom>
          <a:noFill/>
          <a:ln w="9525">
            <a:noFill/>
            <a:miter lim="800000"/>
            <a:headEnd/>
            <a:tailEnd/>
          </a:ln>
        </p:spPr>
      </p:pic>
      <p:sp>
        <p:nvSpPr>
          <p:cNvPr id="15" name="Footer Placeholder 11"/>
          <p:cNvSpPr>
            <a:spLocks noGrp="1"/>
          </p:cNvSpPr>
          <p:nvPr>
            <p:ph type="ftr" sz="quarter" idx="11"/>
          </p:nvPr>
        </p:nvSpPr>
        <p:spPr>
          <a:xfrm>
            <a:off x="107504" y="6309320"/>
            <a:ext cx="7200800" cy="369332"/>
          </a:xfrm>
        </p:spPr>
        <p:style>
          <a:lnRef idx="1">
            <a:schemeClr val="dk1"/>
          </a:lnRef>
          <a:fillRef idx="2">
            <a:schemeClr val="dk1"/>
          </a:fillRef>
          <a:effectRef idx="1">
            <a:schemeClr val="dk1"/>
          </a:effectRef>
          <a:fontRef idx="minor">
            <a:schemeClr val="dk1"/>
          </a:fontRef>
        </p:style>
        <p:txBody>
          <a:bodyPr wrap="square" rtlCol="0">
            <a:spAutoFit/>
          </a:bodyPr>
          <a:lstStyle/>
          <a:p>
            <a:pPr algn="l"/>
            <a:r>
              <a:rPr lang="en-US" sz="1800" dirty="0">
                <a:solidFill>
                  <a:schemeClr val="tx1"/>
                </a:solidFill>
                <a:latin typeface="Consolas" pitchFamily="49" charset="0"/>
              </a:rPr>
              <a:t>http://www.cs.uoi.gr/~pvassil/publications/2014_CAiSE/ </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four patterns</a:t>
            </a:r>
            <a:endParaRPr lang="el-GR" dirty="0"/>
          </a:p>
        </p:txBody>
      </p:sp>
      <p:sp>
        <p:nvSpPr>
          <p:cNvPr id="3" name="Text Placeholder 2"/>
          <p:cNvSpPr>
            <a:spLocks noGrp="1"/>
          </p:cNvSpPr>
          <p:nvPr>
            <p:ph type="body" idx="1"/>
          </p:nvPr>
        </p:nvSpPr>
        <p:spPr/>
        <p:txBody>
          <a:bodyPr/>
          <a:lstStyle/>
          <a:p>
            <a:endParaRPr lang="el-GR" dirty="0"/>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7436D98-9539-44E1-9C46-C8A7EE3A4F66}" type="slidenum">
              <a:rPr lang="el-GR" smtClean="0"/>
              <a:pPr/>
              <a:t>88</a:t>
            </a:fld>
            <a:endParaRPr lang="el-G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9E29E33-B620-47F9-BB04-8846C2A5AFCC}" type="slidenum">
              <a:rPr kumimoji="0" lang="en-US" smtClean="0"/>
              <a:pPr/>
              <a:t>89</a:t>
            </a:fld>
            <a:endParaRPr kumimoji="0" lang="en-US"/>
          </a:p>
        </p:txBody>
      </p:sp>
      <p:pic>
        <p:nvPicPr>
          <p:cNvPr id="4" name="Picture 3"/>
          <p:cNvPicPr/>
          <p:nvPr/>
        </p:nvPicPr>
        <p:blipFill>
          <a:blip r:embed="rId3" cstate="print"/>
          <a:srcRect/>
          <a:stretch>
            <a:fillRect/>
          </a:stretch>
        </p:blipFill>
        <p:spPr bwMode="auto">
          <a:xfrm>
            <a:off x="4716016" y="3310454"/>
            <a:ext cx="3744416" cy="2455054"/>
          </a:xfrm>
          <a:prstGeom prst="rect">
            <a:avLst/>
          </a:prstGeom>
          <a:noFill/>
        </p:spPr>
      </p:pic>
      <p:pic>
        <p:nvPicPr>
          <p:cNvPr id="5" name="Picture 4"/>
          <p:cNvPicPr/>
          <p:nvPr/>
        </p:nvPicPr>
        <p:blipFill>
          <a:blip r:embed="rId4" cstate="print"/>
          <a:srcRect/>
          <a:stretch>
            <a:fillRect/>
          </a:stretch>
        </p:blipFill>
        <p:spPr bwMode="auto">
          <a:xfrm>
            <a:off x="827584" y="764704"/>
            <a:ext cx="3719748" cy="2460473"/>
          </a:xfrm>
          <a:prstGeom prst="rect">
            <a:avLst/>
          </a:prstGeom>
          <a:noFill/>
        </p:spPr>
      </p:pic>
      <p:pic>
        <p:nvPicPr>
          <p:cNvPr id="7" name="Picture 6"/>
          <p:cNvPicPr/>
          <p:nvPr/>
        </p:nvPicPr>
        <p:blipFill>
          <a:blip r:embed="rId5" cstate="print"/>
          <a:srcRect/>
          <a:stretch>
            <a:fillRect/>
          </a:stretch>
        </p:blipFill>
        <p:spPr bwMode="auto">
          <a:xfrm>
            <a:off x="4716016" y="764704"/>
            <a:ext cx="3719748" cy="2460473"/>
          </a:xfrm>
          <a:prstGeom prst="rect">
            <a:avLst/>
          </a:prstGeom>
          <a:noFill/>
        </p:spPr>
      </p:pic>
      <p:sp>
        <p:nvSpPr>
          <p:cNvPr id="9" name="Content Placeholder 3"/>
          <p:cNvSpPr txBox="1">
            <a:spLocks/>
          </p:cNvSpPr>
          <p:nvPr/>
        </p:nvSpPr>
        <p:spPr>
          <a:xfrm>
            <a:off x="601216" y="5772397"/>
            <a:ext cx="8363272" cy="1040979"/>
          </a:xfrm>
          <a:prstGeom prst="rect">
            <a:avLst/>
          </a:prstGeom>
          <a:solidFill>
            <a:schemeClr val="bg1"/>
          </a:solidFill>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808080"/>
                </a:solidFill>
                <a:effectLst/>
                <a:uLnTx/>
                <a:uFillTx/>
                <a:latin typeface="+mn-lt"/>
                <a:ea typeface="+mn-ea"/>
                <a:cs typeface="+mn-cs"/>
              </a:rPr>
              <a:t>To probe further (</a:t>
            </a:r>
            <a:r>
              <a:rPr kumimoji="0" lang="en-US" sz="2800" b="0" i="0" u="none" strike="noStrike" kern="1200" cap="none" spc="0" normalizeH="0" baseline="0" noProof="0" dirty="0" smtClean="0">
                <a:ln>
                  <a:noFill/>
                </a:ln>
                <a:solidFill>
                  <a:srgbClr val="FF0000"/>
                </a:solidFill>
                <a:effectLst/>
                <a:uLnTx/>
                <a:uFillTx/>
                <a:latin typeface="+mn-lt"/>
                <a:ea typeface="+mn-ea"/>
                <a:cs typeface="+mn-cs"/>
              </a:rPr>
              <a:t>code</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00B050"/>
                </a:solidFill>
                <a:effectLst/>
                <a:uLnTx/>
                <a:uFillTx/>
                <a:latin typeface="+mn-lt"/>
                <a:ea typeface="+mn-ea"/>
                <a:cs typeface="+mn-cs"/>
              </a:rPr>
              <a:t>data</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chemeClr val="accent6">
                    <a:lumMod val="75000"/>
                  </a:schemeClr>
                </a:solidFill>
                <a:effectLst/>
                <a:uLnTx/>
                <a:uFillTx/>
                <a:latin typeface="+mn-lt"/>
                <a:ea typeface="+mn-ea"/>
                <a:cs typeface="+mn-cs"/>
              </a:rPr>
              <a:t>details</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r>
              <a:rPr kumimoji="0" lang="en-US" sz="2800" b="0" i="0" u="none" strike="noStrike" kern="1200" cap="none" spc="0" normalizeH="0" baseline="0" noProof="0" dirty="0" smtClean="0">
                <a:ln>
                  <a:noFill/>
                </a:ln>
                <a:solidFill>
                  <a:srgbClr val="7030A0"/>
                </a:solidFill>
                <a:effectLst/>
                <a:uLnTx/>
                <a:uFillTx/>
                <a:latin typeface="+mn-lt"/>
                <a:ea typeface="+mn-ea"/>
                <a:cs typeface="+mn-cs"/>
              </a:rPr>
              <a:t>presentations</a:t>
            </a:r>
            <a:r>
              <a:rPr kumimoji="0" lang="en-US" sz="2800" b="0" i="0" u="none" strike="noStrike" kern="1200" cap="none" spc="0" normalizeH="0" baseline="0" noProof="0" dirty="0" smtClean="0">
                <a:ln>
                  <a:noFill/>
                </a:ln>
                <a:solidFill>
                  <a:srgbClr val="808080"/>
                </a:solidFill>
                <a:effectLst/>
                <a:uLnTx/>
                <a:uFillTx/>
                <a:latin typeface="+mn-lt"/>
                <a:ea typeface="+mn-ea"/>
                <a:cs typeface="+mn-cs"/>
              </a:rPr>
              <a:t>, …)</a:t>
            </a:r>
          </a:p>
          <a:p>
            <a:pPr marL="266700" marR="0" lvl="2" indent="-2286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000" b="1" i="0" u="none" strike="noStrike" kern="1200" cap="none" spc="0" normalizeH="0" baseline="0" noProof="0" dirty="0" smtClean="0">
                <a:ln>
                  <a:noFill/>
                </a:ln>
                <a:solidFill>
                  <a:srgbClr val="0000FF"/>
                </a:solidFill>
                <a:effectLst/>
                <a:uLnTx/>
                <a:uFillTx/>
                <a:latin typeface="Consolas" pitchFamily="49" charset="0"/>
                <a:ea typeface="+mn-ea"/>
                <a:cs typeface="Consolas" pitchFamily="49" charset="0"/>
                <a:hlinkClick r:id="rId6"/>
              </a:rPr>
              <a:t>http://www.cs.uoi.gr/~pvassil/publications/2015_ER/</a:t>
            </a:r>
            <a:r>
              <a:rPr kumimoji="0" lang="fr-FR" sz="2000" b="1" i="0" u="none" strike="noStrike" kern="1200" cap="none" spc="0" normalizeH="0" baseline="0" noProof="0" dirty="0" smtClean="0">
                <a:ln>
                  <a:noFill/>
                </a:ln>
                <a:solidFill>
                  <a:srgbClr val="0000FF"/>
                </a:solidFill>
                <a:effectLst/>
                <a:uLnTx/>
                <a:uFillTx/>
                <a:latin typeface="Consolas" pitchFamily="49" charset="0"/>
                <a:ea typeface="+mn-ea"/>
                <a:cs typeface="Consolas" pitchFamily="49" charset="0"/>
              </a:rPr>
              <a:t> </a:t>
            </a:r>
          </a:p>
          <a:p>
            <a:pPr marL="342900" marR="0" lvl="2"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000" b="0" i="0" u="none" strike="noStrike" kern="1200" cap="none" spc="0" normalizeH="0" baseline="0" noProof="0" dirty="0" smtClean="0">
              <a:ln>
                <a:noFill/>
              </a:ln>
              <a:solidFill>
                <a:schemeClr val="tx1"/>
              </a:solidFill>
              <a:effectLst/>
              <a:uLnTx/>
              <a:uFillTx/>
              <a:latin typeface="+mn-lt"/>
              <a:ea typeface="+mn-ea"/>
              <a:cs typeface="+mn-cs"/>
            </a:endParaRPr>
          </a:p>
        </p:txBody>
      </p:sp>
      <p:pic>
        <p:nvPicPr>
          <p:cNvPr id="10" name="Picture 2" descr="D:\Users\pvassil\RESEARCH\SUBMITTED\15ER\CR\Greek_gamma_Capital.png"/>
          <p:cNvPicPr>
            <a:picLocks noChangeAspect="1" noChangeArrowheads="1"/>
          </p:cNvPicPr>
          <p:nvPr/>
        </p:nvPicPr>
        <p:blipFill>
          <a:blip r:embed="rId7" cstate="print"/>
          <a:srcRect/>
          <a:stretch>
            <a:fillRect/>
          </a:stretch>
        </p:blipFill>
        <p:spPr bwMode="auto">
          <a:xfrm>
            <a:off x="251520" y="1268760"/>
            <a:ext cx="390000" cy="488571"/>
          </a:xfrm>
          <a:prstGeom prst="rect">
            <a:avLst/>
          </a:prstGeom>
          <a:noFill/>
        </p:spPr>
      </p:pic>
      <p:pic>
        <p:nvPicPr>
          <p:cNvPr id="11" name="Picture 2" descr="D:\Users\pvassil\RESEARCH\SUBMITTED\15ER\CR\Greek_gamma_Capital.png"/>
          <p:cNvPicPr>
            <a:picLocks noChangeAspect="1" noChangeArrowheads="1"/>
          </p:cNvPicPr>
          <p:nvPr/>
        </p:nvPicPr>
        <p:blipFill>
          <a:blip r:embed="rId7" cstate="print"/>
          <a:srcRect/>
          <a:stretch>
            <a:fillRect/>
          </a:stretch>
        </p:blipFill>
        <p:spPr bwMode="auto">
          <a:xfrm rot="10800000">
            <a:off x="8460432" y="2204864"/>
            <a:ext cx="402361" cy="504056"/>
          </a:xfrm>
          <a:prstGeom prst="rect">
            <a:avLst/>
          </a:prstGeom>
          <a:noFill/>
        </p:spPr>
      </p:pic>
      <p:pic>
        <p:nvPicPr>
          <p:cNvPr id="12" name="Picture 2" descr="The parts of a comet:  nucleus, coma, and tails."/>
          <p:cNvPicPr>
            <a:picLocks noChangeAspect="1" noChangeArrowheads="1"/>
          </p:cNvPicPr>
          <p:nvPr/>
        </p:nvPicPr>
        <p:blipFill>
          <a:blip r:embed="rId8" cstate="print"/>
          <a:srcRect t="22651" r="36181" b="12226"/>
          <a:stretch>
            <a:fillRect/>
          </a:stretch>
        </p:blipFill>
        <p:spPr bwMode="auto">
          <a:xfrm>
            <a:off x="251520" y="4725144"/>
            <a:ext cx="396752" cy="540486"/>
          </a:xfrm>
          <a:prstGeom prst="rect">
            <a:avLst/>
          </a:prstGeom>
          <a:noFill/>
        </p:spPr>
      </p:pic>
      <p:grpSp>
        <p:nvGrpSpPr>
          <p:cNvPr id="2" name="Group 13"/>
          <p:cNvGrpSpPr/>
          <p:nvPr/>
        </p:nvGrpSpPr>
        <p:grpSpPr>
          <a:xfrm>
            <a:off x="8460432" y="4651759"/>
            <a:ext cx="369401" cy="649449"/>
            <a:chOff x="1754327" y="4526212"/>
            <a:chExt cx="369401" cy="649449"/>
          </a:xfrm>
        </p:grpSpPr>
        <p:sp>
          <p:nvSpPr>
            <p:cNvPr id="15" name="Right Triangle 14"/>
            <p:cNvSpPr>
              <a:spLocks noChangeAspect="1"/>
            </p:cNvSpPr>
            <p:nvPr/>
          </p:nvSpPr>
          <p:spPr>
            <a:xfrm>
              <a:off x="1763688" y="4526212"/>
              <a:ext cx="360040" cy="576064"/>
            </a:xfrm>
            <a:prstGeom prst="rtTriangle">
              <a:avLst/>
            </a:prstGeom>
            <a:noFill/>
          </p:spPr>
          <p:style>
            <a:lnRef idx="2">
              <a:schemeClr val="accent1">
                <a:shade val="50000"/>
              </a:schemeClr>
            </a:lnRef>
            <a:fillRef idx="1">
              <a:schemeClr val="accent1"/>
            </a:fillRef>
            <a:effectRef idx="0">
              <a:schemeClr val="accent1"/>
            </a:effectRef>
            <a:fontRef idx="minor">
              <a:schemeClr val="lt1"/>
            </a:fontRef>
          </p:style>
          <p:txBody>
            <a:bodyPr vert="wordArtVertRtl" wrap="none" lIns="0" tIns="0" rIns="0" bIns="0" rtlCol="0" anchor="b" anchorCtr="0">
              <a:noAutofit/>
            </a:bodyPr>
            <a:lstStyle/>
            <a:p>
              <a:pPr algn="ctr"/>
              <a:endParaRPr lang="el-GR" sz="1400" dirty="0">
                <a:solidFill>
                  <a:srgbClr val="FF0000"/>
                </a:solidFill>
                <a:latin typeface="Arial Narrow" pitchFamily="34" charset="0"/>
              </a:endParaRPr>
            </a:p>
          </p:txBody>
        </p:sp>
        <p:sp>
          <p:nvSpPr>
            <p:cNvPr id="16" name="Rectangle 15"/>
            <p:cNvSpPr/>
            <p:nvPr/>
          </p:nvSpPr>
          <p:spPr>
            <a:xfrm rot="2763490">
              <a:off x="1664399" y="4777955"/>
              <a:ext cx="487634" cy="307777"/>
            </a:xfrm>
            <a:prstGeom prst="rect">
              <a:avLst/>
            </a:prstGeom>
          </p:spPr>
          <p:txBody>
            <a:bodyPr wrap="none">
              <a:spAutoFit/>
            </a:bodyPr>
            <a:lstStyle/>
            <a:p>
              <a:pPr algn="ctr"/>
              <a:r>
                <a:rPr lang="en-US" sz="1400" b="1" dirty="0" smtClean="0">
                  <a:solidFill>
                    <a:srgbClr val="FF0000"/>
                  </a:solidFill>
                  <a:latin typeface="Arial Narrow" pitchFamily="34" charset="0"/>
                </a:rPr>
                <a:t>void</a:t>
              </a:r>
              <a:endParaRPr lang="el-GR" sz="1400" b="1" dirty="0">
                <a:solidFill>
                  <a:srgbClr val="FF0000"/>
                </a:solidFill>
                <a:latin typeface="Arial Narrow" pitchFamily="34" charset="0"/>
              </a:endParaRPr>
            </a:p>
          </p:txBody>
        </p:sp>
      </p:grpSp>
      <p:pic>
        <p:nvPicPr>
          <p:cNvPr id="17" name="Picture 16"/>
          <p:cNvPicPr/>
          <p:nvPr/>
        </p:nvPicPr>
        <p:blipFill>
          <a:blip r:embed="rId9" cstate="print"/>
          <a:srcRect/>
          <a:stretch>
            <a:fillRect/>
          </a:stretch>
        </p:blipFill>
        <p:spPr bwMode="auto">
          <a:xfrm>
            <a:off x="827584" y="3284984"/>
            <a:ext cx="3744416" cy="2448272"/>
          </a:xfrm>
          <a:prstGeom prst="rect">
            <a:avLst/>
          </a:prstGeom>
          <a:noFill/>
        </p:spPr>
      </p:pic>
    </p:spTree>
    <p:extLst>
      <p:ext uri="{BB962C8B-B14F-4D97-AF65-F5344CB8AC3E}">
        <p14:creationId xmlns:p14="http://schemas.microsoft.com/office/powerpoint/2010/main" val="1831641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 would really love to…</a:t>
            </a:r>
            <a:endParaRPr lang="el-GR" dirty="0"/>
          </a:p>
        </p:txBody>
      </p:sp>
      <p:sp>
        <p:nvSpPr>
          <p:cNvPr id="3" name="Content Placeholder 2"/>
          <p:cNvSpPr>
            <a:spLocks noGrp="1"/>
          </p:cNvSpPr>
          <p:nvPr>
            <p:ph idx="1"/>
          </p:nvPr>
        </p:nvSpPr>
        <p:spPr>
          <a:xfrm>
            <a:off x="457200" y="1600200"/>
            <a:ext cx="8229600" cy="4997152"/>
          </a:xfrm>
        </p:spPr>
        <p:txBody>
          <a:bodyPr>
            <a:normAutofit fontScale="62500" lnSpcReduction="20000"/>
          </a:bodyPr>
          <a:lstStyle/>
          <a:p>
            <a:r>
              <a:rPr lang="en-US" sz="3400" b="1" dirty="0" smtClean="0">
                <a:solidFill>
                  <a:srgbClr val="0000FF"/>
                </a:solidFill>
              </a:rPr>
              <a:t>… “design for evolution” </a:t>
            </a:r>
            <a:r>
              <a:rPr lang="en-US" sz="3400" dirty="0" smtClean="0"/>
              <a:t>and </a:t>
            </a:r>
            <a:r>
              <a:rPr lang="en-US" sz="3400" b="1" dirty="0" smtClean="0"/>
              <a:t>minimize the impact of evolution</a:t>
            </a:r>
            <a:r>
              <a:rPr lang="en-US" sz="3400" dirty="0" smtClean="0"/>
              <a:t> to the surrounding applications by introducing </a:t>
            </a:r>
            <a:r>
              <a:rPr lang="en-US" sz="3400" dirty="0" smtClean="0">
                <a:solidFill>
                  <a:srgbClr val="0000FF"/>
                </a:solidFill>
              </a:rPr>
              <a:t>appropriate mechanisms in our DBMS’s</a:t>
            </a:r>
            <a:r>
              <a:rPr lang="en-US" sz="3400" dirty="0" smtClean="0"/>
              <a:t>,  applying design patterns &amp; </a:t>
            </a:r>
            <a:r>
              <a:rPr lang="en-US" sz="3400" dirty="0" smtClean="0">
                <a:solidFill>
                  <a:srgbClr val="C00000"/>
                </a:solidFill>
              </a:rPr>
              <a:t>avoiding anti-patterns </a:t>
            </a:r>
            <a:r>
              <a:rPr lang="en-US" sz="3400" b="1" dirty="0" smtClean="0"/>
              <a:t>in both the db and the code </a:t>
            </a:r>
            <a:r>
              <a:rPr lang="en-US" sz="3400" dirty="0" smtClean="0"/>
              <a:t>in a way that </a:t>
            </a:r>
            <a:r>
              <a:rPr lang="en-US" sz="3400" dirty="0" smtClean="0">
                <a:solidFill>
                  <a:srgbClr val="0000FF"/>
                </a:solidFill>
              </a:rPr>
              <a:t>insulates applications from unwanted schema change impacts</a:t>
            </a:r>
          </a:p>
          <a:p>
            <a:endParaRPr lang="el-GR" sz="1300" b="1" dirty="0" smtClean="0">
              <a:solidFill>
                <a:srgbClr val="0000FF"/>
              </a:solidFill>
            </a:endParaRPr>
          </a:p>
          <a:p>
            <a:r>
              <a:rPr lang="en-US" sz="3400" b="1" dirty="0" smtClean="0">
                <a:solidFill>
                  <a:srgbClr val="0000FF"/>
                </a:solidFill>
              </a:rPr>
              <a:t>… plan in advance </a:t>
            </a:r>
            <a:r>
              <a:rPr lang="en-US" sz="3400" dirty="0" smtClean="0"/>
              <a:t>administration and perfective maintenance tasks and resources, </a:t>
            </a:r>
            <a:r>
              <a:rPr lang="en-US" sz="3400" dirty="0" smtClean="0">
                <a:solidFill>
                  <a:srgbClr val="C00000"/>
                </a:solidFill>
              </a:rPr>
              <a:t>instead of responding to emergencies</a:t>
            </a:r>
          </a:p>
          <a:p>
            <a:endParaRPr lang="en-US" b="1" dirty="0" smtClean="0">
              <a:solidFill>
                <a:srgbClr val="0000FF"/>
              </a:solidFill>
            </a:endParaRPr>
          </a:p>
          <a:p>
            <a:endParaRPr lang="el-GR" b="1" dirty="0" smtClean="0">
              <a:solidFill>
                <a:srgbClr val="0000FF"/>
              </a:solidFill>
            </a:endParaRPr>
          </a:p>
          <a:p>
            <a:r>
              <a:rPr lang="en-US" sz="3400" dirty="0" smtClean="0"/>
              <a:t>… (btw) detect &amp; assess if there exist </a:t>
            </a:r>
            <a:r>
              <a:rPr lang="en-US" sz="3400" b="1" dirty="0" smtClean="0">
                <a:solidFill>
                  <a:srgbClr val="FF0000"/>
                </a:solidFill>
              </a:rPr>
              <a:t>fundamental flaws in our Paradigms</a:t>
            </a:r>
            <a:r>
              <a:rPr lang="en-US" sz="3400" dirty="0" smtClean="0"/>
              <a:t> (like the relational model or the development of data-intensive applications)</a:t>
            </a:r>
          </a:p>
          <a:p>
            <a:endParaRPr lang="el-GR" sz="1300" b="1" dirty="0">
              <a:solidFill>
                <a:srgbClr val="0000FF"/>
              </a:solidFill>
            </a:endParaRPr>
          </a:p>
          <a:p>
            <a:r>
              <a:rPr lang="en-US" sz="3400" dirty="0" smtClean="0"/>
              <a:t>… (with your permission) satisfy the </a:t>
            </a:r>
            <a:r>
              <a:rPr lang="en-US" sz="3400" b="1" dirty="0" smtClean="0">
                <a:solidFill>
                  <a:srgbClr val="FF0066"/>
                </a:solidFill>
              </a:rPr>
              <a:t>scientific curiosity </a:t>
            </a:r>
            <a:r>
              <a:rPr lang="en-US" sz="3400" dirty="0" smtClean="0"/>
              <a:t>on gaining more knowledge on how things work</a:t>
            </a:r>
          </a:p>
          <a:p>
            <a:endParaRPr lang="el-GR" sz="1300" b="1" dirty="0">
              <a:solidFill>
                <a:srgbClr val="0000FF"/>
              </a:solidFill>
            </a:endParaRPr>
          </a:p>
          <a:p>
            <a:r>
              <a:rPr lang="en-US" sz="3400" dirty="0" smtClean="0"/>
              <a:t>… but first, …</a:t>
            </a:r>
          </a:p>
        </p:txBody>
      </p:sp>
      <p:sp>
        <p:nvSpPr>
          <p:cNvPr id="5" name="Footer Placeholder 4"/>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9</a:t>
            </a:fld>
            <a:endParaRPr kumimoji="0" lang="en-US"/>
          </a:p>
        </p:txBody>
      </p:sp>
      <p:sp>
        <p:nvSpPr>
          <p:cNvPr id="6" name="TextBox 5"/>
          <p:cNvSpPr txBox="1"/>
          <p:nvPr/>
        </p:nvSpPr>
        <p:spPr>
          <a:xfrm>
            <a:off x="7092280" y="1264483"/>
            <a:ext cx="1872208" cy="369332"/>
          </a:xfrm>
          <a:prstGeom prst="rect">
            <a:avLst/>
          </a:prstGeom>
          <a:noFill/>
        </p:spPr>
        <p:txBody>
          <a:bodyPr wrap="square" rtlCol="0">
            <a:spAutoFit/>
          </a:bodyPr>
          <a:lstStyle/>
          <a:p>
            <a:r>
              <a:rPr lang="en-US" b="1" u="sng" dirty="0" smtClean="0">
                <a:solidFill>
                  <a:srgbClr val="0000FF"/>
                </a:solidFill>
              </a:rPr>
              <a:t>Engineering goals</a:t>
            </a:r>
            <a:endParaRPr lang="el-GR" b="1" u="sng" dirty="0">
              <a:solidFill>
                <a:srgbClr val="0000FF"/>
              </a:solidFill>
            </a:endParaRPr>
          </a:p>
        </p:txBody>
      </p:sp>
      <p:sp>
        <p:nvSpPr>
          <p:cNvPr id="7" name="TextBox 6"/>
          <p:cNvSpPr txBox="1"/>
          <p:nvPr/>
        </p:nvSpPr>
        <p:spPr>
          <a:xfrm>
            <a:off x="7092280" y="3851756"/>
            <a:ext cx="1872208" cy="369332"/>
          </a:xfrm>
          <a:prstGeom prst="rect">
            <a:avLst/>
          </a:prstGeom>
          <a:noFill/>
        </p:spPr>
        <p:txBody>
          <a:bodyPr wrap="square" rtlCol="0">
            <a:spAutoFit/>
          </a:bodyPr>
          <a:lstStyle/>
          <a:p>
            <a:r>
              <a:rPr lang="en-US" b="1" u="sng" dirty="0" smtClean="0">
                <a:solidFill>
                  <a:srgbClr val="FF0000"/>
                </a:solidFill>
              </a:rPr>
              <a:t>Scientific goals</a:t>
            </a:r>
            <a:endParaRPr lang="el-GR" b="1" u="sng" dirty="0">
              <a:solidFill>
                <a:srgbClr val="FF0000"/>
              </a:solidFill>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l-GR"/>
          </a:p>
        </p:txBody>
      </p:sp>
      <p:sp>
        <p:nvSpPr>
          <p:cNvPr id="3" name="Slide Number Placeholder 2"/>
          <p:cNvSpPr>
            <a:spLocks noGrp="1"/>
          </p:cNvSpPr>
          <p:nvPr>
            <p:ph type="sldNum" sz="quarter" idx="12"/>
          </p:nvPr>
        </p:nvSpPr>
        <p:spPr/>
        <p:txBody>
          <a:bodyPr/>
          <a:lstStyle/>
          <a:p>
            <a:fld id="{17436D98-9539-44E1-9C46-C8A7EE3A4F66}" type="slidenum">
              <a:rPr lang="el-GR" smtClean="0"/>
              <a:pPr/>
              <a:t>90</a:t>
            </a:fld>
            <a:endParaRPr lang="el-GR"/>
          </a:p>
        </p:txBody>
      </p:sp>
      <p:pic>
        <p:nvPicPr>
          <p:cNvPr id="3074" name="Picture 2" descr="D:\Users\pvassil\RESEARCH\ACCEPTED\2015\15ER\LONG_VERSION\02_elsart\figures\png\conclusions.png"/>
          <p:cNvPicPr>
            <a:picLocks noChangeAspect="1" noChangeArrowheads="1"/>
          </p:cNvPicPr>
          <p:nvPr/>
        </p:nvPicPr>
        <p:blipFill>
          <a:blip r:embed="rId2" cstate="print"/>
          <a:srcRect/>
          <a:stretch>
            <a:fillRect/>
          </a:stretch>
        </p:blipFill>
        <p:spPr bwMode="auto">
          <a:xfrm>
            <a:off x="251520" y="548679"/>
            <a:ext cx="8640960" cy="5342635"/>
          </a:xfrm>
          <a:prstGeom prst="rect">
            <a:avLst/>
          </a:prstGeom>
          <a:noFill/>
        </p:spPr>
      </p:pic>
    </p:spTree>
    <p:extLst>
      <p:ext uri="{BB962C8B-B14F-4D97-AF65-F5344CB8AC3E}">
        <p14:creationId xmlns:p14="http://schemas.microsoft.com/office/powerpoint/2010/main" val="17786142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Statistical study of durations</a:t>
            </a:r>
            <a:endParaRPr lang="el-GR" dirty="0"/>
          </a:p>
        </p:txBody>
      </p:sp>
      <p:sp>
        <p:nvSpPr>
          <p:cNvPr id="6" name="Content Placeholder 5"/>
          <p:cNvSpPr>
            <a:spLocks noGrp="1"/>
          </p:cNvSpPr>
          <p:nvPr>
            <p:ph sz="half" idx="1"/>
          </p:nvPr>
        </p:nvSpPr>
        <p:spPr>
          <a:xfrm>
            <a:off x="457200" y="1600200"/>
            <a:ext cx="3657600" cy="4525963"/>
          </a:xfrm>
        </p:spPr>
        <p:txBody>
          <a:bodyPr>
            <a:normAutofit/>
          </a:bodyPr>
          <a:lstStyle/>
          <a:p>
            <a:r>
              <a:rPr lang="en-US" sz="2400" dirty="0" smtClean="0"/>
              <a:t>Short and long lived tables are practically equally proportioned</a:t>
            </a:r>
          </a:p>
          <a:p>
            <a:r>
              <a:rPr lang="en-US" sz="2400" dirty="0" smtClean="0"/>
              <a:t>Medium size durations are fewer than the rest!</a:t>
            </a:r>
          </a:p>
          <a:p>
            <a:r>
              <a:rPr lang="en-US" sz="2400" dirty="0" smtClean="0"/>
              <a:t>Long lived tables are surprisingly too many </a:t>
            </a:r>
          </a:p>
          <a:p>
            <a:pPr lvl="1"/>
            <a:r>
              <a:rPr lang="en-US" sz="2000" dirty="0" smtClean="0"/>
              <a:t>in half the data sets they are the most populated group</a:t>
            </a:r>
          </a:p>
          <a:p>
            <a:pPr lvl="1"/>
            <a:r>
              <a:rPr lang="en-US" sz="2000" dirty="0" smtClean="0"/>
              <a:t>in all but one data set they exceed 30%</a:t>
            </a:r>
          </a:p>
        </p:txBody>
      </p:sp>
      <p:sp>
        <p:nvSpPr>
          <p:cNvPr id="7" name="Footer Placeholder 3"/>
          <p:cNvSpPr>
            <a:spLocks noGrp="1"/>
          </p:cNvSpPr>
          <p:nvPr>
            <p:ph type="ftr" sz="quarter" idx="11"/>
          </p:nvPr>
        </p:nvSpPr>
        <p:spPr>
          <a:xfrm>
            <a:off x="755576" y="6356350"/>
            <a:ext cx="5264224" cy="365125"/>
          </a:xfrm>
        </p:spPr>
        <p:txBody>
          <a:bodyPr/>
          <a:lstStyle/>
          <a:p>
            <a:endParaRPr lang="en-US"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91</a:t>
            </a:fld>
            <a:endParaRPr lang="en-US"/>
          </a:p>
        </p:txBody>
      </p:sp>
      <p:pic>
        <p:nvPicPr>
          <p:cNvPr id="1026" name="Picture 2" descr="D:\Users\pvassil\RESEARCH\ACCEPTED\2015\15ER\LONG_VERSION\02_elsart\figures\png\durationNorm.png"/>
          <p:cNvPicPr>
            <a:picLocks noGrp="1" noChangeAspect="1" noChangeArrowheads="1"/>
          </p:cNvPicPr>
          <p:nvPr>
            <p:ph sz="half" idx="2"/>
          </p:nvPr>
        </p:nvPicPr>
        <p:blipFill>
          <a:blip r:embed="rId3" cstate="print"/>
          <a:srcRect/>
          <a:stretch>
            <a:fillRect/>
          </a:stretch>
        </p:blipFill>
        <p:spPr bwMode="auto">
          <a:xfrm>
            <a:off x="3995936" y="1340768"/>
            <a:ext cx="5011254" cy="2736304"/>
          </a:xfrm>
          <a:prstGeom prst="rect">
            <a:avLst/>
          </a:prstGeom>
          <a:noFill/>
        </p:spPr>
      </p:pic>
      <p:sp>
        <p:nvSpPr>
          <p:cNvPr id="11" name="Rectangle 10"/>
          <p:cNvSpPr/>
          <p:nvPr/>
        </p:nvSpPr>
        <p:spPr>
          <a:xfrm>
            <a:off x="5436096" y="4869160"/>
            <a:ext cx="3491880" cy="1323439"/>
          </a:xfrm>
          <a:prstGeom prst="rect">
            <a:avLst/>
          </a:prstGeom>
        </p:spPr>
        <p:txBody>
          <a:bodyPr wrap="square">
            <a:spAutoFit/>
          </a:bodyPr>
          <a:lstStyle/>
          <a:p>
            <a:pPr algn="r"/>
            <a:r>
              <a:rPr lang="en-US" sz="2000" dirty="0" smtClean="0"/>
              <a:t>Way too many long-lived tables live throughout </a:t>
            </a:r>
            <a:r>
              <a:rPr lang="en-US" sz="2000" u="sng" dirty="0" smtClean="0"/>
              <a:t>the entire lifespan</a:t>
            </a:r>
            <a:r>
              <a:rPr lang="en-US" sz="2000" dirty="0" smtClean="0"/>
              <a:t> (</a:t>
            </a:r>
            <a:r>
              <a:rPr lang="en-US" sz="2000" u="sng" dirty="0" smtClean="0"/>
              <a:t>Max Duration</a:t>
            </a:r>
            <a:r>
              <a:rPr lang="en-US" sz="2000" dirty="0" smtClean="0"/>
              <a:t>) of the database</a:t>
            </a:r>
            <a:endParaRPr lang="el-GR" sz="2000" dirty="0"/>
          </a:p>
        </p:txBody>
      </p:sp>
      <p:sp>
        <p:nvSpPr>
          <p:cNvPr id="12" name="Right Arrow 11"/>
          <p:cNvSpPr/>
          <p:nvPr/>
        </p:nvSpPr>
        <p:spPr>
          <a:xfrm rot="16200000">
            <a:off x="8640452" y="4257092"/>
            <a:ext cx="288032" cy="360040"/>
          </a:xfrm>
          <a:prstGeom prst="rightArrow">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Tables are mostly thin</a:t>
            </a:r>
            <a:endParaRPr lang="el-GR" dirty="0"/>
          </a:p>
        </p:txBody>
      </p:sp>
      <p:sp>
        <p:nvSpPr>
          <p:cNvPr id="3" name="Content Placeholder 2"/>
          <p:cNvSpPr>
            <a:spLocks noGrp="1"/>
          </p:cNvSpPr>
          <p:nvPr>
            <p:ph sz="half" idx="1"/>
          </p:nvPr>
        </p:nvSpPr>
        <p:spPr/>
        <p:txBody>
          <a:bodyPr>
            <a:normAutofit fontScale="85000" lnSpcReduction="20000"/>
          </a:bodyPr>
          <a:lstStyle/>
          <a:p>
            <a:pPr lvl="0"/>
            <a:r>
              <a:rPr lang="en-US" dirty="0" smtClean="0"/>
              <a:t>On average, </a:t>
            </a:r>
            <a:r>
              <a:rPr lang="en-US" dirty="0" smtClean="0">
                <a:solidFill>
                  <a:srgbClr val="FF0000"/>
                </a:solidFill>
              </a:rPr>
              <a:t>half of the tables</a:t>
            </a:r>
            <a:r>
              <a:rPr lang="en-US" dirty="0" smtClean="0"/>
              <a:t> (approx. 47%) </a:t>
            </a:r>
            <a:r>
              <a:rPr lang="en-US" dirty="0" smtClean="0">
                <a:solidFill>
                  <a:srgbClr val="FF0000"/>
                </a:solidFill>
              </a:rPr>
              <a:t>are</a:t>
            </a:r>
            <a:r>
              <a:rPr lang="en-US" dirty="0" smtClean="0"/>
              <a:t> </a:t>
            </a:r>
            <a:r>
              <a:rPr lang="en-US" dirty="0" smtClean="0">
                <a:solidFill>
                  <a:srgbClr val="FF0000"/>
                </a:solidFill>
              </a:rPr>
              <a:t>thin </a:t>
            </a:r>
            <a:r>
              <a:rPr lang="en-US" dirty="0" smtClean="0"/>
              <a:t>tables with less than 5 attributes. </a:t>
            </a:r>
          </a:p>
          <a:p>
            <a:pPr lvl="0"/>
            <a:endParaRPr lang="en-US" dirty="0" smtClean="0"/>
          </a:p>
          <a:p>
            <a:pPr lvl="0"/>
            <a:r>
              <a:rPr lang="en-US" dirty="0" smtClean="0"/>
              <a:t>The tables with 5 to 10 attributes are approximately one third of the tables' population </a:t>
            </a:r>
          </a:p>
          <a:p>
            <a:pPr lvl="0"/>
            <a:endParaRPr lang="en-US" dirty="0" smtClean="0"/>
          </a:p>
          <a:p>
            <a:pPr lvl="0"/>
            <a:r>
              <a:rPr lang="en-US" dirty="0" smtClean="0"/>
              <a:t>The large tables with more than 10 attributes are approximately 17% of the tables.</a:t>
            </a:r>
            <a:endParaRPr lang="el-GR" dirty="0" smtClean="0"/>
          </a:p>
          <a:p>
            <a:endParaRPr lang="el-GR" dirty="0"/>
          </a:p>
        </p:txBody>
      </p:sp>
      <p:pic>
        <p:nvPicPr>
          <p:cNvPr id="2050" name="Picture 2" descr="D:\Users\pvassil\RESEARCH\SUBMITTED\15ER\WORKING\v0.1.9_postSubmit\figures\png\tblSizes.png"/>
          <p:cNvPicPr>
            <a:picLocks noGrp="1" noChangeAspect="1" noChangeArrowheads="1"/>
          </p:cNvPicPr>
          <p:nvPr>
            <p:ph sz="half" idx="2"/>
          </p:nvPr>
        </p:nvPicPr>
        <p:blipFill>
          <a:blip r:embed="rId3" cstate="print"/>
          <a:srcRect/>
          <a:stretch>
            <a:fillRect/>
          </a:stretch>
        </p:blipFill>
        <p:spPr bwMode="auto">
          <a:xfrm>
            <a:off x="4724400" y="1600200"/>
            <a:ext cx="4038600" cy="2944663"/>
          </a:xfrm>
          <a:prstGeom prst="rect">
            <a:avLst/>
          </a:prstGeom>
          <a:noFill/>
        </p:spPr>
      </p:pic>
      <p:sp>
        <p:nvSpPr>
          <p:cNvPr id="7" name="Footer Placeholder 3"/>
          <p:cNvSpPr>
            <a:spLocks noGrp="1"/>
          </p:cNvSpPr>
          <p:nvPr>
            <p:ph type="ftr" sz="quarter" idx="11"/>
          </p:nvPr>
        </p:nvSpPr>
        <p:spPr>
          <a:xfrm>
            <a:off x="755576" y="6356350"/>
            <a:ext cx="5264224" cy="365125"/>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Gamma Pattern</a:t>
            </a:r>
            <a:endParaRPr lang="el-GR" dirty="0"/>
          </a:p>
        </p:txBody>
      </p:sp>
      <p:sp>
        <p:nvSpPr>
          <p:cNvPr id="3" name="Text Placeholder 2"/>
          <p:cNvSpPr>
            <a:spLocks noGrp="1"/>
          </p:cNvSpPr>
          <p:nvPr>
            <p:ph type="body" idx="1"/>
          </p:nvPr>
        </p:nvSpPr>
        <p:spPr/>
        <p:txBody>
          <a:bodyPr>
            <a:normAutofit fontScale="92500" lnSpcReduction="20000"/>
          </a:bodyPr>
          <a:lstStyle/>
          <a:p>
            <a:pPr algn="r"/>
            <a:r>
              <a:rPr lang="en-US" dirty="0" smtClean="0"/>
              <a:t>Schema size @ birth / duration</a:t>
            </a:r>
          </a:p>
          <a:p>
            <a:endParaRPr lang="en-US" dirty="0" smtClean="0"/>
          </a:p>
          <a:p>
            <a:endParaRPr lang="en-US" dirty="0" smtClean="0"/>
          </a:p>
          <a:p>
            <a:r>
              <a:rPr lang="en-US" dirty="0" smtClean="0"/>
              <a:t>If you ‘re wide, you survive</a:t>
            </a:r>
          </a:p>
          <a:p>
            <a:r>
              <a:rPr lang="en-US" dirty="0" err="1" smtClean="0"/>
              <a:t>a.k.a</a:t>
            </a:r>
            <a:r>
              <a:rPr lang="en-US" dirty="0" smtClean="0"/>
              <a:t> (only the thin die young, </a:t>
            </a:r>
            <a:r>
              <a:rPr lang="en-US" strike="sngStrike" dirty="0" smtClean="0"/>
              <a:t>all</a:t>
            </a:r>
            <a:r>
              <a:rPr lang="en-US" dirty="0" smtClean="0"/>
              <a:t> the wide ones seem to live forever)</a:t>
            </a:r>
            <a:endParaRPr lang="el-GR"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The Gamma </a:t>
            </a:r>
            <a:r>
              <a:rPr lang="en-US" dirty="0" smtClean="0">
                <a:solidFill>
                  <a:srgbClr val="FF0000"/>
                </a:solidFill>
                <a:sym typeface="Symbol"/>
              </a:rPr>
              <a:t>      </a:t>
            </a:r>
            <a:r>
              <a:rPr lang="en-US" dirty="0" smtClean="0"/>
              <a:t>Pattern: </a:t>
            </a:r>
            <a:br>
              <a:rPr lang="en-US" dirty="0" smtClean="0"/>
            </a:br>
            <a:r>
              <a:rPr lang="en-US" dirty="0" smtClean="0"/>
              <a:t>"if you 're wide, you survive"</a:t>
            </a:r>
            <a:endParaRPr lang="el-GR" dirty="0"/>
          </a:p>
        </p:txBody>
      </p:sp>
      <p:sp>
        <p:nvSpPr>
          <p:cNvPr id="3" name="Content Placeholder 2"/>
          <p:cNvSpPr>
            <a:spLocks noGrp="1"/>
          </p:cNvSpPr>
          <p:nvPr>
            <p:ph sz="half" idx="1"/>
          </p:nvPr>
        </p:nvSpPr>
        <p:spPr>
          <a:xfrm>
            <a:off x="457200" y="1600200"/>
            <a:ext cx="5410200" cy="4525963"/>
          </a:xfrm>
        </p:spPr>
        <p:txBody>
          <a:bodyPr>
            <a:normAutofit fontScale="92500" lnSpcReduction="10000"/>
          </a:bodyPr>
          <a:lstStyle/>
          <a:p>
            <a:pPr lvl="0"/>
            <a:r>
              <a:rPr lang="en-US" dirty="0" smtClean="0"/>
              <a:t>The Gamma phenomenon: </a:t>
            </a:r>
          </a:p>
          <a:p>
            <a:pPr lvl="1"/>
            <a:r>
              <a:rPr lang="en-US" dirty="0" smtClean="0"/>
              <a:t>tables with small schema sizes can have arbitrary durations, </a:t>
            </a:r>
            <a:r>
              <a:rPr lang="en-US" sz="1800" dirty="0" smtClean="0"/>
              <a:t>//small size does not determine duration</a:t>
            </a:r>
            <a:endParaRPr lang="en-US" dirty="0" smtClean="0"/>
          </a:p>
          <a:p>
            <a:pPr lvl="1"/>
            <a:r>
              <a:rPr lang="en-US" dirty="0" smtClean="0"/>
              <a:t>larger size tables last long </a:t>
            </a:r>
          </a:p>
          <a:p>
            <a:pPr lvl="1"/>
            <a:endParaRPr lang="en-US" dirty="0" smtClean="0"/>
          </a:p>
          <a:p>
            <a:pPr lvl="0"/>
            <a:r>
              <a:rPr lang="en-US" dirty="0" smtClean="0"/>
              <a:t>Observations: </a:t>
            </a:r>
          </a:p>
          <a:p>
            <a:pPr lvl="1"/>
            <a:r>
              <a:rPr lang="en-US" dirty="0" smtClean="0"/>
              <a:t>whenever a table exceeds the critical value of 10 attributes in its schema, its chances of surviving are high. </a:t>
            </a:r>
          </a:p>
          <a:p>
            <a:pPr lvl="1"/>
            <a:r>
              <a:rPr lang="en-US" dirty="0" smtClean="0"/>
              <a:t>in most cases, the large tables are created early on and are not deleted afterwards.</a:t>
            </a:r>
            <a:endParaRPr lang="el-GR" dirty="0" smtClean="0"/>
          </a:p>
        </p:txBody>
      </p:sp>
      <p:sp>
        <p:nvSpPr>
          <p:cNvPr id="9" name="Footer Placeholder 3"/>
          <p:cNvSpPr>
            <a:spLocks noGrp="1"/>
          </p:cNvSpPr>
          <p:nvPr>
            <p:ph type="ftr" sz="quarter" idx="11"/>
          </p:nvPr>
        </p:nvSpPr>
        <p:spPr>
          <a:xfrm>
            <a:off x="755576" y="6356350"/>
            <a:ext cx="5264224" cy="365125"/>
          </a:xfrm>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94</a:t>
            </a:fld>
            <a:endParaRPr lang="en-US"/>
          </a:p>
        </p:txBody>
      </p:sp>
      <p:pic>
        <p:nvPicPr>
          <p:cNvPr id="32772" name="Picture 4"/>
          <p:cNvPicPr>
            <a:picLocks noChangeAspect="1" noChangeArrowheads="1"/>
          </p:cNvPicPr>
          <p:nvPr/>
        </p:nvPicPr>
        <p:blipFill>
          <a:blip r:embed="rId3" cstate="print"/>
          <a:srcRect r="59758" b="5404"/>
          <a:stretch>
            <a:fillRect/>
          </a:stretch>
        </p:blipFill>
        <p:spPr bwMode="auto">
          <a:xfrm>
            <a:off x="6400800" y="76200"/>
            <a:ext cx="2743200" cy="6669088"/>
          </a:xfrm>
          <a:prstGeom prst="rect">
            <a:avLst/>
          </a:prstGeom>
          <a:noFill/>
          <a:ln w="9525">
            <a:noFill/>
            <a:miter lim="800000"/>
            <a:headEnd/>
            <a:tailEnd/>
          </a:ln>
          <a:effectLst/>
        </p:spPr>
      </p:pic>
      <p:pic>
        <p:nvPicPr>
          <p:cNvPr id="8" name="Picture 2" descr="D:\Users\pvassil\RESEARCH\SUBMITTED\15ER\CR\Greek_gamma_Capital.png"/>
          <p:cNvPicPr>
            <a:picLocks noChangeAspect="1" noChangeArrowheads="1"/>
          </p:cNvPicPr>
          <p:nvPr/>
        </p:nvPicPr>
        <p:blipFill>
          <a:blip r:embed="rId4" cstate="print"/>
          <a:srcRect/>
          <a:stretch>
            <a:fillRect/>
          </a:stretch>
        </p:blipFill>
        <p:spPr bwMode="auto">
          <a:xfrm>
            <a:off x="3203849" y="260648"/>
            <a:ext cx="432047" cy="541246"/>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9E29E33-B620-47F9-BB04-8846C2A5AFCC}" type="slidenum">
              <a:rPr kumimoji="0" lang="en-US" smtClean="0"/>
              <a:pPr/>
              <a:t>95</a:t>
            </a:fld>
            <a:endParaRPr kumimoji="0" lang="en-US"/>
          </a:p>
        </p:txBody>
      </p:sp>
      <p:pic>
        <p:nvPicPr>
          <p:cNvPr id="96258" name="Picture 2"/>
          <p:cNvPicPr>
            <a:picLocks noChangeAspect="1" noChangeArrowheads="1"/>
          </p:cNvPicPr>
          <p:nvPr/>
        </p:nvPicPr>
        <p:blipFill>
          <a:blip r:embed="rId3" cstate="print"/>
          <a:srcRect b="6947"/>
          <a:stretch>
            <a:fillRect/>
          </a:stretch>
        </p:blipFill>
        <p:spPr bwMode="auto">
          <a:xfrm>
            <a:off x="0" y="260648"/>
            <a:ext cx="4901465" cy="6309320"/>
          </a:xfrm>
          <a:prstGeom prst="rect">
            <a:avLst/>
          </a:prstGeom>
          <a:noFill/>
          <a:ln w="9525">
            <a:noFill/>
            <a:miter lim="800000"/>
            <a:headEnd/>
            <a:tailEnd/>
          </a:ln>
          <a:effectLst/>
        </p:spPr>
      </p:pic>
      <p:pic>
        <p:nvPicPr>
          <p:cNvPr id="5" name="Picture 2" descr="D:\Users\pvassil\RESEARCH\SUBMITTED\15ER\CR\Greek_gamma_Capital.png"/>
          <p:cNvPicPr>
            <a:picLocks noChangeAspect="1" noChangeArrowheads="1"/>
          </p:cNvPicPr>
          <p:nvPr/>
        </p:nvPicPr>
        <p:blipFill>
          <a:blip r:embed="rId4" cstate="print"/>
          <a:srcRect/>
          <a:stretch>
            <a:fillRect/>
          </a:stretch>
        </p:blipFill>
        <p:spPr bwMode="auto">
          <a:xfrm>
            <a:off x="7668344" y="5085184"/>
            <a:ext cx="1040000" cy="1302857"/>
          </a:xfrm>
          <a:prstGeom prst="rect">
            <a:avLst/>
          </a:prstGeom>
          <a:noFill/>
        </p:spPr>
      </p:pic>
      <p:sp>
        <p:nvSpPr>
          <p:cNvPr id="7" name="Footer Placeholder 6"/>
          <p:cNvSpPr>
            <a:spLocks noGrp="1"/>
          </p:cNvSpPr>
          <p:nvPr>
            <p:ph type="ftr" sz="quarter" idx="11"/>
          </p:nvPr>
        </p:nvSpPr>
        <p:spPr/>
        <p:txBody>
          <a:bodyPr/>
          <a:lstStyle/>
          <a:p>
            <a:endParaRPr lang="el-GR"/>
          </a:p>
        </p:txBody>
      </p:sp>
      <p:sp>
        <p:nvSpPr>
          <p:cNvPr id="8" name="TextBox 7"/>
          <p:cNvSpPr txBox="1"/>
          <p:nvPr/>
        </p:nvSpPr>
        <p:spPr>
          <a:xfrm>
            <a:off x="5364088" y="1412776"/>
            <a:ext cx="2808312" cy="2308324"/>
          </a:xfrm>
          <a:prstGeom prst="rect">
            <a:avLst/>
          </a:prstGeom>
          <a:noFill/>
        </p:spPr>
        <p:txBody>
          <a:bodyPr wrap="square" rtlCol="0">
            <a:spAutoFit/>
          </a:bodyPr>
          <a:lstStyle/>
          <a:p>
            <a:r>
              <a:rPr lang="en-US" dirty="0" smtClean="0">
                <a:solidFill>
                  <a:schemeClr val="tx1"/>
                </a:solidFill>
                <a:latin typeface="+mn-lt"/>
              </a:rPr>
              <a:t>Exceptions </a:t>
            </a:r>
          </a:p>
          <a:p>
            <a:pPr marL="179388" indent="-179388">
              <a:buFontTx/>
              <a:buChar char="-"/>
            </a:pPr>
            <a:r>
              <a:rPr lang="en-US" dirty="0" smtClean="0"/>
              <a:t> </a:t>
            </a:r>
            <a:r>
              <a:rPr lang="en-US" dirty="0" err="1" smtClean="0"/>
              <a:t>Biosql</a:t>
            </a:r>
            <a:r>
              <a:rPr lang="en-US" dirty="0" smtClean="0"/>
              <a:t>: nobody </a:t>
            </a:r>
            <a:r>
              <a:rPr lang="en-US" dirty="0" smtClean="0">
                <a:solidFill>
                  <a:schemeClr val="tx1"/>
                </a:solidFill>
                <a:latin typeface="+mn-lt"/>
              </a:rPr>
              <a:t>exceeds 10 attributes</a:t>
            </a:r>
          </a:p>
          <a:p>
            <a:pPr marL="179388" indent="-179388">
              <a:buFontTx/>
              <a:buChar char="-"/>
            </a:pPr>
            <a:r>
              <a:rPr lang="en-US" dirty="0" smtClean="0"/>
              <a:t> </a:t>
            </a:r>
            <a:r>
              <a:rPr lang="en-US" dirty="0" err="1" smtClean="0"/>
              <a:t>Ensembl</a:t>
            </a:r>
            <a:r>
              <a:rPr lang="en-US" dirty="0" smtClean="0"/>
              <a:t>, </a:t>
            </a:r>
            <a:r>
              <a:rPr lang="en-US" dirty="0" err="1" smtClean="0"/>
              <a:t>mwiki</a:t>
            </a:r>
            <a:r>
              <a:rPr lang="en-US" dirty="0" smtClean="0"/>
              <a:t>: very few exceed 10 attributes, 3 of them died</a:t>
            </a:r>
          </a:p>
          <a:p>
            <a:pPr marL="179388" indent="-179388">
              <a:buFontTx/>
              <a:buChar char="-"/>
            </a:pPr>
            <a:r>
              <a:rPr lang="en-US" dirty="0" smtClean="0">
                <a:solidFill>
                  <a:schemeClr val="tx1"/>
                </a:solidFill>
                <a:latin typeface="+mn-lt"/>
              </a:rPr>
              <a:t> typo: has many late born survivors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smtClean="0"/>
              <a:t>Stats on wide tables and their survival</a:t>
            </a:r>
            <a:endParaRPr lang="el-GR" dirty="0"/>
          </a:p>
        </p:txBody>
      </p:sp>
      <p:pic>
        <p:nvPicPr>
          <p:cNvPr id="11" name="Picture 2" descr="D:\Users\pvassil\RESEARCH\ON_GOING\EVOLUTION\DB_Evolution\21_TableLifetimes\15ER\10_3x3_Patterns\11_Gamma\figures\distributionOfWideTables.png"/>
          <p:cNvPicPr>
            <a:picLocks noChangeAspect="1" noChangeArrowheads="1"/>
          </p:cNvPicPr>
          <p:nvPr/>
        </p:nvPicPr>
        <p:blipFill>
          <a:blip r:embed="rId3" cstate="print"/>
          <a:srcRect/>
          <a:stretch>
            <a:fillRect/>
          </a:stretch>
        </p:blipFill>
        <p:spPr bwMode="auto">
          <a:xfrm>
            <a:off x="39500" y="1600200"/>
            <a:ext cx="9104500" cy="3048000"/>
          </a:xfrm>
          <a:prstGeom prst="rect">
            <a:avLst/>
          </a:prstGeom>
          <a:noFill/>
        </p:spPr>
      </p:pic>
      <p:sp>
        <p:nvSpPr>
          <p:cNvPr id="13" name="TextBox 12"/>
          <p:cNvSpPr txBox="1"/>
          <p:nvPr/>
        </p:nvSpPr>
        <p:spPr>
          <a:xfrm>
            <a:off x="381000" y="4800600"/>
            <a:ext cx="8382000" cy="1754326"/>
          </a:xfrm>
          <a:prstGeom prst="rect">
            <a:avLst/>
          </a:prstGeom>
          <a:noFill/>
        </p:spPr>
        <p:txBody>
          <a:bodyPr wrap="square" rtlCol="0">
            <a:spAutoFit/>
          </a:bodyPr>
          <a:lstStyle/>
          <a:p>
            <a:r>
              <a:rPr lang="en-US" u="sng" dirty="0" smtClean="0"/>
              <a:t>Definitions</a:t>
            </a:r>
            <a:r>
              <a:rPr lang="en-US" dirty="0" smtClean="0"/>
              <a:t>:</a:t>
            </a:r>
          </a:p>
          <a:p>
            <a:r>
              <a:rPr lang="en-US" b="1" dirty="0" smtClean="0"/>
              <a:t>Wide schema</a:t>
            </a:r>
            <a:r>
              <a:rPr lang="en-US" dirty="0" smtClean="0"/>
              <a:t>: strictly above 10 attributes. </a:t>
            </a:r>
          </a:p>
          <a:p>
            <a:r>
              <a:rPr lang="en-US" b="1" dirty="0" smtClean="0"/>
              <a:t>The top band of durations </a:t>
            </a:r>
            <a:r>
              <a:rPr lang="en-US" dirty="0" smtClean="0"/>
              <a:t>(the upper part of the Gamma shape): the upper 10% of the values in the y-axis. </a:t>
            </a:r>
          </a:p>
          <a:p>
            <a:r>
              <a:rPr lang="en-US" b="1" dirty="0" smtClean="0"/>
              <a:t>Early born  table</a:t>
            </a:r>
            <a:r>
              <a:rPr lang="en-US" dirty="0" smtClean="0"/>
              <a:t>: </a:t>
            </a:r>
            <a:r>
              <a:rPr lang="en-US" dirty="0" err="1" smtClean="0"/>
              <a:t>ts</a:t>
            </a:r>
            <a:r>
              <a:rPr lang="en-US" dirty="0" smtClean="0"/>
              <a:t> birth version is in the lowest 33% of versions; </a:t>
            </a:r>
          </a:p>
          <a:p>
            <a:r>
              <a:rPr lang="en-US" b="1" dirty="0" smtClean="0"/>
              <a:t>Late-comers</a:t>
            </a:r>
            <a:r>
              <a:rPr lang="en-US" dirty="0" smtClean="0"/>
              <a:t>: born after the 77% of the number of versions. </a:t>
            </a:r>
            <a:endParaRPr lang="el-GR" dirty="0" smtClean="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smtClean="0"/>
              <a:t>Whenever a table is wide, its chances of surviving are high</a:t>
            </a:r>
            <a:endParaRPr lang="el-GR" dirty="0"/>
          </a:p>
        </p:txBody>
      </p:sp>
      <p:pic>
        <p:nvPicPr>
          <p:cNvPr id="11" name="Picture 2" descr="D:\Users\pvassil\RESEARCH\ON_GOING\EVOLUTION\DB_Evolution\21_TableLifetimes\15ER\10_3x3_Patterns\11_Gamma\figures\distributionOfWideTables.png"/>
          <p:cNvPicPr>
            <a:picLocks noChangeAspect="1" noChangeArrowheads="1"/>
          </p:cNvPicPr>
          <p:nvPr/>
        </p:nvPicPr>
        <p:blipFill>
          <a:blip r:embed="rId3" cstate="print"/>
          <a:srcRect/>
          <a:stretch>
            <a:fillRect/>
          </a:stretch>
        </p:blipFill>
        <p:spPr bwMode="auto">
          <a:xfrm>
            <a:off x="39500" y="1600200"/>
            <a:ext cx="9104500" cy="3048000"/>
          </a:xfrm>
          <a:prstGeom prst="rect">
            <a:avLst/>
          </a:prstGeom>
          <a:noFill/>
        </p:spPr>
      </p:pic>
      <p:sp>
        <p:nvSpPr>
          <p:cNvPr id="13" name="TextBox 12"/>
          <p:cNvSpPr txBox="1"/>
          <p:nvPr/>
        </p:nvSpPr>
        <p:spPr>
          <a:xfrm>
            <a:off x="381000" y="4800600"/>
            <a:ext cx="8382000" cy="923330"/>
          </a:xfrm>
          <a:prstGeom prst="rect">
            <a:avLst/>
          </a:prstGeom>
          <a:noFill/>
        </p:spPr>
        <p:txBody>
          <a:bodyPr wrap="square" rtlCol="0">
            <a:spAutoFit/>
          </a:bodyPr>
          <a:lstStyle/>
          <a:p>
            <a:r>
              <a:rPr lang="en-US" dirty="0" smtClean="0">
                <a:solidFill>
                  <a:srgbClr val="008000"/>
                </a:solidFill>
              </a:rPr>
              <a:t>Apart from </a:t>
            </a:r>
            <a:r>
              <a:rPr lang="en-US" dirty="0" err="1" smtClean="0">
                <a:solidFill>
                  <a:srgbClr val="008000"/>
                </a:solidFill>
              </a:rPr>
              <a:t>mwiki</a:t>
            </a:r>
            <a:r>
              <a:rPr lang="en-US" dirty="0" smtClean="0">
                <a:solidFill>
                  <a:srgbClr val="008000"/>
                </a:solidFill>
              </a:rPr>
              <a:t> and </a:t>
            </a:r>
            <a:r>
              <a:rPr lang="en-US" dirty="0" err="1" smtClean="0">
                <a:solidFill>
                  <a:srgbClr val="008000"/>
                </a:solidFill>
              </a:rPr>
              <a:t>ensembl</a:t>
            </a:r>
            <a:r>
              <a:rPr lang="en-US" dirty="0" smtClean="0">
                <a:solidFill>
                  <a:srgbClr val="008000"/>
                </a:solidFill>
              </a:rPr>
              <a:t>, all the rest of the data sets </a:t>
            </a:r>
            <a:r>
              <a:rPr lang="en-US" i="1" dirty="0" smtClean="0">
                <a:solidFill>
                  <a:srgbClr val="008000"/>
                </a:solidFill>
              </a:rPr>
              <a:t>confirm the hypothesis with a percentage higher than 85%</a:t>
            </a:r>
            <a:r>
              <a:rPr lang="en-US" dirty="0" smtClean="0">
                <a:solidFill>
                  <a:srgbClr val="008000"/>
                </a:solidFill>
              </a:rPr>
              <a:t>. </a:t>
            </a:r>
            <a:r>
              <a:rPr lang="en-US" dirty="0" smtClean="0"/>
              <a:t>The two exceptions are as high as 50% for their support to the hypothesis.</a:t>
            </a:r>
            <a:endParaRPr lang="el-GR" dirty="0"/>
          </a:p>
        </p:txBody>
      </p:sp>
      <p:sp>
        <p:nvSpPr>
          <p:cNvPr id="5" name="Rectangle 4"/>
          <p:cNvSpPr/>
          <p:nvPr/>
        </p:nvSpPr>
        <p:spPr>
          <a:xfrm>
            <a:off x="5791200" y="1981200"/>
            <a:ext cx="1143000" cy="25146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Autofit/>
          </a:bodyPr>
          <a:lstStyle/>
          <a:p>
            <a:r>
              <a:rPr lang="en-US" sz="3600" dirty="0" smtClean="0"/>
              <a:t>Wide tables are frequently created early on and are not deleted afterwards</a:t>
            </a:r>
            <a:endParaRPr lang="el-GR" sz="3600" dirty="0"/>
          </a:p>
        </p:txBody>
      </p:sp>
      <p:pic>
        <p:nvPicPr>
          <p:cNvPr id="11" name="Picture 2" descr="D:\Users\pvassil\RESEARCH\ON_GOING\EVOLUTION\DB_Evolution\21_TableLifetimes\15ER\10_3x3_Patterns\11_Gamma\figures\distributionOfWideTables.png"/>
          <p:cNvPicPr>
            <a:picLocks noChangeAspect="1" noChangeArrowheads="1"/>
          </p:cNvPicPr>
          <p:nvPr/>
        </p:nvPicPr>
        <p:blipFill>
          <a:blip r:embed="rId3" cstate="print"/>
          <a:srcRect/>
          <a:stretch>
            <a:fillRect/>
          </a:stretch>
        </p:blipFill>
        <p:spPr bwMode="auto">
          <a:xfrm>
            <a:off x="39500" y="1600200"/>
            <a:ext cx="9104500" cy="3048000"/>
          </a:xfrm>
          <a:prstGeom prst="rect">
            <a:avLst/>
          </a:prstGeom>
          <a:noFill/>
        </p:spPr>
      </p:pic>
      <p:sp>
        <p:nvSpPr>
          <p:cNvPr id="13" name="TextBox 12"/>
          <p:cNvSpPr txBox="1"/>
          <p:nvPr/>
        </p:nvSpPr>
        <p:spPr>
          <a:xfrm>
            <a:off x="381000" y="4800600"/>
            <a:ext cx="8382000" cy="1477328"/>
          </a:xfrm>
          <a:prstGeom prst="rect">
            <a:avLst/>
          </a:prstGeom>
          <a:noFill/>
        </p:spPr>
        <p:txBody>
          <a:bodyPr wrap="square" rtlCol="0">
            <a:spAutoFit/>
          </a:bodyPr>
          <a:lstStyle/>
          <a:p>
            <a:r>
              <a:rPr lang="en-US" b="1" dirty="0" smtClean="0">
                <a:solidFill>
                  <a:srgbClr val="3333FF"/>
                </a:solidFill>
              </a:rPr>
              <a:t>Early born, wide, survivor tables</a:t>
            </a:r>
            <a:r>
              <a:rPr lang="en-US" b="1" dirty="0" smtClean="0"/>
              <a:t> </a:t>
            </a:r>
            <a:r>
              <a:rPr lang="en-US" dirty="0" smtClean="0"/>
              <a:t>(as a percentage over the set of wide tables).</a:t>
            </a:r>
          </a:p>
          <a:p>
            <a:pPr>
              <a:buFontTx/>
              <a:buChar char="-"/>
            </a:pPr>
            <a:r>
              <a:rPr lang="en-US" dirty="0" smtClean="0"/>
              <a:t> in half the data sets </a:t>
            </a:r>
            <a:r>
              <a:rPr lang="en-US" dirty="0" smtClean="0">
                <a:solidFill>
                  <a:srgbClr val="3333FF"/>
                </a:solidFill>
              </a:rPr>
              <a:t>the percentage is above 70% </a:t>
            </a:r>
          </a:p>
          <a:p>
            <a:pPr>
              <a:buFontTx/>
              <a:buChar char="-"/>
            </a:pPr>
            <a:r>
              <a:rPr lang="en-US" dirty="0" smtClean="0"/>
              <a:t> in two of them the percentage of these tables is </a:t>
            </a:r>
            <a:r>
              <a:rPr lang="en-US" dirty="0" smtClean="0">
                <a:solidFill>
                  <a:srgbClr val="FF0000"/>
                </a:solidFill>
              </a:rPr>
              <a:t>one third of the wide tables</a:t>
            </a:r>
            <a:r>
              <a:rPr lang="en-US" dirty="0" smtClean="0"/>
              <a:t>. </a:t>
            </a:r>
          </a:p>
          <a:p>
            <a:pPr>
              <a:buFontTx/>
              <a:buChar char="-"/>
            </a:pPr>
            <a:endParaRPr lang="en-US" dirty="0" smtClean="0"/>
          </a:p>
          <a:p>
            <a:pPr>
              <a:buFontTx/>
              <a:buChar char="-"/>
            </a:pPr>
            <a:endParaRPr lang="el-GR" dirty="0" smtClean="0"/>
          </a:p>
        </p:txBody>
      </p:sp>
      <p:sp>
        <p:nvSpPr>
          <p:cNvPr id="6" name="Rectangle 5"/>
          <p:cNvSpPr/>
          <p:nvPr/>
        </p:nvSpPr>
        <p:spPr>
          <a:xfrm>
            <a:off x="6967670" y="1828800"/>
            <a:ext cx="1219200" cy="25908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274638"/>
            <a:ext cx="8458200" cy="1143000"/>
          </a:xfrm>
        </p:spPr>
        <p:txBody>
          <a:bodyPr>
            <a:noAutofit/>
          </a:bodyPr>
          <a:lstStyle/>
          <a:p>
            <a:r>
              <a:rPr lang="en-US" sz="2800" dirty="0" smtClean="0"/>
              <a:t>Whenever a table is wide</a:t>
            </a:r>
            <a:r>
              <a:rPr lang="el-GR" sz="2800" dirty="0" smtClean="0"/>
              <a:t>, </a:t>
            </a:r>
            <a:r>
              <a:rPr lang="en-US" sz="2800" dirty="0" smtClean="0"/>
              <a:t>its duration frequently lies within the top-band of durations (upper part of Gamma)</a:t>
            </a:r>
            <a:endParaRPr lang="el-GR" sz="2800" dirty="0"/>
          </a:p>
        </p:txBody>
      </p:sp>
      <p:pic>
        <p:nvPicPr>
          <p:cNvPr id="11" name="Picture 2" descr="D:\Users\pvassil\RESEARCH\ON_GOING\EVOLUTION\DB_Evolution\21_TableLifetimes\15ER\10_3x3_Patterns\11_Gamma\figures\distributionOfWideTables.png"/>
          <p:cNvPicPr>
            <a:picLocks noChangeAspect="1" noChangeArrowheads="1"/>
          </p:cNvPicPr>
          <p:nvPr/>
        </p:nvPicPr>
        <p:blipFill>
          <a:blip r:embed="rId3" cstate="print"/>
          <a:srcRect/>
          <a:stretch>
            <a:fillRect/>
          </a:stretch>
        </p:blipFill>
        <p:spPr bwMode="auto">
          <a:xfrm>
            <a:off x="39500" y="1600200"/>
            <a:ext cx="9104500" cy="3048000"/>
          </a:xfrm>
          <a:prstGeom prst="rect">
            <a:avLst/>
          </a:prstGeom>
          <a:noFill/>
        </p:spPr>
      </p:pic>
      <p:sp>
        <p:nvSpPr>
          <p:cNvPr id="13" name="TextBox 12"/>
          <p:cNvSpPr txBox="1"/>
          <p:nvPr/>
        </p:nvSpPr>
        <p:spPr>
          <a:xfrm>
            <a:off x="381000" y="4800600"/>
            <a:ext cx="8382000" cy="2031325"/>
          </a:xfrm>
          <a:prstGeom prst="rect">
            <a:avLst/>
          </a:prstGeom>
          <a:noFill/>
        </p:spPr>
        <p:txBody>
          <a:bodyPr wrap="square" rtlCol="0">
            <a:spAutoFit/>
          </a:bodyPr>
          <a:lstStyle/>
          <a:p>
            <a:r>
              <a:rPr lang="en-US" dirty="0" smtClean="0"/>
              <a:t>What is probability that a wide table belongs to the upper part of the Gamma? </a:t>
            </a:r>
          </a:p>
          <a:p>
            <a:endParaRPr lang="en-US" dirty="0" smtClean="0"/>
          </a:p>
          <a:p>
            <a:pPr>
              <a:buFontTx/>
              <a:buChar char="-"/>
            </a:pPr>
            <a:r>
              <a:rPr lang="en-US" dirty="0" smtClean="0"/>
              <a:t> there is a very strong correlation between the two last columns: the Pearson correlation is 88% overall; 100% for the datasets with high pct of early born wide tables.</a:t>
            </a:r>
          </a:p>
          <a:p>
            <a:pPr>
              <a:buFontTx/>
              <a:buChar char="-"/>
            </a:pPr>
            <a:r>
              <a:rPr lang="en-US" dirty="0" smtClean="0"/>
              <a:t>  </a:t>
            </a:r>
          </a:p>
          <a:p>
            <a:pPr>
              <a:buFontTx/>
              <a:buChar char="-"/>
            </a:pPr>
            <a:r>
              <a:rPr lang="en-US" i="1" dirty="0" smtClean="0"/>
              <a:t> Bipolarity on this pattern: </a:t>
            </a:r>
            <a:r>
              <a:rPr lang="en-US" i="1" dirty="0" smtClean="0">
                <a:solidFill>
                  <a:srgbClr val="3333FF"/>
                </a:solidFill>
              </a:rPr>
              <a:t>half the cases support the pattern with support higher than 70%</a:t>
            </a:r>
            <a:r>
              <a:rPr lang="en-US" i="1" dirty="0" smtClean="0"/>
              <a:t>, whereas the </a:t>
            </a:r>
            <a:r>
              <a:rPr lang="en-US" i="1" dirty="0" smtClean="0">
                <a:solidFill>
                  <a:srgbClr val="FF0000"/>
                </a:solidFill>
              </a:rPr>
              <a:t>rest of the cases clearly disprove it, with very low support values</a:t>
            </a:r>
            <a:r>
              <a:rPr lang="en-US" dirty="0" smtClean="0">
                <a:solidFill>
                  <a:srgbClr val="FF0000"/>
                </a:solidFill>
              </a:rPr>
              <a:t>.</a:t>
            </a:r>
            <a:endParaRPr lang="el-GR" dirty="0" smtClean="0">
              <a:solidFill>
                <a:srgbClr val="FF0000"/>
              </a:solidFill>
            </a:endParaRPr>
          </a:p>
        </p:txBody>
      </p:sp>
      <p:sp>
        <p:nvSpPr>
          <p:cNvPr id="6" name="Rectangle 5"/>
          <p:cNvSpPr/>
          <p:nvPr/>
        </p:nvSpPr>
        <p:spPr>
          <a:xfrm>
            <a:off x="4572000" y="2286000"/>
            <a:ext cx="838200" cy="10668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Rectangle 6"/>
          <p:cNvSpPr/>
          <p:nvPr/>
        </p:nvSpPr>
        <p:spPr>
          <a:xfrm>
            <a:off x="4572000" y="3403362"/>
            <a:ext cx="838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3429000" y="2286000"/>
            <a:ext cx="685800" cy="2133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8229600" y="2286000"/>
            <a:ext cx="838200" cy="10668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 name="Rectangle 9"/>
          <p:cNvSpPr/>
          <p:nvPr/>
        </p:nvSpPr>
        <p:spPr>
          <a:xfrm>
            <a:off x="8229600" y="3403362"/>
            <a:ext cx="838200" cy="838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sld>
</file>

<file path=ppt/theme/theme1.xml><?xml version="1.0" encoding="utf-8"?>
<a:theme xmlns:a="http://schemas.openxmlformats.org/drawingml/2006/main" name="Office Theme">
  <a:themeElements>
    <a:clrScheme name="pvassil">
      <a:dk1>
        <a:srgbClr val="00206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450</TotalTime>
  <Words>12089</Words>
  <Application>Microsoft Office PowerPoint</Application>
  <PresentationFormat>On-screen Show (4:3)</PresentationFormat>
  <Paragraphs>1640</Paragraphs>
  <Slides>173</Slides>
  <Notes>101</Notes>
  <HiddenSlides>0</HiddenSlides>
  <MMClips>0</MMClips>
  <ScaleCrop>false</ScaleCrop>
  <HeadingPairs>
    <vt:vector size="4" baseType="variant">
      <vt:variant>
        <vt:lpstr>Theme</vt:lpstr>
      </vt:variant>
      <vt:variant>
        <vt:i4>1</vt:i4>
      </vt:variant>
      <vt:variant>
        <vt:lpstr>Slide Titles</vt:lpstr>
      </vt:variant>
      <vt:variant>
        <vt:i4>173</vt:i4>
      </vt:variant>
    </vt:vector>
  </HeadingPairs>
  <TitlesOfParts>
    <vt:vector size="174" baseType="lpstr">
      <vt:lpstr>Office Theme</vt:lpstr>
      <vt:lpstr>Schema Evolution and Gravitation to Rigidity:   a tale of calmness in the lives of structured data</vt:lpstr>
      <vt:lpstr>The nature that needs change is vicious; for it is not simple nor good…</vt:lpstr>
      <vt:lpstr>SWEBOK Maintenance</vt:lpstr>
      <vt:lpstr>Database Evolution: why and what</vt:lpstr>
      <vt:lpstr>Why is (schema) evolution so important?</vt:lpstr>
      <vt:lpstr>Evolving data-intensive ecosystem</vt:lpstr>
      <vt:lpstr>Evolving data-intensive ecosystem</vt:lpstr>
      <vt:lpstr>The impact of evolution</vt:lpstr>
      <vt:lpstr>We would really love to…</vt:lpstr>
      <vt:lpstr>What are the “laws” of database schema evolution?</vt:lpstr>
      <vt:lpstr>Long term research goals</vt:lpstr>
      <vt:lpstr>Do we know the mechanics of schema evolution?</vt:lpstr>
      <vt:lpstr>Our take on the problem</vt:lpstr>
      <vt:lpstr>Scope of our studies</vt:lpstr>
      <vt:lpstr>How does the schema size evolve?</vt:lpstr>
      <vt:lpstr>Schema Size (relations) </vt:lpstr>
      <vt:lpstr>Highlights of Schema Size  Evolution</vt:lpstr>
      <vt:lpstr>PowerPoint Presentation</vt:lpstr>
      <vt:lpstr>PowerPoint Presentation</vt:lpstr>
      <vt:lpstr>Zipfian model in the distribution of growth frequencies</vt:lpstr>
      <vt:lpstr>PowerPoint Presentation</vt:lpstr>
      <vt:lpstr>How do foreign keys evolve?</vt:lpstr>
      <vt:lpstr>Evolution of  Tables &amp; FK’s</vt:lpstr>
      <vt:lpstr>Evolution of Tables &amp; FK’s:  Scientific projects</vt:lpstr>
      <vt:lpstr>Evolution of Tables &amp; FK’s: Computational Resource Toolkits</vt:lpstr>
      <vt:lpstr>Evolution of Tables &amp; FK’s:  Content Management Systems (CMS’s)</vt:lpstr>
      <vt:lpstr>What an unpleasant surprise: developers can resort in full removal of foreign keys!</vt:lpstr>
      <vt:lpstr>Slashcode: the disappearing FK’s</vt:lpstr>
      <vt:lpstr>PowerPoint Presentation</vt:lpstr>
      <vt:lpstr>Slashcode: what did the comments say?</vt:lpstr>
      <vt:lpstr>Scarcity of Foreign keys </vt:lpstr>
      <vt:lpstr>Scarcity of Foreign keys </vt:lpstr>
      <vt:lpstr>Foreign Key Evolution comes with different treatments: </vt:lpstr>
      <vt:lpstr>How do individual tables evolve?</vt:lpstr>
      <vt:lpstr>Regularities on table change do exist!</vt:lpstr>
      <vt:lpstr>Longevity and update  activity correlate !! </vt:lpstr>
      <vt:lpstr>PowerPoint Presentation</vt:lpstr>
      <vt:lpstr>Electrolysis pattern for table activities</vt:lpstr>
      <vt:lpstr>The electrolysis pattern</vt:lpstr>
      <vt:lpstr>PowerPoint Presentation</vt:lpstr>
      <vt:lpstr>Electrolysis as a heatmap showing the extreme bias between dead and survivor tables</vt:lpstr>
      <vt:lpstr>Gravitation to  Rigidity</vt:lpstr>
      <vt:lpstr>Summarizing… </vt:lpstr>
      <vt:lpstr>Closing remarks</vt:lpstr>
      <vt:lpstr>Where we stand</vt:lpstr>
      <vt:lpstr>PowerPoint Presentation</vt:lpstr>
      <vt:lpstr>Where to go from here…</vt:lpstr>
      <vt:lpstr>How does schema evolution relate to the surrounding software?</vt:lpstr>
      <vt:lpstr>Everything HAS TO BE online!  We are happy to invite you to reuse / test / disprove /…  all our code, data and results!</vt:lpstr>
      <vt:lpstr>Thank you!</vt:lpstr>
      <vt:lpstr>Auxiliary slides</vt:lpstr>
      <vt:lpstr>Embedded queries in the past [Maule+08] …</vt:lpstr>
      <vt:lpstr>… nowadays, to be complemented with API-based db access (Drupal)</vt:lpstr>
      <vt:lpstr>Abstract coupling example  from my SW Dev course</vt:lpstr>
      <vt:lpstr>Put it all online!!</vt:lpstr>
      <vt:lpstr>Scope of the study &amp;&amp; Validity considerations</vt:lpstr>
      <vt:lpstr>Datasets</vt:lpstr>
      <vt:lpstr>Data sets</vt:lpstr>
      <vt:lpstr>Scope of the study</vt:lpstr>
      <vt:lpstr>Hecate: SQL schema diff extractor</vt:lpstr>
      <vt:lpstr>Hecate: SQL schema diff extractor</vt:lpstr>
      <vt:lpstr>External validity</vt:lpstr>
      <vt:lpstr>External validity</vt:lpstr>
      <vt:lpstr>Internal validity</vt:lpstr>
      <vt:lpstr>Is there a theory?</vt:lpstr>
      <vt:lpstr>Related work</vt:lpstr>
      <vt:lpstr>Timeline of empirical studies</vt:lpstr>
      <vt:lpstr>Timeline of empirical studies</vt:lpstr>
      <vt:lpstr>Timeline of empirical studies</vt:lpstr>
      <vt:lpstr>Timeline of empirical studies</vt:lpstr>
      <vt:lpstr>Timeline of empirical studies</vt:lpstr>
      <vt:lpstr>Timeline of empirical studies</vt:lpstr>
      <vt:lpstr>Timeline of empirical studies</vt:lpstr>
      <vt:lpstr>Schema Evolution and Lehman laws</vt:lpstr>
      <vt:lpstr>Exploratory search of the schema histories for patterns</vt:lpstr>
      <vt:lpstr>Schema Size (relations) </vt:lpstr>
      <vt:lpstr>Schema Size</vt:lpstr>
      <vt:lpstr>PowerPoint Presentation</vt:lpstr>
      <vt:lpstr>PowerPoint Presentation</vt:lpstr>
      <vt:lpstr>PowerPoint Presentation</vt:lpstr>
      <vt:lpstr>Schema Growth (diff in #tables)</vt:lpstr>
      <vt:lpstr>Schema growth is small!</vt:lpstr>
      <vt:lpstr>Zipfian model in the distribution of growth frequencies</vt:lpstr>
      <vt:lpstr>What happens after large changes?</vt:lpstr>
      <vt:lpstr>PowerPoint Presentation</vt:lpstr>
      <vt:lpstr>PowerPoint Presentation</vt:lpstr>
      <vt:lpstr>How do schemata evolve?</vt:lpstr>
      <vt:lpstr>The four patterns</vt:lpstr>
      <vt:lpstr>PowerPoint Presentation</vt:lpstr>
      <vt:lpstr>PowerPoint Presentation</vt:lpstr>
      <vt:lpstr>Statistical study of durations</vt:lpstr>
      <vt:lpstr>Tables are mostly thin</vt:lpstr>
      <vt:lpstr>The Gamma Pattern</vt:lpstr>
      <vt:lpstr>The Gamma       Pattern:  "if you 're wide, you survive"</vt:lpstr>
      <vt:lpstr>PowerPoint Presentation</vt:lpstr>
      <vt:lpstr>Stats on wide tables and their survival</vt:lpstr>
      <vt:lpstr>Whenever a table is wide, its chances of surviving are high</vt:lpstr>
      <vt:lpstr>Wide tables are frequently created early on and are not deleted afterwards</vt:lpstr>
      <vt:lpstr>Whenever a table is wide, its duration frequently lies within the top-band of durations (upper part of Gamma)</vt:lpstr>
      <vt:lpstr>Long-lived  &amp; wide =&gt; early born and survivor</vt:lpstr>
      <vt:lpstr>The Comet Pattern</vt:lpstr>
      <vt:lpstr>The Comet Pattern</vt:lpstr>
      <vt:lpstr>PowerPoint Presentation</vt:lpstr>
      <vt:lpstr>Statistics of schema size at birth and sum of updates</vt:lpstr>
      <vt:lpstr>Typically: ~70% of tables inside the box</vt:lpstr>
      <vt:lpstr>Top changers tend to have medium schema sizes</vt:lpstr>
      <vt:lpstr>Top changers tend to have medium schema sizes</vt:lpstr>
      <vt:lpstr>Top changers tend to have medium schema sizes</vt:lpstr>
      <vt:lpstr>Wide tables have a medium number of updates </vt:lpstr>
      <vt:lpstr>Inverse Gamma</vt:lpstr>
      <vt:lpstr>The inverse Gamma  pattern</vt:lpstr>
      <vt:lpstr>PowerPoint Presentation</vt:lpstr>
      <vt:lpstr>Skyline &amp; Avg  for Inverse  Gamma</vt:lpstr>
      <vt:lpstr>The empty triangle pattern</vt:lpstr>
      <vt:lpstr>Quiet tables rule, esp. for mature db’s </vt:lpstr>
      <vt:lpstr>PowerPoint Presentation</vt:lpstr>
      <vt:lpstr>PowerPoint Presentation</vt:lpstr>
      <vt:lpstr>PowerPoint Presentation</vt:lpstr>
      <vt:lpstr>Top changers: early born, survivors, often with long durations, and often all the above</vt:lpstr>
      <vt:lpstr>Dead are: quiet, early born, short lived, and quite often all three of them</vt:lpstr>
      <vt:lpstr>Most births &amp;deaths  occur early (usually)</vt:lpstr>
      <vt:lpstr>Longevity and update  activity correlate !! </vt:lpstr>
      <vt:lpstr>All in one</vt:lpstr>
      <vt:lpstr>Survival in schema evolution: putting the lives of survivor and dead tables in counterpoint</vt:lpstr>
      <vt:lpstr>Electrolysis pattern for table activities</vt:lpstr>
      <vt:lpstr>Duration is related to the Life &amp; Death Class of the tables!</vt:lpstr>
      <vt:lpstr>PowerPoint Presentation</vt:lpstr>
      <vt:lpstr>The electrolysis pattern</vt:lpstr>
      <vt:lpstr>The electrolysis pattern: survivors</vt:lpstr>
      <vt:lpstr>The electrolysis pattern: dead</vt:lpstr>
      <vt:lpstr>Electrolysis as a heatmap showing the extreme bias between dead and survivor tables</vt:lpstr>
      <vt:lpstr>Gravitation to  Rigidity</vt:lpstr>
      <vt:lpstr>Electrolysis</vt:lpstr>
      <vt:lpstr>Schema Evolution and Foreign Keys: Birth, Eviction, Change and Absence</vt:lpstr>
      <vt:lpstr>Research Questions</vt:lpstr>
      <vt:lpstr>Evolution of  Tables &amp; FK’s</vt:lpstr>
      <vt:lpstr>Evolution of Tables &amp; FK’s:  Scientific projects</vt:lpstr>
      <vt:lpstr>Evolution of Tables &amp; FK’s: Computational Resource Toolkits</vt:lpstr>
      <vt:lpstr>Evolution of Tables &amp; FK’s:  Content Management Systems (CMS’s)</vt:lpstr>
      <vt:lpstr>What an unpleasant surprise: developers can resort in full removal of foreign keys!</vt:lpstr>
      <vt:lpstr>How do FK’s germinate and die?</vt:lpstr>
      <vt:lpstr>Stats on FK Change </vt:lpstr>
      <vt:lpstr>Stats on FK Change </vt:lpstr>
      <vt:lpstr>Stats on FK Change </vt:lpstr>
      <vt:lpstr>Families of developer profiles wrt the treatment of Foreign Keys </vt:lpstr>
      <vt:lpstr>Heartbeat  of change</vt:lpstr>
      <vt:lpstr>Percentage of transitions with FK change</vt:lpstr>
      <vt:lpstr>Characteristics of the heartbeat of schemata wrt Foreign Keys </vt:lpstr>
      <vt:lpstr>Slashcode: the disappearing FK’s</vt:lpstr>
      <vt:lpstr>PowerPoint Presentation</vt:lpstr>
      <vt:lpstr>Slashcode: what did the comments say?</vt:lpstr>
      <vt:lpstr>Scarcity of Foreign keys </vt:lpstr>
      <vt:lpstr>Scarcity of Foreign keys </vt:lpstr>
      <vt:lpstr>Heartbeat  of change</vt:lpstr>
      <vt:lpstr>Foreign Key Evolution comes with different treatments: </vt:lpstr>
      <vt:lpstr>Impact assessment</vt:lpstr>
      <vt:lpstr>Data intensive ecosystems</vt:lpstr>
      <vt:lpstr>Evolving data-intensive ecosystem</vt:lpstr>
      <vt:lpstr>Evolving data-intensive ecosystem</vt:lpstr>
      <vt:lpstr>The impact of changes &amp; a wish-list</vt:lpstr>
      <vt:lpstr>The Hecataeus tool &amp; method. Here: a first map of Drupal</vt:lpstr>
      <vt:lpstr>What happens if I modify table search_index? Who are the neighbors?</vt:lpstr>
      <vt:lpstr>What happens if I modify table search_index? Who are the neighbors?</vt:lpstr>
      <vt:lpstr>In the file structure too…</vt:lpstr>
      <vt:lpstr>How to handle evolution?</vt:lpstr>
      <vt:lpstr>PowerPoint Presentation</vt:lpstr>
      <vt:lpstr>Architecture Graph</vt:lpstr>
      <vt:lpstr>Policies to predetermine reactions</vt:lpstr>
      <vt:lpstr>How to handle evolution?</vt:lpstr>
      <vt:lpstr>Internals of impact assess. &amp; rewriting</vt:lpstr>
      <vt:lpstr>Impact assessment &amp; rewriting</vt:lpstr>
      <vt:lpstr>Conflicts: what they are and how to handle them (more than flooding)</vt:lpstr>
      <vt:lpstr>Played an impact analysis scenario: delete attr. ‘word’ from search_index</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Schema Evolution and Gravitation to Rigidity:   a tale of calmness in the lives of structured data</dc:title>
  <dc:creator>p.v.</dc:creator>
  <cp:lastModifiedBy>pvassil</cp:lastModifiedBy>
  <cp:revision>65</cp:revision>
  <cp:lastPrinted>2017-09-29T18:06:33Z</cp:lastPrinted>
  <dcterms:created xsi:type="dcterms:W3CDTF">2017-09-09T15:43:41Z</dcterms:created>
  <dcterms:modified xsi:type="dcterms:W3CDTF">2017-09-29T18:06:35Z</dcterms:modified>
</cp:coreProperties>
</file>