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5" r:id="rId5"/>
    <p:sldId id="260" r:id="rId6"/>
    <p:sldId id="266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49" autoAdjust="0"/>
  </p:normalViewPr>
  <p:slideViewPr>
    <p:cSldViewPr>
      <p:cViewPr varScale="1">
        <p:scale>
          <a:sx n="79" d="100"/>
          <a:sy n="79" d="100"/>
        </p:scale>
        <p:origin x="-24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7A25B-D2FA-40ED-8CA6-839AE76F214F}" type="datetimeFigureOut">
              <a:rPr lang="el-GR" smtClean="0"/>
              <a:pPr/>
              <a:t>20/7/2016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2A1CD-2918-484E-B656-3FF5A2C6FDF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i="1" dirty="0" smtClean="0"/>
              <a:t>1. Is software becoming a commodity? Is Everything-as-a-Service phenomenon going to commoditize most software systems and applications (distinguishable from competitors only by price)? </a:t>
            </a:r>
          </a:p>
          <a:p>
            <a:pPr marL="228600" indent="-228600">
              <a:buNone/>
            </a:pPr>
            <a:endParaRPr lang="en-US" i="1" dirty="0" smtClean="0"/>
          </a:p>
          <a:p>
            <a:pPr marL="228600" indent="-228600">
              <a:buNone/>
            </a:pPr>
            <a:r>
              <a:rPr lang="en-US" i="1" dirty="0" smtClean="0"/>
              <a:t>2. Are global companies going to use the Everything-as-a-Service modus operandi to take over most software production and delivery over the Internet? </a:t>
            </a:r>
          </a:p>
          <a:p>
            <a:pPr marL="228600" indent="-228600">
              <a:buNone/>
            </a:pPr>
            <a:endParaRPr lang="en-US" i="1" dirty="0" smtClean="0"/>
          </a:p>
          <a:p>
            <a:pPr marL="228600" indent="-228600">
              <a:buNone/>
            </a:pPr>
            <a:r>
              <a:rPr lang="en-US" i="1" dirty="0" smtClean="0"/>
              <a:t>3. Which computing jobs will have local employment markets and which will be subject of outsourcing to global companies? </a:t>
            </a:r>
          </a:p>
          <a:p>
            <a:pPr marL="228600" indent="-228600">
              <a:buNone/>
            </a:pPr>
            <a:endParaRPr lang="en-US" i="1" dirty="0" smtClean="0"/>
          </a:p>
          <a:p>
            <a:pPr marL="228600" indent="-228600">
              <a:buNone/>
            </a:pPr>
            <a:r>
              <a:rPr lang="en-US" i="1" dirty="0" smtClean="0"/>
              <a:t>4. Does it make sense to educate and train programmers and software developers in developed countries, if global companies can get cheaper employees in developing countries? </a:t>
            </a:r>
          </a:p>
          <a:p>
            <a:pPr marL="228600" indent="-228600">
              <a:buNone/>
            </a:pPr>
            <a:endParaRPr lang="en-US" i="1" dirty="0" smtClean="0"/>
          </a:p>
          <a:p>
            <a:pPr marL="228600" indent="-228600">
              <a:buNone/>
            </a:pPr>
            <a:r>
              <a:rPr lang="en-US" i="1" dirty="0" smtClean="0"/>
              <a:t>5. Are global educators offering MOOC (Massive Open Online Courses) going to take over most education, including IT education? </a:t>
            </a:r>
          </a:p>
          <a:p>
            <a:pPr marL="228600" indent="-228600">
              <a:buAutoNum type="arabicPeriod"/>
            </a:pPr>
            <a:endParaRPr lang="en-US" i="1" dirty="0" smtClean="0"/>
          </a:p>
          <a:p>
            <a:pPr marL="228600" indent="-228600">
              <a:buNone/>
            </a:pPr>
            <a:r>
              <a:rPr lang="en-US" i="1" dirty="0" smtClean="0"/>
              <a:t>6. Is university-based "open" research going to stay relevant when compared with "closed" (confidential) research done by the global shakers &amp; movers of IT industry?</a:t>
            </a:r>
            <a:endParaRPr lang="el-GR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E2A1CD-2918-484E-B656-3FF5A2C6FDF4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ICSOFT/DATA 2016 panel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Panos Vassiliadis</a:t>
            </a:r>
          </a:p>
          <a:p>
            <a:r>
              <a:rPr lang="en-US" dirty="0" smtClean="0"/>
              <a:t>Univ. Ioannina</a:t>
            </a:r>
          </a:p>
          <a:p>
            <a:endParaRPr lang="en-US" dirty="0" smtClean="0"/>
          </a:p>
          <a:p>
            <a:r>
              <a:rPr lang="en-US" dirty="0" smtClean="0"/>
              <a:t>24 July </a:t>
            </a:r>
            <a:r>
              <a:rPr lang="en-US" dirty="0" smtClean="0"/>
              <a:t>2016, Lisbon, Portugal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always hard to make predictions, esp., for the future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General remark: most “experts” tend to agree that we are heading towards a future that will be:</a:t>
            </a:r>
          </a:p>
          <a:p>
            <a:pPr lvl="1"/>
            <a:r>
              <a:rPr lang="en-US" dirty="0" smtClean="0"/>
              <a:t>Strong on cyber-physical systems = robotics with advanced AI </a:t>
            </a:r>
          </a:p>
          <a:p>
            <a:pPr lvl="1"/>
            <a:r>
              <a:rPr lang="en-US" dirty="0" smtClean="0"/>
              <a:t>Replacing repetitive, manual tasks performed by (for the moment:) unskilled workers by automation</a:t>
            </a:r>
          </a:p>
          <a:p>
            <a:pPr lvl="2"/>
            <a:r>
              <a:rPr lang="en-US" dirty="0" smtClean="0"/>
              <a:t>Robots + AI</a:t>
            </a:r>
          </a:p>
          <a:p>
            <a:pPr lvl="2"/>
            <a:r>
              <a:rPr lang="en-US" dirty="0" smtClean="0"/>
              <a:t>3D printing</a:t>
            </a:r>
          </a:p>
          <a:p>
            <a:pPr lvl="1"/>
            <a:r>
              <a:rPr lang="en-US" dirty="0" smtClean="0"/>
              <a:t>Possibly relying on novel, cheap (solar) power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… but experts are frequently over-optimistic, over-emphasizing progress, underestimating the intricacies of our complex society and the “unknown unknowns”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oligopoly of the dinosaurs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2200" i="1" dirty="0" smtClean="0">
                <a:solidFill>
                  <a:srgbClr val="FF0000"/>
                </a:solidFill>
              </a:rPr>
              <a:t>Is software becoming a commodity? </a:t>
            </a:r>
            <a:r>
              <a:rPr lang="en-US" sz="2200" i="1" dirty="0" smtClean="0"/>
              <a:t>Is Everything-as-a-Service phenomenon going to commoditize most software systems and applications (distinguishable from competitors only by price)? </a:t>
            </a:r>
          </a:p>
          <a:p>
            <a:r>
              <a:rPr lang="en-US" sz="2200" dirty="0" smtClean="0"/>
              <a:t>Are </a:t>
            </a:r>
            <a:r>
              <a:rPr lang="en-US" sz="2200" dirty="0" smtClean="0">
                <a:solidFill>
                  <a:srgbClr val="FF0000"/>
                </a:solidFill>
              </a:rPr>
              <a:t>global companies </a:t>
            </a:r>
            <a:r>
              <a:rPr lang="en-US" sz="2200" dirty="0" smtClean="0"/>
              <a:t>going to use the Everything-as-a-Service modus operandi </a:t>
            </a:r>
            <a:r>
              <a:rPr lang="en-US" sz="2200" dirty="0" smtClean="0">
                <a:solidFill>
                  <a:srgbClr val="FF0000"/>
                </a:solidFill>
              </a:rPr>
              <a:t>to take over most software production and delivery </a:t>
            </a:r>
            <a:r>
              <a:rPr lang="en-US" sz="2200" dirty="0" smtClean="0"/>
              <a:t>over the Internet?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IMHO: No – at least not now!</a:t>
            </a:r>
          </a:p>
          <a:p>
            <a:r>
              <a:rPr lang="en-US" sz="2400" dirty="0" smtClean="0"/>
              <a:t>Global companies are mostly interested for our </a:t>
            </a:r>
            <a:r>
              <a:rPr lang="en-US" sz="2400" b="1" dirty="0" smtClean="0"/>
              <a:t>data</a:t>
            </a:r>
            <a:r>
              <a:rPr lang="en-US" sz="2400" dirty="0" smtClean="0"/>
              <a:t>! This is where the money is found.</a:t>
            </a:r>
          </a:p>
          <a:p>
            <a:r>
              <a:rPr lang="en-US" sz="2400" dirty="0" smtClean="0"/>
              <a:t>Probably, we will see platforms offered by global companies that export functionality and on top of them applications being created.</a:t>
            </a:r>
          </a:p>
          <a:p>
            <a:r>
              <a:rPr lang="en-US" sz="2400" dirty="0" smtClean="0"/>
              <a:t>Super hot area: medical data</a:t>
            </a:r>
          </a:p>
          <a:p>
            <a:r>
              <a:rPr lang="en-US" sz="2400" dirty="0" smtClean="0"/>
              <a:t>Train an AI system to assist doctors on diagnosis of e.g., cancer</a:t>
            </a:r>
          </a:p>
          <a:p>
            <a:r>
              <a:rPr lang="en-US" sz="2400" dirty="0" smtClean="0"/>
              <a:t>Export it as a function and let application developers use it</a:t>
            </a: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oligopoly of the dinosaurs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sz="2600" i="1" dirty="0" smtClean="0">
                <a:solidFill>
                  <a:srgbClr val="FF0000"/>
                </a:solidFill>
              </a:rPr>
              <a:t>Is software becoming a commodity? </a:t>
            </a:r>
            <a:r>
              <a:rPr lang="en-US" sz="2600" i="1" dirty="0" smtClean="0"/>
              <a:t>Is Everything-as-a-Service phenomenon going to commoditize most software systems and applications (distinguishable from competitors only by price)? </a:t>
            </a:r>
          </a:p>
          <a:p>
            <a:r>
              <a:rPr lang="en-US" sz="2600" dirty="0" smtClean="0"/>
              <a:t>Are </a:t>
            </a:r>
            <a:r>
              <a:rPr lang="en-US" sz="2600" dirty="0" smtClean="0">
                <a:solidFill>
                  <a:srgbClr val="FF0000"/>
                </a:solidFill>
              </a:rPr>
              <a:t>global companies </a:t>
            </a:r>
            <a:r>
              <a:rPr lang="en-US" sz="2600" dirty="0" smtClean="0"/>
              <a:t>going to use the Everything-as-a-Service modus operandi </a:t>
            </a:r>
            <a:r>
              <a:rPr lang="en-US" sz="2600" dirty="0" smtClean="0">
                <a:solidFill>
                  <a:srgbClr val="FF0000"/>
                </a:solidFill>
              </a:rPr>
              <a:t>to take over most software production and delivery </a:t>
            </a:r>
            <a:r>
              <a:rPr lang="en-US" sz="2600" dirty="0" smtClean="0"/>
              <a:t>over the Internet?</a:t>
            </a:r>
          </a:p>
          <a:p>
            <a:endParaRPr lang="en-US" sz="2400" dirty="0" smtClean="0"/>
          </a:p>
          <a:p>
            <a:r>
              <a:rPr lang="en-US" sz="2800" b="1" dirty="0" smtClean="0">
                <a:solidFill>
                  <a:srgbClr val="0070C0"/>
                </a:solidFill>
              </a:rPr>
              <a:t>Super hot area: medical data</a:t>
            </a:r>
          </a:p>
          <a:p>
            <a:r>
              <a:rPr lang="en-US" sz="2800" dirty="0" smtClean="0"/>
              <a:t>E.g., Train an AI system to assist doctors on diagnosis of e.g., a certain type of cancer (you need data for this) &amp; …</a:t>
            </a:r>
          </a:p>
          <a:p>
            <a:r>
              <a:rPr lang="en-US" sz="2800" dirty="0" smtClean="0"/>
              <a:t>…  export it as a function and let application developers use it</a:t>
            </a:r>
          </a:p>
          <a:p>
            <a:endParaRPr lang="en-US" sz="2600" dirty="0" smtClean="0"/>
          </a:p>
          <a:p>
            <a:r>
              <a:rPr lang="en-US" sz="2800" dirty="0" smtClean="0"/>
              <a:t>Collect –via sensors++ – the </a:t>
            </a:r>
            <a:r>
              <a:rPr lang="en-US" sz="2800" dirty="0" err="1" smtClean="0"/>
              <a:t>lifebits</a:t>
            </a:r>
            <a:r>
              <a:rPr lang="en-US" sz="2800" dirty="0" smtClean="0"/>
              <a:t> of a person in the corporate cloud</a:t>
            </a:r>
          </a:p>
          <a:p>
            <a:r>
              <a:rPr lang="en-US" sz="2800" dirty="0" smtClean="0"/>
              <a:t>Scale this up for millions of people</a:t>
            </a:r>
          </a:p>
          <a:p>
            <a:r>
              <a:rPr lang="en-US" sz="2800" dirty="0" smtClean="0"/>
              <a:t>Allow applications (not necessarily theirs) to do on-line / off-line diagnosis, interoperable exchanges, … for these data</a:t>
            </a:r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The job market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/>
              <a:t>Which computing jobs will have local employment markets and which will be subject of outsourcing to global companies?</a:t>
            </a:r>
          </a:p>
          <a:p>
            <a:r>
              <a:rPr lang="en-US" i="1" dirty="0" smtClean="0"/>
              <a:t>Does it make sense to educate and train programmers and software developers in developed countries, if global companies can get cheaper employees in developing countries?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IMHO: </a:t>
            </a:r>
            <a:r>
              <a:rPr lang="en-US" dirty="0" smtClean="0"/>
              <a:t>Developing countries / immigration / … are not the problem: </a:t>
            </a:r>
            <a:r>
              <a:rPr lang="en-US" b="1" dirty="0" err="1" smtClean="0">
                <a:solidFill>
                  <a:srgbClr val="0070C0"/>
                </a:solidFill>
              </a:rPr>
              <a:t>robots+AI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 are (mostly for the less skilled people).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Is AI going to replace programmers?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IMHO: Not really. </a:t>
            </a:r>
            <a:r>
              <a:rPr lang="en-US" dirty="0" smtClean="0"/>
              <a:t>But they will intervene to the </a:t>
            </a:r>
            <a:r>
              <a:rPr lang="en-US" dirty="0" smtClean="0">
                <a:solidFill>
                  <a:srgbClr val="0070C0"/>
                </a:solidFill>
              </a:rPr>
              <a:t>tuning / admin / parameter-setting / debugging / … black-magic voodoo tasks </a:t>
            </a:r>
            <a:r>
              <a:rPr lang="en-US" dirty="0" smtClean="0"/>
              <a:t>with suggestions, automatic tunings &amp; fixes more and more..</a:t>
            </a:r>
          </a:p>
          <a:p>
            <a:endParaRPr lang="en-US" dirty="0" smtClean="0"/>
          </a:p>
          <a:p>
            <a:r>
              <a:rPr lang="en-US" dirty="0" smtClean="0"/>
              <a:t>Food for thought (no, really): </a:t>
            </a:r>
            <a:r>
              <a:rPr lang="en-US" dirty="0" smtClean="0">
                <a:solidFill>
                  <a:srgbClr val="FF0000"/>
                </a:solidFill>
              </a:rPr>
              <a:t>Is AI going to replace decision makers?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the end of the schools as we know them?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i="1" dirty="0" smtClean="0"/>
              <a:t>Are global educators offering </a:t>
            </a:r>
            <a:r>
              <a:rPr lang="en-US" i="1" dirty="0" smtClean="0">
                <a:solidFill>
                  <a:srgbClr val="FF0000"/>
                </a:solidFill>
              </a:rPr>
              <a:t>MOOC</a:t>
            </a:r>
            <a:r>
              <a:rPr lang="en-US" i="1" dirty="0" smtClean="0"/>
              <a:t> (Massive Open Online Courses) going to take over most education, including IT education? 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Possibly! This is a serious possibility, given the prestige, scalability and potential for cheap prices for large masses (</a:t>
            </a:r>
            <a:r>
              <a:rPr lang="en-US" i="1" dirty="0" err="1" smtClean="0">
                <a:solidFill>
                  <a:srgbClr val="FF0000"/>
                </a:solidFill>
              </a:rPr>
              <a:t>gov.’s</a:t>
            </a:r>
            <a:r>
              <a:rPr lang="en-US" i="1" dirty="0" smtClean="0">
                <a:solidFill>
                  <a:srgbClr val="FF0000"/>
                </a:solidFill>
              </a:rPr>
              <a:t> would love that)</a:t>
            </a:r>
          </a:p>
          <a:p>
            <a:pPr lvl="1">
              <a:defRPr/>
            </a:pPr>
            <a:r>
              <a:rPr lang="en-US" i="1" dirty="0" smtClean="0"/>
              <a:t>Throughout the recent centuries, opening the access to info / knowledge / education is a very strong motive, despite establishment reactions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FF0000"/>
                </a:solidFill>
              </a:rPr>
              <a:t>… but why haven’t they done so yet? </a:t>
            </a:r>
            <a:r>
              <a:rPr lang="en-US" i="1" dirty="0" smtClean="0"/>
              <a:t>No, really: all they need is a pricing model. What’s stopping them?</a:t>
            </a:r>
            <a:endParaRPr lang="el-GR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It’s the end of the schools as we know them?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US" sz="2000" i="1" dirty="0" smtClean="0">
                <a:solidFill>
                  <a:srgbClr val="FF0000"/>
                </a:solidFill>
              </a:rPr>
              <a:t>Is university-based "open" research going to stay relevant </a:t>
            </a:r>
            <a:r>
              <a:rPr lang="en-US" sz="2000" i="1" dirty="0" smtClean="0"/>
              <a:t>when compared with "closed" (confidential) research done by the global shakers &amp; movers of IT industry?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No!</a:t>
            </a:r>
            <a:endParaRPr lang="el-GR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It has never been</a:t>
            </a:r>
            <a:r>
              <a:rPr lang="en-US" sz="2000" dirty="0" smtClean="0"/>
              <a:t>. Esp., compared to “closed” research.</a:t>
            </a:r>
          </a:p>
          <a:p>
            <a:pPr lvl="1"/>
            <a:r>
              <a:rPr lang="en-US" sz="2000" dirty="0" smtClean="0"/>
              <a:t>Despite occasional successes (www), at least nowadays, </a:t>
            </a:r>
            <a:r>
              <a:rPr lang="en-US" sz="2000" dirty="0" smtClean="0">
                <a:solidFill>
                  <a:srgbClr val="FF0000"/>
                </a:solidFill>
              </a:rPr>
              <a:t>most important advances come from the industry and the army</a:t>
            </a:r>
          </a:p>
          <a:p>
            <a:pPr lvl="1"/>
            <a:r>
              <a:rPr lang="en-US" sz="2000" dirty="0" smtClean="0"/>
              <a:t>Our job as supervisors of young researchers has primarily been to train people (help them learn to understand </a:t>
            </a:r>
            <a:r>
              <a:rPr lang="en-US" sz="2000" dirty="0" err="1" smtClean="0"/>
              <a:t>SotA</a:t>
            </a:r>
            <a:r>
              <a:rPr lang="en-US" sz="2000" dirty="0" smtClean="0"/>
              <a:t> technology, find problems and innovate in solving them) – rather than actually solving the hard problems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Yes!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My prediction is that in the future, university-based research will focus on more fundamental problems (“why is this happening?”) than practical  / engineering ones (“a method for this”)</a:t>
            </a:r>
            <a:endParaRPr lang="el-GR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… and having said that, I am going to hide under the table now …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Thank you very much!</a:t>
            </a:r>
          </a:p>
          <a:p>
            <a:pPr algn="ctr">
              <a:buNone/>
            </a:pPr>
            <a:r>
              <a:rPr lang="pt-PT" dirty="0" smtClean="0">
                <a:solidFill>
                  <a:srgbClr val="0070C0"/>
                </a:solidFill>
              </a:rPr>
              <a:t>Muito obrigado!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963</Words>
  <Application>Microsoft Office PowerPoint</Application>
  <PresentationFormat>On-screen Show (4:3)</PresentationFormat>
  <Paragraphs>82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ICSOFT/DATA 2016 panel</vt:lpstr>
      <vt:lpstr>It’s always hard to make predictions, esp., for the future</vt:lpstr>
      <vt:lpstr>The oligopoly of the dinosaurs</vt:lpstr>
      <vt:lpstr>The oligopoly of the dinosaurs</vt:lpstr>
      <vt:lpstr>The job market</vt:lpstr>
      <vt:lpstr>It’s the end of the schools as we know them?</vt:lpstr>
      <vt:lpstr>It’s the end of the schools as we know them?</vt:lpstr>
      <vt:lpstr>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ICSOFT/DATA panel</dc:title>
  <dc:creator/>
  <cp:lastModifiedBy>p.v.</cp:lastModifiedBy>
  <cp:revision>11</cp:revision>
  <dcterms:created xsi:type="dcterms:W3CDTF">2006-08-16T00:00:00Z</dcterms:created>
  <dcterms:modified xsi:type="dcterms:W3CDTF">2016-07-20T13:47:36Z</dcterms:modified>
</cp:coreProperties>
</file>