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charts/chart2.xml" ContentType="application/vnd.openxmlformats-officedocument.drawingml.chart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charts/chart4.xml" ContentType="application/vnd.openxmlformats-officedocument.drawingml.chart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6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0"/>
  </p:notesMasterIdLst>
  <p:handoutMasterIdLst>
    <p:handoutMasterId r:id="rId131"/>
  </p:handoutMasterIdLst>
  <p:sldIdLst>
    <p:sldId id="279" r:id="rId2"/>
    <p:sldId id="347" r:id="rId3"/>
    <p:sldId id="348" r:id="rId4"/>
    <p:sldId id="349" r:id="rId5"/>
    <p:sldId id="350" r:id="rId6"/>
    <p:sldId id="351" r:id="rId7"/>
    <p:sldId id="420" r:id="rId8"/>
    <p:sldId id="421" r:id="rId9"/>
    <p:sldId id="353" r:id="rId10"/>
    <p:sldId id="354" r:id="rId11"/>
    <p:sldId id="355" r:id="rId12"/>
    <p:sldId id="260" r:id="rId13"/>
    <p:sldId id="257" r:id="rId14"/>
    <p:sldId id="346" r:id="rId15"/>
    <p:sldId id="269" r:id="rId16"/>
    <p:sldId id="403" r:id="rId17"/>
    <p:sldId id="399" r:id="rId18"/>
    <p:sldId id="358" r:id="rId19"/>
    <p:sldId id="404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367" r:id="rId33"/>
    <p:sldId id="337" r:id="rId34"/>
    <p:sldId id="302" r:id="rId35"/>
    <p:sldId id="282" r:id="rId36"/>
    <p:sldId id="283" r:id="rId37"/>
    <p:sldId id="284" r:id="rId38"/>
    <p:sldId id="285" r:id="rId39"/>
    <p:sldId id="286" r:id="rId40"/>
    <p:sldId id="287" r:id="rId41"/>
    <p:sldId id="301" r:id="rId42"/>
    <p:sldId id="288" r:id="rId43"/>
    <p:sldId id="290" r:id="rId44"/>
    <p:sldId id="291" r:id="rId45"/>
    <p:sldId id="293" r:id="rId46"/>
    <p:sldId id="292" r:id="rId47"/>
    <p:sldId id="295" r:id="rId48"/>
    <p:sldId id="338" r:id="rId49"/>
    <p:sldId id="388" r:id="rId50"/>
    <p:sldId id="405" r:id="rId51"/>
    <p:sldId id="392" r:id="rId52"/>
    <p:sldId id="303" r:id="rId53"/>
    <p:sldId id="406" r:id="rId54"/>
    <p:sldId id="396" r:id="rId55"/>
    <p:sldId id="387" r:id="rId56"/>
    <p:sldId id="298" r:id="rId57"/>
    <p:sldId id="258" r:id="rId58"/>
    <p:sldId id="259" r:id="rId59"/>
    <p:sldId id="419" r:id="rId60"/>
    <p:sldId id="342" r:id="rId61"/>
    <p:sldId id="401" r:id="rId62"/>
    <p:sldId id="402" r:id="rId63"/>
    <p:sldId id="273" r:id="rId64"/>
    <p:sldId id="296" r:id="rId65"/>
    <p:sldId id="422" r:id="rId66"/>
    <p:sldId id="305" r:id="rId67"/>
    <p:sldId id="272" r:id="rId68"/>
    <p:sldId id="309" r:id="rId69"/>
    <p:sldId id="310" r:id="rId70"/>
    <p:sldId id="311" r:id="rId71"/>
    <p:sldId id="312" r:id="rId72"/>
    <p:sldId id="313" r:id="rId73"/>
    <p:sldId id="314" r:id="rId74"/>
    <p:sldId id="306" r:id="rId75"/>
    <p:sldId id="304" r:id="rId76"/>
    <p:sldId id="263" r:id="rId77"/>
    <p:sldId id="264" r:id="rId78"/>
    <p:sldId id="265" r:id="rId79"/>
    <p:sldId id="266" r:id="rId80"/>
    <p:sldId id="267" r:id="rId81"/>
    <p:sldId id="268" r:id="rId82"/>
    <p:sldId id="344" r:id="rId83"/>
    <p:sldId id="280" r:id="rId84"/>
    <p:sldId id="281" r:id="rId85"/>
    <p:sldId id="308" r:id="rId86"/>
    <p:sldId id="315" r:id="rId87"/>
    <p:sldId id="316" r:id="rId88"/>
    <p:sldId id="317" r:id="rId89"/>
    <p:sldId id="318" r:id="rId90"/>
    <p:sldId id="319" r:id="rId91"/>
    <p:sldId id="320" r:id="rId92"/>
    <p:sldId id="321" r:id="rId93"/>
    <p:sldId id="322" r:id="rId94"/>
    <p:sldId id="323" r:id="rId95"/>
    <p:sldId id="324" r:id="rId96"/>
    <p:sldId id="325" r:id="rId97"/>
    <p:sldId id="326" r:id="rId98"/>
    <p:sldId id="327" r:id="rId99"/>
    <p:sldId id="328" r:id="rId100"/>
    <p:sldId id="329" r:id="rId101"/>
    <p:sldId id="330" r:id="rId102"/>
    <p:sldId id="331" r:id="rId103"/>
    <p:sldId id="332" r:id="rId104"/>
    <p:sldId id="333" r:id="rId105"/>
    <p:sldId id="345" r:id="rId106"/>
    <p:sldId id="343" r:id="rId107"/>
    <p:sldId id="334" r:id="rId108"/>
    <p:sldId id="335" r:id="rId109"/>
    <p:sldId id="289" r:id="rId110"/>
    <p:sldId id="294" r:id="rId111"/>
    <p:sldId id="369" r:id="rId112"/>
    <p:sldId id="370" r:id="rId113"/>
    <p:sldId id="371" r:id="rId114"/>
    <p:sldId id="372" r:id="rId115"/>
    <p:sldId id="373" r:id="rId116"/>
    <p:sldId id="374" r:id="rId117"/>
    <p:sldId id="375" r:id="rId118"/>
    <p:sldId id="376" r:id="rId119"/>
    <p:sldId id="377" r:id="rId120"/>
    <p:sldId id="378" r:id="rId121"/>
    <p:sldId id="379" r:id="rId122"/>
    <p:sldId id="380" r:id="rId123"/>
    <p:sldId id="381" r:id="rId124"/>
    <p:sldId id="382" r:id="rId125"/>
    <p:sldId id="383" r:id="rId126"/>
    <p:sldId id="384" r:id="rId127"/>
    <p:sldId id="385" r:id="rId128"/>
    <p:sldId id="386" r:id="rId129"/>
  </p:sldIdLst>
  <p:sldSz cx="9144000" cy="6858000" type="screen4x3"/>
  <p:notesSz cx="6662738" cy="98329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66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9" autoAdjust="0"/>
  </p:normalViewPr>
  <p:slideViewPr>
    <p:cSldViewPr>
      <p:cViewPr varScale="1">
        <p:scale>
          <a:sx n="110" d="100"/>
          <a:sy n="110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70" y="-78"/>
      </p:cViewPr>
      <p:guideLst>
        <p:guide orient="horz" pos="309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atlas!$A$2:$A$85</c:f>
              <c:numCache>
                <c:formatCode>General</c:formatCode>
                <c:ptCount val="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</c:numCache>
            </c:numRef>
          </c:cat>
          <c:val>
            <c:numRef>
              <c:f>atlas!$H$2:$H$85</c:f>
              <c:numCache>
                <c:formatCode>General</c:formatCode>
                <c:ptCount val="84"/>
                <c:pt idx="0">
                  <c:v>56</c:v>
                </c:pt>
                <c:pt idx="1">
                  <c:v>55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57</c:v>
                </c:pt>
                <c:pt idx="7">
                  <c:v>57</c:v>
                </c:pt>
                <c:pt idx="8">
                  <c:v>57</c:v>
                </c:pt>
                <c:pt idx="9">
                  <c:v>57</c:v>
                </c:pt>
                <c:pt idx="10">
                  <c:v>57</c:v>
                </c:pt>
                <c:pt idx="11">
                  <c:v>58</c:v>
                </c:pt>
                <c:pt idx="12">
                  <c:v>58</c:v>
                </c:pt>
                <c:pt idx="13">
                  <c:v>58</c:v>
                </c:pt>
                <c:pt idx="14">
                  <c:v>58</c:v>
                </c:pt>
                <c:pt idx="15">
                  <c:v>58</c:v>
                </c:pt>
                <c:pt idx="16">
                  <c:v>59</c:v>
                </c:pt>
                <c:pt idx="17">
                  <c:v>59</c:v>
                </c:pt>
                <c:pt idx="18">
                  <c:v>59</c:v>
                </c:pt>
                <c:pt idx="19">
                  <c:v>59</c:v>
                </c:pt>
                <c:pt idx="20">
                  <c:v>59</c:v>
                </c:pt>
                <c:pt idx="21">
                  <c:v>51</c:v>
                </c:pt>
                <c:pt idx="22">
                  <c:v>51</c:v>
                </c:pt>
                <c:pt idx="23">
                  <c:v>51</c:v>
                </c:pt>
                <c:pt idx="24">
                  <c:v>51</c:v>
                </c:pt>
                <c:pt idx="25">
                  <c:v>51</c:v>
                </c:pt>
                <c:pt idx="26">
                  <c:v>51</c:v>
                </c:pt>
                <c:pt idx="27">
                  <c:v>52</c:v>
                </c:pt>
                <c:pt idx="28">
                  <c:v>52</c:v>
                </c:pt>
                <c:pt idx="29">
                  <c:v>53</c:v>
                </c:pt>
                <c:pt idx="30">
                  <c:v>53</c:v>
                </c:pt>
                <c:pt idx="31">
                  <c:v>53</c:v>
                </c:pt>
                <c:pt idx="32">
                  <c:v>55</c:v>
                </c:pt>
                <c:pt idx="33">
                  <c:v>55</c:v>
                </c:pt>
                <c:pt idx="34">
                  <c:v>56</c:v>
                </c:pt>
                <c:pt idx="35">
                  <c:v>56</c:v>
                </c:pt>
                <c:pt idx="36">
                  <c:v>56</c:v>
                </c:pt>
                <c:pt idx="37">
                  <c:v>55</c:v>
                </c:pt>
                <c:pt idx="38">
                  <c:v>55</c:v>
                </c:pt>
                <c:pt idx="39">
                  <c:v>57</c:v>
                </c:pt>
                <c:pt idx="40">
                  <c:v>57</c:v>
                </c:pt>
                <c:pt idx="41">
                  <c:v>58</c:v>
                </c:pt>
                <c:pt idx="42">
                  <c:v>58</c:v>
                </c:pt>
                <c:pt idx="43">
                  <c:v>58</c:v>
                </c:pt>
                <c:pt idx="44">
                  <c:v>58</c:v>
                </c:pt>
                <c:pt idx="45">
                  <c:v>58</c:v>
                </c:pt>
                <c:pt idx="46">
                  <c:v>58</c:v>
                </c:pt>
                <c:pt idx="47">
                  <c:v>58</c:v>
                </c:pt>
                <c:pt idx="48">
                  <c:v>58</c:v>
                </c:pt>
                <c:pt idx="49">
                  <c:v>58</c:v>
                </c:pt>
                <c:pt idx="50">
                  <c:v>59</c:v>
                </c:pt>
                <c:pt idx="51">
                  <c:v>59</c:v>
                </c:pt>
                <c:pt idx="52">
                  <c:v>61</c:v>
                </c:pt>
                <c:pt idx="53">
                  <c:v>59</c:v>
                </c:pt>
                <c:pt idx="54">
                  <c:v>59</c:v>
                </c:pt>
                <c:pt idx="55">
                  <c:v>59</c:v>
                </c:pt>
                <c:pt idx="56">
                  <c:v>59</c:v>
                </c:pt>
                <c:pt idx="57">
                  <c:v>59</c:v>
                </c:pt>
                <c:pt idx="58">
                  <c:v>59</c:v>
                </c:pt>
                <c:pt idx="59">
                  <c:v>59</c:v>
                </c:pt>
                <c:pt idx="60">
                  <c:v>59</c:v>
                </c:pt>
                <c:pt idx="61">
                  <c:v>59</c:v>
                </c:pt>
                <c:pt idx="62">
                  <c:v>59</c:v>
                </c:pt>
                <c:pt idx="63">
                  <c:v>59</c:v>
                </c:pt>
                <c:pt idx="64">
                  <c:v>59</c:v>
                </c:pt>
                <c:pt idx="65">
                  <c:v>60</c:v>
                </c:pt>
                <c:pt idx="66">
                  <c:v>62</c:v>
                </c:pt>
                <c:pt idx="67">
                  <c:v>62</c:v>
                </c:pt>
                <c:pt idx="68">
                  <c:v>62</c:v>
                </c:pt>
                <c:pt idx="69">
                  <c:v>69</c:v>
                </c:pt>
                <c:pt idx="70">
                  <c:v>69</c:v>
                </c:pt>
                <c:pt idx="71">
                  <c:v>69</c:v>
                </c:pt>
                <c:pt idx="72">
                  <c:v>70</c:v>
                </c:pt>
                <c:pt idx="73">
                  <c:v>69</c:v>
                </c:pt>
                <c:pt idx="74">
                  <c:v>70</c:v>
                </c:pt>
                <c:pt idx="75">
                  <c:v>70</c:v>
                </c:pt>
                <c:pt idx="76">
                  <c:v>71</c:v>
                </c:pt>
                <c:pt idx="77">
                  <c:v>71</c:v>
                </c:pt>
                <c:pt idx="78">
                  <c:v>71</c:v>
                </c:pt>
                <c:pt idx="79">
                  <c:v>72</c:v>
                </c:pt>
                <c:pt idx="80">
                  <c:v>72</c:v>
                </c:pt>
                <c:pt idx="81">
                  <c:v>72</c:v>
                </c:pt>
                <c:pt idx="82">
                  <c:v>73</c:v>
                </c:pt>
                <c:pt idx="83">
                  <c:v>73</c:v>
                </c:pt>
              </c:numCache>
            </c:numRef>
          </c:val>
        </c:ser>
        <c:marker val="1"/>
        <c:axId val="104021376"/>
        <c:axId val="104092800"/>
      </c:lineChart>
      <c:catAx>
        <c:axId val="104021376"/>
        <c:scaling>
          <c:orientation val="minMax"/>
        </c:scaling>
        <c:axPos val="b"/>
        <c:numFmt formatCode="#,##0" sourceLinked="0"/>
        <c:majorTickMark val="none"/>
        <c:tickLblPos val="nextTo"/>
        <c:crossAx val="104092800"/>
        <c:crosses val="autoZero"/>
        <c:auto val="1"/>
        <c:lblAlgn val="ctr"/>
        <c:lblOffset val="100"/>
        <c:tickLblSkip val="10"/>
      </c:catAx>
      <c:valAx>
        <c:axId val="104092800"/>
        <c:scaling>
          <c:orientation val="minMax"/>
          <c:max val="75"/>
          <c:min val="48"/>
        </c:scaling>
        <c:axPos val="l"/>
        <c:numFmt formatCode="General" sourceLinked="1"/>
        <c:majorTickMark val="none"/>
        <c:tickLblPos val="nextTo"/>
        <c:crossAx val="10402137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biosql!$Z$1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biosql!$Z$2:$Z$47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-1</c:v>
                </c:pt>
                <c:pt idx="10">
                  <c:v>0</c:v>
                </c:pt>
                <c:pt idx="11">
                  <c:v>-1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5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-1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marker val="1"/>
        <c:axId val="104377728"/>
        <c:axId val="104383616"/>
      </c:lineChart>
      <c:catAx>
        <c:axId val="104377728"/>
        <c:scaling>
          <c:orientation val="minMax"/>
        </c:scaling>
        <c:delete val="1"/>
        <c:axPos val="b"/>
        <c:majorTickMark val="none"/>
        <c:tickLblPos val="none"/>
        <c:crossAx val="104383616"/>
        <c:crosses val="autoZero"/>
        <c:auto val="1"/>
        <c:lblAlgn val="ctr"/>
        <c:lblOffset val="100"/>
      </c:catAx>
      <c:valAx>
        <c:axId val="104383616"/>
        <c:scaling>
          <c:orientation val="minMax"/>
        </c:scaling>
        <c:axPos val="l"/>
        <c:numFmt formatCode="General" sourceLinked="1"/>
        <c:majorTickMark val="none"/>
        <c:tickLblPos val="nextTo"/>
        <c:crossAx val="10437772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coppermine!$Z$1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coppermine!$Z$2:$Z$118</c:f>
              <c:numCache>
                <c:formatCode>General</c:formatCode>
                <c:ptCount val="1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-2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-1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marker val="1"/>
        <c:axId val="80495360"/>
        <c:axId val="80496896"/>
      </c:lineChart>
      <c:catAx>
        <c:axId val="80495360"/>
        <c:scaling>
          <c:orientation val="minMax"/>
        </c:scaling>
        <c:delete val="1"/>
        <c:axPos val="b"/>
        <c:majorTickMark val="none"/>
        <c:tickLblPos val="none"/>
        <c:crossAx val="80496896"/>
        <c:crosses val="autoZero"/>
        <c:auto val="1"/>
        <c:lblAlgn val="ctr"/>
        <c:lblOffset val="100"/>
      </c:catAx>
      <c:valAx>
        <c:axId val="80496896"/>
        <c:scaling>
          <c:orientation val="minMax"/>
        </c:scaling>
        <c:axPos val="l"/>
        <c:numFmt formatCode="General" sourceLinked="1"/>
        <c:majorTickMark val="none"/>
        <c:tickLblPos val="nextTo"/>
        <c:crossAx val="8049536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ensembl!$Z$1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ensembl!$Z$2:$Z$529</c:f>
              <c:numCache>
                <c:formatCode>General</c:formatCode>
                <c:ptCount val="528"/>
                <c:pt idx="0">
                  <c:v>-2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-2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-1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4</c:v>
                </c:pt>
                <c:pt idx="54">
                  <c:v>1</c:v>
                </c:pt>
                <c:pt idx="55">
                  <c:v>-10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2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-1</c:v>
                </c:pt>
                <c:pt idx="80">
                  <c:v>4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-11</c:v>
                </c:pt>
                <c:pt idx="93">
                  <c:v>-1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-1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3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-2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6</c:v>
                </c:pt>
                <c:pt idx="132">
                  <c:v>-4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7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-1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-2</c:v>
                </c:pt>
                <c:pt idx="157">
                  <c:v>-1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5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2</c:v>
                </c:pt>
                <c:pt idx="189">
                  <c:v>0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2</c:v>
                </c:pt>
                <c:pt idx="195">
                  <c:v>2</c:v>
                </c:pt>
                <c:pt idx="196">
                  <c:v>0</c:v>
                </c:pt>
                <c:pt idx="197">
                  <c:v>0</c:v>
                </c:pt>
                <c:pt idx="198">
                  <c:v>1</c:v>
                </c:pt>
                <c:pt idx="199">
                  <c:v>0</c:v>
                </c:pt>
                <c:pt idx="200">
                  <c:v>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-4</c:v>
                </c:pt>
                <c:pt idx="206">
                  <c:v>0</c:v>
                </c:pt>
                <c:pt idx="207">
                  <c:v>3</c:v>
                </c:pt>
                <c:pt idx="208">
                  <c:v>1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1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-1</c:v>
                </c:pt>
                <c:pt idx="226">
                  <c:v>2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</c:v>
                </c:pt>
                <c:pt idx="240">
                  <c:v>0</c:v>
                </c:pt>
                <c:pt idx="241">
                  <c:v>2</c:v>
                </c:pt>
                <c:pt idx="242">
                  <c:v>-5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5</c:v>
                </c:pt>
                <c:pt idx="249">
                  <c:v>-1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3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1</c:v>
                </c:pt>
                <c:pt idx="277">
                  <c:v>0</c:v>
                </c:pt>
                <c:pt idx="278">
                  <c:v>4</c:v>
                </c:pt>
                <c:pt idx="279">
                  <c:v>-4</c:v>
                </c:pt>
                <c:pt idx="280">
                  <c:v>0</c:v>
                </c:pt>
                <c:pt idx="281">
                  <c:v>4</c:v>
                </c:pt>
                <c:pt idx="282">
                  <c:v>1</c:v>
                </c:pt>
                <c:pt idx="283">
                  <c:v>-1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1</c:v>
                </c:pt>
                <c:pt idx="295">
                  <c:v>-1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1</c:v>
                </c:pt>
                <c:pt idx="307">
                  <c:v>0</c:v>
                </c:pt>
                <c:pt idx="308">
                  <c:v>2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-2</c:v>
                </c:pt>
                <c:pt idx="314">
                  <c:v>2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2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-5</c:v>
                </c:pt>
                <c:pt idx="378">
                  <c:v>0</c:v>
                </c:pt>
                <c:pt idx="379">
                  <c:v>0</c:v>
                </c:pt>
                <c:pt idx="380">
                  <c:v>2</c:v>
                </c:pt>
                <c:pt idx="381">
                  <c:v>-2</c:v>
                </c:pt>
                <c:pt idx="382">
                  <c:v>0</c:v>
                </c:pt>
                <c:pt idx="383">
                  <c:v>1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-1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2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4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-3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5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-6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1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</c:numCache>
            </c:numRef>
          </c:val>
        </c:ser>
        <c:marker val="1"/>
        <c:axId val="80512896"/>
        <c:axId val="80514432"/>
      </c:lineChart>
      <c:catAx>
        <c:axId val="80512896"/>
        <c:scaling>
          <c:orientation val="minMax"/>
        </c:scaling>
        <c:delete val="1"/>
        <c:axPos val="b"/>
        <c:majorTickMark val="none"/>
        <c:tickLblPos val="none"/>
        <c:crossAx val="80514432"/>
        <c:crosses val="autoZero"/>
        <c:auto val="1"/>
        <c:lblAlgn val="ctr"/>
        <c:lblOffset val="100"/>
      </c:catAx>
      <c:valAx>
        <c:axId val="80514432"/>
        <c:scaling>
          <c:orientation val="minMax"/>
        </c:scaling>
        <c:axPos val="l"/>
        <c:numFmt formatCode="General" sourceLinked="1"/>
        <c:majorTickMark val="none"/>
        <c:tickLblPos val="nextTo"/>
        <c:crossAx val="8051289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opencart!$Z$1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opencart!$Z$2:$Z$165</c:f>
              <c:numCache>
                <c:formatCode>General</c:formatCode>
                <c:ptCount val="164"/>
                <c:pt idx="0">
                  <c:v>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-1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26</c:v>
                </c:pt>
                <c:pt idx="33">
                  <c:v>0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-1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-1</c:v>
                </c:pt>
                <c:pt idx="64">
                  <c:v>1</c:v>
                </c:pt>
                <c:pt idx="65">
                  <c:v>0</c:v>
                </c:pt>
                <c:pt idx="66">
                  <c:v>-1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5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7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-1</c:v>
                </c:pt>
                <c:pt idx="114">
                  <c:v>0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</c:numCache>
            </c:numRef>
          </c:val>
        </c:ser>
        <c:marker val="1"/>
        <c:axId val="80292864"/>
        <c:axId val="80294656"/>
      </c:lineChart>
      <c:catAx>
        <c:axId val="80292864"/>
        <c:scaling>
          <c:orientation val="minMax"/>
        </c:scaling>
        <c:delete val="1"/>
        <c:axPos val="b"/>
        <c:majorTickMark val="none"/>
        <c:tickLblPos val="none"/>
        <c:crossAx val="80294656"/>
        <c:crosses val="autoZero"/>
        <c:auto val="1"/>
        <c:lblAlgn val="ctr"/>
        <c:lblOffset val="100"/>
      </c:catAx>
      <c:valAx>
        <c:axId val="80294656"/>
        <c:scaling>
          <c:orientation val="minMax"/>
        </c:scaling>
        <c:axPos val="l"/>
        <c:numFmt formatCode="General" sourceLinked="1"/>
        <c:majorTickMark val="none"/>
        <c:tickLblPos val="nextTo"/>
        <c:crossAx val="8029286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phpbb!$Z$1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phpbb!$Z$2:$Z$134</c:f>
              <c:numCache>
                <c:formatCode>General</c:formatCode>
                <c:ptCount val="1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-1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-1</c:v>
                </c:pt>
                <c:pt idx="71">
                  <c:v>2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-3</c:v>
                </c:pt>
                <c:pt idx="78">
                  <c:v>1</c:v>
                </c:pt>
                <c:pt idx="79">
                  <c:v>0</c:v>
                </c:pt>
                <c:pt idx="80">
                  <c:v>0</c:v>
                </c:pt>
                <c:pt idx="81">
                  <c:v>-1</c:v>
                </c:pt>
                <c:pt idx="82">
                  <c:v>3</c:v>
                </c:pt>
                <c:pt idx="83">
                  <c:v>0</c:v>
                </c:pt>
                <c:pt idx="84">
                  <c:v>-3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-2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4</c:v>
                </c:pt>
                <c:pt idx="96">
                  <c:v>-4</c:v>
                </c:pt>
                <c:pt idx="97">
                  <c:v>0</c:v>
                </c:pt>
                <c:pt idx="98">
                  <c:v>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-2</c:v>
                </c:pt>
                <c:pt idx="103">
                  <c:v>2</c:v>
                </c:pt>
                <c:pt idx="104">
                  <c:v>-2</c:v>
                </c:pt>
                <c:pt idx="105">
                  <c:v>1</c:v>
                </c:pt>
                <c:pt idx="106">
                  <c:v>0</c:v>
                </c:pt>
                <c:pt idx="107">
                  <c:v>-1</c:v>
                </c:pt>
                <c:pt idx="108">
                  <c:v>0</c:v>
                </c:pt>
                <c:pt idx="109">
                  <c:v>2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-2</c:v>
                </c:pt>
                <c:pt idx="115">
                  <c:v>0</c:v>
                </c:pt>
                <c:pt idx="116">
                  <c:v>-1</c:v>
                </c:pt>
                <c:pt idx="117">
                  <c:v>0</c:v>
                </c:pt>
                <c:pt idx="118">
                  <c:v>3</c:v>
                </c:pt>
                <c:pt idx="119">
                  <c:v>-3</c:v>
                </c:pt>
                <c:pt idx="120">
                  <c:v>3</c:v>
                </c:pt>
                <c:pt idx="121">
                  <c:v>-3</c:v>
                </c:pt>
                <c:pt idx="122">
                  <c:v>1</c:v>
                </c:pt>
                <c:pt idx="123">
                  <c:v>0</c:v>
                </c:pt>
                <c:pt idx="124">
                  <c:v>3</c:v>
                </c:pt>
                <c:pt idx="125">
                  <c:v>-2</c:v>
                </c:pt>
                <c:pt idx="126">
                  <c:v>2</c:v>
                </c:pt>
                <c:pt idx="127">
                  <c:v>1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</c:numCache>
            </c:numRef>
          </c:val>
        </c:ser>
        <c:marker val="1"/>
        <c:axId val="80318848"/>
        <c:axId val="80320384"/>
      </c:lineChart>
      <c:catAx>
        <c:axId val="80318848"/>
        <c:scaling>
          <c:orientation val="minMax"/>
        </c:scaling>
        <c:delete val="1"/>
        <c:axPos val="b"/>
        <c:majorTickMark val="none"/>
        <c:tickLblPos val="none"/>
        <c:crossAx val="80320384"/>
        <c:crosses val="autoZero"/>
        <c:auto val="1"/>
        <c:lblAlgn val="ctr"/>
        <c:lblOffset val="100"/>
      </c:catAx>
      <c:valAx>
        <c:axId val="80320384"/>
        <c:scaling>
          <c:orientation val="minMax"/>
        </c:scaling>
        <c:axPos val="l"/>
        <c:numFmt formatCode="General" sourceLinked="1"/>
        <c:majorTickMark val="none"/>
        <c:tickLblPos val="nextTo"/>
        <c:crossAx val="8031884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typo3!$Z$1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typo3!$Z$2:$Z$98</c:f>
              <c:numCache>
                <c:formatCode>General</c:formatCode>
                <c:ptCount val="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-1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-1</c:v>
                </c:pt>
                <c:pt idx="69">
                  <c:v>-3</c:v>
                </c:pt>
                <c:pt idx="70">
                  <c:v>0</c:v>
                </c:pt>
                <c:pt idx="71">
                  <c:v>0</c:v>
                </c:pt>
                <c:pt idx="72">
                  <c:v>-2</c:v>
                </c:pt>
                <c:pt idx="73">
                  <c:v>-1</c:v>
                </c:pt>
                <c:pt idx="74">
                  <c:v>-1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5</c:v>
                </c:pt>
                <c:pt idx="86">
                  <c:v>0</c:v>
                </c:pt>
                <c:pt idx="87">
                  <c:v>2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</c:numCache>
            </c:numRef>
          </c:val>
        </c:ser>
        <c:marker val="1"/>
        <c:axId val="80610816"/>
        <c:axId val="80612352"/>
      </c:lineChart>
      <c:catAx>
        <c:axId val="80610816"/>
        <c:scaling>
          <c:orientation val="minMax"/>
        </c:scaling>
        <c:delete val="1"/>
        <c:axPos val="b"/>
        <c:majorTickMark val="none"/>
        <c:tickLblPos val="none"/>
        <c:crossAx val="80612352"/>
        <c:crosses val="autoZero"/>
        <c:auto val="1"/>
        <c:lblAlgn val="ctr"/>
        <c:lblOffset val="100"/>
      </c:catAx>
      <c:valAx>
        <c:axId val="80612352"/>
        <c:scaling>
          <c:orientation val="minMax"/>
        </c:scaling>
        <c:axPos val="l"/>
        <c:numFmt formatCode="General" sourceLinked="1"/>
        <c:majorTickMark val="none"/>
        <c:tickLblPos val="nextTo"/>
        <c:crossAx val="8061081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mediawiki!$Z$1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mediawiki!$Z$2:$Z$323</c:f>
              <c:numCache>
                <c:formatCode>General</c:formatCode>
                <c:ptCount val="322"/>
                <c:pt idx="0">
                  <c:v>0</c:v>
                </c:pt>
                <c:pt idx="1">
                  <c:v>-1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-1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-1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-2</c:v>
                </c:pt>
                <c:pt idx="62">
                  <c:v>-1</c:v>
                </c:pt>
                <c:pt idx="63">
                  <c:v>0</c:v>
                </c:pt>
                <c:pt idx="64">
                  <c:v>-2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-1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1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-1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0</c:v>
                </c:pt>
                <c:pt idx="180">
                  <c:v>1</c:v>
                </c:pt>
                <c:pt idx="181">
                  <c:v>1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-1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-1</c:v>
                </c:pt>
                <c:pt idx="211">
                  <c:v>0</c:v>
                </c:pt>
                <c:pt idx="212">
                  <c:v>1</c:v>
                </c:pt>
                <c:pt idx="213">
                  <c:v>0</c:v>
                </c:pt>
                <c:pt idx="214">
                  <c:v>-1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2</c:v>
                </c:pt>
                <c:pt idx="223">
                  <c:v>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1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1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1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1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3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-1</c:v>
                </c:pt>
                <c:pt idx="282">
                  <c:v>0</c:v>
                </c:pt>
                <c:pt idx="283">
                  <c:v>1</c:v>
                </c:pt>
                <c:pt idx="284">
                  <c:v>0</c:v>
                </c:pt>
                <c:pt idx="285">
                  <c:v>1</c:v>
                </c:pt>
                <c:pt idx="286">
                  <c:v>0</c:v>
                </c:pt>
                <c:pt idx="287">
                  <c:v>1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3</c:v>
                </c:pt>
                <c:pt idx="294">
                  <c:v>-3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3</c:v>
                </c:pt>
                <c:pt idx="299">
                  <c:v>0</c:v>
                </c:pt>
                <c:pt idx="300">
                  <c:v>-3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-1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1</c:v>
                </c:pt>
                <c:pt idx="317">
                  <c:v>-1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marker val="1"/>
        <c:axId val="80636544"/>
        <c:axId val="80638336"/>
      </c:lineChart>
      <c:catAx>
        <c:axId val="80636544"/>
        <c:scaling>
          <c:orientation val="minMax"/>
        </c:scaling>
        <c:delete val="1"/>
        <c:axPos val="b"/>
        <c:majorTickMark val="none"/>
        <c:tickLblPos val="none"/>
        <c:crossAx val="80638336"/>
        <c:crosses val="autoZero"/>
        <c:auto val="1"/>
        <c:lblAlgn val="ctr"/>
        <c:lblOffset val="100"/>
      </c:catAx>
      <c:valAx>
        <c:axId val="80638336"/>
        <c:scaling>
          <c:orientation val="minMax"/>
        </c:scaling>
        <c:axPos val="l"/>
        <c:numFmt formatCode="General" sourceLinked="1"/>
        <c:majorTickMark val="none"/>
        <c:tickLblPos val="nextTo"/>
        <c:crossAx val="8063654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biosql!$A$2:$A$47</c:f>
              <c:numCache>
                <c:formatCode>General</c:formatCod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</c:numCache>
            </c:numRef>
          </c:cat>
          <c:val>
            <c:numRef>
              <c:f>biosql!$H$2:$H$47</c:f>
              <c:numCache>
                <c:formatCode>General</c:formatCode>
                <c:ptCount val="46"/>
                <c:pt idx="0">
                  <c:v>21</c:v>
                </c:pt>
                <c:pt idx="1">
                  <c:v>21</c:v>
                </c:pt>
                <c:pt idx="2">
                  <c:v>20</c:v>
                </c:pt>
                <c:pt idx="3">
                  <c:v>20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20</c:v>
                </c:pt>
                <c:pt idx="10">
                  <c:v>20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26</c:v>
                </c:pt>
                <c:pt idx="24">
                  <c:v>26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  <c:pt idx="28">
                  <c:v>28</c:v>
                </c:pt>
                <c:pt idx="29">
                  <c:v>28</c:v>
                </c:pt>
                <c:pt idx="30">
                  <c:v>28</c:v>
                </c:pt>
                <c:pt idx="31">
                  <c:v>27</c:v>
                </c:pt>
                <c:pt idx="32">
                  <c:v>27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>
                  <c:v>27</c:v>
                </c:pt>
                <c:pt idx="37">
                  <c:v>28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</c:numCache>
            </c:numRef>
          </c:val>
        </c:ser>
        <c:marker val="1"/>
        <c:axId val="104129280"/>
        <c:axId val="104130816"/>
      </c:lineChart>
      <c:catAx>
        <c:axId val="104129280"/>
        <c:scaling>
          <c:orientation val="minMax"/>
        </c:scaling>
        <c:axPos val="b"/>
        <c:numFmt formatCode="#,##0" sourceLinked="0"/>
        <c:majorTickMark val="none"/>
        <c:tickLblPos val="nextTo"/>
        <c:crossAx val="104130816"/>
        <c:crosses val="autoZero"/>
        <c:auto val="1"/>
        <c:lblAlgn val="ctr"/>
        <c:lblOffset val="100"/>
      </c:catAx>
      <c:valAx>
        <c:axId val="104130816"/>
        <c:scaling>
          <c:orientation val="minMax"/>
          <c:max val="29"/>
          <c:min val="17"/>
        </c:scaling>
        <c:axPos val="l"/>
        <c:numFmt formatCode="General" sourceLinked="1"/>
        <c:majorTickMark val="none"/>
        <c:tickLblPos val="nextTo"/>
        <c:crossAx val="104129280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coppermine!$A$2:$A$118</c:f>
              <c:numCache>
                <c:formatCode>General</c:formatCode>
                <c:ptCount val="1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</c:numCache>
            </c:numRef>
          </c:cat>
          <c:val>
            <c:numRef>
              <c:f>coppermine!$H$2:$H$118</c:f>
              <c:numCache>
                <c:formatCode>General</c:formatCode>
                <c:ptCount val="117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17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17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21</c:v>
                </c:pt>
                <c:pt idx="56">
                  <c:v>21</c:v>
                </c:pt>
                <c:pt idx="57">
                  <c:v>21</c:v>
                </c:pt>
                <c:pt idx="58">
                  <c:v>21</c:v>
                </c:pt>
                <c:pt idx="59">
                  <c:v>21</c:v>
                </c:pt>
                <c:pt idx="60">
                  <c:v>21</c:v>
                </c:pt>
                <c:pt idx="61">
                  <c:v>21</c:v>
                </c:pt>
                <c:pt idx="62">
                  <c:v>21</c:v>
                </c:pt>
                <c:pt idx="63">
                  <c:v>21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23</c:v>
                </c:pt>
                <c:pt idx="75">
                  <c:v>23</c:v>
                </c:pt>
                <c:pt idx="76">
                  <c:v>23</c:v>
                </c:pt>
                <c:pt idx="77">
                  <c:v>23</c:v>
                </c:pt>
                <c:pt idx="78">
                  <c:v>23</c:v>
                </c:pt>
                <c:pt idx="79">
                  <c:v>23</c:v>
                </c:pt>
                <c:pt idx="80">
                  <c:v>23</c:v>
                </c:pt>
                <c:pt idx="81">
                  <c:v>23</c:v>
                </c:pt>
                <c:pt idx="82">
                  <c:v>23</c:v>
                </c:pt>
                <c:pt idx="83">
                  <c:v>23</c:v>
                </c:pt>
                <c:pt idx="84">
                  <c:v>23</c:v>
                </c:pt>
                <c:pt idx="85">
                  <c:v>23</c:v>
                </c:pt>
                <c:pt idx="86">
                  <c:v>23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</c:numCache>
            </c:numRef>
          </c:val>
        </c:ser>
        <c:marker val="1"/>
        <c:axId val="104174720"/>
        <c:axId val="104176256"/>
      </c:lineChart>
      <c:catAx>
        <c:axId val="104174720"/>
        <c:scaling>
          <c:orientation val="minMax"/>
        </c:scaling>
        <c:axPos val="b"/>
        <c:numFmt formatCode="#,##0" sourceLinked="0"/>
        <c:majorTickMark val="none"/>
        <c:tickLblPos val="nextTo"/>
        <c:crossAx val="104176256"/>
        <c:crosses val="autoZero"/>
        <c:auto val="1"/>
        <c:lblAlgn val="ctr"/>
        <c:lblOffset val="100"/>
        <c:tickLblSkip val="10"/>
      </c:catAx>
      <c:valAx>
        <c:axId val="104176256"/>
        <c:scaling>
          <c:orientation val="minMax"/>
          <c:max val="24"/>
          <c:min val="5"/>
        </c:scaling>
        <c:axPos val="l"/>
        <c:numFmt formatCode="General" sourceLinked="1"/>
        <c:majorTickMark val="none"/>
        <c:tickLblPos val="nextTo"/>
        <c:crossAx val="104174720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ensembl!$A$2:$A$529</c:f>
              <c:numCache>
                <c:formatCode>General</c:formatCode>
                <c:ptCount val="5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</c:numCache>
            </c:numRef>
          </c:cat>
          <c:val>
            <c:numRef>
              <c:f>ensembl!$H$2:$H$529</c:f>
              <c:numCache>
                <c:formatCode>General</c:formatCode>
                <c:ptCount val="528"/>
                <c:pt idx="0">
                  <c:v>17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20</c:v>
                </c:pt>
                <c:pt idx="18">
                  <c:v>20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22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21</c:v>
                </c:pt>
                <c:pt idx="32">
                  <c:v>20</c:v>
                </c:pt>
                <c:pt idx="33">
                  <c:v>20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21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26</c:v>
                </c:pt>
                <c:pt idx="52">
                  <c:v>28</c:v>
                </c:pt>
                <c:pt idx="53">
                  <c:v>32</c:v>
                </c:pt>
                <c:pt idx="54">
                  <c:v>33</c:v>
                </c:pt>
                <c:pt idx="55">
                  <c:v>23</c:v>
                </c:pt>
                <c:pt idx="56">
                  <c:v>23</c:v>
                </c:pt>
                <c:pt idx="57">
                  <c:v>23</c:v>
                </c:pt>
                <c:pt idx="58">
                  <c:v>24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27</c:v>
                </c:pt>
                <c:pt idx="63">
                  <c:v>27</c:v>
                </c:pt>
                <c:pt idx="64">
                  <c:v>28</c:v>
                </c:pt>
                <c:pt idx="65">
                  <c:v>29</c:v>
                </c:pt>
                <c:pt idx="66">
                  <c:v>29</c:v>
                </c:pt>
                <c:pt idx="67">
                  <c:v>29</c:v>
                </c:pt>
                <c:pt idx="68">
                  <c:v>30</c:v>
                </c:pt>
                <c:pt idx="69">
                  <c:v>31</c:v>
                </c:pt>
                <c:pt idx="70">
                  <c:v>31</c:v>
                </c:pt>
                <c:pt idx="71">
                  <c:v>32</c:v>
                </c:pt>
                <c:pt idx="72">
                  <c:v>33</c:v>
                </c:pt>
                <c:pt idx="73">
                  <c:v>33</c:v>
                </c:pt>
                <c:pt idx="74">
                  <c:v>33</c:v>
                </c:pt>
                <c:pt idx="75">
                  <c:v>34</c:v>
                </c:pt>
                <c:pt idx="76">
                  <c:v>35</c:v>
                </c:pt>
                <c:pt idx="77">
                  <c:v>35</c:v>
                </c:pt>
                <c:pt idx="78">
                  <c:v>36</c:v>
                </c:pt>
                <c:pt idx="79">
                  <c:v>35</c:v>
                </c:pt>
                <c:pt idx="80">
                  <c:v>39</c:v>
                </c:pt>
                <c:pt idx="81">
                  <c:v>39</c:v>
                </c:pt>
                <c:pt idx="82">
                  <c:v>39</c:v>
                </c:pt>
                <c:pt idx="83">
                  <c:v>40</c:v>
                </c:pt>
                <c:pt idx="84">
                  <c:v>41</c:v>
                </c:pt>
                <c:pt idx="85">
                  <c:v>41</c:v>
                </c:pt>
                <c:pt idx="86">
                  <c:v>41</c:v>
                </c:pt>
                <c:pt idx="87">
                  <c:v>41</c:v>
                </c:pt>
                <c:pt idx="88">
                  <c:v>41</c:v>
                </c:pt>
                <c:pt idx="89">
                  <c:v>41</c:v>
                </c:pt>
                <c:pt idx="90">
                  <c:v>41</c:v>
                </c:pt>
                <c:pt idx="91">
                  <c:v>41</c:v>
                </c:pt>
                <c:pt idx="92">
                  <c:v>30</c:v>
                </c:pt>
                <c:pt idx="93">
                  <c:v>29</c:v>
                </c:pt>
                <c:pt idx="94">
                  <c:v>29</c:v>
                </c:pt>
                <c:pt idx="95">
                  <c:v>31</c:v>
                </c:pt>
                <c:pt idx="96">
                  <c:v>31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31</c:v>
                </c:pt>
                <c:pt idx="108">
                  <c:v>34</c:v>
                </c:pt>
                <c:pt idx="109">
                  <c:v>34</c:v>
                </c:pt>
                <c:pt idx="110">
                  <c:v>34</c:v>
                </c:pt>
                <c:pt idx="111">
                  <c:v>34</c:v>
                </c:pt>
                <c:pt idx="112">
                  <c:v>34</c:v>
                </c:pt>
                <c:pt idx="113">
                  <c:v>34</c:v>
                </c:pt>
                <c:pt idx="114">
                  <c:v>34</c:v>
                </c:pt>
                <c:pt idx="115">
                  <c:v>34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34</c:v>
                </c:pt>
                <c:pt idx="123">
                  <c:v>34</c:v>
                </c:pt>
                <c:pt idx="124">
                  <c:v>34</c:v>
                </c:pt>
                <c:pt idx="125">
                  <c:v>35</c:v>
                </c:pt>
                <c:pt idx="126">
                  <c:v>33</c:v>
                </c:pt>
                <c:pt idx="127">
                  <c:v>33</c:v>
                </c:pt>
                <c:pt idx="128">
                  <c:v>33</c:v>
                </c:pt>
                <c:pt idx="129">
                  <c:v>33</c:v>
                </c:pt>
                <c:pt idx="130">
                  <c:v>33</c:v>
                </c:pt>
                <c:pt idx="131">
                  <c:v>39</c:v>
                </c:pt>
                <c:pt idx="132">
                  <c:v>35</c:v>
                </c:pt>
                <c:pt idx="133">
                  <c:v>35</c:v>
                </c:pt>
                <c:pt idx="134">
                  <c:v>35</c:v>
                </c:pt>
                <c:pt idx="135">
                  <c:v>35</c:v>
                </c:pt>
                <c:pt idx="136">
                  <c:v>35</c:v>
                </c:pt>
                <c:pt idx="137">
                  <c:v>35</c:v>
                </c:pt>
                <c:pt idx="138">
                  <c:v>35</c:v>
                </c:pt>
                <c:pt idx="139">
                  <c:v>35</c:v>
                </c:pt>
                <c:pt idx="140">
                  <c:v>35</c:v>
                </c:pt>
                <c:pt idx="141">
                  <c:v>35</c:v>
                </c:pt>
                <c:pt idx="142">
                  <c:v>36</c:v>
                </c:pt>
                <c:pt idx="143">
                  <c:v>36</c:v>
                </c:pt>
                <c:pt idx="144">
                  <c:v>36</c:v>
                </c:pt>
                <c:pt idx="145">
                  <c:v>43</c:v>
                </c:pt>
                <c:pt idx="146">
                  <c:v>43</c:v>
                </c:pt>
                <c:pt idx="147">
                  <c:v>43</c:v>
                </c:pt>
                <c:pt idx="148">
                  <c:v>43</c:v>
                </c:pt>
                <c:pt idx="149">
                  <c:v>43</c:v>
                </c:pt>
                <c:pt idx="150">
                  <c:v>43</c:v>
                </c:pt>
                <c:pt idx="151">
                  <c:v>42</c:v>
                </c:pt>
                <c:pt idx="152">
                  <c:v>42</c:v>
                </c:pt>
                <c:pt idx="153">
                  <c:v>42</c:v>
                </c:pt>
                <c:pt idx="154">
                  <c:v>42</c:v>
                </c:pt>
                <c:pt idx="155">
                  <c:v>42</c:v>
                </c:pt>
                <c:pt idx="156">
                  <c:v>40</c:v>
                </c:pt>
                <c:pt idx="157">
                  <c:v>39</c:v>
                </c:pt>
                <c:pt idx="158">
                  <c:v>39</c:v>
                </c:pt>
                <c:pt idx="159">
                  <c:v>39</c:v>
                </c:pt>
                <c:pt idx="160">
                  <c:v>39</c:v>
                </c:pt>
                <c:pt idx="161">
                  <c:v>39</c:v>
                </c:pt>
                <c:pt idx="162">
                  <c:v>39</c:v>
                </c:pt>
                <c:pt idx="163">
                  <c:v>39</c:v>
                </c:pt>
                <c:pt idx="164">
                  <c:v>39</c:v>
                </c:pt>
                <c:pt idx="165">
                  <c:v>39</c:v>
                </c:pt>
                <c:pt idx="166">
                  <c:v>39</c:v>
                </c:pt>
                <c:pt idx="167">
                  <c:v>39</c:v>
                </c:pt>
                <c:pt idx="168">
                  <c:v>39</c:v>
                </c:pt>
                <c:pt idx="169">
                  <c:v>39</c:v>
                </c:pt>
                <c:pt idx="170">
                  <c:v>39</c:v>
                </c:pt>
                <c:pt idx="171">
                  <c:v>39</c:v>
                </c:pt>
                <c:pt idx="172">
                  <c:v>39</c:v>
                </c:pt>
                <c:pt idx="173">
                  <c:v>39</c:v>
                </c:pt>
                <c:pt idx="174">
                  <c:v>39</c:v>
                </c:pt>
                <c:pt idx="175">
                  <c:v>39</c:v>
                </c:pt>
                <c:pt idx="176">
                  <c:v>44</c:v>
                </c:pt>
                <c:pt idx="177">
                  <c:v>44</c:v>
                </c:pt>
                <c:pt idx="178">
                  <c:v>44</c:v>
                </c:pt>
                <c:pt idx="179">
                  <c:v>44</c:v>
                </c:pt>
                <c:pt idx="180">
                  <c:v>44</c:v>
                </c:pt>
                <c:pt idx="181">
                  <c:v>44</c:v>
                </c:pt>
                <c:pt idx="182">
                  <c:v>44</c:v>
                </c:pt>
                <c:pt idx="183">
                  <c:v>44</c:v>
                </c:pt>
                <c:pt idx="184">
                  <c:v>44</c:v>
                </c:pt>
                <c:pt idx="185">
                  <c:v>44</c:v>
                </c:pt>
                <c:pt idx="186">
                  <c:v>44</c:v>
                </c:pt>
                <c:pt idx="187">
                  <c:v>44</c:v>
                </c:pt>
                <c:pt idx="188">
                  <c:v>46</c:v>
                </c:pt>
                <c:pt idx="189">
                  <c:v>46</c:v>
                </c:pt>
                <c:pt idx="190">
                  <c:v>47</c:v>
                </c:pt>
                <c:pt idx="191">
                  <c:v>47</c:v>
                </c:pt>
                <c:pt idx="192">
                  <c:v>47</c:v>
                </c:pt>
                <c:pt idx="193">
                  <c:v>47</c:v>
                </c:pt>
                <c:pt idx="194">
                  <c:v>49</c:v>
                </c:pt>
                <c:pt idx="195">
                  <c:v>51</c:v>
                </c:pt>
                <c:pt idx="196">
                  <c:v>51</c:v>
                </c:pt>
                <c:pt idx="197">
                  <c:v>51</c:v>
                </c:pt>
                <c:pt idx="198">
                  <c:v>52</c:v>
                </c:pt>
                <c:pt idx="199">
                  <c:v>52</c:v>
                </c:pt>
                <c:pt idx="200">
                  <c:v>53</c:v>
                </c:pt>
                <c:pt idx="201">
                  <c:v>53</c:v>
                </c:pt>
                <c:pt idx="202">
                  <c:v>53</c:v>
                </c:pt>
                <c:pt idx="203">
                  <c:v>53</c:v>
                </c:pt>
                <c:pt idx="204">
                  <c:v>53</c:v>
                </c:pt>
                <c:pt idx="205">
                  <c:v>49</c:v>
                </c:pt>
                <c:pt idx="206">
                  <c:v>49</c:v>
                </c:pt>
                <c:pt idx="207">
                  <c:v>52</c:v>
                </c:pt>
                <c:pt idx="208">
                  <c:v>53</c:v>
                </c:pt>
                <c:pt idx="209">
                  <c:v>53</c:v>
                </c:pt>
                <c:pt idx="210">
                  <c:v>53</c:v>
                </c:pt>
                <c:pt idx="211">
                  <c:v>53</c:v>
                </c:pt>
                <c:pt idx="212">
                  <c:v>53</c:v>
                </c:pt>
                <c:pt idx="213">
                  <c:v>53</c:v>
                </c:pt>
                <c:pt idx="214">
                  <c:v>53</c:v>
                </c:pt>
                <c:pt idx="215">
                  <c:v>53</c:v>
                </c:pt>
                <c:pt idx="216">
                  <c:v>53</c:v>
                </c:pt>
                <c:pt idx="217">
                  <c:v>53</c:v>
                </c:pt>
                <c:pt idx="218">
                  <c:v>54</c:v>
                </c:pt>
                <c:pt idx="219">
                  <c:v>54</c:v>
                </c:pt>
                <c:pt idx="220">
                  <c:v>54</c:v>
                </c:pt>
                <c:pt idx="221">
                  <c:v>54</c:v>
                </c:pt>
                <c:pt idx="222">
                  <c:v>54</c:v>
                </c:pt>
                <c:pt idx="223">
                  <c:v>54</c:v>
                </c:pt>
                <c:pt idx="224">
                  <c:v>54</c:v>
                </c:pt>
                <c:pt idx="225">
                  <c:v>53</c:v>
                </c:pt>
                <c:pt idx="226">
                  <c:v>55</c:v>
                </c:pt>
                <c:pt idx="227">
                  <c:v>55</c:v>
                </c:pt>
                <c:pt idx="228">
                  <c:v>55</c:v>
                </c:pt>
                <c:pt idx="229">
                  <c:v>55</c:v>
                </c:pt>
                <c:pt idx="230">
                  <c:v>55</c:v>
                </c:pt>
                <c:pt idx="231">
                  <c:v>55</c:v>
                </c:pt>
                <c:pt idx="232">
                  <c:v>55</c:v>
                </c:pt>
                <c:pt idx="233">
                  <c:v>55</c:v>
                </c:pt>
                <c:pt idx="234">
                  <c:v>55</c:v>
                </c:pt>
                <c:pt idx="235">
                  <c:v>55</c:v>
                </c:pt>
                <c:pt idx="236">
                  <c:v>55</c:v>
                </c:pt>
                <c:pt idx="237">
                  <c:v>55</c:v>
                </c:pt>
                <c:pt idx="238">
                  <c:v>55</c:v>
                </c:pt>
                <c:pt idx="239">
                  <c:v>56</c:v>
                </c:pt>
                <c:pt idx="240">
                  <c:v>56</c:v>
                </c:pt>
                <c:pt idx="241">
                  <c:v>58</c:v>
                </c:pt>
                <c:pt idx="242">
                  <c:v>53</c:v>
                </c:pt>
                <c:pt idx="243">
                  <c:v>53</c:v>
                </c:pt>
                <c:pt idx="244">
                  <c:v>53</c:v>
                </c:pt>
                <c:pt idx="245">
                  <c:v>53</c:v>
                </c:pt>
                <c:pt idx="246">
                  <c:v>53</c:v>
                </c:pt>
                <c:pt idx="247">
                  <c:v>53</c:v>
                </c:pt>
                <c:pt idx="248">
                  <c:v>58</c:v>
                </c:pt>
                <c:pt idx="249">
                  <c:v>57</c:v>
                </c:pt>
                <c:pt idx="250">
                  <c:v>57</c:v>
                </c:pt>
                <c:pt idx="251">
                  <c:v>57</c:v>
                </c:pt>
                <c:pt idx="252">
                  <c:v>57</c:v>
                </c:pt>
                <c:pt idx="253">
                  <c:v>57</c:v>
                </c:pt>
                <c:pt idx="254">
                  <c:v>57</c:v>
                </c:pt>
                <c:pt idx="255">
                  <c:v>57</c:v>
                </c:pt>
                <c:pt idx="256">
                  <c:v>57</c:v>
                </c:pt>
                <c:pt idx="257">
                  <c:v>57</c:v>
                </c:pt>
                <c:pt idx="258">
                  <c:v>57</c:v>
                </c:pt>
                <c:pt idx="259">
                  <c:v>57</c:v>
                </c:pt>
                <c:pt idx="260">
                  <c:v>57</c:v>
                </c:pt>
                <c:pt idx="261">
                  <c:v>57</c:v>
                </c:pt>
                <c:pt idx="262">
                  <c:v>59</c:v>
                </c:pt>
                <c:pt idx="263">
                  <c:v>59</c:v>
                </c:pt>
                <c:pt idx="264">
                  <c:v>59</c:v>
                </c:pt>
                <c:pt idx="265">
                  <c:v>59</c:v>
                </c:pt>
                <c:pt idx="266">
                  <c:v>59</c:v>
                </c:pt>
                <c:pt idx="267">
                  <c:v>59</c:v>
                </c:pt>
                <c:pt idx="268">
                  <c:v>59</c:v>
                </c:pt>
                <c:pt idx="269">
                  <c:v>59</c:v>
                </c:pt>
                <c:pt idx="270">
                  <c:v>59</c:v>
                </c:pt>
                <c:pt idx="271">
                  <c:v>62</c:v>
                </c:pt>
                <c:pt idx="272">
                  <c:v>62</c:v>
                </c:pt>
                <c:pt idx="273">
                  <c:v>62</c:v>
                </c:pt>
                <c:pt idx="274">
                  <c:v>62</c:v>
                </c:pt>
                <c:pt idx="275">
                  <c:v>62</c:v>
                </c:pt>
                <c:pt idx="276">
                  <c:v>63</c:v>
                </c:pt>
                <c:pt idx="277">
                  <c:v>63</c:v>
                </c:pt>
                <c:pt idx="278">
                  <c:v>67</c:v>
                </c:pt>
                <c:pt idx="279">
                  <c:v>63</c:v>
                </c:pt>
                <c:pt idx="280">
                  <c:v>63</c:v>
                </c:pt>
                <c:pt idx="281">
                  <c:v>67</c:v>
                </c:pt>
                <c:pt idx="282">
                  <c:v>68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67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68</c:v>
                </c:pt>
                <c:pt idx="294">
                  <c:v>69</c:v>
                </c:pt>
                <c:pt idx="295">
                  <c:v>68</c:v>
                </c:pt>
                <c:pt idx="296">
                  <c:v>68</c:v>
                </c:pt>
                <c:pt idx="297">
                  <c:v>68</c:v>
                </c:pt>
                <c:pt idx="298">
                  <c:v>68</c:v>
                </c:pt>
                <c:pt idx="299">
                  <c:v>68</c:v>
                </c:pt>
                <c:pt idx="300">
                  <c:v>68</c:v>
                </c:pt>
                <c:pt idx="301">
                  <c:v>68</c:v>
                </c:pt>
                <c:pt idx="302">
                  <c:v>68</c:v>
                </c:pt>
                <c:pt idx="303">
                  <c:v>68</c:v>
                </c:pt>
                <c:pt idx="304">
                  <c:v>68</c:v>
                </c:pt>
                <c:pt idx="305">
                  <c:v>68</c:v>
                </c:pt>
                <c:pt idx="306">
                  <c:v>69</c:v>
                </c:pt>
                <c:pt idx="307">
                  <c:v>69</c:v>
                </c:pt>
                <c:pt idx="308">
                  <c:v>71</c:v>
                </c:pt>
                <c:pt idx="309">
                  <c:v>71</c:v>
                </c:pt>
                <c:pt idx="310">
                  <c:v>71</c:v>
                </c:pt>
                <c:pt idx="311">
                  <c:v>71</c:v>
                </c:pt>
                <c:pt idx="312">
                  <c:v>71</c:v>
                </c:pt>
                <c:pt idx="313">
                  <c:v>69</c:v>
                </c:pt>
                <c:pt idx="314">
                  <c:v>71</c:v>
                </c:pt>
                <c:pt idx="315">
                  <c:v>71</c:v>
                </c:pt>
                <c:pt idx="316">
                  <c:v>71</c:v>
                </c:pt>
                <c:pt idx="317">
                  <c:v>71</c:v>
                </c:pt>
                <c:pt idx="318">
                  <c:v>71</c:v>
                </c:pt>
                <c:pt idx="319">
                  <c:v>71</c:v>
                </c:pt>
                <c:pt idx="320">
                  <c:v>71</c:v>
                </c:pt>
                <c:pt idx="321">
                  <c:v>71</c:v>
                </c:pt>
                <c:pt idx="322">
                  <c:v>71</c:v>
                </c:pt>
                <c:pt idx="323">
                  <c:v>71</c:v>
                </c:pt>
                <c:pt idx="324">
                  <c:v>71</c:v>
                </c:pt>
                <c:pt idx="325">
                  <c:v>71</c:v>
                </c:pt>
                <c:pt idx="326">
                  <c:v>71</c:v>
                </c:pt>
                <c:pt idx="327">
                  <c:v>71</c:v>
                </c:pt>
                <c:pt idx="328">
                  <c:v>71</c:v>
                </c:pt>
                <c:pt idx="329">
                  <c:v>71</c:v>
                </c:pt>
                <c:pt idx="330">
                  <c:v>71</c:v>
                </c:pt>
                <c:pt idx="331">
                  <c:v>73</c:v>
                </c:pt>
                <c:pt idx="332">
                  <c:v>73</c:v>
                </c:pt>
                <c:pt idx="333">
                  <c:v>73</c:v>
                </c:pt>
                <c:pt idx="334">
                  <c:v>73</c:v>
                </c:pt>
                <c:pt idx="335">
                  <c:v>73</c:v>
                </c:pt>
                <c:pt idx="336">
                  <c:v>73</c:v>
                </c:pt>
                <c:pt idx="337">
                  <c:v>73</c:v>
                </c:pt>
                <c:pt idx="338">
                  <c:v>73</c:v>
                </c:pt>
                <c:pt idx="339">
                  <c:v>73</c:v>
                </c:pt>
                <c:pt idx="340">
                  <c:v>73</c:v>
                </c:pt>
                <c:pt idx="341">
                  <c:v>73</c:v>
                </c:pt>
                <c:pt idx="342">
                  <c:v>74</c:v>
                </c:pt>
                <c:pt idx="343">
                  <c:v>74</c:v>
                </c:pt>
                <c:pt idx="344">
                  <c:v>74</c:v>
                </c:pt>
                <c:pt idx="345">
                  <c:v>74</c:v>
                </c:pt>
                <c:pt idx="346">
                  <c:v>74</c:v>
                </c:pt>
                <c:pt idx="347">
                  <c:v>74</c:v>
                </c:pt>
                <c:pt idx="348">
                  <c:v>74</c:v>
                </c:pt>
                <c:pt idx="349">
                  <c:v>74</c:v>
                </c:pt>
                <c:pt idx="350">
                  <c:v>74</c:v>
                </c:pt>
                <c:pt idx="351">
                  <c:v>74</c:v>
                </c:pt>
                <c:pt idx="352">
                  <c:v>74</c:v>
                </c:pt>
                <c:pt idx="353">
                  <c:v>74</c:v>
                </c:pt>
                <c:pt idx="354">
                  <c:v>74</c:v>
                </c:pt>
                <c:pt idx="355">
                  <c:v>74</c:v>
                </c:pt>
                <c:pt idx="356">
                  <c:v>74</c:v>
                </c:pt>
                <c:pt idx="357">
                  <c:v>74</c:v>
                </c:pt>
                <c:pt idx="358">
                  <c:v>74</c:v>
                </c:pt>
                <c:pt idx="359">
                  <c:v>74</c:v>
                </c:pt>
                <c:pt idx="360">
                  <c:v>74</c:v>
                </c:pt>
                <c:pt idx="361">
                  <c:v>74</c:v>
                </c:pt>
                <c:pt idx="362">
                  <c:v>74</c:v>
                </c:pt>
                <c:pt idx="363">
                  <c:v>74</c:v>
                </c:pt>
                <c:pt idx="364">
                  <c:v>74</c:v>
                </c:pt>
                <c:pt idx="365">
                  <c:v>74</c:v>
                </c:pt>
                <c:pt idx="366">
                  <c:v>74</c:v>
                </c:pt>
                <c:pt idx="367">
                  <c:v>74</c:v>
                </c:pt>
                <c:pt idx="368">
                  <c:v>74</c:v>
                </c:pt>
                <c:pt idx="369">
                  <c:v>74</c:v>
                </c:pt>
                <c:pt idx="370">
                  <c:v>74</c:v>
                </c:pt>
                <c:pt idx="371">
                  <c:v>74</c:v>
                </c:pt>
                <c:pt idx="372">
                  <c:v>74</c:v>
                </c:pt>
                <c:pt idx="373">
                  <c:v>74</c:v>
                </c:pt>
                <c:pt idx="374">
                  <c:v>74</c:v>
                </c:pt>
                <c:pt idx="375">
                  <c:v>74</c:v>
                </c:pt>
                <c:pt idx="376">
                  <c:v>74</c:v>
                </c:pt>
                <c:pt idx="377">
                  <c:v>69</c:v>
                </c:pt>
                <c:pt idx="378">
                  <c:v>69</c:v>
                </c:pt>
                <c:pt idx="379">
                  <c:v>69</c:v>
                </c:pt>
                <c:pt idx="380">
                  <c:v>71</c:v>
                </c:pt>
                <c:pt idx="381">
                  <c:v>69</c:v>
                </c:pt>
                <c:pt idx="382">
                  <c:v>69</c:v>
                </c:pt>
                <c:pt idx="383">
                  <c:v>70</c:v>
                </c:pt>
                <c:pt idx="384">
                  <c:v>70</c:v>
                </c:pt>
                <c:pt idx="385">
                  <c:v>70</c:v>
                </c:pt>
                <c:pt idx="386">
                  <c:v>70</c:v>
                </c:pt>
                <c:pt idx="387">
                  <c:v>70</c:v>
                </c:pt>
                <c:pt idx="388">
                  <c:v>70</c:v>
                </c:pt>
                <c:pt idx="389">
                  <c:v>70</c:v>
                </c:pt>
                <c:pt idx="390">
                  <c:v>69</c:v>
                </c:pt>
                <c:pt idx="391">
                  <c:v>69</c:v>
                </c:pt>
                <c:pt idx="392">
                  <c:v>69</c:v>
                </c:pt>
                <c:pt idx="393">
                  <c:v>69</c:v>
                </c:pt>
                <c:pt idx="394">
                  <c:v>71</c:v>
                </c:pt>
                <c:pt idx="395">
                  <c:v>71</c:v>
                </c:pt>
                <c:pt idx="396">
                  <c:v>71</c:v>
                </c:pt>
                <c:pt idx="397">
                  <c:v>71</c:v>
                </c:pt>
                <c:pt idx="398">
                  <c:v>71</c:v>
                </c:pt>
                <c:pt idx="399">
                  <c:v>71</c:v>
                </c:pt>
                <c:pt idx="400">
                  <c:v>71</c:v>
                </c:pt>
                <c:pt idx="401">
                  <c:v>71</c:v>
                </c:pt>
                <c:pt idx="402">
                  <c:v>71</c:v>
                </c:pt>
                <c:pt idx="403">
                  <c:v>71</c:v>
                </c:pt>
                <c:pt idx="404">
                  <c:v>71</c:v>
                </c:pt>
                <c:pt idx="405">
                  <c:v>71</c:v>
                </c:pt>
                <c:pt idx="406">
                  <c:v>71</c:v>
                </c:pt>
                <c:pt idx="407">
                  <c:v>71</c:v>
                </c:pt>
                <c:pt idx="408">
                  <c:v>71</c:v>
                </c:pt>
                <c:pt idx="409">
                  <c:v>71</c:v>
                </c:pt>
                <c:pt idx="410">
                  <c:v>71</c:v>
                </c:pt>
                <c:pt idx="411">
                  <c:v>71</c:v>
                </c:pt>
                <c:pt idx="412">
                  <c:v>71</c:v>
                </c:pt>
                <c:pt idx="413">
                  <c:v>71</c:v>
                </c:pt>
                <c:pt idx="414">
                  <c:v>75</c:v>
                </c:pt>
                <c:pt idx="415">
                  <c:v>75</c:v>
                </c:pt>
                <c:pt idx="416">
                  <c:v>75</c:v>
                </c:pt>
                <c:pt idx="417">
                  <c:v>75</c:v>
                </c:pt>
                <c:pt idx="418">
                  <c:v>75</c:v>
                </c:pt>
                <c:pt idx="419">
                  <c:v>75</c:v>
                </c:pt>
                <c:pt idx="420">
                  <c:v>75</c:v>
                </c:pt>
                <c:pt idx="421">
                  <c:v>75</c:v>
                </c:pt>
                <c:pt idx="422">
                  <c:v>75</c:v>
                </c:pt>
                <c:pt idx="423">
                  <c:v>75</c:v>
                </c:pt>
                <c:pt idx="424">
                  <c:v>72</c:v>
                </c:pt>
                <c:pt idx="425">
                  <c:v>72</c:v>
                </c:pt>
                <c:pt idx="426">
                  <c:v>72</c:v>
                </c:pt>
                <c:pt idx="427">
                  <c:v>72</c:v>
                </c:pt>
                <c:pt idx="428">
                  <c:v>72</c:v>
                </c:pt>
                <c:pt idx="429">
                  <c:v>72</c:v>
                </c:pt>
                <c:pt idx="430">
                  <c:v>72</c:v>
                </c:pt>
                <c:pt idx="431">
                  <c:v>72</c:v>
                </c:pt>
                <c:pt idx="432">
                  <c:v>72</c:v>
                </c:pt>
                <c:pt idx="433">
                  <c:v>72</c:v>
                </c:pt>
                <c:pt idx="434">
                  <c:v>72</c:v>
                </c:pt>
                <c:pt idx="435">
                  <c:v>72</c:v>
                </c:pt>
                <c:pt idx="436">
                  <c:v>72</c:v>
                </c:pt>
                <c:pt idx="437">
                  <c:v>72</c:v>
                </c:pt>
                <c:pt idx="438">
                  <c:v>72</c:v>
                </c:pt>
                <c:pt idx="439">
                  <c:v>72</c:v>
                </c:pt>
                <c:pt idx="440">
                  <c:v>72</c:v>
                </c:pt>
                <c:pt idx="441">
                  <c:v>72</c:v>
                </c:pt>
                <c:pt idx="442">
                  <c:v>72</c:v>
                </c:pt>
                <c:pt idx="443">
                  <c:v>72</c:v>
                </c:pt>
                <c:pt idx="444">
                  <c:v>72</c:v>
                </c:pt>
                <c:pt idx="445">
                  <c:v>72</c:v>
                </c:pt>
                <c:pt idx="446">
                  <c:v>72</c:v>
                </c:pt>
                <c:pt idx="447">
                  <c:v>72</c:v>
                </c:pt>
                <c:pt idx="448">
                  <c:v>72</c:v>
                </c:pt>
                <c:pt idx="449">
                  <c:v>73</c:v>
                </c:pt>
                <c:pt idx="450">
                  <c:v>73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73</c:v>
                </c:pt>
                <c:pt idx="460">
                  <c:v>73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73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73</c:v>
                </c:pt>
                <c:pt idx="477">
                  <c:v>73</c:v>
                </c:pt>
                <c:pt idx="478">
                  <c:v>73</c:v>
                </c:pt>
                <c:pt idx="479">
                  <c:v>73</c:v>
                </c:pt>
                <c:pt idx="480">
                  <c:v>78</c:v>
                </c:pt>
                <c:pt idx="481">
                  <c:v>78</c:v>
                </c:pt>
                <c:pt idx="482">
                  <c:v>78</c:v>
                </c:pt>
                <c:pt idx="483">
                  <c:v>78</c:v>
                </c:pt>
                <c:pt idx="484">
                  <c:v>78</c:v>
                </c:pt>
                <c:pt idx="485">
                  <c:v>78</c:v>
                </c:pt>
                <c:pt idx="486">
                  <c:v>78</c:v>
                </c:pt>
                <c:pt idx="487">
                  <c:v>78</c:v>
                </c:pt>
                <c:pt idx="488">
                  <c:v>78</c:v>
                </c:pt>
                <c:pt idx="489">
                  <c:v>78</c:v>
                </c:pt>
                <c:pt idx="490">
                  <c:v>78</c:v>
                </c:pt>
                <c:pt idx="491">
                  <c:v>78</c:v>
                </c:pt>
                <c:pt idx="492">
                  <c:v>72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73</c:v>
                </c:pt>
                <c:pt idx="497">
                  <c:v>73</c:v>
                </c:pt>
                <c:pt idx="498">
                  <c:v>73</c:v>
                </c:pt>
                <c:pt idx="499">
                  <c:v>73</c:v>
                </c:pt>
                <c:pt idx="500">
                  <c:v>73</c:v>
                </c:pt>
                <c:pt idx="501">
                  <c:v>73</c:v>
                </c:pt>
                <c:pt idx="502">
                  <c:v>73</c:v>
                </c:pt>
                <c:pt idx="503">
                  <c:v>73</c:v>
                </c:pt>
                <c:pt idx="504">
                  <c:v>74</c:v>
                </c:pt>
                <c:pt idx="505">
                  <c:v>74</c:v>
                </c:pt>
                <c:pt idx="506">
                  <c:v>74</c:v>
                </c:pt>
                <c:pt idx="507">
                  <c:v>74</c:v>
                </c:pt>
                <c:pt idx="508">
                  <c:v>74</c:v>
                </c:pt>
                <c:pt idx="509">
                  <c:v>75</c:v>
                </c:pt>
                <c:pt idx="510">
                  <c:v>75</c:v>
                </c:pt>
                <c:pt idx="511">
                  <c:v>75</c:v>
                </c:pt>
                <c:pt idx="512">
                  <c:v>75</c:v>
                </c:pt>
                <c:pt idx="513">
                  <c:v>75</c:v>
                </c:pt>
                <c:pt idx="514">
                  <c:v>75</c:v>
                </c:pt>
                <c:pt idx="515">
                  <c:v>75</c:v>
                </c:pt>
                <c:pt idx="516">
                  <c:v>75</c:v>
                </c:pt>
                <c:pt idx="517">
                  <c:v>75</c:v>
                </c:pt>
                <c:pt idx="518">
                  <c:v>75</c:v>
                </c:pt>
                <c:pt idx="519">
                  <c:v>75</c:v>
                </c:pt>
                <c:pt idx="520">
                  <c:v>75</c:v>
                </c:pt>
                <c:pt idx="521">
                  <c:v>75</c:v>
                </c:pt>
                <c:pt idx="522">
                  <c:v>75</c:v>
                </c:pt>
                <c:pt idx="523">
                  <c:v>75</c:v>
                </c:pt>
                <c:pt idx="524">
                  <c:v>75</c:v>
                </c:pt>
                <c:pt idx="525">
                  <c:v>75</c:v>
                </c:pt>
                <c:pt idx="526">
                  <c:v>75</c:v>
                </c:pt>
                <c:pt idx="527">
                  <c:v>75</c:v>
                </c:pt>
              </c:numCache>
            </c:numRef>
          </c:val>
        </c:ser>
        <c:marker val="1"/>
        <c:axId val="104224256"/>
        <c:axId val="104225792"/>
      </c:lineChart>
      <c:catAx>
        <c:axId val="104224256"/>
        <c:scaling>
          <c:orientation val="minMax"/>
        </c:scaling>
        <c:axPos val="b"/>
        <c:numFmt formatCode="#,##0" sourceLinked="0"/>
        <c:majorTickMark val="none"/>
        <c:tickLblPos val="nextTo"/>
        <c:crossAx val="104225792"/>
        <c:crosses val="autoZero"/>
        <c:auto val="1"/>
        <c:lblAlgn val="ctr"/>
        <c:lblOffset val="100"/>
      </c:catAx>
      <c:valAx>
        <c:axId val="104225792"/>
        <c:scaling>
          <c:orientation val="minMax"/>
          <c:max val="80"/>
          <c:min val="10"/>
        </c:scaling>
        <c:axPos val="l"/>
        <c:numFmt formatCode="General" sourceLinked="1"/>
        <c:majorTickMark val="none"/>
        <c:tickLblPos val="nextTo"/>
        <c:crossAx val="104224256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opencart!$A$2:$A$165</c:f>
              <c:numCache>
                <c:formatCode>General</c:formatCode>
                <c:ptCount val="1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</c:numCache>
            </c:numRef>
          </c:cat>
          <c:val>
            <c:numRef>
              <c:f>opencart!$H$2:$H$165</c:f>
              <c:numCache>
                <c:formatCode>General</c:formatCode>
                <c:ptCount val="164"/>
                <c:pt idx="0">
                  <c:v>46</c:v>
                </c:pt>
                <c:pt idx="1">
                  <c:v>46</c:v>
                </c:pt>
                <c:pt idx="2">
                  <c:v>46</c:v>
                </c:pt>
                <c:pt idx="3">
                  <c:v>46</c:v>
                </c:pt>
                <c:pt idx="4">
                  <c:v>46</c:v>
                </c:pt>
                <c:pt idx="5">
                  <c:v>46</c:v>
                </c:pt>
                <c:pt idx="6">
                  <c:v>46</c:v>
                </c:pt>
                <c:pt idx="7">
                  <c:v>46</c:v>
                </c:pt>
                <c:pt idx="8">
                  <c:v>46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47</c:v>
                </c:pt>
                <c:pt idx="13">
                  <c:v>47</c:v>
                </c:pt>
                <c:pt idx="14">
                  <c:v>48</c:v>
                </c:pt>
                <c:pt idx="15">
                  <c:v>48</c:v>
                </c:pt>
                <c:pt idx="16">
                  <c:v>50</c:v>
                </c:pt>
                <c:pt idx="17">
                  <c:v>51</c:v>
                </c:pt>
                <c:pt idx="18">
                  <c:v>51</c:v>
                </c:pt>
                <c:pt idx="19">
                  <c:v>51</c:v>
                </c:pt>
                <c:pt idx="20">
                  <c:v>57</c:v>
                </c:pt>
                <c:pt idx="21">
                  <c:v>57</c:v>
                </c:pt>
                <c:pt idx="22">
                  <c:v>57</c:v>
                </c:pt>
                <c:pt idx="23">
                  <c:v>57</c:v>
                </c:pt>
                <c:pt idx="24">
                  <c:v>57</c:v>
                </c:pt>
                <c:pt idx="25">
                  <c:v>59</c:v>
                </c:pt>
                <c:pt idx="26">
                  <c:v>59</c:v>
                </c:pt>
                <c:pt idx="27">
                  <c:v>59</c:v>
                </c:pt>
                <c:pt idx="28">
                  <c:v>59</c:v>
                </c:pt>
                <c:pt idx="29">
                  <c:v>59</c:v>
                </c:pt>
                <c:pt idx="30">
                  <c:v>59</c:v>
                </c:pt>
                <c:pt idx="31">
                  <c:v>59</c:v>
                </c:pt>
                <c:pt idx="32">
                  <c:v>85</c:v>
                </c:pt>
                <c:pt idx="33">
                  <c:v>85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95</c:v>
                </c:pt>
                <c:pt idx="56">
                  <c:v>94</c:v>
                </c:pt>
                <c:pt idx="57">
                  <c:v>94</c:v>
                </c:pt>
                <c:pt idx="58">
                  <c:v>94</c:v>
                </c:pt>
                <c:pt idx="59">
                  <c:v>94</c:v>
                </c:pt>
                <c:pt idx="60">
                  <c:v>94</c:v>
                </c:pt>
                <c:pt idx="61">
                  <c:v>94</c:v>
                </c:pt>
                <c:pt idx="62">
                  <c:v>94</c:v>
                </c:pt>
                <c:pt idx="63">
                  <c:v>93</c:v>
                </c:pt>
                <c:pt idx="64">
                  <c:v>94</c:v>
                </c:pt>
                <c:pt idx="65">
                  <c:v>94</c:v>
                </c:pt>
                <c:pt idx="66">
                  <c:v>93</c:v>
                </c:pt>
                <c:pt idx="67">
                  <c:v>93</c:v>
                </c:pt>
                <c:pt idx="68">
                  <c:v>93</c:v>
                </c:pt>
                <c:pt idx="69">
                  <c:v>93</c:v>
                </c:pt>
                <c:pt idx="70">
                  <c:v>93</c:v>
                </c:pt>
                <c:pt idx="71">
                  <c:v>93</c:v>
                </c:pt>
                <c:pt idx="72">
                  <c:v>93</c:v>
                </c:pt>
                <c:pt idx="73">
                  <c:v>93</c:v>
                </c:pt>
                <c:pt idx="74">
                  <c:v>93</c:v>
                </c:pt>
                <c:pt idx="75">
                  <c:v>93</c:v>
                </c:pt>
                <c:pt idx="76">
                  <c:v>93</c:v>
                </c:pt>
                <c:pt idx="77">
                  <c:v>93</c:v>
                </c:pt>
                <c:pt idx="78">
                  <c:v>93</c:v>
                </c:pt>
                <c:pt idx="79">
                  <c:v>93</c:v>
                </c:pt>
                <c:pt idx="80">
                  <c:v>93</c:v>
                </c:pt>
                <c:pt idx="81">
                  <c:v>98</c:v>
                </c:pt>
                <c:pt idx="82">
                  <c:v>99</c:v>
                </c:pt>
                <c:pt idx="83">
                  <c:v>99</c:v>
                </c:pt>
                <c:pt idx="84">
                  <c:v>99</c:v>
                </c:pt>
                <c:pt idx="85">
                  <c:v>99</c:v>
                </c:pt>
                <c:pt idx="86">
                  <c:v>99</c:v>
                </c:pt>
                <c:pt idx="87">
                  <c:v>99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101</c:v>
                </c:pt>
                <c:pt idx="94">
                  <c:v>101</c:v>
                </c:pt>
                <c:pt idx="95">
                  <c:v>101</c:v>
                </c:pt>
                <c:pt idx="96">
                  <c:v>101</c:v>
                </c:pt>
                <c:pt idx="97">
                  <c:v>101</c:v>
                </c:pt>
                <c:pt idx="98">
                  <c:v>102</c:v>
                </c:pt>
                <c:pt idx="99">
                  <c:v>109</c:v>
                </c:pt>
                <c:pt idx="100">
                  <c:v>109</c:v>
                </c:pt>
                <c:pt idx="101">
                  <c:v>109</c:v>
                </c:pt>
                <c:pt idx="102">
                  <c:v>109</c:v>
                </c:pt>
                <c:pt idx="103">
                  <c:v>109</c:v>
                </c:pt>
                <c:pt idx="104">
                  <c:v>109</c:v>
                </c:pt>
                <c:pt idx="105">
                  <c:v>109</c:v>
                </c:pt>
                <c:pt idx="106">
                  <c:v>109</c:v>
                </c:pt>
                <c:pt idx="107">
                  <c:v>110</c:v>
                </c:pt>
                <c:pt idx="108">
                  <c:v>110</c:v>
                </c:pt>
                <c:pt idx="109">
                  <c:v>110</c:v>
                </c:pt>
                <c:pt idx="110">
                  <c:v>110</c:v>
                </c:pt>
                <c:pt idx="111">
                  <c:v>110</c:v>
                </c:pt>
                <c:pt idx="112">
                  <c:v>110</c:v>
                </c:pt>
                <c:pt idx="113">
                  <c:v>109</c:v>
                </c:pt>
                <c:pt idx="114">
                  <c:v>109</c:v>
                </c:pt>
                <c:pt idx="115">
                  <c:v>110</c:v>
                </c:pt>
                <c:pt idx="116">
                  <c:v>110</c:v>
                </c:pt>
                <c:pt idx="117">
                  <c:v>110</c:v>
                </c:pt>
                <c:pt idx="118">
                  <c:v>110</c:v>
                </c:pt>
                <c:pt idx="119">
                  <c:v>110</c:v>
                </c:pt>
                <c:pt idx="120">
                  <c:v>110</c:v>
                </c:pt>
                <c:pt idx="121">
                  <c:v>110</c:v>
                </c:pt>
                <c:pt idx="122">
                  <c:v>110</c:v>
                </c:pt>
                <c:pt idx="123">
                  <c:v>110</c:v>
                </c:pt>
                <c:pt idx="124">
                  <c:v>110</c:v>
                </c:pt>
                <c:pt idx="125">
                  <c:v>110</c:v>
                </c:pt>
                <c:pt idx="126">
                  <c:v>110</c:v>
                </c:pt>
                <c:pt idx="127">
                  <c:v>110</c:v>
                </c:pt>
                <c:pt idx="128">
                  <c:v>110</c:v>
                </c:pt>
                <c:pt idx="129">
                  <c:v>110</c:v>
                </c:pt>
                <c:pt idx="130">
                  <c:v>110</c:v>
                </c:pt>
                <c:pt idx="131">
                  <c:v>110</c:v>
                </c:pt>
                <c:pt idx="132">
                  <c:v>110</c:v>
                </c:pt>
                <c:pt idx="133">
                  <c:v>110</c:v>
                </c:pt>
                <c:pt idx="134">
                  <c:v>110</c:v>
                </c:pt>
                <c:pt idx="135">
                  <c:v>110</c:v>
                </c:pt>
                <c:pt idx="136">
                  <c:v>111</c:v>
                </c:pt>
                <c:pt idx="137">
                  <c:v>111</c:v>
                </c:pt>
                <c:pt idx="138">
                  <c:v>111</c:v>
                </c:pt>
                <c:pt idx="139">
                  <c:v>111</c:v>
                </c:pt>
                <c:pt idx="140">
                  <c:v>111</c:v>
                </c:pt>
                <c:pt idx="141">
                  <c:v>111</c:v>
                </c:pt>
                <c:pt idx="142">
                  <c:v>111</c:v>
                </c:pt>
                <c:pt idx="143">
                  <c:v>112</c:v>
                </c:pt>
                <c:pt idx="144">
                  <c:v>112</c:v>
                </c:pt>
                <c:pt idx="145">
                  <c:v>112</c:v>
                </c:pt>
                <c:pt idx="146">
                  <c:v>112</c:v>
                </c:pt>
                <c:pt idx="147">
                  <c:v>112</c:v>
                </c:pt>
                <c:pt idx="148">
                  <c:v>112</c:v>
                </c:pt>
                <c:pt idx="149">
                  <c:v>112</c:v>
                </c:pt>
                <c:pt idx="150">
                  <c:v>112</c:v>
                </c:pt>
                <c:pt idx="151">
                  <c:v>112</c:v>
                </c:pt>
                <c:pt idx="152">
                  <c:v>113</c:v>
                </c:pt>
                <c:pt idx="153">
                  <c:v>113</c:v>
                </c:pt>
                <c:pt idx="154">
                  <c:v>113</c:v>
                </c:pt>
                <c:pt idx="155">
                  <c:v>113</c:v>
                </c:pt>
                <c:pt idx="156">
                  <c:v>113</c:v>
                </c:pt>
                <c:pt idx="157">
                  <c:v>113</c:v>
                </c:pt>
                <c:pt idx="158">
                  <c:v>113</c:v>
                </c:pt>
                <c:pt idx="159">
                  <c:v>113</c:v>
                </c:pt>
                <c:pt idx="160">
                  <c:v>113</c:v>
                </c:pt>
                <c:pt idx="161">
                  <c:v>113</c:v>
                </c:pt>
                <c:pt idx="162">
                  <c:v>114</c:v>
                </c:pt>
                <c:pt idx="163">
                  <c:v>114</c:v>
                </c:pt>
              </c:numCache>
            </c:numRef>
          </c:val>
        </c:ser>
        <c:marker val="1"/>
        <c:axId val="104245120"/>
        <c:axId val="104246656"/>
      </c:lineChart>
      <c:catAx>
        <c:axId val="104245120"/>
        <c:scaling>
          <c:orientation val="minMax"/>
        </c:scaling>
        <c:axPos val="b"/>
        <c:numFmt formatCode="#,##0" sourceLinked="0"/>
        <c:majorTickMark val="none"/>
        <c:tickLblPos val="nextTo"/>
        <c:crossAx val="104246656"/>
        <c:crosses val="autoZero"/>
        <c:auto val="1"/>
        <c:lblAlgn val="ctr"/>
        <c:lblOffset val="100"/>
      </c:catAx>
      <c:valAx>
        <c:axId val="104246656"/>
        <c:scaling>
          <c:orientation val="minMax"/>
          <c:max val="120"/>
          <c:min val="40"/>
        </c:scaling>
        <c:axPos val="l"/>
        <c:numFmt formatCode="General" sourceLinked="1"/>
        <c:majorTickMark val="none"/>
        <c:tickLblPos val="nextTo"/>
        <c:crossAx val="104245120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phpbb!$A$2:$A$134</c:f>
              <c:numCache>
                <c:formatCode>General</c:formatCode>
                <c:ptCount val="1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</c:numCache>
            </c:numRef>
          </c:cat>
          <c:val>
            <c:numRef>
              <c:f>phpbb!$H$2:$H$134</c:f>
              <c:numCache>
                <c:formatCode>General</c:formatCode>
                <c:ptCount val="133"/>
                <c:pt idx="0">
                  <c:v>61</c:v>
                </c:pt>
                <c:pt idx="1">
                  <c:v>61</c:v>
                </c:pt>
                <c:pt idx="2">
                  <c:v>61</c:v>
                </c:pt>
                <c:pt idx="3">
                  <c:v>61</c:v>
                </c:pt>
                <c:pt idx="4">
                  <c:v>61</c:v>
                </c:pt>
                <c:pt idx="5">
                  <c:v>61</c:v>
                </c:pt>
                <c:pt idx="6">
                  <c:v>61</c:v>
                </c:pt>
                <c:pt idx="7">
                  <c:v>61</c:v>
                </c:pt>
                <c:pt idx="8">
                  <c:v>61</c:v>
                </c:pt>
                <c:pt idx="9">
                  <c:v>61</c:v>
                </c:pt>
                <c:pt idx="10">
                  <c:v>61</c:v>
                </c:pt>
                <c:pt idx="11">
                  <c:v>61</c:v>
                </c:pt>
                <c:pt idx="12">
                  <c:v>61</c:v>
                </c:pt>
                <c:pt idx="13">
                  <c:v>61</c:v>
                </c:pt>
                <c:pt idx="14">
                  <c:v>61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61</c:v>
                </c:pt>
                <c:pt idx="19">
                  <c:v>61</c:v>
                </c:pt>
                <c:pt idx="20">
                  <c:v>61</c:v>
                </c:pt>
                <c:pt idx="21">
                  <c:v>61</c:v>
                </c:pt>
                <c:pt idx="22">
                  <c:v>61</c:v>
                </c:pt>
                <c:pt idx="23">
                  <c:v>62</c:v>
                </c:pt>
                <c:pt idx="24">
                  <c:v>62</c:v>
                </c:pt>
                <c:pt idx="25">
                  <c:v>62</c:v>
                </c:pt>
                <c:pt idx="26">
                  <c:v>62</c:v>
                </c:pt>
                <c:pt idx="27">
                  <c:v>62</c:v>
                </c:pt>
                <c:pt idx="28">
                  <c:v>62</c:v>
                </c:pt>
                <c:pt idx="29">
                  <c:v>62</c:v>
                </c:pt>
                <c:pt idx="30">
                  <c:v>62</c:v>
                </c:pt>
                <c:pt idx="31">
                  <c:v>62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62</c:v>
                </c:pt>
                <c:pt idx="52">
                  <c:v>62</c:v>
                </c:pt>
                <c:pt idx="53">
                  <c:v>62</c:v>
                </c:pt>
                <c:pt idx="54">
                  <c:v>62</c:v>
                </c:pt>
                <c:pt idx="55">
                  <c:v>62</c:v>
                </c:pt>
                <c:pt idx="56">
                  <c:v>62</c:v>
                </c:pt>
                <c:pt idx="57">
                  <c:v>62</c:v>
                </c:pt>
                <c:pt idx="58">
                  <c:v>62</c:v>
                </c:pt>
                <c:pt idx="59">
                  <c:v>62</c:v>
                </c:pt>
                <c:pt idx="60">
                  <c:v>62</c:v>
                </c:pt>
                <c:pt idx="61">
                  <c:v>62</c:v>
                </c:pt>
                <c:pt idx="62">
                  <c:v>62</c:v>
                </c:pt>
                <c:pt idx="63">
                  <c:v>62</c:v>
                </c:pt>
                <c:pt idx="64">
                  <c:v>61</c:v>
                </c:pt>
                <c:pt idx="65">
                  <c:v>62</c:v>
                </c:pt>
                <c:pt idx="66">
                  <c:v>62</c:v>
                </c:pt>
                <c:pt idx="67">
                  <c:v>62</c:v>
                </c:pt>
                <c:pt idx="68">
                  <c:v>62</c:v>
                </c:pt>
                <c:pt idx="69">
                  <c:v>62</c:v>
                </c:pt>
                <c:pt idx="70">
                  <c:v>61</c:v>
                </c:pt>
                <c:pt idx="71">
                  <c:v>63</c:v>
                </c:pt>
                <c:pt idx="72">
                  <c:v>63</c:v>
                </c:pt>
                <c:pt idx="73">
                  <c:v>63</c:v>
                </c:pt>
                <c:pt idx="74">
                  <c:v>63</c:v>
                </c:pt>
                <c:pt idx="75">
                  <c:v>63</c:v>
                </c:pt>
                <c:pt idx="76">
                  <c:v>63</c:v>
                </c:pt>
                <c:pt idx="77">
                  <c:v>60</c:v>
                </c:pt>
                <c:pt idx="78">
                  <c:v>61</c:v>
                </c:pt>
                <c:pt idx="79">
                  <c:v>61</c:v>
                </c:pt>
                <c:pt idx="80">
                  <c:v>61</c:v>
                </c:pt>
                <c:pt idx="81">
                  <c:v>60</c:v>
                </c:pt>
                <c:pt idx="82">
                  <c:v>63</c:v>
                </c:pt>
                <c:pt idx="83">
                  <c:v>63</c:v>
                </c:pt>
                <c:pt idx="84">
                  <c:v>60</c:v>
                </c:pt>
                <c:pt idx="85">
                  <c:v>61</c:v>
                </c:pt>
                <c:pt idx="86">
                  <c:v>61</c:v>
                </c:pt>
                <c:pt idx="87">
                  <c:v>61</c:v>
                </c:pt>
                <c:pt idx="88">
                  <c:v>59</c:v>
                </c:pt>
                <c:pt idx="89">
                  <c:v>59</c:v>
                </c:pt>
                <c:pt idx="90">
                  <c:v>59</c:v>
                </c:pt>
                <c:pt idx="91">
                  <c:v>59</c:v>
                </c:pt>
                <c:pt idx="92">
                  <c:v>59</c:v>
                </c:pt>
                <c:pt idx="93">
                  <c:v>59</c:v>
                </c:pt>
                <c:pt idx="94">
                  <c:v>59</c:v>
                </c:pt>
                <c:pt idx="95">
                  <c:v>63</c:v>
                </c:pt>
                <c:pt idx="96">
                  <c:v>59</c:v>
                </c:pt>
                <c:pt idx="97">
                  <c:v>59</c:v>
                </c:pt>
                <c:pt idx="98">
                  <c:v>61</c:v>
                </c:pt>
                <c:pt idx="99">
                  <c:v>61</c:v>
                </c:pt>
                <c:pt idx="100">
                  <c:v>61</c:v>
                </c:pt>
                <c:pt idx="101">
                  <c:v>61</c:v>
                </c:pt>
                <c:pt idx="102">
                  <c:v>59</c:v>
                </c:pt>
                <c:pt idx="103">
                  <c:v>61</c:v>
                </c:pt>
                <c:pt idx="104">
                  <c:v>59</c:v>
                </c:pt>
                <c:pt idx="105">
                  <c:v>60</c:v>
                </c:pt>
                <c:pt idx="106">
                  <c:v>60</c:v>
                </c:pt>
                <c:pt idx="107">
                  <c:v>59</c:v>
                </c:pt>
                <c:pt idx="108">
                  <c:v>59</c:v>
                </c:pt>
                <c:pt idx="109">
                  <c:v>61</c:v>
                </c:pt>
                <c:pt idx="110">
                  <c:v>62</c:v>
                </c:pt>
                <c:pt idx="111">
                  <c:v>62</c:v>
                </c:pt>
                <c:pt idx="112">
                  <c:v>62</c:v>
                </c:pt>
                <c:pt idx="113">
                  <c:v>62</c:v>
                </c:pt>
                <c:pt idx="114">
                  <c:v>60</c:v>
                </c:pt>
                <c:pt idx="115">
                  <c:v>60</c:v>
                </c:pt>
                <c:pt idx="116">
                  <c:v>59</c:v>
                </c:pt>
                <c:pt idx="117">
                  <c:v>59</c:v>
                </c:pt>
                <c:pt idx="118">
                  <c:v>62</c:v>
                </c:pt>
                <c:pt idx="119">
                  <c:v>59</c:v>
                </c:pt>
                <c:pt idx="120">
                  <c:v>62</c:v>
                </c:pt>
                <c:pt idx="121">
                  <c:v>59</c:v>
                </c:pt>
                <c:pt idx="122">
                  <c:v>60</c:v>
                </c:pt>
                <c:pt idx="123">
                  <c:v>60</c:v>
                </c:pt>
                <c:pt idx="124">
                  <c:v>63</c:v>
                </c:pt>
                <c:pt idx="125">
                  <c:v>61</c:v>
                </c:pt>
                <c:pt idx="126">
                  <c:v>63</c:v>
                </c:pt>
                <c:pt idx="127">
                  <c:v>64</c:v>
                </c:pt>
                <c:pt idx="128">
                  <c:v>64</c:v>
                </c:pt>
                <c:pt idx="129">
                  <c:v>65</c:v>
                </c:pt>
                <c:pt idx="130">
                  <c:v>65</c:v>
                </c:pt>
                <c:pt idx="131">
                  <c:v>65</c:v>
                </c:pt>
                <c:pt idx="132">
                  <c:v>65</c:v>
                </c:pt>
              </c:numCache>
            </c:numRef>
          </c:val>
        </c:ser>
        <c:marker val="1"/>
        <c:axId val="104888576"/>
        <c:axId val="104890368"/>
      </c:lineChart>
      <c:catAx>
        <c:axId val="104888576"/>
        <c:scaling>
          <c:orientation val="minMax"/>
        </c:scaling>
        <c:axPos val="b"/>
        <c:numFmt formatCode="#,##0" sourceLinked="0"/>
        <c:majorTickMark val="none"/>
        <c:tickLblPos val="nextTo"/>
        <c:crossAx val="104890368"/>
        <c:crosses val="autoZero"/>
        <c:auto val="1"/>
        <c:lblAlgn val="ctr"/>
        <c:lblOffset val="100"/>
      </c:catAx>
      <c:valAx>
        <c:axId val="104890368"/>
        <c:scaling>
          <c:orientation val="minMax"/>
          <c:max val="66"/>
          <c:min val="58"/>
        </c:scaling>
        <c:axPos val="l"/>
        <c:numFmt formatCode="General" sourceLinked="1"/>
        <c:majorTickMark val="none"/>
        <c:tickLblPos val="nextTo"/>
        <c:crossAx val="104888576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typo3!$A$2:$A$97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cat>
          <c:val>
            <c:numRef>
              <c:f>typo3!$H$2:$H$97</c:f>
              <c:numCache>
                <c:formatCode>General</c:formatCode>
                <c:ptCount val="9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19</c:v>
                </c:pt>
                <c:pt idx="25">
                  <c:v>19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19</c:v>
                </c:pt>
                <c:pt idx="35">
                  <c:v>19</c:v>
                </c:pt>
                <c:pt idx="36">
                  <c:v>19</c:v>
                </c:pt>
                <c:pt idx="37">
                  <c:v>19</c:v>
                </c:pt>
                <c:pt idx="38">
                  <c:v>19</c:v>
                </c:pt>
                <c:pt idx="39">
                  <c:v>19</c:v>
                </c:pt>
                <c:pt idx="40">
                  <c:v>19</c:v>
                </c:pt>
                <c:pt idx="41">
                  <c:v>19</c:v>
                </c:pt>
                <c:pt idx="42">
                  <c:v>19</c:v>
                </c:pt>
                <c:pt idx="43">
                  <c:v>19</c:v>
                </c:pt>
                <c:pt idx="44">
                  <c:v>19</c:v>
                </c:pt>
                <c:pt idx="45">
                  <c:v>19</c:v>
                </c:pt>
                <c:pt idx="46">
                  <c:v>19</c:v>
                </c:pt>
                <c:pt idx="47">
                  <c:v>19</c:v>
                </c:pt>
                <c:pt idx="48">
                  <c:v>19</c:v>
                </c:pt>
                <c:pt idx="49">
                  <c:v>19</c:v>
                </c:pt>
                <c:pt idx="50">
                  <c:v>20</c:v>
                </c:pt>
                <c:pt idx="51">
                  <c:v>20</c:v>
                </c:pt>
                <c:pt idx="52">
                  <c:v>21</c:v>
                </c:pt>
                <c:pt idx="53">
                  <c:v>21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23</c:v>
                </c:pt>
                <c:pt idx="62">
                  <c:v>23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21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16</c:v>
                </c:pt>
                <c:pt idx="73">
                  <c:v>15</c:v>
                </c:pt>
                <c:pt idx="74">
                  <c:v>14</c:v>
                </c:pt>
                <c:pt idx="75">
                  <c:v>14</c:v>
                </c:pt>
                <c:pt idx="76">
                  <c:v>14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21</c:v>
                </c:pt>
                <c:pt idx="86">
                  <c:v>21</c:v>
                </c:pt>
                <c:pt idx="87">
                  <c:v>23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23</c:v>
                </c:pt>
                <c:pt idx="93">
                  <c:v>23</c:v>
                </c:pt>
                <c:pt idx="94">
                  <c:v>23</c:v>
                </c:pt>
                <c:pt idx="95">
                  <c:v>23</c:v>
                </c:pt>
              </c:numCache>
            </c:numRef>
          </c:val>
        </c:ser>
        <c:marker val="1"/>
        <c:axId val="104906112"/>
        <c:axId val="105067648"/>
      </c:lineChart>
      <c:catAx>
        <c:axId val="104906112"/>
        <c:scaling>
          <c:orientation val="minMax"/>
        </c:scaling>
        <c:axPos val="b"/>
        <c:numFmt formatCode="#,##0" sourceLinked="0"/>
        <c:majorTickMark val="none"/>
        <c:tickLblPos val="nextTo"/>
        <c:crossAx val="105067648"/>
        <c:crosses val="autoZero"/>
        <c:auto val="1"/>
        <c:lblAlgn val="ctr"/>
        <c:lblOffset val="100"/>
        <c:tickLblSkip val="9"/>
      </c:catAx>
      <c:valAx>
        <c:axId val="105067648"/>
        <c:scaling>
          <c:orientation val="minMax"/>
          <c:max val="24"/>
          <c:min val="9"/>
        </c:scaling>
        <c:axPos val="l"/>
        <c:numFmt formatCode="General" sourceLinked="1"/>
        <c:majorTickMark val="none"/>
        <c:tickLblPos val="nextTo"/>
        <c:crossAx val="104906112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mediawiki!$A$2:$A$323</c:f>
              <c:numCache>
                <c:formatCode>General</c:formatCode>
                <c:ptCount val="3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</c:numCache>
            </c:numRef>
          </c:cat>
          <c:val>
            <c:numRef>
              <c:f>mediawiki!$H$2:$H$323</c:f>
              <c:numCache>
                <c:formatCode>General</c:formatCode>
                <c:ptCount val="322"/>
                <c:pt idx="0">
                  <c:v>17</c:v>
                </c:pt>
                <c:pt idx="1">
                  <c:v>16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26</c:v>
                </c:pt>
                <c:pt idx="30">
                  <c:v>26</c:v>
                </c:pt>
                <c:pt idx="31">
                  <c:v>26</c:v>
                </c:pt>
                <c:pt idx="32">
                  <c:v>26</c:v>
                </c:pt>
                <c:pt idx="33">
                  <c:v>28</c:v>
                </c:pt>
                <c:pt idx="34">
                  <c:v>28</c:v>
                </c:pt>
                <c:pt idx="35">
                  <c:v>28</c:v>
                </c:pt>
                <c:pt idx="36">
                  <c:v>28</c:v>
                </c:pt>
                <c:pt idx="37">
                  <c:v>28</c:v>
                </c:pt>
                <c:pt idx="38">
                  <c:v>28</c:v>
                </c:pt>
                <c:pt idx="39">
                  <c:v>27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  <c:pt idx="46">
                  <c:v>28</c:v>
                </c:pt>
                <c:pt idx="47">
                  <c:v>28</c:v>
                </c:pt>
                <c:pt idx="48">
                  <c:v>28</c:v>
                </c:pt>
                <c:pt idx="49">
                  <c:v>28</c:v>
                </c:pt>
                <c:pt idx="50">
                  <c:v>28</c:v>
                </c:pt>
                <c:pt idx="51">
                  <c:v>28</c:v>
                </c:pt>
                <c:pt idx="52">
                  <c:v>28</c:v>
                </c:pt>
                <c:pt idx="53">
                  <c:v>28</c:v>
                </c:pt>
                <c:pt idx="54">
                  <c:v>27</c:v>
                </c:pt>
                <c:pt idx="55">
                  <c:v>27</c:v>
                </c:pt>
                <c:pt idx="56">
                  <c:v>27</c:v>
                </c:pt>
                <c:pt idx="57">
                  <c:v>27</c:v>
                </c:pt>
                <c:pt idx="58">
                  <c:v>27</c:v>
                </c:pt>
                <c:pt idx="59">
                  <c:v>27</c:v>
                </c:pt>
                <c:pt idx="60">
                  <c:v>28</c:v>
                </c:pt>
                <c:pt idx="61">
                  <c:v>26</c:v>
                </c:pt>
                <c:pt idx="62">
                  <c:v>25</c:v>
                </c:pt>
                <c:pt idx="63">
                  <c:v>25</c:v>
                </c:pt>
                <c:pt idx="64">
                  <c:v>23</c:v>
                </c:pt>
                <c:pt idx="65">
                  <c:v>23</c:v>
                </c:pt>
                <c:pt idx="66">
                  <c:v>23</c:v>
                </c:pt>
                <c:pt idx="67">
                  <c:v>23</c:v>
                </c:pt>
                <c:pt idx="68">
                  <c:v>23</c:v>
                </c:pt>
                <c:pt idx="69">
                  <c:v>23</c:v>
                </c:pt>
                <c:pt idx="70">
                  <c:v>24</c:v>
                </c:pt>
                <c:pt idx="71">
                  <c:v>24</c:v>
                </c:pt>
                <c:pt idx="72">
                  <c:v>24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26</c:v>
                </c:pt>
                <c:pt idx="86">
                  <c:v>27</c:v>
                </c:pt>
                <c:pt idx="87">
                  <c:v>28</c:v>
                </c:pt>
                <c:pt idx="88">
                  <c:v>28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29</c:v>
                </c:pt>
                <c:pt idx="93">
                  <c:v>30</c:v>
                </c:pt>
                <c:pt idx="94">
                  <c:v>31</c:v>
                </c:pt>
                <c:pt idx="95">
                  <c:v>31</c:v>
                </c:pt>
                <c:pt idx="96">
                  <c:v>32</c:v>
                </c:pt>
                <c:pt idx="97">
                  <c:v>31</c:v>
                </c:pt>
                <c:pt idx="98">
                  <c:v>31</c:v>
                </c:pt>
                <c:pt idx="99">
                  <c:v>31</c:v>
                </c:pt>
                <c:pt idx="100">
                  <c:v>31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31</c:v>
                </c:pt>
                <c:pt idx="108">
                  <c:v>31</c:v>
                </c:pt>
                <c:pt idx="109">
                  <c:v>31</c:v>
                </c:pt>
                <c:pt idx="110">
                  <c:v>32</c:v>
                </c:pt>
                <c:pt idx="111">
                  <c:v>33</c:v>
                </c:pt>
                <c:pt idx="112">
                  <c:v>33</c:v>
                </c:pt>
                <c:pt idx="113">
                  <c:v>33</c:v>
                </c:pt>
                <c:pt idx="114">
                  <c:v>33</c:v>
                </c:pt>
                <c:pt idx="115">
                  <c:v>33</c:v>
                </c:pt>
                <c:pt idx="116">
                  <c:v>33</c:v>
                </c:pt>
                <c:pt idx="117">
                  <c:v>33</c:v>
                </c:pt>
                <c:pt idx="118">
                  <c:v>33</c:v>
                </c:pt>
                <c:pt idx="119">
                  <c:v>33</c:v>
                </c:pt>
                <c:pt idx="120">
                  <c:v>33</c:v>
                </c:pt>
                <c:pt idx="121">
                  <c:v>33</c:v>
                </c:pt>
                <c:pt idx="122">
                  <c:v>33</c:v>
                </c:pt>
                <c:pt idx="123">
                  <c:v>33</c:v>
                </c:pt>
                <c:pt idx="124">
                  <c:v>33</c:v>
                </c:pt>
                <c:pt idx="125">
                  <c:v>33</c:v>
                </c:pt>
                <c:pt idx="126">
                  <c:v>34</c:v>
                </c:pt>
                <c:pt idx="127">
                  <c:v>34</c:v>
                </c:pt>
                <c:pt idx="128">
                  <c:v>34</c:v>
                </c:pt>
                <c:pt idx="129">
                  <c:v>34</c:v>
                </c:pt>
                <c:pt idx="130">
                  <c:v>34</c:v>
                </c:pt>
                <c:pt idx="131">
                  <c:v>34</c:v>
                </c:pt>
                <c:pt idx="132">
                  <c:v>34</c:v>
                </c:pt>
                <c:pt idx="133">
                  <c:v>34</c:v>
                </c:pt>
                <c:pt idx="134">
                  <c:v>34</c:v>
                </c:pt>
                <c:pt idx="135">
                  <c:v>34</c:v>
                </c:pt>
                <c:pt idx="136">
                  <c:v>34</c:v>
                </c:pt>
                <c:pt idx="137">
                  <c:v>34</c:v>
                </c:pt>
                <c:pt idx="138">
                  <c:v>34</c:v>
                </c:pt>
                <c:pt idx="139">
                  <c:v>34</c:v>
                </c:pt>
                <c:pt idx="140">
                  <c:v>34</c:v>
                </c:pt>
                <c:pt idx="141">
                  <c:v>34</c:v>
                </c:pt>
                <c:pt idx="142">
                  <c:v>34</c:v>
                </c:pt>
                <c:pt idx="143">
                  <c:v>34</c:v>
                </c:pt>
                <c:pt idx="144">
                  <c:v>34</c:v>
                </c:pt>
                <c:pt idx="145">
                  <c:v>34</c:v>
                </c:pt>
                <c:pt idx="146">
                  <c:v>34</c:v>
                </c:pt>
                <c:pt idx="147">
                  <c:v>34</c:v>
                </c:pt>
                <c:pt idx="148">
                  <c:v>34</c:v>
                </c:pt>
                <c:pt idx="149">
                  <c:v>34</c:v>
                </c:pt>
                <c:pt idx="150">
                  <c:v>34</c:v>
                </c:pt>
                <c:pt idx="151">
                  <c:v>34</c:v>
                </c:pt>
                <c:pt idx="152">
                  <c:v>34</c:v>
                </c:pt>
                <c:pt idx="153">
                  <c:v>34</c:v>
                </c:pt>
                <c:pt idx="154">
                  <c:v>34</c:v>
                </c:pt>
                <c:pt idx="155">
                  <c:v>34</c:v>
                </c:pt>
                <c:pt idx="156">
                  <c:v>34</c:v>
                </c:pt>
                <c:pt idx="157">
                  <c:v>34</c:v>
                </c:pt>
                <c:pt idx="158">
                  <c:v>34</c:v>
                </c:pt>
                <c:pt idx="159">
                  <c:v>34</c:v>
                </c:pt>
                <c:pt idx="160">
                  <c:v>34</c:v>
                </c:pt>
                <c:pt idx="161">
                  <c:v>34</c:v>
                </c:pt>
                <c:pt idx="162">
                  <c:v>34</c:v>
                </c:pt>
                <c:pt idx="163">
                  <c:v>34</c:v>
                </c:pt>
                <c:pt idx="164">
                  <c:v>34</c:v>
                </c:pt>
                <c:pt idx="165">
                  <c:v>34</c:v>
                </c:pt>
                <c:pt idx="166">
                  <c:v>34</c:v>
                </c:pt>
                <c:pt idx="167">
                  <c:v>34</c:v>
                </c:pt>
                <c:pt idx="168">
                  <c:v>34</c:v>
                </c:pt>
                <c:pt idx="169">
                  <c:v>34</c:v>
                </c:pt>
                <c:pt idx="170">
                  <c:v>35</c:v>
                </c:pt>
                <c:pt idx="171">
                  <c:v>35</c:v>
                </c:pt>
                <c:pt idx="172">
                  <c:v>35</c:v>
                </c:pt>
                <c:pt idx="173">
                  <c:v>35</c:v>
                </c:pt>
                <c:pt idx="174">
                  <c:v>36</c:v>
                </c:pt>
                <c:pt idx="175">
                  <c:v>35</c:v>
                </c:pt>
                <c:pt idx="176">
                  <c:v>35</c:v>
                </c:pt>
                <c:pt idx="177">
                  <c:v>36</c:v>
                </c:pt>
                <c:pt idx="178">
                  <c:v>36</c:v>
                </c:pt>
                <c:pt idx="179">
                  <c:v>36</c:v>
                </c:pt>
                <c:pt idx="180">
                  <c:v>37</c:v>
                </c:pt>
                <c:pt idx="181">
                  <c:v>38</c:v>
                </c:pt>
                <c:pt idx="182">
                  <c:v>38</c:v>
                </c:pt>
                <c:pt idx="183">
                  <c:v>38</c:v>
                </c:pt>
                <c:pt idx="184">
                  <c:v>38</c:v>
                </c:pt>
                <c:pt idx="185">
                  <c:v>38</c:v>
                </c:pt>
                <c:pt idx="186">
                  <c:v>38</c:v>
                </c:pt>
                <c:pt idx="187">
                  <c:v>38</c:v>
                </c:pt>
                <c:pt idx="188">
                  <c:v>38</c:v>
                </c:pt>
                <c:pt idx="189">
                  <c:v>38</c:v>
                </c:pt>
                <c:pt idx="190">
                  <c:v>38</c:v>
                </c:pt>
                <c:pt idx="191">
                  <c:v>38</c:v>
                </c:pt>
                <c:pt idx="192">
                  <c:v>38</c:v>
                </c:pt>
                <c:pt idx="193">
                  <c:v>38</c:v>
                </c:pt>
                <c:pt idx="194">
                  <c:v>38</c:v>
                </c:pt>
                <c:pt idx="195">
                  <c:v>38</c:v>
                </c:pt>
                <c:pt idx="196">
                  <c:v>39</c:v>
                </c:pt>
                <c:pt idx="197">
                  <c:v>39</c:v>
                </c:pt>
                <c:pt idx="198">
                  <c:v>39</c:v>
                </c:pt>
                <c:pt idx="199">
                  <c:v>39</c:v>
                </c:pt>
                <c:pt idx="200">
                  <c:v>38</c:v>
                </c:pt>
                <c:pt idx="201">
                  <c:v>38</c:v>
                </c:pt>
                <c:pt idx="202">
                  <c:v>38</c:v>
                </c:pt>
                <c:pt idx="203">
                  <c:v>38</c:v>
                </c:pt>
                <c:pt idx="204">
                  <c:v>38</c:v>
                </c:pt>
                <c:pt idx="205">
                  <c:v>38</c:v>
                </c:pt>
                <c:pt idx="206">
                  <c:v>38</c:v>
                </c:pt>
                <c:pt idx="207">
                  <c:v>38</c:v>
                </c:pt>
                <c:pt idx="208">
                  <c:v>38</c:v>
                </c:pt>
                <c:pt idx="209">
                  <c:v>39</c:v>
                </c:pt>
                <c:pt idx="210">
                  <c:v>38</c:v>
                </c:pt>
                <c:pt idx="211">
                  <c:v>38</c:v>
                </c:pt>
                <c:pt idx="212">
                  <c:v>39</c:v>
                </c:pt>
                <c:pt idx="213">
                  <c:v>39</c:v>
                </c:pt>
                <c:pt idx="214">
                  <c:v>38</c:v>
                </c:pt>
                <c:pt idx="215">
                  <c:v>38</c:v>
                </c:pt>
                <c:pt idx="216">
                  <c:v>38</c:v>
                </c:pt>
                <c:pt idx="217">
                  <c:v>38</c:v>
                </c:pt>
                <c:pt idx="218">
                  <c:v>38</c:v>
                </c:pt>
                <c:pt idx="219">
                  <c:v>38</c:v>
                </c:pt>
                <c:pt idx="220">
                  <c:v>38</c:v>
                </c:pt>
                <c:pt idx="221">
                  <c:v>38</c:v>
                </c:pt>
                <c:pt idx="222">
                  <c:v>40</c:v>
                </c:pt>
                <c:pt idx="223">
                  <c:v>41</c:v>
                </c:pt>
                <c:pt idx="224">
                  <c:v>41</c:v>
                </c:pt>
                <c:pt idx="225">
                  <c:v>41</c:v>
                </c:pt>
                <c:pt idx="226">
                  <c:v>41</c:v>
                </c:pt>
                <c:pt idx="227">
                  <c:v>41</c:v>
                </c:pt>
                <c:pt idx="228">
                  <c:v>41</c:v>
                </c:pt>
                <c:pt idx="229">
                  <c:v>41</c:v>
                </c:pt>
                <c:pt idx="230">
                  <c:v>41</c:v>
                </c:pt>
                <c:pt idx="231">
                  <c:v>41</c:v>
                </c:pt>
                <c:pt idx="232">
                  <c:v>41</c:v>
                </c:pt>
                <c:pt idx="233">
                  <c:v>42</c:v>
                </c:pt>
                <c:pt idx="234">
                  <c:v>42</c:v>
                </c:pt>
                <c:pt idx="235">
                  <c:v>42</c:v>
                </c:pt>
                <c:pt idx="236">
                  <c:v>43</c:v>
                </c:pt>
                <c:pt idx="237">
                  <c:v>43</c:v>
                </c:pt>
                <c:pt idx="238">
                  <c:v>43</c:v>
                </c:pt>
                <c:pt idx="239">
                  <c:v>43</c:v>
                </c:pt>
                <c:pt idx="240">
                  <c:v>43</c:v>
                </c:pt>
                <c:pt idx="241">
                  <c:v>44</c:v>
                </c:pt>
                <c:pt idx="242">
                  <c:v>44</c:v>
                </c:pt>
                <c:pt idx="243">
                  <c:v>44</c:v>
                </c:pt>
                <c:pt idx="244">
                  <c:v>44</c:v>
                </c:pt>
                <c:pt idx="245">
                  <c:v>44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46</c:v>
                </c:pt>
                <c:pt idx="254">
                  <c:v>46</c:v>
                </c:pt>
                <c:pt idx="255">
                  <c:v>46</c:v>
                </c:pt>
                <c:pt idx="256">
                  <c:v>46</c:v>
                </c:pt>
                <c:pt idx="257">
                  <c:v>46</c:v>
                </c:pt>
                <c:pt idx="258">
                  <c:v>46</c:v>
                </c:pt>
                <c:pt idx="259">
                  <c:v>46</c:v>
                </c:pt>
                <c:pt idx="260">
                  <c:v>46</c:v>
                </c:pt>
                <c:pt idx="261">
                  <c:v>46</c:v>
                </c:pt>
                <c:pt idx="262">
                  <c:v>46</c:v>
                </c:pt>
                <c:pt idx="263">
                  <c:v>49</c:v>
                </c:pt>
                <c:pt idx="264">
                  <c:v>49</c:v>
                </c:pt>
                <c:pt idx="265">
                  <c:v>49</c:v>
                </c:pt>
                <c:pt idx="266">
                  <c:v>49</c:v>
                </c:pt>
                <c:pt idx="267">
                  <c:v>49</c:v>
                </c:pt>
                <c:pt idx="268">
                  <c:v>49</c:v>
                </c:pt>
                <c:pt idx="269">
                  <c:v>49</c:v>
                </c:pt>
                <c:pt idx="270">
                  <c:v>49</c:v>
                </c:pt>
                <c:pt idx="271">
                  <c:v>49</c:v>
                </c:pt>
                <c:pt idx="272">
                  <c:v>49</c:v>
                </c:pt>
                <c:pt idx="273">
                  <c:v>49</c:v>
                </c:pt>
                <c:pt idx="274">
                  <c:v>49</c:v>
                </c:pt>
                <c:pt idx="275">
                  <c:v>49</c:v>
                </c:pt>
                <c:pt idx="276">
                  <c:v>49</c:v>
                </c:pt>
                <c:pt idx="277">
                  <c:v>49</c:v>
                </c:pt>
                <c:pt idx="278">
                  <c:v>49</c:v>
                </c:pt>
                <c:pt idx="279">
                  <c:v>49</c:v>
                </c:pt>
                <c:pt idx="280">
                  <c:v>49</c:v>
                </c:pt>
                <c:pt idx="281">
                  <c:v>48</c:v>
                </c:pt>
                <c:pt idx="282">
                  <c:v>48</c:v>
                </c:pt>
                <c:pt idx="283">
                  <c:v>49</c:v>
                </c:pt>
                <c:pt idx="284">
                  <c:v>49</c:v>
                </c:pt>
                <c:pt idx="285">
                  <c:v>50</c:v>
                </c:pt>
                <c:pt idx="286">
                  <c:v>50</c:v>
                </c:pt>
                <c:pt idx="287">
                  <c:v>51</c:v>
                </c:pt>
                <c:pt idx="288">
                  <c:v>51</c:v>
                </c:pt>
                <c:pt idx="289">
                  <c:v>51</c:v>
                </c:pt>
                <c:pt idx="290">
                  <c:v>51</c:v>
                </c:pt>
                <c:pt idx="291">
                  <c:v>51</c:v>
                </c:pt>
                <c:pt idx="292">
                  <c:v>51</c:v>
                </c:pt>
                <c:pt idx="293">
                  <c:v>54</c:v>
                </c:pt>
                <c:pt idx="294">
                  <c:v>51</c:v>
                </c:pt>
                <c:pt idx="295">
                  <c:v>51</c:v>
                </c:pt>
                <c:pt idx="296">
                  <c:v>51</c:v>
                </c:pt>
                <c:pt idx="297">
                  <c:v>51</c:v>
                </c:pt>
                <c:pt idx="298">
                  <c:v>54</c:v>
                </c:pt>
                <c:pt idx="299">
                  <c:v>54</c:v>
                </c:pt>
                <c:pt idx="300">
                  <c:v>51</c:v>
                </c:pt>
                <c:pt idx="301">
                  <c:v>51</c:v>
                </c:pt>
                <c:pt idx="302">
                  <c:v>51</c:v>
                </c:pt>
                <c:pt idx="303">
                  <c:v>51</c:v>
                </c:pt>
                <c:pt idx="304">
                  <c:v>51</c:v>
                </c:pt>
                <c:pt idx="305">
                  <c:v>51</c:v>
                </c:pt>
                <c:pt idx="306">
                  <c:v>51</c:v>
                </c:pt>
                <c:pt idx="307">
                  <c:v>51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51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</c:numCache>
            </c:numRef>
          </c:val>
        </c:ser>
        <c:marker val="1"/>
        <c:axId val="105099264"/>
        <c:axId val="105100800"/>
      </c:lineChart>
      <c:catAx>
        <c:axId val="105099264"/>
        <c:scaling>
          <c:orientation val="minMax"/>
        </c:scaling>
        <c:axPos val="b"/>
        <c:numFmt formatCode="#,##0" sourceLinked="0"/>
        <c:majorTickMark val="none"/>
        <c:tickLblPos val="nextTo"/>
        <c:crossAx val="105100800"/>
        <c:crosses val="autoZero"/>
        <c:auto val="1"/>
        <c:lblAlgn val="ctr"/>
        <c:lblOffset val="100"/>
      </c:catAx>
      <c:valAx>
        <c:axId val="105100800"/>
        <c:scaling>
          <c:orientation val="minMax"/>
          <c:max val="56"/>
          <c:min val="10"/>
        </c:scaling>
        <c:axPos val="l"/>
        <c:numFmt formatCode="General" sourceLinked="1"/>
        <c:majorTickMark val="none"/>
        <c:tickLblPos val="nextTo"/>
        <c:crossAx val="105099264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atlas!$Z$1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atlas!$Z$2:$Z$85</c:f>
              <c:numCache>
                <c:formatCode>General</c:formatCode>
                <c:ptCount val="84"/>
                <c:pt idx="0">
                  <c:v>0</c:v>
                </c:pt>
                <c:pt idx="1">
                  <c:v>-1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-8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2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-1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-2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2</c:v>
                </c:pt>
                <c:pt idx="67">
                  <c:v>0</c:v>
                </c:pt>
                <c:pt idx="68">
                  <c:v>0</c:v>
                </c:pt>
                <c:pt idx="69">
                  <c:v>7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-1</c:v>
                </c:pt>
                <c:pt idx="74">
                  <c:v>1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0</c:v>
                </c:pt>
                <c:pt idx="81">
                  <c:v>0</c:v>
                </c:pt>
                <c:pt idx="82">
                  <c:v>1</c:v>
                </c:pt>
                <c:pt idx="83">
                  <c:v>0</c:v>
                </c:pt>
              </c:numCache>
            </c:numRef>
          </c:val>
        </c:ser>
        <c:marker val="1"/>
        <c:axId val="104351616"/>
        <c:axId val="104353152"/>
      </c:lineChart>
      <c:catAx>
        <c:axId val="104351616"/>
        <c:scaling>
          <c:orientation val="minMax"/>
        </c:scaling>
        <c:delete val="1"/>
        <c:axPos val="b"/>
        <c:majorTickMark val="none"/>
        <c:tickLblPos val="none"/>
        <c:crossAx val="104353152"/>
        <c:crosses val="autoZero"/>
        <c:auto val="1"/>
        <c:lblAlgn val="ctr"/>
        <c:lblOffset val="100"/>
      </c:catAx>
      <c:valAx>
        <c:axId val="104353152"/>
        <c:scaling>
          <c:orientation val="minMax"/>
        </c:scaling>
        <c:axPos val="l"/>
        <c:numFmt formatCode="General" sourceLinked="1"/>
        <c:majorTickMark val="none"/>
        <c:tickLblPos val="nextTo"/>
        <c:crossAx val="10435161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706" cy="491649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76" y="0"/>
            <a:ext cx="2887706" cy="491649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>
              <a:defRPr sz="1200"/>
            </a:lvl1pPr>
          </a:lstStyle>
          <a:p>
            <a:fld id="{7E1E15C7-92F0-40B9-B5AA-46B3158E1A30}" type="datetimeFigureOut">
              <a:rPr lang="el-GR" smtClean="0"/>
              <a:pPr/>
              <a:t>20/7/2016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39751"/>
            <a:ext cx="2887706" cy="491649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76" y="9339751"/>
            <a:ext cx="2887706" cy="491649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>
              <a:defRPr sz="1200"/>
            </a:lvl1pPr>
          </a:lstStyle>
          <a:p>
            <a:fld id="{39672AE4-0EAB-4946-AD47-82AF13356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164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1649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FBBCCAD-15CF-4B83-9009-B50AF2BB207B}" type="datetimeFigureOut">
              <a:rPr lang="el-GR" smtClean="0"/>
              <a:pPr/>
              <a:t>20/7/2016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670664"/>
            <a:ext cx="5330190" cy="4424839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39621"/>
            <a:ext cx="2887186" cy="491649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1" y="9339621"/>
            <a:ext cx="2887186" cy="491649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FBB2B4C-C2F7-4456-B8FC-822164F04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739775"/>
            <a:ext cx="4910138" cy="3684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9339620"/>
            <a:ext cx="2887187" cy="491649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774010" y="9339620"/>
            <a:ext cx="2887187" cy="491649"/>
          </a:xfrm>
          <a:prstGeom prst="rect">
            <a:avLst/>
          </a:prstGeom>
        </p:spPr>
        <p:txBody>
          <a:bodyPr/>
          <a:lstStyle/>
          <a:p>
            <a:fld id="{BD04F4B6-D912-43A3-958A-C136B9E7606B}" type="slidenum">
              <a:rPr lang="el-GR" smtClean="0"/>
              <a:pPr/>
              <a:t>120</a:t>
            </a:fld>
            <a:endParaRPr lang="el-G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body"/>
          </p:nvPr>
        </p:nvSpPr>
        <p:spPr>
          <a:xfrm>
            <a:off x="665931" y="4670317"/>
            <a:ext cx="5330453" cy="4424400"/>
          </a:xfrm>
          <a:prstGeom prst="rect">
            <a:avLst/>
          </a:prstGeom>
        </p:spPr>
        <p:txBody>
          <a:bodyPr lIns="96722" tIns="48535" rIns="96722" bIns="48535"/>
          <a:lstStyle/>
          <a:p>
            <a:r>
              <a:rPr lang="en-US" dirty="0" smtClean="0"/>
              <a:t>Our ecosystem is described by the following</a:t>
            </a:r>
            <a:r>
              <a:rPr lang="en-US" baseline="0" dirty="0" smtClean="0"/>
              <a:t> image:</a:t>
            </a:r>
            <a:endParaRPr lang="en-US" dirty="0" smtClean="0"/>
          </a:p>
          <a:p>
            <a:r>
              <a:rPr lang="en-US" dirty="0" smtClean="0"/>
              <a:t>On the left</a:t>
            </a:r>
            <a:r>
              <a:rPr lang="en-US" baseline="0" dirty="0" smtClean="0"/>
              <a:t> we can see the Relations and their Attributes</a:t>
            </a:r>
            <a:r>
              <a:rPr lang="el-GR" baseline="0" dirty="0" smtClean="0"/>
              <a:t>. </a:t>
            </a:r>
            <a:r>
              <a:rPr lang="en-US" baseline="0" dirty="0" smtClean="0"/>
              <a:t>On their right we see </a:t>
            </a:r>
            <a:r>
              <a:rPr lang="en-US" baseline="0" dirty="0" err="1" smtClean="0"/>
              <a:t>V_Course</a:t>
            </a:r>
            <a:r>
              <a:rPr lang="en-US" baseline="0" dirty="0" smtClean="0"/>
              <a:t> view where we use </a:t>
            </a:r>
            <a:r>
              <a:rPr lang="el-GR" baseline="0" dirty="0" smtClean="0"/>
              <a:t>3 </a:t>
            </a:r>
            <a:r>
              <a:rPr lang="en-US" baseline="0" dirty="0" smtClean="0"/>
              <a:t>of the relations. The </a:t>
            </a:r>
            <a:r>
              <a:rPr lang="en-US" baseline="0" dirty="0" err="1" smtClean="0"/>
              <a:t>V_Course</a:t>
            </a:r>
            <a:r>
              <a:rPr lang="en-US" baseline="0" dirty="0" smtClean="0"/>
              <a:t> view provides with Attributes the </a:t>
            </a:r>
            <a:r>
              <a:rPr lang="en-US" baseline="0" dirty="0" err="1" smtClean="0"/>
              <a:t>V_Tr</a:t>
            </a:r>
            <a:r>
              <a:rPr lang="en-US" baseline="0" dirty="0" smtClean="0"/>
              <a:t> view</a:t>
            </a:r>
            <a:r>
              <a:rPr lang="el-GR" baseline="0" dirty="0" smtClean="0"/>
              <a:t>.  </a:t>
            </a:r>
            <a:r>
              <a:rPr lang="en-US" baseline="0" dirty="0" smtClean="0"/>
              <a:t>The</a:t>
            </a:r>
            <a:r>
              <a:rPr lang="el-GR" baseline="0" dirty="0" smtClean="0"/>
              <a:t> </a:t>
            </a:r>
            <a:r>
              <a:rPr lang="en-US" baseline="0" dirty="0" err="1" smtClean="0"/>
              <a:t>V_Tr</a:t>
            </a:r>
            <a:r>
              <a:rPr lang="en-US" baseline="0" dirty="0" smtClean="0"/>
              <a:t>  view besides the</a:t>
            </a:r>
            <a:r>
              <a:rPr lang="el-GR" baseline="0" dirty="0" smtClean="0"/>
              <a:t> </a:t>
            </a:r>
            <a:r>
              <a:rPr lang="en-US" baseline="0" dirty="0" err="1" smtClean="0"/>
              <a:t>V_Course</a:t>
            </a:r>
            <a:r>
              <a:rPr lang="en-US" baseline="0" dirty="0" smtClean="0"/>
              <a:t> view has as input the Transcript relation</a:t>
            </a:r>
            <a:r>
              <a:rPr lang="el-GR" baseline="0" dirty="0" smtClean="0"/>
              <a:t>. </a:t>
            </a:r>
            <a:r>
              <a:rPr lang="en-US" baseline="0" dirty="0" smtClean="0"/>
              <a:t>Finally we can see on the upper most right part of the image the query that compares the</a:t>
            </a:r>
            <a:r>
              <a:rPr lang="el-GR" baseline="0" dirty="0" smtClean="0"/>
              <a:t> </a:t>
            </a:r>
            <a:r>
              <a:rPr lang="en-US" baseline="0" dirty="0" smtClean="0"/>
              <a:t>grades of the students in DB_I &amp; DB_II courses</a:t>
            </a:r>
            <a:r>
              <a:rPr lang="el-GR" baseline="0" dirty="0" smtClean="0"/>
              <a:t>, </a:t>
            </a:r>
            <a:r>
              <a:rPr lang="en-US" baseline="0" dirty="0" smtClean="0"/>
              <a:t>and in the lower right part we see the query that gives the average grade of the students</a:t>
            </a:r>
            <a:r>
              <a:rPr lang="el-GR" baseline="0" dirty="0" smtClean="0"/>
              <a:t>.</a:t>
            </a:r>
          </a:p>
        </p:txBody>
      </p:sp>
      <p:sp>
        <p:nvSpPr>
          <p:cNvPr id="528" name="TextShape 2"/>
          <p:cNvSpPr txBox="1"/>
          <p:nvPr/>
        </p:nvSpPr>
        <p:spPr>
          <a:xfrm>
            <a:off x="3773923" y="9340287"/>
            <a:ext cx="2887034" cy="490793"/>
          </a:xfrm>
          <a:prstGeom prst="rect">
            <a:avLst/>
          </a:prstGeom>
        </p:spPr>
        <p:txBody>
          <a:bodyPr lIns="96722" tIns="48535" rIns="96722" bIns="48535" anchor="b"/>
          <a:lstStyle/>
          <a:p>
            <a:pPr>
              <a:lnSpc>
                <a:spcPct val="100000"/>
              </a:lnSpc>
            </a:pPr>
            <a:fld id="{D3483F87-B2A2-4CDC-8CA0-1069F46D8BDE}" type="slidenum">
              <a:rPr lang="en-US" sz="13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121</a:t>
            </a:fld>
            <a:endParaRPr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body"/>
          </p:nvPr>
        </p:nvSpPr>
        <p:spPr>
          <a:xfrm>
            <a:off x="665931" y="4670317"/>
            <a:ext cx="5330453" cy="4424400"/>
          </a:xfrm>
          <a:prstGeom prst="rect">
            <a:avLst/>
          </a:prstGeom>
        </p:spPr>
        <p:txBody>
          <a:bodyPr lIns="96722" tIns="48535" rIns="96722" bIns="48535"/>
          <a:lstStyle/>
          <a:p>
            <a:endParaRPr lang="en-US" dirty="0" smtClean="0"/>
          </a:p>
        </p:txBody>
      </p:sp>
      <p:sp>
        <p:nvSpPr>
          <p:cNvPr id="526" name="TextShape 2"/>
          <p:cNvSpPr txBox="1"/>
          <p:nvPr/>
        </p:nvSpPr>
        <p:spPr>
          <a:xfrm>
            <a:off x="3773923" y="9340287"/>
            <a:ext cx="2887034" cy="490793"/>
          </a:xfrm>
          <a:prstGeom prst="rect">
            <a:avLst/>
          </a:prstGeom>
        </p:spPr>
        <p:txBody>
          <a:bodyPr lIns="96722" tIns="48535" rIns="96722" bIns="48535" anchor="b"/>
          <a:lstStyle/>
          <a:p>
            <a:pPr>
              <a:lnSpc>
                <a:spcPct val="100000"/>
              </a:lnSpc>
            </a:pPr>
            <a:fld id="{02B1ACA8-B2BF-4CF0-9720-692534D03327}" type="slidenum">
              <a:rPr lang="en-US" sz="13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122</a:t>
            </a:fld>
            <a:endParaRPr dirty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339620"/>
            <a:ext cx="2887187" cy="491649"/>
          </a:xfrm>
          <a:prstGeom prst="rect">
            <a:avLst/>
          </a:prstGeom>
        </p:spPr>
        <p:txBody>
          <a:bodyPr/>
          <a:lstStyle/>
          <a:p>
            <a:fld id="{56C438E0-5909-4EC7-96E8-A714BFFF54DA}" type="slidenum">
              <a:rPr lang="el-GR" smtClean="0"/>
              <a:pPr/>
              <a:t>123</a:t>
            </a:fld>
            <a:endParaRPr lang="el-G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339620"/>
            <a:ext cx="2887187" cy="491649"/>
          </a:xfrm>
          <a:prstGeom prst="rect">
            <a:avLst/>
          </a:prstGeom>
        </p:spPr>
        <p:txBody>
          <a:bodyPr/>
          <a:lstStyle/>
          <a:p>
            <a:fld id="{56C438E0-5909-4EC7-96E8-A714BFFF54DA}" type="slidenum">
              <a:rPr lang="el-GR" smtClean="0"/>
              <a:pPr/>
              <a:t>124</a:t>
            </a:fld>
            <a:endParaRPr lang="el-GR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Shape 1"/>
          <p:cNvSpPr txBox="1"/>
          <p:nvPr/>
        </p:nvSpPr>
        <p:spPr>
          <a:xfrm>
            <a:off x="3773923" y="9340287"/>
            <a:ext cx="2887034" cy="490793"/>
          </a:xfrm>
          <a:prstGeom prst="rect">
            <a:avLst/>
          </a:prstGeom>
        </p:spPr>
        <p:txBody>
          <a:bodyPr lIns="96722" tIns="48535" rIns="96722" bIns="48535" anchor="b"/>
          <a:lstStyle/>
          <a:p>
            <a:pPr>
              <a:lnSpc>
                <a:spcPct val="100000"/>
              </a:lnSpc>
            </a:pPr>
            <a:fld id="{3109DF83-BEE1-4235-8654-7150AB3B43E5}" type="slidenum">
              <a:rPr lang="en-US" sz="1300"/>
              <a:pPr>
                <a:lnSpc>
                  <a:spcPct val="100000"/>
                </a:lnSpc>
              </a:pPr>
              <a:t>127</a:t>
            </a:fld>
            <a:endParaRPr dirty="0"/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665931" y="4670317"/>
            <a:ext cx="5330453" cy="4424400"/>
          </a:xfrm>
          <a:prstGeom prst="rect">
            <a:avLst/>
          </a:prstGeom>
        </p:spPr>
        <p:txBody>
          <a:bodyPr lIns="96722" tIns="48535" rIns="96722" bIns="48535"/>
          <a:lstStyle/>
          <a:p>
            <a:pPr>
              <a:lnSpc>
                <a:spcPct val="100000"/>
              </a:lnSpc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Sjoberg</a:t>
            </a:r>
            <a:r>
              <a:rPr lang="en-US" b="1" dirty="0" smtClean="0">
                <a:solidFill>
                  <a:srgbClr val="0000FF"/>
                </a:solidFill>
              </a:rPr>
              <a:t> @ IST 93</a:t>
            </a:r>
            <a:r>
              <a:rPr lang="en-US" dirty="0" smtClean="0"/>
              <a:t>: 18 months study of a health system.</a:t>
            </a:r>
          </a:p>
          <a:p>
            <a:r>
              <a:rPr lang="en-US" dirty="0" smtClean="0"/>
              <a:t>139% increase of #tables ; 274% increase of the #attributes</a:t>
            </a:r>
          </a:p>
          <a:p>
            <a:r>
              <a:rPr lang="en-US" dirty="0" smtClean="0"/>
              <a:t>Changes in the code (on </a:t>
            </a:r>
            <a:r>
              <a:rPr lang="en-US" dirty="0" err="1" smtClean="0"/>
              <a:t>avg</a:t>
            </a:r>
            <a:r>
              <a:rPr lang="en-US" dirty="0" smtClean="0"/>
              <a:t>): (1) relation addition: 19 changes ; attribute additions: 2 changes, (2) relation deletion : 59.5 changes; attribute deletions:  3.25 changes </a:t>
            </a:r>
          </a:p>
          <a:p>
            <a:r>
              <a:rPr lang="en-US" dirty="0" smtClean="0"/>
              <a:t>An </a:t>
            </a:r>
            <a:r>
              <a:rPr lang="en-US" b="1" dirty="0" smtClean="0"/>
              <a:t>inflating period </a:t>
            </a:r>
            <a:r>
              <a:rPr lang="en-US" dirty="0" smtClean="0"/>
              <a:t>during construction where almost all changes were additions, and a </a:t>
            </a:r>
            <a:r>
              <a:rPr lang="en-US" b="1" dirty="0" smtClean="0"/>
              <a:t>subsequent period </a:t>
            </a:r>
            <a:r>
              <a:rPr lang="en-US" dirty="0" smtClean="0"/>
              <a:t>where additions and deletions where balanced.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Curino</a:t>
            </a:r>
            <a:r>
              <a:rPr lang="en-US" b="1" dirty="0" smtClean="0">
                <a:solidFill>
                  <a:srgbClr val="0000FF"/>
                </a:solidFill>
              </a:rPr>
              <a:t>+ @ ICEIS08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/>
              <a:t>Mediawiki</a:t>
            </a:r>
            <a:r>
              <a:rPr lang="en-US" dirty="0" smtClean="0"/>
              <a:t> for 4.5 years</a:t>
            </a:r>
          </a:p>
          <a:p>
            <a:r>
              <a:rPr lang="en-US" dirty="0" smtClean="0"/>
              <a:t>100% increase in the number of tables</a:t>
            </a:r>
          </a:p>
          <a:p>
            <a:r>
              <a:rPr lang="en-US" dirty="0" smtClean="0"/>
              <a:t>142% in the number of attributes.</a:t>
            </a:r>
            <a:endParaRPr lang="el-GR" dirty="0" smtClean="0"/>
          </a:p>
          <a:p>
            <a:r>
              <a:rPr lang="en-US" dirty="0" smtClean="0"/>
              <a:t>45% of changes do not affect the information capacity of the schema (but are rather index adjustments, documentation, etc)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IWPSE09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smtClean="0"/>
              <a:t>Mozilla and Monotone (a version control system). Many ways to be out of synch between code and evolving db schema</a:t>
            </a:r>
            <a:endParaRPr lang="el-GR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ICDEW11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smtClean="0"/>
              <a:t>Firefox, Monotone , </a:t>
            </a:r>
            <a:r>
              <a:rPr lang="en-US" dirty="0" err="1" smtClean="0"/>
              <a:t>Biblioteq</a:t>
            </a:r>
            <a:r>
              <a:rPr lang="en-US" dirty="0" smtClean="0"/>
              <a:t> (catalogue man.) , Vienna (RSS).Similar pct of changes with previous work</a:t>
            </a:r>
          </a:p>
          <a:p>
            <a:r>
              <a:rPr lang="en-US" dirty="0" smtClean="0"/>
              <a:t>Frequency and timing analysis: </a:t>
            </a:r>
            <a:r>
              <a:rPr lang="en-US" b="1" dirty="0" smtClean="0"/>
              <a:t>db schemata tend to stabilize over time</a:t>
            </a:r>
            <a:r>
              <a:rPr lang="en-US" dirty="0" smtClean="0"/>
              <a:t>, as there is more change at the beginning of their history, but seem to converge to a relatively fixed </a:t>
            </a:r>
            <a:r>
              <a:rPr lang="fr-FR" dirty="0" smtClean="0"/>
              <a:t>structure </a:t>
            </a:r>
            <a:r>
              <a:rPr lang="en-GB" dirty="0" smtClean="0"/>
              <a:t>later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0000FF"/>
                </a:solidFill>
              </a:rPr>
              <a:t>Qiu,Li,Su</a:t>
            </a:r>
            <a:r>
              <a:rPr lang="en-US" b="1" dirty="0" smtClean="0">
                <a:solidFill>
                  <a:srgbClr val="0000FF"/>
                </a:solidFill>
              </a:rPr>
              <a:t>@ FSE 2013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r>
              <a:rPr lang="el-GR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10 (!) database schemata studied.</a:t>
            </a:r>
          </a:p>
          <a:p>
            <a:r>
              <a:rPr lang="en-US" b="1" dirty="0" smtClean="0"/>
              <a:t>Change is focused both (a) with respect to time and (b) with respect to the tables who change. </a:t>
            </a:r>
          </a:p>
          <a:p>
            <a:r>
              <a:rPr lang="en-US" b="1" dirty="0" smtClean="0"/>
              <a:t>Timing</a:t>
            </a:r>
            <a:r>
              <a:rPr lang="en-US" dirty="0" smtClean="0"/>
              <a:t>: 7 out of 10 databases reached 60% of their schema size within 20% of their early lifetime. </a:t>
            </a:r>
          </a:p>
          <a:p>
            <a:r>
              <a:rPr lang="en-US" dirty="0" smtClean="0"/>
              <a:t>Change is frequent in the early stages of the databases, with inflationary characteristics; then, the schema evolution process calms down.</a:t>
            </a:r>
          </a:p>
          <a:p>
            <a:r>
              <a:rPr lang="en-US" b="1" dirty="0" smtClean="0"/>
              <a:t>Tables that change</a:t>
            </a:r>
            <a:r>
              <a:rPr lang="en-US" dirty="0" smtClean="0"/>
              <a:t>: 40% of tables do not undergo any change at all, and 60%-90% of changes pertain to 20% of the tables (in other words, 80% of the tables live quiet lives). The most frequently modified tables attract 80% of the changes.</a:t>
            </a:r>
          </a:p>
          <a:p>
            <a:r>
              <a:rPr lang="en-US" b="1" dirty="0" smtClean="0"/>
              <a:t>Code and db co-evolution, not always in synch</a:t>
            </a:r>
            <a:r>
              <a:rPr lang="en-US" dirty="0" smtClean="0"/>
              <a:t>.</a:t>
            </a:r>
          </a:p>
          <a:p>
            <a:pPr marL="182554" indent="-182554">
              <a:buFont typeface="Arial" pitchFamily="34" charset="0"/>
              <a:buChar char="•"/>
            </a:pPr>
            <a:r>
              <a:rPr lang="en-US" dirty="0" smtClean="0"/>
              <a:t>Code and db changed in the same revision: 50.67% occasions</a:t>
            </a:r>
          </a:p>
          <a:p>
            <a:pPr marL="182554" indent="-182554">
              <a:buFont typeface="Arial" pitchFamily="34" charset="0"/>
              <a:buChar char="•"/>
            </a:pPr>
            <a:r>
              <a:rPr lang="en-US" dirty="0" smtClean="0"/>
              <a:t>Code change was in a previous/subsequent version than the one where the database schema change: 16.22% of occasions</a:t>
            </a:r>
          </a:p>
          <a:p>
            <a:pPr marL="182554" indent="-182554">
              <a:buFont typeface="Arial" pitchFamily="34" charset="0"/>
              <a:buChar char="•"/>
            </a:pPr>
            <a:r>
              <a:rPr lang="en-US" dirty="0" smtClean="0"/>
              <a:t>database changes not followed by code adaptation: 21.62% of occasions</a:t>
            </a:r>
          </a:p>
          <a:p>
            <a:pPr marL="182554" indent="-182554">
              <a:buFont typeface="Arial" pitchFamily="34" charset="0"/>
              <a:buChar char="•"/>
            </a:pPr>
            <a:r>
              <a:rPr lang="en-US" dirty="0" smtClean="0"/>
              <a:t>11.49% of code changes were unrelated to the database evolution.</a:t>
            </a:r>
          </a:p>
          <a:p>
            <a:r>
              <a:rPr lang="en-US" dirty="0" smtClean="0"/>
              <a:t>Each atomic change at the schema level is estimated to result in 10 -- 100 lines of application code been updated;</a:t>
            </a:r>
          </a:p>
          <a:p>
            <a:r>
              <a:rPr lang="en-US" dirty="0" smtClean="0"/>
              <a:t>A valid db</a:t>
            </a:r>
            <a:r>
              <a:rPr lang="el-GR" dirty="0" smtClean="0"/>
              <a:t> </a:t>
            </a:r>
            <a:r>
              <a:rPr lang="en-US" dirty="0" smtClean="0"/>
              <a:t>revision results in 100 -- 1000 lines of application code being updated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739775"/>
            <a:ext cx="4910138" cy="3684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6300" y="739775"/>
            <a:ext cx="4910138" cy="3684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739775"/>
            <a:ext cx="4910138" cy="3684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66276" y="4670665"/>
            <a:ext cx="5330189" cy="4424840"/>
          </a:xfrm>
          <a:prstGeom prst="rect">
            <a:avLst/>
          </a:prstGeom>
        </p:spPr>
        <p:txBody>
          <a:bodyPr lIns="90517" tIns="90517" rIns="90517" bIns="90517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739775"/>
            <a:ext cx="4910138" cy="3684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66276" y="4670665"/>
            <a:ext cx="5330189" cy="4424840"/>
          </a:xfrm>
          <a:prstGeom prst="rect">
            <a:avLst/>
          </a:prstGeom>
        </p:spPr>
        <p:txBody>
          <a:bodyPr lIns="90517" tIns="90517" rIns="90517" bIns="90517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</a:t>
            </a:r>
            <a:r>
              <a:rPr lang="en-US" baseline="0" dirty="0" smtClean="0"/>
              <a:t> findings in two categories:</a:t>
            </a:r>
          </a:p>
          <a:p>
            <a:r>
              <a:rPr lang="en-US" baseline="0" dirty="0" smtClean="0"/>
              <a:t> -High Certainty</a:t>
            </a:r>
          </a:p>
          <a:p>
            <a:r>
              <a:rPr lang="en-US" baseline="0" dirty="0" smtClean="0"/>
              <a:t> -need further work (grey)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We avoid the term law</a:t>
            </a:r>
            <a:r>
              <a:rPr lang="en-US" dirty="0" smtClean="0"/>
              <a:t> – don’t have</a:t>
            </a:r>
            <a:r>
              <a:rPr lang="en-US" baseline="0" dirty="0" smtClean="0"/>
              <a:t> unshakable evidence of their existence, we don’t have clear understanding of mechanisms</a:t>
            </a:r>
          </a:p>
          <a:p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3271" y="9339747"/>
            <a:ext cx="2887913" cy="491650"/>
          </a:xfrm>
          <a:prstGeom prst="rect">
            <a:avLst/>
          </a:prstGeom>
        </p:spPr>
        <p:txBody>
          <a:bodyPr lIns="91655" tIns="45827" rIns="91655" bIns="45827"/>
          <a:lstStyle/>
          <a:p>
            <a:fld id="{ACDBDFDA-6B40-4C55-A333-6BE1EB95338B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3271" y="9339747"/>
            <a:ext cx="2887913" cy="491650"/>
          </a:xfrm>
          <a:prstGeom prst="rect">
            <a:avLst/>
          </a:prstGeom>
        </p:spPr>
        <p:txBody>
          <a:bodyPr lIns="91655" tIns="45827" rIns="91655" bIns="45827"/>
          <a:lstStyle/>
          <a:p>
            <a:fld id="{ACDBDFDA-6B40-4C55-A333-6BE1EB95338B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3271" y="9339747"/>
            <a:ext cx="2887913" cy="491650"/>
          </a:xfrm>
          <a:prstGeom prst="rect">
            <a:avLst/>
          </a:prstGeom>
        </p:spPr>
        <p:txBody>
          <a:bodyPr lIns="91655" tIns="45827" rIns="91655" bIns="45827"/>
          <a:lstStyle/>
          <a:p>
            <a:fld id="{ACDBDFDA-6B40-4C55-A333-6BE1EB95338B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52</a:t>
            </a:fld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53</a:t>
            </a:fld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54</a:t>
            </a:fld>
            <a:endParaRPr lang="el-G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739775"/>
            <a:ext cx="4910138" cy="3684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66275" y="4670665"/>
            <a:ext cx="5330189" cy="4424840"/>
          </a:xfrm>
          <a:prstGeom prst="rect">
            <a:avLst/>
          </a:prstGeom>
        </p:spPr>
        <p:txBody>
          <a:bodyPr lIns="90517" tIns="90517" rIns="90517" bIns="90517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739775"/>
            <a:ext cx="4910138" cy="3684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66277" y="4670665"/>
            <a:ext cx="5330189" cy="4424840"/>
          </a:xfrm>
          <a:prstGeom prst="rect">
            <a:avLst/>
          </a:prstGeom>
        </p:spPr>
        <p:txBody>
          <a:bodyPr lIns="91639" tIns="91639" rIns="91639" bIns="91639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64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66</a:t>
            </a:fld>
            <a:endParaRPr lang="el-G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67</a:t>
            </a:fld>
            <a:endParaRPr lang="el-G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68</a:t>
            </a:fld>
            <a:endParaRPr lang="el-G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69</a:t>
            </a:fld>
            <a:endParaRPr lang="el-G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70</a:t>
            </a:fld>
            <a:endParaRPr lang="el-G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71</a:t>
            </a:fld>
            <a:endParaRPr lang="el-G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72</a:t>
            </a:fld>
            <a:endParaRPr lang="el-G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73</a:t>
            </a:fld>
            <a:endParaRPr lang="el-G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74</a:t>
            </a:fld>
            <a:endParaRPr lang="el-G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75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76</a:t>
            </a:fld>
            <a:endParaRPr lang="el-G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77</a:t>
            </a:fld>
            <a:endParaRPr lang="el-G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78</a:t>
            </a:fld>
            <a:endParaRPr lang="el-G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79</a:t>
            </a:fld>
            <a:endParaRPr lang="el-G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80</a:t>
            </a:fld>
            <a:endParaRPr lang="el-G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81</a:t>
            </a:fld>
            <a:endParaRPr lang="el-G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3271" y="9339747"/>
            <a:ext cx="2887913" cy="491650"/>
          </a:xfrm>
          <a:prstGeom prst="rect">
            <a:avLst/>
          </a:prstGeom>
        </p:spPr>
        <p:txBody>
          <a:bodyPr lIns="91655" tIns="45827" rIns="91655" bIns="45827"/>
          <a:lstStyle/>
          <a:p>
            <a:fld id="{ACDBDFDA-6B40-4C55-A333-6BE1EB95338B}" type="slidenum">
              <a:rPr lang="el-GR" smtClean="0"/>
              <a:pPr/>
              <a:t>83</a:t>
            </a:fld>
            <a:endParaRPr lang="el-G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84</a:t>
            </a:fld>
            <a:endParaRPr lang="el-G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86</a:t>
            </a:fld>
            <a:endParaRPr lang="el-G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87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88</a:t>
            </a:fld>
            <a:endParaRPr lang="el-G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89</a:t>
            </a:fld>
            <a:endParaRPr lang="el-G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90</a:t>
            </a:fld>
            <a:endParaRPr lang="el-G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91</a:t>
            </a:fld>
            <a:endParaRPr lang="el-G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92</a:t>
            </a:fld>
            <a:endParaRPr lang="el-G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93</a:t>
            </a:fld>
            <a:endParaRPr lang="el-G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94</a:t>
            </a:fld>
            <a:endParaRPr lang="el-G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95</a:t>
            </a:fld>
            <a:endParaRPr lang="el-G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96</a:t>
            </a:fld>
            <a:endParaRPr lang="el-G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97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98</a:t>
            </a:fld>
            <a:endParaRPr lang="el-G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99</a:t>
            </a:fld>
            <a:endParaRPr lang="el-G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100</a:t>
            </a:fld>
            <a:endParaRPr lang="el-G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101</a:t>
            </a:fld>
            <a:endParaRPr lang="el-G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102</a:t>
            </a:fld>
            <a:endParaRPr lang="el-G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103</a:t>
            </a:fld>
            <a:endParaRPr lang="el-G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105</a:t>
            </a:fld>
            <a:endParaRPr lang="el-G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106</a:t>
            </a:fld>
            <a:endParaRPr lang="el-G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109</a:t>
            </a:fld>
            <a:endParaRPr lang="el-G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110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>
            <a:lvl1pPr algn="l"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olas" pitchFamily="49" charset="0"/>
                <a:cs typeface="Consolas" pitchFamily="49" charset="0"/>
              </a:defRPr>
            </a:lvl1pPr>
          </a:lstStyle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vassil/projects/schemaBiographie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vassil/projects/schemaBiographies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hyperlink" Target="https://github.com/DAINTINESS-Group/EvolutionDataset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DAINTINESS-Group/Hecat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10" Type="http://schemas.openxmlformats.org/officeDocument/2006/relationships/chart" Target="../charts/chart16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vassil/publications/2015_ER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vassil/projects/schemaBiographies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vassil/projects/schemaBiographies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s.uoi.gr/~pvassil/publications/2014_CAiSE/" TargetMode="External"/><Relationship Id="rId5" Type="http://schemas.openxmlformats.org/officeDocument/2006/relationships/hyperlink" Target="https://github.com/DAINTINESS-Group/Hecate" TargetMode="Externa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INTINESS-Group/EvolutionDatasets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AINTINESS-Group/Hecate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phpbb/phpbb3/blob/develop/phpBB/install/schemas/mysql_41_schema.sql" TargetMode="External"/><Relationship Id="rId3" Type="http://schemas.openxmlformats.org/officeDocument/2006/relationships/hyperlink" Target="https://github.com/biosql/biosql/blob/master/sql/biosqldb-mysql.sql" TargetMode="External"/><Relationship Id="rId7" Type="http://schemas.openxmlformats.org/officeDocument/2006/relationships/hyperlink" Target="https://github.com/opencart/opencart/blob/master/upload/install/opencart.sql" TargetMode="External"/><Relationship Id="rId2" Type="http://schemas.openxmlformats.org/officeDocument/2006/relationships/hyperlink" Target="http://atdaq-sw.cern.ch/cgi-bin/viewcvs-atlas.cgi/offline/Trigger/TrigConfiguration/TrigDb/share/sql/combined_schema.sq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vn.wikimedia.org/viewvc/mediawiki/trunk/phase3/maintenance/tables.sql?view=log" TargetMode="External"/><Relationship Id="rId5" Type="http://schemas.openxmlformats.org/officeDocument/2006/relationships/hyperlink" Target="http://cvs.sanger.ac.uk/cgi-bin/viewvc.cgi/ensembl/sql/table.sql?root=ensembl&amp;view=log" TargetMode="External"/><Relationship Id="rId4" Type="http://schemas.openxmlformats.org/officeDocument/2006/relationships/hyperlink" Target="http://sourceforge.net/p/coppermine/code/8581/tree/trunk/cpg1.5.x/sql/schema.sql" TargetMode="External"/><Relationship Id="rId9" Type="http://schemas.openxmlformats.org/officeDocument/2006/relationships/hyperlink" Target="https://git.typo3.org/Packages/TYPO3.CMS.git/history/TYPO3_6-0:/t3lib/stddb/tables.sql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INTINESS-Group/Hecate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s.uoi.gr/~pvassil/publications/2015_ER/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opencart/opencart/blob/master/upload/install/opencart.sql" TargetMode="External"/><Relationship Id="rId3" Type="http://schemas.openxmlformats.org/officeDocument/2006/relationships/hyperlink" Target="http://atdaq-sw.cern.ch/cgi-bin/viewcvs-atlas.cgi/offline/Trigger/TrigConfiguration/TrigDb/share/sql/combined_schema.sql" TargetMode="External"/><Relationship Id="rId7" Type="http://schemas.openxmlformats.org/officeDocument/2006/relationships/hyperlink" Target="https://svn.wikimedia.org/viewvc/mediawiki/trunk/phase3/maintenance/tables.sql?view=log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vs.sanger.ac.uk/cgi-bin/viewvc.cgi/ensembl/sql/table.sql?root=ensembl&amp;view=log" TargetMode="External"/><Relationship Id="rId5" Type="http://schemas.openxmlformats.org/officeDocument/2006/relationships/hyperlink" Target="http://sourceforge.net/p/coppermine/code/8581/tree/trunk/cpg1.5.x/sql/schema.sql" TargetMode="External"/><Relationship Id="rId10" Type="http://schemas.openxmlformats.org/officeDocument/2006/relationships/hyperlink" Target="https://git.typo3.org/Packages/TYPO3.CMS.git/history/TYPO3_6-0:/t3lib/stddb/tables.sql" TargetMode="External"/><Relationship Id="rId4" Type="http://schemas.openxmlformats.org/officeDocument/2006/relationships/hyperlink" Target="https://github.com/biosql/biosql/blob/master/sql/biosqldb-mysql.sql" TargetMode="External"/><Relationship Id="rId9" Type="http://schemas.openxmlformats.org/officeDocument/2006/relationships/hyperlink" Target="https://github.com/phpbb/phpbb3/blob/develop/phpBB/install/schemas/mysql_41_schema.sql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DAINTINESS-Group" TargetMode="External"/><Relationship Id="rId4" Type="http://schemas.openxmlformats.org/officeDocument/2006/relationships/hyperlink" Target="http://www.cs.uoi.gr/~pvassil/publications/2015_ER/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41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Schema Evolution for Relational Databases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899592" y="4030216"/>
            <a:ext cx="7128792" cy="2639144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ea typeface="Calibri"/>
                <a:cs typeface="Calibri"/>
                <a:sym typeface="Calibri"/>
              </a:rPr>
              <a:t>Panos Vassiliadis </a:t>
            </a:r>
          </a:p>
          <a:p>
            <a:pPr lvl="0"/>
            <a:r>
              <a:rPr lang="en-US" sz="2000" dirty="0" smtClean="0">
                <a:ea typeface="Calibri"/>
                <a:cs typeface="Calibri"/>
                <a:sym typeface="Calibri"/>
              </a:rPr>
              <a:t>joint work with: </a:t>
            </a:r>
            <a:r>
              <a:rPr lang="en-US" sz="2000" dirty="0" err="1" smtClean="0">
                <a:ea typeface="Calibri"/>
                <a:cs typeface="Calibri"/>
                <a:sym typeface="Calibri"/>
              </a:rPr>
              <a:t>Apostolos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ea typeface="Calibri"/>
                <a:cs typeface="Calibri"/>
                <a:sym typeface="Calibri"/>
              </a:rPr>
              <a:t>Zarras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ea typeface="Calibri"/>
                <a:cs typeface="Calibri"/>
                <a:sym typeface="Calibri"/>
              </a:rPr>
              <a:t>Ioannis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ea typeface="Calibri"/>
                <a:cs typeface="Calibri"/>
                <a:sym typeface="Calibri"/>
              </a:rPr>
              <a:t>Skoulis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ea typeface="Calibri"/>
                <a:cs typeface="Calibri"/>
                <a:sym typeface="Calibri"/>
              </a:rPr>
              <a:t>Petros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ea typeface="Calibri"/>
                <a:cs typeface="Calibri"/>
                <a:sym typeface="Calibri"/>
              </a:rPr>
              <a:t>Manousis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ea typeface="Calibri"/>
                <a:cs typeface="Calibri"/>
                <a:sym typeface="Calibri"/>
              </a:rPr>
              <a:t>Fanis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 smtClean="0">
                <a:ea typeface="Calibri"/>
                <a:cs typeface="Calibri"/>
                <a:sym typeface="Calibri"/>
              </a:rPr>
              <a:t>Giahos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, Michael </a:t>
            </a:r>
            <a:r>
              <a:rPr lang="en-US" sz="2000" dirty="0" err="1" smtClean="0">
                <a:ea typeface="Calibri"/>
                <a:cs typeface="Calibri"/>
                <a:sym typeface="Calibri"/>
              </a:rPr>
              <a:t>Kolozoff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, </a:t>
            </a:r>
            <a:r>
              <a:rPr lang="en-US" sz="2000" dirty="0" err="1" smtClean="0">
                <a:ea typeface="Calibri"/>
                <a:cs typeface="Calibri"/>
                <a:sym typeface="Calibri"/>
              </a:rPr>
              <a:t>Athanasios</a:t>
            </a:r>
            <a:r>
              <a:rPr lang="en-US" sz="2000" dirty="0" smtClean="0">
                <a:ea typeface="Calibri"/>
                <a:cs typeface="Calibri"/>
                <a:sym typeface="Calibri"/>
              </a:rPr>
              <a:t> Pappas, Maria </a:t>
            </a:r>
            <a:r>
              <a:rPr lang="en-US" sz="2000" dirty="0" err="1" smtClean="0">
                <a:ea typeface="Calibri"/>
                <a:cs typeface="Calibri"/>
                <a:sym typeface="Calibri"/>
              </a:rPr>
              <a:t>Zerva</a:t>
            </a:r>
            <a:endParaRPr lang="en-US" sz="2000" dirty="0" smtClean="0">
              <a:ea typeface="Calibri"/>
              <a:cs typeface="Calibri"/>
              <a:sym typeface="Calibri"/>
            </a:endParaRPr>
          </a:p>
          <a:p>
            <a:endParaRPr lang="en-US" sz="900" dirty="0" smtClean="0"/>
          </a:p>
          <a:p>
            <a:pPr lvl="0"/>
            <a:r>
              <a:rPr lang="en-US" sz="2000" dirty="0" smtClean="0">
                <a:ea typeface="Calibri"/>
                <a:cs typeface="Calibri"/>
                <a:sym typeface="Calibri"/>
              </a:rPr>
              <a:t>Department of Computer Science and Engineering</a:t>
            </a:r>
            <a:br>
              <a:rPr lang="en-US" sz="2000" dirty="0" smtClean="0">
                <a:ea typeface="Calibri"/>
                <a:cs typeface="Calibri"/>
                <a:sym typeface="Calibri"/>
              </a:rPr>
            </a:br>
            <a:r>
              <a:rPr lang="en-US" sz="2000" dirty="0" smtClean="0">
                <a:ea typeface="Calibri"/>
                <a:cs typeface="Calibri"/>
                <a:sym typeface="Calibri"/>
              </a:rPr>
              <a:t>University of Ioannina, Hellas</a:t>
            </a:r>
          </a:p>
          <a:p>
            <a:pPr lvl="0"/>
            <a:endParaRPr lang="en-US" sz="900" dirty="0" smtClean="0">
              <a:ea typeface="Calibri"/>
              <a:cs typeface="Calibri"/>
              <a:sym typeface="Calibri"/>
            </a:endParaRPr>
          </a:p>
          <a:p>
            <a:pPr lvl="0"/>
            <a:endParaRPr lang="en-US" sz="900" dirty="0" smtClean="0">
              <a:ea typeface="Calibri"/>
              <a:cs typeface="Calibri"/>
              <a:sym typeface="Calibri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hlinkClick r:id="rId3"/>
              </a:rPr>
              <a:t>http://www.cs.uoi.gr/~pvassil/projects/schemaBiographies/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pic>
        <p:nvPicPr>
          <p:cNvPr id="1026" name="Picture 2" descr="D:\Users\pvassil\UoI\TEMPLATES\UoI_logos\CSE_logos\CSE-UOI-LOGO-BLUE-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37381"/>
            <a:ext cx="936104" cy="110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taxonomy: areas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Relational databases</a:t>
            </a:r>
          </a:p>
          <a:p>
            <a:r>
              <a:rPr lang="en-US" dirty="0" smtClean="0"/>
              <a:t>Object Oriented db’s</a:t>
            </a:r>
          </a:p>
          <a:p>
            <a:r>
              <a:rPr lang="en-US" dirty="0" smtClean="0"/>
              <a:t>Conceptual models</a:t>
            </a:r>
          </a:p>
          <a:p>
            <a:r>
              <a:rPr lang="en-US" dirty="0" smtClean="0"/>
              <a:t>XML</a:t>
            </a:r>
          </a:p>
          <a:p>
            <a:r>
              <a:rPr lang="en-US" dirty="0" err="1" smtClean="0"/>
              <a:t>Ontologies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Special case of relational: data warehouses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Wide tables have a medium number of updates</a:t>
            </a:r>
            <a:br>
              <a:rPr lang="en-US" sz="3200" dirty="0" smtClean="0"/>
            </a:br>
            <a:endParaRPr lang="el-GR" sz="3200" dirty="0"/>
          </a:p>
        </p:txBody>
      </p:sp>
      <p:pic>
        <p:nvPicPr>
          <p:cNvPr id="4098" name="Picture 2" descr="E:\__TransientCleanMeUp\_comet\figures\topChangers_sta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765381" cy="3629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572000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data set, we took the top 5% in terms of schema size at birth (</a:t>
            </a:r>
            <a:r>
              <a:rPr lang="en-US" b="1" dirty="0" smtClean="0"/>
              <a:t>top wide</a:t>
            </a:r>
            <a:r>
              <a:rPr lang="en-US" dirty="0" smtClean="0"/>
              <a:t>) and contrasted their update behavior </a:t>
            </a:r>
            <a:r>
              <a:rPr lang="en-US" dirty="0" err="1" smtClean="0"/>
              <a:t>wrt</a:t>
            </a:r>
            <a:r>
              <a:rPr lang="en-US" dirty="0" smtClean="0"/>
              <a:t> the update behavior of the entire data set.</a:t>
            </a:r>
          </a:p>
          <a:p>
            <a:r>
              <a:rPr lang="en-US" dirty="0" smtClean="0"/>
              <a:t>Typically, </a:t>
            </a:r>
            <a:r>
              <a:rPr lang="en-US" dirty="0" smtClean="0">
                <a:solidFill>
                  <a:srgbClr val="3333FF"/>
                </a:solidFill>
              </a:rPr>
              <a:t>the avg. number of updates of the top wide tables is close to the 50% of the domain of values for the sum of updates (i.e., the middle of the y-axis of the comet figure, measuring the sum of updates for each table).</a:t>
            </a:r>
          </a:p>
          <a:p>
            <a:r>
              <a:rPr lang="en-US" dirty="0" smtClean="0"/>
              <a:t>This is mainly due to the (very) large standard deviation (twice the mean), rather than the --typically low -- mean value (due to the large part of the population living quiet lives). 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572000" y="1389888"/>
            <a:ext cx="1905000" cy="26670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Gamma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  <p:pic>
        <p:nvPicPr>
          <p:cNvPr id="5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956376" y="5085184"/>
            <a:ext cx="1040000" cy="1302857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2" descr="C:\Users\pvassil\Downloads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5328592" cy="6788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Skyline &amp; </a:t>
            </a:r>
            <a:r>
              <a:rPr lang="en-US" dirty="0" err="1" smtClean="0"/>
              <a:t>Avg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for Inverse </a:t>
            </a:r>
            <a:br>
              <a:rPr lang="en-US" dirty="0" smtClean="0"/>
            </a:br>
            <a:r>
              <a:rPr lang="en-US" dirty="0" smtClean="0"/>
              <a:t>Gamma</a:t>
            </a:r>
            <a:endParaRPr lang="el-GR" dirty="0"/>
          </a:p>
        </p:txBody>
      </p:sp>
      <p:pic>
        <p:nvPicPr>
          <p:cNvPr id="1026" name="Picture 2" descr="D:\Users\pvassil\RESEARCH\ON_GOING\EVOLUTION\DB_Evolution\21_TableLifetimes\15ER\10_3x3_Patterns\13_invGamma\figures\inverseGamma_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5592" cy="6819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empty triangle pattern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104</a:t>
            </a:fld>
            <a:endParaRPr lang="el-GR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105</a:t>
            </a:fld>
            <a:endParaRPr kumimoji="0"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 b="7825"/>
          <a:stretch>
            <a:fillRect/>
          </a:stretch>
        </p:blipFill>
        <p:spPr bwMode="auto">
          <a:xfrm>
            <a:off x="395536" y="260648"/>
            <a:ext cx="485666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2" name="Group 22"/>
          <p:cNvGrpSpPr/>
          <p:nvPr/>
        </p:nvGrpSpPr>
        <p:grpSpPr>
          <a:xfrm>
            <a:off x="8259006" y="4941171"/>
            <a:ext cx="561466" cy="1150907"/>
            <a:chOff x="1763688" y="4526212"/>
            <a:chExt cx="360040" cy="576064"/>
          </a:xfrm>
        </p:grpSpPr>
        <p:sp>
          <p:nvSpPr>
            <p:cNvPr id="7" name="Right Triangle 6"/>
            <p:cNvSpPr>
              <a:spLocks noChangeAspect="1"/>
            </p:cNvSpPr>
            <p:nvPr/>
          </p:nvSpPr>
          <p:spPr>
            <a:xfrm>
              <a:off x="1763688" y="4526212"/>
              <a:ext cx="360040" cy="576064"/>
            </a:xfrm>
            <a:prstGeom prst="rtTriangl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wrap="none" lIns="0" tIns="0" rIns="0" bIns="0" rtlCol="0" anchor="b" anchorCtr="0">
              <a:noAutofit/>
            </a:bodyPr>
            <a:lstStyle/>
            <a:p>
              <a:pPr algn="ctr"/>
              <a:endParaRPr lang="el-GR" sz="1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763490">
              <a:off x="1754084" y="4803558"/>
              <a:ext cx="308264" cy="256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void</a:t>
              </a:r>
              <a:endParaRPr lang="el-GR" sz="20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 changers: early born, survivors, often with long durations, and often all the above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554994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In all data sets, active tables are </a:t>
            </a:r>
            <a:r>
              <a:rPr lang="en-US" dirty="0" smtClean="0">
                <a:solidFill>
                  <a:srgbClr val="3333FF"/>
                </a:solidFill>
              </a:rPr>
              <a:t>born early </a:t>
            </a:r>
            <a:r>
              <a:rPr lang="en-US" dirty="0" smtClean="0"/>
              <a:t>with percentages that exceed </a:t>
            </a:r>
            <a:r>
              <a:rPr lang="en-US" dirty="0" smtClean="0">
                <a:solidFill>
                  <a:srgbClr val="3333FF"/>
                </a:solidFill>
              </a:rPr>
              <a:t>75%</a:t>
            </a:r>
            <a:endParaRPr lang="el-GR" dirty="0" smtClean="0">
              <a:solidFill>
                <a:srgbClr val="3333FF"/>
              </a:solidFill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With the exceptions of two data sets, they </a:t>
            </a:r>
            <a:r>
              <a:rPr lang="en-US" dirty="0" smtClean="0">
                <a:solidFill>
                  <a:srgbClr val="3333FF"/>
                </a:solidFill>
              </a:rPr>
              <a:t>survive</a:t>
            </a:r>
            <a:r>
              <a:rPr lang="en-US" dirty="0" smtClean="0"/>
              <a:t> with percentage higher than </a:t>
            </a:r>
            <a:r>
              <a:rPr lang="en-US" dirty="0" smtClean="0">
                <a:solidFill>
                  <a:srgbClr val="3333FF"/>
                </a:solidFill>
              </a:rPr>
              <a:t>70%. </a:t>
            </a:r>
            <a:endParaRPr lang="el-GR" dirty="0" smtClean="0">
              <a:solidFill>
                <a:srgbClr val="3333FF"/>
              </a:solidFill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The probability of having a </a:t>
            </a:r>
            <a:r>
              <a:rPr lang="en-US" dirty="0" smtClean="0">
                <a:solidFill>
                  <a:srgbClr val="008000"/>
                </a:solidFill>
              </a:rPr>
              <a:t>long duration </a:t>
            </a:r>
            <a:r>
              <a:rPr lang="en-US" dirty="0" smtClean="0"/>
              <a:t>is higher than </a:t>
            </a:r>
            <a:r>
              <a:rPr lang="en-US" dirty="0" smtClean="0">
                <a:solidFill>
                  <a:srgbClr val="008000"/>
                </a:solidFill>
              </a:rPr>
              <a:t>50% </a:t>
            </a:r>
            <a:r>
              <a:rPr lang="en-US" dirty="0" smtClean="0"/>
              <a:t>in 6 out of 8 data sets.</a:t>
            </a:r>
            <a:endParaRPr lang="el-GR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Interestingly, </a:t>
            </a:r>
            <a:r>
              <a:rPr lang="en-US" b="1" dirty="0" smtClean="0"/>
              <a:t>the two last lines are exactly the same sets of tables in all data sets! </a:t>
            </a:r>
            <a:endParaRPr lang="el-GR" b="1" dirty="0" smtClean="0"/>
          </a:p>
          <a:p>
            <a:pPr marL="636588" lvl="1" indent="-179388">
              <a:buFont typeface="Arial" pitchFamily="34" charset="0"/>
              <a:buChar char="•"/>
            </a:pPr>
            <a:r>
              <a:rPr lang="en-US" dirty="0" smtClean="0"/>
              <a:t>An active table with long duration has been born early and survived with prob. 100%</a:t>
            </a:r>
            <a:endParaRPr lang="el-GR" dirty="0" smtClean="0"/>
          </a:p>
          <a:p>
            <a:pPr marL="636588" lvl="1" indent="-179388">
              <a:buFont typeface="Arial" pitchFamily="34" charset="0"/>
              <a:buChar char="•"/>
            </a:pPr>
            <a:r>
              <a:rPr lang="en-US" dirty="0" smtClean="0"/>
              <a:t>An active, survivor table that has a long duration has been born early with prob. 100%</a:t>
            </a:r>
            <a:endParaRPr lang="el-GR" dirty="0"/>
          </a:p>
        </p:txBody>
      </p:sp>
      <p:pic>
        <p:nvPicPr>
          <p:cNvPr id="1026" name="Picture 2" descr="D:\Users\pvassil\RESEARCH\ACCEPTED\2015\15ER\CR\presentation\figures\top-chang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56792"/>
            <a:ext cx="8941953" cy="2736304"/>
          </a:xfrm>
          <a:prstGeom prst="rect">
            <a:avLst/>
          </a:prstGeom>
          <a:noFill/>
        </p:spPr>
      </p:pic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Dead are: quiet, early born, short lived, and quite often all three of them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107</a:t>
            </a:fld>
            <a:endParaRPr lang="el-GR"/>
          </a:p>
        </p:txBody>
      </p:sp>
      <p:pic>
        <p:nvPicPr>
          <p:cNvPr id="1026" name="Picture 2" descr="D:\Users\pvassil\RESEARCH\ON_GOING\EVOLUTION\DB_Evolution\21_TableLifetimes\15ER\14_emptyTriangle\141_dieYoungNot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75" y="1556792"/>
            <a:ext cx="9035817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35173"/>
            <a:ext cx="8229600" cy="1080120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/>
              <a:t>Most births &amp;deaths </a:t>
            </a:r>
            <a:br>
              <a:rPr lang="en-US" sz="3600" dirty="0" smtClean="0"/>
            </a:br>
            <a:r>
              <a:rPr lang="en-US" sz="3600" dirty="0" smtClean="0"/>
              <a:t>occur early (usually)</a:t>
            </a:r>
            <a:endParaRPr lang="el-G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992900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2245" y="4992900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992900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067346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2245" y="3067346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195138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3067346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3" y="153531"/>
            <a:ext cx="4426079" cy="284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417638"/>
          </a:xfrm>
        </p:spPr>
        <p:txBody>
          <a:bodyPr>
            <a:normAutofit/>
          </a:bodyPr>
          <a:lstStyle/>
          <a:p>
            <a:pPr lvl="0" algn="r">
              <a:defRPr/>
            </a:pPr>
            <a:r>
              <a:rPr lang="en-US" sz="2800" b="1" dirty="0" smtClean="0"/>
              <a:t>Longevity and update </a:t>
            </a:r>
            <a:br>
              <a:rPr lang="en-US" sz="2800" b="1" dirty="0" smtClean="0"/>
            </a:br>
            <a:r>
              <a:rPr lang="en-US" sz="2800" b="1" dirty="0" smtClean="0"/>
              <a:t>activity correlate !!</a:t>
            </a:r>
            <a:br>
              <a:rPr lang="en-US" sz="2800" b="1" dirty="0" smtClean="0"/>
            </a:br>
            <a:endParaRPr lang="el-GR" sz="28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 dirty="0"/>
          </a:p>
        </p:txBody>
      </p:sp>
      <p:pic>
        <p:nvPicPr>
          <p:cNvPr id="18" name="Picture 6" descr="D:\Users\pvassil\RESEARCH\SUBMITTED\15ER\WORKING\v0.1.9_postSubmit\figures\png\mwiki_DurationBirthNo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82630"/>
            <a:ext cx="5652120" cy="3394463"/>
          </a:xfrm>
          <a:prstGeom prst="rect">
            <a:avLst/>
          </a:prstGeom>
          <a:noFill/>
        </p:spPr>
      </p:pic>
      <p:pic>
        <p:nvPicPr>
          <p:cNvPr id="21" name="Picture 4" descr="D:\Users\pvassil\RESEARCH\SUBMITTED\15ER\WORKING\v0.1.9_postSubmit\figures\png\mwiki_updatesD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25" cy="3393565"/>
          </a:xfrm>
          <a:prstGeom prst="rect">
            <a:avLst/>
          </a:prstGeom>
          <a:noFill/>
        </p:spPr>
      </p:pic>
      <p:sp>
        <p:nvSpPr>
          <p:cNvPr id="4" name="Right Brace 3"/>
          <p:cNvSpPr/>
          <p:nvPr/>
        </p:nvSpPr>
        <p:spPr>
          <a:xfrm rot="17882556">
            <a:off x="1399597" y="3488793"/>
            <a:ext cx="264894" cy="14531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600200" y="3810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Too many top changers are born early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76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Top changers live long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02920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Deleted tables are born early &amp; last short</a:t>
            </a:r>
            <a:endParaRPr lang="el-GR" sz="1400" dirty="0">
              <a:solidFill>
                <a:srgbClr val="C0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17751336">
            <a:off x="3869627" y="4310389"/>
            <a:ext cx="264894" cy="21613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3810000" y="48768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Birth rate drops over time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638800" y="1143000"/>
            <a:ext cx="32004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Remember: top changers are defined as such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ATU 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AvgTrxnUpdate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not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sum(changes)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Still, they dominate the sum(updates) too! (see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 of inverse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)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See also upper right blue part of diagonal: too many of them are born early and survive =&gt; live long!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To probe further 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Hartung</a:t>
            </a:r>
            <a:r>
              <a:rPr lang="en-US" dirty="0" smtClean="0"/>
              <a:t>, James F. </a:t>
            </a:r>
            <a:r>
              <a:rPr lang="en-US" dirty="0" err="1" smtClean="0"/>
              <a:t>Terwilliger</a:t>
            </a:r>
            <a:r>
              <a:rPr lang="en-US" dirty="0" smtClean="0"/>
              <a:t>, Erhard </a:t>
            </a:r>
            <a:r>
              <a:rPr lang="en-US" dirty="0" err="1" smtClean="0"/>
              <a:t>Rahm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Recent Advances in Schema and Ontology Evolution. In Schema Matching and Mapping (</a:t>
            </a:r>
            <a:r>
              <a:rPr lang="en-US" dirty="0" err="1" smtClean="0"/>
              <a:t>Zohra</a:t>
            </a:r>
            <a:r>
              <a:rPr lang="en-US" dirty="0" smtClean="0"/>
              <a:t> </a:t>
            </a:r>
            <a:r>
              <a:rPr lang="en-US" dirty="0" err="1" smtClean="0"/>
              <a:t>Bellahsene</a:t>
            </a:r>
            <a:r>
              <a:rPr lang="en-US" dirty="0" smtClean="0"/>
              <a:t>, Angela </a:t>
            </a:r>
            <a:r>
              <a:rPr lang="en-US" dirty="0" err="1" smtClean="0"/>
              <a:t>Bonifati</a:t>
            </a:r>
            <a:r>
              <a:rPr lang="en-US" dirty="0" smtClean="0"/>
              <a:t>, Erhard </a:t>
            </a:r>
            <a:r>
              <a:rPr lang="en-US" dirty="0" err="1" smtClean="0"/>
              <a:t>Rahm</a:t>
            </a:r>
            <a:r>
              <a:rPr lang="en-US" dirty="0" smtClean="0"/>
              <a:t>), 149-190, Springer 2011, ISBN 978-3-642-16517-7</a:t>
            </a:r>
            <a:br>
              <a:rPr lang="en-US" dirty="0" smtClean="0"/>
            </a:br>
            <a:endParaRPr lang="en-US" dirty="0" smtClean="0"/>
          </a:p>
          <a:p>
            <a:r>
              <a:rPr lang="fr-FR" dirty="0" smtClean="0"/>
              <a:t>Matteo </a:t>
            </a:r>
            <a:r>
              <a:rPr lang="fr-FR" dirty="0" err="1" smtClean="0"/>
              <a:t>Golfarelli</a:t>
            </a:r>
            <a:r>
              <a:rPr lang="fr-FR" dirty="0" smtClean="0"/>
              <a:t>, Stefano </a:t>
            </a:r>
            <a:r>
              <a:rPr lang="fr-FR" dirty="0" err="1" smtClean="0"/>
              <a:t>Rizzi</a:t>
            </a:r>
            <a:r>
              <a:rPr lang="fr-FR" dirty="0" smtClean="0"/>
              <a:t>: A Survey on Temporal Data </a:t>
            </a:r>
            <a:r>
              <a:rPr lang="fr-FR" dirty="0" err="1" smtClean="0"/>
              <a:t>Warehousing</a:t>
            </a:r>
            <a:r>
              <a:rPr lang="fr-FR" dirty="0" smtClean="0"/>
              <a:t>. IJDWM 5(1): 1-17 (2009)</a:t>
            </a:r>
          </a:p>
          <a:p>
            <a:r>
              <a:rPr lang="en-US" dirty="0" smtClean="0"/>
              <a:t>Robert </a:t>
            </a:r>
            <a:r>
              <a:rPr lang="en-US" dirty="0" err="1" smtClean="0"/>
              <a:t>Wrembel</a:t>
            </a:r>
            <a:r>
              <a:rPr lang="en-US" dirty="0" smtClean="0"/>
              <a:t>: A Survey of Managing the Evolution of Data Warehouses. IJDWM 5(2): 24-56 (2009)</a:t>
            </a:r>
          </a:p>
          <a:p>
            <a:pPr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All in one</a:t>
            </a:r>
            <a:endParaRPr lang="el-GR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  <p:pic>
        <p:nvPicPr>
          <p:cNvPr id="16" name="Picture 6" descr="D:\Users\pvassil\RESEARCH\SUBMITTED\15ER\WORKING\v0.1.9_postSubmit\figures\png\mwiki_DurationBirthNo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82630"/>
            <a:ext cx="5652120" cy="3394463"/>
          </a:xfrm>
          <a:prstGeom prst="rect">
            <a:avLst/>
          </a:prstGeom>
          <a:noFill/>
        </p:spPr>
      </p:pic>
      <p:pic>
        <p:nvPicPr>
          <p:cNvPr id="17" name="Picture 4" descr="D:\Users\pvassil\RESEARCH\SUBMITTED\15ER\WORKING\v0.1.9_postSubmit\figures\png\mwiki_updatesD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25" cy="3393565"/>
          </a:xfrm>
          <a:prstGeom prst="rect">
            <a:avLst/>
          </a:prstGeom>
          <a:noFill/>
        </p:spPr>
      </p:pic>
      <p:sp>
        <p:nvSpPr>
          <p:cNvPr id="18" name="Right Brace 17"/>
          <p:cNvSpPr/>
          <p:nvPr/>
        </p:nvSpPr>
        <p:spPr>
          <a:xfrm rot="17880000">
            <a:off x="1389271" y="3526267"/>
            <a:ext cx="264894" cy="1431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1518386" y="369984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Top changers are born early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1166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Top changers live long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407707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An empty triangle: no deleted tables with large or even modest durations</a:t>
            </a:r>
          </a:p>
        </p:txBody>
      </p:sp>
      <p:sp>
        <p:nvSpPr>
          <p:cNvPr id="22" name="Right Arrow 21"/>
          <p:cNvSpPr/>
          <p:nvPr/>
        </p:nvSpPr>
        <p:spPr>
          <a:xfrm rot="7426363">
            <a:off x="2246251" y="4838788"/>
            <a:ext cx="71597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TextBox 22"/>
          <p:cNvSpPr txBox="1"/>
          <p:nvPr/>
        </p:nvSpPr>
        <p:spPr>
          <a:xfrm>
            <a:off x="582282" y="4987421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Deleted tables are born early &amp; last short</a:t>
            </a:r>
            <a:endParaRPr lang="el-GR" sz="14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161021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Deleted tables last short &amp; do not change a lot</a:t>
            </a:r>
            <a:endParaRPr lang="el-G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1760" y="764704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Empty space: high change rates are only for early born &amp; long lived</a:t>
            </a:r>
            <a:endParaRPr lang="el-G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Right Brace 25"/>
          <p:cNvSpPr/>
          <p:nvPr/>
        </p:nvSpPr>
        <p:spPr>
          <a:xfrm rot="17867994">
            <a:off x="3925874" y="4319412"/>
            <a:ext cx="264894" cy="21613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3860466" y="496112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Birth rate drops over time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2160" y="1196752"/>
            <a:ext cx="2843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lvl="0" indent="-2381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Early stages of the database life are more "active"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 terms of births, deaths and updates, and have higher chances of producing deleted tables. </a:t>
            </a:r>
          </a:p>
          <a:p>
            <a:pPr marL="238125" lvl="0" indent="-238125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238125" lvl="0" indent="-2381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After the first major restructuring, the database continues to grow; however, we see much less removals, and maintenance activity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becomes more concentrated and focused.</a:t>
            </a:r>
            <a:endParaRPr lang="el-GR" sz="20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assessment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 and data intensive ecosystems…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355976" y="116632"/>
            <a:ext cx="4680520" cy="2592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238125" indent="-238125"/>
            <a:r>
              <a:rPr lang="en-US" sz="2000" b="1" u="sng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Roadmap</a:t>
            </a:r>
          </a:p>
          <a:p>
            <a:pPr marL="238125" indent="-238125">
              <a:buFont typeface="Arial" pitchFamily="34" charset="0"/>
              <a:buChar char="•"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Evolution of views </a:t>
            </a:r>
          </a:p>
          <a:p>
            <a:pPr marL="238125" indent="-238125">
              <a:buFont typeface="Arial" pitchFamily="34" charset="0"/>
              <a:buChar char="•"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Data warehouse Evolution</a:t>
            </a:r>
          </a:p>
          <a:p>
            <a:pPr marL="238125" lvl="1" indent="-238125">
              <a:buFont typeface="Arial" pitchFamily="34" charset="0"/>
              <a:buChar char="•"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	A case study (if time)</a:t>
            </a:r>
          </a:p>
          <a:p>
            <a:pPr marL="238125" indent="-238125">
              <a:buFont typeface="Arial" pitchFamily="34" charset="0"/>
              <a:buChar char="•"/>
            </a:pPr>
            <a:r>
              <a:rPr lang="en-US" sz="2000" b="1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Impact assessment in ecosystems</a:t>
            </a:r>
          </a:p>
          <a:p>
            <a:pPr marL="238125" indent="-238125">
              <a:buFont typeface="Arial" pitchFamily="34" charset="0"/>
              <a:buChar char="•"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Empirical  studies concerning database evolution</a:t>
            </a:r>
          </a:p>
          <a:p>
            <a:pPr marL="238125" indent="-238125">
              <a:buFont typeface="Arial" pitchFamily="34" charset="0"/>
              <a:buChar char="•"/>
            </a:pPr>
            <a:r>
              <a:rPr lang="en-US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Open Issues and discussions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Data</a:t>
            </a:r>
            <a:r>
              <a:rPr lang="en-US" dirty="0" smtClean="0"/>
              <a:t> intensive ecosystems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Ecosystems of </a:t>
            </a:r>
            <a:r>
              <a:rPr lang="en-US" b="1" dirty="0" smtClean="0"/>
              <a:t>applications</a:t>
            </a:r>
            <a:r>
              <a:rPr lang="en-US" dirty="0" smtClean="0"/>
              <a:t>, built on top of one or more </a:t>
            </a:r>
            <a:r>
              <a:rPr lang="en-US" b="1" dirty="0" smtClean="0"/>
              <a:t>databases</a:t>
            </a:r>
            <a:r>
              <a:rPr lang="en-US" dirty="0" smtClean="0"/>
              <a:t> and strongly dependent upon them</a:t>
            </a:r>
          </a:p>
          <a:p>
            <a:r>
              <a:rPr lang="en-US" dirty="0" smtClean="0"/>
              <a:t>Like all software systems, they too change…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112</a:t>
            </a:fld>
            <a:endParaRPr lang="en-US"/>
          </a:p>
        </p:txBody>
      </p:sp>
      <p:pic>
        <p:nvPicPr>
          <p:cNvPr id="6" name="Picture 8" descr="http://upload.wikimedia.org/wikipedia/commons/3/34/Jeng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267200"/>
            <a:ext cx="1676400" cy="223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data-intensive ecosystem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113</a:t>
            </a:fld>
            <a:endParaRPr lang="en-US"/>
          </a:p>
        </p:txBody>
      </p:sp>
      <p:pic>
        <p:nvPicPr>
          <p:cNvPr id="1028" name="Picture 4" descr="D:\Users\pvassil\PERSONAL\TALKS\eBISS-2015\TALK\WORKING\fig01a-cle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685715" cy="4636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data-intensive ecosystem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114</a:t>
            </a:fld>
            <a:endParaRPr lang="en-US"/>
          </a:p>
        </p:txBody>
      </p:sp>
      <p:pic>
        <p:nvPicPr>
          <p:cNvPr id="1028" name="Picture 4" descr="D:\Users\pvassil\PERSONAL\TALKS\eBISS-2015\TALK\WORKING\fig01a-cle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685715" cy="463619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958440" y="1484784"/>
            <a:ext cx="2862032" cy="1728192"/>
          </a:xfrm>
          <a:prstGeom prst="rect">
            <a:avLst/>
          </a:prstGeom>
          <a:solidFill>
            <a:srgbClr val="FFFF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7824" y="3356992"/>
            <a:ext cx="2736304" cy="1728192"/>
          </a:xfrm>
          <a:prstGeom prst="rect">
            <a:avLst/>
          </a:prstGeom>
          <a:solidFill>
            <a:srgbClr val="FFFF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0152" y="3861048"/>
            <a:ext cx="2808312" cy="1728192"/>
          </a:xfrm>
          <a:prstGeom prst="rect">
            <a:avLst/>
          </a:prstGeom>
          <a:solidFill>
            <a:srgbClr val="FFFF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1371600" y="6096000"/>
            <a:ext cx="6629400" cy="64633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i="1" dirty="0" smtClean="0"/>
              <a:t>The impact can be </a:t>
            </a:r>
            <a:r>
              <a:rPr lang="en-US" b="1" i="1" dirty="0" smtClean="0">
                <a:solidFill>
                  <a:srgbClr val="FFFF00"/>
                </a:solidFill>
              </a:rPr>
              <a:t>syntactical</a:t>
            </a:r>
            <a:r>
              <a:rPr lang="en-US" b="1" i="1" dirty="0" smtClean="0"/>
              <a:t> (causing crashes), </a:t>
            </a:r>
            <a:r>
              <a:rPr lang="en-US" b="1" i="1" dirty="0" smtClean="0">
                <a:solidFill>
                  <a:srgbClr val="FFFF00"/>
                </a:solidFill>
              </a:rPr>
              <a:t>semantic</a:t>
            </a:r>
            <a:r>
              <a:rPr lang="en-US" b="1" i="1" dirty="0" smtClean="0"/>
              <a:t> (causing info loss or inconsistencies) and related to the performance</a:t>
            </a:r>
            <a:endParaRPr lang="en-US" b="1" i="1" dirty="0"/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627784" y="3861048"/>
            <a:ext cx="2151856" cy="369332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Semantically unclear</a:t>
            </a:r>
            <a:endParaRPr lang="en-US" i="1" dirty="0"/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6948264" y="1826388"/>
            <a:ext cx="2088232" cy="369332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Syntactically invalid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412875"/>
            <a:ext cx="1512168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Remove </a:t>
            </a:r>
            <a:r>
              <a:rPr lang="en-US" sz="1200" b="1" dirty="0" err="1" smtClean="0">
                <a:solidFill>
                  <a:schemeClr val="tx1"/>
                </a:solidFill>
              </a:rPr>
              <a:t>CS.C_NAME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888" y="4149725"/>
            <a:ext cx="1296987" cy="2762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1"/>
                </a:solidFill>
              </a:rPr>
              <a:t>Add exam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changes &amp; a wish-list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Syntactic</a:t>
            </a:r>
            <a:r>
              <a:rPr lang="en-US" sz="2800" dirty="0" smtClean="0"/>
              <a:t>: scripts &amp; reports simply crash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Semantic</a:t>
            </a:r>
            <a:r>
              <a:rPr lang="en-US" sz="2800" dirty="0" smtClean="0"/>
              <a:t>: views and applications can become inconsistent or information losing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Performance</a:t>
            </a:r>
            <a:r>
              <a:rPr lang="en-US" sz="2800" dirty="0" smtClean="0"/>
              <a:t>: can vary a lot</a:t>
            </a:r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We would like: </a:t>
            </a:r>
            <a:r>
              <a:rPr lang="en-US" sz="2800" dirty="0" smtClean="0">
                <a:solidFill>
                  <a:srgbClr val="0000FF"/>
                </a:solidFill>
              </a:rPr>
              <a:t>evolution predictability</a:t>
            </a:r>
          </a:p>
          <a:p>
            <a:pPr>
              <a:buNone/>
            </a:pPr>
            <a:r>
              <a:rPr lang="en-US" sz="2800" dirty="0" smtClean="0"/>
              <a:t>i.e., control of </a:t>
            </a:r>
            <a:r>
              <a:rPr lang="en-US" sz="2800" dirty="0" smtClean="0">
                <a:solidFill>
                  <a:srgbClr val="FF0000"/>
                </a:solidFill>
              </a:rPr>
              <a:t>what will be affected</a:t>
            </a:r>
          </a:p>
          <a:p>
            <a:pPr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before</a:t>
            </a:r>
            <a:r>
              <a:rPr lang="en-US" sz="2800" dirty="0" smtClean="0"/>
              <a:t> changes happen</a:t>
            </a:r>
          </a:p>
          <a:p>
            <a:pPr>
              <a:buFontTx/>
              <a:buChar char="-"/>
            </a:pPr>
            <a:r>
              <a:rPr lang="en-US" sz="2800" dirty="0" smtClean="0"/>
              <a:t>Learn what changes &amp; how</a:t>
            </a:r>
          </a:p>
          <a:p>
            <a:pPr>
              <a:buFontTx/>
              <a:buChar char="-"/>
            </a:pPr>
            <a:r>
              <a:rPr lang="en-US" sz="2800" dirty="0" smtClean="0"/>
              <a:t>Find ways to quarantine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  <p:pic>
        <p:nvPicPr>
          <p:cNvPr id="5" name="Picture 8" descr="http://upload.wikimedia.org/wikipedia/commons/3/34/Jeng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267200"/>
            <a:ext cx="16764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Hecataeus</a:t>
            </a:r>
            <a:r>
              <a:rPr lang="en-US" dirty="0" smtClean="0"/>
              <a:t> tool &amp; method.</a:t>
            </a:r>
            <a:br>
              <a:rPr lang="en-US" dirty="0" smtClean="0"/>
            </a:br>
            <a:r>
              <a:rPr lang="en-US" dirty="0" smtClean="0"/>
              <a:t>Here: a first map of </a:t>
            </a:r>
            <a:r>
              <a:rPr lang="en-US" dirty="0" err="1" smtClean="0"/>
              <a:t>Drupal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2690" name="Picture 2" descr="D:\Users\pvassil\RESEARCH\ACCEPTED\2014\14ER\Presentation\presentationHecataeus_better\Hecataeus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9983"/>
            <a:ext cx="8692154" cy="48893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453336"/>
            <a:ext cx="7452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http://www.cs.uoi.gr/~pvassil/projects/hecataeus/ </a:t>
            </a:r>
            <a:endParaRPr lang="el-GR" sz="2000" b="1" dirty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I modify table </a:t>
            </a:r>
            <a:r>
              <a:rPr lang="en-US" dirty="0" err="1" smtClean="0"/>
              <a:t>search_index</a:t>
            </a:r>
            <a:r>
              <a:rPr lang="en-US" dirty="0" smtClean="0"/>
              <a:t>? Who are the neighbors?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3714" name="Picture 2" descr="D:\Users\pvassil\RESEARCH\ACCEPTED\2014\14ER\Presentation\presentationHecataeus_better\Hecataeus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9983"/>
            <a:ext cx="8692154" cy="488933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I modify table </a:t>
            </a:r>
            <a:r>
              <a:rPr lang="en-US" dirty="0" err="1" smtClean="0"/>
              <a:t>search_index</a:t>
            </a:r>
            <a:r>
              <a:rPr lang="en-US" dirty="0" smtClean="0"/>
              <a:t>? Who are the neighbors?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4738" name="Picture 2" descr="D:\Users\pvassil\RESEARCH\ACCEPTED\2014\14ER\Presentation\presentationHecataeus_better\Hecataeus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692154" cy="4889337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>
            <a:off x="3995936" y="5661248"/>
            <a:ext cx="648072" cy="64807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Up Arrow 6"/>
          <p:cNvSpPr/>
          <p:nvPr/>
        </p:nvSpPr>
        <p:spPr>
          <a:xfrm>
            <a:off x="7812360" y="4941168"/>
            <a:ext cx="648072" cy="64807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195736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Tooltips with info on the script &amp; query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file structure too…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762" name="Picture 2" descr="D:\Users\pvassil\RESEARCH\ACCEPTED\2014\14ER\Presentation\presentationHecataeus_better\Hecataeus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692154" cy="4889337"/>
          </a:xfrm>
          <a:prstGeom prst="rect">
            <a:avLst/>
          </a:prstGeom>
          <a:noFill/>
        </p:spPr>
      </p:pic>
      <p:sp>
        <p:nvSpPr>
          <p:cNvPr id="5" name="Up Arrow 4"/>
          <p:cNvSpPr/>
          <p:nvPr/>
        </p:nvSpPr>
        <p:spPr>
          <a:xfrm rot="12263154">
            <a:off x="7845232" y="2741792"/>
            <a:ext cx="648072" cy="64807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Imagine if we could predict how a schema will evolve over time…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… we would be able to </a:t>
            </a:r>
            <a:r>
              <a:rPr lang="en-US" b="1" dirty="0" smtClean="0">
                <a:solidFill>
                  <a:srgbClr val="0000FF"/>
                </a:solidFill>
              </a:rPr>
              <a:t>“design for evolution” </a:t>
            </a:r>
            <a:r>
              <a:rPr lang="en-US" dirty="0" smtClean="0"/>
              <a:t>and </a:t>
            </a:r>
            <a:r>
              <a:rPr lang="en-US" b="1" dirty="0" smtClean="0"/>
              <a:t>minimize the impact of evolution</a:t>
            </a:r>
            <a:r>
              <a:rPr lang="en-US" dirty="0" smtClean="0"/>
              <a:t> to the surrounding applications</a:t>
            </a:r>
          </a:p>
          <a:p>
            <a:pPr lvl="1"/>
            <a:r>
              <a:rPr lang="en-US" dirty="0" smtClean="0"/>
              <a:t>by </a:t>
            </a:r>
            <a:r>
              <a:rPr lang="en-US" dirty="0" smtClean="0">
                <a:solidFill>
                  <a:srgbClr val="0000FF"/>
                </a:solidFill>
              </a:rPr>
              <a:t>applying design patterns </a:t>
            </a:r>
          </a:p>
          <a:p>
            <a:pPr lvl="1"/>
            <a:r>
              <a:rPr lang="en-US" dirty="0" smtClean="0"/>
              <a:t>by </a:t>
            </a:r>
            <a:r>
              <a:rPr lang="en-US" dirty="0" smtClean="0">
                <a:solidFill>
                  <a:srgbClr val="C00000"/>
                </a:solidFill>
              </a:rPr>
              <a:t>avoiding anti-patterns </a:t>
            </a:r>
            <a:r>
              <a:rPr lang="en-US" dirty="0" smtClean="0"/>
              <a:t>&amp; complexity increase</a:t>
            </a:r>
          </a:p>
          <a:p>
            <a:pPr lvl="1">
              <a:buNone/>
            </a:pPr>
            <a:r>
              <a:rPr lang="en-US" dirty="0" smtClean="0"/>
              <a:t>… </a:t>
            </a:r>
            <a:r>
              <a:rPr lang="en-US" b="1" dirty="0" smtClean="0"/>
              <a:t>in both the db and the code</a:t>
            </a:r>
            <a:endParaRPr lang="el-GR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… we would be able to </a:t>
            </a:r>
            <a:r>
              <a:rPr lang="en-US" b="1" dirty="0" smtClean="0"/>
              <a:t>plan</a:t>
            </a:r>
            <a:r>
              <a:rPr lang="en-US" dirty="0" smtClean="0"/>
              <a:t> administration and perfective maintenance tasks and resources, instead of responding to emergencies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to handle evolution?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  <a:noFill/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Architecture Graphs</a:t>
            </a:r>
            <a:r>
              <a:rPr lang="en-US" sz="2000" dirty="0" smtClean="0"/>
              <a:t>: graph with the data flow between modules (i.e., relations, views or queries) at the detailed (attribute) level; module internals are also modeled as </a:t>
            </a:r>
            <a:r>
              <a:rPr lang="en-US" sz="2000" dirty="0" err="1" smtClean="0"/>
              <a:t>subgraphs</a:t>
            </a:r>
            <a:r>
              <a:rPr lang="en-US" sz="2000" dirty="0" smtClean="0"/>
              <a:t> of the Architecture Graph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Policies</a:t>
            </a:r>
            <a:r>
              <a:rPr lang="en-US" sz="2000" dirty="0" smtClean="0"/>
              <a:t>,  that annotate a module with a reaction for each possible event that it can withstand, in one of two possible modes: </a:t>
            </a:r>
          </a:p>
          <a:p>
            <a:pPr lvl="1"/>
            <a:r>
              <a:rPr lang="en-US" sz="1600" dirty="0" smtClean="0"/>
              <a:t>(a) </a:t>
            </a:r>
            <a:r>
              <a:rPr lang="en-US" sz="1600" dirty="0" smtClean="0">
                <a:solidFill>
                  <a:srgbClr val="FF0000"/>
                </a:solidFill>
              </a:rPr>
              <a:t>block</a:t>
            </a:r>
            <a:r>
              <a:rPr lang="en-US" sz="1600" dirty="0" smtClean="0"/>
              <a:t>, to veto the event and demand that the module retains its previous structure and semantics, or, </a:t>
            </a:r>
          </a:p>
          <a:p>
            <a:pPr lvl="1"/>
            <a:r>
              <a:rPr lang="en-US" sz="1600" dirty="0" smtClean="0"/>
              <a:t>(b) </a:t>
            </a:r>
            <a:r>
              <a:rPr lang="en-US" sz="1600" dirty="0" smtClean="0">
                <a:solidFill>
                  <a:srgbClr val="00B050"/>
                </a:solidFill>
              </a:rPr>
              <a:t>propagate</a:t>
            </a:r>
            <a:r>
              <a:rPr lang="en-US" sz="1600" dirty="0" smtClean="0"/>
              <a:t>, to allow the event and adapt the module to a new internal structure.</a:t>
            </a:r>
          </a:p>
          <a:p>
            <a:r>
              <a:rPr lang="en-US" sz="2000" dirty="0" smtClean="0"/>
              <a:t>Given a potential change in the ecosystem</a:t>
            </a:r>
          </a:p>
          <a:p>
            <a:pPr lvl="1"/>
            <a:r>
              <a:rPr lang="en-US" sz="1600" dirty="0" smtClean="0"/>
              <a:t>we </a:t>
            </a:r>
            <a:r>
              <a:rPr lang="en-US" sz="1600" dirty="0" smtClean="0">
                <a:solidFill>
                  <a:srgbClr val="0000FF"/>
                </a:solidFill>
              </a:rPr>
              <a:t>identify which parts of the ecosystem are affected </a:t>
            </a:r>
            <a:r>
              <a:rPr lang="en-US" sz="1600" dirty="0" smtClean="0"/>
              <a:t>via a “change propagation” algorithm</a:t>
            </a:r>
          </a:p>
          <a:p>
            <a:pPr lvl="1"/>
            <a:r>
              <a:rPr lang="en-US" sz="1600" dirty="0" smtClean="0"/>
              <a:t>we </a:t>
            </a:r>
            <a:r>
              <a:rPr lang="en-US" sz="1600" dirty="0" smtClean="0">
                <a:solidFill>
                  <a:srgbClr val="C00000"/>
                </a:solidFill>
              </a:rPr>
              <a:t>rewrite the ecosystem to reflect the new version </a:t>
            </a:r>
            <a:r>
              <a:rPr lang="en-US" sz="1600" dirty="0" smtClean="0"/>
              <a:t>in the parts that are affected and do not veto the change via a rewriting algorithm </a:t>
            </a:r>
          </a:p>
          <a:p>
            <a:pPr lvl="2"/>
            <a:r>
              <a:rPr lang="en-US" sz="1400" dirty="0" smtClean="0"/>
              <a:t>Within this task, we </a:t>
            </a:r>
            <a:r>
              <a:rPr lang="en-US" sz="1400" dirty="0" smtClean="0">
                <a:solidFill>
                  <a:srgbClr val="FF0000"/>
                </a:solidFill>
              </a:rPr>
              <a:t>resolve conflicts </a:t>
            </a:r>
            <a:r>
              <a:rPr lang="en-US" sz="1400" dirty="0" smtClean="0"/>
              <a:t>(different modules dictate conflicting reactions) via a conflict resolution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/>
          </a:p>
        </p:txBody>
      </p:sp>
      <p:pic>
        <p:nvPicPr>
          <p:cNvPr id="8" name="Picture 7" descr="C:\Users\pvassil\AppData\Local\Microsoft\Windows\Temporary Internet Files\Content.IE5\ES7NY6W8\MC9004398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9622" y="116632"/>
            <a:ext cx="162285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7544" y="6093296"/>
            <a:ext cx="6624736" cy="628179"/>
          </a:xfrm>
        </p:spPr>
        <p:txBody>
          <a:bodyPr/>
          <a:lstStyle/>
          <a:p>
            <a:r>
              <a:rPr lang="en-US" dirty="0" err="1" smtClean="0"/>
              <a:t>Manousis</a:t>
            </a:r>
            <a:r>
              <a:rPr lang="en-US" dirty="0" smtClean="0"/>
              <a:t>+ @ ER 2013 for the details of impact analysis (summary coming)</a:t>
            </a:r>
          </a:p>
          <a:p>
            <a:r>
              <a:rPr lang="en-US" dirty="0" smtClean="0"/>
              <a:t>ER 2014 for the visualization (not here)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457200" y="442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University E/S Architecture </a:t>
            </a:r>
            <a:r>
              <a:rPr lang="en-US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Graph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6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2920" y="1280160"/>
            <a:ext cx="7200720" cy="5020200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Architecture Graph</a:t>
            </a:r>
            <a:endParaRPr lang="el-GR" dirty="0"/>
          </a:p>
        </p:txBody>
      </p:sp>
      <p:pic>
        <p:nvPicPr>
          <p:cNvPr id="12" name="Picture 2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28725" y="1667669"/>
            <a:ext cx="6686550" cy="4391025"/>
          </a:xfr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270" name="CustomShape 2"/>
          <p:cNvSpPr/>
          <p:nvPr/>
        </p:nvSpPr>
        <p:spPr>
          <a:xfrm flipH="1">
            <a:off x="6019800" y="2438400"/>
            <a:ext cx="228600" cy="457200"/>
          </a:xfrm>
          <a:prstGeom prst="straightConnector1">
            <a:avLst/>
          </a:prstGeom>
          <a:ln w="38160">
            <a:solidFill>
              <a:srgbClr val="C0504D"/>
            </a:solidFill>
            <a:round/>
            <a:tailEnd type="triangle" w="med" len="med"/>
          </a:ln>
        </p:spPr>
      </p:sp>
      <p:sp>
        <p:nvSpPr>
          <p:cNvPr id="272" name="CustomShape 3"/>
          <p:cNvSpPr/>
          <p:nvPr/>
        </p:nvSpPr>
        <p:spPr>
          <a:xfrm>
            <a:off x="381000" y="1371600"/>
            <a:ext cx="2735280" cy="1143000"/>
          </a:xfrm>
          <a:prstGeom prst="rect">
            <a:avLst/>
          </a:prstGeom>
          <a:solidFill>
            <a:srgbClr val="FFFFCC"/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+mn-lt"/>
              </a:rPr>
              <a:t>Modules and Module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Encapsulation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Observe the input and output schemata!!</a:t>
            </a:r>
            <a:endParaRPr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5105400" y="1260240"/>
            <a:ext cx="3733800" cy="1101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SELECT  V.STUDENT_ID,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S.STUDENT_NAME, </a:t>
            </a:r>
          </a:p>
          <a:p>
            <a:pPr>
              <a:lnSpc>
                <a:spcPct val="100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	AVG(V.TGRADE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) AS GPA</a:t>
            </a:r>
            <a:endParaRPr sz="1400" b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FROM V_TR V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|&gt;&lt;| 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STUDENT S ON STUDENT_ID</a:t>
            </a:r>
            <a:endParaRPr sz="1400" b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WHERE V.TGRADE &gt; 4 / 10</a:t>
            </a:r>
            <a:endParaRPr sz="1400" b="1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400" b="1" dirty="0">
                <a:solidFill>
                  <a:srgbClr val="000000"/>
                </a:solidFill>
                <a:latin typeface="+mn-lt"/>
              </a:rPr>
              <a:t>GROUP BY V.STUDENT_ID, S.STUDENT_NAME</a:t>
            </a:r>
            <a:endParaRPr sz="1400" b="1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F264-710F-462F-ACDF-5EB054FAB7C1}" type="slidenum">
              <a:rPr lang="el-GR" smtClean="0"/>
              <a:pPr/>
              <a:t>123</a:t>
            </a:fld>
            <a:endParaRPr lang="el-GR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</a:rPr>
              <a:t>Policies</a:t>
            </a:r>
            <a:r>
              <a:rPr lang="en-US" dirty="0" smtClean="0"/>
              <a:t> to predetermine reactions</a:t>
            </a:r>
          </a:p>
        </p:txBody>
      </p:sp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grpSp>
        <p:nvGrpSpPr>
          <p:cNvPr id="2" name="Group 17"/>
          <p:cNvGrpSpPr/>
          <p:nvPr/>
        </p:nvGrpSpPr>
        <p:grpSpPr>
          <a:xfrm>
            <a:off x="323850" y="1268413"/>
            <a:ext cx="8640763" cy="4738687"/>
            <a:chOff x="323850" y="1268413"/>
            <a:chExt cx="8640763" cy="4738687"/>
          </a:xfrm>
        </p:grpSpPr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850" y="1268413"/>
              <a:ext cx="8640763" cy="473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572000" y="1412875"/>
              <a:ext cx="1512168" cy="27699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b="1" dirty="0" smtClean="0">
                  <a:solidFill>
                    <a:schemeClr val="tx1"/>
                  </a:solidFill>
                </a:rPr>
                <a:t>Remove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CS.C_NAME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4356100" y="1557338"/>
              <a:ext cx="215900" cy="7143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258888" y="4149725"/>
              <a:ext cx="1296987" cy="27622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Add exam year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 flipV="1">
              <a:off x="1042988" y="4292600"/>
              <a:ext cx="215900" cy="730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6228184" y="1628800"/>
            <a:ext cx="2736304" cy="1728192"/>
          </a:xfrm>
          <a:prstGeom prst="rect">
            <a:avLst/>
          </a:prstGeom>
          <a:solidFill>
            <a:srgbClr val="FFFF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35248" y="3528440"/>
            <a:ext cx="2736304" cy="1728192"/>
          </a:xfrm>
          <a:prstGeom prst="rect">
            <a:avLst/>
          </a:prstGeom>
          <a:solidFill>
            <a:srgbClr val="FFFF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56176" y="4077072"/>
            <a:ext cx="2808312" cy="1728192"/>
          </a:xfrm>
          <a:prstGeom prst="rect">
            <a:avLst/>
          </a:prstGeom>
          <a:solidFill>
            <a:srgbClr val="FFFF00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2492152" y="3851756"/>
            <a:ext cx="1719808" cy="369332"/>
          </a:xfrm>
          <a:prstGeom prst="rect">
            <a:avLst/>
          </a:prstGeom>
          <a:solidFill>
            <a:srgbClr val="3366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Allow addition</a:t>
            </a:r>
            <a:endParaRPr lang="en-US" i="1" dirty="0"/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6444208" y="1331476"/>
            <a:ext cx="2088232" cy="369332"/>
          </a:xfrm>
          <a:prstGeom prst="rect">
            <a:avLst/>
          </a:prstGeom>
          <a:solidFill>
            <a:srgbClr val="3366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Allow deletion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52528" y="984785"/>
            <a:ext cx="4283968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RELATION.OUT.SELF: on ADD_ATTRIBUTE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RELATION.OUT.SELF: on DELETE_SELF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RELATION.OUT.SELF: on RENAME_SELF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RELATION.OUT.ATTRIBUTES: on DELETE_SELF then PROPAGATE;</a:t>
            </a:r>
          </a:p>
          <a:p>
            <a:pPr>
              <a:spcAft>
                <a:spcPts val="600"/>
              </a:spcAft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RELATION.OUT.ATTRIBUTES: on RENAME_SELF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VIEW.OUT.SELF: on ADD_ATTRIBUTE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VIEW.OUT.SELF: on ADD_ATTRIBUTE_PROVIDER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VIEW.OUT.SELF: on DELETE_SELF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VIEW.OUT.SELF: on RENAME_SELF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VIEW.OUT.ATTRIBUTES: on DELETE_SELF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VIEW.OUT.ATTRIBUTES: on RENAME_SELF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VIEW.OUT.ATTRIBUTES: on DELETE_PROVIDER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VIEW.OUT.ATTRIBUTES: on RENAME_PROVIDER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VIEW.IN.SELF: on DELETE_PROVIDER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VIEW.IN.SELF: on RENAME_PROVIDER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VIEW.IN.SELF: on ADD_ATTRIBUTE_PROVIDER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VIEW.IN.ATTRIBUTES: on DELETE_PROVIDER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VIEW.IN.ATTRIBUTES: on RENAME_PROVIDER then PROPAGATE;</a:t>
            </a:r>
          </a:p>
          <a:p>
            <a:pPr>
              <a:spcAft>
                <a:spcPts val="600"/>
              </a:spcAft>
            </a:pPr>
            <a:r>
              <a:rPr lang="en-US" sz="1000" dirty="0" smtClean="0">
                <a:latin typeface="Consolas" pitchFamily="49" charset="0"/>
                <a:cs typeface="Consolas" pitchFamily="49" charset="0"/>
              </a:rPr>
              <a:t>VIEW.SMTX.SELF: on ALTER_SEMANTICS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QUERY.OUT.SELF: on ADD_ATTRIBUTE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QUERY.OUT.SELF: on ADD_ATTRIBUTE_PROVIDER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QUERY.OUT.SELF: on DELETE_SELF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QUERY.OUT.SELF: on RENAME_SELF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QUERY.OUT.ATTRIBUTES: on DELETE_SELF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QUERY.OUT.ATTRIBUTES: on RENAME_SELF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QUERY.OUT.ATTRIBUTES: on DELETE_PROVIDER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QUERY.OUT.ATTRIBUTES: on RENAME_PROVIDER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QUERY.IN.SELF: on DELETE_PROVIDER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QUERY.IN.SELF: on RENAME_PROVIDER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QUERY.IN.SELF: on ADD_ATTRIBUTE_PROVIDER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QUERY.IN.ATTRIBUTES: on DELETE_PROVIDER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QUERY.IN.ATTRIBUTES: on RENAME_PROVIDER then PROPAGATE;</a:t>
            </a:r>
          </a:p>
          <a:p>
            <a:r>
              <a:rPr lang="en-US" sz="1000" dirty="0" smtClean="0">
                <a:latin typeface="Consolas" pitchFamily="49" charset="0"/>
                <a:cs typeface="Consolas" pitchFamily="49" charset="0"/>
              </a:rPr>
              <a:t>QUERY.SMTX.SELF: on ALTER_SEMANTICS then PROPAGATE;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323528" y="6095037"/>
            <a:ext cx="4032448" cy="646331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i="1" dirty="0" smtClean="0"/>
              <a:t>Policies to </a:t>
            </a:r>
            <a:r>
              <a:rPr lang="en-US" b="1" i="1" dirty="0" smtClean="0">
                <a:solidFill>
                  <a:srgbClr val="FFFF00"/>
                </a:solidFill>
              </a:rPr>
              <a:t>predetermine the modules’ reaction to a hypothetical event</a:t>
            </a:r>
            <a:r>
              <a:rPr lang="en-US" b="1" i="1" dirty="0" smtClean="0"/>
              <a:t>?</a:t>
            </a:r>
            <a:endParaRPr lang="en-US" b="1" i="1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pvassil\PERSONAL\TALKS\eBISS-2015\TALK\WORKING\fig0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15699"/>
            <a:ext cx="8424936" cy="5753661"/>
          </a:xfrm>
          <a:prstGeom prst="rect">
            <a:avLst/>
          </a:prstGeom>
          <a:noFill/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F264-710F-462F-ACDF-5EB054FAB7C1}" type="slidenum">
              <a:rPr lang="el-GR" smtClean="0"/>
              <a:pPr/>
              <a:t>124</a:t>
            </a:fld>
            <a:endParaRPr lang="el-GR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handle evolution?</a:t>
            </a:r>
          </a:p>
        </p:txBody>
      </p:sp>
      <p:sp>
        <p:nvSpPr>
          <p:cNvPr id="2355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4572000" y="1412875"/>
            <a:ext cx="1512168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Remove </a:t>
            </a:r>
            <a:r>
              <a:rPr lang="en-US" sz="1200" b="1" dirty="0" err="1" smtClean="0">
                <a:solidFill>
                  <a:schemeClr val="tx1"/>
                </a:solidFill>
              </a:rPr>
              <a:t>CS.C_NAME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Internals of impact assess. &amp; rewriting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Impact assessment</a:t>
            </a:r>
            <a:r>
              <a:rPr lang="en-US" sz="2400" dirty="0" smtClean="0"/>
              <a:t>. Given a potential event, a status determination algorithm makes sure that the nodes of the ecosystem are assigned a status concerning (a) whether they are affected by the event or not and (b) what their reaction to the event is (block or propagate).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Conflict resolution and calculation of variants</a:t>
            </a:r>
            <a:r>
              <a:rPr lang="en-US" sz="2400" dirty="0" smtClean="0"/>
              <a:t>. Algorithm that checks the affected parts of the graph in order to highlight affected nodes with whether they will adapt to a new version or retain both their old and new variants.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Module Rewriting</a:t>
            </a:r>
            <a:r>
              <a:rPr lang="en-US" sz="2400" dirty="0" smtClean="0"/>
              <a:t>. Our algorithm visits affected modules sequentially and performs the appropriate restructuring of nodes and edges.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assessment &amp; rewriting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126</a:t>
            </a:fld>
            <a:endParaRPr lang="en-US"/>
          </a:p>
        </p:txBody>
      </p:sp>
      <p:pic>
        <p:nvPicPr>
          <p:cNvPr id="3074" name="Picture 2" descr="D:\Users\pvassil\PERSONAL\TALKS\eBISS-2015\TALK\WORKING\fig01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651250" cy="3184525"/>
          </a:xfrm>
          <a:prstGeom prst="rect">
            <a:avLst/>
          </a:prstGeom>
          <a:noFill/>
        </p:spPr>
      </p:pic>
      <p:pic>
        <p:nvPicPr>
          <p:cNvPr id="3075" name="Picture 3" descr="D:\Users\pvassil\PERSONAL\TALKS\eBISS-2015\TALK\WORKING\fig0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297237" cy="292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Conflicts: what they are and how to handle them (more than flooding)</a:t>
            </a:r>
            <a:endParaRPr lang="el-GR" sz="4000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 dirty="0"/>
          </a:p>
        </p:txBody>
      </p:sp>
      <p:sp>
        <p:nvSpPr>
          <p:cNvPr id="33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334" name="CustomShape 2"/>
          <p:cNvSpPr/>
          <p:nvPr/>
        </p:nvSpPr>
        <p:spPr>
          <a:xfrm>
            <a:off x="936840" y="1772640"/>
            <a:ext cx="1241640" cy="468360"/>
          </a:xfrm>
          <a:prstGeom prst="flowChartMagneticDisk">
            <a:avLst/>
          </a:prstGeom>
          <a:solidFill>
            <a:srgbClr val="FFFFFF"/>
          </a:solidFill>
          <a:ln w="9360">
            <a:solidFill>
              <a:srgbClr val="46AAC4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</a:t>
            </a:r>
            <a:endParaRPr dirty="0"/>
          </a:p>
        </p:txBody>
      </p:sp>
      <p:sp>
        <p:nvSpPr>
          <p:cNvPr id="335" name="CustomShape 3"/>
          <p:cNvSpPr/>
          <p:nvPr/>
        </p:nvSpPr>
        <p:spPr>
          <a:xfrm>
            <a:off x="921000" y="2493000"/>
            <a:ext cx="1284840" cy="359640"/>
          </a:xfrm>
          <a:prstGeom prst="ellipse">
            <a:avLst/>
          </a:prstGeom>
          <a:solidFill>
            <a:srgbClr val="00FF00"/>
          </a:solidFill>
          <a:ln w="9360">
            <a:solidFill>
              <a:srgbClr val="46AAC4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View0</a:t>
            </a:r>
            <a:endParaRPr dirty="0"/>
          </a:p>
        </p:txBody>
      </p:sp>
      <p:sp>
        <p:nvSpPr>
          <p:cNvPr id="336" name="CustomShape 4"/>
          <p:cNvSpPr/>
          <p:nvPr/>
        </p:nvSpPr>
        <p:spPr>
          <a:xfrm>
            <a:off x="1557840" y="2241360"/>
            <a:ext cx="5400" cy="250920"/>
          </a:xfrm>
          <a:prstGeom prst="straightConnector1">
            <a:avLst/>
          </a:prstGeom>
          <a:ln w="9360">
            <a:solidFill>
              <a:srgbClr val="4A7EBB"/>
            </a:solidFill>
            <a:round/>
            <a:tailEnd type="triangle" w="med" len="med"/>
          </a:ln>
        </p:spPr>
      </p:sp>
      <p:sp>
        <p:nvSpPr>
          <p:cNvPr id="337" name="CustomShape 5"/>
          <p:cNvSpPr/>
          <p:nvPr/>
        </p:nvSpPr>
        <p:spPr>
          <a:xfrm>
            <a:off x="173640" y="3069000"/>
            <a:ext cx="1284840" cy="359640"/>
          </a:xfrm>
          <a:prstGeom prst="ellipse">
            <a:avLst/>
          </a:prstGeom>
          <a:solidFill>
            <a:srgbClr val="E6E64C"/>
          </a:solidFill>
          <a:ln w="9360">
            <a:solidFill>
              <a:srgbClr val="46AAC4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View1</a:t>
            </a:r>
            <a:endParaRPr dirty="0"/>
          </a:p>
        </p:txBody>
      </p:sp>
      <p:sp>
        <p:nvSpPr>
          <p:cNvPr id="338" name="CustomShape 6"/>
          <p:cNvSpPr/>
          <p:nvPr/>
        </p:nvSpPr>
        <p:spPr>
          <a:xfrm>
            <a:off x="1610040" y="3069000"/>
            <a:ext cx="1284840" cy="359640"/>
          </a:xfrm>
          <a:prstGeom prst="ellipse">
            <a:avLst/>
          </a:prstGeom>
          <a:solidFill>
            <a:srgbClr val="00B0F0"/>
          </a:solidFill>
          <a:ln w="9360">
            <a:solidFill>
              <a:srgbClr val="46AAC4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View2</a:t>
            </a:r>
            <a:endParaRPr dirty="0"/>
          </a:p>
        </p:txBody>
      </p:sp>
      <p:sp>
        <p:nvSpPr>
          <p:cNvPr id="339" name="CustomShape 7"/>
          <p:cNvSpPr/>
          <p:nvPr/>
        </p:nvSpPr>
        <p:spPr>
          <a:xfrm flipH="1">
            <a:off x="815520" y="2800080"/>
            <a:ext cx="292680" cy="268560"/>
          </a:xfrm>
          <a:prstGeom prst="straightConnector1">
            <a:avLst/>
          </a:prstGeom>
          <a:ln w="9360">
            <a:solidFill>
              <a:srgbClr val="4A7EBB"/>
            </a:solidFill>
            <a:round/>
            <a:tailEnd type="triangle" w="med" len="med"/>
          </a:ln>
        </p:spPr>
      </p:sp>
      <p:sp>
        <p:nvSpPr>
          <p:cNvPr id="340" name="CustomShape 8"/>
          <p:cNvSpPr/>
          <p:nvPr/>
        </p:nvSpPr>
        <p:spPr>
          <a:xfrm>
            <a:off x="2017920" y="2800080"/>
            <a:ext cx="234360" cy="268560"/>
          </a:xfrm>
          <a:prstGeom prst="straightConnector1">
            <a:avLst/>
          </a:prstGeom>
          <a:ln w="9360">
            <a:solidFill>
              <a:srgbClr val="4A7EBB"/>
            </a:solidFill>
            <a:round/>
            <a:tailEnd type="triangle" w="med" len="med"/>
          </a:ln>
        </p:spPr>
      </p:sp>
      <p:sp>
        <p:nvSpPr>
          <p:cNvPr id="341" name="CustomShape 9"/>
          <p:cNvSpPr/>
          <p:nvPr/>
        </p:nvSpPr>
        <p:spPr>
          <a:xfrm>
            <a:off x="882840" y="3645000"/>
            <a:ext cx="1284840" cy="359640"/>
          </a:xfrm>
          <a:prstGeom prst="ellipse">
            <a:avLst/>
          </a:prstGeom>
          <a:solidFill>
            <a:srgbClr val="B3B3B3"/>
          </a:solidFill>
          <a:ln w="9360">
            <a:solidFill>
              <a:srgbClr val="46AAC4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Query1</a:t>
            </a:r>
            <a:endParaRPr/>
          </a:p>
        </p:txBody>
      </p:sp>
      <p:sp>
        <p:nvSpPr>
          <p:cNvPr id="342" name="CustomShape 10"/>
          <p:cNvSpPr/>
          <p:nvPr/>
        </p:nvSpPr>
        <p:spPr>
          <a:xfrm>
            <a:off x="2405640" y="3645000"/>
            <a:ext cx="1284840" cy="359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Query2</a:t>
            </a:r>
            <a:endParaRPr/>
          </a:p>
        </p:txBody>
      </p:sp>
      <p:sp>
        <p:nvSpPr>
          <p:cNvPr id="343" name="CustomShape 11"/>
          <p:cNvSpPr/>
          <p:nvPr/>
        </p:nvSpPr>
        <p:spPr>
          <a:xfrm flipH="1">
            <a:off x="1524720" y="3376440"/>
            <a:ext cx="272520" cy="268560"/>
          </a:xfrm>
          <a:prstGeom prst="straightConnector1">
            <a:avLst/>
          </a:prstGeom>
          <a:ln w="9360">
            <a:solidFill>
              <a:srgbClr val="4A7EBB"/>
            </a:solidFill>
            <a:round/>
            <a:tailEnd type="triangle" w="med" len="med"/>
          </a:ln>
        </p:spPr>
      </p:sp>
      <p:sp>
        <p:nvSpPr>
          <p:cNvPr id="344" name="CustomShape 12"/>
          <p:cNvSpPr/>
          <p:nvPr/>
        </p:nvSpPr>
        <p:spPr>
          <a:xfrm>
            <a:off x="2707320" y="3376440"/>
            <a:ext cx="340920" cy="268560"/>
          </a:xfrm>
          <a:prstGeom prst="straightConnector1">
            <a:avLst/>
          </a:prstGeom>
          <a:ln w="9360">
            <a:solidFill>
              <a:srgbClr val="4A7EBB"/>
            </a:solidFill>
            <a:round/>
            <a:tailEnd type="triangle" w="med" len="med"/>
          </a:ln>
        </p:spPr>
      </p:sp>
      <p:sp>
        <p:nvSpPr>
          <p:cNvPr id="345" name="CustomShape 13"/>
          <p:cNvSpPr/>
          <p:nvPr/>
        </p:nvSpPr>
        <p:spPr>
          <a:xfrm>
            <a:off x="6730800" y="1772640"/>
            <a:ext cx="1146600" cy="468360"/>
          </a:xfrm>
          <a:prstGeom prst="flowChartMagneticDisk">
            <a:avLst/>
          </a:prstGeom>
          <a:solidFill>
            <a:srgbClr val="FFFFFF"/>
          </a:solidFill>
          <a:ln w="9360">
            <a:solidFill>
              <a:srgbClr val="46AAC4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</a:t>
            </a:r>
            <a:endParaRPr dirty="0"/>
          </a:p>
        </p:txBody>
      </p:sp>
      <p:sp>
        <p:nvSpPr>
          <p:cNvPr id="346" name="CustomShape 14"/>
          <p:cNvSpPr/>
          <p:nvPr/>
        </p:nvSpPr>
        <p:spPr>
          <a:xfrm flipH="1">
            <a:off x="6041760" y="2241360"/>
            <a:ext cx="1261800" cy="250920"/>
          </a:xfrm>
          <a:prstGeom prst="straightConnector1">
            <a:avLst/>
          </a:prstGeom>
          <a:ln w="9360">
            <a:solidFill>
              <a:srgbClr val="4A7EBB"/>
            </a:solidFill>
            <a:custDash>
              <a:ds d="140000" sp="105000"/>
            </a:custDash>
            <a:round/>
            <a:tailEnd type="triangle" w="med" len="med"/>
          </a:ln>
        </p:spPr>
      </p:sp>
      <p:sp>
        <p:nvSpPr>
          <p:cNvPr id="347" name="CustomShape 15"/>
          <p:cNvSpPr/>
          <p:nvPr/>
        </p:nvSpPr>
        <p:spPr>
          <a:xfrm flipH="1">
            <a:off x="5310240" y="2800080"/>
            <a:ext cx="261000" cy="268560"/>
          </a:xfrm>
          <a:prstGeom prst="straightConnector1">
            <a:avLst/>
          </a:prstGeom>
          <a:ln w="9360">
            <a:solidFill>
              <a:srgbClr val="4A7EBB"/>
            </a:solidFill>
            <a:custDash>
              <a:ds d="140000" sp="105000"/>
            </a:custDash>
            <a:round/>
            <a:tailEnd type="triangle" w="med" len="med"/>
          </a:ln>
        </p:spPr>
      </p:sp>
      <p:sp>
        <p:nvSpPr>
          <p:cNvPr id="348" name="CustomShape 16"/>
          <p:cNvSpPr/>
          <p:nvPr/>
        </p:nvSpPr>
        <p:spPr>
          <a:xfrm>
            <a:off x="6512640" y="2800080"/>
            <a:ext cx="261000" cy="268560"/>
          </a:xfrm>
          <a:prstGeom prst="straightConnector1">
            <a:avLst/>
          </a:prstGeom>
          <a:ln w="9360">
            <a:solidFill>
              <a:srgbClr val="4A7EBB"/>
            </a:solidFill>
            <a:custDash>
              <a:ds d="140000" sp="105000"/>
            </a:custDash>
            <a:round/>
            <a:tailEnd type="triangle" w="med" len="med"/>
          </a:ln>
        </p:spPr>
      </p:sp>
      <p:sp>
        <p:nvSpPr>
          <p:cNvPr id="349" name="CustomShape 17"/>
          <p:cNvSpPr/>
          <p:nvPr/>
        </p:nvSpPr>
        <p:spPr>
          <a:xfrm>
            <a:off x="5377560" y="2493000"/>
            <a:ext cx="1329480" cy="359640"/>
          </a:xfrm>
          <a:prstGeom prst="ellipse">
            <a:avLst/>
          </a:prstGeom>
          <a:solidFill>
            <a:srgbClr val="00FF00"/>
          </a:solidFill>
          <a:ln w="9360">
            <a:solidFill>
              <a:srgbClr val="46AAC4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View0</a:t>
            </a:r>
            <a:endParaRPr/>
          </a:p>
        </p:txBody>
      </p:sp>
      <p:sp>
        <p:nvSpPr>
          <p:cNvPr id="350" name="CustomShape 18"/>
          <p:cNvSpPr/>
          <p:nvPr/>
        </p:nvSpPr>
        <p:spPr>
          <a:xfrm>
            <a:off x="6228240" y="2398776"/>
            <a:ext cx="306000" cy="363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n</a:t>
            </a:r>
            <a:endParaRPr dirty="0"/>
          </a:p>
        </p:txBody>
      </p:sp>
      <p:sp>
        <p:nvSpPr>
          <p:cNvPr id="351" name="CustomShape 19"/>
          <p:cNvSpPr/>
          <p:nvPr/>
        </p:nvSpPr>
        <p:spPr>
          <a:xfrm>
            <a:off x="4646040" y="3069000"/>
            <a:ext cx="1329480" cy="359640"/>
          </a:xfrm>
          <a:prstGeom prst="ellipse">
            <a:avLst/>
          </a:prstGeom>
          <a:solidFill>
            <a:srgbClr val="E6E64C"/>
          </a:solidFill>
          <a:ln w="9360">
            <a:solidFill>
              <a:srgbClr val="46AAC4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View1</a:t>
            </a:r>
            <a:endParaRPr/>
          </a:p>
        </p:txBody>
      </p:sp>
      <p:sp>
        <p:nvSpPr>
          <p:cNvPr id="352" name="CustomShape 20"/>
          <p:cNvSpPr/>
          <p:nvPr/>
        </p:nvSpPr>
        <p:spPr>
          <a:xfrm>
            <a:off x="5472600" y="2967120"/>
            <a:ext cx="306000" cy="363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n</a:t>
            </a:r>
            <a:endParaRPr dirty="0"/>
          </a:p>
        </p:txBody>
      </p:sp>
      <p:sp>
        <p:nvSpPr>
          <p:cNvPr id="353" name="CustomShape 21"/>
          <p:cNvSpPr/>
          <p:nvPr/>
        </p:nvSpPr>
        <p:spPr>
          <a:xfrm>
            <a:off x="6109080" y="3069000"/>
            <a:ext cx="1329480" cy="359640"/>
          </a:xfrm>
          <a:prstGeom prst="ellipse">
            <a:avLst/>
          </a:prstGeom>
          <a:solidFill>
            <a:srgbClr val="00B0F0"/>
          </a:solidFill>
          <a:ln w="9360">
            <a:solidFill>
              <a:srgbClr val="46AAC4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View2</a:t>
            </a:r>
            <a:endParaRPr/>
          </a:p>
        </p:txBody>
      </p:sp>
      <p:sp>
        <p:nvSpPr>
          <p:cNvPr id="354" name="CustomShape 22"/>
          <p:cNvSpPr/>
          <p:nvPr/>
        </p:nvSpPr>
        <p:spPr>
          <a:xfrm>
            <a:off x="6962808" y="2971800"/>
            <a:ext cx="306000" cy="363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n</a:t>
            </a:r>
            <a:endParaRPr dirty="0"/>
          </a:p>
        </p:txBody>
      </p:sp>
      <p:sp>
        <p:nvSpPr>
          <p:cNvPr id="355" name="CustomShape 23"/>
          <p:cNvSpPr/>
          <p:nvPr/>
        </p:nvSpPr>
        <p:spPr>
          <a:xfrm>
            <a:off x="6109080" y="3645000"/>
            <a:ext cx="1329480" cy="359640"/>
          </a:xfrm>
          <a:prstGeom prst="ellipse">
            <a:avLst/>
          </a:prstGeom>
          <a:solidFill>
            <a:srgbClr val="B3B3B3"/>
          </a:solidFill>
          <a:ln w="9360">
            <a:solidFill>
              <a:srgbClr val="46AAC4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Query1</a:t>
            </a:r>
            <a:endParaRPr/>
          </a:p>
        </p:txBody>
      </p:sp>
      <p:sp>
        <p:nvSpPr>
          <p:cNvPr id="356" name="CustomShape 24"/>
          <p:cNvSpPr/>
          <p:nvPr/>
        </p:nvSpPr>
        <p:spPr>
          <a:xfrm>
            <a:off x="6991440" y="3550920"/>
            <a:ext cx="248760" cy="363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Arial"/>
              </a:rPr>
              <a:t>n</a:t>
            </a:r>
            <a:endParaRPr dirty="0"/>
          </a:p>
        </p:txBody>
      </p:sp>
      <p:sp>
        <p:nvSpPr>
          <p:cNvPr id="357" name="CustomShape 25"/>
          <p:cNvSpPr/>
          <p:nvPr/>
        </p:nvSpPr>
        <p:spPr>
          <a:xfrm>
            <a:off x="6774000" y="3429000"/>
            <a:ext cx="360" cy="215640"/>
          </a:xfrm>
          <a:prstGeom prst="straightConnector1">
            <a:avLst/>
          </a:prstGeom>
          <a:ln w="9360">
            <a:solidFill>
              <a:srgbClr val="4A7EBB"/>
            </a:solidFill>
            <a:custDash>
              <a:ds d="140000" sp="105000"/>
            </a:custDash>
            <a:round/>
            <a:tailEnd type="triangle" w="med" len="med"/>
          </a:ln>
        </p:spPr>
      </p:sp>
      <p:sp>
        <p:nvSpPr>
          <p:cNvPr id="358" name="CustomShape 26"/>
          <p:cNvSpPr/>
          <p:nvPr/>
        </p:nvSpPr>
        <p:spPr>
          <a:xfrm>
            <a:off x="7662120" y="2493000"/>
            <a:ext cx="1329480" cy="359640"/>
          </a:xfrm>
          <a:prstGeom prst="ellipse">
            <a:avLst/>
          </a:prstGeom>
          <a:solidFill>
            <a:srgbClr val="00FF00"/>
          </a:solidFill>
          <a:ln w="9360">
            <a:solidFill>
              <a:srgbClr val="46AAC4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View0</a:t>
            </a:r>
            <a:endParaRPr/>
          </a:p>
        </p:txBody>
      </p:sp>
      <p:sp>
        <p:nvSpPr>
          <p:cNvPr id="359" name="CustomShape 27"/>
          <p:cNvSpPr/>
          <p:nvPr/>
        </p:nvSpPr>
        <p:spPr>
          <a:xfrm>
            <a:off x="7662120" y="3069000"/>
            <a:ext cx="1329480" cy="359640"/>
          </a:xfrm>
          <a:prstGeom prst="ellipse">
            <a:avLst/>
          </a:prstGeom>
          <a:solidFill>
            <a:srgbClr val="00B0F0"/>
          </a:solidFill>
          <a:ln w="9360">
            <a:solidFill>
              <a:srgbClr val="46AAC4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View2</a:t>
            </a:r>
            <a:endParaRPr/>
          </a:p>
        </p:txBody>
      </p:sp>
      <p:sp>
        <p:nvSpPr>
          <p:cNvPr id="360" name="CustomShape 28"/>
          <p:cNvSpPr/>
          <p:nvPr/>
        </p:nvSpPr>
        <p:spPr>
          <a:xfrm>
            <a:off x="7671840" y="3645000"/>
            <a:ext cx="1319760" cy="3596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round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Calibri"/>
              </a:rPr>
              <a:t>Query2</a:t>
            </a:r>
            <a:endParaRPr/>
          </a:p>
        </p:txBody>
      </p:sp>
      <p:sp>
        <p:nvSpPr>
          <p:cNvPr id="361" name="CustomShape 29"/>
          <p:cNvSpPr/>
          <p:nvPr/>
        </p:nvSpPr>
        <p:spPr>
          <a:xfrm>
            <a:off x="7304640" y="2241360"/>
            <a:ext cx="1022040" cy="250920"/>
          </a:xfrm>
          <a:prstGeom prst="straightConnector1">
            <a:avLst/>
          </a:prstGeom>
          <a:ln w="9360">
            <a:solidFill>
              <a:srgbClr val="4A7EBB"/>
            </a:solidFill>
            <a:round/>
            <a:tailEnd type="triangle" w="med" len="med"/>
          </a:ln>
        </p:spPr>
      </p:sp>
      <p:sp>
        <p:nvSpPr>
          <p:cNvPr id="362" name="CustomShape 30"/>
          <p:cNvSpPr/>
          <p:nvPr/>
        </p:nvSpPr>
        <p:spPr>
          <a:xfrm>
            <a:off x="8327040" y="2853000"/>
            <a:ext cx="360" cy="215640"/>
          </a:xfrm>
          <a:prstGeom prst="straightConnector1">
            <a:avLst/>
          </a:prstGeom>
          <a:ln w="9360">
            <a:solidFill>
              <a:srgbClr val="4A7EBB"/>
            </a:solidFill>
            <a:round/>
            <a:tailEnd type="triangle" w="med" len="med"/>
          </a:ln>
        </p:spPr>
      </p:sp>
      <p:sp>
        <p:nvSpPr>
          <p:cNvPr id="363" name="CustomShape 31"/>
          <p:cNvSpPr/>
          <p:nvPr/>
        </p:nvSpPr>
        <p:spPr>
          <a:xfrm>
            <a:off x="8327040" y="3429000"/>
            <a:ext cx="4680" cy="215640"/>
          </a:xfrm>
          <a:prstGeom prst="straightConnector1">
            <a:avLst/>
          </a:prstGeom>
          <a:ln w="9360">
            <a:solidFill>
              <a:srgbClr val="4A7EBB"/>
            </a:solidFill>
            <a:round/>
            <a:tailEnd type="triangle" w="med" len="med"/>
          </a:ln>
        </p:spPr>
      </p:sp>
      <p:sp>
        <p:nvSpPr>
          <p:cNvPr id="37" name="Lightning Bolt 36"/>
          <p:cNvSpPr/>
          <p:nvPr/>
        </p:nvSpPr>
        <p:spPr>
          <a:xfrm flipH="1">
            <a:off x="2209800" y="2057400"/>
            <a:ext cx="457200" cy="53340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TextBox 38"/>
          <p:cNvSpPr txBox="1"/>
          <p:nvPr/>
        </p:nvSpPr>
        <p:spPr>
          <a:xfrm>
            <a:off x="152400" y="1295400"/>
            <a:ext cx="1219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l-GR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0" y="1447800"/>
            <a:ext cx="1219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AFTER</a:t>
            </a:r>
            <a:endParaRPr lang="el-GR" dirty="0"/>
          </a:p>
        </p:txBody>
      </p:sp>
      <p:sp>
        <p:nvSpPr>
          <p:cNvPr id="44" name="CustomShape 32"/>
          <p:cNvSpPr/>
          <p:nvPr/>
        </p:nvSpPr>
        <p:spPr>
          <a:xfrm>
            <a:off x="76200" y="4419600"/>
            <a:ext cx="4114800" cy="2286000"/>
          </a:xfrm>
          <a:prstGeom prst="rect">
            <a:avLst/>
          </a:prstGeom>
          <a:solidFill>
            <a:schemeClr val="bg1"/>
          </a:solidFill>
        </p:spPr>
        <p:txBody>
          <a:bodyPr lIns="90000" tIns="45000" rIns="90000" bIns="45000"/>
          <a:lstStyle/>
          <a:p>
            <a:pPr marL="177800" indent="-177800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View0 initiates a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change</a:t>
            </a:r>
          </a:p>
          <a:p>
            <a:pPr marL="177800" indent="-177800">
              <a:lnSpc>
                <a:spcPct val="10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View1 and View 2 accept the change</a:t>
            </a:r>
          </a:p>
          <a:p>
            <a:pPr marL="177800" indent="-177800">
              <a:lnSpc>
                <a:spcPct val="100000"/>
              </a:lnSpc>
              <a:buFont typeface="Arial"/>
              <a:buChar char="•"/>
            </a:pPr>
            <a:endParaRPr sz="2000" dirty="0">
              <a:solidFill>
                <a:schemeClr val="tx1"/>
              </a:solidFill>
              <a:latin typeface="+mn-lt"/>
            </a:endParaRPr>
          </a:p>
          <a:p>
            <a:pPr marL="177800" indent="-177800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Query2 rejects the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change</a:t>
            </a:r>
            <a:endParaRPr sz="2000" dirty="0">
              <a:solidFill>
                <a:schemeClr val="tx1"/>
              </a:solidFill>
              <a:latin typeface="+mn-lt"/>
            </a:endParaRPr>
          </a:p>
          <a:p>
            <a:pPr marL="177800" indent="-177800">
              <a:lnSpc>
                <a:spcPct val="100000"/>
              </a:lnSpc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Query1 accepts the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change</a:t>
            </a:r>
            <a:endParaRPr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5" name="CustomShape 32"/>
          <p:cNvSpPr/>
          <p:nvPr/>
        </p:nvSpPr>
        <p:spPr>
          <a:xfrm>
            <a:off x="4800600" y="4419600"/>
            <a:ext cx="4114800" cy="2286000"/>
          </a:xfrm>
          <a:prstGeom prst="rect">
            <a:avLst/>
          </a:prstGeom>
          <a:solidFill>
            <a:schemeClr val="bg1"/>
          </a:solidFill>
        </p:spPr>
        <p:txBody>
          <a:bodyPr lIns="90000" tIns="45000" rIns="90000" bIns="45000"/>
          <a:lstStyle/>
          <a:p>
            <a:pPr marL="177800" indent="-177800">
              <a:lnSpc>
                <a:spcPct val="10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 path to Query2 is left intact, so that it retains it semantics</a:t>
            </a:r>
          </a:p>
          <a:p>
            <a:pPr marL="177800" indent="-177800">
              <a:lnSpc>
                <a:spcPct val="10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View1 and Query1 are adapted</a:t>
            </a:r>
          </a:p>
          <a:p>
            <a:pPr marL="177800" indent="-177800">
              <a:lnSpc>
                <a:spcPct val="100000"/>
              </a:lnSpc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View0 and View2 are adapted too, however, we need two version for each: one to serve Query2 and another to serve View1 and Query1</a:t>
            </a: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Played an impact analysis scenario: delete </a:t>
            </a:r>
            <a:r>
              <a:rPr lang="en-US" dirty="0" err="1" smtClean="0"/>
              <a:t>attr</a:t>
            </a:r>
            <a:r>
              <a:rPr lang="en-US" dirty="0" smtClean="0"/>
              <a:t>. ‘word’ from </a:t>
            </a:r>
            <a:r>
              <a:rPr lang="en-US" dirty="0" err="1" smtClean="0"/>
              <a:t>search_index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6786" name="Picture 2" descr="D:\Users\pvassil\RESEARCH\ACCEPTED\2014\14ER\Presentation\presentationHecataeus_better\Hecataeus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692154" cy="4889337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 rot="19894909">
            <a:off x="4111100" y="4408259"/>
            <a:ext cx="648072" cy="648072"/>
          </a:xfrm>
          <a:prstGeom prst="up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Up Arrow 6"/>
          <p:cNvSpPr/>
          <p:nvPr/>
        </p:nvSpPr>
        <p:spPr>
          <a:xfrm rot="9078666">
            <a:off x="5767896" y="2752688"/>
            <a:ext cx="648072" cy="64807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923928" y="508518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2. Queries Q215 and Q216 vetoed</a:t>
            </a:r>
            <a:endParaRPr lang="el-G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227687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1. The table allowed the deletion, but…</a:t>
            </a:r>
            <a:endParaRPr lang="el-GR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oices,decision making,decisions,emoticons,emotions,expressions,faces,question marks,questions,smiley,smiley face,smiley faces,smileys,smilie,smilie face,smilie faces,smilies,smily,smily face,smily faces,symbols,thinking,thoughtf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1340768"/>
            <a:ext cx="3600400" cy="36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780276"/>
            <a:ext cx="4896544" cy="2736304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are the “laws” of database schema evolution?</a:t>
            </a:r>
            <a:endParaRPr lang="el-GR" sz="4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aren’t we there yet?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Historically, nobody from the research community had access + the right to publish to version histories of database schemata</a:t>
            </a:r>
          </a:p>
          <a:p>
            <a:r>
              <a:rPr lang="en-US" sz="2400" u="sng" dirty="0" smtClean="0">
                <a:solidFill>
                  <a:srgbClr val="0000FF"/>
                </a:solidFill>
              </a:rPr>
              <a:t>Open source tools </a:t>
            </a:r>
            <a:r>
              <a:rPr lang="en-US" sz="2400" dirty="0" smtClean="0">
                <a:solidFill>
                  <a:srgbClr val="0000FF"/>
                </a:solidFill>
              </a:rPr>
              <a:t>internally hosting databases</a:t>
            </a:r>
            <a:r>
              <a:rPr lang="en-US" sz="2400" dirty="0" smtClean="0"/>
              <a:t> have changed this landscape &amp;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We are now presented with the opportunity to  study the version histories of such “open source databases”</a:t>
            </a:r>
            <a:endParaRPr lang="el-GR" sz="2400" dirty="0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5" name="Picture 4" descr="C:\Users\pvassil\AppData\Local\Microsoft\Windows\Temporary Internet Files\Content.IE5\ES7NY6W8\MC9004415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483327"/>
            <a:ext cx="1115616" cy="866424"/>
          </a:xfrm>
          <a:prstGeom prst="rect">
            <a:avLst/>
          </a:prstGeom>
          <a:noFill/>
        </p:spPr>
      </p:pic>
      <p:pic>
        <p:nvPicPr>
          <p:cNvPr id="6" name="Picture 6" descr="C:\Users\pvassil\AppData\Local\Microsoft\Windows\Temporary Internet Files\Content.IE5\5Q1D2M5Y\MC9004415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3495693"/>
            <a:ext cx="1115616" cy="869411"/>
          </a:xfrm>
          <a:prstGeom prst="rect">
            <a:avLst/>
          </a:prstGeom>
          <a:noFill/>
        </p:spPr>
      </p:pic>
      <p:cxnSp>
        <p:nvCxnSpPr>
          <p:cNvPr id="36" name="Straight Connector 35"/>
          <p:cNvCxnSpPr/>
          <p:nvPr/>
        </p:nvCxnSpPr>
        <p:spPr>
          <a:xfrm>
            <a:off x="467544" y="6021288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25"/>
          <p:cNvGrpSpPr/>
          <p:nvPr/>
        </p:nvGrpSpPr>
        <p:grpSpPr>
          <a:xfrm>
            <a:off x="8028384" y="5733256"/>
            <a:ext cx="720080" cy="883841"/>
            <a:chOff x="8028384" y="4941168"/>
            <a:chExt cx="720080" cy="883841"/>
          </a:xfrm>
          <a:solidFill>
            <a:schemeClr val="bg1"/>
          </a:solidFill>
        </p:grpSpPr>
        <p:cxnSp>
          <p:nvCxnSpPr>
            <p:cNvPr id="38" name="Straight Connector 37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0" name="Group 24"/>
          <p:cNvGrpSpPr/>
          <p:nvPr/>
        </p:nvGrpSpPr>
        <p:grpSpPr>
          <a:xfrm>
            <a:off x="6933864" y="5733256"/>
            <a:ext cx="720080" cy="883841"/>
            <a:chOff x="7092280" y="4941168"/>
            <a:chExt cx="720080" cy="883841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3" name="Group 23"/>
          <p:cNvGrpSpPr/>
          <p:nvPr/>
        </p:nvGrpSpPr>
        <p:grpSpPr>
          <a:xfrm>
            <a:off x="5839342" y="5733256"/>
            <a:ext cx="720080" cy="883841"/>
            <a:chOff x="6228184" y="4941168"/>
            <a:chExt cx="720080" cy="883841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6" name="Group 22"/>
          <p:cNvGrpSpPr/>
          <p:nvPr/>
        </p:nvGrpSpPr>
        <p:grpSpPr>
          <a:xfrm>
            <a:off x="4744820" y="5733256"/>
            <a:ext cx="720080" cy="883841"/>
            <a:chOff x="5292080" y="4941168"/>
            <a:chExt cx="720080" cy="883841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9" name="Group 21"/>
          <p:cNvGrpSpPr/>
          <p:nvPr/>
        </p:nvGrpSpPr>
        <p:grpSpPr>
          <a:xfrm>
            <a:off x="3650298" y="5733256"/>
            <a:ext cx="720080" cy="883841"/>
            <a:chOff x="4355976" y="4941168"/>
            <a:chExt cx="720080" cy="88384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52" name="Group 20"/>
          <p:cNvGrpSpPr/>
          <p:nvPr/>
        </p:nvGrpSpPr>
        <p:grpSpPr>
          <a:xfrm>
            <a:off x="2555776" y="5733256"/>
            <a:ext cx="720080" cy="883841"/>
            <a:chOff x="2555776" y="4941168"/>
            <a:chExt cx="720080" cy="883841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55" name="Group 27"/>
          <p:cNvGrpSpPr/>
          <p:nvPr/>
        </p:nvGrpSpPr>
        <p:grpSpPr>
          <a:xfrm>
            <a:off x="411566" y="5733256"/>
            <a:ext cx="550151" cy="883841"/>
            <a:chOff x="411566" y="4941168"/>
            <a:chExt cx="550151" cy="88384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298558" y="5229200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42837" y="5229200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52407" y="5229200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750335" y="5229200"/>
            <a:ext cx="82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Qiu,Li,Su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FSE’13</a:t>
            </a:r>
            <a:endParaRPr lang="el-GR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197238" y="5229200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  <p:sp>
        <p:nvSpPr>
          <p:cNvPr id="63" name="Left Brace 62"/>
          <p:cNvSpPr/>
          <p:nvPr/>
        </p:nvSpPr>
        <p:spPr>
          <a:xfrm rot="5400000">
            <a:off x="1619672" y="4509120"/>
            <a:ext cx="360040" cy="136815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TextBox 63"/>
          <p:cNvSpPr txBox="1"/>
          <p:nvPr/>
        </p:nvSpPr>
        <p:spPr>
          <a:xfrm>
            <a:off x="1043608" y="443711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Mind the gap! 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(15 years)</a:t>
            </a:r>
            <a:endParaRPr lang="el-GR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take on the problem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Collected </a:t>
            </a:r>
            <a:r>
              <a:rPr lang="en-US" sz="2000" dirty="0" smtClean="0">
                <a:solidFill>
                  <a:srgbClr val="C00000"/>
                </a:solidFill>
              </a:rPr>
              <a:t>version histories for the schemata of 8 open-source projects</a:t>
            </a:r>
          </a:p>
          <a:p>
            <a:pPr lvl="1"/>
            <a:r>
              <a:rPr lang="en-US" sz="2000" dirty="0" smtClean="0">
                <a:ea typeface="Calibri"/>
                <a:cs typeface="Calibri"/>
                <a:sym typeface="Calibri"/>
              </a:rPr>
              <a:t>CMS’s: </a:t>
            </a:r>
            <a:r>
              <a:rPr lang="en-US" sz="2000" dirty="0" err="1" smtClean="0">
                <a:sym typeface="Calibri"/>
              </a:rPr>
              <a:t>MediaWiki</a:t>
            </a:r>
            <a:r>
              <a:rPr lang="en-US" sz="2000" dirty="0" smtClean="0">
                <a:sym typeface="Calibri"/>
              </a:rPr>
              <a:t>, TYPO3, Coppermine, </a:t>
            </a:r>
            <a:r>
              <a:rPr lang="en-US" sz="2000" dirty="0" err="1" smtClean="0">
                <a:sym typeface="Calibri"/>
              </a:rPr>
              <a:t>phpBB</a:t>
            </a:r>
            <a:r>
              <a:rPr lang="en-US" sz="2000" dirty="0" smtClean="0">
                <a:sym typeface="Calibri"/>
              </a:rPr>
              <a:t>, </a:t>
            </a:r>
            <a:r>
              <a:rPr lang="en-US" sz="2000" dirty="0" err="1" smtClean="0">
                <a:sym typeface="Calibri"/>
              </a:rPr>
              <a:t>OpenCart</a:t>
            </a:r>
            <a:endParaRPr lang="en-US" sz="2000" dirty="0" smtClean="0">
              <a:sym typeface="Calibri"/>
            </a:endParaRPr>
          </a:p>
          <a:p>
            <a:pPr lvl="1"/>
            <a:r>
              <a:rPr lang="en-US" sz="2000" dirty="0" smtClean="0">
                <a:latin typeface="Calibri" pitchFamily="34" charset="0"/>
              </a:rPr>
              <a:t>Physics: ATLAS Trigger  --- Bio: Ensemble, </a:t>
            </a:r>
            <a:r>
              <a:rPr lang="en-US" sz="2000" dirty="0" err="1" smtClean="0">
                <a:latin typeface="Calibri" pitchFamily="34" charset="0"/>
              </a:rPr>
              <a:t>BioSQL</a:t>
            </a:r>
            <a:endParaRPr lang="en-US" sz="2000" dirty="0" smtClean="0">
              <a:latin typeface="Calibri" pitchFamily="34" charset="0"/>
            </a:endParaRP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Preprocessed them to be </a:t>
            </a:r>
            <a:r>
              <a:rPr lang="en-US" sz="2000" dirty="0" err="1" smtClean="0">
                <a:latin typeface="Calibri" pitchFamily="34" charset="0"/>
              </a:rPr>
              <a:t>parsable</a:t>
            </a:r>
            <a:r>
              <a:rPr lang="en-US" sz="2000" dirty="0" smtClean="0">
                <a:latin typeface="Calibri" pitchFamily="34" charset="0"/>
              </a:rPr>
              <a:t> by our </a:t>
            </a:r>
            <a:r>
              <a:rPr lang="en-US" sz="2000" b="1" dirty="0" smtClean="0">
                <a:latin typeface="Calibri" pitchFamily="34" charset="0"/>
              </a:rPr>
              <a:t>HECATE schema comparison tool</a:t>
            </a:r>
            <a:r>
              <a:rPr lang="en-US" sz="2000" dirty="0" smtClean="0">
                <a:latin typeface="Calibri" pitchFamily="34" charset="0"/>
              </a:rPr>
              <a:t> and exported the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transitions</a:t>
            </a:r>
            <a:r>
              <a:rPr lang="en-US" sz="2000" dirty="0" smtClean="0">
                <a:latin typeface="Calibri" pitchFamily="34" charset="0"/>
              </a:rPr>
              <a:t> between each two subsequent versions and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measures</a:t>
            </a:r>
            <a:r>
              <a:rPr lang="en-US" sz="2000" dirty="0" smtClean="0">
                <a:latin typeface="Calibri" pitchFamily="34" charset="0"/>
              </a:rPr>
              <a:t> for them </a:t>
            </a:r>
            <a:r>
              <a:rPr lang="en" sz="2000" dirty="0" smtClean="0">
                <a:ea typeface="Calibri"/>
                <a:cs typeface="Calibri"/>
                <a:sym typeface="Calibri"/>
              </a:rPr>
              <a:t>(size, growth, changes)  </a:t>
            </a:r>
          </a:p>
          <a:p>
            <a:pPr algn="r">
              <a:buNone/>
            </a:pPr>
            <a:endParaRPr lang="en-US" sz="1800" dirty="0" smtClean="0">
              <a:latin typeface="Calibri" pitchFamily="34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Exploratory search </a:t>
            </a:r>
            <a:r>
              <a:rPr lang="en-US" sz="2000" dirty="0" smtClean="0">
                <a:latin typeface="Calibri" pitchFamily="34" charset="0"/>
              </a:rPr>
              <a:t>where we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statistically studied / mined these measures</a:t>
            </a:r>
            <a:r>
              <a:rPr lang="en-US" sz="2000" dirty="0" smtClean="0">
                <a:latin typeface="Calibri" pitchFamily="34" charset="0"/>
              </a:rPr>
              <a:t>, to </a:t>
            </a:r>
            <a:r>
              <a:rPr lang="en-US" sz="2000" b="1" dirty="0" smtClean="0">
                <a:latin typeface="Calibri" pitchFamily="34" charset="0"/>
              </a:rPr>
              <a:t>extract patterns &amp; regularities  for the lives of tables</a:t>
            </a:r>
          </a:p>
          <a:p>
            <a:endParaRPr lang="en-US" sz="2000" b="1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Web:</a:t>
            </a:r>
          </a:p>
          <a:p>
            <a:pPr algn="ctr">
              <a:buNone/>
            </a:pPr>
            <a:r>
              <a:rPr lang="en-US" sz="2600" dirty="0" smtClean="0">
                <a:latin typeface="Calibri" pitchFamily="34" charset="0"/>
                <a:hlinkClick r:id="rId3"/>
              </a:rPr>
              <a:t>http://www.cs.uoi.gr/~pvassil/projects/schemaBiographies/</a:t>
            </a:r>
            <a:r>
              <a:rPr lang="en-US" sz="2600" dirty="0" smtClean="0">
                <a:latin typeface="Calibri" pitchFamily="34" charset="0"/>
              </a:rPr>
              <a:t> </a:t>
            </a:r>
          </a:p>
          <a:p>
            <a:endParaRPr lang="en-US" sz="2000" b="1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Data available at:</a:t>
            </a:r>
          </a:p>
          <a:p>
            <a:pPr algn="ctr">
              <a:buNone/>
            </a:pPr>
            <a:r>
              <a:rPr lang="fr-FR" sz="2600" dirty="0" smtClean="0">
                <a:cs typeface="Consolas" pitchFamily="49" charset="0"/>
                <a:hlinkClick r:id="rId4"/>
              </a:rPr>
              <a:t>https://github.com/DAINTINESS-Group/EvolutionDatasets</a:t>
            </a:r>
            <a:endParaRPr lang="en-US" sz="26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7" name="Picture 7" descr="C:\Users\pvassil\AppData\Local\Microsoft\Windows\Temporary Internet Files\Content.IE5\5Q1D2M5Y\MC90044045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7637" y="1095127"/>
            <a:ext cx="1412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/>
          <p:nvPr/>
        </p:nvGrpSpPr>
        <p:grpSpPr>
          <a:xfrm>
            <a:off x="8028384" y="116632"/>
            <a:ext cx="1018870" cy="1080120"/>
            <a:chOff x="7772626" y="116632"/>
            <a:chExt cx="1018870" cy="1080120"/>
          </a:xfrm>
        </p:grpSpPr>
        <p:pic>
          <p:nvPicPr>
            <p:cNvPr id="6" name="Picture 45" descr="C:\Users\pvassil\AppData\Local\Microsoft\Windows\Temporary Internet Files\Content.IE5\USRROZJH\MC900384174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84368" y="116632"/>
              <a:ext cx="880965" cy="951902"/>
            </a:xfrm>
            <a:prstGeom prst="rect">
              <a:avLst/>
            </a:prstGeom>
            <a:noFill/>
          </p:spPr>
        </p:pic>
        <p:pic>
          <p:nvPicPr>
            <p:cNvPr id="9" name="Picture 43" descr="C:\Users\pvassil\AppData\Local\Microsoft\Windows\Temporary Internet Files\Content.IE5\NCZARXT3\MC900441397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72626" y="188640"/>
              <a:ext cx="1018870" cy="1008112"/>
            </a:xfrm>
            <a:prstGeom prst="rect">
              <a:avLst/>
            </a:prstGeom>
            <a:noFill/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study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92514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Scope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databases being part of </a:t>
            </a:r>
            <a:r>
              <a:rPr lang="en-US" dirty="0" smtClean="0">
                <a:solidFill>
                  <a:srgbClr val="008000"/>
                </a:solidFill>
              </a:rPr>
              <a:t>open-source software </a:t>
            </a:r>
            <a:r>
              <a:rPr lang="en-US" dirty="0" smtClean="0"/>
              <a:t>(and not proprietary ones)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long </a:t>
            </a:r>
            <a:r>
              <a:rPr lang="en-US" dirty="0" smtClean="0">
                <a:solidFill>
                  <a:srgbClr val="3333FF"/>
                </a:solidFill>
              </a:rPr>
              <a:t>history</a:t>
            </a:r>
            <a:endParaRPr lang="en-US" dirty="0" smtClean="0"/>
          </a:p>
          <a:p>
            <a:pPr lvl="1"/>
            <a:r>
              <a:rPr lang="en-US" dirty="0" smtClean="0"/>
              <a:t>we work only with changes at the </a:t>
            </a:r>
            <a:r>
              <a:rPr lang="en-US" dirty="0" smtClean="0">
                <a:solidFill>
                  <a:srgbClr val="7030A0"/>
                </a:solidFill>
              </a:rPr>
              <a:t>logical schema level </a:t>
            </a:r>
            <a:r>
              <a:rPr lang="en-US" dirty="0" smtClean="0"/>
              <a:t>(and ignore physical-level changes like index creation or change of storage engine)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We encompass datasets with different </a:t>
            </a:r>
            <a:r>
              <a:rPr lang="en-US" dirty="0" smtClean="0">
                <a:solidFill>
                  <a:srgbClr val="008000"/>
                </a:solidFill>
              </a:rPr>
              <a:t>domains ([A]: physics, [B]: biomedical, [C]: CMS’s)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amount of growth </a:t>
            </a:r>
            <a:r>
              <a:rPr lang="en-US" dirty="0">
                <a:solidFill>
                  <a:srgbClr val="002060"/>
                </a:solidFill>
              </a:rPr>
              <a:t>(shade: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high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med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</a:t>
            </a:r>
            <a:r>
              <a:rPr lang="en-US" dirty="0">
                <a:solidFill>
                  <a:srgbClr val="002060"/>
                </a:solidFill>
              </a:rPr>
              <a:t>) &amp; </a:t>
            </a:r>
            <a:r>
              <a:rPr lang="en-US" dirty="0" smtClean="0">
                <a:solidFill>
                  <a:srgbClr val="FF0000"/>
                </a:solidFill>
              </a:rPr>
              <a:t>schema size</a:t>
            </a:r>
          </a:p>
          <a:p>
            <a:endParaRPr lang="en-US" dirty="0" smtClean="0"/>
          </a:p>
          <a:p>
            <a:r>
              <a:rPr lang="en-US" dirty="0" smtClean="0"/>
              <a:t>We should be very careful to not </a:t>
            </a:r>
            <a:r>
              <a:rPr lang="en-US" dirty="0" err="1" smtClean="0"/>
              <a:t>overgeneralize</a:t>
            </a:r>
            <a:r>
              <a:rPr lang="en-US" dirty="0" smtClean="0"/>
              <a:t> findings to proprietary databases or physical schemata!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36095" y="1340768"/>
          <a:ext cx="3544944" cy="5328624"/>
        </p:xfrm>
        <a:graphic>
          <a:graphicData uri="http://schemas.openxmlformats.org/drawingml/2006/table">
            <a:tbl>
              <a:tblPr/>
              <a:tblGrid>
                <a:gridCol w="1004401"/>
                <a:gridCol w="451920"/>
                <a:gridCol w="1164429"/>
                <a:gridCol w="462097"/>
                <a:gridCol w="462097"/>
              </a:tblGrid>
              <a:tr h="81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FoSS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Dataset</a:t>
                      </a:r>
                      <a:endParaRPr lang="el-GR" sz="16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Versions</a:t>
                      </a:r>
                      <a:endParaRPr lang="el-GR" sz="1100" kern="1400" dirty="0">
                        <a:solidFill>
                          <a:srgbClr val="3333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Lifetime</a:t>
                      </a:r>
                      <a:endParaRPr lang="el-GR" sz="1100" kern="1400" dirty="0">
                        <a:solidFill>
                          <a:srgbClr val="3333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@ </a:t>
                      </a:r>
                      <a:r>
                        <a:rPr lang="el-GR" sz="1000" b="1" kern="1400" dirty="0" err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Start</a:t>
                      </a:r>
                      <a:endParaRPr lang="el-GR" sz="1100" kern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@  </a:t>
                      </a:r>
                      <a:r>
                        <a:rPr lang="el-GR" sz="1000" b="1" kern="1400" dirty="0" err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End</a:t>
                      </a:r>
                      <a:endParaRPr lang="el-GR" sz="1100" kern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65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ATLAS </a:t>
                      </a: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Trigger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[A]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7 M, 2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8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BioSQL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[B]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6 M, 19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Coppermine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6 M, 2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Ensembl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[B]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528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3 M, 15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MediaWiki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322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10 M, 6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7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OpenCart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164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4 M, 3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114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phpBB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133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7 M, 10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TYPO3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11 M, 0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ea typeface="Calibri"/>
                <a:cs typeface="Calibri"/>
                <a:sym typeface="Calibri"/>
              </a:rPr>
              <a:t>Hecate: </a:t>
            </a:r>
            <a:r>
              <a:rPr lang="en-US" dirty="0" smtClean="0">
                <a:latin typeface="Calibri" pitchFamily="34" charset="0"/>
              </a:rPr>
              <a:t>SQL schema diff extractor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D:\Users\pvassil\PROPOSALS\2013\Latsis\WORKING\MaterialForAppendix\screenshots\Hecate_inacti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721423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1560" y="6165304"/>
            <a:ext cx="6912768" cy="5254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0" lvl="1" indent="-419100">
              <a:lnSpc>
                <a:spcPct val="115000"/>
              </a:lnSpc>
              <a:buSzPct val="100000"/>
              <a:buNone/>
            </a:pPr>
            <a:r>
              <a:rPr lang="fr-FR" sz="2600" dirty="0" smtClean="0">
                <a:cs typeface="Consolas" pitchFamily="49" charset="0"/>
                <a:hlinkClick r:id="rId4"/>
              </a:rPr>
              <a:t>https://github.com/DAINTINESS-Group/Hecate</a:t>
            </a:r>
            <a:r>
              <a:rPr lang="fr-FR" sz="2600" dirty="0" smtClean="0">
                <a:cs typeface="Consolas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evolution for o/s db’s at the “macro” Level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68761"/>
            <a:ext cx="7772400" cy="313814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.. What do we see if we observe the evolution of </a:t>
            </a:r>
            <a:r>
              <a:rPr lang="en-US" sz="1800" b="1" u="sng" dirty="0" smtClean="0"/>
              <a:t>the entire schema</a:t>
            </a:r>
            <a:r>
              <a:rPr lang="en-US" sz="1800" b="1" dirty="0" smtClean="0"/>
              <a:t>?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0000FF"/>
                </a:solidFill>
              </a:rPr>
              <a:t>http://www.cs.uoi.gr/~pvassil/publications/2014_CAiSE/ </a:t>
            </a:r>
          </a:p>
          <a:p>
            <a:endParaRPr lang="en-US" sz="1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1800" dirty="0" err="1" smtClean="0"/>
              <a:t>Skoulis</a:t>
            </a:r>
            <a:r>
              <a:rPr lang="en-US" sz="1800" dirty="0" smtClean="0"/>
              <a:t>, Vassiliadis, </a:t>
            </a:r>
            <a:r>
              <a:rPr lang="en-US" sz="1800" dirty="0" err="1" smtClean="0"/>
              <a:t>Zarras</a:t>
            </a:r>
            <a:r>
              <a:rPr lang="en-US" sz="1800" dirty="0" smtClean="0"/>
              <a:t>. Open-Source Databases: Within, Outside, or Beyond Lehman's Laws of Software Evolution? </a:t>
            </a:r>
            <a:r>
              <a:rPr lang="en-US" sz="1800" b="1" dirty="0" err="1" smtClean="0"/>
              <a:t>CAiSE</a:t>
            </a:r>
            <a:r>
              <a:rPr lang="en-US" sz="1800" b="1" dirty="0" smtClean="0"/>
              <a:t> 2014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1800" dirty="0" smtClean="0"/>
              <a:t>Growing up with stability: How open-source relational databases evolve.  </a:t>
            </a:r>
            <a:r>
              <a:rPr lang="en-US" sz="1800" b="1" dirty="0" smtClean="0"/>
              <a:t>Information Systems, Volume 53</a:t>
            </a:r>
            <a:r>
              <a:rPr lang="en-US" sz="1800" dirty="0" smtClean="0"/>
              <a:t>, </a:t>
            </a:r>
            <a:r>
              <a:rPr lang="en-US" sz="1800" b="1" dirty="0" smtClean="0"/>
              <a:t>October–November 2015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Exploratory search of the schema histories for patterns</a:t>
            </a:r>
            <a:endParaRPr lang="el-G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19</a:t>
            </a:fld>
            <a:endParaRPr lang="el-GR" dirty="0"/>
          </a:p>
        </p:txBody>
      </p:sp>
      <p:pic>
        <p:nvPicPr>
          <p:cNvPr id="4" name="Picture 3" descr="in-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5"/>
            <a:ext cx="9144000" cy="3596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492275"/>
            <a:ext cx="3816424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Input: </a:t>
            </a:r>
            <a:r>
              <a:rPr lang="en-US" sz="2400" dirty="0" smtClean="0">
                <a:latin typeface="+mn-lt"/>
              </a:rPr>
              <a:t>schema histories from </a:t>
            </a:r>
            <a:r>
              <a:rPr lang="en-US" sz="2400" dirty="0" err="1" smtClean="0">
                <a:latin typeface="+mn-lt"/>
              </a:rPr>
              <a:t>github</a:t>
            </a:r>
            <a:r>
              <a:rPr lang="en-US" sz="2400" dirty="0" smtClean="0">
                <a:latin typeface="+mn-lt"/>
              </a:rPr>
              <a:t>/</a:t>
            </a:r>
            <a:r>
              <a:rPr lang="en-US" sz="2400" dirty="0" err="1" smtClean="0">
                <a:latin typeface="+mn-lt"/>
              </a:rPr>
              <a:t>sourceforge</a:t>
            </a:r>
            <a:r>
              <a:rPr lang="en-US" sz="2400" dirty="0" smtClean="0">
                <a:latin typeface="+mn-lt"/>
              </a:rPr>
              <a:t>/…</a:t>
            </a:r>
          </a:p>
          <a:p>
            <a:r>
              <a:rPr lang="en-US" sz="2400" b="1" dirty="0" smtClean="0">
                <a:latin typeface="+mn-lt"/>
              </a:rPr>
              <a:t>Raw material</a:t>
            </a:r>
            <a:r>
              <a:rPr lang="en-US" sz="2400" dirty="0" smtClean="0">
                <a:latin typeface="+mn-lt"/>
              </a:rPr>
              <a:t>: details and stats on each table’s life, as produced by our diff extractor, for all the 8 datasets</a:t>
            </a:r>
            <a:endParaRPr lang="el-GR" sz="24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488207"/>
            <a:ext cx="3816424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Output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u="sng" dirty="0" smtClean="0">
                <a:latin typeface="+mn-lt"/>
              </a:rPr>
              <a:t>properties &amp; patterns on </a:t>
            </a:r>
            <a:r>
              <a:rPr lang="en-US" sz="2400" b="1" u="sng" dirty="0" smtClean="0">
                <a:solidFill>
                  <a:srgbClr val="3333FF"/>
                </a:solidFill>
                <a:latin typeface="+mn-lt"/>
              </a:rPr>
              <a:t>schema properties (size, </a:t>
            </a:r>
            <a:r>
              <a:rPr lang="en-US" sz="2400" b="1" u="sng" dirty="0" smtClean="0">
                <a:solidFill>
                  <a:srgbClr val="3333FF"/>
                </a:solidFill>
              </a:rPr>
              <a:t>growth</a:t>
            </a:r>
            <a:r>
              <a:rPr lang="en-US" sz="2400" b="1" u="sng" dirty="0" smtClean="0">
                <a:solidFill>
                  <a:srgbClr val="3333FF"/>
                </a:solidFill>
                <a:latin typeface="+mn-lt"/>
              </a:rPr>
              <a:t>, changes, …)</a:t>
            </a:r>
            <a:r>
              <a:rPr lang="en-US" sz="2400" dirty="0" smtClean="0">
                <a:latin typeface="+mn-lt"/>
              </a:rPr>
              <a:t> that occur frequently in our data sets</a:t>
            </a:r>
          </a:p>
          <a:p>
            <a:r>
              <a:rPr lang="en-US" sz="2400" b="1" u="sng" dirty="0" smtClean="0"/>
              <a:t>Highlights</a:t>
            </a:r>
            <a:endParaRPr lang="en-US" sz="2400" u="sng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sz="2400" u="sng" dirty="0" smtClean="0"/>
              <a:t>Patterns on size and growth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sz="2400" u="sng" dirty="0" smtClean="0">
                <a:latin typeface="+mn-lt"/>
              </a:rPr>
              <a:t>Compliance to Lehman’s laws</a:t>
            </a:r>
            <a:endParaRPr lang="el-GR" sz="2400" u="sng" dirty="0" smtClean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037" y="5030614"/>
            <a:ext cx="7908467" cy="1143000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latin typeface="Cambria" pitchFamily="18" charset="0"/>
              </a:rPr>
              <a:t>The nature that needs change is vicious; for it is not simple nor good…</a:t>
            </a:r>
            <a:endParaRPr lang="en-US" sz="3200" b="1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8" descr="http://upload.wikimedia.org/wikipedia/commons/3/34/Jeng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88840"/>
            <a:ext cx="1676400" cy="2235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49243" y="6269250"/>
            <a:ext cx="4559261" cy="40011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latin typeface="Cambria" pitchFamily="18" charset="0"/>
              </a:rPr>
              <a:t>Nicomachean</a:t>
            </a:r>
            <a:r>
              <a:rPr lang="en-US" sz="2000" i="1" dirty="0" smtClean="0">
                <a:latin typeface="Cambria" pitchFamily="18" charset="0"/>
              </a:rPr>
              <a:t> Ethics, Book VII, Aristotle </a:t>
            </a:r>
            <a:endParaRPr lang="en-US" sz="2000" i="1" dirty="0">
              <a:latin typeface="Cambria" pitchFamily="18" charset="0"/>
            </a:endParaRPr>
          </a:p>
        </p:txBody>
      </p:sp>
      <p:pic>
        <p:nvPicPr>
          <p:cNvPr id="7" name="Picture 2" descr="http://images.huffingtonpost.com/2012-10-17-aristo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74" y="4755976"/>
            <a:ext cx="1584198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96428" y="980912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312285" y="980912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228142" y="980912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96428" y="285312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312285" y="285312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228142" y="285312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368381" y="472950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256191" y="472950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Shape 1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Schema Size (relations)</a:t>
            </a:r>
            <a:br>
              <a:rPr lang="en-US" sz="40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</a:br>
            <a:endParaRPr lang="en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20</a:t>
            </a:fld>
            <a:endParaRPr kumimoji="0"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/>
          <a:p>
            <a:r>
              <a:rPr kumimoji="0" lang="en-US" smtClean="0"/>
              <a:t>http://www.cs.uoi.gr/~pvassil/publications/2014_CAiSE/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Size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Overall increase in size</a:t>
            </a:r>
          </a:p>
          <a:p>
            <a:r>
              <a:rPr lang="en-US" dirty="0" smtClean="0"/>
              <a:t>Periods of </a:t>
            </a:r>
            <a:r>
              <a:rPr lang="en-US" b="1" dirty="0" smtClean="0">
                <a:solidFill>
                  <a:srgbClr val="0000FF"/>
                </a:solidFill>
              </a:rPr>
              <a:t>increase</a:t>
            </a:r>
            <a:r>
              <a:rPr lang="en-US" dirty="0" smtClean="0"/>
              <a:t>, esp. at beginning and after large drops </a:t>
            </a:r>
            <a:r>
              <a:rPr lang="en-US" dirty="0" smtClean="0">
                <a:solidFill>
                  <a:srgbClr val="0000FF"/>
                </a:solidFill>
              </a:rPr>
              <a:t>-&gt; positive feedback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Drops</a:t>
            </a:r>
            <a:r>
              <a:rPr lang="en-US" dirty="0" smtClean="0"/>
              <a:t>: sudden and steep (in short duration) </a:t>
            </a:r>
            <a:r>
              <a:rPr lang="en-US" dirty="0" smtClean="0">
                <a:solidFill>
                  <a:srgbClr val="C00000"/>
                </a:solidFill>
              </a:rPr>
              <a:t>-&gt; negative feedback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Large periods of stability!</a:t>
            </a:r>
          </a:p>
          <a:p>
            <a:pPr lvl="1"/>
            <a:r>
              <a:rPr lang="en-US" dirty="0" smtClean="0"/>
              <a:t>Unlike traditional S/W, db’s are dependency magnets…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44259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237" y="146050"/>
            <a:ext cx="444976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08450"/>
            <a:ext cx="44926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5513" y="4098925"/>
            <a:ext cx="44084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442595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237" y="146050"/>
            <a:ext cx="444976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108450"/>
            <a:ext cx="44926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5513" y="4098925"/>
            <a:ext cx="44084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2971800"/>
            <a:ext cx="33528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Growth over time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Calmness periods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2971800"/>
            <a:ext cx="3962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Increase</a:t>
            </a:r>
            <a:r>
              <a:rPr lang="en-US" dirty="0" smtClean="0"/>
              <a:t> both </a:t>
            </a:r>
            <a:r>
              <a:rPr lang="en-US" dirty="0" smtClean="0">
                <a:solidFill>
                  <a:srgbClr val="00B0F0"/>
                </a:solidFill>
              </a:rPr>
              <a:t>slow (</a:t>
            </a:r>
            <a:r>
              <a:rPr lang="en-US" u="sng" dirty="0" smtClean="0">
                <a:solidFill>
                  <a:srgbClr val="00B0F0"/>
                </a:solidFill>
              </a:rPr>
              <a:t>mostly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3333FF"/>
                </a:solidFill>
              </a:rPr>
              <a:t>abrupt</a:t>
            </a:r>
          </a:p>
          <a:p>
            <a:r>
              <a:rPr lang="en-US" dirty="0" smtClean="0"/>
              <a:t>Occasional </a:t>
            </a:r>
            <a:r>
              <a:rPr lang="en-US" dirty="0" smtClean="0">
                <a:solidFill>
                  <a:srgbClr val="FF0000"/>
                </a:solidFill>
              </a:rPr>
              <a:t>abrupt drops</a:t>
            </a:r>
            <a:r>
              <a:rPr lang="en-US" dirty="0" smtClean="0"/>
              <a:t> (maintenance)</a:t>
            </a:r>
            <a:endParaRPr lang="el-GR" dirty="0" smtClean="0"/>
          </a:p>
        </p:txBody>
      </p:sp>
      <p:sp>
        <p:nvSpPr>
          <p:cNvPr id="8" name="Rectangle 7"/>
          <p:cNvSpPr/>
          <p:nvPr/>
        </p:nvSpPr>
        <p:spPr>
          <a:xfrm>
            <a:off x="1219200" y="914400"/>
            <a:ext cx="8382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3200400" y="685800"/>
            <a:ext cx="12192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6172200" y="5943600"/>
            <a:ext cx="8382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5181600" y="6172200"/>
            <a:ext cx="7620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143000" y="5715000"/>
            <a:ext cx="2286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447800" y="5867400"/>
            <a:ext cx="2286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2209800" y="5486400"/>
            <a:ext cx="3048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2743200" y="5334000"/>
            <a:ext cx="2286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3352800" y="5029200"/>
            <a:ext cx="3810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3886200" y="4953000"/>
            <a:ext cx="2286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ectangle 17"/>
          <p:cNvSpPr/>
          <p:nvPr/>
        </p:nvSpPr>
        <p:spPr>
          <a:xfrm>
            <a:off x="7086600" y="838200"/>
            <a:ext cx="3048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7924800" y="914400"/>
            <a:ext cx="4572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7162800" y="5181600"/>
            <a:ext cx="9144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8610600" y="4648200"/>
            <a:ext cx="3810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914400" y="1066800"/>
            <a:ext cx="304800" cy="4572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5410200" y="1524000"/>
            <a:ext cx="304800" cy="4572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Oval 23"/>
          <p:cNvSpPr/>
          <p:nvPr/>
        </p:nvSpPr>
        <p:spPr>
          <a:xfrm>
            <a:off x="5181600" y="1676400"/>
            <a:ext cx="304800" cy="4572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Oval 24"/>
          <p:cNvSpPr/>
          <p:nvPr/>
        </p:nvSpPr>
        <p:spPr>
          <a:xfrm>
            <a:off x="5791200" y="1447800"/>
            <a:ext cx="304800" cy="4572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Oval 25"/>
          <p:cNvSpPr/>
          <p:nvPr/>
        </p:nvSpPr>
        <p:spPr>
          <a:xfrm>
            <a:off x="1295400" y="5715000"/>
            <a:ext cx="304800" cy="4572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Oval 26"/>
          <p:cNvSpPr/>
          <p:nvPr/>
        </p:nvSpPr>
        <p:spPr>
          <a:xfrm>
            <a:off x="8077200" y="5029200"/>
            <a:ext cx="304800" cy="4572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ectangle 27"/>
          <p:cNvSpPr/>
          <p:nvPr/>
        </p:nvSpPr>
        <p:spPr>
          <a:xfrm>
            <a:off x="2209800" y="685800"/>
            <a:ext cx="914400" cy="304800"/>
          </a:xfrm>
          <a:prstGeom prst="rect">
            <a:avLst/>
          </a:prstGeom>
          <a:solidFill>
            <a:srgbClr val="DBEE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ectangle 28"/>
          <p:cNvSpPr/>
          <p:nvPr/>
        </p:nvSpPr>
        <p:spPr>
          <a:xfrm>
            <a:off x="6096000" y="914400"/>
            <a:ext cx="914400" cy="609600"/>
          </a:xfrm>
          <a:prstGeom prst="rect">
            <a:avLst/>
          </a:prstGeom>
          <a:solidFill>
            <a:srgbClr val="DBEE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ectangle 29"/>
          <p:cNvSpPr/>
          <p:nvPr/>
        </p:nvSpPr>
        <p:spPr>
          <a:xfrm>
            <a:off x="533400" y="5867400"/>
            <a:ext cx="685800" cy="533400"/>
          </a:xfrm>
          <a:prstGeom prst="rect">
            <a:avLst/>
          </a:prstGeom>
          <a:solidFill>
            <a:srgbClr val="DBEE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ectangle 30"/>
          <p:cNvSpPr/>
          <p:nvPr/>
        </p:nvSpPr>
        <p:spPr>
          <a:xfrm>
            <a:off x="5943600" y="5943600"/>
            <a:ext cx="228600" cy="304800"/>
          </a:xfrm>
          <a:prstGeom prst="rect">
            <a:avLst/>
          </a:prstGeom>
          <a:solidFill>
            <a:srgbClr val="DBEE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8305800" y="4800600"/>
            <a:ext cx="381000" cy="381000"/>
          </a:xfrm>
          <a:prstGeom prst="rect">
            <a:avLst/>
          </a:prstGeom>
          <a:solidFill>
            <a:srgbClr val="DBEE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Oval 32"/>
          <p:cNvSpPr/>
          <p:nvPr/>
        </p:nvSpPr>
        <p:spPr>
          <a:xfrm>
            <a:off x="7239000" y="838200"/>
            <a:ext cx="304800" cy="457200"/>
          </a:xfrm>
          <a:prstGeom prst="ellipse">
            <a:avLst/>
          </a:prstGeom>
          <a:solidFill>
            <a:schemeClr val="accent2">
              <a:lumMod val="20000"/>
              <a:lumOff val="80000"/>
              <a:alpha val="40000"/>
            </a:scheme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ectangle 33"/>
          <p:cNvSpPr/>
          <p:nvPr/>
        </p:nvSpPr>
        <p:spPr>
          <a:xfrm>
            <a:off x="5029200" y="1447800"/>
            <a:ext cx="1066800" cy="762000"/>
          </a:xfrm>
          <a:prstGeom prst="rect">
            <a:avLst/>
          </a:prstGeom>
          <a:solidFill>
            <a:srgbClr val="DBEE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 rot="13412087">
            <a:off x="825056" y="1815655"/>
            <a:ext cx="304800" cy="30480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13412087">
            <a:off x="977456" y="1587057"/>
            <a:ext cx="304800" cy="30480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Right Arrow 37"/>
          <p:cNvSpPr/>
          <p:nvPr/>
        </p:nvSpPr>
        <p:spPr>
          <a:xfrm rot="2639042">
            <a:off x="698907" y="1053693"/>
            <a:ext cx="304800" cy="30480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ight Arrow 38"/>
          <p:cNvSpPr/>
          <p:nvPr/>
        </p:nvSpPr>
        <p:spPr>
          <a:xfrm rot="2319259">
            <a:off x="4938605" y="1662005"/>
            <a:ext cx="304800" cy="30480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Right Arrow 39"/>
          <p:cNvSpPr/>
          <p:nvPr/>
        </p:nvSpPr>
        <p:spPr>
          <a:xfrm rot="2561626">
            <a:off x="5092151" y="1358351"/>
            <a:ext cx="304800" cy="30480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Right Arrow 40"/>
          <p:cNvSpPr/>
          <p:nvPr/>
        </p:nvSpPr>
        <p:spPr>
          <a:xfrm rot="13412087">
            <a:off x="8445057" y="1053655"/>
            <a:ext cx="304800" cy="30480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Rectangle 41"/>
          <p:cNvSpPr/>
          <p:nvPr/>
        </p:nvSpPr>
        <p:spPr>
          <a:xfrm>
            <a:off x="8686800" y="838200"/>
            <a:ext cx="228600" cy="3048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Right Arrow 43"/>
          <p:cNvSpPr/>
          <p:nvPr/>
        </p:nvSpPr>
        <p:spPr>
          <a:xfrm rot="13412087">
            <a:off x="7149656" y="5701857"/>
            <a:ext cx="304800" cy="30480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Right Arrow 44"/>
          <p:cNvSpPr/>
          <p:nvPr/>
        </p:nvSpPr>
        <p:spPr>
          <a:xfrm rot="13412087">
            <a:off x="3796855" y="5244654"/>
            <a:ext cx="304800" cy="30480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Right Arrow 45"/>
          <p:cNvSpPr/>
          <p:nvPr/>
        </p:nvSpPr>
        <p:spPr>
          <a:xfrm rot="13412087">
            <a:off x="4254056" y="5016055"/>
            <a:ext cx="304800" cy="30480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Right Arrow 46"/>
          <p:cNvSpPr/>
          <p:nvPr/>
        </p:nvSpPr>
        <p:spPr>
          <a:xfrm rot="13412087">
            <a:off x="3111056" y="5473258"/>
            <a:ext cx="304800" cy="304800"/>
          </a:xfrm>
          <a:prstGeom prst="rightArrow">
            <a:avLst/>
          </a:prstGeom>
          <a:solidFill>
            <a:srgbClr val="33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Rectangle 47"/>
          <p:cNvSpPr/>
          <p:nvPr/>
        </p:nvSpPr>
        <p:spPr>
          <a:xfrm>
            <a:off x="1676400" y="5562600"/>
            <a:ext cx="533400" cy="381000"/>
          </a:xfrm>
          <a:prstGeom prst="rect">
            <a:avLst/>
          </a:prstGeom>
          <a:solidFill>
            <a:srgbClr val="DBEE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Rectangle 48"/>
          <p:cNvSpPr/>
          <p:nvPr/>
        </p:nvSpPr>
        <p:spPr>
          <a:xfrm>
            <a:off x="2971800" y="5105400"/>
            <a:ext cx="381000" cy="381000"/>
          </a:xfrm>
          <a:prstGeom prst="rect">
            <a:avLst/>
          </a:prstGeom>
          <a:solidFill>
            <a:srgbClr val="DBEE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Rectangle 49"/>
          <p:cNvSpPr/>
          <p:nvPr/>
        </p:nvSpPr>
        <p:spPr>
          <a:xfrm>
            <a:off x="4114800" y="4724400"/>
            <a:ext cx="381000" cy="381000"/>
          </a:xfrm>
          <a:prstGeom prst="rect">
            <a:avLst/>
          </a:prstGeom>
          <a:solidFill>
            <a:srgbClr val="DBEE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Rectangle 50"/>
          <p:cNvSpPr/>
          <p:nvPr/>
        </p:nvSpPr>
        <p:spPr>
          <a:xfrm>
            <a:off x="2514600" y="5410200"/>
            <a:ext cx="304800" cy="381000"/>
          </a:xfrm>
          <a:prstGeom prst="rect">
            <a:avLst/>
          </a:prstGeom>
          <a:solidFill>
            <a:srgbClr val="DBEEF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4084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" y="4108450"/>
            <a:ext cx="44132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0" y="222250"/>
            <a:ext cx="44132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0750" y="4108450"/>
            <a:ext cx="44132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98333" y="108892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313555" y="108892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228777" y="108892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98333" y="296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313555" y="296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6228777" y="296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370074" y="473850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257037" y="473850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Shape 159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144000" cy="93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Schema Growth (diff in #tables)</a:t>
            </a:r>
            <a:endParaRPr lang="en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http://www.cs.uoi.gr/~pvassil/publications/2014_CAiSE/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growth is small!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Growth is bounded in small values!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Zipfian</a:t>
            </a:r>
            <a:r>
              <a:rPr lang="en-US" b="1" dirty="0" smtClean="0">
                <a:solidFill>
                  <a:srgbClr val="0000FF"/>
                </a:solidFill>
              </a:rPr>
              <a:t> distribution of growth values around 0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Predominantly: occurrences of zero growth; </a:t>
            </a:r>
            <a:r>
              <a:rPr lang="en-US" b="1" dirty="0" smtClean="0"/>
              <a:t>almost all deltas are bounded between [-2..2] tables</a:t>
            </a:r>
          </a:p>
          <a:p>
            <a:pPr lvl="1"/>
            <a:r>
              <a:rPr lang="en-US" dirty="0" smtClean="0"/>
              <a:t>[0..2] tables slightly more popular =&gt; average value of growth slightly higher than 0</a:t>
            </a:r>
          </a:p>
          <a:p>
            <a:pPr lvl="0"/>
            <a:r>
              <a:rPr lang="en-US" dirty="0" smtClean="0">
                <a:latin typeface="Calibri" pitchFamily="34" charset="0"/>
              </a:rPr>
              <a:t>No periods of continuous change; </a:t>
            </a:r>
            <a:r>
              <a:rPr lang="en-US" b="1" dirty="0" smtClean="0">
                <a:latin typeface="Calibri" pitchFamily="34" charset="0"/>
              </a:rPr>
              <a:t>small spikes instead</a:t>
            </a:r>
          </a:p>
          <a:p>
            <a:endParaRPr lang="en-US" dirty="0" smtClean="0"/>
          </a:p>
          <a:p>
            <a:r>
              <a:rPr lang="en-US" dirty="0" smtClean="0"/>
              <a:t>Due to perfective maintenance, we also have negative values of growth (less than the positive ones).</a:t>
            </a:r>
          </a:p>
          <a:p>
            <a:pPr lvl="0"/>
            <a:r>
              <a:rPr lang="en-US" dirty="0" smtClean="0">
                <a:latin typeface="Calibri" pitchFamily="34" charset="0"/>
              </a:rPr>
              <a:t>Oscillations exist too: positive growth is followed with immediate negative growth or stability</a:t>
            </a:r>
            <a:endParaRPr lang="en-US" b="1" dirty="0" smtClean="0">
              <a:latin typeface="Calibri" pitchFamily="34" charset="0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26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http://www.cs.uoi.gr/~pvassil/publications/2014_CAiSE/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000" dirty="0" err="1" smtClean="0">
                <a:latin typeface="Calibri" pitchFamily="34" charset="0"/>
                <a:ea typeface="Calibri"/>
                <a:cs typeface="Calibri"/>
                <a:sym typeface="Calibri"/>
              </a:rPr>
              <a:t>Zipfian</a:t>
            </a:r>
            <a:r>
              <a:rPr lang="en-US" sz="4000" dirty="0" smtClean="0">
                <a:latin typeface="Calibri" pitchFamily="34" charset="0"/>
                <a:ea typeface="Calibri"/>
                <a:cs typeface="Calibri"/>
                <a:sym typeface="Calibri"/>
              </a:rPr>
              <a:t> model in the distribution of growth frequencies</a:t>
            </a:r>
            <a:endParaRPr lang="en" sz="4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7068351" cy="437451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5" name="TextBox 4"/>
          <p:cNvSpPr txBox="1"/>
          <p:nvPr/>
        </p:nvSpPr>
        <p:spPr>
          <a:xfrm>
            <a:off x="1115616" y="2132856"/>
            <a:ext cx="295232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Growth: delta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in the schema size for two subsequent versions</a:t>
            </a:r>
            <a:endParaRPr lang="el-GR" sz="16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dirty="0" smtClean="0">
                <a:latin typeface="Calibri" pitchFamily="34" charset="0"/>
                <a:ea typeface="Calibri"/>
                <a:cs typeface="Calibri"/>
                <a:sym typeface="Calibri"/>
              </a:rPr>
              <a:t>What happens after large changes?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H:\familiarity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543" y="1813670"/>
            <a:ext cx="6986833" cy="427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http://www.cs.uoi.gr/~pvassil/publications/2014_CAiSE/ </a:t>
            </a:r>
            <a:endParaRPr kumimoji="0"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52400"/>
            <a:ext cx="451601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1188" y="0"/>
            <a:ext cx="421467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579536"/>
            <a:ext cx="4176122" cy="247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579536"/>
            <a:ext cx="4090771" cy="247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94884"/>
            <a:ext cx="2494700" cy="176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743200" y="5295900"/>
            <a:ext cx="6172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[With exceptions]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Density: </a:t>
            </a:r>
            <a:r>
              <a:rPr lang="en-US" b="1" u="sng" dirty="0" smtClean="0">
                <a:solidFill>
                  <a:srgbClr val="3333FF"/>
                </a:solidFill>
              </a:rPr>
              <a:t>focused maintenance</a:t>
            </a:r>
            <a:r>
              <a:rPr lang="en-US" u="sng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effort</a:t>
            </a:r>
          </a:p>
          <a:p>
            <a:r>
              <a:rPr lang="en-US" b="1" u="sng" dirty="0" smtClean="0">
                <a:solidFill>
                  <a:srgbClr val="3333FF"/>
                </a:solidFill>
              </a:rPr>
              <a:t>Progressive cooling </a:t>
            </a:r>
            <a:r>
              <a:rPr lang="en-US" dirty="0" smtClean="0">
                <a:solidFill>
                  <a:srgbClr val="3333FF"/>
                </a:solidFill>
              </a:rPr>
              <a:t>: early –maintenance density &gt;&gt; later stages 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Several </a:t>
            </a:r>
            <a:r>
              <a:rPr lang="en-US" b="1" dirty="0" smtClean="0">
                <a:solidFill>
                  <a:srgbClr val="3333FF"/>
                </a:solidFill>
              </a:rPr>
              <a:t>spikes</a:t>
            </a:r>
            <a:r>
              <a:rPr lang="en-US" dirty="0" smtClean="0">
                <a:solidFill>
                  <a:srgbClr val="3333FF"/>
                </a:solidFill>
              </a:rPr>
              <a:t>, many </a:t>
            </a:r>
            <a:r>
              <a:rPr lang="en-US" b="1" u="sng" dirty="0" smtClean="0">
                <a:solidFill>
                  <a:srgbClr val="3333FF"/>
                </a:solidFill>
              </a:rPr>
              <a:t>zero-change</a:t>
            </a:r>
            <a:r>
              <a:rPr lang="en-US" u="sng" dirty="0" smtClean="0">
                <a:solidFill>
                  <a:srgbClr val="3333FF"/>
                </a:solidFill>
              </a:rPr>
              <a:t> periods/versions </a:t>
            </a:r>
            <a:endParaRPr lang="el-GR" u="sng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SWEBOK Maintenance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Corrective</a:t>
            </a:r>
            <a:r>
              <a:rPr lang="en-US" sz="2400" b="1" dirty="0" smtClean="0"/>
              <a:t> </a:t>
            </a:r>
            <a:r>
              <a:rPr lang="en-US" sz="2400" dirty="0" smtClean="0"/>
              <a:t>maintenance: reactive modification (or repairs) of a software product performed after delivery to </a:t>
            </a:r>
            <a:r>
              <a:rPr lang="en-US" sz="2400" b="1" dirty="0" smtClean="0">
                <a:solidFill>
                  <a:srgbClr val="0000FF"/>
                </a:solidFill>
              </a:rPr>
              <a:t>correct discovered problems</a:t>
            </a:r>
            <a:r>
              <a:rPr lang="en-US" sz="2400" dirty="0" smtClean="0">
                <a:solidFill>
                  <a:srgbClr val="0000FF"/>
                </a:solidFill>
              </a:rPr>
              <a:t>.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Adaptive</a:t>
            </a:r>
            <a:r>
              <a:rPr lang="en-US" sz="2400" dirty="0" smtClean="0"/>
              <a:t> maintenance: modification of a software product performed after delivery </a:t>
            </a:r>
            <a:r>
              <a:rPr lang="en-US" sz="2400" b="1" dirty="0" smtClean="0">
                <a:solidFill>
                  <a:srgbClr val="FF0000"/>
                </a:solidFill>
              </a:rPr>
              <a:t>to keep a software product usable in a changed or changing environment</a:t>
            </a:r>
            <a:r>
              <a:rPr lang="en-US" sz="2400" b="1" dirty="0" smtClean="0"/>
              <a:t>. </a:t>
            </a:r>
          </a:p>
          <a:p>
            <a:r>
              <a:rPr lang="en-US" sz="2400" b="1" dirty="0" smtClean="0"/>
              <a:t>Perfective</a:t>
            </a:r>
            <a:r>
              <a:rPr lang="en-US" sz="2400" dirty="0" smtClean="0"/>
              <a:t> maintenance: modification of a software product after delivery to provide enhancements for users, improvement of program documentation, and recoding </a:t>
            </a:r>
            <a:r>
              <a:rPr lang="en-US" sz="2400" b="1" dirty="0" smtClean="0"/>
              <a:t>to improve software performance, maintainability, or other software attributes.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Preventive</a:t>
            </a:r>
            <a:r>
              <a:rPr lang="en-US" sz="2400" dirty="0" smtClean="0"/>
              <a:t> maintenance: modification of a software product after delivery </a:t>
            </a:r>
            <a:r>
              <a:rPr lang="en-US" sz="2400" dirty="0" smtClean="0">
                <a:solidFill>
                  <a:srgbClr val="C00000"/>
                </a:solidFill>
              </a:rPr>
              <a:t>to detect and correct latent faults </a:t>
            </a:r>
            <a:r>
              <a:rPr lang="en-US" sz="2400" dirty="0" smtClean="0"/>
              <a:t>in the software product before they become operational faults.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88024" y="116632"/>
          <a:ext cx="4283968" cy="1051560"/>
        </p:xfrm>
        <a:graphic>
          <a:graphicData uri="http://schemas.openxmlformats.org/drawingml/2006/table">
            <a:tbl>
              <a:tblPr/>
              <a:tblGrid>
                <a:gridCol w="1293915"/>
                <a:gridCol w="1400323"/>
                <a:gridCol w="15897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NewRomanPSM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NewRomanPS-BoldMT"/>
                        </a:rPr>
                        <a:t>Correction</a:t>
                      </a:r>
                      <a:endParaRPr lang="en-US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  <a:ea typeface="Calibri"/>
                          <a:cs typeface="TimesNewRomanPS-BoldMT"/>
                        </a:rPr>
                        <a:t>Enhancement</a:t>
                      </a:r>
                      <a:endParaRPr lang="en-US" sz="2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NewRomanPSMT"/>
                        </a:rPr>
                        <a:t>Proactive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Preventive</a:t>
                      </a:r>
                      <a:endParaRPr lang="en-US" sz="20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n-lt"/>
                          <a:ea typeface="Calibri"/>
                          <a:cs typeface="TimesNewRomanPSMT"/>
                        </a:rPr>
                        <a:t>Perfective</a:t>
                      </a:r>
                      <a:endParaRPr lang="en-US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Calibri"/>
                          <a:cs typeface="TimesNewRomanPSMT"/>
                        </a:rPr>
                        <a:t>Reactive</a:t>
                      </a:r>
                      <a:endParaRPr lang="en-US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+mn-lt"/>
                          <a:ea typeface="Calibri"/>
                          <a:cs typeface="TimesNewRomanPSMT"/>
                        </a:rPr>
                        <a:t>Corrective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NewRomanPSMT"/>
                        </a:rPr>
                        <a:t>Adaptive</a:t>
                      </a:r>
                      <a:endParaRPr lang="en-US" sz="2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00000"/>
                </a:solidFill>
              </a:rPr>
              <a:t>#tables </a:t>
            </a:r>
            <a:r>
              <a:rPr lang="fr-FR" sz="2800" b="1" dirty="0" smtClean="0"/>
              <a:t>&amp; </a:t>
            </a:r>
            <a:r>
              <a:rPr lang="fr-FR" sz="2800" b="1" dirty="0" err="1" smtClean="0">
                <a:solidFill>
                  <a:srgbClr val="002060"/>
                </a:solidFill>
              </a:rPr>
              <a:t>heartbeat</a:t>
            </a:r>
            <a:r>
              <a:rPr lang="fr-FR" sz="2800" b="1" dirty="0" smtClean="0"/>
              <a:t> of changes over time</a:t>
            </a:r>
            <a:endParaRPr lang="el-G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990600"/>
            <a:ext cx="4511862" cy="273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14800"/>
            <a:ext cx="4419600" cy="267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20406"/>
            <a:ext cx="4181510" cy="299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85800"/>
            <a:ext cx="4157833" cy="293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Schema size (#tables, #attributes) supports the assumption of a feedback mechanism</a:t>
            </a:r>
          </a:p>
          <a:p>
            <a:r>
              <a:rPr lang="en-US" dirty="0" smtClean="0"/>
              <a:t>Schema size </a:t>
            </a:r>
            <a:r>
              <a:rPr lang="en-US" dirty="0" smtClean="0">
                <a:solidFill>
                  <a:srgbClr val="0000FF"/>
                </a:solidFill>
              </a:rPr>
              <a:t>grows over time</a:t>
            </a:r>
            <a:r>
              <a:rPr lang="en-US" dirty="0" smtClean="0"/>
              <a:t>; not continuously, but with bursts of concentrated effort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Drops in schema size </a:t>
            </a:r>
            <a:r>
              <a:rPr lang="en-US" dirty="0" smtClean="0">
                <a:solidFill>
                  <a:srgbClr val="C00000"/>
                </a:solidFill>
              </a:rPr>
              <a:t>signify </a:t>
            </a:r>
            <a:r>
              <a:rPr lang="en-US" dirty="0" smtClean="0">
                <a:solidFill>
                  <a:srgbClr val="C00000"/>
                </a:solidFill>
              </a:rPr>
              <a:t>the existence of perfective maintenance </a:t>
            </a:r>
          </a:p>
          <a:p>
            <a:r>
              <a:rPr lang="en-US" dirty="0" smtClean="0"/>
              <a:t>Regressive formula for size estimation holds, with a quite short memory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Schema Growth </a:t>
            </a:r>
            <a:r>
              <a:rPr lang="en-US" b="1" dirty="0" smtClean="0"/>
              <a:t>(diff in size between subsequent versions) </a:t>
            </a:r>
            <a:r>
              <a:rPr lang="en-US" b="1" dirty="0" smtClean="0">
                <a:solidFill>
                  <a:srgbClr val="C00000"/>
                </a:solidFill>
              </a:rPr>
              <a:t>is small!!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Growth is small</a:t>
            </a:r>
            <a:r>
              <a:rPr lang="en-US" dirty="0" smtClean="0"/>
              <a:t>, smaller than in typical software</a:t>
            </a:r>
          </a:p>
          <a:p>
            <a:r>
              <a:rPr lang="en-US" dirty="0" smtClean="0"/>
              <a:t>The number of changes for each evolution step follows </a:t>
            </a:r>
            <a:r>
              <a:rPr lang="en-US" dirty="0" err="1" smtClean="0">
                <a:solidFill>
                  <a:srgbClr val="0000FF"/>
                </a:solidFill>
              </a:rPr>
              <a:t>Zipf’s</a:t>
            </a:r>
            <a:r>
              <a:rPr lang="en-US" dirty="0" smtClean="0">
                <a:solidFill>
                  <a:srgbClr val="0000FF"/>
                </a:solidFill>
              </a:rPr>
              <a:t> law </a:t>
            </a:r>
            <a:r>
              <a:rPr lang="en-US" dirty="0" smtClean="0"/>
              <a:t>around zero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Average growth is close (slightly higher) to zero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808080"/>
                </a:solidFill>
              </a:rPr>
              <a:t>Patterns of change: no consistently constant behavior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Changes reduce in density as databases age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Change follows three patterns: </a:t>
            </a:r>
            <a:r>
              <a:rPr lang="en-US" b="1" dirty="0" smtClean="0">
                <a:solidFill>
                  <a:srgbClr val="808080"/>
                </a:solidFill>
              </a:rPr>
              <a:t>Stillness</a:t>
            </a:r>
            <a:r>
              <a:rPr lang="en-US" dirty="0" smtClean="0">
                <a:solidFill>
                  <a:srgbClr val="808080"/>
                </a:solidFill>
              </a:rPr>
              <a:t>, </a:t>
            </a:r>
            <a:r>
              <a:rPr lang="en-US" b="1" dirty="0" smtClean="0">
                <a:solidFill>
                  <a:srgbClr val="808080"/>
                </a:solidFill>
              </a:rPr>
              <a:t>Abrupt change </a:t>
            </a:r>
            <a:r>
              <a:rPr lang="en-US" dirty="0" smtClean="0">
                <a:solidFill>
                  <a:srgbClr val="808080"/>
                </a:solidFill>
              </a:rPr>
              <a:t>(up or down), </a:t>
            </a:r>
            <a:r>
              <a:rPr lang="en-US" b="1" dirty="0" smtClean="0">
                <a:solidFill>
                  <a:srgbClr val="808080"/>
                </a:solidFill>
              </a:rPr>
              <a:t>Smooth growth upwards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Change frequently follows </a:t>
            </a:r>
            <a:r>
              <a:rPr lang="en-US" b="1" dirty="0" smtClean="0">
                <a:solidFill>
                  <a:srgbClr val="808080"/>
                </a:solidFill>
              </a:rPr>
              <a:t>spike</a:t>
            </a:r>
            <a:r>
              <a:rPr lang="en-US" dirty="0" smtClean="0">
                <a:solidFill>
                  <a:srgbClr val="808080"/>
                </a:solidFill>
              </a:rPr>
              <a:t> patterns</a:t>
            </a:r>
          </a:p>
          <a:p>
            <a:r>
              <a:rPr lang="en-US" b="1" dirty="0" smtClean="0">
                <a:solidFill>
                  <a:srgbClr val="808080"/>
                </a:solidFill>
              </a:rPr>
              <a:t>Complexity</a:t>
            </a:r>
            <a:r>
              <a:rPr lang="en-US" dirty="0" smtClean="0">
                <a:solidFill>
                  <a:srgbClr val="808080"/>
                </a:solidFill>
              </a:rPr>
              <a:t> does </a:t>
            </a:r>
            <a:r>
              <a:rPr lang="en-US" b="1" dirty="0" smtClean="0">
                <a:solidFill>
                  <a:srgbClr val="808080"/>
                </a:solidFill>
              </a:rPr>
              <a:t>not</a:t>
            </a:r>
            <a:r>
              <a:rPr lang="en-US" dirty="0" smtClean="0">
                <a:solidFill>
                  <a:srgbClr val="808080"/>
                </a:solidFill>
              </a:rPr>
              <a:t> increase with age</a:t>
            </a:r>
            <a:endParaRPr lang="el-GR" dirty="0">
              <a:solidFill>
                <a:srgbClr val="8080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31</a:t>
            </a:fld>
            <a:endParaRPr kumimoji="0" lang="en-US" dirty="0"/>
          </a:p>
        </p:txBody>
      </p:sp>
      <p:pic>
        <p:nvPicPr>
          <p:cNvPr id="5" name="Picture 12" descr="C:\Users\pvassil\AppData\Local\Microsoft\Windows\Temporary Internet Files\Content.IE5\JK8E0TC8\MC9004420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4624"/>
            <a:ext cx="1368152" cy="15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hoices,decision making,decisions,emoticons,emotions,expressions,faces,question marks,questions,smiley,smiley face,smiley faces,smileys,smilie,smilie face,smilie faces,smilies,smily,smily face,smily faces,symbols,thinking,thoughtfu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445224"/>
            <a:ext cx="792088" cy="792088"/>
          </a:xfrm>
          <a:prstGeom prst="rect">
            <a:avLst/>
          </a:prstGeom>
          <a:noFill/>
        </p:spPr>
      </p:pic>
      <p:pic>
        <p:nvPicPr>
          <p:cNvPr id="10" name="Picture 8" descr="emotions,examining,eyeballs,eyes,faces,looking,magnification,magnifying,magnifying glasses,seeing,smiles,smiley,smiley face,smiley faces,smileys,smilie,smilie face,smilie faces,smilies,smiling,smily,smily face,smily faces,smilys,symbo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4664"/>
            <a:ext cx="1224136" cy="12241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96336" y="4221088"/>
            <a:ext cx="144016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808080"/>
                </a:solidFill>
              </a:rPr>
              <a:t>Grey for results requiring further search</a:t>
            </a:r>
            <a:endParaRPr lang="el-GR" sz="1400" i="1" dirty="0">
              <a:solidFill>
                <a:srgbClr val="808080"/>
              </a:solidFill>
            </a:endParaRPr>
          </a:p>
        </p:txBody>
      </p:sp>
      <p:pic>
        <p:nvPicPr>
          <p:cNvPr id="8" name="Picture 9" descr="C:\Users\pvassil\AppData\Local\Microsoft\Windows\Temporary Internet Files\Content.IE5\9M71O059\MC90043438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244408" y="4725144"/>
            <a:ext cx="737305" cy="1162226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/>
          <a:p>
            <a:r>
              <a:rPr kumimoji="0" lang="en-US" smtClean="0"/>
              <a:t>http://www.cs.uoi.gr/~pvassil/publications/2014_CAiSE/ 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Observing the evolution of o/s db schemata at the micro level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96753"/>
            <a:ext cx="7772400" cy="3210148"/>
          </a:xfrm>
        </p:spPr>
        <p:txBody>
          <a:bodyPr>
            <a:normAutofit/>
          </a:bodyPr>
          <a:lstStyle/>
          <a:p>
            <a:r>
              <a:rPr lang="en-US" b="1" dirty="0" smtClean="0"/>
              <a:t>.. What do we see if we observe the evolution of </a:t>
            </a:r>
            <a:r>
              <a:rPr lang="en-US" b="1" u="sng" dirty="0" smtClean="0"/>
              <a:t>individual tables</a:t>
            </a:r>
            <a:r>
              <a:rPr lang="en-US" b="1" dirty="0" smtClean="0"/>
              <a:t>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  <a:hlinkClick r:id="rId3"/>
              </a:rPr>
              <a:t>http://www.cs.uoi.gr/~pvassil/publications/2015_ER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/>
              <a:t>P. Vassiliadis, A. </a:t>
            </a:r>
            <a:r>
              <a:rPr lang="en-US" dirty="0" err="1" smtClean="0"/>
              <a:t>Zarras</a:t>
            </a:r>
            <a:r>
              <a:rPr lang="en-US" dirty="0" smtClean="0"/>
              <a:t>, I. </a:t>
            </a:r>
            <a:r>
              <a:rPr lang="en-US" dirty="0" err="1" smtClean="0"/>
              <a:t>Skoulis</a:t>
            </a:r>
            <a:r>
              <a:rPr lang="en-US" dirty="0" smtClean="0"/>
              <a:t>. How is Life for a Table in an Evolving Relational Schema? Birth, Death &amp; Everything in Between. </a:t>
            </a:r>
            <a:r>
              <a:rPr lang="en-US" b="1" dirty="0" smtClean="0"/>
              <a:t>ER </a:t>
            </a:r>
            <a:r>
              <a:rPr lang="en-US" b="1" dirty="0" smtClean="0"/>
              <a:t>2015</a:t>
            </a:r>
          </a:p>
          <a:p>
            <a:r>
              <a:rPr lang="en-US" dirty="0" smtClean="0"/>
              <a:t>Gravitating </a:t>
            </a:r>
            <a:r>
              <a:rPr lang="en-US" dirty="0" smtClean="0"/>
              <a:t>to rigidity: Patterns of schema evolution – and its absence – in the lives of tables. </a:t>
            </a:r>
            <a:r>
              <a:rPr lang="en-US" dirty="0" smtClean="0"/>
              <a:t>Accepted in </a:t>
            </a:r>
            <a:r>
              <a:rPr lang="en-US" b="1" dirty="0" smtClean="0"/>
              <a:t>Information Systems.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Exploratory search of the schema histories for patterns</a:t>
            </a:r>
            <a:endParaRPr lang="el-G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33</a:t>
            </a:fld>
            <a:endParaRPr lang="el-GR" dirty="0"/>
          </a:p>
        </p:txBody>
      </p:sp>
      <p:pic>
        <p:nvPicPr>
          <p:cNvPr id="4" name="Picture 3" descr="in-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5"/>
            <a:ext cx="9144000" cy="3596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492275"/>
            <a:ext cx="3816424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Input: </a:t>
            </a:r>
            <a:r>
              <a:rPr lang="en-US" sz="2400" dirty="0" smtClean="0">
                <a:latin typeface="+mn-lt"/>
              </a:rPr>
              <a:t>schema histories from </a:t>
            </a:r>
            <a:r>
              <a:rPr lang="en-US" sz="2400" dirty="0" err="1" smtClean="0">
                <a:latin typeface="+mn-lt"/>
              </a:rPr>
              <a:t>github</a:t>
            </a:r>
            <a:r>
              <a:rPr lang="en-US" sz="2400" dirty="0" smtClean="0">
                <a:latin typeface="+mn-lt"/>
              </a:rPr>
              <a:t>/</a:t>
            </a:r>
            <a:r>
              <a:rPr lang="en-US" sz="2400" dirty="0" err="1" smtClean="0">
                <a:latin typeface="+mn-lt"/>
              </a:rPr>
              <a:t>sourceforge</a:t>
            </a:r>
            <a:r>
              <a:rPr lang="en-US" sz="2400" dirty="0" smtClean="0">
                <a:latin typeface="+mn-lt"/>
              </a:rPr>
              <a:t>/…</a:t>
            </a:r>
          </a:p>
          <a:p>
            <a:r>
              <a:rPr lang="en-US" sz="2400" b="1" dirty="0" smtClean="0">
                <a:latin typeface="+mn-lt"/>
              </a:rPr>
              <a:t>Raw material</a:t>
            </a:r>
            <a:r>
              <a:rPr lang="en-US" sz="2400" dirty="0" smtClean="0">
                <a:latin typeface="+mn-lt"/>
              </a:rPr>
              <a:t>: details and stats on each table’s life, as produced by our diff extractor, for all the 8 datasets</a:t>
            </a:r>
            <a:endParaRPr lang="el-GR" sz="24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488207"/>
            <a:ext cx="3816424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Output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u="sng" dirty="0" smtClean="0">
                <a:latin typeface="+mn-lt"/>
              </a:rPr>
              <a:t>properties &amp; patterns </a:t>
            </a:r>
            <a:r>
              <a:rPr lang="en-US" sz="2400" b="1" u="sng" dirty="0" smtClean="0">
                <a:solidFill>
                  <a:srgbClr val="3333FF"/>
                </a:solidFill>
                <a:latin typeface="+mn-lt"/>
              </a:rPr>
              <a:t>on table properties (birth, duration, amt of change, …)</a:t>
            </a:r>
            <a:r>
              <a:rPr lang="en-US" sz="2400" dirty="0" smtClean="0">
                <a:latin typeface="+mn-lt"/>
              </a:rPr>
              <a:t> that occur frequently in our data sets</a:t>
            </a:r>
          </a:p>
          <a:p>
            <a:r>
              <a:rPr lang="en-US" sz="2400" b="1" u="sng" dirty="0" smtClean="0"/>
              <a:t>Highlights</a:t>
            </a:r>
            <a:endParaRPr lang="en-US" sz="2400" u="sng" dirty="0" smtClean="0"/>
          </a:p>
          <a:p>
            <a:r>
              <a:rPr lang="en-US" sz="2400" u="sng" dirty="0" smtClean="0"/>
              <a:t>4 patterns of evolution</a:t>
            </a:r>
            <a:endParaRPr lang="el-GR" sz="2400" u="sng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size, change and duration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Statistical properties for schema size, change and duration of tables </a:t>
            </a:r>
          </a:p>
          <a:p>
            <a:pPr>
              <a:buFontTx/>
              <a:buChar char="-"/>
            </a:pPr>
            <a:r>
              <a:rPr lang="en-US" dirty="0" smtClean="0"/>
              <a:t> How are these measures interrelated?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Gamma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    </a:t>
            </a:r>
            <a:r>
              <a:rPr lang="en-US" dirty="0" smtClean="0"/>
              <a:t>Pattern: </a:t>
            </a:r>
            <a:br>
              <a:rPr lang="en-US" dirty="0" smtClean="0"/>
            </a:br>
            <a:r>
              <a:rPr lang="en-US" dirty="0" smtClean="0"/>
              <a:t>"if you 're wide, you survive"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 Gamma phenomenon: </a:t>
            </a:r>
          </a:p>
          <a:p>
            <a:pPr lvl="1"/>
            <a:r>
              <a:rPr lang="en-US" dirty="0" smtClean="0"/>
              <a:t>tables with small schema sizes can have arbitrary durations, </a:t>
            </a:r>
            <a:r>
              <a:rPr lang="en-US" sz="1800" dirty="0" smtClean="0"/>
              <a:t>//small size does not determine duration</a:t>
            </a:r>
            <a:endParaRPr lang="en-US" dirty="0" smtClean="0"/>
          </a:p>
          <a:p>
            <a:pPr lvl="1"/>
            <a:r>
              <a:rPr lang="en-US" dirty="0" smtClean="0"/>
              <a:t>larger size tables last long 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Observations: </a:t>
            </a:r>
          </a:p>
          <a:p>
            <a:pPr lvl="1"/>
            <a:r>
              <a:rPr lang="en-US" dirty="0" smtClean="0"/>
              <a:t>whenever a table exceeds the critical value of 10 attributes in its schema, its chances of surviving are high. </a:t>
            </a:r>
          </a:p>
          <a:p>
            <a:pPr lvl="1"/>
            <a:r>
              <a:rPr lang="en-US" dirty="0" smtClean="0"/>
              <a:t>in most cases, the large tables are created early on and are not deleted afterwards.</a:t>
            </a:r>
            <a:endParaRPr lang="el-GR" dirty="0" smtClean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 r="59758" b="5404"/>
          <a:stretch>
            <a:fillRect/>
          </a:stretch>
        </p:blipFill>
        <p:spPr bwMode="auto">
          <a:xfrm>
            <a:off x="6400800" y="76200"/>
            <a:ext cx="27432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9" y="260648"/>
            <a:ext cx="432047" cy="541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36</a:t>
            </a:fld>
            <a:endParaRPr kumimoji="0"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 b="6947"/>
          <a:stretch>
            <a:fillRect/>
          </a:stretch>
        </p:blipFill>
        <p:spPr bwMode="auto">
          <a:xfrm>
            <a:off x="0" y="260648"/>
            <a:ext cx="4901465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085184"/>
            <a:ext cx="1040000" cy="13028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64088" y="1412776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Exceptions </a:t>
            </a:r>
          </a:p>
          <a:p>
            <a:pPr marL="179388" indent="-179388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Biosql</a:t>
            </a:r>
            <a:r>
              <a:rPr lang="en-US" dirty="0" smtClean="0"/>
              <a:t>: nobody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exceeds 10 attributes</a:t>
            </a:r>
          </a:p>
          <a:p>
            <a:pPr marL="179388" indent="-179388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Ensembl</a:t>
            </a:r>
            <a:r>
              <a:rPr lang="en-US" dirty="0" smtClean="0"/>
              <a:t>, </a:t>
            </a:r>
            <a:r>
              <a:rPr lang="en-US" dirty="0" err="1" smtClean="0"/>
              <a:t>mwiki</a:t>
            </a:r>
            <a:r>
              <a:rPr lang="en-US" dirty="0" smtClean="0"/>
              <a:t>: very few exceed 10 attributes, 3 of them died</a:t>
            </a:r>
          </a:p>
          <a:p>
            <a:pPr marL="179388" indent="-179388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typo: has many late born survivors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The Comet Pattern</a:t>
            </a:r>
            <a:endParaRPr lang="el-G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400" dirty="0" smtClean="0"/>
              <a:t>“Comet “ for change over schema size with:</a:t>
            </a:r>
          </a:p>
          <a:p>
            <a:pPr lvl="0"/>
            <a:r>
              <a:rPr lang="en-US" sz="2400" dirty="0" smtClean="0"/>
              <a:t>a large, dense, </a:t>
            </a:r>
            <a:r>
              <a:rPr lang="en-US" sz="2400" dirty="0" smtClean="0">
                <a:solidFill>
                  <a:srgbClr val="FF0000"/>
                </a:solidFill>
              </a:rPr>
              <a:t>nucleus</a:t>
            </a:r>
            <a:r>
              <a:rPr lang="en-US" sz="2400" dirty="0" smtClean="0"/>
              <a:t> cluster close to the beginning of the axes, denoting small size and small amount of change, </a:t>
            </a:r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medium</a:t>
            </a:r>
            <a:r>
              <a:rPr lang="en-US" sz="2400" dirty="0" smtClean="0"/>
              <a:t> schema </a:t>
            </a:r>
            <a:r>
              <a:rPr lang="en-US" sz="2400" dirty="0" smtClean="0">
                <a:solidFill>
                  <a:srgbClr val="FF0000"/>
                </a:solidFill>
              </a:rPr>
              <a:t>size</a:t>
            </a:r>
            <a:r>
              <a:rPr lang="en-US" sz="2400" dirty="0" smtClean="0"/>
              <a:t> tables typically demonstrating </a:t>
            </a:r>
            <a:r>
              <a:rPr lang="en-US" sz="2400" dirty="0" smtClean="0">
                <a:solidFill>
                  <a:srgbClr val="FF0000"/>
                </a:solidFill>
              </a:rPr>
              <a:t>medium to large change</a:t>
            </a:r>
          </a:p>
          <a:p>
            <a:pPr lvl="1"/>
            <a:r>
              <a:rPr lang="en-US" sz="1800" dirty="0" smtClean="0"/>
              <a:t>The tables with the largest amount of change are typically </a:t>
            </a:r>
            <a:r>
              <a:rPr lang="en-US" sz="1800" smtClean="0"/>
              <a:t>tables whose schema is on average one standard deviation above the mean</a:t>
            </a:r>
            <a:endParaRPr lang="en-US" sz="1800" dirty="0" smtClean="0"/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wide</a:t>
            </a:r>
            <a:r>
              <a:rPr lang="en-US" sz="2400" dirty="0" smtClean="0"/>
              <a:t> tables with large schema sizes demonstrating </a:t>
            </a:r>
            <a:r>
              <a:rPr lang="en-US" sz="2400" dirty="0" smtClean="0">
                <a:solidFill>
                  <a:srgbClr val="FF0000"/>
                </a:solidFill>
              </a:rPr>
              <a:t>small to medium </a:t>
            </a:r>
            <a:r>
              <a:rPr lang="en-US" sz="2400" dirty="0" smtClean="0"/>
              <a:t>(typically around the middle of the y-axis) amount of change.</a:t>
            </a:r>
          </a:p>
        </p:txBody>
      </p:sp>
      <p:pic>
        <p:nvPicPr>
          <p:cNvPr id="3174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58491" b="3957"/>
          <a:stretch>
            <a:fillRect/>
          </a:stretch>
        </p:blipFill>
        <p:spPr bwMode="auto">
          <a:xfrm>
            <a:off x="6477000" y="76200"/>
            <a:ext cx="2667000" cy="639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148064" y="188640"/>
            <a:ext cx="3710782" cy="2590800"/>
            <a:chOff x="5562600" y="2743200"/>
            <a:chExt cx="3710782" cy="2590800"/>
          </a:xfrm>
        </p:grpSpPr>
        <p:pic>
          <p:nvPicPr>
            <p:cNvPr id="27652" name="Picture 4" descr="com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2743200"/>
              <a:ext cx="3710782" cy="25908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791200" y="2971800"/>
              <a:ext cx="33528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FR" sz="800" dirty="0" smtClean="0"/>
                <a:t>http://visual.merriam-webster.com/astronomy/celestial-bodies/comet.php</a:t>
              </a:r>
              <a:endParaRPr lang="el-GR" sz="8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6660232" y="2852936"/>
            <a:ext cx="2169184" cy="2806244"/>
            <a:chOff x="5257800" y="3657600"/>
            <a:chExt cx="2169184" cy="2806244"/>
          </a:xfrm>
        </p:grpSpPr>
        <p:pic>
          <p:nvPicPr>
            <p:cNvPr id="27650" name="Picture 2" descr="The parts of a comet:  nucleus, coma, and tails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3657600"/>
              <a:ext cx="1905000" cy="2543175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257800" y="6248400"/>
              <a:ext cx="21691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http://spaceplace.nasa.gov/comet-nucleus/en/</a:t>
              </a:r>
              <a:endParaRPr lang="el-GR" sz="800" dirty="0"/>
            </a:p>
          </p:txBody>
        </p:sp>
      </p:grp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 cstate="print"/>
          <a:srcRect b="7306"/>
          <a:stretch>
            <a:fillRect/>
          </a:stretch>
        </p:blipFill>
        <p:spPr bwMode="auto">
          <a:xfrm>
            <a:off x="251520" y="216024"/>
            <a:ext cx="503273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inverse Gamma </a:t>
            </a:r>
            <a:br>
              <a:rPr lang="en-US" dirty="0" smtClean="0"/>
            </a:br>
            <a:r>
              <a:rPr lang="en-US" dirty="0" smtClean="0"/>
              <a:t>pattern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correlation of change and duration is as follows:</a:t>
            </a:r>
          </a:p>
          <a:p>
            <a:pPr lvl="1"/>
            <a:r>
              <a:rPr lang="en-US" dirty="0" smtClean="0"/>
              <a:t>small durations come necessarily with small change, </a:t>
            </a:r>
          </a:p>
          <a:p>
            <a:pPr lvl="1"/>
            <a:r>
              <a:rPr lang="en-US" dirty="0" smtClean="0"/>
              <a:t>large durations come with all kinds of change activity and </a:t>
            </a:r>
          </a:p>
          <a:p>
            <a:pPr lvl="1"/>
            <a:r>
              <a:rPr lang="en-US" dirty="0" smtClean="0"/>
              <a:t>medium sized durations come mostly with small change activity (Inverse Gamma). 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3072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58491" b="3957"/>
          <a:stretch>
            <a:fillRect/>
          </a:stretch>
        </p:blipFill>
        <p:spPr bwMode="auto">
          <a:xfrm>
            <a:off x="6324600" y="152399"/>
            <a:ext cx="2743200" cy="658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364088" y="260648"/>
            <a:ext cx="432047" cy="541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Evolution: why and what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All software systems and, thus, both the databases themselves and applications built around databases are dynamic environments and can evolve due</a:t>
            </a:r>
          </a:p>
          <a:p>
            <a:pPr lvl="1"/>
            <a:r>
              <a:rPr lang="en-US" sz="2000" dirty="0" smtClean="0"/>
              <a:t>Changes of requirements</a:t>
            </a:r>
          </a:p>
          <a:p>
            <a:pPr lvl="1"/>
            <a:r>
              <a:rPr lang="en-US" sz="2000" dirty="0" smtClean="0"/>
              <a:t>Internal restructuring due to performance reasons</a:t>
            </a:r>
          </a:p>
          <a:p>
            <a:pPr lvl="1"/>
            <a:r>
              <a:rPr lang="en-US" sz="2000" dirty="0" smtClean="0"/>
              <a:t>migration to / integration with another system</a:t>
            </a:r>
          </a:p>
          <a:p>
            <a:pPr lvl="1"/>
            <a:r>
              <a:rPr lang="en-US" sz="2000" dirty="0" smtClean="0"/>
              <a:t>…</a:t>
            </a:r>
            <a:endParaRPr lang="en-US" sz="2400" dirty="0" smtClean="0"/>
          </a:p>
          <a:p>
            <a:r>
              <a:rPr lang="en-US" sz="2400" dirty="0" smtClean="0"/>
              <a:t>Database evolution further concerns</a:t>
            </a:r>
          </a:p>
          <a:p>
            <a:pPr lvl="1"/>
            <a:r>
              <a:rPr lang="en-US" sz="2000" dirty="0" smtClean="0"/>
              <a:t>changes in the </a:t>
            </a:r>
            <a:r>
              <a:rPr lang="en-US" sz="2000" b="1" dirty="0" smtClean="0"/>
              <a:t>operational environment </a:t>
            </a:r>
            <a:r>
              <a:rPr lang="en-US" sz="2000" dirty="0" smtClean="0"/>
              <a:t>of the database</a:t>
            </a:r>
          </a:p>
          <a:p>
            <a:pPr lvl="1"/>
            <a:r>
              <a:rPr lang="en-US" sz="2000" dirty="0" smtClean="0"/>
              <a:t>changes in the content (</a:t>
            </a:r>
            <a:r>
              <a:rPr lang="en-US" sz="2000" b="1" dirty="0" smtClean="0"/>
              <a:t>data</a:t>
            </a:r>
            <a:r>
              <a:rPr lang="en-US" sz="2000" dirty="0" smtClean="0"/>
              <a:t>) of the databases as time passes by</a:t>
            </a:r>
          </a:p>
          <a:p>
            <a:pPr lvl="1"/>
            <a:r>
              <a:rPr lang="en-US" sz="2000" dirty="0" smtClean="0"/>
              <a:t>changes in the internal structure, or </a:t>
            </a:r>
            <a:r>
              <a:rPr lang="en-US" sz="2000" b="1" dirty="0" smtClean="0">
                <a:solidFill>
                  <a:srgbClr val="FF0000"/>
                </a:solidFill>
              </a:rPr>
              <a:t>schema</a:t>
            </a:r>
            <a:r>
              <a:rPr lang="en-US" sz="2000" dirty="0" smtClean="0"/>
              <a:t>, of the database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956376" y="5085184"/>
            <a:ext cx="1040000" cy="1302857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pvassil\Downloads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5328592" cy="6788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&amp; schema size &amp; matters of life and death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are the top changers?</a:t>
            </a:r>
          </a:p>
          <a:p>
            <a:r>
              <a:rPr lang="en-US" dirty="0" smtClean="0"/>
              <a:t>Who are removed at some point of time?</a:t>
            </a:r>
          </a:p>
          <a:p>
            <a:r>
              <a:rPr lang="en-US" dirty="0" smtClean="0"/>
              <a:t>How do removals take place?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Quiet tables rule, esp. for mature db’s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33800"/>
            <a:ext cx="4038600" cy="2468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u="sng" dirty="0" smtClean="0"/>
              <a:t>Non-survivors</a:t>
            </a:r>
          </a:p>
          <a:p>
            <a:r>
              <a:rPr lang="en-US" sz="2000" dirty="0" smtClean="0"/>
              <a:t>Sudden deaths mostly</a:t>
            </a:r>
          </a:p>
          <a:p>
            <a:r>
              <a:rPr lang="en-US" sz="2000" dirty="0" smtClean="0"/>
              <a:t>Quiet come ~ close</a:t>
            </a:r>
          </a:p>
          <a:p>
            <a:r>
              <a:rPr lang="en-US" sz="2000" dirty="0" smtClean="0"/>
              <a:t>Too few active</a:t>
            </a:r>
            <a:endParaRPr lang="el-GR" sz="2000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3733800"/>
            <a:ext cx="4038600" cy="246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Survivors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Quiet tables rule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Rigid and active then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Active mostly in “new” db’s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877272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u="sng" dirty="0" smtClean="0">
                <a:solidFill>
                  <a:schemeClr val="tx1"/>
                </a:solidFill>
                <a:latin typeface="+mn-lt"/>
              </a:rPr>
              <a:t>Mature DB’s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: the </a:t>
            </a:r>
            <a:r>
              <a:rPr lang="en-US" sz="2000" dirty="0" smtClean="0">
                <a:solidFill>
                  <a:srgbClr val="3333FF"/>
                </a:solidFill>
                <a:latin typeface="+mn-lt"/>
              </a:rPr>
              <a:t>pct of active tables drops significantly </a:t>
            </a:r>
          </a:p>
        </p:txBody>
      </p:sp>
      <p:pic>
        <p:nvPicPr>
          <p:cNvPr id="2050" name="Picture 2" descr="D:\Users\pvassil\RESEARCH\ACCEPTED\2015\15ER\LONG_VERSION\02_elsart\figures\png\survivalXactiv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33" y="853798"/>
            <a:ext cx="8862155" cy="2863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417638"/>
          </a:xfrm>
        </p:spPr>
        <p:txBody>
          <a:bodyPr>
            <a:normAutofit/>
          </a:bodyPr>
          <a:lstStyle/>
          <a:p>
            <a:pPr lvl="0" algn="r">
              <a:defRPr/>
            </a:pPr>
            <a:r>
              <a:rPr lang="en-US" sz="2800" b="1" dirty="0" smtClean="0"/>
              <a:t>Longevity and update </a:t>
            </a:r>
            <a:br>
              <a:rPr lang="en-US" sz="2800" b="1" dirty="0" smtClean="0"/>
            </a:br>
            <a:r>
              <a:rPr lang="en-US" sz="2800" b="1" dirty="0" smtClean="0"/>
              <a:t>activity correlate !!</a:t>
            </a:r>
            <a:br>
              <a:rPr lang="en-US" sz="2800" b="1" dirty="0" smtClean="0"/>
            </a:br>
            <a:endParaRPr lang="el-GR" sz="28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8" name="Picture 6" descr="D:\Users\pvassil\RESEARCH\SUBMITTED\15ER\WORKING\v0.1.9_postSubmit\figures\png\mwiki_DurationBirthNo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82630"/>
            <a:ext cx="5652120" cy="3394463"/>
          </a:xfrm>
          <a:prstGeom prst="rect">
            <a:avLst/>
          </a:prstGeom>
          <a:noFill/>
        </p:spPr>
      </p:pic>
      <p:pic>
        <p:nvPicPr>
          <p:cNvPr id="21" name="Picture 4" descr="D:\Users\pvassil\RESEARCH\SUBMITTED\15ER\WORKING\v0.1.9_postSubmit\figures\png\mwiki_updatesD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25" cy="3393565"/>
          </a:xfrm>
          <a:prstGeom prst="rect">
            <a:avLst/>
          </a:prstGeom>
          <a:noFill/>
        </p:spPr>
      </p:pic>
      <p:sp>
        <p:nvSpPr>
          <p:cNvPr id="4" name="Right Brace 3"/>
          <p:cNvSpPr/>
          <p:nvPr/>
        </p:nvSpPr>
        <p:spPr>
          <a:xfrm rot="17882556">
            <a:off x="1399597" y="3488793"/>
            <a:ext cx="264894" cy="14531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600200" y="3810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Too many top changers are born early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76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Top changers live long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02920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Deleted tables are born early &amp; last short</a:t>
            </a:r>
            <a:endParaRPr lang="el-GR" sz="1400" dirty="0">
              <a:solidFill>
                <a:srgbClr val="C0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17751336">
            <a:off x="3869627" y="4310389"/>
            <a:ext cx="264894" cy="21613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3810000" y="48768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Birth rate drops over time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652120" y="1052736"/>
            <a:ext cx="3200400" cy="518457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The few top-changers (in terms of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avg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trans. update </a:t>
            </a:r>
            <a:r>
              <a:rPr lang="en-US" sz="2200" dirty="0" smtClean="0">
                <a:latin typeface="+mj-lt"/>
              </a:rPr>
              <a:t>–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ATU) </a:t>
            </a:r>
          </a:p>
          <a:p>
            <a:pPr marL="265113" lvl="0" indent="-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are long lived, </a:t>
            </a:r>
          </a:p>
          <a:p>
            <a:pPr marL="265113" lvl="0" indent="-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typically come from the early versions of the database </a:t>
            </a:r>
          </a:p>
          <a:p>
            <a:pPr marL="265113" lvl="0" indent="-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due to the combination of high ATU and duration =&gt; they have high total amount of updates, and, </a:t>
            </a:r>
          </a:p>
          <a:p>
            <a:pPr marL="265113" lvl="0" indent="-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frequently survive!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764704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Empty space: high change rates are only for early born &amp; long lived</a:t>
            </a:r>
            <a:endParaRPr lang="el-G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D:\Users\pvassil\RESEARCH\SUBMITTED\15ER\WORKING\v0.1.9_postSubmit\figures\png\mwiki_DurationBirthNo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82630"/>
            <a:ext cx="5652120" cy="3394463"/>
          </a:xfrm>
          <a:prstGeom prst="rect">
            <a:avLst/>
          </a:prstGeom>
          <a:noFill/>
        </p:spPr>
      </p:pic>
      <p:pic>
        <p:nvPicPr>
          <p:cNvPr id="14" name="Picture 4" descr="D:\Users\pvassil\RESEARCH\SUBMITTED\15ER\WORKING\v0.1.9_postSubmit\figures\png\mwiki_updatesD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25" cy="33935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393305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An empty triangle: no deleted tables with large or even modest durations</a:t>
            </a:r>
          </a:p>
        </p:txBody>
      </p:sp>
      <p:sp>
        <p:nvSpPr>
          <p:cNvPr id="8" name="Right Arrow 7"/>
          <p:cNvSpPr/>
          <p:nvPr/>
        </p:nvSpPr>
        <p:spPr>
          <a:xfrm rot="7721198">
            <a:off x="2261559" y="4829884"/>
            <a:ext cx="71597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559038" y="502920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Deleted tables are born early &amp; last short</a:t>
            </a:r>
            <a:endParaRPr lang="el-GR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374" y="161021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Deleted tables last short &amp; do not change a lot</a:t>
            </a:r>
            <a:endParaRPr lang="el-G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764704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Empty space: high change rates are only for early born &amp; long lived</a:t>
            </a:r>
            <a:endParaRPr lang="el-G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7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 young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suddenly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15000" y="1066800"/>
            <a:ext cx="32004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13" indent="-2651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There is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a very large concentration of the deleted tables in a small range of newly born, quickly removed, with few or no updates…</a:t>
            </a:r>
          </a:p>
          <a:p>
            <a:pPr marL="265113" indent="-2651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…. resulting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in very low numbers of removed tables with medium or long durations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(empty triangle)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D:\Users\pvassil\RESEARCH\SUBMITTED\15ER\WORKING\v0.1.9_postSubmit\figures\png\mwiki_DurationBirthNo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82630"/>
            <a:ext cx="5652120" cy="3394463"/>
          </a:xfrm>
          <a:prstGeom prst="rect">
            <a:avLst/>
          </a:prstGeom>
          <a:noFill/>
        </p:spPr>
      </p:pic>
      <p:pic>
        <p:nvPicPr>
          <p:cNvPr id="13" name="Picture 4" descr="D:\Users\pvassil\RESEARCH\SUBMITTED\15ER\WORKING\v0.1.9_postSubmit\figures\png\mwiki_updatesD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25" cy="3393565"/>
          </a:xfrm>
          <a:prstGeom prst="rect">
            <a:avLst/>
          </a:prstGeom>
          <a:noFill/>
        </p:spPr>
      </p:pic>
      <p:sp>
        <p:nvSpPr>
          <p:cNvPr id="4" name="Right Brace 3"/>
          <p:cNvSpPr/>
          <p:nvPr/>
        </p:nvSpPr>
        <p:spPr>
          <a:xfrm rot="17891265">
            <a:off x="1575023" y="3399228"/>
            <a:ext cx="308828" cy="18815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438400" y="38862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High durations are overwhelmingly blue!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Only a couple of deletions are seen here!</a:t>
            </a:r>
            <a:endParaRPr lang="el-G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62068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Too rare to see deletions!</a:t>
            </a:r>
            <a:endParaRPr lang="el-G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7"/>
          <p:cNvSpPr txBox="1">
            <a:spLocks/>
          </p:cNvSpPr>
          <p:nvPr/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Survive long enough &amp;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‘re probably safe</a:t>
            </a:r>
            <a:endParaRPr lang="el-GR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15000" y="1066800"/>
            <a:ext cx="32004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It is quite rare to see tables being removed at old age</a:t>
            </a:r>
            <a:endParaRPr lang="en-US" sz="2400" dirty="0" smtClean="0">
              <a:latin typeface="+mj-lt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Typically, the area of high duration is overwhelmingly inhabited by survivors  (although each data set comes with a few such cases )!</a:t>
            </a:r>
          </a:p>
        </p:txBody>
      </p:sp>
      <p:sp>
        <p:nvSpPr>
          <p:cNvPr id="14" name="Right Brace 13"/>
          <p:cNvSpPr/>
          <p:nvPr/>
        </p:nvSpPr>
        <p:spPr>
          <a:xfrm rot="14822479">
            <a:off x="3021102" y="-391730"/>
            <a:ext cx="552504" cy="3617772"/>
          </a:xfrm>
          <a:prstGeom prst="rightBrace">
            <a:avLst>
              <a:gd name="adj1" fmla="val 661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D:\Users\pvassil\RESEARCH\SUBMITTED\15ER\WORKING\v0.1.9_postSubmit\figures\png\mwiki_DurationBirthNo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82630"/>
            <a:ext cx="5652120" cy="3394463"/>
          </a:xfrm>
          <a:prstGeom prst="rect">
            <a:avLst/>
          </a:prstGeom>
          <a:noFill/>
        </p:spPr>
      </p:pic>
      <p:pic>
        <p:nvPicPr>
          <p:cNvPr id="14" name="Picture 4" descr="D:\Users\pvassil\RESEARCH\SUBMITTED\15ER\WORKING\v0.1.9_postSubmit\figures\png\mwiki_updatesD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25" cy="33935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808" y="450912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Few short lived tables are born and die in the mature life of the db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038" y="502920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Deleted tables are born early &amp; last short</a:t>
            </a:r>
            <a:endParaRPr lang="el-GR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374" y="161021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Deleted tables last short &amp; do not change a lot</a:t>
            </a:r>
            <a:endParaRPr lang="el-G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itle 17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 young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suddenly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15000" y="1066800"/>
            <a:ext cx="32004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[Early life of the db]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There is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a very large concentration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of the deleted tables in a small range of newly born, quickly removed, with few or no updates,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resulting in very low numbers of removed tables with medium or long durations.</a:t>
            </a:r>
          </a:p>
          <a:p>
            <a:pPr lvl="0"/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[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Mature db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] After the early stages of the databases, we see the birth of tables who eventually get deleted,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but they mostly come with very small durations and sudden deaths.</a:t>
            </a:r>
            <a:endParaRPr lang="el-GR" sz="200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47</a:t>
            </a:fld>
            <a:endParaRPr kumimoji="0"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 b="7825"/>
          <a:stretch>
            <a:fillRect/>
          </a:stretch>
        </p:blipFill>
        <p:spPr bwMode="auto">
          <a:xfrm>
            <a:off x="395536" y="260648"/>
            <a:ext cx="485666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22"/>
          <p:cNvGrpSpPr/>
          <p:nvPr/>
        </p:nvGrpSpPr>
        <p:grpSpPr>
          <a:xfrm>
            <a:off x="8259006" y="4941171"/>
            <a:ext cx="561466" cy="1150907"/>
            <a:chOff x="1763688" y="4526212"/>
            <a:chExt cx="360040" cy="576064"/>
          </a:xfrm>
        </p:grpSpPr>
        <p:sp>
          <p:nvSpPr>
            <p:cNvPr id="7" name="Right Triangle 6"/>
            <p:cNvSpPr>
              <a:spLocks noChangeAspect="1"/>
            </p:cNvSpPr>
            <p:nvPr/>
          </p:nvSpPr>
          <p:spPr>
            <a:xfrm>
              <a:off x="1763688" y="4526212"/>
              <a:ext cx="360040" cy="576064"/>
            </a:xfrm>
            <a:prstGeom prst="rtTriangl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wrap="none" lIns="0" tIns="0" rIns="0" bIns="0" rtlCol="0" anchor="b" anchorCtr="0">
              <a:noAutofit/>
            </a:bodyPr>
            <a:lstStyle/>
            <a:p>
              <a:pPr algn="ctr"/>
              <a:endParaRPr lang="el-GR" sz="1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763490">
              <a:off x="1754084" y="4803558"/>
              <a:ext cx="308264" cy="256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void</a:t>
              </a:r>
              <a:endParaRPr lang="el-GR" sz="20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6552728" cy="710952"/>
          </a:xfrm>
          <a:solidFill>
            <a:schemeClr val="bg1">
              <a:lumMod val="95000"/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3200" b="1" dirty="0" smtClean="0">
                <a:sym typeface="Wingdings" pitchFamily="2" charset="2"/>
              </a:rPr>
              <a:t>Regularities on table change do exist</a:t>
            </a:r>
            <a:r>
              <a:rPr lang="en-US" sz="3200" dirty="0" smtClean="0">
                <a:sym typeface="Wingdings" pitchFamily="2" charset="2"/>
              </a:rPr>
              <a:t>!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48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2190830" y="1357272"/>
            <a:ext cx="6768752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If you’re wide, you survive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17774"/>
            <a:ext cx="1388180" cy="82851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37128"/>
            <a:ext cx="1379035" cy="83034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70878"/>
            <a:ext cx="1379035" cy="830347"/>
          </a:xfrm>
          <a:prstGeom prst="rect">
            <a:avLst/>
          </a:prstGeom>
          <a:noFill/>
        </p:spPr>
      </p:pic>
      <p:pic>
        <p:nvPicPr>
          <p:cNvPr id="10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484783"/>
            <a:ext cx="390000" cy="539847"/>
          </a:xfrm>
          <a:prstGeom prst="rect">
            <a:avLst/>
          </a:prstGeom>
          <a:noFill/>
        </p:spPr>
      </p:pic>
      <p:pic>
        <p:nvPicPr>
          <p:cNvPr id="11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691678" y="2497801"/>
            <a:ext cx="402361" cy="576063"/>
          </a:xfrm>
          <a:prstGeom prst="rect">
            <a:avLst/>
          </a:prstGeom>
          <a:noFill/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2195736" y="2374518"/>
            <a:ext cx="6768752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3333FF"/>
                </a:solidFill>
              </a:rPr>
              <a:t>Top-changers </a:t>
            </a:r>
            <a:r>
              <a:rPr lang="en-US" sz="2800" dirty="0" smtClean="0"/>
              <a:t>typically </a:t>
            </a:r>
            <a:r>
              <a:rPr lang="en-US" sz="2800" dirty="0" smtClean="0">
                <a:solidFill>
                  <a:srgbClr val="3333FF"/>
                </a:solidFill>
              </a:rPr>
              <a:t>live long</a:t>
            </a:r>
            <a:r>
              <a:rPr lang="en-US" sz="2800" dirty="0" smtClean="0"/>
              <a:t>, are </a:t>
            </a:r>
            <a:r>
              <a:rPr lang="en-US" sz="2800" dirty="0" smtClean="0">
                <a:solidFill>
                  <a:srgbClr val="3333FF"/>
                </a:solidFill>
              </a:rPr>
              <a:t>early born, survive</a:t>
            </a:r>
            <a:r>
              <a:rPr lang="en-US" sz="2800" dirty="0" smtClean="0"/>
              <a:t> …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2195736" y="3166606"/>
            <a:ext cx="6768752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and they are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necessarily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widest ones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terms of schema size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The parts of a comet:  nucleus, coma, and tails."/>
          <p:cNvPicPr>
            <a:picLocks noChangeAspect="1" noChangeArrowheads="1"/>
          </p:cNvPicPr>
          <p:nvPr/>
        </p:nvPicPr>
        <p:blipFill>
          <a:blip r:embed="rId7" cstate="print"/>
          <a:srcRect t="22651" r="36181" b="12226"/>
          <a:stretch>
            <a:fillRect/>
          </a:stretch>
        </p:blipFill>
        <p:spPr bwMode="auto">
          <a:xfrm>
            <a:off x="1691680" y="3459544"/>
            <a:ext cx="396752" cy="540486"/>
          </a:xfrm>
          <a:prstGeom prst="rect">
            <a:avLst/>
          </a:prstGeom>
          <a:noFill/>
        </p:spPr>
      </p:pic>
      <p:sp>
        <p:nvSpPr>
          <p:cNvPr id="20" name="Content Placeholder 8"/>
          <p:cNvSpPr txBox="1">
            <a:spLocks/>
          </p:cNvSpPr>
          <p:nvPr/>
        </p:nvSpPr>
        <p:spPr>
          <a:xfrm>
            <a:off x="2195736" y="4310188"/>
            <a:ext cx="6768752" cy="2287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Progressive cooling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most change activity lies at the beginning of the db history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Void triangle</a:t>
            </a:r>
            <a:r>
              <a:rPr lang="en-US" sz="2800" dirty="0" smtClean="0"/>
              <a:t>: The </a:t>
            </a:r>
            <a:r>
              <a:rPr lang="en-US" sz="2800" dirty="0" smtClean="0">
                <a:solidFill>
                  <a:srgbClr val="3333FF"/>
                </a:solidFill>
              </a:rPr>
              <a:t>few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dead</a:t>
            </a:r>
            <a:r>
              <a:rPr lang="en-US" sz="2800" dirty="0" smtClean="0"/>
              <a:t> tables are typically </a:t>
            </a:r>
            <a:r>
              <a:rPr lang="en-US" sz="2800" dirty="0" smtClean="0">
                <a:solidFill>
                  <a:srgbClr val="3333FF"/>
                </a:solidFill>
              </a:rPr>
              <a:t>quiet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33FF"/>
                </a:solidFill>
              </a:rPr>
              <a:t>early born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33FF"/>
                </a:solidFill>
              </a:rPr>
              <a:t>short lived</a:t>
            </a:r>
            <a:r>
              <a:rPr lang="en-US" sz="2800" dirty="0" smtClean="0"/>
              <a:t>, and quite often all three of them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1754327" y="4529852"/>
            <a:ext cx="369401" cy="649449"/>
            <a:chOff x="1754327" y="4526212"/>
            <a:chExt cx="369401" cy="649449"/>
          </a:xfrm>
        </p:grpSpPr>
        <p:sp>
          <p:nvSpPr>
            <p:cNvPr id="21" name="Right Triangle 20"/>
            <p:cNvSpPr>
              <a:spLocks noChangeAspect="1"/>
            </p:cNvSpPr>
            <p:nvPr/>
          </p:nvSpPr>
          <p:spPr>
            <a:xfrm>
              <a:off x="1763688" y="4526212"/>
              <a:ext cx="360040" cy="576064"/>
            </a:xfrm>
            <a:prstGeom prst="rtTriangl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wrap="none" lIns="0" tIns="0" rIns="0" bIns="0" rtlCol="0" anchor="b" anchorCtr="0">
              <a:noAutofit/>
            </a:bodyPr>
            <a:lstStyle/>
            <a:p>
              <a:pPr algn="ctr"/>
              <a:endParaRPr lang="el-GR" sz="1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2763490">
              <a:off x="1664399" y="4777955"/>
              <a:ext cx="4876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void</a:t>
              </a:r>
              <a:endParaRPr lang="el-GR" sz="14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349840"/>
            <a:ext cx="1377206" cy="828518"/>
          </a:xfrm>
          <a:prstGeom prst="rect">
            <a:avLst/>
          </a:prstGeom>
          <a:noFill/>
        </p:spPr>
      </p:pic>
      <p:pic>
        <p:nvPicPr>
          <p:cNvPr id="19" name="Picture 18" descr="C:\Users\pvassil\AppData\Local\Microsoft\Windows\Temporary Internet Files\Content.IE5\ES7NY6W8\MC900439851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75110" y="0"/>
            <a:ext cx="1768889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we stand</a:t>
            </a:r>
          </a:p>
          <a:p>
            <a:r>
              <a:rPr lang="en-US" dirty="0" smtClean="0"/>
              <a:t>Open issues</a:t>
            </a:r>
          </a:p>
          <a:p>
            <a:r>
              <a:rPr lang="en-US" dirty="0" smtClean="0"/>
              <a:t>… and discussions …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C:\Users\pvassil\AppData\Local\Microsoft\Windows\Temporary Internet Files\Content.IE5\ES7NY6W8\MC9004398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3501008"/>
            <a:ext cx="1924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evolves in DBMS...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57188" y="1500188"/>
            <a:ext cx="8258175" cy="2114550"/>
          </a:xfrm>
        </p:spPr>
        <p:txBody>
          <a:bodyPr/>
          <a:lstStyle/>
          <a:p>
            <a:pPr eaLnBrk="1" hangingPunct="1"/>
            <a:r>
              <a:rPr lang="en-US" dirty="0" smtClean="0"/>
              <a:t>Data</a:t>
            </a:r>
          </a:p>
          <a:p>
            <a:pPr lvl="1" eaLnBrk="1" hangingPunct="1">
              <a:buFont typeface="Arial" charset="0"/>
              <a:buNone/>
            </a:pPr>
            <a:r>
              <a:rPr lang="en-US" dirty="0" smtClean="0"/>
              <a:t>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UPDATE EMP</a:t>
            </a:r>
          </a:p>
          <a:p>
            <a:pPr lvl="2" eaLnBrk="1" hangingPunct="1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SET SALARY = SALARY *1.10</a:t>
            </a:r>
          </a:p>
          <a:p>
            <a:pPr lvl="2" eaLnBrk="1" hangingPunct="1">
              <a:buFont typeface="Arial" charset="0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WHERE...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159795" y="1628800"/>
          <a:ext cx="21907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2"/>
                <a:gridCol w="1095372"/>
              </a:tblGrid>
              <a:tr h="283534"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EMP_ID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SALARY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3534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60232" y="1628800"/>
          <a:ext cx="21907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2"/>
                <a:gridCol w="1095372"/>
              </a:tblGrid>
              <a:tr h="2835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EMP_ID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SALARY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35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1650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802982" y="1985988"/>
            <a:ext cx="571500" cy="158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08843" y="3374107"/>
            <a:ext cx="8258175" cy="211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Metadata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Schemata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kern="1200" dirty="0" smtClean="0">
                <a:solidFill>
                  <a:schemeClr val="tx1"/>
                </a:solidFill>
              </a:rPr>
              <a:t>–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ALTER TABLE EMP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ADD COLUMN PHONE VARCHAR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259632" y="5517232"/>
          <a:ext cx="21907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372"/>
                <a:gridCol w="1095372"/>
              </a:tblGrid>
              <a:tr h="2835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EMP_ID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SALARY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35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0" y="5517232"/>
          <a:ext cx="39052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752"/>
                <a:gridCol w="1301752"/>
                <a:gridCol w="1301752"/>
              </a:tblGrid>
              <a:tr h="2835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EMP_ID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SALARY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PHONE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353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210777777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690218" y="5874419"/>
            <a:ext cx="571500" cy="1588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stand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have a first glimpse of the mechanics of schema evolution for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FoSS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 ecosystems</a:t>
            </a:r>
          </a:p>
          <a:p>
            <a:r>
              <a:rPr lang="en-US" dirty="0" smtClean="0"/>
              <a:t>We have a first understanding of schemata growing, changed in focused periods of maintenance and progressively “cooling” down</a:t>
            </a:r>
          </a:p>
          <a:p>
            <a:r>
              <a:rPr lang="en-US" dirty="0" smtClean="0"/>
              <a:t>We have a first understanding of patterns relating to how tables change, given their size, update behavior, time of birth, 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7544" y="5772397"/>
            <a:ext cx="8363272" cy="1040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probe further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…)</a:t>
            </a:r>
          </a:p>
          <a:p>
            <a:pPr marL="266700" lvl="2" indent="-228600" algn="ctr">
              <a:spcBef>
                <a:spcPct val="20000"/>
              </a:spcBef>
              <a:defRPr/>
            </a:pPr>
            <a:r>
              <a:rPr lang="fr-FR" sz="20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  <a:hlinkClick r:id="rId3"/>
              </a:rPr>
              <a:t>http://www.cs.uoi.gr/~pvassil/projects/schemaBiographies/</a:t>
            </a:r>
            <a:r>
              <a:rPr lang="fr-FR" sz="20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Are there “laws” of schema evolution?</a:t>
            </a:r>
            <a:endParaRPr lang="en-US" dirty="0"/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Collect more test cases</a:t>
            </a:r>
          </a:p>
          <a:p>
            <a:r>
              <a:rPr lang="en-US" sz="2800" dirty="0" smtClean="0"/>
              <a:t>Tools for the automation of the process</a:t>
            </a:r>
          </a:p>
          <a:p>
            <a:pPr lvl="1"/>
            <a:r>
              <a:rPr lang="en-US" sz="2400" dirty="0" smtClean="0"/>
              <a:t>Extract changes &amp; verify their correctness (</a:t>
            </a: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happened)</a:t>
            </a:r>
          </a:p>
          <a:p>
            <a:pPr lvl="1"/>
            <a:r>
              <a:rPr lang="en-US" sz="2400" dirty="0" smtClean="0"/>
              <a:t>Link changes to expressed user </a:t>
            </a:r>
            <a:r>
              <a:rPr lang="en-US" sz="2400" dirty="0" err="1" smtClean="0"/>
              <a:t>req’s</a:t>
            </a:r>
            <a:r>
              <a:rPr lang="en-US" sz="2400" dirty="0" smtClean="0"/>
              <a:t> / bugs / … (</a:t>
            </a:r>
            <a:r>
              <a:rPr lang="en-US" sz="2400" dirty="0" smtClean="0">
                <a:solidFill>
                  <a:srgbClr val="FF0000"/>
                </a:solidFill>
              </a:rPr>
              <a:t>why</a:t>
            </a:r>
            <a:r>
              <a:rPr lang="en-US" sz="2400" dirty="0" smtClean="0"/>
              <a:t> it happened &amp; </a:t>
            </a:r>
            <a:r>
              <a:rPr lang="en-US" sz="2400" dirty="0" smtClean="0">
                <a:solidFill>
                  <a:srgbClr val="FF0000"/>
                </a:solidFill>
              </a:rPr>
              <a:t>by whom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Extract sub-histories of focused maintenance (</a:t>
            </a:r>
            <a:r>
              <a:rPr lang="en-US" sz="2400" dirty="0" smtClean="0">
                <a:solidFill>
                  <a:srgbClr val="FF0000"/>
                </a:solidFill>
              </a:rPr>
              <a:t>how</a:t>
            </a:r>
            <a:r>
              <a:rPr lang="en-US" sz="2400" dirty="0" smtClean="0"/>
              <a:t> it happened </a:t>
            </a:r>
            <a:r>
              <a:rPr lang="en-US" sz="2400" dirty="0" smtClean="0">
                <a:solidFill>
                  <a:srgbClr val="FF0000"/>
                </a:solidFill>
              </a:rPr>
              <a:t>&amp; when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Co-change of schema and code (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what is affected</a:t>
            </a:r>
            <a:r>
              <a:rPr lang="en-US" sz="2400" dirty="0" smtClean="0">
                <a:sym typeface="Wingdings" pitchFamily="2" charset="2"/>
              </a:rPr>
              <a:t> in the code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Visualization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Consolidate the fundamental laws that govern evolution &amp;&amp; forecast it (what </a:t>
            </a:r>
            <a:r>
              <a:rPr lang="en-US" sz="2800" dirty="0" smtClean="0">
                <a:solidFill>
                  <a:srgbClr val="FF0000"/>
                </a:solidFill>
              </a:rPr>
              <a:t>will</a:t>
            </a:r>
            <a:r>
              <a:rPr lang="en-US" sz="2800" dirty="0" smtClean="0"/>
              <a:t> change)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9E29E33-B620-47F9-BB04-8846C2A5AFC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Unexplored research territory (risky but possibly rewarding)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rgbClr val="3333FF"/>
                </a:solidFill>
              </a:rPr>
              <a:t>Weather Forecast</a:t>
            </a:r>
            <a:r>
              <a:rPr lang="en-US" sz="3000" dirty="0" smtClean="0"/>
              <a:t>: given the history and the state of a database, predict subsequent events</a:t>
            </a:r>
          </a:p>
          <a:p>
            <a:pPr lvl="1"/>
            <a:r>
              <a:rPr lang="en-US" dirty="0" smtClean="0"/>
              <a:t>Risky: frequently, changes come due to an external, changing world and have “thematic” affinity. </a:t>
            </a:r>
          </a:p>
          <a:p>
            <a:pPr lvl="1"/>
            <a:r>
              <a:rPr lang="en-US" dirty="0" smtClean="0"/>
              <a:t>Big &amp; small steps in many directions needed (more data sets, studies with high internal validity to find causations, more events to capture, …)</a:t>
            </a:r>
          </a:p>
          <a:p>
            <a:r>
              <a:rPr lang="en-US" sz="3000" dirty="0" smtClean="0">
                <a:solidFill>
                  <a:srgbClr val="3333FF"/>
                </a:solidFill>
              </a:rPr>
              <a:t>Engineer for evolution</a:t>
            </a:r>
            <a:r>
              <a:rPr lang="en-US" sz="3000" dirty="0" smtClean="0"/>
              <a:t>: To absorb change gracefully we can try to (</a:t>
            </a:r>
            <a:r>
              <a:rPr lang="en-US" sz="3000" dirty="0" err="1" smtClean="0"/>
              <a:t>i</a:t>
            </a:r>
            <a:r>
              <a:rPr lang="en-US" sz="3000" dirty="0" smtClean="0"/>
              <a:t>) alter db design and DDL; (ii) encapsulate the database via a “stable” API;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Users\pvassil\RESEARCH\ACCEPTED\2014\14ER\Presentation\presentationHecataeus_better\Hecataeus02.png"/>
          <p:cNvPicPr>
            <a:picLocks noChangeAspect="1" noChangeArrowheads="1"/>
          </p:cNvPicPr>
          <p:nvPr/>
        </p:nvPicPr>
        <p:blipFill>
          <a:blip r:embed="rId3" cstate="print"/>
          <a:srcRect l="29823" t="14580" r="21299" b="13255"/>
          <a:stretch>
            <a:fillRect/>
          </a:stretch>
        </p:blipFill>
        <p:spPr bwMode="auto">
          <a:xfrm>
            <a:off x="5940153" y="3933056"/>
            <a:ext cx="3203848" cy="266082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Management of ecosystems’ evolution</a:t>
            </a:r>
            <a:endParaRPr lang="en-US" sz="4000" dirty="0"/>
          </a:p>
        </p:txBody>
      </p:sp>
      <p:sp>
        <p:nvSpPr>
          <p:cNvPr id="5222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we find these constructs that are most sensitive to evolution?</a:t>
            </a:r>
          </a:p>
          <a:p>
            <a:pPr lvl="1"/>
            <a:r>
              <a:rPr lang="en-US" sz="2400" dirty="0" smtClean="0"/>
              <a:t>Metrics for sensitivity to evolution?</a:t>
            </a:r>
          </a:p>
          <a:p>
            <a:endParaRPr lang="en-US" sz="2800" dirty="0" smtClean="0"/>
          </a:p>
          <a:p>
            <a:r>
              <a:rPr lang="en-US" sz="2800" dirty="0" smtClean="0"/>
              <a:t>Automation of the reaction to changes</a:t>
            </a:r>
          </a:p>
          <a:p>
            <a:pPr lvl="1"/>
            <a:r>
              <a:rPr lang="en-US" sz="2400" dirty="0" smtClean="0"/>
              <a:t>self-monitoring</a:t>
            </a:r>
          </a:p>
          <a:p>
            <a:pPr lvl="1"/>
            <a:r>
              <a:rPr lang="en-US" sz="2400" dirty="0" smtClean="0"/>
              <a:t>impact prediction</a:t>
            </a:r>
          </a:p>
          <a:p>
            <a:pPr lvl="1"/>
            <a:r>
              <a:rPr lang="en-US" sz="2400" dirty="0" smtClean="0"/>
              <a:t>auto-regulation (policy determination)</a:t>
            </a:r>
          </a:p>
          <a:p>
            <a:pPr lvl="1"/>
            <a:r>
              <a:rPr lang="en-US" sz="2400" dirty="0" smtClean="0"/>
              <a:t>self-repairing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9E29E33-B620-47F9-BB04-8846C2A5AFC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53336"/>
            <a:ext cx="7452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http://www.cs.uoi.gr/~pvassil/projects/hecataeus/ </a:t>
            </a:r>
            <a:endParaRPr lang="el-GR" sz="2000" b="1" dirty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Evolution is </a:t>
            </a:r>
            <a:r>
              <a:rPr lang="en-US" sz="2400" b="1" dirty="0" smtClean="0"/>
              <a:t>viciously omnipresent</a:t>
            </a:r>
            <a:r>
              <a:rPr lang="en-US" sz="2400" dirty="0" smtClean="0"/>
              <a:t>; due to its huge impact, </a:t>
            </a:r>
            <a:r>
              <a:rPr lang="en-US" sz="2400" b="1" dirty="0" smtClean="0">
                <a:solidFill>
                  <a:srgbClr val="FF0000"/>
                </a:solidFill>
              </a:rPr>
              <a:t>it is leading to non-evolvable (rigid) data &amp; software structures  </a:t>
            </a:r>
          </a:p>
          <a:p>
            <a:r>
              <a:rPr lang="en-US" sz="2400" dirty="0" smtClean="0"/>
              <a:t>Practically: </a:t>
            </a:r>
          </a:p>
          <a:p>
            <a:pPr lvl="1"/>
            <a:r>
              <a:rPr lang="en-US" sz="2400" b="1" dirty="0" smtClean="0"/>
              <a:t>Plan for evolution</a:t>
            </a:r>
            <a:r>
              <a:rPr lang="en-US" sz="2400" dirty="0" smtClean="0"/>
              <a:t>, well ahead of construction</a:t>
            </a:r>
          </a:p>
          <a:p>
            <a:pPr lvl="1"/>
            <a:r>
              <a:rPr lang="en-US" sz="2400" dirty="0" smtClean="0"/>
              <a:t>So far, our solutions and </a:t>
            </a:r>
            <a:r>
              <a:rPr lang="en-US" sz="2400" dirty="0" smtClean="0">
                <a:solidFill>
                  <a:srgbClr val="FF0000"/>
                </a:solidFill>
              </a:rPr>
              <a:t>tools help only so much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Industry not likely to help</a:t>
            </a:r>
          </a:p>
          <a:p>
            <a:r>
              <a:rPr lang="en-US" sz="2400" dirty="0" smtClean="0"/>
              <a:t>This is why </a:t>
            </a:r>
            <a:r>
              <a:rPr lang="en-US" sz="2400" b="1" dirty="0" smtClean="0">
                <a:solidFill>
                  <a:srgbClr val="0000FF"/>
                </a:solidFill>
              </a:rPr>
              <a:t>we can and have to do research </a:t>
            </a:r>
          </a:p>
          <a:p>
            <a:pPr lvl="1"/>
            <a:r>
              <a:rPr lang="en-US" sz="2400" dirty="0" smtClean="0"/>
              <a:t>We can do </a:t>
            </a:r>
            <a:r>
              <a:rPr lang="en-US" sz="2400" b="1" dirty="0" smtClean="0"/>
              <a:t>pure scientific research </a:t>
            </a:r>
            <a:r>
              <a:rPr lang="en-US" sz="2400" dirty="0" smtClean="0"/>
              <a:t>to find laws</a:t>
            </a:r>
          </a:p>
          <a:p>
            <a:pPr lvl="1"/>
            <a:r>
              <a:rPr lang="en-US" sz="2400" dirty="0" smtClean="0"/>
              <a:t>We can do practical work for </a:t>
            </a:r>
            <a:r>
              <a:rPr lang="en-US" sz="2400" b="1" dirty="0" smtClean="0"/>
              <a:t>tools and methods </a:t>
            </a:r>
            <a:r>
              <a:rPr lang="en-US" sz="2400" dirty="0" smtClean="0"/>
              <a:t>that reduce the pain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… and don’t forget to put everything in the </a:t>
            </a:r>
            <a:r>
              <a:rPr lang="en-US" dirty="0" err="1" smtClean="0"/>
              <a:t>git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" name="Picture 8" descr="http://upload.wikimedia.org/wikipedia/commons/3/34/Jeng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7722" y="4344508"/>
            <a:ext cx="1676400" cy="22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9776"/>
            <a:ext cx="27466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Thank you! </a:t>
            </a:r>
            <a:br>
              <a:rPr lang="en-US" dirty="0" smtClean="0"/>
            </a:br>
            <a:r>
              <a:rPr lang="en-US" dirty="0" smtClean="0"/>
              <a:t>Q&amp;A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700809"/>
            <a:ext cx="4680520" cy="5040560"/>
          </a:xfrm>
        </p:spPr>
        <p:txBody>
          <a:bodyPr>
            <a:normAutofit/>
          </a:bodyPr>
          <a:lstStyle/>
          <a:p>
            <a:pPr marL="266700" lvl="2" algn="ctr">
              <a:buNone/>
              <a:defRPr/>
            </a:pPr>
            <a:r>
              <a:rPr lang="fr-FR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  <a:hlinkClick r:id="rId3"/>
              </a:rPr>
              <a:t>http://www.cs.uoi.gr/~pvassil/</a:t>
            </a:r>
          </a:p>
          <a:p>
            <a:pPr algn="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DB Schema Evolution</a:t>
            </a:r>
          </a:p>
          <a:p>
            <a:pPr algn="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Papers, Data sets, </a:t>
            </a:r>
            <a:r>
              <a:rPr lang="fr-FR" sz="2400" dirty="0" smtClean="0">
                <a:solidFill>
                  <a:srgbClr val="FF0000"/>
                </a:solidFill>
              </a:rPr>
              <a:t>Code, </a:t>
            </a:r>
            <a:r>
              <a:rPr lang="fr-FR" sz="2400" dirty="0" err="1" smtClean="0">
                <a:solidFill>
                  <a:srgbClr val="FF0000"/>
                </a:solidFill>
              </a:rPr>
              <a:t>Results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r-FR" sz="20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  <a:hlinkClick r:id="rId3"/>
              </a:rPr>
              <a:t>projects</a:t>
            </a:r>
            <a:r>
              <a:rPr lang="fr-FR" sz="20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  <a:hlinkClick r:id="rId3"/>
              </a:rPr>
              <a:t>/</a:t>
            </a:r>
            <a:r>
              <a:rPr lang="fr-FR" sz="20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  <a:hlinkClick r:id="rId3"/>
              </a:rPr>
              <a:t>schemaBiographies</a:t>
            </a:r>
            <a:r>
              <a:rPr lang="fr-FR" sz="20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  <a:hlinkClick r:id="rId3"/>
              </a:rPr>
              <a:t>/</a:t>
            </a:r>
            <a:r>
              <a:rPr lang="fr-FR" sz="20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fr-FR" sz="2000" dirty="0" smtClean="0">
              <a:cs typeface="Consolas" pitchFamily="49" charset="0"/>
            </a:endParaRPr>
          </a:p>
          <a:p>
            <a:pPr algn="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Architecture Graphs &amp;&amp; Hecataeus</a:t>
            </a:r>
            <a:endParaRPr lang="en-US" dirty="0" smtClean="0"/>
          </a:p>
          <a:p>
            <a:pPr>
              <a:buNone/>
            </a:pPr>
            <a:r>
              <a:rPr lang="en-US" sz="2000" u="sng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projects/</a:t>
            </a:r>
            <a:r>
              <a:rPr lang="en-US" sz="2000" u="sng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hecataeus</a:t>
            </a:r>
            <a:r>
              <a:rPr lang="en-US" sz="2000" u="sng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/</a:t>
            </a:r>
            <a:r>
              <a:rPr lang="en-US" sz="20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fr-FR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D:\Users\pvassil\PERSONAL\TALKS\eBISS-2015\TALK\WORKING\daintines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787858"/>
            <a:ext cx="4248471" cy="6000704"/>
          </a:xfrm>
          <a:prstGeom prst="rect">
            <a:avLst/>
          </a:prstGeom>
          <a:noFill/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2843808" y="116632"/>
            <a:ext cx="63001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fr-FR" sz="2400" b="1" dirty="0" smtClean="0">
                <a:latin typeface="Consolas" pitchFamily="49" charset="0"/>
                <a:cs typeface="Consolas" pitchFamily="49" charset="0"/>
                <a:hlinkClick r:id="rId5"/>
              </a:rPr>
              <a:t>https://github.com/DAINTINESS-Group/</a:t>
            </a:r>
            <a:endParaRPr lang="fr-FR" sz="2400" b="1" dirty="0" smtClean="0">
              <a:latin typeface="Consolas" pitchFamily="49" charset="0"/>
              <a:cs typeface="Consolas" pitchFamily="49" charset="0"/>
              <a:hlinkClick r:id="rId6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slides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1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“laws” of database (schema) evolution?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 databases change?</a:t>
            </a:r>
          </a:p>
          <a:p>
            <a:r>
              <a:rPr lang="en-US" dirty="0" smtClean="0"/>
              <a:t>In particular, </a:t>
            </a:r>
            <a:r>
              <a:rPr lang="en-US" dirty="0" smtClean="0">
                <a:solidFill>
                  <a:srgbClr val="C00000"/>
                </a:solidFill>
              </a:rPr>
              <a:t>how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does the schema of a database evolve over time?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Long term research goals:</a:t>
            </a:r>
          </a:p>
          <a:p>
            <a:pPr lvl="1"/>
            <a:r>
              <a:rPr lang="en-US" dirty="0" smtClean="0"/>
              <a:t>Are there any </a:t>
            </a:r>
            <a:r>
              <a:rPr lang="en-US" dirty="0" smtClean="0">
                <a:solidFill>
                  <a:srgbClr val="0000FF"/>
                </a:solidFill>
              </a:rPr>
              <a:t>“invariant properties” </a:t>
            </a:r>
            <a:r>
              <a:rPr lang="en-US" dirty="0" smtClean="0"/>
              <a:t>(e.g., patterns of repeating behavior) on the way database (schemata) change?</a:t>
            </a:r>
          </a:p>
          <a:p>
            <a:pPr lvl="1"/>
            <a:r>
              <a:rPr lang="en-US" dirty="0" smtClean="0"/>
              <a:t>Is there a </a:t>
            </a:r>
            <a:r>
              <a:rPr lang="en-US" dirty="0" smtClean="0">
                <a:solidFill>
                  <a:srgbClr val="0000FF"/>
                </a:solidFill>
              </a:rPr>
              <a:t>theory / model </a:t>
            </a:r>
            <a:r>
              <a:rPr lang="en-US" dirty="0" smtClean="0"/>
              <a:t>to explain them? </a:t>
            </a:r>
          </a:p>
          <a:p>
            <a:pPr lvl="1"/>
            <a:r>
              <a:rPr lang="en-US" dirty="0" smtClean="0"/>
              <a:t>Can we </a:t>
            </a:r>
            <a:r>
              <a:rPr lang="en-US" dirty="0" smtClean="0">
                <a:solidFill>
                  <a:srgbClr val="3333FF"/>
                </a:solidFill>
              </a:rPr>
              <a:t>exploit findings to engineer data-intensive ecosystems</a:t>
            </a:r>
            <a:r>
              <a:rPr lang="en-US" dirty="0" smtClean="0"/>
              <a:t> that withstand change gracefully?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57</a:t>
            </a:fld>
            <a:endParaRPr kumimoji="0" lang="en-US" dirty="0"/>
          </a:p>
        </p:txBody>
      </p:sp>
      <p:pic>
        <p:nvPicPr>
          <p:cNvPr id="5" name="Picture 5" descr="C:\Users\pvassil\AppData\Local\Microsoft\Windows\Temporary Internet Files\Content.IE5\ES7NY6W8\MC9004398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2348880"/>
            <a:ext cx="1924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care for the “laws”/patterns of schema evolution?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Scientific curiosity!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Practical Impact</a:t>
            </a:r>
            <a:r>
              <a:rPr lang="en-US" dirty="0" smtClean="0"/>
              <a:t>: DB’s are </a:t>
            </a:r>
            <a:r>
              <a:rPr lang="en-US" dirty="0" smtClean="0">
                <a:solidFill>
                  <a:srgbClr val="C00000"/>
                </a:solidFill>
              </a:rPr>
              <a:t>dependency magnets</a:t>
            </a:r>
            <a:r>
              <a:rPr lang="en-US" dirty="0" smtClean="0"/>
              <a:t>. Applications have to conform to the structure of the db…</a:t>
            </a:r>
          </a:p>
          <a:p>
            <a:pPr lvl="1"/>
            <a:r>
              <a:rPr lang="en-US" dirty="0" smtClean="0"/>
              <a:t>typically</a:t>
            </a:r>
            <a:r>
              <a:rPr lang="en-US" dirty="0" smtClean="0">
                <a:solidFill>
                  <a:srgbClr val="C00000"/>
                </a:solidFill>
              </a:rPr>
              <a:t>, development waits till the “db backbone” is stable </a:t>
            </a:r>
            <a:r>
              <a:rPr lang="en-US" dirty="0" smtClean="0"/>
              <a:t>and applications are build on top of it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slight changes </a:t>
            </a:r>
            <a:r>
              <a:rPr lang="en-US" dirty="0" smtClean="0"/>
              <a:t>to the structure of a db </a:t>
            </a:r>
            <a:r>
              <a:rPr lang="en-US" dirty="0" smtClean="0">
                <a:solidFill>
                  <a:srgbClr val="C00000"/>
                </a:solidFill>
              </a:rPr>
              <a:t>can cause </a:t>
            </a:r>
            <a:r>
              <a:rPr lang="en-US" dirty="0" smtClean="0"/>
              <a:t>several (parts of) different applications to </a:t>
            </a:r>
            <a:r>
              <a:rPr lang="en-US" dirty="0" smtClean="0">
                <a:solidFill>
                  <a:srgbClr val="C00000"/>
                </a:solidFill>
              </a:rPr>
              <a:t>crash</a:t>
            </a:r>
            <a:r>
              <a:rPr lang="en-US" dirty="0" smtClean="0"/>
              <a:t>, causing the need for </a:t>
            </a:r>
            <a:r>
              <a:rPr lang="en-US" dirty="0" smtClean="0">
                <a:solidFill>
                  <a:srgbClr val="C00000"/>
                </a:solidFill>
              </a:rPr>
              <a:t>emergency repairing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nowadays, to be complemented with API-based db access (</a:t>
            </a:r>
            <a:r>
              <a:rPr lang="en-US" dirty="0" err="1" smtClean="0"/>
              <a:t>Drupal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59</a:t>
            </a:fld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965"/>
            <a:ext cx="9144000" cy="509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Why is (schema) evolution so important?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472488" cy="452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Software and DB </a:t>
            </a:r>
            <a:r>
              <a:rPr lang="en-US" sz="2800" b="1" dirty="0" smtClean="0"/>
              <a:t>maintenance</a:t>
            </a:r>
            <a:r>
              <a:rPr lang="en-US" sz="2800" dirty="0" smtClean="0"/>
              <a:t> makes up for </a:t>
            </a:r>
            <a:r>
              <a:rPr lang="en-US" sz="2800" b="1" dirty="0" smtClean="0"/>
              <a:t>at least 50% of all resources spent in a project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Changes are more frequent than you think</a:t>
            </a:r>
          </a:p>
          <a:p>
            <a:r>
              <a:rPr lang="en-US" sz="2800" b="1" dirty="0" smtClean="0"/>
              <a:t>Databases are rarely stand-alone: typically, an entire ecosystem of applications is structured around them =&gt;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Changes in the schema can impact a large (typically, not traced) number of surrounding app’s, without explicit identification of the impact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9E29E33-B620-47F9-BB04-8846C2A5AF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86816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Abstract coupling example </a:t>
            </a:r>
            <a:br>
              <a:rPr lang="en-US" dirty="0" smtClean="0"/>
            </a:br>
            <a:r>
              <a:rPr lang="en-US" dirty="0" smtClean="0"/>
              <a:t>from my SW Dev course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026" name="Picture 2" descr="D:\Users\pvassil\COURSES\OOP\SW_DEV\SCRIPTS\01_simpleInterfaces\abstractCoupling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00188"/>
            <a:ext cx="9035679" cy="45958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848600" y="533400"/>
            <a:ext cx="1143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Interface as a contract </a:t>
            </a:r>
            <a:endParaRPr lang="el-GR" sz="16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7086600" y="948899"/>
            <a:ext cx="762000" cy="49890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0" y="5029200"/>
            <a:ext cx="1143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Client class</a:t>
            </a:r>
            <a:endParaRPr lang="el-GR" dirty="0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2095500" y="3810000"/>
            <a:ext cx="3429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9000" y="6019800"/>
            <a:ext cx="1219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Service providers</a:t>
            </a:r>
            <a:endParaRPr lang="el-GR" sz="16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4038600" y="5562600"/>
            <a:ext cx="990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648200" y="6172200"/>
            <a:ext cx="2667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05200" y="4495800"/>
            <a:ext cx="1143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Factory as a bridge</a:t>
            </a:r>
            <a:endParaRPr lang="el-GR" sz="1600" dirty="0">
              <a:latin typeface="Comic Sans MS" pitchFamily="66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75856" y="3789040"/>
            <a:ext cx="5868144" cy="20960"/>
            <a:chOff x="3275856" y="3789040"/>
            <a:chExt cx="5868144" cy="20960"/>
          </a:xfrm>
        </p:grpSpPr>
        <p:cxnSp>
          <p:nvCxnSpPr>
            <p:cNvPr id="16" name="Straight Connector 15"/>
            <p:cNvCxnSpPr/>
            <p:nvPr/>
          </p:nvCxnSpPr>
          <p:spPr>
            <a:xfrm rot="-60000">
              <a:off x="3275856" y="3789040"/>
              <a:ext cx="839041" cy="11124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19800" y="3810000"/>
              <a:ext cx="3124200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300192" y="3113673"/>
            <a:ext cx="2627784" cy="132343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Specification</a:t>
            </a:r>
            <a:r>
              <a:rPr lang="en-US" sz="2000" dirty="0" smtClean="0"/>
              <a:t>  </a:t>
            </a:r>
          </a:p>
          <a:p>
            <a:pPr algn="ctr"/>
            <a:r>
              <a:rPr lang="en-US" sz="4000" dirty="0" smtClean="0">
                <a:sym typeface="Symbol"/>
              </a:rPr>
              <a:t></a:t>
            </a:r>
            <a:r>
              <a:rPr lang="en-US" sz="2000" dirty="0" smtClean="0">
                <a:sym typeface="Symbol"/>
              </a:rPr>
              <a:t> 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  <a:sym typeface="Symbol"/>
              </a:rPr>
              <a:t>Implementation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Datasets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19100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r>
              <a:rPr lang="fr-FR" dirty="0" smtClean="0">
                <a:cs typeface="Consolas" pitchFamily="49" charset="0"/>
                <a:hlinkClick r:id="rId3"/>
              </a:rPr>
              <a:t>https://github.com/DAINTINESS-Group/EvolutionDatasets</a:t>
            </a:r>
            <a:r>
              <a:rPr lang="fr-FR" dirty="0" smtClean="0">
                <a:cs typeface="Consolas" pitchFamily="49" charset="0"/>
                <a:hlinkClick r:id="rId4"/>
              </a:rPr>
              <a:t> </a:t>
            </a:r>
            <a:endParaRPr lang="fr-FR" dirty="0" smtClean="0">
              <a:cs typeface="Consolas" pitchFamily="49" charset="0"/>
            </a:endParaRPr>
          </a:p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Font typeface="Calibri"/>
              <a:buChar char="●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Content management Systems</a:t>
            </a:r>
          </a:p>
          <a:p>
            <a:pPr marL="857250" lvl="1" indent="-419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/>
              <a:buChar char="●"/>
            </a:pPr>
            <a:r>
              <a:rPr lang="en-US" dirty="0" smtClean="0">
                <a:latin typeface="Calibri"/>
                <a:sym typeface="Calibri"/>
              </a:rPr>
              <a:t>MediaWiki, TYPO3, Coppermine, phpBB, OpenCart</a:t>
            </a:r>
            <a:endParaRPr lang="en-US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Medical Databases</a:t>
            </a:r>
          </a:p>
          <a:p>
            <a:pPr marL="857250" lvl="1" indent="-419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Ensemble, BioSQL</a:t>
            </a:r>
          </a:p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Scientific</a:t>
            </a:r>
          </a:p>
          <a:p>
            <a:pPr marL="857250" lvl="1" indent="-419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ATLAS Trigger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61</a:t>
            </a:fld>
            <a:endParaRPr kumimoji="0"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1" y="1268730"/>
          <a:ext cx="8640962" cy="5328624"/>
        </p:xfrm>
        <a:graphic>
          <a:graphicData uri="http://schemas.openxmlformats.org/drawingml/2006/table">
            <a:tbl>
              <a:tblPr/>
              <a:tblGrid>
                <a:gridCol w="963596"/>
                <a:gridCol w="433560"/>
                <a:gridCol w="1117123"/>
                <a:gridCol w="443324"/>
                <a:gridCol w="443324"/>
                <a:gridCol w="570454"/>
                <a:gridCol w="568825"/>
                <a:gridCol w="568825"/>
                <a:gridCol w="692697"/>
                <a:gridCol w="2839234"/>
              </a:tblGrid>
              <a:tr h="81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Dataset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Versions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Lifetime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Start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End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Attributes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Start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Attributes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End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Commits</a:t>
                      </a:r>
                      <a:r>
                        <a:rPr lang="en-US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per Day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commits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with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change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Repository URL</a:t>
                      </a:r>
                      <a:endParaRPr lang="el-GR" sz="11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65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ATLAS Trigger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2 Y, 7 M, 2 D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0,089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2"/>
                        </a:rPr>
                        <a:t>http://atdaq-sw.cern.ch/cgi-bin/viewcvs-atlas.cgi/offline/Trigger/TrigConfiguration/TrigDb/share/sql/combined_schema.sql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8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BioSQL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10 Y, 6 M, 19 D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0,012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https://github.com/biosql/biosql/blob/master/sql/biosqldb-mysql.sql</a:t>
                      </a:r>
                      <a:endParaRPr lang="el-GR" sz="8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Coppermine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8 Y, 6 M, 2 D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0,038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http://sourceforge.net/p/coppermine/code/8581/tree/trunk/cpg1.5.x/sql/schema.sql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Ensembl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13 Y, 3 M, 15 D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486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0,109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5"/>
                        </a:rPr>
                        <a:t>http://cvs.sanger.ac.uk/cgi-bin/viewvc.cgi/ensembl/sql/table.sql?root=ensembl&amp;view=log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MediaWiki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322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8 Y, 10 M, 6 D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0,100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6"/>
                        </a:rPr>
                        <a:t>https://svn.wikimedia.org/viewvc/mediawiki/trunk/phase3/maintenance/tables.sql?view=log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7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OpenCart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4 Y, 4 M, 3 D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731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0,104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7"/>
                        </a:rPr>
                        <a:t>https://github.com/opencart/opencart/blob/master/upload/install/opencart.sql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phpBB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6 Y, 7 M, 10 D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611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565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0,055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8"/>
                        </a:rPr>
                        <a:t>https://github.com/phpbb/phpbb3/blob/develop/phpBB/install/schemas/mysql_41_schema.sql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TYPO3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8 Y, 11 M, 0 D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0,030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76%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9"/>
                        </a:rPr>
                        <a:t>https://git.typo3.org/Packages/TYPO3.CMS.git/history/TYPO3_6-0:/t3lib/stddb/tables.sql</a:t>
                      </a:r>
                      <a:endParaRPr lang="el-GR" sz="8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Hecate: </a:t>
            </a:r>
            <a:r>
              <a:rPr lang="en-US" dirty="0" smtClean="0">
                <a:latin typeface="Calibri" pitchFamily="34" charset="0"/>
              </a:rPr>
              <a:t>SQL schema diff extractor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Parses DDL files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Creates a model for the parsed SQL elements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Compares two versions of the same schema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Reports on the diff performed with a variety of metrics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Exports the transitions that occurred in XML format</a:t>
            </a:r>
          </a:p>
          <a:p>
            <a:pPr marL="857250" lvl="1" indent="-419100">
              <a:lnSpc>
                <a:spcPct val="115000"/>
              </a:lnSpc>
              <a:buSzPct val="100000"/>
              <a:buNone/>
            </a:pPr>
            <a:endParaRPr lang="fr-FR" dirty="0" smtClean="0">
              <a:cs typeface="Consolas" pitchFamily="49" charset="0"/>
              <a:hlinkClick r:id="rId3"/>
            </a:endParaRPr>
          </a:p>
          <a:p>
            <a:pPr marL="857250" lvl="1" indent="-419100">
              <a:lnSpc>
                <a:spcPct val="115000"/>
              </a:lnSpc>
              <a:buSzPct val="100000"/>
              <a:buNone/>
            </a:pPr>
            <a:r>
              <a:rPr lang="fr-FR" dirty="0" smtClean="0">
                <a:cs typeface="Consolas" pitchFamily="49" charset="0"/>
                <a:hlinkClick r:id="rId3"/>
              </a:rPr>
              <a:t>https://github.com/DAINTINESS-Group/Hecate</a:t>
            </a:r>
            <a:r>
              <a:rPr lang="fr-FR" dirty="0" smtClean="0">
                <a:cs typeface="Consolas" pitchFamily="49" charset="0"/>
              </a:rPr>
              <a:t> </a:t>
            </a:r>
          </a:p>
          <a:p>
            <a:pPr marL="457200" lvl="0" indent="-419100">
              <a:lnSpc>
                <a:spcPct val="115000"/>
              </a:lnSpc>
              <a:buSzPct val="10000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63</a:t>
            </a:fld>
            <a:endParaRPr kumimoji="0"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64</a:t>
            </a:fld>
            <a:endParaRPr kumimoji="0" lang="en-US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10454"/>
            <a:ext cx="3744416" cy="2455054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64704"/>
            <a:ext cx="3719748" cy="2460473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764704"/>
            <a:ext cx="3719748" cy="2460473"/>
          </a:xfrm>
          <a:prstGeom prst="rect">
            <a:avLst/>
          </a:prstGeom>
          <a:noFill/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601216" y="5772397"/>
            <a:ext cx="8363272" cy="10409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probe further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…)</a:t>
            </a:r>
          </a:p>
          <a:p>
            <a:pPr marL="266700" marR="0" lvl="2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  <a:hlinkClick r:id="rId6"/>
              </a:rPr>
              <a:t>http://www.cs.uoi.gr/~pvassil/publications/2015_ER/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268760"/>
            <a:ext cx="390000" cy="488571"/>
          </a:xfrm>
          <a:prstGeom prst="rect">
            <a:avLst/>
          </a:prstGeom>
          <a:noFill/>
        </p:spPr>
      </p:pic>
      <p:pic>
        <p:nvPicPr>
          <p:cNvPr id="11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8460432" y="2204864"/>
            <a:ext cx="402361" cy="504056"/>
          </a:xfrm>
          <a:prstGeom prst="rect">
            <a:avLst/>
          </a:prstGeom>
          <a:noFill/>
        </p:spPr>
      </p:pic>
      <p:pic>
        <p:nvPicPr>
          <p:cNvPr id="12" name="Picture 2" descr="The parts of a comet:  nucleus, coma, and tails."/>
          <p:cNvPicPr>
            <a:picLocks noChangeAspect="1" noChangeArrowheads="1"/>
          </p:cNvPicPr>
          <p:nvPr/>
        </p:nvPicPr>
        <p:blipFill>
          <a:blip r:embed="rId8" cstate="print"/>
          <a:srcRect t="22651" r="36181" b="12226"/>
          <a:stretch>
            <a:fillRect/>
          </a:stretch>
        </p:blipFill>
        <p:spPr bwMode="auto">
          <a:xfrm>
            <a:off x="251520" y="4725144"/>
            <a:ext cx="396752" cy="540486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8460432" y="4651759"/>
            <a:ext cx="369401" cy="649449"/>
            <a:chOff x="1754327" y="4526212"/>
            <a:chExt cx="369401" cy="649449"/>
          </a:xfrm>
        </p:grpSpPr>
        <p:sp>
          <p:nvSpPr>
            <p:cNvPr id="15" name="Right Triangle 14"/>
            <p:cNvSpPr>
              <a:spLocks noChangeAspect="1"/>
            </p:cNvSpPr>
            <p:nvPr/>
          </p:nvSpPr>
          <p:spPr>
            <a:xfrm>
              <a:off x="1763688" y="4526212"/>
              <a:ext cx="360040" cy="576064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wrap="none" lIns="0" tIns="0" rIns="0" bIns="0" rtlCol="0" anchor="b" anchorCtr="0">
              <a:noAutofit/>
            </a:bodyPr>
            <a:lstStyle/>
            <a:p>
              <a:pPr algn="ctr"/>
              <a:endParaRPr lang="el-GR" sz="14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763490">
              <a:off x="1664399" y="4777955"/>
              <a:ext cx="4876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void</a:t>
              </a:r>
              <a:endParaRPr lang="el-GR" sz="14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17" name="Picture 1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3284984"/>
            <a:ext cx="374441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65</a:t>
            </a:fld>
            <a:endParaRPr lang="el-GR"/>
          </a:p>
        </p:txBody>
      </p:sp>
      <p:pic>
        <p:nvPicPr>
          <p:cNvPr id="3074" name="Picture 2" descr="D:\Users\pvassil\RESEARCH\ACCEPTED\2015\15ER\LONG_VERSION\02_elsart\figures\png\conclus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79"/>
            <a:ext cx="8640960" cy="5342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study &amp;&amp; Validity considerations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66</a:t>
            </a:fld>
            <a:endParaRPr lang="el-G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1" y="1268730"/>
          <a:ext cx="8640962" cy="5328624"/>
        </p:xfrm>
        <a:graphic>
          <a:graphicData uri="http://schemas.openxmlformats.org/drawingml/2006/table">
            <a:tbl>
              <a:tblPr/>
              <a:tblGrid>
                <a:gridCol w="963596"/>
                <a:gridCol w="433560"/>
                <a:gridCol w="1117123"/>
                <a:gridCol w="443324"/>
                <a:gridCol w="443324"/>
                <a:gridCol w="570454"/>
                <a:gridCol w="568825"/>
                <a:gridCol w="568825"/>
                <a:gridCol w="692697"/>
                <a:gridCol w="2839234"/>
              </a:tblGrid>
              <a:tr h="81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Dataset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Versions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Lifetime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Start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End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Attributes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Start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Attributes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End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Commits</a:t>
                      </a:r>
                      <a:r>
                        <a:rPr lang="en-US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per Day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commits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with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change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Repository URL</a:t>
                      </a:r>
                      <a:endParaRPr lang="el-GR" sz="11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65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ATLAS </a:t>
                      </a:r>
                      <a:r>
                        <a:rPr lang="el-GR" sz="1200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Trigger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2 Y, 7 M, 2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0,089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http://atdaq-sw.cern.ch/cgi-bin/viewcvs-atlas.cgi/offline/Trigger/TrigConfiguration/TrigDb/share/sql/combined_schema.sql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8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BioSQL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10 Y, 6 M, 19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0,012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https://github.com/biosql/biosql/blob/master/sql/biosqldb-mysql.sql</a:t>
                      </a:r>
                      <a:endParaRPr lang="el-GR" sz="8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Coppermine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8 Y, 6 M, 2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0,038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5"/>
                        </a:rPr>
                        <a:t>http://sourceforge.net/p/coppermine/code/8581/tree/trunk/cpg1.5.x/sql/schema.sql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Ensembl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528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13 Y, 3 M, 15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486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0,109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6"/>
                        </a:rPr>
                        <a:t>http://cvs.sanger.ac.uk/cgi-bin/viewvc.cgi/ensembl/sql/table.sql?root=ensembl&amp;view=log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MediaWiki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322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8 Y, 10 M, 6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0,100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7"/>
                        </a:rPr>
                        <a:t>https://svn.wikimedia.org/viewvc/mediawiki/trunk/phase3/maintenance/tables.sql?view=log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7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OpenCart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4 Y, 4 M, 3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731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0,104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8"/>
                        </a:rPr>
                        <a:t>https://github.com/opencart/opencart/blob/master/upload/install/opencart.sql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phpBB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6 Y, 7 M, 10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611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565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0,055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9"/>
                        </a:rPr>
                        <a:t>https://github.com/phpbb/phpbb3/blob/develop/phpBB/install/schemas/mysql_41_schema.sql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TYPO3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8 Y, 11 M, 0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0,030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76%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10"/>
                        </a:rPr>
                        <a:t>https://git.typo3.org/Packages/TYPO3.CMS.git/history/TYPO3_6-0:/t3lib/stddb/tables.sql</a:t>
                      </a:r>
                      <a:endParaRPr lang="el-GR" sz="8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study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92514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Scope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databases being part of </a:t>
            </a:r>
            <a:r>
              <a:rPr lang="en-US" dirty="0" smtClean="0">
                <a:solidFill>
                  <a:srgbClr val="008000"/>
                </a:solidFill>
              </a:rPr>
              <a:t>open-source software </a:t>
            </a:r>
            <a:r>
              <a:rPr lang="en-US" dirty="0" smtClean="0"/>
              <a:t>(and not proprietary ones)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long </a:t>
            </a:r>
            <a:r>
              <a:rPr lang="en-US" dirty="0" smtClean="0">
                <a:solidFill>
                  <a:srgbClr val="3333FF"/>
                </a:solidFill>
              </a:rPr>
              <a:t>history</a:t>
            </a:r>
            <a:endParaRPr lang="en-US" dirty="0" smtClean="0"/>
          </a:p>
          <a:p>
            <a:pPr lvl="1"/>
            <a:r>
              <a:rPr lang="en-US" dirty="0" smtClean="0"/>
              <a:t>we work only with changes at the </a:t>
            </a:r>
            <a:r>
              <a:rPr lang="en-US" dirty="0" smtClean="0">
                <a:solidFill>
                  <a:srgbClr val="7030A0"/>
                </a:solidFill>
              </a:rPr>
              <a:t>logical schema level </a:t>
            </a:r>
            <a:r>
              <a:rPr lang="en-US" dirty="0" smtClean="0"/>
              <a:t>(and ignore physical-level changes like index creation or change of storage engine)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We encompass datasets with different </a:t>
            </a:r>
            <a:r>
              <a:rPr lang="en-US" dirty="0" smtClean="0">
                <a:solidFill>
                  <a:srgbClr val="008000"/>
                </a:solidFill>
              </a:rPr>
              <a:t>domains ([A]: physics, [B]: biomedical, [C]: CMS’s)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amount of growth </a:t>
            </a:r>
            <a:r>
              <a:rPr lang="en-US" dirty="0">
                <a:solidFill>
                  <a:srgbClr val="002060"/>
                </a:solidFill>
              </a:rPr>
              <a:t>(shade: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high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med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</a:t>
            </a:r>
            <a:r>
              <a:rPr lang="en-US" dirty="0">
                <a:solidFill>
                  <a:srgbClr val="002060"/>
                </a:solidFill>
              </a:rPr>
              <a:t>) &amp; </a:t>
            </a:r>
            <a:r>
              <a:rPr lang="en-US" dirty="0" smtClean="0">
                <a:solidFill>
                  <a:srgbClr val="FF0000"/>
                </a:solidFill>
              </a:rPr>
              <a:t>schema size</a:t>
            </a:r>
          </a:p>
          <a:p>
            <a:endParaRPr lang="en-US" dirty="0" smtClean="0"/>
          </a:p>
          <a:p>
            <a:r>
              <a:rPr lang="en-US" dirty="0" smtClean="0"/>
              <a:t>We should be very careful to not </a:t>
            </a:r>
            <a:r>
              <a:rPr lang="en-US" dirty="0" err="1" smtClean="0"/>
              <a:t>overgeneralize</a:t>
            </a:r>
            <a:r>
              <a:rPr lang="en-US" dirty="0" smtClean="0"/>
              <a:t> findings to proprietary databases or physical schemata!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36095" y="1340768"/>
          <a:ext cx="3544944" cy="5328624"/>
        </p:xfrm>
        <a:graphic>
          <a:graphicData uri="http://schemas.openxmlformats.org/drawingml/2006/table">
            <a:tbl>
              <a:tblPr/>
              <a:tblGrid>
                <a:gridCol w="1004401"/>
                <a:gridCol w="451920"/>
                <a:gridCol w="1164429"/>
                <a:gridCol w="462097"/>
                <a:gridCol w="462097"/>
              </a:tblGrid>
              <a:tr h="81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FoSS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Dataset</a:t>
                      </a:r>
                      <a:endParaRPr lang="el-GR" sz="16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Versions</a:t>
                      </a:r>
                      <a:endParaRPr lang="el-GR" sz="1100" kern="1400" dirty="0">
                        <a:solidFill>
                          <a:srgbClr val="3333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Lifetime</a:t>
                      </a:r>
                      <a:endParaRPr lang="el-GR" sz="1100" kern="1400" dirty="0">
                        <a:solidFill>
                          <a:srgbClr val="3333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@ </a:t>
                      </a:r>
                      <a:r>
                        <a:rPr lang="el-GR" sz="1000" b="1" kern="1400" dirty="0" err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Start</a:t>
                      </a:r>
                      <a:endParaRPr lang="el-GR" sz="1100" kern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@  </a:t>
                      </a:r>
                      <a:r>
                        <a:rPr lang="el-GR" sz="1000" b="1" kern="1400" dirty="0" err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End</a:t>
                      </a:r>
                      <a:endParaRPr lang="el-GR" sz="1100" kern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65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ATLAS </a:t>
                      </a: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Trigger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[A]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7 M, 2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8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BioSQL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[B]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6 M, 19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Coppermine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6 M, 2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Ensembl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[B]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528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3 M, 15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MediaWiki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322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10 M, 6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7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OpenCart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164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4 M, 3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114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phpBB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133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7 M, 10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TYPO3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11 M, 0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68</a:t>
            </a:fld>
            <a:endParaRPr lang="el-G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validity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 perform an </a:t>
            </a:r>
            <a:r>
              <a:rPr lang="en-US" b="1" dirty="0" smtClean="0"/>
              <a:t>exploratory study to observe frequently occurring phenomena </a:t>
            </a:r>
            <a:r>
              <a:rPr lang="en-US" dirty="0" smtClean="0"/>
              <a:t>within the scope of the aforementioned population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Are our data sets representative enough? </a:t>
            </a:r>
            <a:r>
              <a:rPr lang="en-US" dirty="0" smtClean="0"/>
              <a:t>Is it possible that the observed behaviors are caused by sui-generis characteristics of the studied data sets?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Yes</a:t>
            </a:r>
            <a:r>
              <a:rPr lang="en-US" dirty="0" smtClean="0"/>
              <a:t>: we believe we have a good </a:t>
            </a:r>
            <a:r>
              <a:rPr lang="en-US" dirty="0" smtClean="0">
                <a:solidFill>
                  <a:srgbClr val="3333FF"/>
                </a:solidFill>
              </a:rPr>
              <a:t>population definition &amp; we abide by it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Yes</a:t>
            </a:r>
            <a:r>
              <a:rPr lang="en-US" dirty="0" smtClean="0"/>
              <a:t>: we believe we have a </a:t>
            </a:r>
            <a:r>
              <a:rPr lang="en-US" dirty="0" smtClean="0">
                <a:solidFill>
                  <a:srgbClr val="3333FF"/>
                </a:solidFill>
              </a:rPr>
              <a:t>large number of databases</a:t>
            </a:r>
            <a:r>
              <a:rPr lang="en-US" dirty="0" smtClean="0"/>
              <a:t>, from a </a:t>
            </a:r>
            <a:r>
              <a:rPr lang="en-US" dirty="0" smtClean="0">
                <a:solidFill>
                  <a:srgbClr val="3333FF"/>
                </a:solidFill>
              </a:rPr>
              <a:t>variety of domains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3333FF"/>
                </a:solidFill>
              </a:rPr>
              <a:t>different profiles</a:t>
            </a:r>
            <a:r>
              <a:rPr lang="en-US" dirty="0" smtClean="0"/>
              <a:t>, that seem to give fairly </a:t>
            </a:r>
            <a:r>
              <a:rPr lang="en-US" dirty="0" smtClean="0">
                <a:solidFill>
                  <a:srgbClr val="3333FF"/>
                </a:solidFill>
              </a:rPr>
              <a:t>consistent answers </a:t>
            </a:r>
            <a:r>
              <a:rPr lang="en-US" dirty="0" smtClean="0"/>
              <a:t>to our research questions (behavior deviations are mostly related to the maturity of the database and not to its application area).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Yes</a:t>
            </a:r>
            <a:r>
              <a:rPr lang="en-US" dirty="0" smtClean="0"/>
              <a:t>: we believe we have </a:t>
            </a:r>
            <a:r>
              <a:rPr lang="en-US" dirty="0" smtClean="0">
                <a:solidFill>
                  <a:srgbClr val="3333FF"/>
                </a:solidFill>
              </a:rPr>
              <a:t>a good data extraction and measurement process</a:t>
            </a:r>
            <a:r>
              <a:rPr lang="en-US" dirty="0" smtClean="0"/>
              <a:t> without interference / selection / … of the input from our part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Maybe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unclear when the number of studied databases is large enough</a:t>
            </a:r>
            <a:r>
              <a:rPr lang="en-US" dirty="0" smtClean="0"/>
              <a:t> to declare the general application of a pattern as “universal”.</a:t>
            </a:r>
          </a:p>
          <a:p>
            <a:pPr lvl="1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911752" y="116632"/>
            <a:ext cx="22322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we generalize out findings broadly?</a:t>
            </a:r>
            <a:endParaRPr lang="el-GR" dirty="0"/>
          </a:p>
        </p:txBody>
      </p:sp>
      <p:sp>
        <p:nvSpPr>
          <p:cNvPr id="5" name="Right Arrow 4"/>
          <p:cNvSpPr/>
          <p:nvPr/>
        </p:nvSpPr>
        <p:spPr>
          <a:xfrm>
            <a:off x="8172400" y="5949280"/>
            <a:ext cx="792088" cy="576064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69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Embedded queries in the past [Maule+08] 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99592" y="1628800"/>
            <a:ext cx="7200799" cy="450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validity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Understanding the represented population</a:t>
            </a:r>
          </a:p>
          <a:p>
            <a:pPr lvl="1"/>
            <a:r>
              <a:rPr lang="en-US" sz="1600" dirty="0" smtClean="0"/>
              <a:t>Precision: all our data sets belong to the specified population</a:t>
            </a:r>
          </a:p>
          <a:p>
            <a:pPr lvl="1"/>
            <a:r>
              <a:rPr lang="en-US" sz="1600" dirty="0" smtClean="0"/>
              <a:t>Definition Completeness: no missing property that we knowledgably omit to report</a:t>
            </a:r>
          </a:p>
          <a:p>
            <a:pPr lvl="1"/>
            <a:r>
              <a:rPr lang="en-US" sz="1600" dirty="0" err="1" smtClean="0"/>
              <a:t>FoSS</a:t>
            </a:r>
            <a:r>
              <a:rPr lang="en-US" sz="1600" dirty="0" smtClean="0"/>
              <a:t> has an inherent way of maintenance and evolution</a:t>
            </a:r>
          </a:p>
          <a:p>
            <a:r>
              <a:rPr lang="en-US" sz="1800" dirty="0" smtClean="0"/>
              <a:t>Representativeness of selected datasets</a:t>
            </a:r>
          </a:p>
          <a:p>
            <a:pPr lvl="1"/>
            <a:r>
              <a:rPr lang="en-US" sz="1600" dirty="0" smtClean="0"/>
              <a:t>Data sets come from 3 categories of </a:t>
            </a:r>
            <a:r>
              <a:rPr lang="en-US" sz="1600" dirty="0" err="1" smtClean="0"/>
              <a:t>FoSS</a:t>
            </a:r>
            <a:r>
              <a:rPr lang="en-US" sz="1600" dirty="0" smtClean="0"/>
              <a:t> (CMS / Biomedical / Physics) </a:t>
            </a:r>
          </a:p>
          <a:p>
            <a:pPr lvl="1"/>
            <a:r>
              <a:rPr lang="en-US" sz="1600" dirty="0" smtClean="0"/>
              <a:t>They have different size and growth volumes</a:t>
            </a:r>
          </a:p>
          <a:p>
            <a:pPr lvl="1"/>
            <a:r>
              <a:rPr lang="en-US" sz="1600" dirty="0" smtClean="0"/>
              <a:t>Results are fairly consistent both in our ER’15 and our CAiSE’14 papers</a:t>
            </a:r>
          </a:p>
          <a:p>
            <a:r>
              <a:rPr lang="en-US" sz="1800" dirty="0" smtClean="0"/>
              <a:t>Treatment of data</a:t>
            </a:r>
          </a:p>
          <a:p>
            <a:pPr lvl="1"/>
            <a:r>
              <a:rPr lang="en-US" sz="1600" dirty="0" smtClean="0"/>
              <a:t>We have tested our “Delta Extractor”, Hecate, to  parse the input correctly &amp; adapted it during its development; the parser is not a full-blown SQL parser, but robust to ignore parts unknown to it</a:t>
            </a:r>
          </a:p>
          <a:p>
            <a:pPr lvl="1"/>
            <a:r>
              <a:rPr lang="en-US" sz="1600" dirty="0" smtClean="0"/>
              <a:t>A handful of cases where adapted in the Coppermine to avoid overcomplicating the parser; not a serious threat to validity ; other than that we have not interfered with the input</a:t>
            </a:r>
          </a:p>
          <a:p>
            <a:pPr lvl="1"/>
            <a:r>
              <a:rPr lang="en-US" sz="1600" dirty="0" smtClean="0"/>
              <a:t>Fully automated counting for the measures via Hecate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1752" y="116632"/>
            <a:ext cx="22322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we generalize out findings broadly?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70</a:t>
            </a:fld>
            <a:endParaRPr lang="el-G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aintiness-shor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36496" cy="5630121"/>
          </a:xfr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1187624" y="5123008"/>
            <a:ext cx="7848872" cy="1700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probe further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en-US" sz="2800" dirty="0" smtClean="0">
                <a:solidFill>
                  <a:srgbClr val="808080"/>
                </a:solidFill>
              </a:rPr>
              <a:t>, </a:t>
            </a:r>
            <a:r>
              <a:rPr lang="en-US" sz="2800" dirty="0">
                <a:solidFill>
                  <a:srgbClr val="808080"/>
                </a:solidFill>
              </a:rPr>
              <a:t>…)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2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  <a:hlinkClick r:id="rId4"/>
              </a:rPr>
              <a:t>http://www.cs.uoi.gr/~pvassil/publications/2015_ER/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266700" marR="0" lvl="2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</a:t>
            </a:r>
          </a:p>
          <a:p>
            <a:pPr marL="266700" lvl="2" indent="-228600" algn="r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  <a:hlinkClick r:id="rId5"/>
              </a:rPr>
              <a:t>https://</a:t>
            </a:r>
            <a:r>
              <a:rPr lang="fr-FR" sz="20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  <a:hlinkClick r:id="rId5"/>
              </a:rPr>
              <a:t>github.com/DAINTINESS-Group</a:t>
            </a:r>
            <a:r>
              <a:rPr lang="fr-FR" sz="20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1484784"/>
            <a:ext cx="4716016" cy="29523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600" dirty="0" smtClean="0"/>
              <a:t>Most importantly:</a:t>
            </a:r>
            <a:br>
              <a:rPr lang="en-US" sz="2600" dirty="0" smtClean="0"/>
            </a:br>
            <a:r>
              <a:rPr lang="en-US" sz="2600" dirty="0" smtClean="0"/>
              <a:t>we are happy to invite you to reuse /test /assess /disprove /… all our code, data and results!</a:t>
            </a:r>
            <a:endParaRPr lang="el-GR" sz="2600" dirty="0"/>
          </a:p>
        </p:txBody>
      </p:sp>
      <p:sp>
        <p:nvSpPr>
          <p:cNvPr id="6" name="Rectangle 5"/>
          <p:cNvSpPr/>
          <p:nvPr/>
        </p:nvSpPr>
        <p:spPr>
          <a:xfrm>
            <a:off x="73320" y="2996952"/>
            <a:ext cx="2520280" cy="100811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73320" y="4293096"/>
            <a:ext cx="2520280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71</a:t>
            </a:fld>
            <a:endParaRPr lang="el-G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validity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Internal validity concerns the accuracy of cause-effect statements: “change in A =&gt; change in B”</a:t>
            </a:r>
          </a:p>
          <a:p>
            <a:r>
              <a:rPr lang="en-US" b="1" dirty="0" smtClean="0"/>
              <a:t>We are very careful to avoid making strong causation statements!</a:t>
            </a:r>
          </a:p>
          <a:p>
            <a:pPr lvl="1"/>
            <a:r>
              <a:rPr lang="en-US" dirty="0" smtClean="0"/>
              <a:t>In some places, we just </a:t>
            </a:r>
            <a:r>
              <a:rPr lang="en-US" u="sng" dirty="0" smtClean="0"/>
              <a:t>hint</a:t>
            </a:r>
            <a:r>
              <a:rPr lang="en-US" dirty="0" smtClean="0"/>
              <a:t> that we </a:t>
            </a:r>
            <a:r>
              <a:rPr lang="en-US" u="sng" dirty="0" smtClean="0"/>
              <a:t>suspect</a:t>
            </a:r>
            <a:r>
              <a:rPr lang="en-US" dirty="0" smtClean="0"/>
              <a:t> the causes for a particular phenomenon, in some places in the text, but </a:t>
            </a:r>
            <a:r>
              <a:rPr lang="en-US" u="sng" dirty="0" smtClean="0"/>
              <a:t>we have no data, yet, to verify our gut-feeling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And yes, it is quite possible that our correlations hide cofounding variables.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116632"/>
            <a:ext cx="248376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Can we confirm statements A=&gt;B? </a:t>
            </a:r>
            <a:r>
              <a:rPr lang="en-US" dirty="0" smtClean="0">
                <a:solidFill>
                  <a:srgbClr val="FF0000"/>
                </a:solidFill>
              </a:rPr>
              <a:t>No!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Are there any spurious relationships?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Maybe!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72</a:t>
            </a:fld>
            <a:endParaRPr lang="el-G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theory?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Our study should be regarded as a </a:t>
            </a:r>
            <a:r>
              <a:rPr lang="en-US" dirty="0" smtClean="0">
                <a:solidFill>
                  <a:srgbClr val="3333FF"/>
                </a:solidFill>
              </a:rPr>
              <a:t>pattern observer</a:t>
            </a:r>
            <a:r>
              <a:rPr lang="en-US" dirty="0" smtClean="0"/>
              <a:t>, rather than as a collection of </a:t>
            </a:r>
            <a:r>
              <a:rPr lang="en-US" dirty="0" smtClean="0">
                <a:solidFill>
                  <a:srgbClr val="FF0000"/>
                </a:solidFill>
              </a:rPr>
              <a:t>laws</a:t>
            </a:r>
            <a:r>
              <a:rPr lang="en-US" dirty="0" smtClean="0"/>
              <a:t>, coming with their internal mechanics and architecture.</a:t>
            </a:r>
          </a:p>
          <a:p>
            <a:r>
              <a:rPr lang="en-US" dirty="0" smtClean="0"/>
              <a:t>It will take too many studies (to enlarge the representativeness even more) and more controlled experiments (in-depth excavation of cause-effect relationships) to produce a solid theory.</a:t>
            </a:r>
          </a:p>
          <a:p>
            <a:r>
              <a:rPr lang="en-US" b="1" dirty="0" smtClean="0"/>
              <a:t>It would be highly desirable if a clear set of requirements on the population definition, the breadth of study and the experimental protocol could be solidified by the scientific community (like e.g., the TREC benchmarks)</a:t>
            </a:r>
          </a:p>
          <a:p>
            <a:r>
              <a:rPr lang="en-US" dirty="0" smtClean="0"/>
              <a:t>… and of course, there might be other suggestions on how to proceed…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73</a:t>
            </a:fld>
            <a:endParaRPr lang="el-G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74</a:t>
            </a:fld>
            <a:endParaRPr lang="el-GR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75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50335" y="4437112"/>
            <a:ext cx="82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Qiu,Li,Su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FSE’13</a:t>
            </a:r>
            <a:endParaRPr lang="el-GR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76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2948" y="4437112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Sjoberg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IST 93</a:t>
            </a:r>
            <a:endParaRPr lang="el-GR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50335" y="4437112"/>
            <a:ext cx="82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Qiu,Li,Su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FSE’13</a:t>
            </a:r>
            <a:endParaRPr lang="el-GR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12" y="1268760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Sjoberg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@ IST 93</a:t>
            </a:r>
            <a:r>
              <a:rPr lang="en-US" sz="2000" dirty="0" smtClean="0">
                <a:latin typeface="+mn-lt"/>
              </a:rPr>
              <a:t>: 18 months study of a health system.</a:t>
            </a:r>
          </a:p>
          <a:p>
            <a:r>
              <a:rPr lang="en-US" sz="2000" dirty="0" smtClean="0">
                <a:latin typeface="+mn-lt"/>
              </a:rPr>
              <a:t>139% increase of #tables ; 274% increase of the #attributes</a:t>
            </a:r>
          </a:p>
          <a:p>
            <a:endParaRPr lang="en-US" sz="8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Changes in the code (on </a:t>
            </a:r>
            <a:r>
              <a:rPr lang="en-US" sz="2000" dirty="0" err="1" smtClean="0">
                <a:latin typeface="+mn-lt"/>
              </a:rPr>
              <a:t>avg</a:t>
            </a:r>
            <a:r>
              <a:rPr lang="en-US" sz="2000" dirty="0" smtClean="0">
                <a:latin typeface="+mn-lt"/>
              </a:rPr>
              <a:t>):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relation addition: 19 changes ; attribute additions: 2 changes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relation deletion : 59.5 changes; attribute deletions:  3.25 changes </a:t>
            </a:r>
          </a:p>
          <a:p>
            <a:endParaRPr lang="en-US" sz="8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An </a:t>
            </a:r>
            <a:r>
              <a:rPr lang="en-US" sz="2000" b="1" dirty="0" smtClean="0">
                <a:latin typeface="+mn-lt"/>
              </a:rPr>
              <a:t>inflating period </a:t>
            </a:r>
            <a:r>
              <a:rPr lang="en-US" sz="2000" dirty="0" smtClean="0">
                <a:latin typeface="+mn-lt"/>
              </a:rPr>
              <a:t>during construction where almost all changes were additions, and a </a:t>
            </a:r>
            <a:r>
              <a:rPr lang="en-US" sz="2000" b="1" dirty="0" smtClean="0">
                <a:latin typeface="+mn-lt"/>
              </a:rPr>
              <a:t>subsequent period </a:t>
            </a:r>
            <a:r>
              <a:rPr lang="en-US" sz="2000" dirty="0" smtClean="0">
                <a:latin typeface="+mn-lt"/>
              </a:rPr>
              <a:t>where additions and deletions where balanced.</a:t>
            </a:r>
            <a:endParaRPr lang="el-GR" sz="2000" dirty="0">
              <a:latin typeface="+mn-l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77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8830" y="4437112"/>
            <a:ext cx="766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Curino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+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ICEIS08</a:t>
            </a:r>
            <a:endParaRPr lang="el-GR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50335" y="4437112"/>
            <a:ext cx="82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Qiu,Li,Su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FSE’13</a:t>
            </a:r>
            <a:endParaRPr lang="el-GR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126876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Curino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+ @ ICEIS08: </a:t>
            </a:r>
            <a:r>
              <a:rPr lang="en-US" sz="2000" dirty="0" err="1" smtClean="0">
                <a:latin typeface="+mn-lt"/>
              </a:rPr>
              <a:t>Mediawiki</a:t>
            </a:r>
            <a:r>
              <a:rPr lang="en-US" sz="2000" dirty="0" smtClean="0">
                <a:latin typeface="+mn-lt"/>
              </a:rPr>
              <a:t> for 4.5 years</a:t>
            </a:r>
          </a:p>
          <a:p>
            <a:r>
              <a:rPr lang="en-US" sz="2000" dirty="0" smtClean="0">
                <a:latin typeface="+mn-lt"/>
              </a:rPr>
              <a:t>100% increase in the number of tables</a:t>
            </a:r>
          </a:p>
          <a:p>
            <a:r>
              <a:rPr lang="en-US" sz="2000" dirty="0" smtClean="0">
                <a:latin typeface="+mn-lt"/>
              </a:rPr>
              <a:t>142% in the number of attributes.</a:t>
            </a:r>
            <a:endParaRPr lang="el-GR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45% of changes do not affect the information capacity of the schema (but are rather index adjustments, documentation, etc)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78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41186" y="4437112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Univ. Riverside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50335" y="4437112"/>
            <a:ext cx="82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Qiu,Li,Su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FSE’13</a:t>
            </a:r>
            <a:endParaRPr lang="el-GR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126876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IWPSE09: </a:t>
            </a:r>
            <a:r>
              <a:rPr lang="en-US" sz="2000" dirty="0" smtClean="0">
                <a:latin typeface="+mj-lt"/>
              </a:rPr>
              <a:t>Mozilla and Monotone (a version control system)</a:t>
            </a:r>
          </a:p>
          <a:p>
            <a:r>
              <a:rPr lang="en-US" sz="2000" dirty="0" smtClean="0">
                <a:latin typeface="+mj-lt"/>
              </a:rPr>
              <a:t>Many ways to be out of synch between code and evolving db schema</a:t>
            </a:r>
            <a:endParaRPr lang="el-GR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ICDEW11: </a:t>
            </a:r>
            <a:r>
              <a:rPr lang="en-US" sz="2000" dirty="0" smtClean="0">
                <a:latin typeface="+mj-lt"/>
              </a:rPr>
              <a:t>Firefox, Monotone , </a:t>
            </a:r>
            <a:r>
              <a:rPr lang="en-US" sz="2000" dirty="0" err="1" smtClean="0">
                <a:latin typeface="+mj-lt"/>
              </a:rPr>
              <a:t>Biblioteq</a:t>
            </a:r>
            <a:r>
              <a:rPr lang="en-US" sz="2000" dirty="0" smtClean="0">
                <a:latin typeface="+mj-lt"/>
              </a:rPr>
              <a:t> (catalogue man.) , Vienna (RSS)</a:t>
            </a:r>
          </a:p>
          <a:p>
            <a:r>
              <a:rPr lang="en-US" sz="2000" dirty="0" smtClean="0">
                <a:latin typeface="+mj-lt"/>
              </a:rPr>
              <a:t>Similar pct of changes with previous work</a:t>
            </a:r>
          </a:p>
          <a:p>
            <a:r>
              <a:rPr lang="en-US" sz="2000" dirty="0" smtClean="0">
                <a:latin typeface="+mj-lt"/>
              </a:rPr>
              <a:t>Frequency and timing analysis: </a:t>
            </a:r>
            <a:r>
              <a:rPr lang="en-US" sz="2000" b="1" dirty="0" smtClean="0">
                <a:latin typeface="+mj-lt"/>
              </a:rPr>
              <a:t>db schemata tend to stabilize over time</a:t>
            </a:r>
            <a:r>
              <a:rPr lang="en-US" sz="2000" dirty="0" smtClean="0">
                <a:latin typeface="+mj-lt"/>
              </a:rPr>
              <a:t>, as there is more change at the beginning of their history, but seem to converge to a relatively fixed </a:t>
            </a:r>
            <a:r>
              <a:rPr lang="fr-FR" sz="2000" dirty="0" smtClean="0">
                <a:latin typeface="+mj-lt"/>
              </a:rPr>
              <a:t>structure </a:t>
            </a:r>
            <a:r>
              <a:rPr lang="en-GB" sz="2000" dirty="0" smtClean="0">
                <a:latin typeface="+mj-lt"/>
              </a:rPr>
              <a:t>later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79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40717" y="4437112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Qiu,Li,Su</a:t>
            </a:r>
            <a:endParaRPr lang="en-US" b="1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FSE’13</a:t>
            </a:r>
            <a:endParaRPr lang="el-GR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1268760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FF"/>
                </a:solidFill>
                <a:latin typeface="+mj-lt"/>
              </a:rPr>
              <a:t>Qiu,Li,Su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@ FSE 2013:</a:t>
            </a:r>
            <a:r>
              <a:rPr lang="el-GR" sz="1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10 (!) database schemata studied.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Change is focused both (a) with respect to time and (b) with respect to the tables who change. </a:t>
            </a:r>
          </a:p>
          <a:p>
            <a:endParaRPr lang="en-US" sz="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Timing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: 7 out of 10 databases reached 60% of their schema size within 20% of their early lifetime.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Change is frequent in the early stages of the databases, with inflationary characteristics; then, the schema evolution process calms down.</a:t>
            </a:r>
          </a:p>
          <a:p>
            <a:endParaRPr lang="en-US" sz="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Tables that change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: 40% of tables do not undergo any change at all, and 60%-90% of changes pertain to 20% of the tables (in other words, 80% of the tables live quiet lives). The most frequently modified tables attract 80% of the changes.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 nowadays, to be complemented with API-based db access (</a:t>
            </a:r>
            <a:r>
              <a:rPr lang="en-US" dirty="0" err="1" smtClean="0"/>
              <a:t>Drupal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965"/>
            <a:ext cx="9144000" cy="509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80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40717" y="4437112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Qiu,Li,Su</a:t>
            </a:r>
            <a:endParaRPr lang="en-US" b="1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FSE’13</a:t>
            </a:r>
            <a:endParaRPr lang="el-GR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126876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FF"/>
                </a:solidFill>
                <a:latin typeface="+mj-lt"/>
              </a:rPr>
              <a:t>Qiu,Li,Su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@ FSE 2013:</a:t>
            </a:r>
            <a:r>
              <a:rPr lang="el-GR" sz="1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Code and db co-evolution, not always in synch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Code and db changed in the same revision: 50.67% occasions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Code change was in a previous/subsequent version than the one where the database schema change: 16.22% of occasions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database changes not followed by code adaptation: 21.62% of occasions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11.49% of code changes were unrelated to the database evolution.</a:t>
            </a:r>
          </a:p>
          <a:p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Each atomic change at the schema level is estimated to result in 10 -- 100 lines of application code been updated;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A valid db</a:t>
            </a:r>
            <a:r>
              <a:rPr lang="el-GR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revision results in 100 -- 1000 lines of application code being updated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81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50335" y="4437112"/>
            <a:ext cx="82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Qiu,Li,Su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FSE’13</a:t>
            </a:r>
            <a:endParaRPr lang="el-GR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82811" y="4437112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Univ. Ioannina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CAiSE14, ER15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48264" y="306896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CAiSE14: DB level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ER’15: Table level</a:t>
            </a:r>
            <a:endParaRPr lang="el-GR" b="1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82</a:t>
            </a:fld>
            <a:endParaRPr lang="el-GR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study of durations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Short and long lived tables are practically equally proportioned</a:t>
            </a:r>
          </a:p>
          <a:p>
            <a:r>
              <a:rPr lang="en-US" sz="2400" dirty="0" smtClean="0"/>
              <a:t>Medium size durations are fewer than the rest!</a:t>
            </a:r>
          </a:p>
          <a:p>
            <a:r>
              <a:rPr lang="en-US" sz="2400" dirty="0" smtClean="0"/>
              <a:t>Long lived tables are surprisingly too many </a:t>
            </a:r>
          </a:p>
          <a:p>
            <a:pPr lvl="1"/>
            <a:r>
              <a:rPr lang="en-US" sz="2000" dirty="0" smtClean="0"/>
              <a:t>in half the data sets they are the most populated group</a:t>
            </a:r>
          </a:p>
          <a:p>
            <a:pPr lvl="1"/>
            <a:r>
              <a:rPr lang="en-US" sz="2000" dirty="0" smtClean="0"/>
              <a:t>in all but one data set they exceed 30%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1026" name="Picture 2" descr="D:\Users\pvassil\RESEARCH\ACCEPTED\2015\15ER\LONG_VERSION\02_elsart\figures\png\durationNor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5011254" cy="273630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436096" y="4869160"/>
            <a:ext cx="3491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Way too many long-lived tables live throughout </a:t>
            </a:r>
            <a:r>
              <a:rPr lang="en-US" sz="2000" u="sng" dirty="0" smtClean="0"/>
              <a:t>the entire lifespan</a:t>
            </a:r>
            <a:r>
              <a:rPr lang="en-US" sz="2000" dirty="0" smtClean="0"/>
              <a:t> (</a:t>
            </a:r>
            <a:r>
              <a:rPr lang="en-US" sz="2000" u="sng" dirty="0" smtClean="0"/>
              <a:t>Max Duration</a:t>
            </a:r>
            <a:r>
              <a:rPr lang="en-US" sz="2000" dirty="0" smtClean="0"/>
              <a:t>) of the database</a:t>
            </a:r>
            <a:endParaRPr lang="el-GR" sz="2000" dirty="0"/>
          </a:p>
        </p:txBody>
      </p:sp>
      <p:sp>
        <p:nvSpPr>
          <p:cNvPr id="12" name="Right Arrow 11"/>
          <p:cNvSpPr/>
          <p:nvPr/>
        </p:nvSpPr>
        <p:spPr>
          <a:xfrm rot="16200000">
            <a:off x="8640452" y="4257092"/>
            <a:ext cx="288032" cy="3600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 are mostly thin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On average, </a:t>
            </a:r>
            <a:r>
              <a:rPr lang="en-US" dirty="0" smtClean="0">
                <a:solidFill>
                  <a:srgbClr val="FF0000"/>
                </a:solidFill>
              </a:rPr>
              <a:t>half of the tables</a:t>
            </a:r>
            <a:r>
              <a:rPr lang="en-US" dirty="0" smtClean="0"/>
              <a:t> (approx. 47%)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thin </a:t>
            </a:r>
            <a:r>
              <a:rPr lang="en-US" dirty="0" smtClean="0"/>
              <a:t>tables with less than 5 attributes.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tables with 5 to 10 attributes are approximately one third of the tables' population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large tables with more than 10 attributes are approximately 17% of the tables.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2050" name="Picture 2" descr="D:\Users\pvassil\RESEARCH\SUBMITTED\15ER\WORKING\v0.1.9_postSubmit\figures\png\tblSiz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038600" cy="2944663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patterns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85</a:t>
            </a:fld>
            <a:endParaRPr lang="el-GR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Gamma Pattern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en-US" dirty="0" smtClean="0"/>
              <a:t>Schema size @ birth / duration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you ‘re wide, you survive</a:t>
            </a:r>
          </a:p>
          <a:p>
            <a:r>
              <a:rPr lang="en-US" dirty="0" err="1" smtClean="0"/>
              <a:t>a.k.a</a:t>
            </a:r>
            <a:r>
              <a:rPr lang="en-US" dirty="0" smtClean="0"/>
              <a:t> (only the thin die young, </a:t>
            </a:r>
            <a:r>
              <a:rPr lang="en-US" strike="sngStrike" dirty="0" smtClean="0"/>
              <a:t>all</a:t>
            </a:r>
            <a:r>
              <a:rPr lang="en-US" dirty="0" smtClean="0"/>
              <a:t> the wide ones seem to live forever)</a:t>
            </a:r>
            <a:endParaRPr lang="el-GR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87</a:t>
            </a:fld>
            <a:endParaRPr kumimoji="0"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 b="6947"/>
          <a:stretch>
            <a:fillRect/>
          </a:stretch>
        </p:blipFill>
        <p:spPr bwMode="auto">
          <a:xfrm>
            <a:off x="0" y="260648"/>
            <a:ext cx="4901465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085184"/>
            <a:ext cx="1040000" cy="1302857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364088" y="1412776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Exceptions </a:t>
            </a:r>
          </a:p>
          <a:p>
            <a:pPr marL="179388" indent="-179388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Biosql</a:t>
            </a:r>
            <a:r>
              <a:rPr lang="en-US" dirty="0" smtClean="0"/>
              <a:t>: nobody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exceeds 10 attributes</a:t>
            </a:r>
          </a:p>
          <a:p>
            <a:pPr marL="179388" indent="-179388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Ensembl</a:t>
            </a:r>
            <a:r>
              <a:rPr lang="en-US" dirty="0" smtClean="0"/>
              <a:t>, </a:t>
            </a:r>
            <a:r>
              <a:rPr lang="en-US" dirty="0" err="1" smtClean="0"/>
              <a:t>mwiki</a:t>
            </a:r>
            <a:r>
              <a:rPr lang="en-US" dirty="0" smtClean="0"/>
              <a:t>: very few exceed 10 attributes, 3 of them died</a:t>
            </a:r>
          </a:p>
          <a:p>
            <a:pPr marL="179388" indent="-179388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typo: has many late born survivors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Stats on wide tables and their survival</a:t>
            </a:r>
            <a:endParaRPr lang="el-GR" dirty="0"/>
          </a:p>
        </p:txBody>
      </p:sp>
      <p:pic>
        <p:nvPicPr>
          <p:cNvPr id="11" name="Picture 2" descr="D:\Users\pvassil\RESEARCH\ON_GOING\EVOLUTION\DB_Evolution\21_TableLifetimes\15ER\10_3x3_Patterns\11_Gamma\figures\distributionOfWideTab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0" y="1600200"/>
            <a:ext cx="9104500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800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Definitions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Wide schema</a:t>
            </a:r>
            <a:r>
              <a:rPr lang="en-US" dirty="0" smtClean="0"/>
              <a:t>: strictly above 10 attributes. </a:t>
            </a:r>
          </a:p>
          <a:p>
            <a:r>
              <a:rPr lang="en-US" b="1" dirty="0" smtClean="0"/>
              <a:t>The top band of durations </a:t>
            </a:r>
            <a:r>
              <a:rPr lang="en-US" dirty="0" smtClean="0"/>
              <a:t>(the upper part of the Gamma shape): the upper 10% of the values in the y-axis. </a:t>
            </a:r>
          </a:p>
          <a:p>
            <a:r>
              <a:rPr lang="en-US" b="1" dirty="0" smtClean="0"/>
              <a:t>Early born  table</a:t>
            </a:r>
            <a:r>
              <a:rPr lang="en-US" dirty="0" smtClean="0"/>
              <a:t>: </a:t>
            </a:r>
            <a:r>
              <a:rPr lang="en-US" dirty="0" err="1" smtClean="0"/>
              <a:t>ts</a:t>
            </a:r>
            <a:r>
              <a:rPr lang="en-US" dirty="0" smtClean="0"/>
              <a:t> birth version is in the lowest 33% of versions; </a:t>
            </a:r>
          </a:p>
          <a:p>
            <a:r>
              <a:rPr lang="en-US" b="1" dirty="0" smtClean="0"/>
              <a:t>Late-comers</a:t>
            </a:r>
            <a:r>
              <a:rPr lang="en-US" dirty="0" smtClean="0"/>
              <a:t>: born after the 77% of the number of versions. </a:t>
            </a:r>
            <a:endParaRPr lang="el-GR" dirty="0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Whenever a table is wide, its chances of surviving are high</a:t>
            </a:r>
            <a:endParaRPr lang="el-GR" dirty="0"/>
          </a:p>
        </p:txBody>
      </p:sp>
      <p:pic>
        <p:nvPicPr>
          <p:cNvPr id="11" name="Picture 2" descr="D:\Users\pvassil\RESEARCH\ON_GOING\EVOLUTION\DB_Evolution\21_TableLifetimes\15ER\10_3x3_Patterns\11_Gamma\figures\distributionOfWideTab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0" y="1600200"/>
            <a:ext cx="9104500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800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Apart from </a:t>
            </a:r>
            <a:r>
              <a:rPr lang="en-US" dirty="0" err="1" smtClean="0">
                <a:solidFill>
                  <a:srgbClr val="008000"/>
                </a:solidFill>
              </a:rPr>
              <a:t>mwiki</a:t>
            </a:r>
            <a:r>
              <a:rPr lang="en-US" dirty="0" smtClean="0">
                <a:solidFill>
                  <a:srgbClr val="008000"/>
                </a:solidFill>
              </a:rPr>
              <a:t> and </a:t>
            </a:r>
            <a:r>
              <a:rPr lang="en-US" dirty="0" err="1" smtClean="0">
                <a:solidFill>
                  <a:srgbClr val="008000"/>
                </a:solidFill>
              </a:rPr>
              <a:t>ensembl</a:t>
            </a:r>
            <a:r>
              <a:rPr lang="en-US" dirty="0" smtClean="0">
                <a:solidFill>
                  <a:srgbClr val="008000"/>
                </a:solidFill>
              </a:rPr>
              <a:t>, all the rest of the data sets </a:t>
            </a:r>
            <a:r>
              <a:rPr lang="en-US" i="1" dirty="0" smtClean="0">
                <a:solidFill>
                  <a:srgbClr val="008000"/>
                </a:solidFill>
              </a:rPr>
              <a:t>confirm the hypothesis with a percentage higher than 85%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smtClean="0"/>
              <a:t>The two exceptions are as high as 50% for their support to the hypothesis.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791200" y="1981200"/>
            <a:ext cx="1143000" cy="2514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taxonomy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Schema evolution</a:t>
            </a:r>
            <a:r>
              <a:rPr lang="en-US" dirty="0" smtClean="0"/>
              <a:t>, itself, can be addressed at 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conceptual</a:t>
            </a:r>
            <a:r>
              <a:rPr lang="en-US" dirty="0" smtClean="0"/>
              <a:t> level (</a:t>
            </a:r>
            <a:r>
              <a:rPr lang="en-US" dirty="0" err="1" smtClean="0"/>
              <a:t>req’s</a:t>
            </a:r>
            <a:r>
              <a:rPr lang="en-US" dirty="0" smtClean="0"/>
              <a:t>, goals, conc. </a:t>
            </a:r>
            <a:r>
              <a:rPr lang="en-US" dirty="0" smtClean="0"/>
              <a:t>models, </a:t>
            </a:r>
            <a:r>
              <a:rPr lang="en-US" dirty="0" smtClean="0"/>
              <a:t>…. </a:t>
            </a:r>
            <a:r>
              <a:rPr lang="en-US" dirty="0" smtClean="0"/>
              <a:t>evolve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logical</a:t>
            </a:r>
            <a:r>
              <a:rPr lang="en-US" dirty="0" smtClean="0"/>
              <a:t> level, where the main constructs of the database structure evolve </a:t>
            </a:r>
          </a:p>
          <a:p>
            <a:pPr lvl="2"/>
            <a:r>
              <a:rPr lang="en-US" dirty="0" smtClean="0"/>
              <a:t>E.g.,: relations and views in the relational area, classes in the object-oriented database area, or (XML) elements in the XML/semi-structured area), 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physical</a:t>
            </a:r>
            <a:r>
              <a:rPr lang="en-US" dirty="0" smtClean="0"/>
              <a:t> level, involving data placement and partitioning, indexing, compression, archiving etc.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Wide tables are frequently created early on and are not deleted afterwards</a:t>
            </a:r>
            <a:endParaRPr lang="el-GR" sz="3600" dirty="0"/>
          </a:p>
        </p:txBody>
      </p:sp>
      <p:pic>
        <p:nvPicPr>
          <p:cNvPr id="11" name="Picture 2" descr="D:\Users\pvassil\RESEARCH\ON_GOING\EVOLUTION\DB_Evolution\21_TableLifetimes\15ER\10_3x3_Patterns\11_Gamma\figures\distributionOfWideTab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0" y="1600200"/>
            <a:ext cx="9104500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8006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Early born, wide, survivor tables</a:t>
            </a:r>
            <a:r>
              <a:rPr lang="en-US" b="1" dirty="0" smtClean="0"/>
              <a:t> </a:t>
            </a:r>
            <a:r>
              <a:rPr lang="en-US" dirty="0" smtClean="0"/>
              <a:t>(as a percentage over the set of wide tables).</a:t>
            </a:r>
          </a:p>
          <a:p>
            <a:pPr>
              <a:buFontTx/>
              <a:buChar char="-"/>
            </a:pPr>
            <a:r>
              <a:rPr lang="en-US" dirty="0" smtClean="0"/>
              <a:t> in half the data sets </a:t>
            </a:r>
            <a:r>
              <a:rPr lang="en-US" dirty="0" smtClean="0">
                <a:solidFill>
                  <a:srgbClr val="3333FF"/>
                </a:solidFill>
              </a:rPr>
              <a:t>the percentage is above 70% </a:t>
            </a:r>
          </a:p>
          <a:p>
            <a:pPr>
              <a:buFontTx/>
              <a:buChar char="-"/>
            </a:pPr>
            <a:r>
              <a:rPr lang="en-US" dirty="0" smtClean="0"/>
              <a:t> in two of them the percentage of these tables is </a:t>
            </a:r>
            <a:r>
              <a:rPr lang="en-US" dirty="0" smtClean="0">
                <a:solidFill>
                  <a:srgbClr val="FF0000"/>
                </a:solidFill>
              </a:rPr>
              <a:t>one third of the wide tables</a:t>
            </a:r>
            <a:r>
              <a:rPr lang="en-US" dirty="0" smtClean="0"/>
              <a:t>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l-G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967670" y="1828800"/>
            <a:ext cx="1219200" cy="25908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Whenever a table is wide</a:t>
            </a:r>
            <a:r>
              <a:rPr lang="el-GR" sz="2800" dirty="0" smtClean="0"/>
              <a:t>, </a:t>
            </a:r>
            <a:r>
              <a:rPr lang="en-US" sz="2800" dirty="0" smtClean="0"/>
              <a:t>its duration frequently lies within the top-band of durations (upper part of Gamma)</a:t>
            </a:r>
            <a:endParaRPr lang="el-GR" sz="2800" dirty="0"/>
          </a:p>
        </p:txBody>
      </p:sp>
      <p:pic>
        <p:nvPicPr>
          <p:cNvPr id="11" name="Picture 2" descr="D:\Users\pvassil\RESEARCH\ON_GOING\EVOLUTION\DB_Evolution\21_TableLifetimes\15ER\10_3x3_Patterns\11_Gamma\figures\distributionOfWideTab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0" y="1600200"/>
            <a:ext cx="9104500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8006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probability that a wide table belongs to the upper part of the Gamma? 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there is a very strong correlation between the two last columns: the Pearson correlation is 88% overall; 100% for the datasets with high pct of early born wide tables.</a:t>
            </a:r>
          </a:p>
          <a:p>
            <a:pPr>
              <a:buFontTx/>
              <a:buChar char="-"/>
            </a:pPr>
            <a:r>
              <a:rPr lang="en-US" dirty="0" smtClean="0"/>
              <a:t>  </a:t>
            </a:r>
          </a:p>
          <a:p>
            <a:pPr>
              <a:buFontTx/>
              <a:buChar char="-"/>
            </a:pPr>
            <a:r>
              <a:rPr lang="en-US" i="1" dirty="0" smtClean="0"/>
              <a:t> Bipolarity on this pattern: </a:t>
            </a:r>
            <a:r>
              <a:rPr lang="en-US" i="1" dirty="0" smtClean="0">
                <a:solidFill>
                  <a:srgbClr val="3333FF"/>
                </a:solidFill>
              </a:rPr>
              <a:t>half the cases support the pattern with support higher than 70%</a:t>
            </a:r>
            <a:r>
              <a:rPr lang="en-US" i="1" dirty="0" smtClean="0"/>
              <a:t>, whereas the </a:t>
            </a:r>
            <a:r>
              <a:rPr lang="en-US" i="1" dirty="0" smtClean="0">
                <a:solidFill>
                  <a:srgbClr val="FF0000"/>
                </a:solidFill>
              </a:rPr>
              <a:t>rest of the cases clearly disprove it, with very low support values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l-GR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286000"/>
            <a:ext cx="838200" cy="10668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572000" y="3403362"/>
            <a:ext cx="838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3429000" y="2286000"/>
            <a:ext cx="6858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8229600" y="2286000"/>
            <a:ext cx="838200" cy="10668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8229600" y="3403362"/>
            <a:ext cx="838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Long-lived  &amp; wide =&gt; early born and survivor</a:t>
            </a:r>
            <a:endParaRPr lang="el-GR" sz="2800" dirty="0"/>
          </a:p>
        </p:txBody>
      </p:sp>
      <p:pic>
        <p:nvPicPr>
          <p:cNvPr id="11" name="Picture 2" descr="D:\Users\pvassil\RESEARCH\ON_GOING\EVOLUTION\DB_Evolution\21_TableLifetimes\15ER\10_3x3_Patterns\11_Gamma\figures\distributionOfWideTab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0" y="1600200"/>
            <a:ext cx="9104500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400" y="5152072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In all data sets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33FF"/>
                </a:solidFill>
              </a:rPr>
              <a:t>if a </a:t>
            </a:r>
            <a:r>
              <a:rPr lang="en-US" u="sng" dirty="0" smtClean="0">
                <a:solidFill>
                  <a:srgbClr val="3333FF"/>
                </a:solidFill>
              </a:rPr>
              <a:t>wide</a:t>
            </a:r>
            <a:r>
              <a:rPr lang="en-US" dirty="0" smtClean="0">
                <a:solidFill>
                  <a:srgbClr val="3333FF"/>
                </a:solidFill>
              </a:rPr>
              <a:t> table has a </a:t>
            </a:r>
            <a:r>
              <a:rPr lang="en-US" u="sng" dirty="0" smtClean="0">
                <a:solidFill>
                  <a:srgbClr val="3333FF"/>
                </a:solidFill>
              </a:rPr>
              <a:t>long duration</a:t>
            </a:r>
            <a:r>
              <a:rPr lang="en-US" dirty="0" smtClean="0">
                <a:solidFill>
                  <a:srgbClr val="3333FF"/>
                </a:solidFill>
              </a:rPr>
              <a:t> within the </a:t>
            </a:r>
            <a:r>
              <a:rPr lang="en-US" u="sng" dirty="0" smtClean="0">
                <a:solidFill>
                  <a:srgbClr val="3333FF"/>
                </a:solidFill>
              </a:rPr>
              <a:t>upper part of the Gamma</a:t>
            </a:r>
            <a:r>
              <a:rPr lang="en-US" dirty="0" smtClean="0">
                <a:solidFill>
                  <a:srgbClr val="3333FF"/>
                </a:solidFill>
              </a:rPr>
              <a:t>, this deterministically (</a:t>
            </a:r>
            <a:r>
              <a:rPr lang="en-US" dirty="0" smtClean="0"/>
              <a:t>100% of all data sets</a:t>
            </a:r>
            <a:r>
              <a:rPr lang="en-US" dirty="0" smtClean="0">
                <a:solidFill>
                  <a:srgbClr val="3333FF"/>
                </a:solidFill>
              </a:rPr>
              <a:t>) signifies that the table was also </a:t>
            </a:r>
            <a:r>
              <a:rPr lang="en-US" u="sng" dirty="0" smtClean="0">
                <a:solidFill>
                  <a:srgbClr val="3333FF"/>
                </a:solidFill>
              </a:rPr>
              <a:t>early born</a:t>
            </a:r>
            <a:r>
              <a:rPr lang="en-US" dirty="0" smtClean="0">
                <a:solidFill>
                  <a:srgbClr val="3333FF"/>
                </a:solidFill>
              </a:rPr>
              <a:t> and </a:t>
            </a:r>
            <a:r>
              <a:rPr lang="en-US" u="sng" dirty="0" smtClean="0">
                <a:solidFill>
                  <a:srgbClr val="3333FF"/>
                </a:solidFill>
              </a:rPr>
              <a:t>survivor</a:t>
            </a:r>
            <a:r>
              <a:rPr lang="en-US" dirty="0" smtClean="0"/>
              <a:t>. </a:t>
            </a:r>
          </a:p>
          <a:p>
            <a:r>
              <a:rPr lang="en-US" b="1" u="sng" dirty="0" smtClean="0">
                <a:solidFill>
                  <a:srgbClr val="3333FF"/>
                </a:solidFill>
              </a:rPr>
              <a:t>If a wide table is in the top of the Gamma line, it is deterministically an early born survivor</a:t>
            </a:r>
            <a:r>
              <a:rPr lang="en-US" b="1" dirty="0" smtClean="0">
                <a:solidFill>
                  <a:srgbClr val="3333FF"/>
                </a:solidFill>
              </a:rPr>
              <a:t>. </a:t>
            </a:r>
            <a:endParaRPr lang="el-GR" b="1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4648200"/>
            <a:ext cx="1371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Subset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relationship</a:t>
            </a:r>
            <a:endParaRPr lang="el-GR" dirty="0">
              <a:solidFill>
                <a:srgbClr val="3333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4287973" flipV="1">
            <a:off x="7786619" y="4389165"/>
            <a:ext cx="304800" cy="381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3333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8187299" flipV="1">
            <a:off x="8548620" y="4384630"/>
            <a:ext cx="304800" cy="381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7239000" y="2286000"/>
            <a:ext cx="1905000" cy="21336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Comet Pattern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Schema size and updates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148064" y="188640"/>
            <a:ext cx="3710782" cy="2590800"/>
            <a:chOff x="5562600" y="2743200"/>
            <a:chExt cx="3710782" cy="2590800"/>
          </a:xfrm>
        </p:grpSpPr>
        <p:pic>
          <p:nvPicPr>
            <p:cNvPr id="27652" name="Picture 4" descr="com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2743200"/>
              <a:ext cx="3710782" cy="25908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791200" y="2971800"/>
              <a:ext cx="33528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FR" sz="800" dirty="0" smtClean="0"/>
                <a:t>http://visual.merriam-webster.com/astronomy/celestial-bodies/comet.php</a:t>
              </a:r>
              <a:endParaRPr lang="el-GR" sz="8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6660232" y="2852936"/>
            <a:ext cx="2169184" cy="2806244"/>
            <a:chOff x="5257800" y="3657600"/>
            <a:chExt cx="2169184" cy="2806244"/>
          </a:xfrm>
        </p:grpSpPr>
        <p:pic>
          <p:nvPicPr>
            <p:cNvPr id="27650" name="Picture 2" descr="The parts of a comet:  nucleus, coma, and tails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3657600"/>
              <a:ext cx="1905000" cy="2543175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257800" y="6248400"/>
              <a:ext cx="21691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http://spaceplace.nasa.gov/comet-nucleus/en/</a:t>
              </a:r>
              <a:endParaRPr lang="el-GR" sz="800" dirty="0"/>
            </a:p>
          </p:txBody>
        </p:sp>
      </p:grp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 cstate="print"/>
          <a:srcRect b="7306"/>
          <a:stretch>
            <a:fillRect/>
          </a:stretch>
        </p:blipFill>
        <p:spPr bwMode="auto">
          <a:xfrm>
            <a:off x="251520" y="216024"/>
            <a:ext cx="503273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of schema size at birth and sum of updates</a:t>
            </a:r>
            <a:endParaRPr lang="el-GR" dirty="0"/>
          </a:p>
        </p:txBody>
      </p:sp>
      <p:pic>
        <p:nvPicPr>
          <p:cNvPr id="4" name="Picture 3" descr="D:\Users\pvassil\RESEARCH\ON_GOING\EVOLUTION\DB_Evolution\21_TableLifetimes\15ER\10_3x3_Patterns\12_Comet\figures\size_upd_sta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85" y="1628800"/>
            <a:ext cx="8611803" cy="3643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Typically: ~70% of tables inside the box</a:t>
            </a:r>
            <a:endParaRPr lang="el-GR" dirty="0"/>
          </a:p>
        </p:txBody>
      </p:sp>
      <p:pic>
        <p:nvPicPr>
          <p:cNvPr id="1026" name="Picture 2" descr="E:\__TransientCleanMeUp\_comet\figures\insideCometBo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6934200" cy="44862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867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Typically, around 70% of the tables of a database is found within the 10x10 box of </a:t>
            </a:r>
            <a:r>
              <a:rPr lang="en-US" i="1" dirty="0" err="1" smtClean="0"/>
              <a:t>schemaSize@birth</a:t>
            </a:r>
            <a:r>
              <a:rPr lang="en-US" dirty="0" smtClean="0"/>
              <a:t> x </a:t>
            </a:r>
            <a:r>
              <a:rPr lang="en-US" i="1" dirty="0" err="1" smtClean="0"/>
              <a:t>sumOfUpdates</a:t>
            </a:r>
            <a:r>
              <a:rPr lang="en-US" dirty="0" smtClean="0"/>
              <a:t> (10 excluded in both axes). </a:t>
            </a:r>
            <a:endParaRPr lang="el-GR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changers tend to have medium schema sizes</a:t>
            </a:r>
            <a:endParaRPr lang="el-GR" dirty="0"/>
          </a:p>
        </p:txBody>
      </p:sp>
      <p:pic>
        <p:nvPicPr>
          <p:cNvPr id="3074" name="Picture 2" descr="E:\__TransientCleanMeUp\_comet\figures\topChangers_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23987"/>
            <a:ext cx="8008144" cy="42148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638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every dataset: we selected the top 5% of tables in terms of this sum of updates and we averaged the schema size at birth of these top 5% tables. </a:t>
            </a:r>
            <a:endParaRPr lang="el-GR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changers tend to have medium schema sizes</a:t>
            </a:r>
            <a:endParaRPr lang="el-GR" dirty="0"/>
          </a:p>
        </p:txBody>
      </p:sp>
      <p:pic>
        <p:nvPicPr>
          <p:cNvPr id="3074" name="Picture 2" descr="E:\__TransientCleanMeUp\_comet\figures\topChangers_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23987"/>
            <a:ext cx="8008144" cy="42148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6388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The average schema size for the top 5% of tables in terms of their update behavior is close to one standard deviation up from the average value of the schema size at  birth(i.e., very close to $mu$+$sigma$). </a:t>
            </a:r>
            <a:r>
              <a:rPr lang="en-US" dirty="0" smtClean="0"/>
              <a:t>	</a:t>
            </a:r>
            <a:r>
              <a:rPr lang="en-US" i="1" dirty="0" smtClean="0"/>
              <a:t>//</a:t>
            </a:r>
            <a:r>
              <a:rPr lang="en-US" i="1" dirty="0" smtClean="0">
                <a:solidFill>
                  <a:srgbClr val="FF0000"/>
                </a:solidFill>
              </a:rPr>
              <a:t>except </a:t>
            </a:r>
            <a:r>
              <a:rPr lang="en-US" i="1" dirty="0" err="1" smtClean="0">
                <a:solidFill>
                  <a:srgbClr val="FF0000"/>
                </a:solidFill>
              </a:rPr>
              <a:t>phpBB</a:t>
            </a:r>
            <a:endParaRPr lang="el-GR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752600"/>
            <a:ext cx="1828800" cy="28956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changers tend to have medium schema sizes</a:t>
            </a:r>
            <a:endParaRPr lang="el-GR" dirty="0"/>
          </a:p>
        </p:txBody>
      </p:sp>
      <p:pic>
        <p:nvPicPr>
          <p:cNvPr id="3074" name="Picture 2" descr="E:\__TransientCleanMeUp\_comet\figures\topChangers_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23987"/>
            <a:ext cx="8008144" cy="42148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638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In 5 out of 8 cases, the average schema size of top-changers within 0.4 and 0.5 of the maximum value (practically the middle of the domain) and never above 0.65 of it.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Pearson</a:t>
            </a:r>
            <a:r>
              <a:rPr lang="en-US" dirty="0" smtClean="0"/>
              <a:t>: the maximum value, the standard deviation of the entire data set and the average of the top changers are very strongly correlated.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ssiliadis_eBiSS15_v02">
  <a:themeElements>
    <a:clrScheme name="pvassil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Vassiliadis_eBiSS15_v02</Template>
  <TotalTime>957</TotalTime>
  <Words>8138</Words>
  <Application>Microsoft Office PowerPoint</Application>
  <PresentationFormat>On-screen Show (4:3)</PresentationFormat>
  <Paragraphs>1351</Paragraphs>
  <Slides>128</Slides>
  <Notes>106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29" baseType="lpstr">
      <vt:lpstr>Vassiliadis_eBiSS15_v02</vt:lpstr>
      <vt:lpstr>Schema Evolution for Relational Databases</vt:lpstr>
      <vt:lpstr>The nature that needs change is vicious; for it is not simple nor good…</vt:lpstr>
      <vt:lpstr>SWEBOK Maintenance</vt:lpstr>
      <vt:lpstr>Database Evolution: why and what</vt:lpstr>
      <vt:lpstr>What evolves in DBMS...</vt:lpstr>
      <vt:lpstr>Why is (schema) evolution so important?</vt:lpstr>
      <vt:lpstr>Embedded queries in the past [Maule+08] …</vt:lpstr>
      <vt:lpstr>… nowadays, to be complemented with API-based db access (Drupal)</vt:lpstr>
      <vt:lpstr>Evolution taxonomy</vt:lpstr>
      <vt:lpstr>Evolution taxonomy: areas</vt:lpstr>
      <vt:lpstr>… To probe further …</vt:lpstr>
      <vt:lpstr>Imagine if we could predict how a schema will evolve over time…</vt:lpstr>
      <vt:lpstr>What are the “laws” of database schema evolution?</vt:lpstr>
      <vt:lpstr>Why aren’t we there yet? </vt:lpstr>
      <vt:lpstr>Our take on the problem</vt:lpstr>
      <vt:lpstr>Scope of the study</vt:lpstr>
      <vt:lpstr>Hecate: SQL schema diff extractor</vt:lpstr>
      <vt:lpstr>Schema evolution for o/s db’s at the “macro” Level</vt:lpstr>
      <vt:lpstr>Exploratory search of the schema histories for patterns</vt:lpstr>
      <vt:lpstr>Schema Size (relations) </vt:lpstr>
      <vt:lpstr>Schema Size</vt:lpstr>
      <vt:lpstr>Slide 22</vt:lpstr>
      <vt:lpstr>Slide 23</vt:lpstr>
      <vt:lpstr>Slide 24</vt:lpstr>
      <vt:lpstr>Schema Growth (diff in #tables)</vt:lpstr>
      <vt:lpstr>Schema growth is small!</vt:lpstr>
      <vt:lpstr>Zipfian model in the distribution of growth frequencies</vt:lpstr>
      <vt:lpstr>What happens after large changes?</vt:lpstr>
      <vt:lpstr>Slide 29</vt:lpstr>
      <vt:lpstr>Slide 30</vt:lpstr>
      <vt:lpstr>Main results</vt:lpstr>
      <vt:lpstr>Observing the evolution of o/s db schemata at the micro level</vt:lpstr>
      <vt:lpstr>Exploratory search of the schema histories for patterns</vt:lpstr>
      <vt:lpstr>Schema size, change and duration</vt:lpstr>
      <vt:lpstr>The Gamma       Pattern:  "if you 're wide, you survive"</vt:lpstr>
      <vt:lpstr>Slide 36</vt:lpstr>
      <vt:lpstr>The Comet Pattern</vt:lpstr>
      <vt:lpstr>Slide 38</vt:lpstr>
      <vt:lpstr>The inverse Gamma  pattern</vt:lpstr>
      <vt:lpstr>Slide 40</vt:lpstr>
      <vt:lpstr>Birthday &amp; schema size &amp; matters of life and death</vt:lpstr>
      <vt:lpstr>Quiet tables rule, esp. for mature db’s </vt:lpstr>
      <vt:lpstr>Longevity and update  activity correlate !! </vt:lpstr>
      <vt:lpstr>Slide 44</vt:lpstr>
      <vt:lpstr>Slide 45</vt:lpstr>
      <vt:lpstr>Slide 46</vt:lpstr>
      <vt:lpstr>Slide 47</vt:lpstr>
      <vt:lpstr>Regularities on table change do exist!</vt:lpstr>
      <vt:lpstr>Open issues</vt:lpstr>
      <vt:lpstr>Where we stand</vt:lpstr>
      <vt:lpstr>Are there “laws” of schema evolution?</vt:lpstr>
      <vt:lpstr>Unexplored research territory (risky but possibly rewarding)</vt:lpstr>
      <vt:lpstr>Management of ecosystems’ evolution</vt:lpstr>
      <vt:lpstr>Take Away Message</vt:lpstr>
      <vt:lpstr>Thank you!  Q&amp;A</vt:lpstr>
      <vt:lpstr>Auxiliary slides</vt:lpstr>
      <vt:lpstr>What are the “laws” of database (schema) evolution?</vt:lpstr>
      <vt:lpstr>Why care for the “laws”/patterns of schema evolution?</vt:lpstr>
      <vt:lpstr>… nowadays, to be complemented with API-based db access (Drupal)</vt:lpstr>
      <vt:lpstr>Abstract coupling example  from my SW Dev course</vt:lpstr>
      <vt:lpstr>Datasets</vt:lpstr>
      <vt:lpstr>Data sets</vt:lpstr>
      <vt:lpstr>Hecate: SQL schema diff extractor</vt:lpstr>
      <vt:lpstr>Slide 64</vt:lpstr>
      <vt:lpstr>Slide 65</vt:lpstr>
      <vt:lpstr>Scope of the study &amp;&amp; Validity considerations</vt:lpstr>
      <vt:lpstr>Data sets</vt:lpstr>
      <vt:lpstr>Scope of the study</vt:lpstr>
      <vt:lpstr>External validity</vt:lpstr>
      <vt:lpstr>External validity</vt:lpstr>
      <vt:lpstr>Most importantly: we are happy to invite you to reuse /test /assess /disprove /… all our code, data and results!</vt:lpstr>
      <vt:lpstr>Internal validity</vt:lpstr>
      <vt:lpstr>Is there a theory?</vt:lpstr>
      <vt:lpstr>Related work</vt:lpstr>
      <vt:lpstr>Timeline of empirical studies</vt:lpstr>
      <vt:lpstr>Timeline of empirical studies</vt:lpstr>
      <vt:lpstr>Timeline of empirical studies</vt:lpstr>
      <vt:lpstr>Timeline of empirical studies</vt:lpstr>
      <vt:lpstr>Timeline of empirical studies</vt:lpstr>
      <vt:lpstr>Timeline of empirical studies</vt:lpstr>
      <vt:lpstr>Timeline of empirical studies</vt:lpstr>
      <vt:lpstr>stats</vt:lpstr>
      <vt:lpstr>Statistical study of durations</vt:lpstr>
      <vt:lpstr>Tables are mostly thin</vt:lpstr>
      <vt:lpstr>The four patterns</vt:lpstr>
      <vt:lpstr>The Gamma Pattern</vt:lpstr>
      <vt:lpstr>Slide 87</vt:lpstr>
      <vt:lpstr>Stats on wide tables and their survival</vt:lpstr>
      <vt:lpstr>Whenever a table is wide, its chances of surviving are high</vt:lpstr>
      <vt:lpstr>Wide tables are frequently created early on and are not deleted afterwards</vt:lpstr>
      <vt:lpstr>Whenever a table is wide, its duration frequently lies within the top-band of durations (upper part of Gamma)</vt:lpstr>
      <vt:lpstr>Long-lived  &amp; wide =&gt; early born and survivor</vt:lpstr>
      <vt:lpstr>The Comet Pattern</vt:lpstr>
      <vt:lpstr>Slide 94</vt:lpstr>
      <vt:lpstr>Statistics of schema size at birth and sum of updates</vt:lpstr>
      <vt:lpstr>Typically: ~70% of tables inside the box</vt:lpstr>
      <vt:lpstr>Top changers tend to have medium schema sizes</vt:lpstr>
      <vt:lpstr>Top changers tend to have medium schema sizes</vt:lpstr>
      <vt:lpstr>Top changers tend to have medium schema sizes</vt:lpstr>
      <vt:lpstr>Wide tables have a medium number of updates </vt:lpstr>
      <vt:lpstr>Inverse Gamma</vt:lpstr>
      <vt:lpstr>Slide 102</vt:lpstr>
      <vt:lpstr>Skyline &amp; Avg  for Inverse  Gamma</vt:lpstr>
      <vt:lpstr>The empty triangle pattern</vt:lpstr>
      <vt:lpstr>Slide 105</vt:lpstr>
      <vt:lpstr>Top changers: early born, survivors, often with long durations, and often all the above</vt:lpstr>
      <vt:lpstr>Dead are: quiet, early born, short lived, and quite often all three of them</vt:lpstr>
      <vt:lpstr>Most births &amp;deaths  occur early (usually)</vt:lpstr>
      <vt:lpstr>Longevity and update  activity correlate !! </vt:lpstr>
      <vt:lpstr>All in one</vt:lpstr>
      <vt:lpstr>Impact assessment</vt:lpstr>
      <vt:lpstr>Data intensive ecosystems</vt:lpstr>
      <vt:lpstr>Evolving data-intensive ecosystem</vt:lpstr>
      <vt:lpstr>Evolving data-intensive ecosystem</vt:lpstr>
      <vt:lpstr>The impact of changes &amp; a wish-list</vt:lpstr>
      <vt:lpstr>The Hecataeus tool &amp; method. Here: a first map of Drupal</vt:lpstr>
      <vt:lpstr>What happens if I modify table search_index? Who are the neighbors?</vt:lpstr>
      <vt:lpstr>What happens if I modify table search_index? Who are the neighbors?</vt:lpstr>
      <vt:lpstr>In the file structure too…</vt:lpstr>
      <vt:lpstr>How to handle evolution?</vt:lpstr>
      <vt:lpstr>Slide 121</vt:lpstr>
      <vt:lpstr>Architecture Graph</vt:lpstr>
      <vt:lpstr>Policies to predetermine reactions</vt:lpstr>
      <vt:lpstr>How to handle evolution?</vt:lpstr>
      <vt:lpstr>Internals of impact assess. &amp; rewriting</vt:lpstr>
      <vt:lpstr>Impact assessment &amp; rewriting</vt:lpstr>
      <vt:lpstr>Conflicts: what they are and how to handle them (more than flooding)</vt:lpstr>
      <vt:lpstr>Played an impact analysis scenario: delete attr. ‘word’ from search_index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Life for a Table in an Evolving Relational Schema? Birth, Death &amp; Everything in Between</dc:title>
  <dc:creator>p.v.</dc:creator>
  <cp:lastModifiedBy>p.v.</cp:lastModifiedBy>
  <cp:revision>148</cp:revision>
  <dcterms:created xsi:type="dcterms:W3CDTF">2015-07-10T17:12:56Z</dcterms:created>
  <dcterms:modified xsi:type="dcterms:W3CDTF">2016-07-20T13:41:05Z</dcterms:modified>
</cp:coreProperties>
</file>