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charts/chart17.xml" ContentType="application/vnd.openxmlformats-officedocument.drawingml.chart+xml"/>
  <Override PartName="/ppt/slides/slide32.xml" ContentType="application/vnd.openxmlformats-officedocument.presentationml.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7" r:id="rId1"/>
  </p:sldMasterIdLst>
  <p:notesMasterIdLst>
    <p:notesMasterId r:id="rId164"/>
  </p:notesMasterIdLst>
  <p:handoutMasterIdLst>
    <p:handoutMasterId r:id="rId165"/>
  </p:handoutMasterIdLst>
  <p:sldIdLst>
    <p:sldId id="256" r:id="rId2"/>
    <p:sldId id="598" r:id="rId3"/>
    <p:sldId id="610" r:id="rId4"/>
    <p:sldId id="467" r:id="rId5"/>
    <p:sldId id="507" r:id="rId6"/>
    <p:sldId id="502" r:id="rId7"/>
    <p:sldId id="614" r:id="rId8"/>
    <p:sldId id="503" r:id="rId9"/>
    <p:sldId id="505" r:id="rId10"/>
    <p:sldId id="504" r:id="rId11"/>
    <p:sldId id="506" r:id="rId12"/>
    <p:sldId id="470"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69" r:id="rId27"/>
    <p:sldId id="536" r:id="rId28"/>
    <p:sldId id="606" r:id="rId29"/>
    <p:sldId id="607" r:id="rId30"/>
    <p:sldId id="537" r:id="rId31"/>
    <p:sldId id="609" r:id="rId32"/>
    <p:sldId id="538" r:id="rId33"/>
    <p:sldId id="539" r:id="rId34"/>
    <p:sldId id="559" r:id="rId35"/>
    <p:sldId id="560" r:id="rId36"/>
    <p:sldId id="540" r:id="rId37"/>
    <p:sldId id="608" r:id="rId38"/>
    <p:sldId id="541" r:id="rId39"/>
    <p:sldId id="542" r:id="rId40"/>
    <p:sldId id="543" r:id="rId41"/>
    <p:sldId id="613" r:id="rId42"/>
    <p:sldId id="544" r:id="rId43"/>
    <p:sldId id="545" r:id="rId44"/>
    <p:sldId id="546" r:id="rId45"/>
    <p:sldId id="547" r:id="rId46"/>
    <p:sldId id="548" r:id="rId47"/>
    <p:sldId id="549" r:id="rId48"/>
    <p:sldId id="550" r:id="rId49"/>
    <p:sldId id="551" r:id="rId50"/>
    <p:sldId id="552" r:id="rId51"/>
    <p:sldId id="554" r:id="rId52"/>
    <p:sldId id="555" r:id="rId53"/>
    <p:sldId id="556" r:id="rId54"/>
    <p:sldId id="557" r:id="rId55"/>
    <p:sldId id="558" r:id="rId56"/>
    <p:sldId id="561" r:id="rId57"/>
    <p:sldId id="562" r:id="rId58"/>
    <p:sldId id="563" r:id="rId59"/>
    <p:sldId id="564" r:id="rId60"/>
    <p:sldId id="565" r:id="rId61"/>
    <p:sldId id="587" r:id="rId62"/>
    <p:sldId id="588" r:id="rId63"/>
    <p:sldId id="589" r:id="rId64"/>
    <p:sldId id="590" r:id="rId65"/>
    <p:sldId id="591" r:id="rId66"/>
    <p:sldId id="593" r:id="rId67"/>
    <p:sldId id="594" r:id="rId68"/>
    <p:sldId id="595" r:id="rId69"/>
    <p:sldId id="596" r:id="rId70"/>
    <p:sldId id="566" r:id="rId71"/>
    <p:sldId id="567" r:id="rId72"/>
    <p:sldId id="568" r:id="rId73"/>
    <p:sldId id="569" r:id="rId74"/>
    <p:sldId id="570" r:id="rId75"/>
    <p:sldId id="571" r:id="rId76"/>
    <p:sldId id="572" r:id="rId77"/>
    <p:sldId id="573" r:id="rId78"/>
    <p:sldId id="575" r:id="rId79"/>
    <p:sldId id="576" r:id="rId80"/>
    <p:sldId id="578" r:id="rId81"/>
    <p:sldId id="579" r:id="rId82"/>
    <p:sldId id="581" r:id="rId83"/>
    <p:sldId id="583" r:id="rId84"/>
    <p:sldId id="585" r:id="rId85"/>
    <p:sldId id="586" r:id="rId86"/>
    <p:sldId id="468" r:id="rId87"/>
    <p:sldId id="510" r:id="rId88"/>
    <p:sldId id="516" r:id="rId89"/>
    <p:sldId id="517" r:id="rId90"/>
    <p:sldId id="597" r:id="rId91"/>
    <p:sldId id="518" r:id="rId92"/>
    <p:sldId id="519" r:id="rId93"/>
    <p:sldId id="520" r:id="rId94"/>
    <p:sldId id="521" r:id="rId95"/>
    <p:sldId id="515" r:id="rId96"/>
    <p:sldId id="524" r:id="rId97"/>
    <p:sldId id="525" r:id="rId98"/>
    <p:sldId id="514" r:id="rId99"/>
    <p:sldId id="512" r:id="rId100"/>
    <p:sldId id="509" r:id="rId101"/>
    <p:sldId id="523" r:id="rId102"/>
    <p:sldId id="526" r:id="rId103"/>
    <p:sldId id="522" r:id="rId104"/>
    <p:sldId id="531" r:id="rId105"/>
    <p:sldId id="508" r:id="rId106"/>
    <p:sldId id="612" r:id="rId107"/>
    <p:sldId id="611" r:id="rId108"/>
    <p:sldId id="528" r:id="rId109"/>
    <p:sldId id="527" r:id="rId110"/>
    <p:sldId id="529" r:id="rId111"/>
    <p:sldId id="530" r:id="rId112"/>
    <p:sldId id="471" r:id="rId113"/>
    <p:sldId id="362" r:id="rId114"/>
    <p:sldId id="361" r:id="rId115"/>
    <p:sldId id="364" r:id="rId116"/>
    <p:sldId id="363" r:id="rId117"/>
    <p:sldId id="365" r:id="rId118"/>
    <p:sldId id="487" r:id="rId119"/>
    <p:sldId id="488" r:id="rId120"/>
    <p:sldId id="489" r:id="rId121"/>
    <p:sldId id="490" r:id="rId122"/>
    <p:sldId id="491" r:id="rId123"/>
    <p:sldId id="492" r:id="rId124"/>
    <p:sldId id="493" r:id="rId125"/>
    <p:sldId id="388" r:id="rId126"/>
    <p:sldId id="389" r:id="rId127"/>
    <p:sldId id="439" r:id="rId128"/>
    <p:sldId id="440" r:id="rId129"/>
    <p:sldId id="441" r:id="rId130"/>
    <p:sldId id="600" r:id="rId131"/>
    <p:sldId id="445" r:id="rId132"/>
    <p:sldId id="605" r:id="rId133"/>
    <p:sldId id="443" r:id="rId134"/>
    <p:sldId id="446" r:id="rId135"/>
    <p:sldId id="448" r:id="rId136"/>
    <p:sldId id="449" r:id="rId137"/>
    <p:sldId id="450" r:id="rId138"/>
    <p:sldId id="452" r:id="rId139"/>
    <p:sldId id="603" r:id="rId140"/>
    <p:sldId id="454" r:id="rId141"/>
    <p:sldId id="455" r:id="rId142"/>
    <p:sldId id="456" r:id="rId143"/>
    <p:sldId id="457" r:id="rId144"/>
    <p:sldId id="459" r:id="rId145"/>
    <p:sldId id="461" r:id="rId146"/>
    <p:sldId id="462" r:id="rId147"/>
    <p:sldId id="463" r:id="rId148"/>
    <p:sldId id="602" r:id="rId149"/>
    <p:sldId id="464" r:id="rId150"/>
    <p:sldId id="460" r:id="rId151"/>
    <p:sldId id="604" r:id="rId152"/>
    <p:sldId id="615" r:id="rId153"/>
    <p:sldId id="485" r:id="rId154"/>
    <p:sldId id="599" r:id="rId155"/>
    <p:sldId id="532" r:id="rId156"/>
    <p:sldId id="533" r:id="rId157"/>
    <p:sldId id="500" r:id="rId158"/>
    <p:sldId id="501" r:id="rId159"/>
    <p:sldId id="535" r:id="rId160"/>
    <p:sldId id="534" r:id="rId161"/>
    <p:sldId id="601" r:id="rId162"/>
    <p:sldId id="498" r:id="rId163"/>
  </p:sldIdLst>
  <p:sldSz cx="9144000" cy="6858000" type="screen4x3"/>
  <p:notesSz cx="6807200" cy="9906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FF"/>
    <a:srgbClr val="808080"/>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95550" autoAdjust="0"/>
  </p:normalViewPr>
  <p:slideViewPr>
    <p:cSldViewPr>
      <p:cViewPr varScale="1">
        <p:scale>
          <a:sx n="112" d="100"/>
          <a:sy n="112" d="100"/>
        </p:scale>
        <p:origin x="-1476" y="-90"/>
      </p:cViewPr>
      <p:guideLst>
        <p:guide orient="horz" pos="2160"/>
        <p:guide pos="2880"/>
      </p:guideLst>
    </p:cSldViewPr>
  </p:slideViewPr>
  <p:outlineViewPr>
    <p:cViewPr>
      <p:scale>
        <a:sx n="33" d="100"/>
        <a:sy n="33" d="100"/>
      </p:scale>
      <p:origin x="48" y="6852"/>
    </p:cViewPr>
    <p:sldLst>
      <p:sld r:id="rId1" collapse="1"/>
      <p:sld r:id="rId2" collapse="1"/>
    </p:sldLst>
  </p:outlineViewPr>
  <p:notesTextViewPr>
    <p:cViewPr>
      <p:scale>
        <a:sx n="100" d="100"/>
        <a:sy n="100" d="100"/>
      </p:scale>
      <p:origin x="0" y="0"/>
    </p:cViewPr>
  </p:notesTextViewPr>
  <p:sorterViewPr>
    <p:cViewPr>
      <p:scale>
        <a:sx n="50" d="100"/>
        <a:sy n="50" d="100"/>
      </p:scale>
      <p:origin x="0" y="4458"/>
    </p:cViewPr>
  </p:sorterViewPr>
  <p:notesViewPr>
    <p:cSldViewPr>
      <p:cViewPr varScale="1">
        <p:scale>
          <a:sx n="82" d="100"/>
          <a:sy n="82" d="100"/>
        </p:scale>
        <p:origin x="-3912" y="-90"/>
      </p:cViewPr>
      <p:guideLst>
        <p:guide orient="horz" pos="3120"/>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D:\Users\pvassil\PERSONAL\TALKS\EDA-2013\JoDS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fr-FR"/>
              <a:t>Breakdown per event type</a:t>
            </a:r>
          </a:p>
        </c:rich>
      </c:tx>
      <c:layout>
        <c:manualLayout>
          <c:xMode val="edge"/>
          <c:yMode val="edge"/>
          <c:x val="0.16830981033031261"/>
          <c:y val="0.10101717579220157"/>
        </c:manualLayout>
      </c:layout>
    </c:title>
    <c:plotArea>
      <c:layout/>
      <c:pieChart>
        <c:varyColors val="1"/>
        <c:ser>
          <c:idx val="0"/>
          <c:order val="0"/>
          <c:dLbls>
            <c:dLbl>
              <c:idx val="2"/>
              <c:layout>
                <c:manualLayout>
                  <c:x val="-6.6995739203846424E-2"/>
                  <c:y val="0.14969605651145512"/>
                </c:manualLayout>
              </c:layout>
              <c:showPercent val="1"/>
            </c:dLbl>
            <c:dLbl>
              <c:idx val="3"/>
              <c:layout>
                <c:manualLayout>
                  <c:x val="-0.17959946410222019"/>
                  <c:y val="8.4295389002300727E-2"/>
                </c:manualLayout>
              </c:layout>
              <c:showPercent val="1"/>
            </c:dLbl>
            <c:showPercent val="1"/>
            <c:showLeaderLines val="1"/>
          </c:dLbls>
          <c:cat>
            <c:strRef>
              <c:f>Sheet1!$A$10:$A$42</c:f>
              <c:strCache>
                <c:ptCount val="6"/>
                <c:pt idx="0">
                  <c:v>Add Attribute </c:v>
                </c:pt>
                <c:pt idx="1">
                  <c:v>Add Constraint </c:v>
                </c:pt>
                <c:pt idx="2">
                  <c:v>Drop Attribute Count</c:v>
                </c:pt>
                <c:pt idx="3">
                  <c:v>Modify Attribute </c:v>
                </c:pt>
                <c:pt idx="4">
                  <c:v>Rename Attribute </c:v>
                </c:pt>
                <c:pt idx="5">
                  <c:v>Rename Table </c:v>
                </c:pt>
              </c:strCache>
            </c:strRef>
          </c:cat>
          <c:val>
            <c:numRef>
              <c:f>Sheet1!$C$10:$C$42</c:f>
              <c:numCache>
                <c:formatCode>General</c:formatCode>
                <c:ptCount val="6"/>
                <c:pt idx="0">
                  <c:v>122</c:v>
                </c:pt>
                <c:pt idx="1">
                  <c:v>1</c:v>
                </c:pt>
                <c:pt idx="2">
                  <c:v>34</c:v>
                </c:pt>
                <c:pt idx="3">
                  <c:v>16</c:v>
                </c:pt>
                <c:pt idx="4">
                  <c:v>236</c:v>
                </c:pt>
                <c:pt idx="5">
                  <c:v>7</c:v>
                </c:pt>
              </c:numCache>
            </c:numRef>
          </c:val>
        </c:ser>
        <c:dLbls>
          <c:showPercent val="1"/>
        </c:dLbls>
        <c:firstSliceAng val="0"/>
      </c:pieChart>
    </c:plotArea>
    <c:legend>
      <c:legendPos val="r"/>
      <c:layout>
        <c:manualLayout>
          <c:xMode val="edge"/>
          <c:yMode val="edge"/>
          <c:x val="0.62693156732891864"/>
          <c:y val="0.23775337293364637"/>
          <c:w val="0.37306843267108181"/>
          <c:h val="0.70563337477552168"/>
        </c:manualLayout>
      </c:layout>
      <c:txPr>
        <a:bodyPr/>
        <a:lstStyle/>
        <a:p>
          <a:pPr rtl="0">
            <a:defRPr sz="1200"/>
          </a:pPr>
          <a:endParaRPr lang="el-GR"/>
        </a:p>
      </c:txPr>
    </c:legend>
    <c:plotVisOnly val="1"/>
  </c:chart>
  <c:txPr>
    <a:bodyPr/>
    <a:lstStyle/>
    <a:p>
      <a:pPr>
        <a:defRPr sz="16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atlas!$Z$1</c:f>
              <c:strCache>
                <c:ptCount val="1"/>
                <c:pt idx="0">
                  <c:v>growth T</c:v>
                </c:pt>
              </c:strCache>
            </c:strRef>
          </c:tx>
          <c:spPr>
            <a:ln w="25400"/>
          </c:spPr>
          <c:marker>
            <c:symbol val="none"/>
          </c:marker>
          <c:trendline>
            <c:trendlineType val="linear"/>
          </c:trendline>
          <c:val>
            <c:numRef>
              <c:f>atlas!$Z$2:$Z$85</c:f>
              <c:numCache>
                <c:formatCode>General</c:formatCode>
                <c:ptCount val="84"/>
                <c:pt idx="0">
                  <c:v>0</c:v>
                </c:pt>
                <c:pt idx="1">
                  <c:v>-1</c:v>
                </c:pt>
                <c:pt idx="2">
                  <c:v>2</c:v>
                </c:pt>
                <c:pt idx="3">
                  <c:v>0</c:v>
                </c:pt>
                <c:pt idx="4">
                  <c:v>0</c:v>
                </c:pt>
                <c:pt idx="5">
                  <c:v>0</c:v>
                </c:pt>
                <c:pt idx="6">
                  <c:v>0</c:v>
                </c:pt>
                <c:pt idx="7">
                  <c:v>0</c:v>
                </c:pt>
                <c:pt idx="8">
                  <c:v>0</c:v>
                </c:pt>
                <c:pt idx="9">
                  <c:v>0</c:v>
                </c:pt>
                <c:pt idx="10">
                  <c:v>0</c:v>
                </c:pt>
                <c:pt idx="11">
                  <c:v>1</c:v>
                </c:pt>
                <c:pt idx="12">
                  <c:v>0</c:v>
                </c:pt>
                <c:pt idx="13">
                  <c:v>0</c:v>
                </c:pt>
                <c:pt idx="14">
                  <c:v>0</c:v>
                </c:pt>
                <c:pt idx="15">
                  <c:v>0</c:v>
                </c:pt>
                <c:pt idx="16">
                  <c:v>1</c:v>
                </c:pt>
                <c:pt idx="17">
                  <c:v>0</c:v>
                </c:pt>
                <c:pt idx="18">
                  <c:v>0</c:v>
                </c:pt>
                <c:pt idx="19">
                  <c:v>0</c:v>
                </c:pt>
                <c:pt idx="20">
                  <c:v>0</c:v>
                </c:pt>
                <c:pt idx="21">
                  <c:v>-8</c:v>
                </c:pt>
                <c:pt idx="22">
                  <c:v>0</c:v>
                </c:pt>
                <c:pt idx="23">
                  <c:v>0</c:v>
                </c:pt>
                <c:pt idx="24">
                  <c:v>0</c:v>
                </c:pt>
                <c:pt idx="25">
                  <c:v>0</c:v>
                </c:pt>
                <c:pt idx="26">
                  <c:v>0</c:v>
                </c:pt>
                <c:pt idx="27">
                  <c:v>1</c:v>
                </c:pt>
                <c:pt idx="28">
                  <c:v>0</c:v>
                </c:pt>
                <c:pt idx="29">
                  <c:v>1</c:v>
                </c:pt>
                <c:pt idx="30">
                  <c:v>0</c:v>
                </c:pt>
                <c:pt idx="31">
                  <c:v>0</c:v>
                </c:pt>
                <c:pt idx="32">
                  <c:v>2</c:v>
                </c:pt>
                <c:pt idx="33">
                  <c:v>0</c:v>
                </c:pt>
                <c:pt idx="34">
                  <c:v>1</c:v>
                </c:pt>
                <c:pt idx="35">
                  <c:v>0</c:v>
                </c:pt>
                <c:pt idx="36">
                  <c:v>0</c:v>
                </c:pt>
                <c:pt idx="37">
                  <c:v>-1</c:v>
                </c:pt>
                <c:pt idx="38">
                  <c:v>0</c:v>
                </c:pt>
                <c:pt idx="39">
                  <c:v>2</c:v>
                </c:pt>
                <c:pt idx="40">
                  <c:v>0</c:v>
                </c:pt>
                <c:pt idx="41">
                  <c:v>1</c:v>
                </c:pt>
                <c:pt idx="42">
                  <c:v>0</c:v>
                </c:pt>
                <c:pt idx="43">
                  <c:v>0</c:v>
                </c:pt>
                <c:pt idx="44">
                  <c:v>0</c:v>
                </c:pt>
                <c:pt idx="45">
                  <c:v>0</c:v>
                </c:pt>
                <c:pt idx="46">
                  <c:v>0</c:v>
                </c:pt>
                <c:pt idx="47">
                  <c:v>0</c:v>
                </c:pt>
                <c:pt idx="48">
                  <c:v>0</c:v>
                </c:pt>
                <c:pt idx="49">
                  <c:v>0</c:v>
                </c:pt>
                <c:pt idx="50">
                  <c:v>1</c:v>
                </c:pt>
                <c:pt idx="51">
                  <c:v>0</c:v>
                </c:pt>
                <c:pt idx="52">
                  <c:v>2</c:v>
                </c:pt>
                <c:pt idx="53">
                  <c:v>-2</c:v>
                </c:pt>
                <c:pt idx="54">
                  <c:v>0</c:v>
                </c:pt>
                <c:pt idx="55">
                  <c:v>0</c:v>
                </c:pt>
                <c:pt idx="56">
                  <c:v>0</c:v>
                </c:pt>
                <c:pt idx="57">
                  <c:v>0</c:v>
                </c:pt>
                <c:pt idx="58">
                  <c:v>0</c:v>
                </c:pt>
                <c:pt idx="59">
                  <c:v>0</c:v>
                </c:pt>
                <c:pt idx="60">
                  <c:v>0</c:v>
                </c:pt>
                <c:pt idx="61">
                  <c:v>0</c:v>
                </c:pt>
                <c:pt idx="62">
                  <c:v>0</c:v>
                </c:pt>
                <c:pt idx="63">
                  <c:v>0</c:v>
                </c:pt>
                <c:pt idx="64">
                  <c:v>0</c:v>
                </c:pt>
                <c:pt idx="65">
                  <c:v>1</c:v>
                </c:pt>
                <c:pt idx="66">
                  <c:v>2</c:v>
                </c:pt>
                <c:pt idx="67">
                  <c:v>0</c:v>
                </c:pt>
                <c:pt idx="68">
                  <c:v>0</c:v>
                </c:pt>
                <c:pt idx="69">
                  <c:v>7</c:v>
                </c:pt>
                <c:pt idx="70">
                  <c:v>0</c:v>
                </c:pt>
                <c:pt idx="71">
                  <c:v>0</c:v>
                </c:pt>
                <c:pt idx="72">
                  <c:v>1</c:v>
                </c:pt>
                <c:pt idx="73">
                  <c:v>-1</c:v>
                </c:pt>
                <c:pt idx="74">
                  <c:v>1</c:v>
                </c:pt>
                <c:pt idx="75">
                  <c:v>0</c:v>
                </c:pt>
                <c:pt idx="76">
                  <c:v>1</c:v>
                </c:pt>
                <c:pt idx="77">
                  <c:v>0</c:v>
                </c:pt>
                <c:pt idx="78">
                  <c:v>0</c:v>
                </c:pt>
                <c:pt idx="79">
                  <c:v>1</c:v>
                </c:pt>
                <c:pt idx="80">
                  <c:v>0</c:v>
                </c:pt>
                <c:pt idx="81">
                  <c:v>0</c:v>
                </c:pt>
                <c:pt idx="82">
                  <c:v>1</c:v>
                </c:pt>
                <c:pt idx="83">
                  <c:v>0</c:v>
                </c:pt>
              </c:numCache>
            </c:numRef>
          </c:val>
        </c:ser>
        <c:marker val="1"/>
        <c:axId val="75601408"/>
        <c:axId val="75602944"/>
      </c:lineChart>
      <c:catAx>
        <c:axId val="75601408"/>
        <c:scaling>
          <c:orientation val="minMax"/>
        </c:scaling>
        <c:delete val="1"/>
        <c:axPos val="b"/>
        <c:majorTickMark val="none"/>
        <c:tickLblPos val="none"/>
        <c:crossAx val="75602944"/>
        <c:crosses val="autoZero"/>
        <c:auto val="1"/>
        <c:lblAlgn val="ctr"/>
        <c:lblOffset val="100"/>
      </c:catAx>
      <c:valAx>
        <c:axId val="75602944"/>
        <c:scaling>
          <c:orientation val="minMax"/>
        </c:scaling>
        <c:axPos val="l"/>
        <c:numFmt formatCode="General" sourceLinked="1"/>
        <c:majorTickMark val="none"/>
        <c:tickLblPos val="nextTo"/>
        <c:crossAx val="756014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biosql!$Z$1</c:f>
              <c:strCache>
                <c:ptCount val="1"/>
                <c:pt idx="0">
                  <c:v>growth T</c:v>
                </c:pt>
              </c:strCache>
            </c:strRef>
          </c:tx>
          <c:spPr>
            <a:ln w="25400"/>
          </c:spPr>
          <c:marker>
            <c:symbol val="none"/>
          </c:marker>
          <c:trendline>
            <c:trendlineType val="linear"/>
          </c:trendline>
          <c:val>
            <c:numRef>
              <c:f>biosql!$Z$2:$Z$47</c:f>
              <c:numCache>
                <c:formatCode>General</c:formatCode>
                <c:ptCount val="46"/>
                <c:pt idx="0">
                  <c:v>0</c:v>
                </c:pt>
                <c:pt idx="1">
                  <c:v>0</c:v>
                </c:pt>
                <c:pt idx="2">
                  <c:v>-1</c:v>
                </c:pt>
                <c:pt idx="3">
                  <c:v>0</c:v>
                </c:pt>
                <c:pt idx="4">
                  <c:v>1</c:v>
                </c:pt>
                <c:pt idx="5">
                  <c:v>0</c:v>
                </c:pt>
                <c:pt idx="6">
                  <c:v>0</c:v>
                </c:pt>
                <c:pt idx="7">
                  <c:v>0</c:v>
                </c:pt>
                <c:pt idx="8">
                  <c:v>0</c:v>
                </c:pt>
                <c:pt idx="9">
                  <c:v>-1</c:v>
                </c:pt>
                <c:pt idx="10">
                  <c:v>0</c:v>
                </c:pt>
                <c:pt idx="11">
                  <c:v>-1</c:v>
                </c:pt>
                <c:pt idx="12">
                  <c:v>0</c:v>
                </c:pt>
                <c:pt idx="13">
                  <c:v>0</c:v>
                </c:pt>
                <c:pt idx="14">
                  <c:v>0</c:v>
                </c:pt>
                <c:pt idx="15">
                  <c:v>-1</c:v>
                </c:pt>
                <c:pt idx="16">
                  <c:v>1</c:v>
                </c:pt>
                <c:pt idx="17">
                  <c:v>0</c:v>
                </c:pt>
                <c:pt idx="18">
                  <c:v>0</c:v>
                </c:pt>
                <c:pt idx="19">
                  <c:v>0</c:v>
                </c:pt>
                <c:pt idx="20">
                  <c:v>5</c:v>
                </c:pt>
                <c:pt idx="21">
                  <c:v>0</c:v>
                </c:pt>
                <c:pt idx="22">
                  <c:v>0</c:v>
                </c:pt>
                <c:pt idx="23">
                  <c:v>2</c:v>
                </c:pt>
                <c:pt idx="24">
                  <c:v>0</c:v>
                </c:pt>
                <c:pt idx="25">
                  <c:v>1</c:v>
                </c:pt>
                <c:pt idx="26">
                  <c:v>0</c:v>
                </c:pt>
                <c:pt idx="27">
                  <c:v>0</c:v>
                </c:pt>
                <c:pt idx="28">
                  <c:v>1</c:v>
                </c:pt>
                <c:pt idx="29">
                  <c:v>0</c:v>
                </c:pt>
                <c:pt idx="30">
                  <c:v>0</c:v>
                </c:pt>
                <c:pt idx="31">
                  <c:v>-1</c:v>
                </c:pt>
                <c:pt idx="32">
                  <c:v>0</c:v>
                </c:pt>
                <c:pt idx="33">
                  <c:v>0</c:v>
                </c:pt>
                <c:pt idx="34">
                  <c:v>0</c:v>
                </c:pt>
                <c:pt idx="35">
                  <c:v>0</c:v>
                </c:pt>
                <c:pt idx="36">
                  <c:v>0</c:v>
                </c:pt>
                <c:pt idx="37">
                  <c:v>1</c:v>
                </c:pt>
                <c:pt idx="38">
                  <c:v>0</c:v>
                </c:pt>
                <c:pt idx="39">
                  <c:v>0</c:v>
                </c:pt>
                <c:pt idx="40">
                  <c:v>0</c:v>
                </c:pt>
                <c:pt idx="41">
                  <c:v>0</c:v>
                </c:pt>
                <c:pt idx="42">
                  <c:v>0</c:v>
                </c:pt>
                <c:pt idx="43">
                  <c:v>0</c:v>
                </c:pt>
                <c:pt idx="44">
                  <c:v>0</c:v>
                </c:pt>
                <c:pt idx="45">
                  <c:v>0</c:v>
                </c:pt>
              </c:numCache>
            </c:numRef>
          </c:val>
        </c:ser>
        <c:marker val="1"/>
        <c:axId val="74451968"/>
        <c:axId val="74466048"/>
      </c:lineChart>
      <c:catAx>
        <c:axId val="74451968"/>
        <c:scaling>
          <c:orientation val="minMax"/>
        </c:scaling>
        <c:delete val="1"/>
        <c:axPos val="b"/>
        <c:majorTickMark val="none"/>
        <c:tickLblPos val="none"/>
        <c:crossAx val="74466048"/>
        <c:crosses val="autoZero"/>
        <c:auto val="1"/>
        <c:lblAlgn val="ctr"/>
        <c:lblOffset val="100"/>
      </c:catAx>
      <c:valAx>
        <c:axId val="74466048"/>
        <c:scaling>
          <c:orientation val="minMax"/>
        </c:scaling>
        <c:axPos val="l"/>
        <c:numFmt formatCode="General" sourceLinked="1"/>
        <c:majorTickMark val="none"/>
        <c:tickLblPos val="nextTo"/>
        <c:crossAx val="7445196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coppermine!$Z$1</c:f>
              <c:strCache>
                <c:ptCount val="1"/>
                <c:pt idx="0">
                  <c:v>growth T</c:v>
                </c:pt>
              </c:strCache>
            </c:strRef>
          </c:tx>
          <c:spPr>
            <a:ln w="25400"/>
          </c:spPr>
          <c:marker>
            <c:symbol val="none"/>
          </c:marker>
          <c:trendline>
            <c:trendlineType val="linear"/>
          </c:trendline>
          <c:val>
            <c:numRef>
              <c:f>coppermine!$Z$2:$Z$118</c:f>
              <c:numCache>
                <c:formatCode>General</c:formatCode>
                <c:ptCount val="117"/>
                <c:pt idx="0">
                  <c:v>0</c:v>
                </c:pt>
                <c:pt idx="1">
                  <c:v>0</c:v>
                </c:pt>
                <c:pt idx="2">
                  <c:v>1</c:v>
                </c:pt>
                <c:pt idx="3">
                  <c:v>1</c:v>
                </c:pt>
                <c:pt idx="4">
                  <c:v>1</c:v>
                </c:pt>
                <c:pt idx="5">
                  <c:v>1</c:v>
                </c:pt>
                <c:pt idx="6">
                  <c:v>0</c:v>
                </c:pt>
                <c:pt idx="7">
                  <c:v>0</c:v>
                </c:pt>
                <c:pt idx="8">
                  <c:v>1</c:v>
                </c:pt>
                <c:pt idx="9">
                  <c:v>0</c:v>
                </c:pt>
                <c:pt idx="10">
                  <c:v>0</c:v>
                </c:pt>
                <c:pt idx="11">
                  <c:v>0</c:v>
                </c:pt>
                <c:pt idx="12">
                  <c:v>0</c:v>
                </c:pt>
                <c:pt idx="13">
                  <c:v>1</c:v>
                </c:pt>
                <c:pt idx="14">
                  <c:v>1</c:v>
                </c:pt>
                <c:pt idx="15">
                  <c:v>0</c:v>
                </c:pt>
                <c:pt idx="16">
                  <c:v>0</c:v>
                </c:pt>
                <c:pt idx="17">
                  <c:v>0</c:v>
                </c:pt>
                <c:pt idx="18">
                  <c:v>0</c:v>
                </c:pt>
                <c:pt idx="19">
                  <c:v>1</c:v>
                </c:pt>
                <c:pt idx="20">
                  <c:v>0</c:v>
                </c:pt>
                <c:pt idx="21">
                  <c:v>0</c:v>
                </c:pt>
                <c:pt idx="22">
                  <c:v>0</c:v>
                </c:pt>
                <c:pt idx="23">
                  <c:v>0</c:v>
                </c:pt>
                <c:pt idx="24">
                  <c:v>0</c:v>
                </c:pt>
                <c:pt idx="25">
                  <c:v>1</c:v>
                </c:pt>
                <c:pt idx="26">
                  <c:v>2</c:v>
                </c:pt>
                <c:pt idx="27">
                  <c:v>0</c:v>
                </c:pt>
                <c:pt idx="28">
                  <c:v>0</c:v>
                </c:pt>
                <c:pt idx="29">
                  <c:v>-2</c:v>
                </c:pt>
                <c:pt idx="30">
                  <c:v>2</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74486144"/>
        <c:axId val="74487680"/>
      </c:lineChart>
      <c:catAx>
        <c:axId val="74486144"/>
        <c:scaling>
          <c:orientation val="minMax"/>
        </c:scaling>
        <c:delete val="1"/>
        <c:axPos val="b"/>
        <c:majorTickMark val="none"/>
        <c:tickLblPos val="none"/>
        <c:crossAx val="74487680"/>
        <c:crosses val="autoZero"/>
        <c:auto val="1"/>
        <c:lblAlgn val="ctr"/>
        <c:lblOffset val="100"/>
      </c:catAx>
      <c:valAx>
        <c:axId val="74487680"/>
        <c:scaling>
          <c:orientation val="minMax"/>
        </c:scaling>
        <c:axPos val="l"/>
        <c:numFmt formatCode="General" sourceLinked="1"/>
        <c:majorTickMark val="none"/>
        <c:tickLblPos val="nextTo"/>
        <c:crossAx val="7448614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ensembl!$Z$1</c:f>
              <c:strCache>
                <c:ptCount val="1"/>
                <c:pt idx="0">
                  <c:v>growth T</c:v>
                </c:pt>
              </c:strCache>
            </c:strRef>
          </c:tx>
          <c:spPr>
            <a:ln w="25400"/>
          </c:spPr>
          <c:marker>
            <c:symbol val="none"/>
          </c:marker>
          <c:trendline>
            <c:trendlineType val="linear"/>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4511872"/>
        <c:axId val="74513408"/>
      </c:lineChart>
      <c:catAx>
        <c:axId val="74511872"/>
        <c:scaling>
          <c:orientation val="minMax"/>
        </c:scaling>
        <c:delete val="1"/>
        <c:axPos val="b"/>
        <c:majorTickMark val="none"/>
        <c:tickLblPos val="none"/>
        <c:crossAx val="74513408"/>
        <c:crosses val="autoZero"/>
        <c:auto val="1"/>
        <c:lblAlgn val="ctr"/>
        <c:lblOffset val="100"/>
      </c:catAx>
      <c:valAx>
        <c:axId val="74513408"/>
        <c:scaling>
          <c:orientation val="minMax"/>
        </c:scaling>
        <c:axPos val="l"/>
        <c:numFmt formatCode="General" sourceLinked="1"/>
        <c:majorTickMark val="none"/>
        <c:tickLblPos val="nextTo"/>
        <c:crossAx val="745118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opencart!$Z$1</c:f>
              <c:strCache>
                <c:ptCount val="1"/>
                <c:pt idx="0">
                  <c:v>growth T</c:v>
                </c:pt>
              </c:strCache>
            </c:strRef>
          </c:tx>
          <c:spPr>
            <a:ln w="25400"/>
          </c:spPr>
          <c:marker>
            <c:symbol val="none"/>
          </c:marker>
          <c:trendline>
            <c:trendlineType val="linear"/>
          </c:trendline>
          <c:val>
            <c:numRef>
              <c:f>opencart!$Z$2:$Z$165</c:f>
              <c:numCache>
                <c:formatCode>General</c:formatCode>
                <c:ptCount val="164"/>
                <c:pt idx="0">
                  <c:v>-2</c:v>
                </c:pt>
                <c:pt idx="1">
                  <c:v>0</c:v>
                </c:pt>
                <c:pt idx="2">
                  <c:v>0</c:v>
                </c:pt>
                <c:pt idx="3">
                  <c:v>0</c:v>
                </c:pt>
                <c:pt idx="4">
                  <c:v>0</c:v>
                </c:pt>
                <c:pt idx="5">
                  <c:v>0</c:v>
                </c:pt>
                <c:pt idx="6">
                  <c:v>0</c:v>
                </c:pt>
                <c:pt idx="7">
                  <c:v>0</c:v>
                </c:pt>
                <c:pt idx="8">
                  <c:v>0</c:v>
                </c:pt>
                <c:pt idx="9">
                  <c:v>0</c:v>
                </c:pt>
                <c:pt idx="10">
                  <c:v>1</c:v>
                </c:pt>
                <c:pt idx="11">
                  <c:v>1</c:v>
                </c:pt>
                <c:pt idx="12">
                  <c:v>-1</c:v>
                </c:pt>
                <c:pt idx="13">
                  <c:v>0</c:v>
                </c:pt>
                <c:pt idx="14">
                  <c:v>1</c:v>
                </c:pt>
                <c:pt idx="15">
                  <c:v>0</c:v>
                </c:pt>
                <c:pt idx="16">
                  <c:v>2</c:v>
                </c:pt>
                <c:pt idx="17">
                  <c:v>1</c:v>
                </c:pt>
                <c:pt idx="18">
                  <c:v>0</c:v>
                </c:pt>
                <c:pt idx="19">
                  <c:v>0</c:v>
                </c:pt>
                <c:pt idx="20">
                  <c:v>6</c:v>
                </c:pt>
                <c:pt idx="21">
                  <c:v>0</c:v>
                </c:pt>
                <c:pt idx="22">
                  <c:v>0</c:v>
                </c:pt>
                <c:pt idx="23">
                  <c:v>0</c:v>
                </c:pt>
                <c:pt idx="24">
                  <c:v>0</c:v>
                </c:pt>
                <c:pt idx="25">
                  <c:v>2</c:v>
                </c:pt>
                <c:pt idx="26">
                  <c:v>0</c:v>
                </c:pt>
                <c:pt idx="27">
                  <c:v>0</c:v>
                </c:pt>
                <c:pt idx="28">
                  <c:v>0</c:v>
                </c:pt>
                <c:pt idx="29">
                  <c:v>0</c:v>
                </c:pt>
                <c:pt idx="30">
                  <c:v>0</c:v>
                </c:pt>
                <c:pt idx="31">
                  <c:v>0</c:v>
                </c:pt>
                <c:pt idx="32">
                  <c:v>26</c:v>
                </c:pt>
                <c:pt idx="33">
                  <c:v>0</c:v>
                </c:pt>
                <c:pt idx="34">
                  <c:v>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7</c:v>
                </c:pt>
                <c:pt idx="56">
                  <c:v>-1</c:v>
                </c:pt>
                <c:pt idx="57">
                  <c:v>0</c:v>
                </c:pt>
                <c:pt idx="58">
                  <c:v>0</c:v>
                </c:pt>
                <c:pt idx="59">
                  <c:v>0</c:v>
                </c:pt>
                <c:pt idx="60">
                  <c:v>0</c:v>
                </c:pt>
                <c:pt idx="61">
                  <c:v>0</c:v>
                </c:pt>
                <c:pt idx="62">
                  <c:v>0</c:v>
                </c:pt>
                <c:pt idx="63">
                  <c:v>-1</c:v>
                </c:pt>
                <c:pt idx="64">
                  <c:v>1</c:v>
                </c:pt>
                <c:pt idx="65">
                  <c:v>0</c:v>
                </c:pt>
                <c:pt idx="66">
                  <c:v>-1</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5</c:v>
                </c:pt>
                <c:pt idx="82">
                  <c:v>1</c:v>
                </c:pt>
                <c:pt idx="83">
                  <c:v>0</c:v>
                </c:pt>
                <c:pt idx="84">
                  <c:v>0</c:v>
                </c:pt>
                <c:pt idx="85">
                  <c:v>0</c:v>
                </c:pt>
                <c:pt idx="86">
                  <c:v>0</c:v>
                </c:pt>
                <c:pt idx="87">
                  <c:v>0</c:v>
                </c:pt>
                <c:pt idx="88">
                  <c:v>1</c:v>
                </c:pt>
                <c:pt idx="89">
                  <c:v>0</c:v>
                </c:pt>
                <c:pt idx="90">
                  <c:v>0</c:v>
                </c:pt>
                <c:pt idx="91">
                  <c:v>0</c:v>
                </c:pt>
                <c:pt idx="92">
                  <c:v>0</c:v>
                </c:pt>
                <c:pt idx="93">
                  <c:v>1</c:v>
                </c:pt>
                <c:pt idx="94">
                  <c:v>0</c:v>
                </c:pt>
                <c:pt idx="95">
                  <c:v>0</c:v>
                </c:pt>
                <c:pt idx="96">
                  <c:v>0</c:v>
                </c:pt>
                <c:pt idx="97">
                  <c:v>0</c:v>
                </c:pt>
                <c:pt idx="98">
                  <c:v>1</c:v>
                </c:pt>
                <c:pt idx="99">
                  <c:v>7</c:v>
                </c:pt>
                <c:pt idx="100">
                  <c:v>0</c:v>
                </c:pt>
                <c:pt idx="101">
                  <c:v>0</c:v>
                </c:pt>
                <c:pt idx="102">
                  <c:v>0</c:v>
                </c:pt>
                <c:pt idx="103">
                  <c:v>0</c:v>
                </c:pt>
                <c:pt idx="104">
                  <c:v>0</c:v>
                </c:pt>
                <c:pt idx="105">
                  <c:v>0</c:v>
                </c:pt>
                <c:pt idx="106">
                  <c:v>0</c:v>
                </c:pt>
                <c:pt idx="107">
                  <c:v>1</c:v>
                </c:pt>
                <c:pt idx="108">
                  <c:v>0</c:v>
                </c:pt>
                <c:pt idx="109">
                  <c:v>0</c:v>
                </c:pt>
                <c:pt idx="110">
                  <c:v>0</c:v>
                </c:pt>
                <c:pt idx="111">
                  <c:v>0</c:v>
                </c:pt>
                <c:pt idx="112">
                  <c:v>0</c:v>
                </c:pt>
                <c:pt idx="113">
                  <c:v>-1</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1</c:v>
                </c:pt>
                <c:pt idx="144">
                  <c:v>0</c:v>
                </c:pt>
                <c:pt idx="145">
                  <c:v>0</c:v>
                </c:pt>
                <c:pt idx="146">
                  <c:v>0</c:v>
                </c:pt>
                <c:pt idx="147">
                  <c:v>0</c:v>
                </c:pt>
                <c:pt idx="148">
                  <c:v>0</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1</c:v>
                </c:pt>
                <c:pt idx="163">
                  <c:v>0</c:v>
                </c:pt>
              </c:numCache>
            </c:numRef>
          </c:val>
        </c:ser>
        <c:marker val="1"/>
        <c:axId val="75713152"/>
        <c:axId val="75731328"/>
      </c:lineChart>
      <c:catAx>
        <c:axId val="75713152"/>
        <c:scaling>
          <c:orientation val="minMax"/>
        </c:scaling>
        <c:delete val="1"/>
        <c:axPos val="b"/>
        <c:majorTickMark val="none"/>
        <c:tickLblPos val="none"/>
        <c:crossAx val="75731328"/>
        <c:crosses val="autoZero"/>
        <c:auto val="1"/>
        <c:lblAlgn val="ctr"/>
        <c:lblOffset val="100"/>
      </c:catAx>
      <c:valAx>
        <c:axId val="75731328"/>
        <c:scaling>
          <c:orientation val="minMax"/>
        </c:scaling>
        <c:axPos val="l"/>
        <c:numFmt formatCode="General" sourceLinked="1"/>
        <c:majorTickMark val="none"/>
        <c:tickLblPos val="nextTo"/>
        <c:crossAx val="7571315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phpbb!$Z$1</c:f>
              <c:strCache>
                <c:ptCount val="1"/>
                <c:pt idx="0">
                  <c:v>growth T</c:v>
                </c:pt>
              </c:strCache>
            </c:strRef>
          </c:tx>
          <c:spPr>
            <a:ln w="25400"/>
          </c:spPr>
          <c:marker>
            <c:symbol val="none"/>
          </c:marker>
          <c:trendline>
            <c:trendlineType val="linear"/>
          </c:trendline>
          <c:val>
            <c:numRef>
              <c:f>phpbb!$Z$2:$Z$134</c:f>
              <c:numCache>
                <c:formatCode>General</c:formatCode>
                <c:ptCount val="1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0</c:v>
                </c:pt>
                <c:pt idx="67">
                  <c:v>0</c:v>
                </c:pt>
                <c:pt idx="68">
                  <c:v>0</c:v>
                </c:pt>
                <c:pt idx="69">
                  <c:v>0</c:v>
                </c:pt>
                <c:pt idx="70">
                  <c:v>-1</c:v>
                </c:pt>
                <c:pt idx="71">
                  <c:v>2</c:v>
                </c:pt>
                <c:pt idx="72">
                  <c:v>0</c:v>
                </c:pt>
                <c:pt idx="73">
                  <c:v>0</c:v>
                </c:pt>
                <c:pt idx="74">
                  <c:v>0</c:v>
                </c:pt>
                <c:pt idx="75">
                  <c:v>0</c:v>
                </c:pt>
                <c:pt idx="76">
                  <c:v>0</c:v>
                </c:pt>
                <c:pt idx="77">
                  <c:v>-3</c:v>
                </c:pt>
                <c:pt idx="78">
                  <c:v>1</c:v>
                </c:pt>
                <c:pt idx="79">
                  <c:v>0</c:v>
                </c:pt>
                <c:pt idx="80">
                  <c:v>0</c:v>
                </c:pt>
                <c:pt idx="81">
                  <c:v>-1</c:v>
                </c:pt>
                <c:pt idx="82">
                  <c:v>3</c:v>
                </c:pt>
                <c:pt idx="83">
                  <c:v>0</c:v>
                </c:pt>
                <c:pt idx="84">
                  <c:v>-3</c:v>
                </c:pt>
                <c:pt idx="85">
                  <c:v>1</c:v>
                </c:pt>
                <c:pt idx="86">
                  <c:v>0</c:v>
                </c:pt>
                <c:pt idx="87">
                  <c:v>0</c:v>
                </c:pt>
                <c:pt idx="88">
                  <c:v>-2</c:v>
                </c:pt>
                <c:pt idx="89">
                  <c:v>0</c:v>
                </c:pt>
                <c:pt idx="90">
                  <c:v>0</c:v>
                </c:pt>
                <c:pt idx="91">
                  <c:v>0</c:v>
                </c:pt>
                <c:pt idx="92">
                  <c:v>0</c:v>
                </c:pt>
                <c:pt idx="93">
                  <c:v>0</c:v>
                </c:pt>
                <c:pt idx="94">
                  <c:v>0</c:v>
                </c:pt>
                <c:pt idx="95">
                  <c:v>4</c:v>
                </c:pt>
                <c:pt idx="96">
                  <c:v>-4</c:v>
                </c:pt>
                <c:pt idx="97">
                  <c:v>0</c:v>
                </c:pt>
                <c:pt idx="98">
                  <c:v>2</c:v>
                </c:pt>
                <c:pt idx="99">
                  <c:v>0</c:v>
                </c:pt>
                <c:pt idx="100">
                  <c:v>0</c:v>
                </c:pt>
                <c:pt idx="101">
                  <c:v>0</c:v>
                </c:pt>
                <c:pt idx="102">
                  <c:v>-2</c:v>
                </c:pt>
                <c:pt idx="103">
                  <c:v>2</c:v>
                </c:pt>
                <c:pt idx="104">
                  <c:v>-2</c:v>
                </c:pt>
                <c:pt idx="105">
                  <c:v>1</c:v>
                </c:pt>
                <c:pt idx="106">
                  <c:v>0</c:v>
                </c:pt>
                <c:pt idx="107">
                  <c:v>-1</c:v>
                </c:pt>
                <c:pt idx="108">
                  <c:v>0</c:v>
                </c:pt>
                <c:pt idx="109">
                  <c:v>2</c:v>
                </c:pt>
                <c:pt idx="110">
                  <c:v>1</c:v>
                </c:pt>
                <c:pt idx="111">
                  <c:v>0</c:v>
                </c:pt>
                <c:pt idx="112">
                  <c:v>0</c:v>
                </c:pt>
                <c:pt idx="113">
                  <c:v>0</c:v>
                </c:pt>
                <c:pt idx="114">
                  <c:v>-2</c:v>
                </c:pt>
                <c:pt idx="115">
                  <c:v>0</c:v>
                </c:pt>
                <c:pt idx="116">
                  <c:v>-1</c:v>
                </c:pt>
                <c:pt idx="117">
                  <c:v>0</c:v>
                </c:pt>
                <c:pt idx="118">
                  <c:v>3</c:v>
                </c:pt>
                <c:pt idx="119">
                  <c:v>-3</c:v>
                </c:pt>
                <c:pt idx="120">
                  <c:v>3</c:v>
                </c:pt>
                <c:pt idx="121">
                  <c:v>-3</c:v>
                </c:pt>
                <c:pt idx="122">
                  <c:v>1</c:v>
                </c:pt>
                <c:pt idx="123">
                  <c:v>0</c:v>
                </c:pt>
                <c:pt idx="124">
                  <c:v>3</c:v>
                </c:pt>
                <c:pt idx="125">
                  <c:v>-2</c:v>
                </c:pt>
                <c:pt idx="126">
                  <c:v>2</c:v>
                </c:pt>
                <c:pt idx="127">
                  <c:v>1</c:v>
                </c:pt>
                <c:pt idx="128">
                  <c:v>0</c:v>
                </c:pt>
                <c:pt idx="129">
                  <c:v>1</c:v>
                </c:pt>
                <c:pt idx="130">
                  <c:v>0</c:v>
                </c:pt>
                <c:pt idx="131">
                  <c:v>0</c:v>
                </c:pt>
                <c:pt idx="132">
                  <c:v>0</c:v>
                </c:pt>
              </c:numCache>
            </c:numRef>
          </c:val>
        </c:ser>
        <c:marker val="1"/>
        <c:axId val="75747328"/>
        <c:axId val="75748864"/>
      </c:lineChart>
      <c:catAx>
        <c:axId val="75747328"/>
        <c:scaling>
          <c:orientation val="minMax"/>
        </c:scaling>
        <c:delete val="1"/>
        <c:axPos val="b"/>
        <c:majorTickMark val="none"/>
        <c:tickLblPos val="none"/>
        <c:crossAx val="75748864"/>
        <c:crosses val="autoZero"/>
        <c:auto val="1"/>
        <c:lblAlgn val="ctr"/>
        <c:lblOffset val="100"/>
      </c:catAx>
      <c:valAx>
        <c:axId val="75748864"/>
        <c:scaling>
          <c:orientation val="minMax"/>
        </c:scaling>
        <c:axPos val="l"/>
        <c:numFmt formatCode="General" sourceLinked="1"/>
        <c:majorTickMark val="none"/>
        <c:tickLblPos val="nextTo"/>
        <c:crossAx val="7574732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typo3!$Z$1</c:f>
              <c:strCache>
                <c:ptCount val="1"/>
                <c:pt idx="0">
                  <c:v>growth T</c:v>
                </c:pt>
              </c:strCache>
            </c:strRef>
          </c:tx>
          <c:spPr>
            <a:ln w="25400"/>
          </c:spPr>
          <c:marker>
            <c:symbol val="none"/>
          </c:marker>
          <c:trendline>
            <c:trendlineType val="linear"/>
          </c:trendline>
          <c:val>
            <c:numRef>
              <c:f>typo3!$Z$2:$Z$98</c:f>
              <c:numCache>
                <c:formatCode>General</c:formatCode>
                <c:ptCount val="97"/>
                <c:pt idx="0">
                  <c:v>0</c:v>
                </c:pt>
                <c:pt idx="1">
                  <c:v>0</c:v>
                </c:pt>
                <c:pt idx="2">
                  <c:v>0</c:v>
                </c:pt>
                <c:pt idx="3">
                  <c:v>0</c:v>
                </c:pt>
                <c:pt idx="4">
                  <c:v>1</c:v>
                </c:pt>
                <c:pt idx="5">
                  <c:v>0</c:v>
                </c:pt>
                <c:pt idx="6">
                  <c:v>1</c:v>
                </c:pt>
                <c:pt idx="7">
                  <c:v>0</c:v>
                </c:pt>
                <c:pt idx="8">
                  <c:v>0</c:v>
                </c:pt>
                <c:pt idx="9">
                  <c:v>0</c:v>
                </c:pt>
                <c:pt idx="10">
                  <c:v>0</c:v>
                </c:pt>
                <c:pt idx="11">
                  <c:v>0</c:v>
                </c:pt>
                <c:pt idx="12">
                  <c:v>0</c:v>
                </c:pt>
                <c:pt idx="13">
                  <c:v>1</c:v>
                </c:pt>
                <c:pt idx="14">
                  <c:v>0</c:v>
                </c:pt>
                <c:pt idx="15">
                  <c:v>0</c:v>
                </c:pt>
                <c:pt idx="16">
                  <c:v>0</c:v>
                </c:pt>
                <c:pt idx="17">
                  <c:v>1</c:v>
                </c:pt>
                <c:pt idx="18">
                  <c:v>1</c:v>
                </c:pt>
                <c:pt idx="19">
                  <c:v>0</c:v>
                </c:pt>
                <c:pt idx="20">
                  <c:v>0</c:v>
                </c:pt>
                <c:pt idx="21">
                  <c:v>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1</c:v>
                </c:pt>
                <c:pt idx="53">
                  <c:v>0</c:v>
                </c:pt>
                <c:pt idx="54">
                  <c:v>1</c:v>
                </c:pt>
                <c:pt idx="55">
                  <c:v>0</c:v>
                </c:pt>
                <c:pt idx="56">
                  <c:v>0</c:v>
                </c:pt>
                <c:pt idx="57">
                  <c:v>0</c:v>
                </c:pt>
                <c:pt idx="58">
                  <c:v>0</c:v>
                </c:pt>
                <c:pt idx="59">
                  <c:v>0</c:v>
                </c:pt>
                <c:pt idx="60">
                  <c:v>0</c:v>
                </c:pt>
                <c:pt idx="61">
                  <c:v>1</c:v>
                </c:pt>
                <c:pt idx="62">
                  <c:v>0</c:v>
                </c:pt>
                <c:pt idx="63">
                  <c:v>-1</c:v>
                </c:pt>
                <c:pt idx="64">
                  <c:v>0</c:v>
                </c:pt>
                <c:pt idx="65">
                  <c:v>0</c:v>
                </c:pt>
                <c:pt idx="66">
                  <c:v>0</c:v>
                </c:pt>
                <c:pt idx="67">
                  <c:v>0</c:v>
                </c:pt>
                <c:pt idx="68">
                  <c:v>-1</c:v>
                </c:pt>
                <c:pt idx="69">
                  <c:v>-3</c:v>
                </c:pt>
                <c:pt idx="70">
                  <c:v>0</c:v>
                </c:pt>
                <c:pt idx="71">
                  <c:v>0</c:v>
                </c:pt>
                <c:pt idx="72">
                  <c:v>-2</c:v>
                </c:pt>
                <c:pt idx="73">
                  <c:v>-1</c:v>
                </c:pt>
                <c:pt idx="74">
                  <c:v>-1</c:v>
                </c:pt>
                <c:pt idx="75">
                  <c:v>0</c:v>
                </c:pt>
                <c:pt idx="76">
                  <c:v>0</c:v>
                </c:pt>
                <c:pt idx="77">
                  <c:v>0</c:v>
                </c:pt>
                <c:pt idx="78">
                  <c:v>0</c:v>
                </c:pt>
                <c:pt idx="79">
                  <c:v>0</c:v>
                </c:pt>
                <c:pt idx="80">
                  <c:v>2</c:v>
                </c:pt>
                <c:pt idx="81">
                  <c:v>0</c:v>
                </c:pt>
                <c:pt idx="82">
                  <c:v>0</c:v>
                </c:pt>
                <c:pt idx="83">
                  <c:v>0</c:v>
                </c:pt>
                <c:pt idx="84">
                  <c:v>0</c:v>
                </c:pt>
                <c:pt idx="85">
                  <c:v>5</c:v>
                </c:pt>
                <c:pt idx="86">
                  <c:v>0</c:v>
                </c:pt>
                <c:pt idx="87">
                  <c:v>2</c:v>
                </c:pt>
                <c:pt idx="88">
                  <c:v>0</c:v>
                </c:pt>
                <c:pt idx="89">
                  <c:v>0</c:v>
                </c:pt>
                <c:pt idx="90">
                  <c:v>0</c:v>
                </c:pt>
                <c:pt idx="91">
                  <c:v>0</c:v>
                </c:pt>
                <c:pt idx="92">
                  <c:v>0</c:v>
                </c:pt>
                <c:pt idx="93">
                  <c:v>0</c:v>
                </c:pt>
                <c:pt idx="94">
                  <c:v>0</c:v>
                </c:pt>
                <c:pt idx="95">
                  <c:v>0</c:v>
                </c:pt>
                <c:pt idx="96">
                  <c:v>0</c:v>
                </c:pt>
              </c:numCache>
            </c:numRef>
          </c:val>
        </c:ser>
        <c:marker val="1"/>
        <c:axId val="75773056"/>
        <c:axId val="75774592"/>
      </c:lineChart>
      <c:catAx>
        <c:axId val="75773056"/>
        <c:scaling>
          <c:orientation val="minMax"/>
        </c:scaling>
        <c:delete val="1"/>
        <c:axPos val="b"/>
        <c:majorTickMark val="none"/>
        <c:tickLblPos val="none"/>
        <c:crossAx val="75774592"/>
        <c:crosses val="autoZero"/>
        <c:auto val="1"/>
        <c:lblAlgn val="ctr"/>
        <c:lblOffset val="100"/>
      </c:catAx>
      <c:valAx>
        <c:axId val="75774592"/>
        <c:scaling>
          <c:orientation val="minMax"/>
        </c:scaling>
        <c:axPos val="l"/>
        <c:numFmt formatCode="General" sourceLinked="1"/>
        <c:majorTickMark val="none"/>
        <c:tickLblPos val="nextTo"/>
        <c:crossAx val="7577305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mediawiki!$Z$1</c:f>
              <c:strCache>
                <c:ptCount val="1"/>
                <c:pt idx="0">
                  <c:v>growth T</c:v>
                </c:pt>
              </c:strCache>
            </c:strRef>
          </c:tx>
          <c:spPr>
            <a:ln w="25400"/>
          </c:spPr>
          <c:marker>
            <c:symbol val="none"/>
          </c:marker>
          <c:trendline>
            <c:trendlineType val="linear"/>
          </c:trendline>
          <c:val>
            <c:numRef>
              <c:f>mediawiki!$Z$2:$Z$323</c:f>
              <c:numCache>
                <c:formatCode>General</c:formatCode>
                <c:ptCount val="322"/>
                <c:pt idx="0">
                  <c:v>0</c:v>
                </c:pt>
                <c:pt idx="1">
                  <c:v>-1</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1</c:v>
                </c:pt>
                <c:pt idx="29">
                  <c:v>0</c:v>
                </c:pt>
                <c:pt idx="30">
                  <c:v>0</c:v>
                </c:pt>
                <c:pt idx="31">
                  <c:v>0</c:v>
                </c:pt>
                <c:pt idx="32">
                  <c:v>0</c:v>
                </c:pt>
                <c:pt idx="33">
                  <c:v>2</c:v>
                </c:pt>
                <c:pt idx="34">
                  <c:v>0</c:v>
                </c:pt>
                <c:pt idx="35">
                  <c:v>0</c:v>
                </c:pt>
                <c:pt idx="36">
                  <c:v>0</c:v>
                </c:pt>
                <c:pt idx="37">
                  <c:v>0</c:v>
                </c:pt>
                <c:pt idx="38">
                  <c:v>0</c:v>
                </c:pt>
                <c:pt idx="39">
                  <c:v>-1</c:v>
                </c:pt>
                <c:pt idx="40">
                  <c:v>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0</c:v>
                </c:pt>
                <c:pt idx="57">
                  <c:v>0</c:v>
                </c:pt>
                <c:pt idx="58">
                  <c:v>0</c:v>
                </c:pt>
                <c:pt idx="59">
                  <c:v>0</c:v>
                </c:pt>
                <c:pt idx="60">
                  <c:v>1</c:v>
                </c:pt>
                <c:pt idx="61">
                  <c:v>-2</c:v>
                </c:pt>
                <c:pt idx="62">
                  <c:v>-1</c:v>
                </c:pt>
                <c:pt idx="63">
                  <c:v>0</c:v>
                </c:pt>
                <c:pt idx="64">
                  <c:v>-2</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-1</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-1</c:v>
                </c:pt>
                <c:pt idx="201">
                  <c:v>0</c:v>
                </c:pt>
                <c:pt idx="202">
                  <c:v>0</c:v>
                </c:pt>
                <c:pt idx="203">
                  <c:v>0</c:v>
                </c:pt>
                <c:pt idx="204">
                  <c:v>0</c:v>
                </c:pt>
                <c:pt idx="205">
                  <c:v>0</c:v>
                </c:pt>
                <c:pt idx="206">
                  <c:v>0</c:v>
                </c:pt>
                <c:pt idx="207">
                  <c:v>0</c:v>
                </c:pt>
                <c:pt idx="208">
                  <c:v>0</c:v>
                </c:pt>
                <c:pt idx="209">
                  <c:v>1</c:v>
                </c:pt>
                <c:pt idx="210">
                  <c:v>-1</c:v>
                </c:pt>
                <c:pt idx="211">
                  <c:v>0</c:v>
                </c:pt>
                <c:pt idx="212">
                  <c:v>1</c:v>
                </c:pt>
                <c:pt idx="213">
                  <c:v>0</c:v>
                </c:pt>
                <c:pt idx="214">
                  <c:v>-1</c:v>
                </c:pt>
                <c:pt idx="215">
                  <c:v>0</c:v>
                </c:pt>
                <c:pt idx="216">
                  <c:v>0</c:v>
                </c:pt>
                <c:pt idx="217">
                  <c:v>0</c:v>
                </c:pt>
                <c:pt idx="218">
                  <c:v>0</c:v>
                </c:pt>
                <c:pt idx="219">
                  <c:v>0</c:v>
                </c:pt>
                <c:pt idx="220">
                  <c:v>0</c:v>
                </c:pt>
                <c:pt idx="221">
                  <c:v>0</c:v>
                </c:pt>
                <c:pt idx="222">
                  <c:v>2</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c:v>
                </c:pt>
                <c:pt idx="282">
                  <c:v>0</c:v>
                </c:pt>
                <c:pt idx="283">
                  <c:v>1</c:v>
                </c:pt>
                <c:pt idx="284">
                  <c:v>0</c:v>
                </c:pt>
                <c:pt idx="285">
                  <c:v>1</c:v>
                </c:pt>
                <c:pt idx="286">
                  <c:v>0</c:v>
                </c:pt>
                <c:pt idx="287">
                  <c:v>1</c:v>
                </c:pt>
                <c:pt idx="288">
                  <c:v>0</c:v>
                </c:pt>
                <c:pt idx="289">
                  <c:v>0</c:v>
                </c:pt>
                <c:pt idx="290">
                  <c:v>0</c:v>
                </c:pt>
                <c:pt idx="291">
                  <c:v>0</c:v>
                </c:pt>
                <c:pt idx="292">
                  <c:v>0</c:v>
                </c:pt>
                <c:pt idx="293">
                  <c:v>3</c:v>
                </c:pt>
                <c:pt idx="294">
                  <c:v>-3</c:v>
                </c:pt>
                <c:pt idx="295">
                  <c:v>0</c:v>
                </c:pt>
                <c:pt idx="296">
                  <c:v>0</c:v>
                </c:pt>
                <c:pt idx="297">
                  <c:v>0</c:v>
                </c:pt>
                <c:pt idx="298">
                  <c:v>3</c:v>
                </c:pt>
                <c:pt idx="299">
                  <c:v>0</c:v>
                </c:pt>
                <c:pt idx="300">
                  <c:v>-3</c:v>
                </c:pt>
                <c:pt idx="301">
                  <c:v>0</c:v>
                </c:pt>
                <c:pt idx="302">
                  <c:v>0</c:v>
                </c:pt>
                <c:pt idx="303">
                  <c:v>0</c:v>
                </c:pt>
                <c:pt idx="304">
                  <c:v>0</c:v>
                </c:pt>
                <c:pt idx="305">
                  <c:v>0</c:v>
                </c:pt>
                <c:pt idx="306">
                  <c:v>0</c:v>
                </c:pt>
                <c:pt idx="307">
                  <c:v>0</c:v>
                </c:pt>
                <c:pt idx="308">
                  <c:v>-1</c:v>
                </c:pt>
                <c:pt idx="309">
                  <c:v>0</c:v>
                </c:pt>
                <c:pt idx="310">
                  <c:v>0</c:v>
                </c:pt>
                <c:pt idx="311">
                  <c:v>0</c:v>
                </c:pt>
                <c:pt idx="312">
                  <c:v>0</c:v>
                </c:pt>
                <c:pt idx="313">
                  <c:v>0</c:v>
                </c:pt>
                <c:pt idx="314">
                  <c:v>0</c:v>
                </c:pt>
                <c:pt idx="315">
                  <c:v>0</c:v>
                </c:pt>
                <c:pt idx="316">
                  <c:v>1</c:v>
                </c:pt>
                <c:pt idx="317">
                  <c:v>-1</c:v>
                </c:pt>
                <c:pt idx="318">
                  <c:v>0</c:v>
                </c:pt>
                <c:pt idx="319">
                  <c:v>0</c:v>
                </c:pt>
                <c:pt idx="320">
                  <c:v>0</c:v>
                </c:pt>
                <c:pt idx="321">
                  <c:v>0</c:v>
                </c:pt>
              </c:numCache>
            </c:numRef>
          </c:val>
        </c:ser>
        <c:marker val="1"/>
        <c:axId val="75806976"/>
        <c:axId val="75816960"/>
      </c:lineChart>
      <c:catAx>
        <c:axId val="75806976"/>
        <c:scaling>
          <c:orientation val="minMax"/>
        </c:scaling>
        <c:delete val="1"/>
        <c:axPos val="b"/>
        <c:majorTickMark val="none"/>
        <c:tickLblPos val="none"/>
        <c:crossAx val="75816960"/>
        <c:crosses val="autoZero"/>
        <c:auto val="1"/>
        <c:lblAlgn val="ctr"/>
        <c:lblOffset val="100"/>
      </c:catAx>
      <c:valAx>
        <c:axId val="75816960"/>
        <c:scaling>
          <c:orientation val="minMax"/>
        </c:scaling>
        <c:axPos val="l"/>
        <c:numFmt formatCode="General" sourceLinked="1"/>
        <c:majorTickMark val="none"/>
        <c:tickLblPos val="nextTo"/>
        <c:crossAx val="7580697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atlas!$D$2:$D$86</c:f>
              <c:numCache>
                <c:formatCode>[$-409]d\-mmm\-yy;@</c:formatCode>
                <c:ptCount val="85"/>
                <c:pt idx="0">
                  <c:v>38933.570613426644</c:v>
                </c:pt>
                <c:pt idx="1">
                  <c:v>38958.624131944445</c:v>
                </c:pt>
                <c:pt idx="2">
                  <c:v>38987.448252315211</c:v>
                </c:pt>
                <c:pt idx="3">
                  <c:v>38987.452141203685</c:v>
                </c:pt>
                <c:pt idx="4">
                  <c:v>38987.534745370373</c:v>
                </c:pt>
                <c:pt idx="5">
                  <c:v>38987.678252314843</c:v>
                </c:pt>
                <c:pt idx="6">
                  <c:v>38987.709710648152</c:v>
                </c:pt>
                <c:pt idx="7">
                  <c:v>39002.551805555559</c:v>
                </c:pt>
                <c:pt idx="8">
                  <c:v>39007.418819445775</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39198.552256945324</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39376.771168980602</c:v>
                </c:pt>
                <c:pt idx="44">
                  <c:v>39377.654791666624</c:v>
                </c:pt>
                <c:pt idx="45">
                  <c:v>39378.739444444444</c:v>
                </c:pt>
                <c:pt idx="46">
                  <c:v>39415.425254629634</c:v>
                </c:pt>
                <c:pt idx="47">
                  <c:v>39464.831111111074</c:v>
                </c:pt>
                <c:pt idx="48">
                  <c:v>39517.676898148988</c:v>
                </c:pt>
                <c:pt idx="49">
                  <c:v>39518.725196758984</c:v>
                </c:pt>
                <c:pt idx="50">
                  <c:v>39540.676828703705</c:v>
                </c:pt>
                <c:pt idx="51">
                  <c:v>39540.702615740738</c:v>
                </c:pt>
                <c:pt idx="52">
                  <c:v>39546.372696759259</c:v>
                </c:pt>
                <c:pt idx="53">
                  <c:v>39547.344907407612</c:v>
                </c:pt>
                <c:pt idx="54">
                  <c:v>39547.35887731563</c:v>
                </c:pt>
                <c:pt idx="55">
                  <c:v>39547.385856481611</c:v>
                </c:pt>
                <c:pt idx="56">
                  <c:v>39547.548043981486</c:v>
                </c:pt>
                <c:pt idx="57">
                  <c:v>39547.676932870367</c:v>
                </c:pt>
                <c:pt idx="58">
                  <c:v>39548.410625000011</c:v>
                </c:pt>
                <c:pt idx="59">
                  <c:v>39548.472430555557</c:v>
                </c:pt>
                <c:pt idx="60">
                  <c:v>39548.473645833175</c:v>
                </c:pt>
                <c:pt idx="61">
                  <c:v>39552.621122684177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39792.56118055452</c:v>
                </c:pt>
                <c:pt idx="80">
                  <c:v>39801.568136574082</c:v>
                </c:pt>
                <c:pt idx="81">
                  <c:v>39835.419375000012</c:v>
                </c:pt>
                <c:pt idx="82">
                  <c:v>39896.568888888891</c:v>
                </c:pt>
                <c:pt idx="83">
                  <c:v>39901.343368055561</c:v>
                </c:pt>
              </c:numCache>
            </c:numRef>
          </c:cat>
          <c:val>
            <c:numRef>
              <c:f>atlas!$S$2:$S$86</c:f>
              <c:numCache>
                <c:formatCode>General</c:formatCode>
                <c:ptCount val="85"/>
                <c:pt idx="0">
                  <c:v>0</c:v>
                </c:pt>
                <c:pt idx="1">
                  <c:v>0</c:v>
                </c:pt>
                <c:pt idx="2">
                  <c:v>1</c:v>
                </c:pt>
                <c:pt idx="3">
                  <c:v>0</c:v>
                </c:pt>
                <c:pt idx="4">
                  <c:v>5</c:v>
                </c:pt>
                <c:pt idx="5">
                  <c:v>1</c:v>
                </c:pt>
                <c:pt idx="6">
                  <c:v>18</c:v>
                </c:pt>
                <c:pt idx="7">
                  <c:v>2</c:v>
                </c:pt>
                <c:pt idx="8">
                  <c:v>1</c:v>
                </c:pt>
                <c:pt idx="9">
                  <c:v>0</c:v>
                </c:pt>
                <c:pt idx="10">
                  <c:v>1</c:v>
                </c:pt>
                <c:pt idx="11">
                  <c:v>0</c:v>
                </c:pt>
                <c:pt idx="12">
                  <c:v>2</c:v>
                </c:pt>
                <c:pt idx="13">
                  <c:v>40</c:v>
                </c:pt>
                <c:pt idx="14">
                  <c:v>2</c:v>
                </c:pt>
                <c:pt idx="15">
                  <c:v>2</c:v>
                </c:pt>
                <c:pt idx="16">
                  <c:v>6</c:v>
                </c:pt>
                <c:pt idx="17">
                  <c:v>1</c:v>
                </c:pt>
                <c:pt idx="18">
                  <c:v>112</c:v>
                </c:pt>
                <c:pt idx="19">
                  <c:v>0</c:v>
                </c:pt>
                <c:pt idx="20">
                  <c:v>0</c:v>
                </c:pt>
                <c:pt idx="21">
                  <c:v>2</c:v>
                </c:pt>
                <c:pt idx="22">
                  <c:v>5</c:v>
                </c:pt>
                <c:pt idx="23">
                  <c:v>4</c:v>
                </c:pt>
                <c:pt idx="24">
                  <c:v>4</c:v>
                </c:pt>
                <c:pt idx="25">
                  <c:v>9</c:v>
                </c:pt>
                <c:pt idx="26">
                  <c:v>8</c:v>
                </c:pt>
                <c:pt idx="27">
                  <c:v>0</c:v>
                </c:pt>
                <c:pt idx="28">
                  <c:v>1</c:v>
                </c:pt>
                <c:pt idx="29">
                  <c:v>1</c:v>
                </c:pt>
                <c:pt idx="30">
                  <c:v>1</c:v>
                </c:pt>
                <c:pt idx="31">
                  <c:v>53</c:v>
                </c:pt>
                <c:pt idx="32">
                  <c:v>50</c:v>
                </c:pt>
                <c:pt idx="33">
                  <c:v>4</c:v>
                </c:pt>
                <c:pt idx="34">
                  <c:v>8</c:v>
                </c:pt>
                <c:pt idx="35">
                  <c:v>0</c:v>
                </c:pt>
                <c:pt idx="36">
                  <c:v>0</c:v>
                </c:pt>
                <c:pt idx="37">
                  <c:v>2</c:v>
                </c:pt>
                <c:pt idx="38">
                  <c:v>4</c:v>
                </c:pt>
                <c:pt idx="39">
                  <c:v>3</c:v>
                </c:pt>
                <c:pt idx="40">
                  <c:v>3</c:v>
                </c:pt>
                <c:pt idx="41">
                  <c:v>0</c:v>
                </c:pt>
                <c:pt idx="42">
                  <c:v>0</c:v>
                </c:pt>
                <c:pt idx="43">
                  <c:v>2</c:v>
                </c:pt>
                <c:pt idx="44">
                  <c:v>2</c:v>
                </c:pt>
                <c:pt idx="45">
                  <c:v>2</c:v>
                </c:pt>
                <c:pt idx="46">
                  <c:v>2</c:v>
                </c:pt>
                <c:pt idx="47">
                  <c:v>2</c:v>
                </c:pt>
                <c:pt idx="48">
                  <c:v>143</c:v>
                </c:pt>
                <c:pt idx="49">
                  <c:v>1</c:v>
                </c:pt>
                <c:pt idx="50">
                  <c:v>5</c:v>
                </c:pt>
                <c:pt idx="51">
                  <c:v>0</c:v>
                </c:pt>
                <c:pt idx="52">
                  <c:v>6</c:v>
                </c:pt>
                <c:pt idx="53">
                  <c:v>2</c:v>
                </c:pt>
                <c:pt idx="54">
                  <c:v>2</c:v>
                </c:pt>
                <c:pt idx="55">
                  <c:v>1</c:v>
                </c:pt>
                <c:pt idx="56">
                  <c:v>1</c:v>
                </c:pt>
                <c:pt idx="57">
                  <c:v>2</c:v>
                </c:pt>
                <c:pt idx="58">
                  <c:v>2</c:v>
                </c:pt>
                <c:pt idx="59">
                  <c:v>0</c:v>
                </c:pt>
                <c:pt idx="60">
                  <c:v>2</c:v>
                </c:pt>
                <c:pt idx="61">
                  <c:v>1</c:v>
                </c:pt>
                <c:pt idx="62">
                  <c:v>1</c:v>
                </c:pt>
                <c:pt idx="63">
                  <c:v>0</c:v>
                </c:pt>
                <c:pt idx="64">
                  <c:v>5</c:v>
                </c:pt>
                <c:pt idx="65">
                  <c:v>3</c:v>
                </c:pt>
                <c:pt idx="66">
                  <c:v>16</c:v>
                </c:pt>
                <c:pt idx="67">
                  <c:v>4</c:v>
                </c:pt>
                <c:pt idx="68">
                  <c:v>2</c:v>
                </c:pt>
                <c:pt idx="69">
                  <c:v>0</c:v>
                </c:pt>
                <c:pt idx="70">
                  <c:v>3</c:v>
                </c:pt>
                <c:pt idx="71">
                  <c:v>0</c:v>
                </c:pt>
                <c:pt idx="72">
                  <c:v>2</c:v>
                </c:pt>
                <c:pt idx="73">
                  <c:v>0</c:v>
                </c:pt>
                <c:pt idx="74">
                  <c:v>0</c:v>
                </c:pt>
                <c:pt idx="75">
                  <c:v>0</c:v>
                </c:pt>
                <c:pt idx="76">
                  <c:v>3</c:v>
                </c:pt>
                <c:pt idx="77">
                  <c:v>23</c:v>
                </c:pt>
                <c:pt idx="78">
                  <c:v>0</c:v>
                </c:pt>
                <c:pt idx="79">
                  <c:v>0</c:v>
                </c:pt>
                <c:pt idx="80">
                  <c:v>1</c:v>
                </c:pt>
                <c:pt idx="81">
                  <c:v>0</c:v>
                </c:pt>
                <c:pt idx="82">
                  <c:v>0</c:v>
                </c:pt>
                <c:pt idx="83">
                  <c:v>1</c:v>
                </c:pt>
              </c:numCache>
            </c:numRef>
          </c:val>
        </c:ser>
        <c:ser>
          <c:idx val="1"/>
          <c:order val="1"/>
          <c:tx>
            <c:v>Insertions</c:v>
          </c:tx>
          <c:spPr>
            <a:solidFill>
              <a:srgbClr val="00B050"/>
            </a:solidFill>
          </c:spPr>
          <c:cat>
            <c:numRef>
              <c:f>atlas!$D$2:$D$86</c:f>
              <c:numCache>
                <c:formatCode>[$-409]d\-mmm\-yy;@</c:formatCode>
                <c:ptCount val="85"/>
                <c:pt idx="0">
                  <c:v>38933.570613426644</c:v>
                </c:pt>
                <c:pt idx="1">
                  <c:v>38958.624131944445</c:v>
                </c:pt>
                <c:pt idx="2">
                  <c:v>38987.448252315211</c:v>
                </c:pt>
                <c:pt idx="3">
                  <c:v>38987.452141203685</c:v>
                </c:pt>
                <c:pt idx="4">
                  <c:v>38987.534745370373</c:v>
                </c:pt>
                <c:pt idx="5">
                  <c:v>38987.678252314843</c:v>
                </c:pt>
                <c:pt idx="6">
                  <c:v>38987.709710648152</c:v>
                </c:pt>
                <c:pt idx="7">
                  <c:v>39002.551805555559</c:v>
                </c:pt>
                <c:pt idx="8">
                  <c:v>39007.418819445775</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39198.552256945324</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39376.771168980602</c:v>
                </c:pt>
                <c:pt idx="44">
                  <c:v>39377.654791666624</c:v>
                </c:pt>
                <c:pt idx="45">
                  <c:v>39378.739444444444</c:v>
                </c:pt>
                <c:pt idx="46">
                  <c:v>39415.425254629634</c:v>
                </c:pt>
                <c:pt idx="47">
                  <c:v>39464.831111111074</c:v>
                </c:pt>
                <c:pt idx="48">
                  <c:v>39517.676898148988</c:v>
                </c:pt>
                <c:pt idx="49">
                  <c:v>39518.725196758984</c:v>
                </c:pt>
                <c:pt idx="50">
                  <c:v>39540.676828703705</c:v>
                </c:pt>
                <c:pt idx="51">
                  <c:v>39540.702615740738</c:v>
                </c:pt>
                <c:pt idx="52">
                  <c:v>39546.372696759259</c:v>
                </c:pt>
                <c:pt idx="53">
                  <c:v>39547.344907407612</c:v>
                </c:pt>
                <c:pt idx="54">
                  <c:v>39547.35887731563</c:v>
                </c:pt>
                <c:pt idx="55">
                  <c:v>39547.385856481611</c:v>
                </c:pt>
                <c:pt idx="56">
                  <c:v>39547.548043981486</c:v>
                </c:pt>
                <c:pt idx="57">
                  <c:v>39547.676932870367</c:v>
                </c:pt>
                <c:pt idx="58">
                  <c:v>39548.410625000011</c:v>
                </c:pt>
                <c:pt idx="59">
                  <c:v>39548.472430555557</c:v>
                </c:pt>
                <c:pt idx="60">
                  <c:v>39548.473645833175</c:v>
                </c:pt>
                <c:pt idx="61">
                  <c:v>39552.621122684177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39792.56118055452</c:v>
                </c:pt>
                <c:pt idx="80">
                  <c:v>39801.568136574082</c:v>
                </c:pt>
                <c:pt idx="81">
                  <c:v>39835.419375000012</c:v>
                </c:pt>
                <c:pt idx="82">
                  <c:v>39896.568888888891</c:v>
                </c:pt>
                <c:pt idx="83">
                  <c:v>39901.343368055561</c:v>
                </c:pt>
              </c:numCache>
            </c:numRef>
          </c:cat>
          <c:val>
            <c:numRef>
              <c:f>atlas!$W$2:$W$86</c:f>
              <c:numCache>
                <c:formatCode>General</c:formatCode>
                <c:ptCount val="85"/>
                <c:pt idx="0">
                  <c:v>0</c:v>
                </c:pt>
                <c:pt idx="1">
                  <c:v>0</c:v>
                </c:pt>
                <c:pt idx="2">
                  <c:v>15</c:v>
                </c:pt>
                <c:pt idx="3">
                  <c:v>0</c:v>
                </c:pt>
                <c:pt idx="4">
                  <c:v>0</c:v>
                </c:pt>
                <c:pt idx="5">
                  <c:v>1</c:v>
                </c:pt>
                <c:pt idx="6">
                  <c:v>0</c:v>
                </c:pt>
                <c:pt idx="7">
                  <c:v>0</c:v>
                </c:pt>
                <c:pt idx="8">
                  <c:v>6</c:v>
                </c:pt>
                <c:pt idx="9">
                  <c:v>0</c:v>
                </c:pt>
                <c:pt idx="10">
                  <c:v>3</c:v>
                </c:pt>
                <c:pt idx="11">
                  <c:v>15</c:v>
                </c:pt>
                <c:pt idx="12">
                  <c:v>0</c:v>
                </c:pt>
                <c:pt idx="13">
                  <c:v>0</c:v>
                </c:pt>
                <c:pt idx="14">
                  <c:v>0</c:v>
                </c:pt>
                <c:pt idx="15">
                  <c:v>0</c:v>
                </c:pt>
                <c:pt idx="16">
                  <c:v>9</c:v>
                </c:pt>
                <c:pt idx="17">
                  <c:v>2</c:v>
                </c:pt>
                <c:pt idx="18">
                  <c:v>0</c:v>
                </c:pt>
                <c:pt idx="19">
                  <c:v>0</c:v>
                </c:pt>
                <c:pt idx="20">
                  <c:v>0</c:v>
                </c:pt>
                <c:pt idx="21">
                  <c:v>0</c:v>
                </c:pt>
                <c:pt idx="22">
                  <c:v>3</c:v>
                </c:pt>
                <c:pt idx="23">
                  <c:v>0</c:v>
                </c:pt>
                <c:pt idx="24">
                  <c:v>0</c:v>
                </c:pt>
                <c:pt idx="25">
                  <c:v>1</c:v>
                </c:pt>
                <c:pt idx="26">
                  <c:v>0</c:v>
                </c:pt>
                <c:pt idx="27">
                  <c:v>9</c:v>
                </c:pt>
                <c:pt idx="28">
                  <c:v>0</c:v>
                </c:pt>
                <c:pt idx="29">
                  <c:v>9</c:v>
                </c:pt>
                <c:pt idx="30">
                  <c:v>1</c:v>
                </c:pt>
                <c:pt idx="31">
                  <c:v>53</c:v>
                </c:pt>
                <c:pt idx="32">
                  <c:v>14</c:v>
                </c:pt>
                <c:pt idx="33">
                  <c:v>3</c:v>
                </c:pt>
                <c:pt idx="34">
                  <c:v>13</c:v>
                </c:pt>
                <c:pt idx="35">
                  <c:v>0</c:v>
                </c:pt>
                <c:pt idx="36">
                  <c:v>0</c:v>
                </c:pt>
                <c:pt idx="37">
                  <c:v>11</c:v>
                </c:pt>
                <c:pt idx="38">
                  <c:v>1</c:v>
                </c:pt>
                <c:pt idx="39">
                  <c:v>20</c:v>
                </c:pt>
                <c:pt idx="40">
                  <c:v>0</c:v>
                </c:pt>
                <c:pt idx="41">
                  <c:v>4</c:v>
                </c:pt>
                <c:pt idx="42">
                  <c:v>0</c:v>
                </c:pt>
                <c:pt idx="43">
                  <c:v>0</c:v>
                </c:pt>
                <c:pt idx="44">
                  <c:v>0</c:v>
                </c:pt>
                <c:pt idx="45">
                  <c:v>0</c:v>
                </c:pt>
                <c:pt idx="46">
                  <c:v>0</c:v>
                </c:pt>
                <c:pt idx="47">
                  <c:v>0</c:v>
                </c:pt>
                <c:pt idx="48">
                  <c:v>4</c:v>
                </c:pt>
                <c:pt idx="49">
                  <c:v>1</c:v>
                </c:pt>
                <c:pt idx="50">
                  <c:v>11</c:v>
                </c:pt>
                <c:pt idx="51">
                  <c:v>0</c:v>
                </c:pt>
                <c:pt idx="52">
                  <c:v>27</c:v>
                </c:pt>
                <c:pt idx="53">
                  <c:v>14</c:v>
                </c:pt>
                <c:pt idx="54">
                  <c:v>1</c:v>
                </c:pt>
                <c:pt idx="55">
                  <c:v>1</c:v>
                </c:pt>
                <c:pt idx="56">
                  <c:v>5</c:v>
                </c:pt>
                <c:pt idx="57">
                  <c:v>0</c:v>
                </c:pt>
                <c:pt idx="58">
                  <c:v>1</c:v>
                </c:pt>
                <c:pt idx="59">
                  <c:v>0</c:v>
                </c:pt>
                <c:pt idx="60">
                  <c:v>0</c:v>
                </c:pt>
                <c:pt idx="61">
                  <c:v>1</c:v>
                </c:pt>
                <c:pt idx="62">
                  <c:v>1</c:v>
                </c:pt>
                <c:pt idx="63">
                  <c:v>0</c:v>
                </c:pt>
                <c:pt idx="64">
                  <c:v>0</c:v>
                </c:pt>
                <c:pt idx="65">
                  <c:v>9</c:v>
                </c:pt>
                <c:pt idx="66">
                  <c:v>17</c:v>
                </c:pt>
                <c:pt idx="67">
                  <c:v>5</c:v>
                </c:pt>
                <c:pt idx="68">
                  <c:v>27</c:v>
                </c:pt>
                <c:pt idx="69">
                  <c:v>54</c:v>
                </c:pt>
                <c:pt idx="70">
                  <c:v>3</c:v>
                </c:pt>
                <c:pt idx="71">
                  <c:v>0</c:v>
                </c:pt>
                <c:pt idx="72">
                  <c:v>10</c:v>
                </c:pt>
                <c:pt idx="73">
                  <c:v>0</c:v>
                </c:pt>
                <c:pt idx="74">
                  <c:v>16</c:v>
                </c:pt>
                <c:pt idx="75">
                  <c:v>0</c:v>
                </c:pt>
                <c:pt idx="76">
                  <c:v>10</c:v>
                </c:pt>
                <c:pt idx="77">
                  <c:v>2</c:v>
                </c:pt>
                <c:pt idx="78">
                  <c:v>0</c:v>
                </c:pt>
                <c:pt idx="79">
                  <c:v>2</c:v>
                </c:pt>
                <c:pt idx="80">
                  <c:v>1</c:v>
                </c:pt>
                <c:pt idx="81">
                  <c:v>0</c:v>
                </c:pt>
                <c:pt idx="82">
                  <c:v>4</c:v>
                </c:pt>
                <c:pt idx="83">
                  <c:v>1</c:v>
                </c:pt>
              </c:numCache>
            </c:numRef>
          </c:val>
        </c:ser>
        <c:ser>
          <c:idx val="2"/>
          <c:order val="2"/>
          <c:tx>
            <c:v>Deletions</c:v>
          </c:tx>
          <c:spPr>
            <a:solidFill>
              <a:srgbClr val="FF0000"/>
            </a:solidFill>
          </c:spPr>
          <c:cat>
            <c:numRef>
              <c:f>atlas!$D$2:$D$86</c:f>
              <c:numCache>
                <c:formatCode>[$-409]d\-mmm\-yy;@</c:formatCode>
                <c:ptCount val="85"/>
                <c:pt idx="0">
                  <c:v>38933.570613426644</c:v>
                </c:pt>
                <c:pt idx="1">
                  <c:v>38958.624131944445</c:v>
                </c:pt>
                <c:pt idx="2">
                  <c:v>38987.448252315211</c:v>
                </c:pt>
                <c:pt idx="3">
                  <c:v>38987.452141203685</c:v>
                </c:pt>
                <c:pt idx="4">
                  <c:v>38987.534745370373</c:v>
                </c:pt>
                <c:pt idx="5">
                  <c:v>38987.678252314843</c:v>
                </c:pt>
                <c:pt idx="6">
                  <c:v>38987.709710648152</c:v>
                </c:pt>
                <c:pt idx="7">
                  <c:v>39002.551805555559</c:v>
                </c:pt>
                <c:pt idx="8">
                  <c:v>39007.418819445775</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39198.552256945324</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39376.771168980602</c:v>
                </c:pt>
                <c:pt idx="44">
                  <c:v>39377.654791666624</c:v>
                </c:pt>
                <c:pt idx="45">
                  <c:v>39378.739444444444</c:v>
                </c:pt>
                <c:pt idx="46">
                  <c:v>39415.425254629634</c:v>
                </c:pt>
                <c:pt idx="47">
                  <c:v>39464.831111111074</c:v>
                </c:pt>
                <c:pt idx="48">
                  <c:v>39517.676898148988</c:v>
                </c:pt>
                <c:pt idx="49">
                  <c:v>39518.725196758984</c:v>
                </c:pt>
                <c:pt idx="50">
                  <c:v>39540.676828703705</c:v>
                </c:pt>
                <c:pt idx="51">
                  <c:v>39540.702615740738</c:v>
                </c:pt>
                <c:pt idx="52">
                  <c:v>39546.372696759259</c:v>
                </c:pt>
                <c:pt idx="53">
                  <c:v>39547.344907407612</c:v>
                </c:pt>
                <c:pt idx="54">
                  <c:v>39547.35887731563</c:v>
                </c:pt>
                <c:pt idx="55">
                  <c:v>39547.385856481611</c:v>
                </c:pt>
                <c:pt idx="56">
                  <c:v>39547.548043981486</c:v>
                </c:pt>
                <c:pt idx="57">
                  <c:v>39547.676932870367</c:v>
                </c:pt>
                <c:pt idx="58">
                  <c:v>39548.410625000011</c:v>
                </c:pt>
                <c:pt idx="59">
                  <c:v>39548.472430555557</c:v>
                </c:pt>
                <c:pt idx="60">
                  <c:v>39548.473645833175</c:v>
                </c:pt>
                <c:pt idx="61">
                  <c:v>39552.621122684177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39792.56118055452</c:v>
                </c:pt>
                <c:pt idx="80">
                  <c:v>39801.568136574082</c:v>
                </c:pt>
                <c:pt idx="81">
                  <c:v>39835.419375000012</c:v>
                </c:pt>
                <c:pt idx="82">
                  <c:v>39896.568888888891</c:v>
                </c:pt>
                <c:pt idx="83">
                  <c:v>39901.343368055561</c:v>
                </c:pt>
              </c:numCache>
            </c:numRef>
          </c:cat>
          <c:val>
            <c:numRef>
              <c:f>atlas!$X$2:$X$86</c:f>
              <c:numCache>
                <c:formatCode>General</c:formatCode>
                <c:ptCount val="85"/>
                <c:pt idx="0">
                  <c:v>0</c:v>
                </c:pt>
                <c:pt idx="1">
                  <c:v>7</c:v>
                </c:pt>
                <c:pt idx="2">
                  <c:v>0</c:v>
                </c:pt>
                <c:pt idx="3">
                  <c:v>0</c:v>
                </c:pt>
                <c:pt idx="4">
                  <c:v>0</c:v>
                </c:pt>
                <c:pt idx="5">
                  <c:v>2</c:v>
                </c:pt>
                <c:pt idx="6">
                  <c:v>0</c:v>
                </c:pt>
                <c:pt idx="7">
                  <c:v>0</c:v>
                </c:pt>
                <c:pt idx="8">
                  <c:v>6</c:v>
                </c:pt>
                <c:pt idx="9">
                  <c:v>0</c:v>
                </c:pt>
                <c:pt idx="10">
                  <c:v>2</c:v>
                </c:pt>
                <c:pt idx="11">
                  <c:v>0</c:v>
                </c:pt>
                <c:pt idx="12">
                  <c:v>0</c:v>
                </c:pt>
                <c:pt idx="13">
                  <c:v>0</c:v>
                </c:pt>
                <c:pt idx="14">
                  <c:v>0</c:v>
                </c:pt>
                <c:pt idx="15">
                  <c:v>0</c:v>
                </c:pt>
                <c:pt idx="16">
                  <c:v>0</c:v>
                </c:pt>
                <c:pt idx="17">
                  <c:v>0</c:v>
                </c:pt>
                <c:pt idx="18">
                  <c:v>0</c:v>
                </c:pt>
                <c:pt idx="19">
                  <c:v>0</c:v>
                </c:pt>
                <c:pt idx="20">
                  <c:v>0</c:v>
                </c:pt>
                <c:pt idx="21">
                  <c:v>50</c:v>
                </c:pt>
                <c:pt idx="22">
                  <c:v>6</c:v>
                </c:pt>
                <c:pt idx="23">
                  <c:v>0</c:v>
                </c:pt>
                <c:pt idx="24">
                  <c:v>0</c:v>
                </c:pt>
                <c:pt idx="25">
                  <c:v>2</c:v>
                </c:pt>
                <c:pt idx="26">
                  <c:v>0</c:v>
                </c:pt>
                <c:pt idx="27">
                  <c:v>0</c:v>
                </c:pt>
                <c:pt idx="28">
                  <c:v>4</c:v>
                </c:pt>
                <c:pt idx="29">
                  <c:v>0</c:v>
                </c:pt>
                <c:pt idx="30">
                  <c:v>0</c:v>
                </c:pt>
                <c:pt idx="31">
                  <c:v>0</c:v>
                </c:pt>
                <c:pt idx="32">
                  <c:v>104</c:v>
                </c:pt>
                <c:pt idx="33">
                  <c:v>0</c:v>
                </c:pt>
                <c:pt idx="34">
                  <c:v>10</c:v>
                </c:pt>
                <c:pt idx="35">
                  <c:v>0</c:v>
                </c:pt>
                <c:pt idx="36">
                  <c:v>0</c:v>
                </c:pt>
                <c:pt idx="37">
                  <c:v>7</c:v>
                </c:pt>
                <c:pt idx="38">
                  <c:v>0</c:v>
                </c:pt>
                <c:pt idx="39">
                  <c:v>8</c:v>
                </c:pt>
                <c:pt idx="40">
                  <c:v>0</c:v>
                </c:pt>
                <c:pt idx="41">
                  <c:v>0</c:v>
                </c:pt>
                <c:pt idx="42">
                  <c:v>0</c:v>
                </c:pt>
                <c:pt idx="43">
                  <c:v>0</c:v>
                </c:pt>
                <c:pt idx="44">
                  <c:v>0</c:v>
                </c:pt>
                <c:pt idx="45">
                  <c:v>0</c:v>
                </c:pt>
                <c:pt idx="46">
                  <c:v>0</c:v>
                </c:pt>
                <c:pt idx="47">
                  <c:v>0</c:v>
                </c:pt>
                <c:pt idx="48">
                  <c:v>10</c:v>
                </c:pt>
                <c:pt idx="49">
                  <c:v>0</c:v>
                </c:pt>
                <c:pt idx="50">
                  <c:v>6</c:v>
                </c:pt>
                <c:pt idx="51">
                  <c:v>0</c:v>
                </c:pt>
                <c:pt idx="52">
                  <c:v>22</c:v>
                </c:pt>
                <c:pt idx="53">
                  <c:v>27</c:v>
                </c:pt>
                <c:pt idx="54">
                  <c:v>0</c:v>
                </c:pt>
                <c:pt idx="55">
                  <c:v>2</c:v>
                </c:pt>
                <c:pt idx="56">
                  <c:v>17</c:v>
                </c:pt>
                <c:pt idx="57">
                  <c:v>0</c:v>
                </c:pt>
                <c:pt idx="58">
                  <c:v>0</c:v>
                </c:pt>
                <c:pt idx="59">
                  <c:v>0</c:v>
                </c:pt>
                <c:pt idx="60">
                  <c:v>0</c:v>
                </c:pt>
                <c:pt idx="61">
                  <c:v>0</c:v>
                </c:pt>
                <c:pt idx="62">
                  <c:v>2</c:v>
                </c:pt>
                <c:pt idx="63">
                  <c:v>0</c:v>
                </c:pt>
                <c:pt idx="64">
                  <c:v>0</c:v>
                </c:pt>
                <c:pt idx="65">
                  <c:v>6</c:v>
                </c:pt>
                <c:pt idx="66">
                  <c:v>12</c:v>
                </c:pt>
                <c:pt idx="67">
                  <c:v>0</c:v>
                </c:pt>
                <c:pt idx="68">
                  <c:v>15</c:v>
                </c:pt>
                <c:pt idx="69">
                  <c:v>0</c:v>
                </c:pt>
                <c:pt idx="70">
                  <c:v>0</c:v>
                </c:pt>
                <c:pt idx="71">
                  <c:v>0</c:v>
                </c:pt>
                <c:pt idx="72">
                  <c:v>0</c:v>
                </c:pt>
                <c:pt idx="73">
                  <c:v>16</c:v>
                </c:pt>
                <c:pt idx="74">
                  <c:v>0</c:v>
                </c:pt>
                <c:pt idx="75">
                  <c:v>0</c:v>
                </c:pt>
                <c:pt idx="76">
                  <c:v>3</c:v>
                </c:pt>
                <c:pt idx="77">
                  <c:v>12</c:v>
                </c:pt>
                <c:pt idx="78">
                  <c:v>0</c:v>
                </c:pt>
                <c:pt idx="79">
                  <c:v>0</c:v>
                </c:pt>
                <c:pt idx="80">
                  <c:v>0</c:v>
                </c:pt>
                <c:pt idx="81">
                  <c:v>0</c:v>
                </c:pt>
                <c:pt idx="82">
                  <c:v>0</c:v>
                </c:pt>
                <c:pt idx="83">
                  <c:v>0</c:v>
                </c:pt>
              </c:numCache>
            </c:numRef>
          </c:val>
        </c:ser>
        <c:gapWidth val="0"/>
        <c:overlap val="100"/>
        <c:axId val="75865088"/>
        <c:axId val="75866880"/>
      </c:barChart>
      <c:dateAx>
        <c:axId val="75865088"/>
        <c:scaling>
          <c:orientation val="minMax"/>
        </c:scaling>
        <c:delete val="1"/>
        <c:axPos val="b"/>
        <c:numFmt formatCode="[$-409]yyyy;@" sourceLinked="0"/>
        <c:tickLblPos val="none"/>
        <c:crossAx val="75866880"/>
        <c:crosses val="autoZero"/>
        <c:auto val="1"/>
        <c:lblOffset val="100"/>
        <c:majorUnit val="1"/>
        <c:majorTimeUnit val="years"/>
      </c:dateAx>
      <c:valAx>
        <c:axId val="75866880"/>
        <c:scaling>
          <c:orientation val="minMax"/>
          <c:max val="180"/>
          <c:min val="0"/>
        </c:scaling>
        <c:axPos val="l"/>
        <c:numFmt formatCode="General" sourceLinked="1"/>
        <c:tickLblPos val="nextTo"/>
        <c:crossAx val="7586508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37585.357569445398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39501.091724536112</c:v>
                </c:pt>
                <c:pt idx="43">
                  <c:v>39501.098668981474</c:v>
                </c:pt>
                <c:pt idx="44">
                  <c:v>39661.179120370354</c:v>
                </c:pt>
                <c:pt idx="45">
                  <c:v>41162.429629629594</c:v>
                </c:pt>
              </c:numCache>
            </c:numRef>
          </c:cat>
          <c:val>
            <c:numRef>
              <c:f>biosql!$S$2:$S$47</c:f>
              <c:numCache>
                <c:formatCode>General</c:formatCode>
                <c:ptCount val="46"/>
                <c:pt idx="0">
                  <c:v>1</c:v>
                </c:pt>
                <c:pt idx="1">
                  <c:v>0</c:v>
                </c:pt>
                <c:pt idx="2">
                  <c:v>6</c:v>
                </c:pt>
                <c:pt idx="3">
                  <c:v>0</c:v>
                </c:pt>
                <c:pt idx="4">
                  <c:v>0</c:v>
                </c:pt>
                <c:pt idx="5">
                  <c:v>0</c:v>
                </c:pt>
                <c:pt idx="6">
                  <c:v>0</c:v>
                </c:pt>
                <c:pt idx="7">
                  <c:v>4</c:v>
                </c:pt>
                <c:pt idx="8">
                  <c:v>1</c:v>
                </c:pt>
                <c:pt idx="9">
                  <c:v>37</c:v>
                </c:pt>
                <c:pt idx="10">
                  <c:v>4</c:v>
                </c:pt>
                <c:pt idx="11">
                  <c:v>2</c:v>
                </c:pt>
                <c:pt idx="12">
                  <c:v>1</c:v>
                </c:pt>
                <c:pt idx="13">
                  <c:v>0</c:v>
                </c:pt>
                <c:pt idx="14">
                  <c:v>3</c:v>
                </c:pt>
                <c:pt idx="15">
                  <c:v>5</c:v>
                </c:pt>
                <c:pt idx="16">
                  <c:v>1</c:v>
                </c:pt>
                <c:pt idx="17">
                  <c:v>4</c:v>
                </c:pt>
                <c:pt idx="18">
                  <c:v>1</c:v>
                </c:pt>
                <c:pt idx="19">
                  <c:v>1</c:v>
                </c:pt>
                <c:pt idx="20">
                  <c:v>23</c:v>
                </c:pt>
                <c:pt idx="21">
                  <c:v>1</c:v>
                </c:pt>
                <c:pt idx="22">
                  <c:v>8</c:v>
                </c:pt>
                <c:pt idx="23">
                  <c:v>5</c:v>
                </c:pt>
                <c:pt idx="24">
                  <c:v>1</c:v>
                </c:pt>
                <c:pt idx="25">
                  <c:v>1</c:v>
                </c:pt>
                <c:pt idx="26">
                  <c:v>8</c:v>
                </c:pt>
                <c:pt idx="27">
                  <c:v>0</c:v>
                </c:pt>
                <c:pt idx="28">
                  <c:v>1</c:v>
                </c:pt>
                <c:pt idx="29">
                  <c:v>4</c:v>
                </c:pt>
                <c:pt idx="30">
                  <c:v>0</c:v>
                </c:pt>
                <c:pt idx="31">
                  <c:v>13</c:v>
                </c:pt>
                <c:pt idx="32">
                  <c:v>4</c:v>
                </c:pt>
                <c:pt idx="33">
                  <c:v>0</c:v>
                </c:pt>
                <c:pt idx="34">
                  <c:v>0</c:v>
                </c:pt>
                <c:pt idx="35">
                  <c:v>0</c:v>
                </c:pt>
                <c:pt idx="36">
                  <c:v>0</c:v>
                </c:pt>
                <c:pt idx="37">
                  <c:v>0</c:v>
                </c:pt>
                <c:pt idx="38">
                  <c:v>0</c:v>
                </c:pt>
                <c:pt idx="39">
                  <c:v>0</c:v>
                </c:pt>
                <c:pt idx="40">
                  <c:v>0</c:v>
                </c:pt>
                <c:pt idx="41">
                  <c:v>0</c:v>
                </c:pt>
                <c:pt idx="42">
                  <c:v>0</c:v>
                </c:pt>
                <c:pt idx="43">
                  <c:v>0</c:v>
                </c:pt>
                <c:pt idx="44">
                  <c:v>4</c:v>
                </c:pt>
                <c:pt idx="45">
                  <c:v>0</c:v>
                </c:pt>
              </c:numCache>
            </c:numRef>
          </c:val>
        </c:ser>
        <c:ser>
          <c:idx val="1"/>
          <c:order val="1"/>
          <c:tx>
            <c:v>Insertions</c:v>
          </c:tx>
          <c:spPr>
            <a:solidFill>
              <a:srgbClr val="00B05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37585.357569445398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39501.091724536112</c:v>
                </c:pt>
                <c:pt idx="43">
                  <c:v>39501.098668981474</c:v>
                </c:pt>
                <c:pt idx="44">
                  <c:v>39661.179120370354</c:v>
                </c:pt>
                <c:pt idx="45">
                  <c:v>41162.429629629594</c:v>
                </c:pt>
              </c:numCache>
            </c:numRef>
          </c:cat>
          <c:val>
            <c:numRef>
              <c:f>biosql!$W$2:$W$47</c:f>
              <c:numCache>
                <c:formatCode>General</c:formatCode>
                <c:ptCount val="46"/>
                <c:pt idx="0">
                  <c:v>1</c:v>
                </c:pt>
                <c:pt idx="1">
                  <c:v>0</c:v>
                </c:pt>
                <c:pt idx="2">
                  <c:v>22</c:v>
                </c:pt>
                <c:pt idx="3">
                  <c:v>0</c:v>
                </c:pt>
                <c:pt idx="4">
                  <c:v>6</c:v>
                </c:pt>
                <c:pt idx="5">
                  <c:v>0</c:v>
                </c:pt>
                <c:pt idx="6">
                  <c:v>0</c:v>
                </c:pt>
                <c:pt idx="7">
                  <c:v>2</c:v>
                </c:pt>
                <c:pt idx="8">
                  <c:v>2</c:v>
                </c:pt>
                <c:pt idx="9">
                  <c:v>15</c:v>
                </c:pt>
                <c:pt idx="10">
                  <c:v>1</c:v>
                </c:pt>
                <c:pt idx="11">
                  <c:v>2</c:v>
                </c:pt>
                <c:pt idx="12">
                  <c:v>1</c:v>
                </c:pt>
                <c:pt idx="13">
                  <c:v>0</c:v>
                </c:pt>
                <c:pt idx="14">
                  <c:v>2</c:v>
                </c:pt>
                <c:pt idx="15">
                  <c:v>2</c:v>
                </c:pt>
                <c:pt idx="16">
                  <c:v>6</c:v>
                </c:pt>
                <c:pt idx="17">
                  <c:v>1</c:v>
                </c:pt>
                <c:pt idx="18">
                  <c:v>2</c:v>
                </c:pt>
                <c:pt idx="19">
                  <c:v>1</c:v>
                </c:pt>
                <c:pt idx="20">
                  <c:v>62</c:v>
                </c:pt>
                <c:pt idx="21">
                  <c:v>3</c:v>
                </c:pt>
                <c:pt idx="22">
                  <c:v>11</c:v>
                </c:pt>
                <c:pt idx="23">
                  <c:v>11</c:v>
                </c:pt>
                <c:pt idx="24">
                  <c:v>0</c:v>
                </c:pt>
                <c:pt idx="25">
                  <c:v>5</c:v>
                </c:pt>
                <c:pt idx="26">
                  <c:v>28</c:v>
                </c:pt>
                <c:pt idx="27">
                  <c:v>12</c:v>
                </c:pt>
                <c:pt idx="28">
                  <c:v>4</c:v>
                </c:pt>
                <c:pt idx="29">
                  <c:v>0</c:v>
                </c:pt>
                <c:pt idx="30">
                  <c:v>0</c:v>
                </c:pt>
                <c:pt idx="31">
                  <c:v>3</c:v>
                </c:pt>
                <c:pt idx="32">
                  <c:v>8</c:v>
                </c:pt>
                <c:pt idx="33">
                  <c:v>0</c:v>
                </c:pt>
                <c:pt idx="34">
                  <c:v>0</c:v>
                </c:pt>
                <c:pt idx="35">
                  <c:v>0</c:v>
                </c:pt>
                <c:pt idx="36">
                  <c:v>0</c:v>
                </c:pt>
                <c:pt idx="37">
                  <c:v>3</c:v>
                </c:pt>
                <c:pt idx="38">
                  <c:v>0</c:v>
                </c:pt>
                <c:pt idx="39">
                  <c:v>0</c:v>
                </c:pt>
                <c:pt idx="40">
                  <c:v>0</c:v>
                </c:pt>
                <c:pt idx="41">
                  <c:v>0</c:v>
                </c:pt>
                <c:pt idx="42">
                  <c:v>0</c:v>
                </c:pt>
                <c:pt idx="43">
                  <c:v>0</c:v>
                </c:pt>
                <c:pt idx="44">
                  <c:v>0</c:v>
                </c:pt>
                <c:pt idx="45">
                  <c:v>0</c:v>
                </c:pt>
              </c:numCache>
            </c:numRef>
          </c:val>
        </c:ser>
        <c:ser>
          <c:idx val="2"/>
          <c:order val="2"/>
          <c:tx>
            <c:v>Deletions</c:v>
          </c:tx>
          <c:spPr>
            <a:solidFill>
              <a:srgbClr val="FF0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37585.357569445398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39501.091724536112</c:v>
                </c:pt>
                <c:pt idx="43">
                  <c:v>39501.098668981474</c:v>
                </c:pt>
                <c:pt idx="44">
                  <c:v>39661.179120370354</c:v>
                </c:pt>
                <c:pt idx="45">
                  <c:v>41162.429629629594</c:v>
                </c:pt>
              </c:numCache>
            </c:numRef>
          </c:cat>
          <c:val>
            <c:numRef>
              <c:f>biosql!$X$2:$X$47</c:f>
              <c:numCache>
                <c:formatCode>General</c:formatCode>
                <c:ptCount val="46"/>
                <c:pt idx="0">
                  <c:v>1</c:v>
                </c:pt>
                <c:pt idx="1">
                  <c:v>0</c:v>
                </c:pt>
                <c:pt idx="2">
                  <c:v>22</c:v>
                </c:pt>
                <c:pt idx="3">
                  <c:v>0</c:v>
                </c:pt>
                <c:pt idx="4">
                  <c:v>0</c:v>
                </c:pt>
                <c:pt idx="5">
                  <c:v>0</c:v>
                </c:pt>
                <c:pt idx="6">
                  <c:v>0</c:v>
                </c:pt>
                <c:pt idx="7">
                  <c:v>0</c:v>
                </c:pt>
                <c:pt idx="8">
                  <c:v>0</c:v>
                </c:pt>
                <c:pt idx="9">
                  <c:v>21</c:v>
                </c:pt>
                <c:pt idx="10">
                  <c:v>3</c:v>
                </c:pt>
                <c:pt idx="11">
                  <c:v>5</c:v>
                </c:pt>
                <c:pt idx="12">
                  <c:v>0</c:v>
                </c:pt>
                <c:pt idx="13">
                  <c:v>0</c:v>
                </c:pt>
                <c:pt idx="14">
                  <c:v>2</c:v>
                </c:pt>
                <c:pt idx="15">
                  <c:v>4</c:v>
                </c:pt>
                <c:pt idx="16">
                  <c:v>0</c:v>
                </c:pt>
                <c:pt idx="17">
                  <c:v>0</c:v>
                </c:pt>
                <c:pt idx="18">
                  <c:v>4</c:v>
                </c:pt>
                <c:pt idx="19">
                  <c:v>2</c:v>
                </c:pt>
                <c:pt idx="20">
                  <c:v>65</c:v>
                </c:pt>
                <c:pt idx="21">
                  <c:v>6</c:v>
                </c:pt>
                <c:pt idx="22">
                  <c:v>14</c:v>
                </c:pt>
                <c:pt idx="23">
                  <c:v>0</c:v>
                </c:pt>
                <c:pt idx="24">
                  <c:v>4</c:v>
                </c:pt>
                <c:pt idx="25">
                  <c:v>0</c:v>
                </c:pt>
                <c:pt idx="26">
                  <c:v>37</c:v>
                </c:pt>
                <c:pt idx="27">
                  <c:v>11</c:v>
                </c:pt>
                <c:pt idx="28">
                  <c:v>0</c:v>
                </c:pt>
                <c:pt idx="29">
                  <c:v>2</c:v>
                </c:pt>
                <c:pt idx="30">
                  <c:v>0</c:v>
                </c:pt>
                <c:pt idx="31">
                  <c:v>4</c:v>
                </c:pt>
                <c:pt idx="32">
                  <c:v>16</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gapWidth val="9"/>
        <c:overlap val="100"/>
        <c:axId val="75898240"/>
        <c:axId val="75912320"/>
      </c:barChart>
      <c:dateAx>
        <c:axId val="75898240"/>
        <c:scaling>
          <c:orientation val="minMax"/>
        </c:scaling>
        <c:delete val="1"/>
        <c:axPos val="b"/>
        <c:numFmt formatCode="[$-409]yyyy;@" sourceLinked="0"/>
        <c:majorTickMark val="none"/>
        <c:tickLblPos val="none"/>
        <c:crossAx val="75912320"/>
        <c:crosses val="autoZero"/>
        <c:auto val="1"/>
        <c:lblOffset val="100"/>
        <c:majorUnit val="1"/>
        <c:majorTimeUnit val="years"/>
      </c:dateAx>
      <c:valAx>
        <c:axId val="75912320"/>
        <c:scaling>
          <c:orientation val="minMax"/>
          <c:max val="160"/>
          <c:min val="0"/>
        </c:scaling>
        <c:axPos val="l"/>
        <c:numFmt formatCode="General" sourceLinked="1"/>
        <c:tickLblPos val="nextTo"/>
        <c:crossAx val="758982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73387008"/>
        <c:axId val="73392896"/>
      </c:lineChart>
      <c:catAx>
        <c:axId val="73387008"/>
        <c:scaling>
          <c:orientation val="minMax"/>
        </c:scaling>
        <c:axPos val="b"/>
        <c:numFmt formatCode="#,##0" sourceLinked="0"/>
        <c:majorTickMark val="none"/>
        <c:tickLblPos val="nextTo"/>
        <c:crossAx val="73392896"/>
        <c:crosses val="autoZero"/>
        <c:auto val="1"/>
        <c:lblAlgn val="ctr"/>
        <c:lblOffset val="100"/>
        <c:tickLblSkip val="10"/>
      </c:catAx>
      <c:valAx>
        <c:axId val="73392896"/>
        <c:scaling>
          <c:orientation val="minMax"/>
          <c:max val="75"/>
          <c:min val="48"/>
        </c:scaling>
        <c:axPos val="l"/>
        <c:numFmt formatCode="General" sourceLinked="1"/>
        <c:majorTickMark val="none"/>
        <c:tickLblPos val="nextTo"/>
        <c:crossAx val="733870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38067.931423610178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39430.316539353043</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39828.896539352645</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40512.684398149002</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coppermine!$S$2:$S$118</c:f>
              <c:numCache>
                <c:formatCode>General</c:formatCode>
                <c:ptCount val="117"/>
                <c:pt idx="0">
                  <c:v>1</c:v>
                </c:pt>
                <c:pt idx="1">
                  <c:v>1</c:v>
                </c:pt>
                <c:pt idx="2">
                  <c:v>0</c:v>
                </c:pt>
                <c:pt idx="3">
                  <c:v>1</c:v>
                </c:pt>
                <c:pt idx="4">
                  <c:v>0</c:v>
                </c:pt>
                <c:pt idx="5">
                  <c:v>0</c:v>
                </c:pt>
                <c:pt idx="6">
                  <c:v>1</c:v>
                </c:pt>
                <c:pt idx="7">
                  <c:v>0</c:v>
                </c:pt>
                <c:pt idx="8">
                  <c:v>1</c:v>
                </c:pt>
                <c:pt idx="9">
                  <c:v>1</c:v>
                </c:pt>
                <c:pt idx="10">
                  <c:v>2</c:v>
                </c:pt>
                <c:pt idx="11">
                  <c:v>1</c:v>
                </c:pt>
                <c:pt idx="12">
                  <c:v>1</c:v>
                </c:pt>
                <c:pt idx="13">
                  <c:v>1</c:v>
                </c:pt>
                <c:pt idx="14">
                  <c:v>0</c:v>
                </c:pt>
                <c:pt idx="15">
                  <c:v>1</c:v>
                </c:pt>
                <c:pt idx="16">
                  <c:v>2</c:v>
                </c:pt>
                <c:pt idx="17">
                  <c:v>0</c:v>
                </c:pt>
                <c:pt idx="18">
                  <c:v>1</c:v>
                </c:pt>
                <c:pt idx="19">
                  <c:v>0</c:v>
                </c:pt>
                <c:pt idx="20">
                  <c:v>1</c:v>
                </c:pt>
                <c:pt idx="21">
                  <c:v>0</c:v>
                </c:pt>
                <c:pt idx="22">
                  <c:v>0</c:v>
                </c:pt>
                <c:pt idx="23">
                  <c:v>1</c:v>
                </c:pt>
                <c:pt idx="24">
                  <c:v>1</c:v>
                </c:pt>
                <c:pt idx="25">
                  <c:v>0</c:v>
                </c:pt>
                <c:pt idx="26">
                  <c:v>0</c:v>
                </c:pt>
                <c:pt idx="27">
                  <c:v>0</c:v>
                </c:pt>
                <c:pt idx="28">
                  <c:v>1</c:v>
                </c:pt>
                <c:pt idx="29">
                  <c:v>1</c:v>
                </c:pt>
                <c:pt idx="30">
                  <c:v>1</c:v>
                </c:pt>
                <c:pt idx="31">
                  <c:v>0</c:v>
                </c:pt>
                <c:pt idx="32">
                  <c:v>0</c:v>
                </c:pt>
                <c:pt idx="33">
                  <c:v>4</c:v>
                </c:pt>
                <c:pt idx="34">
                  <c:v>0</c:v>
                </c:pt>
                <c:pt idx="35">
                  <c:v>2</c:v>
                </c:pt>
                <c:pt idx="36">
                  <c:v>1</c:v>
                </c:pt>
                <c:pt idx="37">
                  <c:v>2</c:v>
                </c:pt>
                <c:pt idx="38">
                  <c:v>1</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0</c:v>
                </c:pt>
                <c:pt idx="56">
                  <c:v>2</c:v>
                </c:pt>
                <c:pt idx="57">
                  <c:v>0</c:v>
                </c:pt>
                <c:pt idx="58">
                  <c:v>0</c:v>
                </c:pt>
                <c:pt idx="59">
                  <c:v>0</c:v>
                </c:pt>
                <c:pt idx="60">
                  <c:v>0</c:v>
                </c:pt>
                <c:pt idx="61">
                  <c:v>0</c:v>
                </c:pt>
                <c:pt idx="62">
                  <c:v>2</c:v>
                </c:pt>
                <c:pt idx="63">
                  <c:v>2</c:v>
                </c:pt>
                <c:pt idx="64">
                  <c:v>1</c:v>
                </c:pt>
                <c:pt idx="65">
                  <c:v>0</c:v>
                </c:pt>
                <c:pt idx="66">
                  <c:v>0</c:v>
                </c:pt>
                <c:pt idx="67">
                  <c:v>1</c:v>
                </c:pt>
                <c:pt idx="68">
                  <c:v>1</c:v>
                </c:pt>
                <c:pt idx="69">
                  <c:v>1</c:v>
                </c:pt>
                <c:pt idx="70">
                  <c:v>0</c:v>
                </c:pt>
                <c:pt idx="71">
                  <c:v>0</c:v>
                </c:pt>
                <c:pt idx="72">
                  <c:v>1</c:v>
                </c:pt>
                <c:pt idx="73">
                  <c:v>2</c:v>
                </c:pt>
                <c:pt idx="74">
                  <c:v>1</c:v>
                </c:pt>
                <c:pt idx="75">
                  <c:v>1</c:v>
                </c:pt>
                <c:pt idx="76">
                  <c:v>2</c:v>
                </c:pt>
                <c:pt idx="77">
                  <c:v>0</c:v>
                </c:pt>
                <c:pt idx="78">
                  <c:v>3</c:v>
                </c:pt>
                <c:pt idx="79">
                  <c:v>0</c:v>
                </c:pt>
                <c:pt idx="80">
                  <c:v>0</c:v>
                </c:pt>
                <c:pt idx="81">
                  <c:v>0</c:v>
                </c:pt>
                <c:pt idx="82">
                  <c:v>0</c:v>
                </c:pt>
                <c:pt idx="83">
                  <c:v>1</c:v>
                </c:pt>
                <c:pt idx="84">
                  <c:v>1</c:v>
                </c:pt>
                <c:pt idx="85">
                  <c:v>0</c:v>
                </c:pt>
                <c:pt idx="86">
                  <c:v>2</c:v>
                </c:pt>
                <c:pt idx="87">
                  <c:v>0</c:v>
                </c:pt>
                <c:pt idx="88">
                  <c:v>1</c:v>
                </c:pt>
                <c:pt idx="89">
                  <c:v>0</c:v>
                </c:pt>
                <c:pt idx="90">
                  <c:v>1</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1"/>
          <c:order val="1"/>
          <c:tx>
            <c:v>Insertions</c:v>
          </c:tx>
          <c:spPr>
            <a:solidFill>
              <a:srgbClr val="00B05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38067.931423610178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39430.316539353043</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39828.896539352645</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40512.684398149002</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coppermine!$W$2:$W$118</c:f>
              <c:numCache>
                <c:formatCode>General</c:formatCode>
                <c:ptCount val="117"/>
                <c:pt idx="0">
                  <c:v>2</c:v>
                </c:pt>
                <c:pt idx="1">
                  <c:v>2</c:v>
                </c:pt>
                <c:pt idx="2">
                  <c:v>5</c:v>
                </c:pt>
                <c:pt idx="3">
                  <c:v>4</c:v>
                </c:pt>
                <c:pt idx="4">
                  <c:v>4</c:v>
                </c:pt>
                <c:pt idx="5">
                  <c:v>9</c:v>
                </c:pt>
                <c:pt idx="6">
                  <c:v>1</c:v>
                </c:pt>
                <c:pt idx="7">
                  <c:v>0</c:v>
                </c:pt>
                <c:pt idx="8">
                  <c:v>8</c:v>
                </c:pt>
                <c:pt idx="9">
                  <c:v>1</c:v>
                </c:pt>
                <c:pt idx="10">
                  <c:v>0</c:v>
                </c:pt>
                <c:pt idx="11">
                  <c:v>1</c:v>
                </c:pt>
                <c:pt idx="12">
                  <c:v>1</c:v>
                </c:pt>
                <c:pt idx="13">
                  <c:v>3</c:v>
                </c:pt>
                <c:pt idx="14">
                  <c:v>3</c:v>
                </c:pt>
                <c:pt idx="15">
                  <c:v>6</c:v>
                </c:pt>
                <c:pt idx="16">
                  <c:v>0</c:v>
                </c:pt>
                <c:pt idx="17">
                  <c:v>0</c:v>
                </c:pt>
                <c:pt idx="18">
                  <c:v>1</c:v>
                </c:pt>
                <c:pt idx="19">
                  <c:v>5</c:v>
                </c:pt>
                <c:pt idx="20">
                  <c:v>1</c:v>
                </c:pt>
                <c:pt idx="21">
                  <c:v>0</c:v>
                </c:pt>
                <c:pt idx="22">
                  <c:v>0</c:v>
                </c:pt>
                <c:pt idx="23">
                  <c:v>1</c:v>
                </c:pt>
                <c:pt idx="24">
                  <c:v>1</c:v>
                </c:pt>
                <c:pt idx="25">
                  <c:v>3</c:v>
                </c:pt>
                <c:pt idx="26">
                  <c:v>11</c:v>
                </c:pt>
                <c:pt idx="27">
                  <c:v>0</c:v>
                </c:pt>
                <c:pt idx="28">
                  <c:v>8</c:v>
                </c:pt>
                <c:pt idx="29">
                  <c:v>1</c:v>
                </c:pt>
                <c:pt idx="30">
                  <c:v>18</c:v>
                </c:pt>
                <c:pt idx="31">
                  <c:v>0</c:v>
                </c:pt>
                <c:pt idx="32">
                  <c:v>0</c:v>
                </c:pt>
                <c:pt idx="33">
                  <c:v>2</c:v>
                </c:pt>
                <c:pt idx="34">
                  <c:v>5</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5</c:v>
                </c:pt>
                <c:pt idx="56">
                  <c:v>0</c:v>
                </c:pt>
                <c:pt idx="57">
                  <c:v>0</c:v>
                </c:pt>
                <c:pt idx="58">
                  <c:v>0</c:v>
                </c:pt>
                <c:pt idx="59">
                  <c:v>0</c:v>
                </c:pt>
                <c:pt idx="60">
                  <c:v>0</c:v>
                </c:pt>
                <c:pt idx="61">
                  <c:v>0</c:v>
                </c:pt>
                <c:pt idx="62">
                  <c:v>0</c:v>
                </c:pt>
                <c:pt idx="63">
                  <c:v>0</c:v>
                </c:pt>
                <c:pt idx="64">
                  <c:v>5</c:v>
                </c:pt>
                <c:pt idx="65">
                  <c:v>0</c:v>
                </c:pt>
                <c:pt idx="66">
                  <c:v>0</c:v>
                </c:pt>
                <c:pt idx="67">
                  <c:v>0</c:v>
                </c:pt>
                <c:pt idx="68">
                  <c:v>3</c:v>
                </c:pt>
                <c:pt idx="69">
                  <c:v>1</c:v>
                </c:pt>
                <c:pt idx="70">
                  <c:v>9</c:v>
                </c:pt>
                <c:pt idx="71">
                  <c:v>0</c:v>
                </c:pt>
                <c:pt idx="72">
                  <c:v>1</c:v>
                </c:pt>
                <c:pt idx="73">
                  <c:v>0</c:v>
                </c:pt>
                <c:pt idx="74">
                  <c:v>2</c:v>
                </c:pt>
                <c:pt idx="75">
                  <c:v>1</c:v>
                </c:pt>
                <c:pt idx="76">
                  <c:v>1</c:v>
                </c:pt>
                <c:pt idx="77">
                  <c:v>0</c:v>
                </c:pt>
                <c:pt idx="78">
                  <c:v>0</c:v>
                </c:pt>
                <c:pt idx="79">
                  <c:v>0</c:v>
                </c:pt>
                <c:pt idx="80">
                  <c:v>0</c:v>
                </c:pt>
                <c:pt idx="81">
                  <c:v>0</c:v>
                </c:pt>
                <c:pt idx="82">
                  <c:v>0</c:v>
                </c:pt>
                <c:pt idx="83">
                  <c:v>1</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2"/>
          <c:order val="2"/>
          <c:tx>
            <c:v>Deletions</c:v>
          </c:tx>
          <c:spPr>
            <a:solidFill>
              <a:srgbClr val="FF0000"/>
            </a:solidFill>
          </c:spPr>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38067.931423610178</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39430.316539353043</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39828.896539352645</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40512.684398149002</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coppermine!$X$2:$X$118</c:f>
              <c:numCache>
                <c:formatCode>General</c:formatCode>
                <c:ptCount val="117"/>
                <c:pt idx="0">
                  <c:v>0</c:v>
                </c:pt>
                <c:pt idx="1">
                  <c:v>0</c:v>
                </c:pt>
                <c:pt idx="2">
                  <c:v>0</c:v>
                </c:pt>
                <c:pt idx="3">
                  <c:v>0</c:v>
                </c:pt>
                <c:pt idx="4">
                  <c:v>0</c:v>
                </c:pt>
                <c:pt idx="5">
                  <c:v>0</c:v>
                </c:pt>
                <c:pt idx="6">
                  <c:v>0</c:v>
                </c:pt>
                <c:pt idx="7">
                  <c:v>0</c:v>
                </c:pt>
                <c:pt idx="8">
                  <c:v>0</c:v>
                </c:pt>
                <c:pt idx="9">
                  <c:v>2</c:v>
                </c:pt>
                <c:pt idx="10">
                  <c:v>0</c:v>
                </c:pt>
                <c:pt idx="11">
                  <c:v>0</c:v>
                </c:pt>
                <c:pt idx="12">
                  <c:v>0</c:v>
                </c:pt>
                <c:pt idx="13">
                  <c:v>2</c:v>
                </c:pt>
                <c:pt idx="14">
                  <c:v>0</c:v>
                </c:pt>
                <c:pt idx="15">
                  <c:v>7</c:v>
                </c:pt>
                <c:pt idx="16">
                  <c:v>0</c:v>
                </c:pt>
                <c:pt idx="17">
                  <c:v>0</c:v>
                </c:pt>
                <c:pt idx="18">
                  <c:v>0</c:v>
                </c:pt>
                <c:pt idx="19">
                  <c:v>0</c:v>
                </c:pt>
                <c:pt idx="20">
                  <c:v>0</c:v>
                </c:pt>
                <c:pt idx="21">
                  <c:v>0</c:v>
                </c:pt>
                <c:pt idx="22">
                  <c:v>0</c:v>
                </c:pt>
                <c:pt idx="23">
                  <c:v>0</c:v>
                </c:pt>
                <c:pt idx="24">
                  <c:v>0</c:v>
                </c:pt>
                <c:pt idx="25">
                  <c:v>0</c:v>
                </c:pt>
                <c:pt idx="26">
                  <c:v>0</c:v>
                </c:pt>
                <c:pt idx="27">
                  <c:v>0</c:v>
                </c:pt>
                <c:pt idx="28">
                  <c:v>2</c:v>
                </c:pt>
                <c:pt idx="29">
                  <c:v>18</c:v>
                </c:pt>
                <c:pt idx="30">
                  <c:v>2</c:v>
                </c:pt>
                <c:pt idx="31">
                  <c:v>0</c:v>
                </c:pt>
                <c:pt idx="32">
                  <c:v>0</c:v>
                </c:pt>
                <c:pt idx="33">
                  <c:v>0</c:v>
                </c:pt>
                <c:pt idx="34">
                  <c:v>0</c:v>
                </c:pt>
                <c:pt idx="35">
                  <c:v>0</c:v>
                </c:pt>
                <c:pt idx="36">
                  <c:v>4</c:v>
                </c:pt>
                <c:pt idx="37">
                  <c:v>10</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2</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2</c:v>
                </c:pt>
                <c:pt idx="85">
                  <c:v>0</c:v>
                </c:pt>
                <c:pt idx="86">
                  <c:v>0</c:v>
                </c:pt>
                <c:pt idx="87">
                  <c:v>4</c:v>
                </c:pt>
                <c:pt idx="88">
                  <c:v>7</c:v>
                </c:pt>
                <c:pt idx="89">
                  <c:v>0</c:v>
                </c:pt>
                <c:pt idx="90">
                  <c:v>2</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overlap val="100"/>
        <c:axId val="75933184"/>
        <c:axId val="75934720"/>
      </c:barChart>
      <c:dateAx>
        <c:axId val="75933184"/>
        <c:scaling>
          <c:orientation val="minMax"/>
        </c:scaling>
        <c:delete val="1"/>
        <c:axPos val="b"/>
        <c:numFmt formatCode="[$-409]yyyy;@" sourceLinked="0"/>
        <c:tickLblPos val="none"/>
        <c:crossAx val="75934720"/>
        <c:crosses val="autoZero"/>
        <c:auto val="1"/>
        <c:lblOffset val="100"/>
        <c:majorUnit val="1"/>
        <c:majorTimeUnit val="years"/>
      </c:dateAx>
      <c:valAx>
        <c:axId val="75934720"/>
        <c:scaling>
          <c:orientation val="minMax"/>
          <c:max val="23"/>
          <c:min val="0"/>
        </c:scaling>
        <c:axPos val="l"/>
        <c:numFmt formatCode="General" sourceLinked="1"/>
        <c:tickLblPos val="nextTo"/>
        <c:crossAx val="7593318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36541.516898149268</c:v>
                </c:pt>
                <c:pt idx="18">
                  <c:v>36544.788819445523</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36620.322858797066</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36700.794189813983</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36777.561724536172</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37005.44127314895</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37140.55498842668</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37470.542546297118</c:v>
                </c:pt>
                <c:pt idx="151">
                  <c:v>37482.565798610267</c:v>
                </c:pt>
                <c:pt idx="152">
                  <c:v>37484.43131944519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37608.621400462151</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37699.681238426747</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37963.555613426703</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38069.47403935263</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38278.306921297051</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38503.415613426747</c:v>
                </c:pt>
                <c:pt idx="286">
                  <c:v>38519.531331018516</c:v>
                </c:pt>
                <c:pt idx="287">
                  <c:v>38566.334340277783</c:v>
                </c:pt>
                <c:pt idx="288">
                  <c:v>38602.495451388888</c:v>
                </c:pt>
                <c:pt idx="289">
                  <c:v>38630.697465277575</c:v>
                </c:pt>
                <c:pt idx="290">
                  <c:v>38642.325046296297</c:v>
                </c:pt>
                <c:pt idx="291">
                  <c:v>38642.485659722232</c:v>
                </c:pt>
                <c:pt idx="292">
                  <c:v>38643.596423610223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39013.333819445405</c:v>
                </c:pt>
                <c:pt idx="344">
                  <c:v>39031.508414351862</c:v>
                </c:pt>
                <c:pt idx="345">
                  <c:v>39069.603136574078</c:v>
                </c:pt>
                <c:pt idx="346">
                  <c:v>39086.572997685187</c:v>
                </c:pt>
                <c:pt idx="347">
                  <c:v>39086.579560185186</c:v>
                </c:pt>
                <c:pt idx="348">
                  <c:v>39090.446296297421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39580.350949074818</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39638.458148149039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39661.802557871117</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40415.578819445596</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40582.690462962048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40610.646296297266</c:v>
                </c:pt>
                <c:pt idx="465">
                  <c:v>40613.544305555552</c:v>
                </c:pt>
                <c:pt idx="466">
                  <c:v>40616.822824074203</c:v>
                </c:pt>
                <c:pt idx="467">
                  <c:v>40626.443692129629</c:v>
                </c:pt>
                <c:pt idx="468">
                  <c:v>40626.449699074212</c:v>
                </c:pt>
                <c:pt idx="469">
                  <c:v>40626.573217592602</c:v>
                </c:pt>
                <c:pt idx="470">
                  <c:v>40634.536273149039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40721.61254629711</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41211.540613426747</c:v>
                </c:pt>
                <c:pt idx="521">
                  <c:v>41218.402395833335</c:v>
                </c:pt>
                <c:pt idx="522">
                  <c:v>41218.476319445523</c:v>
                </c:pt>
                <c:pt idx="523">
                  <c:v>41218.627453702975</c:v>
                </c:pt>
                <c:pt idx="524">
                  <c:v>41290.490532407413</c:v>
                </c:pt>
                <c:pt idx="525">
                  <c:v>41306.687766203584</c:v>
                </c:pt>
                <c:pt idx="526">
                  <c:v>41306.697685184976</c:v>
                </c:pt>
                <c:pt idx="527">
                  <c:v>41309.518622685187</c:v>
                </c:pt>
              </c:numCache>
            </c:numRef>
          </c:cat>
          <c:val>
            <c:numRef>
              <c:f>ensembl!$S$2:$S$529</c:f>
              <c:numCache>
                <c:formatCode>General</c:formatCode>
                <c:ptCount val="528"/>
                <c:pt idx="0">
                  <c:v>2</c:v>
                </c:pt>
                <c:pt idx="1">
                  <c:v>10</c:v>
                </c:pt>
                <c:pt idx="2">
                  <c:v>6</c:v>
                </c:pt>
                <c:pt idx="3">
                  <c:v>2</c:v>
                </c:pt>
                <c:pt idx="4">
                  <c:v>2</c:v>
                </c:pt>
                <c:pt idx="5">
                  <c:v>3</c:v>
                </c:pt>
                <c:pt idx="6">
                  <c:v>2</c:v>
                </c:pt>
                <c:pt idx="7">
                  <c:v>9</c:v>
                </c:pt>
                <c:pt idx="8">
                  <c:v>0</c:v>
                </c:pt>
                <c:pt idx="9">
                  <c:v>2</c:v>
                </c:pt>
                <c:pt idx="10">
                  <c:v>2</c:v>
                </c:pt>
                <c:pt idx="11">
                  <c:v>0</c:v>
                </c:pt>
                <c:pt idx="12">
                  <c:v>0</c:v>
                </c:pt>
                <c:pt idx="13">
                  <c:v>3</c:v>
                </c:pt>
                <c:pt idx="14">
                  <c:v>2</c:v>
                </c:pt>
                <c:pt idx="15">
                  <c:v>1</c:v>
                </c:pt>
                <c:pt idx="16">
                  <c:v>2</c:v>
                </c:pt>
                <c:pt idx="17">
                  <c:v>2</c:v>
                </c:pt>
                <c:pt idx="18">
                  <c:v>6</c:v>
                </c:pt>
                <c:pt idx="19">
                  <c:v>0</c:v>
                </c:pt>
                <c:pt idx="20">
                  <c:v>0</c:v>
                </c:pt>
                <c:pt idx="21">
                  <c:v>6</c:v>
                </c:pt>
                <c:pt idx="22">
                  <c:v>1</c:v>
                </c:pt>
                <c:pt idx="23">
                  <c:v>4</c:v>
                </c:pt>
                <c:pt idx="24">
                  <c:v>2</c:v>
                </c:pt>
                <c:pt idx="25">
                  <c:v>1</c:v>
                </c:pt>
                <c:pt idx="26">
                  <c:v>4</c:v>
                </c:pt>
                <c:pt idx="27">
                  <c:v>3</c:v>
                </c:pt>
                <c:pt idx="28">
                  <c:v>4</c:v>
                </c:pt>
                <c:pt idx="29">
                  <c:v>2</c:v>
                </c:pt>
                <c:pt idx="30">
                  <c:v>7</c:v>
                </c:pt>
                <c:pt idx="31">
                  <c:v>0</c:v>
                </c:pt>
                <c:pt idx="32">
                  <c:v>1</c:v>
                </c:pt>
                <c:pt idx="33">
                  <c:v>1</c:v>
                </c:pt>
                <c:pt idx="34">
                  <c:v>1</c:v>
                </c:pt>
                <c:pt idx="35">
                  <c:v>2</c:v>
                </c:pt>
                <c:pt idx="36">
                  <c:v>2</c:v>
                </c:pt>
                <c:pt idx="37">
                  <c:v>4</c:v>
                </c:pt>
                <c:pt idx="38">
                  <c:v>6</c:v>
                </c:pt>
                <c:pt idx="39">
                  <c:v>4</c:v>
                </c:pt>
                <c:pt idx="40">
                  <c:v>0</c:v>
                </c:pt>
                <c:pt idx="41">
                  <c:v>6</c:v>
                </c:pt>
                <c:pt idx="42">
                  <c:v>10</c:v>
                </c:pt>
                <c:pt idx="43">
                  <c:v>0</c:v>
                </c:pt>
                <c:pt idx="44">
                  <c:v>0</c:v>
                </c:pt>
                <c:pt idx="45">
                  <c:v>2</c:v>
                </c:pt>
                <c:pt idx="46">
                  <c:v>0</c:v>
                </c:pt>
                <c:pt idx="47">
                  <c:v>0</c:v>
                </c:pt>
                <c:pt idx="48">
                  <c:v>0</c:v>
                </c:pt>
                <c:pt idx="49">
                  <c:v>0</c:v>
                </c:pt>
                <c:pt idx="50">
                  <c:v>0</c:v>
                </c:pt>
                <c:pt idx="51">
                  <c:v>2</c:v>
                </c:pt>
                <c:pt idx="52">
                  <c:v>0</c:v>
                </c:pt>
                <c:pt idx="53">
                  <c:v>0</c:v>
                </c:pt>
                <c:pt idx="54">
                  <c:v>0</c:v>
                </c:pt>
                <c:pt idx="55">
                  <c:v>6</c:v>
                </c:pt>
                <c:pt idx="56">
                  <c:v>2</c:v>
                </c:pt>
                <c:pt idx="57">
                  <c:v>0</c:v>
                </c:pt>
                <c:pt idx="58">
                  <c:v>0</c:v>
                </c:pt>
                <c:pt idx="59">
                  <c:v>0</c:v>
                </c:pt>
                <c:pt idx="60">
                  <c:v>1</c:v>
                </c:pt>
                <c:pt idx="61">
                  <c:v>2</c:v>
                </c:pt>
                <c:pt idx="62">
                  <c:v>0</c:v>
                </c:pt>
                <c:pt idx="63">
                  <c:v>1</c:v>
                </c:pt>
                <c:pt idx="64">
                  <c:v>0</c:v>
                </c:pt>
                <c:pt idx="65">
                  <c:v>1</c:v>
                </c:pt>
                <c:pt idx="66">
                  <c:v>2</c:v>
                </c:pt>
                <c:pt idx="67">
                  <c:v>0</c:v>
                </c:pt>
                <c:pt idx="68">
                  <c:v>0</c:v>
                </c:pt>
                <c:pt idx="69">
                  <c:v>0</c:v>
                </c:pt>
                <c:pt idx="70">
                  <c:v>2</c:v>
                </c:pt>
                <c:pt idx="71">
                  <c:v>1</c:v>
                </c:pt>
                <c:pt idx="72">
                  <c:v>0</c:v>
                </c:pt>
                <c:pt idx="73">
                  <c:v>1</c:v>
                </c:pt>
                <c:pt idx="74">
                  <c:v>0</c:v>
                </c:pt>
                <c:pt idx="75">
                  <c:v>0</c:v>
                </c:pt>
                <c:pt idx="76">
                  <c:v>0</c:v>
                </c:pt>
                <c:pt idx="77">
                  <c:v>0</c:v>
                </c:pt>
                <c:pt idx="78">
                  <c:v>0</c:v>
                </c:pt>
                <c:pt idx="79">
                  <c:v>0</c:v>
                </c:pt>
                <c:pt idx="80">
                  <c:v>0</c:v>
                </c:pt>
                <c:pt idx="81">
                  <c:v>1</c:v>
                </c:pt>
                <c:pt idx="82">
                  <c:v>1</c:v>
                </c:pt>
                <c:pt idx="83">
                  <c:v>0</c:v>
                </c:pt>
                <c:pt idx="84">
                  <c:v>0</c:v>
                </c:pt>
                <c:pt idx="85">
                  <c:v>0</c:v>
                </c:pt>
                <c:pt idx="86">
                  <c:v>2</c:v>
                </c:pt>
                <c:pt idx="87">
                  <c:v>0</c:v>
                </c:pt>
                <c:pt idx="88">
                  <c:v>0</c:v>
                </c:pt>
                <c:pt idx="89">
                  <c:v>0</c:v>
                </c:pt>
                <c:pt idx="90">
                  <c:v>1</c:v>
                </c:pt>
                <c:pt idx="91">
                  <c:v>1</c:v>
                </c:pt>
                <c:pt idx="92">
                  <c:v>22</c:v>
                </c:pt>
                <c:pt idx="93">
                  <c:v>6</c:v>
                </c:pt>
                <c:pt idx="94">
                  <c:v>2</c:v>
                </c:pt>
                <c:pt idx="95">
                  <c:v>0</c:v>
                </c:pt>
                <c:pt idx="96">
                  <c:v>1</c:v>
                </c:pt>
                <c:pt idx="97">
                  <c:v>0</c:v>
                </c:pt>
                <c:pt idx="98">
                  <c:v>2</c:v>
                </c:pt>
                <c:pt idx="99">
                  <c:v>2</c:v>
                </c:pt>
                <c:pt idx="100">
                  <c:v>0</c:v>
                </c:pt>
                <c:pt idx="101">
                  <c:v>4</c:v>
                </c:pt>
                <c:pt idx="102">
                  <c:v>0</c:v>
                </c:pt>
                <c:pt idx="103">
                  <c:v>0</c:v>
                </c:pt>
                <c:pt idx="104">
                  <c:v>0</c:v>
                </c:pt>
                <c:pt idx="105">
                  <c:v>0</c:v>
                </c:pt>
                <c:pt idx="106">
                  <c:v>0</c:v>
                </c:pt>
                <c:pt idx="107">
                  <c:v>3</c:v>
                </c:pt>
                <c:pt idx="108">
                  <c:v>11</c:v>
                </c:pt>
                <c:pt idx="109">
                  <c:v>2</c:v>
                </c:pt>
                <c:pt idx="110">
                  <c:v>2</c:v>
                </c:pt>
                <c:pt idx="111">
                  <c:v>0</c:v>
                </c:pt>
                <c:pt idx="112">
                  <c:v>0</c:v>
                </c:pt>
                <c:pt idx="113">
                  <c:v>0</c:v>
                </c:pt>
                <c:pt idx="114">
                  <c:v>3</c:v>
                </c:pt>
                <c:pt idx="115">
                  <c:v>1</c:v>
                </c:pt>
                <c:pt idx="116">
                  <c:v>0</c:v>
                </c:pt>
                <c:pt idx="117">
                  <c:v>0</c:v>
                </c:pt>
                <c:pt idx="118">
                  <c:v>0</c:v>
                </c:pt>
                <c:pt idx="119">
                  <c:v>0</c:v>
                </c:pt>
                <c:pt idx="120">
                  <c:v>8</c:v>
                </c:pt>
                <c:pt idx="121">
                  <c:v>0</c:v>
                </c:pt>
                <c:pt idx="122">
                  <c:v>19</c:v>
                </c:pt>
                <c:pt idx="123">
                  <c:v>0</c:v>
                </c:pt>
                <c:pt idx="124">
                  <c:v>0</c:v>
                </c:pt>
                <c:pt idx="125">
                  <c:v>0</c:v>
                </c:pt>
                <c:pt idx="126">
                  <c:v>1</c:v>
                </c:pt>
                <c:pt idx="127">
                  <c:v>2</c:v>
                </c:pt>
                <c:pt idx="128">
                  <c:v>4</c:v>
                </c:pt>
                <c:pt idx="129">
                  <c:v>0</c:v>
                </c:pt>
                <c:pt idx="130">
                  <c:v>1</c:v>
                </c:pt>
                <c:pt idx="131">
                  <c:v>0</c:v>
                </c:pt>
                <c:pt idx="132">
                  <c:v>25</c:v>
                </c:pt>
                <c:pt idx="133">
                  <c:v>0</c:v>
                </c:pt>
                <c:pt idx="134">
                  <c:v>1</c:v>
                </c:pt>
                <c:pt idx="135">
                  <c:v>2</c:v>
                </c:pt>
                <c:pt idx="136">
                  <c:v>0</c:v>
                </c:pt>
                <c:pt idx="137">
                  <c:v>1</c:v>
                </c:pt>
                <c:pt idx="138">
                  <c:v>2</c:v>
                </c:pt>
                <c:pt idx="139">
                  <c:v>2</c:v>
                </c:pt>
                <c:pt idx="140">
                  <c:v>1</c:v>
                </c:pt>
                <c:pt idx="141">
                  <c:v>0</c:v>
                </c:pt>
                <c:pt idx="142">
                  <c:v>0</c:v>
                </c:pt>
                <c:pt idx="143">
                  <c:v>0</c:v>
                </c:pt>
                <c:pt idx="144">
                  <c:v>0</c:v>
                </c:pt>
                <c:pt idx="145">
                  <c:v>0</c:v>
                </c:pt>
                <c:pt idx="146">
                  <c:v>1</c:v>
                </c:pt>
                <c:pt idx="147">
                  <c:v>2</c:v>
                </c:pt>
                <c:pt idx="148">
                  <c:v>0</c:v>
                </c:pt>
                <c:pt idx="149">
                  <c:v>1</c:v>
                </c:pt>
                <c:pt idx="150">
                  <c:v>1</c:v>
                </c:pt>
                <c:pt idx="151">
                  <c:v>1</c:v>
                </c:pt>
                <c:pt idx="152">
                  <c:v>1</c:v>
                </c:pt>
                <c:pt idx="153">
                  <c:v>0</c:v>
                </c:pt>
                <c:pt idx="154">
                  <c:v>1</c:v>
                </c:pt>
                <c:pt idx="155">
                  <c:v>1</c:v>
                </c:pt>
                <c:pt idx="156">
                  <c:v>1</c:v>
                </c:pt>
                <c:pt idx="157">
                  <c:v>0</c:v>
                </c:pt>
                <c:pt idx="158">
                  <c:v>0</c:v>
                </c:pt>
                <c:pt idx="159">
                  <c:v>2</c:v>
                </c:pt>
                <c:pt idx="160">
                  <c:v>2</c:v>
                </c:pt>
                <c:pt idx="161">
                  <c:v>4</c:v>
                </c:pt>
                <c:pt idx="162">
                  <c:v>4</c:v>
                </c:pt>
                <c:pt idx="163">
                  <c:v>0</c:v>
                </c:pt>
                <c:pt idx="164">
                  <c:v>2</c:v>
                </c:pt>
                <c:pt idx="165">
                  <c:v>2</c:v>
                </c:pt>
                <c:pt idx="166">
                  <c:v>2</c:v>
                </c:pt>
                <c:pt idx="167">
                  <c:v>3</c:v>
                </c:pt>
                <c:pt idx="168">
                  <c:v>0</c:v>
                </c:pt>
                <c:pt idx="169">
                  <c:v>2</c:v>
                </c:pt>
                <c:pt idx="170">
                  <c:v>2</c:v>
                </c:pt>
                <c:pt idx="171">
                  <c:v>2</c:v>
                </c:pt>
                <c:pt idx="172">
                  <c:v>2</c:v>
                </c:pt>
                <c:pt idx="173">
                  <c:v>2</c:v>
                </c:pt>
                <c:pt idx="174">
                  <c:v>0</c:v>
                </c:pt>
                <c:pt idx="175">
                  <c:v>2</c:v>
                </c:pt>
                <c:pt idx="176">
                  <c:v>0</c:v>
                </c:pt>
                <c:pt idx="177">
                  <c:v>1</c:v>
                </c:pt>
                <c:pt idx="178">
                  <c:v>0</c:v>
                </c:pt>
                <c:pt idx="179">
                  <c:v>1</c:v>
                </c:pt>
                <c:pt idx="180">
                  <c:v>2</c:v>
                </c:pt>
                <c:pt idx="181">
                  <c:v>1</c:v>
                </c:pt>
                <c:pt idx="182">
                  <c:v>2</c:v>
                </c:pt>
                <c:pt idx="183">
                  <c:v>0</c:v>
                </c:pt>
                <c:pt idx="184">
                  <c:v>2</c:v>
                </c:pt>
                <c:pt idx="185">
                  <c:v>2</c:v>
                </c:pt>
                <c:pt idx="186">
                  <c:v>2</c:v>
                </c:pt>
                <c:pt idx="187">
                  <c:v>2</c:v>
                </c:pt>
                <c:pt idx="188">
                  <c:v>0</c:v>
                </c:pt>
                <c:pt idx="189">
                  <c:v>2</c:v>
                </c:pt>
                <c:pt idx="190">
                  <c:v>3</c:v>
                </c:pt>
                <c:pt idx="191">
                  <c:v>0</c:v>
                </c:pt>
                <c:pt idx="192">
                  <c:v>2</c:v>
                </c:pt>
                <c:pt idx="193">
                  <c:v>0</c:v>
                </c:pt>
                <c:pt idx="194">
                  <c:v>0</c:v>
                </c:pt>
                <c:pt idx="195">
                  <c:v>4</c:v>
                </c:pt>
                <c:pt idx="196">
                  <c:v>2</c:v>
                </c:pt>
                <c:pt idx="197">
                  <c:v>0</c:v>
                </c:pt>
                <c:pt idx="198">
                  <c:v>0</c:v>
                </c:pt>
                <c:pt idx="199">
                  <c:v>2</c:v>
                </c:pt>
                <c:pt idx="200">
                  <c:v>0</c:v>
                </c:pt>
                <c:pt idx="201">
                  <c:v>1</c:v>
                </c:pt>
                <c:pt idx="202">
                  <c:v>2</c:v>
                </c:pt>
                <c:pt idx="203">
                  <c:v>3</c:v>
                </c:pt>
                <c:pt idx="204">
                  <c:v>2</c:v>
                </c:pt>
                <c:pt idx="205">
                  <c:v>12</c:v>
                </c:pt>
                <c:pt idx="206">
                  <c:v>1</c:v>
                </c:pt>
                <c:pt idx="207">
                  <c:v>0</c:v>
                </c:pt>
                <c:pt idx="208">
                  <c:v>1</c:v>
                </c:pt>
                <c:pt idx="209">
                  <c:v>9</c:v>
                </c:pt>
                <c:pt idx="210">
                  <c:v>2</c:v>
                </c:pt>
                <c:pt idx="211">
                  <c:v>3</c:v>
                </c:pt>
                <c:pt idx="212">
                  <c:v>0</c:v>
                </c:pt>
                <c:pt idx="213">
                  <c:v>1</c:v>
                </c:pt>
                <c:pt idx="214">
                  <c:v>1</c:v>
                </c:pt>
                <c:pt idx="215">
                  <c:v>0</c:v>
                </c:pt>
                <c:pt idx="216">
                  <c:v>1</c:v>
                </c:pt>
                <c:pt idx="217">
                  <c:v>3</c:v>
                </c:pt>
                <c:pt idx="218">
                  <c:v>0</c:v>
                </c:pt>
                <c:pt idx="219">
                  <c:v>0</c:v>
                </c:pt>
                <c:pt idx="220">
                  <c:v>0</c:v>
                </c:pt>
                <c:pt idx="221">
                  <c:v>0</c:v>
                </c:pt>
                <c:pt idx="222">
                  <c:v>1</c:v>
                </c:pt>
                <c:pt idx="223">
                  <c:v>0</c:v>
                </c:pt>
                <c:pt idx="224">
                  <c:v>3</c:v>
                </c:pt>
                <c:pt idx="225">
                  <c:v>0</c:v>
                </c:pt>
                <c:pt idx="226">
                  <c:v>3</c:v>
                </c:pt>
                <c:pt idx="227">
                  <c:v>1</c:v>
                </c:pt>
                <c:pt idx="228">
                  <c:v>3</c:v>
                </c:pt>
                <c:pt idx="229">
                  <c:v>1</c:v>
                </c:pt>
                <c:pt idx="230">
                  <c:v>0</c:v>
                </c:pt>
                <c:pt idx="231">
                  <c:v>0</c:v>
                </c:pt>
                <c:pt idx="232">
                  <c:v>0</c:v>
                </c:pt>
                <c:pt idx="233">
                  <c:v>0</c:v>
                </c:pt>
                <c:pt idx="234">
                  <c:v>1</c:v>
                </c:pt>
                <c:pt idx="235">
                  <c:v>2</c:v>
                </c:pt>
                <c:pt idx="236">
                  <c:v>0</c:v>
                </c:pt>
                <c:pt idx="237">
                  <c:v>0</c:v>
                </c:pt>
                <c:pt idx="238">
                  <c:v>0</c:v>
                </c:pt>
                <c:pt idx="239">
                  <c:v>0</c:v>
                </c:pt>
                <c:pt idx="240">
                  <c:v>17</c:v>
                </c:pt>
                <c:pt idx="241">
                  <c:v>0</c:v>
                </c:pt>
                <c:pt idx="242">
                  <c:v>35</c:v>
                </c:pt>
                <c:pt idx="243">
                  <c:v>0</c:v>
                </c:pt>
                <c:pt idx="244">
                  <c:v>1</c:v>
                </c:pt>
                <c:pt idx="245">
                  <c:v>0</c:v>
                </c:pt>
                <c:pt idx="246">
                  <c:v>0</c:v>
                </c:pt>
                <c:pt idx="247">
                  <c:v>0</c:v>
                </c:pt>
                <c:pt idx="248">
                  <c:v>36</c:v>
                </c:pt>
                <c:pt idx="249">
                  <c:v>0</c:v>
                </c:pt>
                <c:pt idx="250">
                  <c:v>2</c:v>
                </c:pt>
                <c:pt idx="251">
                  <c:v>0</c:v>
                </c:pt>
                <c:pt idx="252">
                  <c:v>0</c:v>
                </c:pt>
                <c:pt idx="253">
                  <c:v>0</c:v>
                </c:pt>
                <c:pt idx="254">
                  <c:v>0</c:v>
                </c:pt>
                <c:pt idx="255">
                  <c:v>0</c:v>
                </c:pt>
                <c:pt idx="256">
                  <c:v>2</c:v>
                </c:pt>
                <c:pt idx="257">
                  <c:v>0</c:v>
                </c:pt>
                <c:pt idx="258">
                  <c:v>0</c:v>
                </c:pt>
                <c:pt idx="259">
                  <c:v>0</c:v>
                </c:pt>
                <c:pt idx="260">
                  <c:v>0</c:v>
                </c:pt>
                <c:pt idx="261">
                  <c:v>2</c:v>
                </c:pt>
                <c:pt idx="262">
                  <c:v>0</c:v>
                </c:pt>
                <c:pt idx="263">
                  <c:v>0</c:v>
                </c:pt>
                <c:pt idx="264">
                  <c:v>0</c:v>
                </c:pt>
                <c:pt idx="265">
                  <c:v>1</c:v>
                </c:pt>
                <c:pt idx="266">
                  <c:v>1</c:v>
                </c:pt>
                <c:pt idx="267">
                  <c:v>0</c:v>
                </c:pt>
                <c:pt idx="268">
                  <c:v>0</c:v>
                </c:pt>
                <c:pt idx="269">
                  <c:v>4</c:v>
                </c:pt>
                <c:pt idx="270">
                  <c:v>0</c:v>
                </c:pt>
                <c:pt idx="271">
                  <c:v>0</c:v>
                </c:pt>
                <c:pt idx="272">
                  <c:v>2</c:v>
                </c:pt>
                <c:pt idx="273">
                  <c:v>1</c:v>
                </c:pt>
                <c:pt idx="274">
                  <c:v>0</c:v>
                </c:pt>
                <c:pt idx="275">
                  <c:v>2</c:v>
                </c:pt>
                <c:pt idx="276">
                  <c:v>0</c:v>
                </c:pt>
                <c:pt idx="277">
                  <c:v>0</c:v>
                </c:pt>
                <c:pt idx="278">
                  <c:v>0</c:v>
                </c:pt>
                <c:pt idx="279">
                  <c:v>0</c:v>
                </c:pt>
                <c:pt idx="280">
                  <c:v>0</c:v>
                </c:pt>
                <c:pt idx="281">
                  <c:v>0</c:v>
                </c:pt>
                <c:pt idx="282">
                  <c:v>0</c:v>
                </c:pt>
                <c:pt idx="283">
                  <c:v>2</c:v>
                </c:pt>
                <c:pt idx="284">
                  <c:v>1</c:v>
                </c:pt>
                <c:pt idx="285">
                  <c:v>0</c:v>
                </c:pt>
                <c:pt idx="286">
                  <c:v>2</c:v>
                </c:pt>
                <c:pt idx="287">
                  <c:v>1</c:v>
                </c:pt>
                <c:pt idx="288">
                  <c:v>2</c:v>
                </c:pt>
                <c:pt idx="289">
                  <c:v>2</c:v>
                </c:pt>
                <c:pt idx="290">
                  <c:v>2</c:v>
                </c:pt>
                <c:pt idx="291">
                  <c:v>2</c:v>
                </c:pt>
                <c:pt idx="292">
                  <c:v>0</c:v>
                </c:pt>
                <c:pt idx="293">
                  <c:v>0</c:v>
                </c:pt>
                <c:pt idx="294">
                  <c:v>0</c:v>
                </c:pt>
                <c:pt idx="295">
                  <c:v>2</c:v>
                </c:pt>
                <c:pt idx="296">
                  <c:v>1</c:v>
                </c:pt>
                <c:pt idx="297">
                  <c:v>1</c:v>
                </c:pt>
                <c:pt idx="298">
                  <c:v>0</c:v>
                </c:pt>
                <c:pt idx="299">
                  <c:v>0</c:v>
                </c:pt>
                <c:pt idx="300">
                  <c:v>0</c:v>
                </c:pt>
                <c:pt idx="301">
                  <c:v>2</c:v>
                </c:pt>
                <c:pt idx="302">
                  <c:v>0</c:v>
                </c:pt>
                <c:pt idx="303">
                  <c:v>2</c:v>
                </c:pt>
                <c:pt idx="304">
                  <c:v>2</c:v>
                </c:pt>
                <c:pt idx="305">
                  <c:v>2</c:v>
                </c:pt>
                <c:pt idx="306">
                  <c:v>0</c:v>
                </c:pt>
                <c:pt idx="307">
                  <c:v>1</c:v>
                </c:pt>
                <c:pt idx="308">
                  <c:v>1</c:v>
                </c:pt>
                <c:pt idx="309">
                  <c:v>2</c:v>
                </c:pt>
                <c:pt idx="310">
                  <c:v>0</c:v>
                </c:pt>
                <c:pt idx="311">
                  <c:v>1</c:v>
                </c:pt>
                <c:pt idx="312">
                  <c:v>1</c:v>
                </c:pt>
                <c:pt idx="313">
                  <c:v>2</c:v>
                </c:pt>
                <c:pt idx="314">
                  <c:v>2</c:v>
                </c:pt>
                <c:pt idx="315">
                  <c:v>0</c:v>
                </c:pt>
                <c:pt idx="316">
                  <c:v>1</c:v>
                </c:pt>
                <c:pt idx="317">
                  <c:v>10</c:v>
                </c:pt>
                <c:pt idx="318">
                  <c:v>17</c:v>
                </c:pt>
                <c:pt idx="319">
                  <c:v>1</c:v>
                </c:pt>
                <c:pt idx="320">
                  <c:v>0</c:v>
                </c:pt>
                <c:pt idx="321">
                  <c:v>4</c:v>
                </c:pt>
                <c:pt idx="322">
                  <c:v>0</c:v>
                </c:pt>
                <c:pt idx="323">
                  <c:v>3</c:v>
                </c:pt>
                <c:pt idx="324">
                  <c:v>4</c:v>
                </c:pt>
                <c:pt idx="325">
                  <c:v>168</c:v>
                </c:pt>
                <c:pt idx="326">
                  <c:v>1</c:v>
                </c:pt>
                <c:pt idx="327">
                  <c:v>168</c:v>
                </c:pt>
                <c:pt idx="328">
                  <c:v>168</c:v>
                </c:pt>
                <c:pt idx="329">
                  <c:v>0</c:v>
                </c:pt>
                <c:pt idx="330">
                  <c:v>0</c:v>
                </c:pt>
                <c:pt idx="331">
                  <c:v>0</c:v>
                </c:pt>
                <c:pt idx="332">
                  <c:v>0</c:v>
                </c:pt>
                <c:pt idx="333">
                  <c:v>0</c:v>
                </c:pt>
                <c:pt idx="334">
                  <c:v>2</c:v>
                </c:pt>
                <c:pt idx="335">
                  <c:v>5</c:v>
                </c:pt>
                <c:pt idx="336">
                  <c:v>0</c:v>
                </c:pt>
                <c:pt idx="337">
                  <c:v>0</c:v>
                </c:pt>
                <c:pt idx="338">
                  <c:v>0</c:v>
                </c:pt>
                <c:pt idx="339">
                  <c:v>0</c:v>
                </c:pt>
                <c:pt idx="340">
                  <c:v>0</c:v>
                </c:pt>
                <c:pt idx="341">
                  <c:v>0</c:v>
                </c:pt>
                <c:pt idx="342">
                  <c:v>1</c:v>
                </c:pt>
                <c:pt idx="343">
                  <c:v>1</c:v>
                </c:pt>
                <c:pt idx="344">
                  <c:v>0</c:v>
                </c:pt>
                <c:pt idx="345">
                  <c:v>1</c:v>
                </c:pt>
                <c:pt idx="346">
                  <c:v>2</c:v>
                </c:pt>
                <c:pt idx="347">
                  <c:v>0</c:v>
                </c:pt>
                <c:pt idx="348">
                  <c:v>2</c:v>
                </c:pt>
                <c:pt idx="349">
                  <c:v>0</c:v>
                </c:pt>
                <c:pt idx="350">
                  <c:v>0</c:v>
                </c:pt>
                <c:pt idx="351">
                  <c:v>43</c:v>
                </c:pt>
                <c:pt idx="352">
                  <c:v>4</c:v>
                </c:pt>
                <c:pt idx="353">
                  <c:v>1</c:v>
                </c:pt>
                <c:pt idx="354">
                  <c:v>2</c:v>
                </c:pt>
                <c:pt idx="355">
                  <c:v>0</c:v>
                </c:pt>
                <c:pt idx="356">
                  <c:v>2</c:v>
                </c:pt>
                <c:pt idx="357">
                  <c:v>0</c:v>
                </c:pt>
                <c:pt idx="358">
                  <c:v>0</c:v>
                </c:pt>
                <c:pt idx="359">
                  <c:v>0</c:v>
                </c:pt>
                <c:pt idx="360">
                  <c:v>2</c:v>
                </c:pt>
                <c:pt idx="361">
                  <c:v>0</c:v>
                </c:pt>
                <c:pt idx="362">
                  <c:v>1</c:v>
                </c:pt>
                <c:pt idx="363">
                  <c:v>1</c:v>
                </c:pt>
                <c:pt idx="364">
                  <c:v>0</c:v>
                </c:pt>
                <c:pt idx="365">
                  <c:v>0</c:v>
                </c:pt>
                <c:pt idx="366">
                  <c:v>1</c:v>
                </c:pt>
                <c:pt idx="367">
                  <c:v>1</c:v>
                </c:pt>
                <c:pt idx="368">
                  <c:v>0</c:v>
                </c:pt>
                <c:pt idx="369">
                  <c:v>0</c:v>
                </c:pt>
                <c:pt idx="370">
                  <c:v>1</c:v>
                </c:pt>
                <c:pt idx="371">
                  <c:v>1</c:v>
                </c:pt>
                <c:pt idx="372">
                  <c:v>1</c:v>
                </c:pt>
                <c:pt idx="373">
                  <c:v>5</c:v>
                </c:pt>
                <c:pt idx="374">
                  <c:v>0</c:v>
                </c:pt>
                <c:pt idx="375">
                  <c:v>2</c:v>
                </c:pt>
                <c:pt idx="376">
                  <c:v>2</c:v>
                </c:pt>
                <c:pt idx="377">
                  <c:v>5</c:v>
                </c:pt>
                <c:pt idx="378">
                  <c:v>2</c:v>
                </c:pt>
                <c:pt idx="379">
                  <c:v>0</c:v>
                </c:pt>
                <c:pt idx="380">
                  <c:v>1</c:v>
                </c:pt>
                <c:pt idx="381">
                  <c:v>0</c:v>
                </c:pt>
                <c:pt idx="382">
                  <c:v>0</c:v>
                </c:pt>
                <c:pt idx="383">
                  <c:v>1</c:v>
                </c:pt>
                <c:pt idx="384">
                  <c:v>0</c:v>
                </c:pt>
                <c:pt idx="385">
                  <c:v>0</c:v>
                </c:pt>
                <c:pt idx="386">
                  <c:v>0</c:v>
                </c:pt>
                <c:pt idx="387">
                  <c:v>0</c:v>
                </c:pt>
                <c:pt idx="388">
                  <c:v>0</c:v>
                </c:pt>
                <c:pt idx="389">
                  <c:v>0</c:v>
                </c:pt>
                <c:pt idx="390">
                  <c:v>1</c:v>
                </c:pt>
                <c:pt idx="391">
                  <c:v>4</c:v>
                </c:pt>
                <c:pt idx="392">
                  <c:v>2</c:v>
                </c:pt>
                <c:pt idx="393">
                  <c:v>0</c:v>
                </c:pt>
                <c:pt idx="394">
                  <c:v>0</c:v>
                </c:pt>
                <c:pt idx="395">
                  <c:v>1</c:v>
                </c:pt>
                <c:pt idx="396">
                  <c:v>0</c:v>
                </c:pt>
                <c:pt idx="397">
                  <c:v>2</c:v>
                </c:pt>
                <c:pt idx="398">
                  <c:v>2</c:v>
                </c:pt>
                <c:pt idx="399">
                  <c:v>0</c:v>
                </c:pt>
                <c:pt idx="400">
                  <c:v>0</c:v>
                </c:pt>
                <c:pt idx="401">
                  <c:v>0</c:v>
                </c:pt>
                <c:pt idx="402">
                  <c:v>2</c:v>
                </c:pt>
                <c:pt idx="403">
                  <c:v>0</c:v>
                </c:pt>
                <c:pt idx="404">
                  <c:v>10</c:v>
                </c:pt>
                <c:pt idx="405">
                  <c:v>0</c:v>
                </c:pt>
                <c:pt idx="406">
                  <c:v>10</c:v>
                </c:pt>
                <c:pt idx="407">
                  <c:v>10</c:v>
                </c:pt>
                <c:pt idx="408">
                  <c:v>0</c:v>
                </c:pt>
                <c:pt idx="409">
                  <c:v>0</c:v>
                </c:pt>
                <c:pt idx="410">
                  <c:v>3</c:v>
                </c:pt>
                <c:pt idx="411">
                  <c:v>8</c:v>
                </c:pt>
                <c:pt idx="412">
                  <c:v>0</c:v>
                </c:pt>
                <c:pt idx="413">
                  <c:v>0</c:v>
                </c:pt>
                <c:pt idx="414">
                  <c:v>2</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2</c:v>
                </c:pt>
                <c:pt idx="429">
                  <c:v>2</c:v>
                </c:pt>
                <c:pt idx="430">
                  <c:v>0</c:v>
                </c:pt>
                <c:pt idx="431">
                  <c:v>0</c:v>
                </c:pt>
                <c:pt idx="432">
                  <c:v>1</c:v>
                </c:pt>
                <c:pt idx="433">
                  <c:v>2</c:v>
                </c:pt>
                <c:pt idx="434">
                  <c:v>2</c:v>
                </c:pt>
                <c:pt idx="435">
                  <c:v>0</c:v>
                </c:pt>
                <c:pt idx="436">
                  <c:v>0</c:v>
                </c:pt>
                <c:pt idx="437">
                  <c:v>0</c:v>
                </c:pt>
                <c:pt idx="438">
                  <c:v>0</c:v>
                </c:pt>
                <c:pt idx="439">
                  <c:v>2</c:v>
                </c:pt>
                <c:pt idx="440">
                  <c:v>0</c:v>
                </c:pt>
                <c:pt idx="441">
                  <c:v>1</c:v>
                </c:pt>
                <c:pt idx="442">
                  <c:v>0</c:v>
                </c:pt>
                <c:pt idx="443">
                  <c:v>0</c:v>
                </c:pt>
                <c:pt idx="444">
                  <c:v>0</c:v>
                </c:pt>
                <c:pt idx="445">
                  <c:v>0</c:v>
                </c:pt>
                <c:pt idx="446">
                  <c:v>0</c:v>
                </c:pt>
                <c:pt idx="447">
                  <c:v>0</c:v>
                </c:pt>
                <c:pt idx="448">
                  <c:v>0</c:v>
                </c:pt>
                <c:pt idx="449">
                  <c:v>0</c:v>
                </c:pt>
                <c:pt idx="450">
                  <c:v>2</c:v>
                </c:pt>
                <c:pt idx="451">
                  <c:v>0</c:v>
                </c:pt>
                <c:pt idx="452">
                  <c:v>0</c:v>
                </c:pt>
                <c:pt idx="453">
                  <c:v>2</c:v>
                </c:pt>
                <c:pt idx="454">
                  <c:v>0</c:v>
                </c:pt>
                <c:pt idx="455">
                  <c:v>1</c:v>
                </c:pt>
                <c:pt idx="456">
                  <c:v>0</c:v>
                </c:pt>
                <c:pt idx="457">
                  <c:v>0</c:v>
                </c:pt>
                <c:pt idx="458">
                  <c:v>0</c:v>
                </c:pt>
                <c:pt idx="459">
                  <c:v>0</c:v>
                </c:pt>
                <c:pt idx="460">
                  <c:v>0</c:v>
                </c:pt>
                <c:pt idx="461">
                  <c:v>0</c:v>
                </c:pt>
                <c:pt idx="462">
                  <c:v>0</c:v>
                </c:pt>
                <c:pt idx="463">
                  <c:v>0</c:v>
                </c:pt>
                <c:pt idx="464">
                  <c:v>0</c:v>
                </c:pt>
                <c:pt idx="465">
                  <c:v>1</c:v>
                </c:pt>
                <c:pt idx="466">
                  <c:v>1</c:v>
                </c:pt>
                <c:pt idx="467">
                  <c:v>0</c:v>
                </c:pt>
                <c:pt idx="468">
                  <c:v>0</c:v>
                </c:pt>
                <c:pt idx="469">
                  <c:v>0</c:v>
                </c:pt>
                <c:pt idx="470">
                  <c:v>0</c:v>
                </c:pt>
                <c:pt idx="471">
                  <c:v>0</c:v>
                </c:pt>
                <c:pt idx="472">
                  <c:v>0</c:v>
                </c:pt>
                <c:pt idx="473">
                  <c:v>0</c:v>
                </c:pt>
                <c:pt idx="474">
                  <c:v>1</c:v>
                </c:pt>
                <c:pt idx="475">
                  <c:v>0</c:v>
                </c:pt>
                <c:pt idx="476">
                  <c:v>0</c:v>
                </c:pt>
                <c:pt idx="477">
                  <c:v>0</c:v>
                </c:pt>
                <c:pt idx="478">
                  <c:v>0</c:v>
                </c:pt>
                <c:pt idx="479">
                  <c:v>0</c:v>
                </c:pt>
                <c:pt idx="480">
                  <c:v>2</c:v>
                </c:pt>
                <c:pt idx="481">
                  <c:v>1</c:v>
                </c:pt>
                <c:pt idx="482">
                  <c:v>0</c:v>
                </c:pt>
                <c:pt idx="483">
                  <c:v>0</c:v>
                </c:pt>
                <c:pt idx="484">
                  <c:v>0</c:v>
                </c:pt>
                <c:pt idx="485">
                  <c:v>2</c:v>
                </c:pt>
                <c:pt idx="486">
                  <c:v>0</c:v>
                </c:pt>
                <c:pt idx="487">
                  <c:v>0</c:v>
                </c:pt>
                <c:pt idx="488">
                  <c:v>0</c:v>
                </c:pt>
                <c:pt idx="489">
                  <c:v>0</c:v>
                </c:pt>
                <c:pt idx="490">
                  <c:v>0</c:v>
                </c:pt>
                <c:pt idx="491">
                  <c:v>2</c:v>
                </c:pt>
                <c:pt idx="492">
                  <c:v>6</c:v>
                </c:pt>
                <c:pt idx="493">
                  <c:v>0</c:v>
                </c:pt>
                <c:pt idx="494">
                  <c:v>0</c:v>
                </c:pt>
                <c:pt idx="495">
                  <c:v>0</c:v>
                </c:pt>
                <c:pt idx="496">
                  <c:v>0</c:v>
                </c:pt>
                <c:pt idx="497">
                  <c:v>0</c:v>
                </c:pt>
                <c:pt idx="498">
                  <c:v>0</c:v>
                </c:pt>
                <c:pt idx="499">
                  <c:v>0</c:v>
                </c:pt>
                <c:pt idx="500">
                  <c:v>12</c:v>
                </c:pt>
                <c:pt idx="501">
                  <c:v>0</c:v>
                </c:pt>
                <c:pt idx="502">
                  <c:v>0</c:v>
                </c:pt>
                <c:pt idx="503">
                  <c:v>0</c:v>
                </c:pt>
                <c:pt idx="504">
                  <c:v>4</c:v>
                </c:pt>
                <c:pt idx="505">
                  <c:v>0</c:v>
                </c:pt>
                <c:pt idx="506">
                  <c:v>0</c:v>
                </c:pt>
                <c:pt idx="507">
                  <c:v>0</c:v>
                </c:pt>
                <c:pt idx="508">
                  <c:v>0</c:v>
                </c:pt>
                <c:pt idx="509">
                  <c:v>0</c:v>
                </c:pt>
                <c:pt idx="510">
                  <c:v>3</c:v>
                </c:pt>
                <c:pt idx="511">
                  <c:v>0</c:v>
                </c:pt>
                <c:pt idx="512">
                  <c:v>0</c:v>
                </c:pt>
                <c:pt idx="513">
                  <c:v>1</c:v>
                </c:pt>
                <c:pt idx="514">
                  <c:v>0</c:v>
                </c:pt>
                <c:pt idx="515">
                  <c:v>0</c:v>
                </c:pt>
                <c:pt idx="516">
                  <c:v>0</c:v>
                </c:pt>
                <c:pt idx="517">
                  <c:v>0</c:v>
                </c:pt>
                <c:pt idx="518">
                  <c:v>0</c:v>
                </c:pt>
                <c:pt idx="519">
                  <c:v>2</c:v>
                </c:pt>
                <c:pt idx="520">
                  <c:v>10</c:v>
                </c:pt>
                <c:pt idx="521">
                  <c:v>0</c:v>
                </c:pt>
                <c:pt idx="522">
                  <c:v>1</c:v>
                </c:pt>
                <c:pt idx="523">
                  <c:v>0</c:v>
                </c:pt>
                <c:pt idx="524">
                  <c:v>1</c:v>
                </c:pt>
                <c:pt idx="525">
                  <c:v>2</c:v>
                </c:pt>
                <c:pt idx="526">
                  <c:v>1</c:v>
                </c:pt>
                <c:pt idx="527">
                  <c:v>0</c:v>
                </c:pt>
              </c:numCache>
            </c:numRef>
          </c:val>
        </c:ser>
        <c:ser>
          <c:idx val="1"/>
          <c:order val="1"/>
          <c:tx>
            <c:v>Insertions</c:v>
          </c:tx>
          <c:spPr>
            <a:solidFill>
              <a:srgbClr val="00B05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36541.516898149268</c:v>
                </c:pt>
                <c:pt idx="18">
                  <c:v>36544.788819445523</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36620.322858797066</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36700.794189813983</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36777.561724536172</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37005.44127314895</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37140.55498842668</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37470.542546297118</c:v>
                </c:pt>
                <c:pt idx="151">
                  <c:v>37482.565798610267</c:v>
                </c:pt>
                <c:pt idx="152">
                  <c:v>37484.43131944519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37608.621400462151</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37699.681238426747</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37963.555613426703</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38069.47403935263</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38278.306921297051</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38503.415613426747</c:v>
                </c:pt>
                <c:pt idx="286">
                  <c:v>38519.531331018516</c:v>
                </c:pt>
                <c:pt idx="287">
                  <c:v>38566.334340277783</c:v>
                </c:pt>
                <c:pt idx="288">
                  <c:v>38602.495451388888</c:v>
                </c:pt>
                <c:pt idx="289">
                  <c:v>38630.697465277575</c:v>
                </c:pt>
                <c:pt idx="290">
                  <c:v>38642.325046296297</c:v>
                </c:pt>
                <c:pt idx="291">
                  <c:v>38642.485659722232</c:v>
                </c:pt>
                <c:pt idx="292">
                  <c:v>38643.596423610223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39013.333819445405</c:v>
                </c:pt>
                <c:pt idx="344">
                  <c:v>39031.508414351862</c:v>
                </c:pt>
                <c:pt idx="345">
                  <c:v>39069.603136574078</c:v>
                </c:pt>
                <c:pt idx="346">
                  <c:v>39086.572997685187</c:v>
                </c:pt>
                <c:pt idx="347">
                  <c:v>39086.579560185186</c:v>
                </c:pt>
                <c:pt idx="348">
                  <c:v>39090.446296297421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39580.350949074818</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39638.458148149039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39661.802557871117</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40415.578819445596</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40582.690462962048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40610.646296297266</c:v>
                </c:pt>
                <c:pt idx="465">
                  <c:v>40613.544305555552</c:v>
                </c:pt>
                <c:pt idx="466">
                  <c:v>40616.822824074203</c:v>
                </c:pt>
                <c:pt idx="467">
                  <c:v>40626.443692129629</c:v>
                </c:pt>
                <c:pt idx="468">
                  <c:v>40626.449699074212</c:v>
                </c:pt>
                <c:pt idx="469">
                  <c:v>40626.573217592602</c:v>
                </c:pt>
                <c:pt idx="470">
                  <c:v>40634.536273149039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40721.61254629711</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41211.540613426747</c:v>
                </c:pt>
                <c:pt idx="521">
                  <c:v>41218.402395833335</c:v>
                </c:pt>
                <c:pt idx="522">
                  <c:v>41218.476319445523</c:v>
                </c:pt>
                <c:pt idx="523">
                  <c:v>41218.627453702975</c:v>
                </c:pt>
                <c:pt idx="524">
                  <c:v>41290.490532407413</c:v>
                </c:pt>
                <c:pt idx="525">
                  <c:v>41306.687766203584</c:v>
                </c:pt>
                <c:pt idx="526">
                  <c:v>41306.697685184976</c:v>
                </c:pt>
                <c:pt idx="527">
                  <c:v>41309.518622685187</c:v>
                </c:pt>
              </c:numCache>
            </c:numRef>
          </c:cat>
          <c:val>
            <c:numRef>
              <c:f>ensembl!$W$2:$W$529</c:f>
              <c:numCache>
                <c:formatCode>General</c:formatCode>
                <c:ptCount val="528"/>
                <c:pt idx="0">
                  <c:v>0</c:v>
                </c:pt>
                <c:pt idx="1">
                  <c:v>9</c:v>
                </c:pt>
                <c:pt idx="2">
                  <c:v>0</c:v>
                </c:pt>
                <c:pt idx="3">
                  <c:v>4</c:v>
                </c:pt>
                <c:pt idx="4">
                  <c:v>4</c:v>
                </c:pt>
                <c:pt idx="5">
                  <c:v>6</c:v>
                </c:pt>
                <c:pt idx="6">
                  <c:v>0</c:v>
                </c:pt>
                <c:pt idx="7">
                  <c:v>3</c:v>
                </c:pt>
                <c:pt idx="8">
                  <c:v>10</c:v>
                </c:pt>
                <c:pt idx="9">
                  <c:v>0</c:v>
                </c:pt>
                <c:pt idx="10">
                  <c:v>0</c:v>
                </c:pt>
                <c:pt idx="11">
                  <c:v>0</c:v>
                </c:pt>
                <c:pt idx="12">
                  <c:v>3</c:v>
                </c:pt>
                <c:pt idx="13">
                  <c:v>5</c:v>
                </c:pt>
                <c:pt idx="14">
                  <c:v>0</c:v>
                </c:pt>
                <c:pt idx="15">
                  <c:v>1</c:v>
                </c:pt>
                <c:pt idx="16">
                  <c:v>0</c:v>
                </c:pt>
                <c:pt idx="17">
                  <c:v>4</c:v>
                </c:pt>
                <c:pt idx="18">
                  <c:v>0</c:v>
                </c:pt>
                <c:pt idx="19">
                  <c:v>11</c:v>
                </c:pt>
                <c:pt idx="20">
                  <c:v>11</c:v>
                </c:pt>
                <c:pt idx="21">
                  <c:v>0</c:v>
                </c:pt>
                <c:pt idx="22">
                  <c:v>11</c:v>
                </c:pt>
                <c:pt idx="23">
                  <c:v>0</c:v>
                </c:pt>
                <c:pt idx="24">
                  <c:v>0</c:v>
                </c:pt>
                <c:pt idx="25">
                  <c:v>0</c:v>
                </c:pt>
                <c:pt idx="26">
                  <c:v>0</c:v>
                </c:pt>
                <c:pt idx="27">
                  <c:v>17</c:v>
                </c:pt>
                <c:pt idx="28">
                  <c:v>0</c:v>
                </c:pt>
                <c:pt idx="29">
                  <c:v>0</c:v>
                </c:pt>
                <c:pt idx="30">
                  <c:v>1</c:v>
                </c:pt>
                <c:pt idx="31">
                  <c:v>10</c:v>
                </c:pt>
                <c:pt idx="32">
                  <c:v>2</c:v>
                </c:pt>
                <c:pt idx="33">
                  <c:v>1</c:v>
                </c:pt>
                <c:pt idx="34">
                  <c:v>9</c:v>
                </c:pt>
                <c:pt idx="35">
                  <c:v>0</c:v>
                </c:pt>
                <c:pt idx="36">
                  <c:v>0</c:v>
                </c:pt>
                <c:pt idx="37">
                  <c:v>0</c:v>
                </c:pt>
                <c:pt idx="38">
                  <c:v>12</c:v>
                </c:pt>
                <c:pt idx="39">
                  <c:v>0</c:v>
                </c:pt>
                <c:pt idx="40">
                  <c:v>0</c:v>
                </c:pt>
                <c:pt idx="41">
                  <c:v>0</c:v>
                </c:pt>
                <c:pt idx="42">
                  <c:v>0</c:v>
                </c:pt>
                <c:pt idx="43">
                  <c:v>0</c:v>
                </c:pt>
                <c:pt idx="44">
                  <c:v>0</c:v>
                </c:pt>
                <c:pt idx="45">
                  <c:v>0</c:v>
                </c:pt>
                <c:pt idx="46">
                  <c:v>0</c:v>
                </c:pt>
                <c:pt idx="47">
                  <c:v>0</c:v>
                </c:pt>
                <c:pt idx="48">
                  <c:v>4</c:v>
                </c:pt>
                <c:pt idx="49">
                  <c:v>12</c:v>
                </c:pt>
                <c:pt idx="50">
                  <c:v>3</c:v>
                </c:pt>
                <c:pt idx="51">
                  <c:v>0</c:v>
                </c:pt>
                <c:pt idx="52">
                  <c:v>15</c:v>
                </c:pt>
                <c:pt idx="53">
                  <c:v>12</c:v>
                </c:pt>
                <c:pt idx="54">
                  <c:v>3</c:v>
                </c:pt>
                <c:pt idx="55">
                  <c:v>7</c:v>
                </c:pt>
                <c:pt idx="56">
                  <c:v>2</c:v>
                </c:pt>
                <c:pt idx="57">
                  <c:v>0</c:v>
                </c:pt>
                <c:pt idx="58">
                  <c:v>3</c:v>
                </c:pt>
                <c:pt idx="59">
                  <c:v>10</c:v>
                </c:pt>
                <c:pt idx="60">
                  <c:v>6</c:v>
                </c:pt>
                <c:pt idx="61">
                  <c:v>6</c:v>
                </c:pt>
                <c:pt idx="62">
                  <c:v>12</c:v>
                </c:pt>
                <c:pt idx="63">
                  <c:v>1</c:v>
                </c:pt>
                <c:pt idx="64">
                  <c:v>10</c:v>
                </c:pt>
                <c:pt idx="65">
                  <c:v>5</c:v>
                </c:pt>
                <c:pt idx="66">
                  <c:v>0</c:v>
                </c:pt>
                <c:pt idx="67">
                  <c:v>0</c:v>
                </c:pt>
                <c:pt idx="68">
                  <c:v>3</c:v>
                </c:pt>
                <c:pt idx="69">
                  <c:v>4</c:v>
                </c:pt>
                <c:pt idx="70">
                  <c:v>2</c:v>
                </c:pt>
                <c:pt idx="71">
                  <c:v>16</c:v>
                </c:pt>
                <c:pt idx="72">
                  <c:v>6</c:v>
                </c:pt>
                <c:pt idx="73">
                  <c:v>4</c:v>
                </c:pt>
                <c:pt idx="74">
                  <c:v>3</c:v>
                </c:pt>
                <c:pt idx="75">
                  <c:v>6</c:v>
                </c:pt>
                <c:pt idx="76">
                  <c:v>9</c:v>
                </c:pt>
                <c:pt idx="77">
                  <c:v>0</c:v>
                </c:pt>
                <c:pt idx="78">
                  <c:v>5</c:v>
                </c:pt>
                <c:pt idx="79">
                  <c:v>0</c:v>
                </c:pt>
                <c:pt idx="80">
                  <c:v>18</c:v>
                </c:pt>
                <c:pt idx="81">
                  <c:v>1</c:v>
                </c:pt>
                <c:pt idx="82">
                  <c:v>1</c:v>
                </c:pt>
                <c:pt idx="83">
                  <c:v>4</c:v>
                </c:pt>
                <c:pt idx="84">
                  <c:v>6</c:v>
                </c:pt>
                <c:pt idx="85">
                  <c:v>0</c:v>
                </c:pt>
                <c:pt idx="86">
                  <c:v>0</c:v>
                </c:pt>
                <c:pt idx="87">
                  <c:v>0</c:v>
                </c:pt>
                <c:pt idx="88">
                  <c:v>0</c:v>
                </c:pt>
                <c:pt idx="89">
                  <c:v>0</c:v>
                </c:pt>
                <c:pt idx="90">
                  <c:v>4</c:v>
                </c:pt>
                <c:pt idx="91">
                  <c:v>3</c:v>
                </c:pt>
                <c:pt idx="92">
                  <c:v>0</c:v>
                </c:pt>
                <c:pt idx="93">
                  <c:v>9</c:v>
                </c:pt>
                <c:pt idx="94">
                  <c:v>0</c:v>
                </c:pt>
                <c:pt idx="95">
                  <c:v>12</c:v>
                </c:pt>
                <c:pt idx="96">
                  <c:v>0</c:v>
                </c:pt>
                <c:pt idx="97">
                  <c:v>0</c:v>
                </c:pt>
                <c:pt idx="98">
                  <c:v>0</c:v>
                </c:pt>
                <c:pt idx="99">
                  <c:v>0</c:v>
                </c:pt>
                <c:pt idx="100">
                  <c:v>0</c:v>
                </c:pt>
                <c:pt idx="101">
                  <c:v>5</c:v>
                </c:pt>
                <c:pt idx="102">
                  <c:v>0</c:v>
                </c:pt>
                <c:pt idx="103">
                  <c:v>0</c:v>
                </c:pt>
                <c:pt idx="104">
                  <c:v>0</c:v>
                </c:pt>
                <c:pt idx="105">
                  <c:v>0</c:v>
                </c:pt>
                <c:pt idx="106">
                  <c:v>0</c:v>
                </c:pt>
                <c:pt idx="107">
                  <c:v>0</c:v>
                </c:pt>
                <c:pt idx="108">
                  <c:v>35</c:v>
                </c:pt>
                <c:pt idx="109">
                  <c:v>0</c:v>
                </c:pt>
                <c:pt idx="110">
                  <c:v>0</c:v>
                </c:pt>
                <c:pt idx="111">
                  <c:v>0</c:v>
                </c:pt>
                <c:pt idx="112">
                  <c:v>0</c:v>
                </c:pt>
                <c:pt idx="113">
                  <c:v>0</c:v>
                </c:pt>
                <c:pt idx="114">
                  <c:v>0</c:v>
                </c:pt>
                <c:pt idx="115">
                  <c:v>1</c:v>
                </c:pt>
                <c:pt idx="116">
                  <c:v>7</c:v>
                </c:pt>
                <c:pt idx="117">
                  <c:v>0</c:v>
                </c:pt>
                <c:pt idx="118">
                  <c:v>7</c:v>
                </c:pt>
                <c:pt idx="119">
                  <c:v>0</c:v>
                </c:pt>
                <c:pt idx="120">
                  <c:v>0</c:v>
                </c:pt>
                <c:pt idx="121">
                  <c:v>0</c:v>
                </c:pt>
                <c:pt idx="122">
                  <c:v>1</c:v>
                </c:pt>
                <c:pt idx="123">
                  <c:v>0</c:v>
                </c:pt>
                <c:pt idx="124">
                  <c:v>0</c:v>
                </c:pt>
                <c:pt idx="125">
                  <c:v>10</c:v>
                </c:pt>
                <c:pt idx="126">
                  <c:v>1</c:v>
                </c:pt>
                <c:pt idx="127">
                  <c:v>0</c:v>
                </c:pt>
                <c:pt idx="128">
                  <c:v>0</c:v>
                </c:pt>
                <c:pt idx="129">
                  <c:v>0</c:v>
                </c:pt>
                <c:pt idx="130">
                  <c:v>1</c:v>
                </c:pt>
                <c:pt idx="131">
                  <c:v>30</c:v>
                </c:pt>
                <c:pt idx="132">
                  <c:v>141</c:v>
                </c:pt>
                <c:pt idx="133">
                  <c:v>0</c:v>
                </c:pt>
                <c:pt idx="134">
                  <c:v>0</c:v>
                </c:pt>
                <c:pt idx="135">
                  <c:v>0</c:v>
                </c:pt>
                <c:pt idx="136">
                  <c:v>0</c:v>
                </c:pt>
                <c:pt idx="137">
                  <c:v>1</c:v>
                </c:pt>
                <c:pt idx="138">
                  <c:v>0</c:v>
                </c:pt>
                <c:pt idx="139">
                  <c:v>0</c:v>
                </c:pt>
                <c:pt idx="140">
                  <c:v>1</c:v>
                </c:pt>
                <c:pt idx="141">
                  <c:v>0</c:v>
                </c:pt>
                <c:pt idx="142">
                  <c:v>12</c:v>
                </c:pt>
                <c:pt idx="143">
                  <c:v>0</c:v>
                </c:pt>
                <c:pt idx="144">
                  <c:v>0</c:v>
                </c:pt>
                <c:pt idx="145">
                  <c:v>40</c:v>
                </c:pt>
                <c:pt idx="146">
                  <c:v>0</c:v>
                </c:pt>
                <c:pt idx="147">
                  <c:v>0</c:v>
                </c:pt>
                <c:pt idx="148">
                  <c:v>0</c:v>
                </c:pt>
                <c:pt idx="149">
                  <c:v>0</c:v>
                </c:pt>
                <c:pt idx="150">
                  <c:v>1</c:v>
                </c:pt>
                <c:pt idx="151">
                  <c:v>4</c:v>
                </c:pt>
                <c:pt idx="152">
                  <c:v>1</c:v>
                </c:pt>
                <c:pt idx="153">
                  <c:v>0</c:v>
                </c:pt>
                <c:pt idx="154">
                  <c:v>1</c:v>
                </c:pt>
                <c:pt idx="155">
                  <c:v>1</c:v>
                </c:pt>
                <c:pt idx="156">
                  <c:v>0</c:v>
                </c:pt>
                <c:pt idx="157">
                  <c:v>0</c:v>
                </c:pt>
                <c:pt idx="158">
                  <c:v>0</c:v>
                </c:pt>
                <c:pt idx="159">
                  <c:v>0</c:v>
                </c:pt>
                <c:pt idx="160">
                  <c:v>0</c:v>
                </c:pt>
                <c:pt idx="161">
                  <c:v>0</c:v>
                </c:pt>
                <c:pt idx="162">
                  <c:v>0</c:v>
                </c:pt>
                <c:pt idx="163">
                  <c:v>0</c:v>
                </c:pt>
                <c:pt idx="164">
                  <c:v>2</c:v>
                </c:pt>
                <c:pt idx="165">
                  <c:v>0</c:v>
                </c:pt>
                <c:pt idx="166">
                  <c:v>2</c:v>
                </c:pt>
                <c:pt idx="167">
                  <c:v>2</c:v>
                </c:pt>
                <c:pt idx="168">
                  <c:v>0</c:v>
                </c:pt>
                <c:pt idx="169">
                  <c:v>0</c:v>
                </c:pt>
                <c:pt idx="170">
                  <c:v>0</c:v>
                </c:pt>
                <c:pt idx="171">
                  <c:v>0</c:v>
                </c:pt>
                <c:pt idx="172">
                  <c:v>0</c:v>
                </c:pt>
                <c:pt idx="173">
                  <c:v>0</c:v>
                </c:pt>
                <c:pt idx="174">
                  <c:v>0</c:v>
                </c:pt>
                <c:pt idx="175">
                  <c:v>0</c:v>
                </c:pt>
                <c:pt idx="176">
                  <c:v>32</c:v>
                </c:pt>
                <c:pt idx="177">
                  <c:v>1</c:v>
                </c:pt>
                <c:pt idx="178">
                  <c:v>0</c:v>
                </c:pt>
                <c:pt idx="179">
                  <c:v>0</c:v>
                </c:pt>
                <c:pt idx="180">
                  <c:v>0</c:v>
                </c:pt>
                <c:pt idx="181">
                  <c:v>0</c:v>
                </c:pt>
                <c:pt idx="182">
                  <c:v>0</c:v>
                </c:pt>
                <c:pt idx="183">
                  <c:v>0</c:v>
                </c:pt>
                <c:pt idx="184">
                  <c:v>0</c:v>
                </c:pt>
                <c:pt idx="185">
                  <c:v>0</c:v>
                </c:pt>
                <c:pt idx="186">
                  <c:v>0</c:v>
                </c:pt>
                <c:pt idx="187">
                  <c:v>0</c:v>
                </c:pt>
                <c:pt idx="188">
                  <c:v>15</c:v>
                </c:pt>
                <c:pt idx="189">
                  <c:v>0</c:v>
                </c:pt>
                <c:pt idx="190">
                  <c:v>5</c:v>
                </c:pt>
                <c:pt idx="191">
                  <c:v>0</c:v>
                </c:pt>
                <c:pt idx="192">
                  <c:v>0</c:v>
                </c:pt>
                <c:pt idx="193">
                  <c:v>0</c:v>
                </c:pt>
                <c:pt idx="194">
                  <c:v>10</c:v>
                </c:pt>
                <c:pt idx="195">
                  <c:v>14</c:v>
                </c:pt>
                <c:pt idx="196">
                  <c:v>0</c:v>
                </c:pt>
                <c:pt idx="197">
                  <c:v>0</c:v>
                </c:pt>
                <c:pt idx="198">
                  <c:v>3</c:v>
                </c:pt>
                <c:pt idx="199">
                  <c:v>0</c:v>
                </c:pt>
                <c:pt idx="200">
                  <c:v>5</c:v>
                </c:pt>
                <c:pt idx="201">
                  <c:v>1</c:v>
                </c:pt>
                <c:pt idx="202">
                  <c:v>0</c:v>
                </c:pt>
                <c:pt idx="203">
                  <c:v>0</c:v>
                </c:pt>
                <c:pt idx="204">
                  <c:v>0</c:v>
                </c:pt>
                <c:pt idx="205">
                  <c:v>41</c:v>
                </c:pt>
                <c:pt idx="206">
                  <c:v>7</c:v>
                </c:pt>
                <c:pt idx="207">
                  <c:v>20</c:v>
                </c:pt>
                <c:pt idx="208">
                  <c:v>6</c:v>
                </c:pt>
                <c:pt idx="209">
                  <c:v>27</c:v>
                </c:pt>
                <c:pt idx="210">
                  <c:v>0</c:v>
                </c:pt>
                <c:pt idx="211">
                  <c:v>2</c:v>
                </c:pt>
                <c:pt idx="212">
                  <c:v>0</c:v>
                </c:pt>
                <c:pt idx="213">
                  <c:v>3</c:v>
                </c:pt>
                <c:pt idx="214">
                  <c:v>1</c:v>
                </c:pt>
                <c:pt idx="215">
                  <c:v>0</c:v>
                </c:pt>
                <c:pt idx="216">
                  <c:v>0</c:v>
                </c:pt>
                <c:pt idx="217">
                  <c:v>7</c:v>
                </c:pt>
                <c:pt idx="218">
                  <c:v>3</c:v>
                </c:pt>
                <c:pt idx="219">
                  <c:v>0</c:v>
                </c:pt>
                <c:pt idx="220">
                  <c:v>0</c:v>
                </c:pt>
                <c:pt idx="221">
                  <c:v>0</c:v>
                </c:pt>
                <c:pt idx="222">
                  <c:v>1</c:v>
                </c:pt>
                <c:pt idx="223">
                  <c:v>0</c:v>
                </c:pt>
                <c:pt idx="224">
                  <c:v>4</c:v>
                </c:pt>
                <c:pt idx="225">
                  <c:v>24</c:v>
                </c:pt>
                <c:pt idx="226">
                  <c:v>18</c:v>
                </c:pt>
                <c:pt idx="227">
                  <c:v>10</c:v>
                </c:pt>
                <c:pt idx="228">
                  <c:v>1</c:v>
                </c:pt>
                <c:pt idx="229">
                  <c:v>8</c:v>
                </c:pt>
                <c:pt idx="230">
                  <c:v>0</c:v>
                </c:pt>
                <c:pt idx="231">
                  <c:v>0</c:v>
                </c:pt>
                <c:pt idx="232">
                  <c:v>0</c:v>
                </c:pt>
                <c:pt idx="233">
                  <c:v>0</c:v>
                </c:pt>
                <c:pt idx="234">
                  <c:v>1</c:v>
                </c:pt>
                <c:pt idx="235">
                  <c:v>0</c:v>
                </c:pt>
                <c:pt idx="236">
                  <c:v>0</c:v>
                </c:pt>
                <c:pt idx="237">
                  <c:v>0</c:v>
                </c:pt>
                <c:pt idx="238">
                  <c:v>0</c:v>
                </c:pt>
                <c:pt idx="239">
                  <c:v>3</c:v>
                </c:pt>
                <c:pt idx="240">
                  <c:v>0</c:v>
                </c:pt>
                <c:pt idx="241">
                  <c:v>12</c:v>
                </c:pt>
                <c:pt idx="242">
                  <c:v>117</c:v>
                </c:pt>
                <c:pt idx="243">
                  <c:v>0</c:v>
                </c:pt>
                <c:pt idx="244">
                  <c:v>2</c:v>
                </c:pt>
                <c:pt idx="245">
                  <c:v>0</c:v>
                </c:pt>
                <c:pt idx="246">
                  <c:v>0</c:v>
                </c:pt>
                <c:pt idx="247">
                  <c:v>0</c:v>
                </c:pt>
                <c:pt idx="248">
                  <c:v>135</c:v>
                </c:pt>
                <c:pt idx="249">
                  <c:v>0</c:v>
                </c:pt>
                <c:pt idx="250">
                  <c:v>1</c:v>
                </c:pt>
                <c:pt idx="251">
                  <c:v>0</c:v>
                </c:pt>
                <c:pt idx="252">
                  <c:v>0</c:v>
                </c:pt>
                <c:pt idx="253">
                  <c:v>0</c:v>
                </c:pt>
                <c:pt idx="254">
                  <c:v>0</c:v>
                </c:pt>
                <c:pt idx="255">
                  <c:v>0</c:v>
                </c:pt>
                <c:pt idx="256">
                  <c:v>1</c:v>
                </c:pt>
                <c:pt idx="257">
                  <c:v>0</c:v>
                </c:pt>
                <c:pt idx="258">
                  <c:v>0</c:v>
                </c:pt>
                <c:pt idx="259">
                  <c:v>0</c:v>
                </c:pt>
                <c:pt idx="260">
                  <c:v>0</c:v>
                </c:pt>
                <c:pt idx="261">
                  <c:v>0</c:v>
                </c:pt>
                <c:pt idx="262">
                  <c:v>8</c:v>
                </c:pt>
                <c:pt idx="263">
                  <c:v>0</c:v>
                </c:pt>
                <c:pt idx="264">
                  <c:v>0</c:v>
                </c:pt>
                <c:pt idx="265">
                  <c:v>1</c:v>
                </c:pt>
                <c:pt idx="266">
                  <c:v>1</c:v>
                </c:pt>
                <c:pt idx="267">
                  <c:v>0</c:v>
                </c:pt>
                <c:pt idx="268">
                  <c:v>0</c:v>
                </c:pt>
                <c:pt idx="269">
                  <c:v>8</c:v>
                </c:pt>
                <c:pt idx="270">
                  <c:v>0</c:v>
                </c:pt>
                <c:pt idx="271">
                  <c:v>20</c:v>
                </c:pt>
                <c:pt idx="272">
                  <c:v>0</c:v>
                </c:pt>
                <c:pt idx="273">
                  <c:v>0</c:v>
                </c:pt>
                <c:pt idx="274">
                  <c:v>0</c:v>
                </c:pt>
                <c:pt idx="275">
                  <c:v>0</c:v>
                </c:pt>
                <c:pt idx="276">
                  <c:v>4</c:v>
                </c:pt>
                <c:pt idx="277">
                  <c:v>0</c:v>
                </c:pt>
                <c:pt idx="278">
                  <c:v>21</c:v>
                </c:pt>
                <c:pt idx="279">
                  <c:v>0</c:v>
                </c:pt>
                <c:pt idx="280">
                  <c:v>0</c:v>
                </c:pt>
                <c:pt idx="281">
                  <c:v>21</c:v>
                </c:pt>
                <c:pt idx="282">
                  <c:v>4</c:v>
                </c:pt>
                <c:pt idx="283">
                  <c:v>7</c:v>
                </c:pt>
                <c:pt idx="284">
                  <c:v>3</c:v>
                </c:pt>
                <c:pt idx="285">
                  <c:v>0</c:v>
                </c:pt>
                <c:pt idx="286">
                  <c:v>10</c:v>
                </c:pt>
                <c:pt idx="287">
                  <c:v>1</c:v>
                </c:pt>
                <c:pt idx="288">
                  <c:v>4</c:v>
                </c:pt>
                <c:pt idx="289">
                  <c:v>2</c:v>
                </c:pt>
                <c:pt idx="290">
                  <c:v>2</c:v>
                </c:pt>
                <c:pt idx="291">
                  <c:v>2</c:v>
                </c:pt>
                <c:pt idx="292">
                  <c:v>0</c:v>
                </c:pt>
                <c:pt idx="293">
                  <c:v>10</c:v>
                </c:pt>
                <c:pt idx="294">
                  <c:v>4</c:v>
                </c:pt>
                <c:pt idx="295">
                  <c:v>0</c:v>
                </c:pt>
                <c:pt idx="296">
                  <c:v>1</c:v>
                </c:pt>
                <c:pt idx="297">
                  <c:v>1</c:v>
                </c:pt>
                <c:pt idx="298">
                  <c:v>0</c:v>
                </c:pt>
                <c:pt idx="299">
                  <c:v>0</c:v>
                </c:pt>
                <c:pt idx="300">
                  <c:v>0</c:v>
                </c:pt>
                <c:pt idx="301">
                  <c:v>0</c:v>
                </c:pt>
                <c:pt idx="302">
                  <c:v>0</c:v>
                </c:pt>
                <c:pt idx="303">
                  <c:v>0</c:v>
                </c:pt>
                <c:pt idx="304">
                  <c:v>0</c:v>
                </c:pt>
                <c:pt idx="305">
                  <c:v>3</c:v>
                </c:pt>
                <c:pt idx="306">
                  <c:v>4</c:v>
                </c:pt>
                <c:pt idx="307">
                  <c:v>1</c:v>
                </c:pt>
                <c:pt idx="308">
                  <c:v>16</c:v>
                </c:pt>
                <c:pt idx="309">
                  <c:v>0</c:v>
                </c:pt>
                <c:pt idx="310">
                  <c:v>0</c:v>
                </c:pt>
                <c:pt idx="311">
                  <c:v>2</c:v>
                </c:pt>
                <c:pt idx="312">
                  <c:v>1</c:v>
                </c:pt>
                <c:pt idx="313">
                  <c:v>1</c:v>
                </c:pt>
                <c:pt idx="314">
                  <c:v>40</c:v>
                </c:pt>
                <c:pt idx="315">
                  <c:v>0</c:v>
                </c:pt>
                <c:pt idx="316">
                  <c:v>5</c:v>
                </c:pt>
                <c:pt idx="317">
                  <c:v>0</c:v>
                </c:pt>
                <c:pt idx="318">
                  <c:v>1</c:v>
                </c:pt>
                <c:pt idx="319">
                  <c:v>1</c:v>
                </c:pt>
                <c:pt idx="320">
                  <c:v>0</c:v>
                </c:pt>
                <c:pt idx="321">
                  <c:v>0</c:v>
                </c:pt>
                <c:pt idx="322">
                  <c:v>0</c:v>
                </c:pt>
                <c:pt idx="323">
                  <c:v>3</c:v>
                </c:pt>
                <c:pt idx="324">
                  <c:v>0</c:v>
                </c:pt>
                <c:pt idx="325">
                  <c:v>0</c:v>
                </c:pt>
                <c:pt idx="326">
                  <c:v>1</c:v>
                </c:pt>
                <c:pt idx="327">
                  <c:v>0</c:v>
                </c:pt>
                <c:pt idx="328">
                  <c:v>1</c:v>
                </c:pt>
                <c:pt idx="329">
                  <c:v>0</c:v>
                </c:pt>
                <c:pt idx="330">
                  <c:v>0</c:v>
                </c:pt>
                <c:pt idx="331">
                  <c:v>20</c:v>
                </c:pt>
                <c:pt idx="332">
                  <c:v>0</c:v>
                </c:pt>
                <c:pt idx="333">
                  <c:v>0</c:v>
                </c:pt>
                <c:pt idx="334">
                  <c:v>0</c:v>
                </c:pt>
                <c:pt idx="335">
                  <c:v>2</c:v>
                </c:pt>
                <c:pt idx="336">
                  <c:v>0</c:v>
                </c:pt>
                <c:pt idx="337">
                  <c:v>0</c:v>
                </c:pt>
                <c:pt idx="338">
                  <c:v>0</c:v>
                </c:pt>
                <c:pt idx="339">
                  <c:v>0</c:v>
                </c:pt>
                <c:pt idx="340">
                  <c:v>0</c:v>
                </c:pt>
                <c:pt idx="341">
                  <c:v>0</c:v>
                </c:pt>
                <c:pt idx="342">
                  <c:v>4</c:v>
                </c:pt>
                <c:pt idx="343">
                  <c:v>1</c:v>
                </c:pt>
                <c:pt idx="344">
                  <c:v>0</c:v>
                </c:pt>
                <c:pt idx="345">
                  <c:v>1</c:v>
                </c:pt>
                <c:pt idx="346">
                  <c:v>0</c:v>
                </c:pt>
                <c:pt idx="347">
                  <c:v>0</c:v>
                </c:pt>
                <c:pt idx="348">
                  <c:v>0</c:v>
                </c:pt>
                <c:pt idx="349">
                  <c:v>0</c:v>
                </c:pt>
                <c:pt idx="350">
                  <c:v>0</c:v>
                </c:pt>
                <c:pt idx="351">
                  <c:v>0</c:v>
                </c:pt>
                <c:pt idx="352">
                  <c:v>0</c:v>
                </c:pt>
                <c:pt idx="353">
                  <c:v>1</c:v>
                </c:pt>
                <c:pt idx="354">
                  <c:v>0</c:v>
                </c:pt>
                <c:pt idx="355">
                  <c:v>0</c:v>
                </c:pt>
                <c:pt idx="356">
                  <c:v>0</c:v>
                </c:pt>
                <c:pt idx="357">
                  <c:v>0</c:v>
                </c:pt>
                <c:pt idx="358">
                  <c:v>0</c:v>
                </c:pt>
                <c:pt idx="359">
                  <c:v>0</c:v>
                </c:pt>
                <c:pt idx="360">
                  <c:v>0</c:v>
                </c:pt>
                <c:pt idx="361">
                  <c:v>0</c:v>
                </c:pt>
                <c:pt idx="362">
                  <c:v>1</c:v>
                </c:pt>
                <c:pt idx="363">
                  <c:v>0</c:v>
                </c:pt>
                <c:pt idx="364">
                  <c:v>0</c:v>
                </c:pt>
                <c:pt idx="365">
                  <c:v>0</c:v>
                </c:pt>
                <c:pt idx="366">
                  <c:v>1</c:v>
                </c:pt>
                <c:pt idx="367">
                  <c:v>1</c:v>
                </c:pt>
                <c:pt idx="368">
                  <c:v>0</c:v>
                </c:pt>
                <c:pt idx="369">
                  <c:v>0</c:v>
                </c:pt>
                <c:pt idx="370">
                  <c:v>2</c:v>
                </c:pt>
                <c:pt idx="371">
                  <c:v>2</c:v>
                </c:pt>
                <c:pt idx="372">
                  <c:v>0</c:v>
                </c:pt>
                <c:pt idx="373">
                  <c:v>4</c:v>
                </c:pt>
                <c:pt idx="374">
                  <c:v>0</c:v>
                </c:pt>
                <c:pt idx="375">
                  <c:v>0</c:v>
                </c:pt>
                <c:pt idx="376">
                  <c:v>0</c:v>
                </c:pt>
                <c:pt idx="377">
                  <c:v>1</c:v>
                </c:pt>
                <c:pt idx="378">
                  <c:v>0</c:v>
                </c:pt>
                <c:pt idx="379">
                  <c:v>0</c:v>
                </c:pt>
                <c:pt idx="380">
                  <c:v>9</c:v>
                </c:pt>
                <c:pt idx="381">
                  <c:v>0</c:v>
                </c:pt>
                <c:pt idx="382">
                  <c:v>0</c:v>
                </c:pt>
                <c:pt idx="383">
                  <c:v>6</c:v>
                </c:pt>
                <c:pt idx="384">
                  <c:v>0</c:v>
                </c:pt>
                <c:pt idx="385">
                  <c:v>0</c:v>
                </c:pt>
                <c:pt idx="386">
                  <c:v>0</c:v>
                </c:pt>
                <c:pt idx="387">
                  <c:v>0</c:v>
                </c:pt>
                <c:pt idx="388">
                  <c:v>0</c:v>
                </c:pt>
                <c:pt idx="389">
                  <c:v>0</c:v>
                </c:pt>
                <c:pt idx="390">
                  <c:v>1</c:v>
                </c:pt>
                <c:pt idx="391">
                  <c:v>0</c:v>
                </c:pt>
                <c:pt idx="392">
                  <c:v>0</c:v>
                </c:pt>
                <c:pt idx="393">
                  <c:v>0</c:v>
                </c:pt>
                <c:pt idx="394">
                  <c:v>7</c:v>
                </c:pt>
                <c:pt idx="395">
                  <c:v>1</c:v>
                </c:pt>
                <c:pt idx="396">
                  <c:v>0</c:v>
                </c:pt>
                <c:pt idx="397">
                  <c:v>2</c:v>
                </c:pt>
                <c:pt idx="398">
                  <c:v>2</c:v>
                </c:pt>
                <c:pt idx="399">
                  <c:v>0</c:v>
                </c:pt>
                <c:pt idx="400">
                  <c:v>0</c:v>
                </c:pt>
                <c:pt idx="401">
                  <c:v>0</c:v>
                </c:pt>
                <c:pt idx="402">
                  <c:v>0</c:v>
                </c:pt>
                <c:pt idx="403">
                  <c:v>0</c:v>
                </c:pt>
                <c:pt idx="404">
                  <c:v>2</c:v>
                </c:pt>
                <c:pt idx="405">
                  <c:v>0</c:v>
                </c:pt>
                <c:pt idx="406">
                  <c:v>0</c:v>
                </c:pt>
                <c:pt idx="407">
                  <c:v>2</c:v>
                </c:pt>
                <c:pt idx="408">
                  <c:v>0</c:v>
                </c:pt>
                <c:pt idx="409">
                  <c:v>0</c:v>
                </c:pt>
                <c:pt idx="410">
                  <c:v>6</c:v>
                </c:pt>
                <c:pt idx="411">
                  <c:v>1</c:v>
                </c:pt>
                <c:pt idx="412">
                  <c:v>0</c:v>
                </c:pt>
                <c:pt idx="413">
                  <c:v>0</c:v>
                </c:pt>
                <c:pt idx="414">
                  <c:v>28</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1</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5</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32</c:v>
                </c:pt>
                <c:pt idx="481">
                  <c:v>1</c:v>
                </c:pt>
                <c:pt idx="482">
                  <c:v>0</c:v>
                </c:pt>
                <c:pt idx="483">
                  <c:v>0</c:v>
                </c:pt>
                <c:pt idx="484">
                  <c:v>0</c:v>
                </c:pt>
                <c:pt idx="485">
                  <c:v>0</c:v>
                </c:pt>
                <c:pt idx="486">
                  <c:v>0</c:v>
                </c:pt>
                <c:pt idx="487">
                  <c:v>0</c:v>
                </c:pt>
                <c:pt idx="488">
                  <c:v>0</c:v>
                </c:pt>
                <c:pt idx="489">
                  <c:v>0</c:v>
                </c:pt>
                <c:pt idx="490">
                  <c:v>0</c:v>
                </c:pt>
                <c:pt idx="491">
                  <c:v>0</c:v>
                </c:pt>
                <c:pt idx="492">
                  <c:v>24</c:v>
                </c:pt>
                <c:pt idx="493">
                  <c:v>9</c:v>
                </c:pt>
                <c:pt idx="494">
                  <c:v>0</c:v>
                </c:pt>
                <c:pt idx="495">
                  <c:v>0</c:v>
                </c:pt>
                <c:pt idx="496">
                  <c:v>0</c:v>
                </c:pt>
                <c:pt idx="497">
                  <c:v>0</c:v>
                </c:pt>
                <c:pt idx="498">
                  <c:v>0</c:v>
                </c:pt>
                <c:pt idx="499">
                  <c:v>0</c:v>
                </c:pt>
                <c:pt idx="500">
                  <c:v>0</c:v>
                </c:pt>
                <c:pt idx="501">
                  <c:v>0</c:v>
                </c:pt>
                <c:pt idx="502">
                  <c:v>0</c:v>
                </c:pt>
                <c:pt idx="503">
                  <c:v>0</c:v>
                </c:pt>
                <c:pt idx="504">
                  <c:v>7</c:v>
                </c:pt>
                <c:pt idx="505">
                  <c:v>0</c:v>
                </c:pt>
                <c:pt idx="506">
                  <c:v>0</c:v>
                </c:pt>
                <c:pt idx="507">
                  <c:v>0</c:v>
                </c:pt>
                <c:pt idx="508">
                  <c:v>0</c:v>
                </c:pt>
                <c:pt idx="509">
                  <c:v>6</c:v>
                </c:pt>
                <c:pt idx="510">
                  <c:v>10</c:v>
                </c:pt>
                <c:pt idx="511">
                  <c:v>0</c:v>
                </c:pt>
                <c:pt idx="512">
                  <c:v>0</c:v>
                </c:pt>
                <c:pt idx="513">
                  <c:v>1</c:v>
                </c:pt>
                <c:pt idx="514">
                  <c:v>0</c:v>
                </c:pt>
                <c:pt idx="515">
                  <c:v>0</c:v>
                </c:pt>
                <c:pt idx="516">
                  <c:v>0</c:v>
                </c:pt>
                <c:pt idx="517">
                  <c:v>0</c:v>
                </c:pt>
                <c:pt idx="518">
                  <c:v>0</c:v>
                </c:pt>
                <c:pt idx="519">
                  <c:v>2</c:v>
                </c:pt>
                <c:pt idx="520">
                  <c:v>0</c:v>
                </c:pt>
                <c:pt idx="521">
                  <c:v>0</c:v>
                </c:pt>
                <c:pt idx="522">
                  <c:v>1</c:v>
                </c:pt>
                <c:pt idx="523">
                  <c:v>0</c:v>
                </c:pt>
                <c:pt idx="524">
                  <c:v>1</c:v>
                </c:pt>
                <c:pt idx="525">
                  <c:v>0</c:v>
                </c:pt>
                <c:pt idx="526">
                  <c:v>0</c:v>
                </c:pt>
                <c:pt idx="527">
                  <c:v>0</c:v>
                </c:pt>
              </c:numCache>
            </c:numRef>
          </c:val>
        </c:ser>
        <c:ser>
          <c:idx val="2"/>
          <c:order val="2"/>
          <c:tx>
            <c:v>Deletions</c:v>
          </c:tx>
          <c:spPr>
            <a:solidFill>
              <a:srgbClr val="FF0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36541.516898149268</c:v>
                </c:pt>
                <c:pt idx="18">
                  <c:v>36544.788819445523</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36620.322858797066</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36700.794189813983</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36777.561724536172</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37005.44127314895</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37140.55498842668</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37470.542546297118</c:v>
                </c:pt>
                <c:pt idx="151">
                  <c:v>37482.565798610267</c:v>
                </c:pt>
                <c:pt idx="152">
                  <c:v>37484.43131944519</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37608.621400462151</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37699.681238426747</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37963.555613426703</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38069.47403935263</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38278.306921297051</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38503.415613426747</c:v>
                </c:pt>
                <c:pt idx="286">
                  <c:v>38519.531331018516</c:v>
                </c:pt>
                <c:pt idx="287">
                  <c:v>38566.334340277783</c:v>
                </c:pt>
                <c:pt idx="288">
                  <c:v>38602.495451388888</c:v>
                </c:pt>
                <c:pt idx="289">
                  <c:v>38630.697465277575</c:v>
                </c:pt>
                <c:pt idx="290">
                  <c:v>38642.325046296297</c:v>
                </c:pt>
                <c:pt idx="291">
                  <c:v>38642.485659722232</c:v>
                </c:pt>
                <c:pt idx="292">
                  <c:v>38643.596423610223</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39013.333819445405</c:v>
                </c:pt>
                <c:pt idx="344">
                  <c:v>39031.508414351862</c:v>
                </c:pt>
                <c:pt idx="345">
                  <c:v>39069.603136574078</c:v>
                </c:pt>
                <c:pt idx="346">
                  <c:v>39086.572997685187</c:v>
                </c:pt>
                <c:pt idx="347">
                  <c:v>39086.579560185186</c:v>
                </c:pt>
                <c:pt idx="348">
                  <c:v>39090.446296297421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39580.350949074818</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39638.458148149039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39661.802557871117</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40415.578819445596</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40582.690462962048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40610.646296297266</c:v>
                </c:pt>
                <c:pt idx="465">
                  <c:v>40613.544305555552</c:v>
                </c:pt>
                <c:pt idx="466">
                  <c:v>40616.822824074203</c:v>
                </c:pt>
                <c:pt idx="467">
                  <c:v>40626.443692129629</c:v>
                </c:pt>
                <c:pt idx="468">
                  <c:v>40626.449699074212</c:v>
                </c:pt>
                <c:pt idx="469">
                  <c:v>40626.573217592602</c:v>
                </c:pt>
                <c:pt idx="470">
                  <c:v>40634.536273149039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40721.61254629711</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41211.540613426747</c:v>
                </c:pt>
                <c:pt idx="521">
                  <c:v>41218.402395833335</c:v>
                </c:pt>
                <c:pt idx="522">
                  <c:v>41218.476319445523</c:v>
                </c:pt>
                <c:pt idx="523">
                  <c:v>41218.627453702975</c:v>
                </c:pt>
                <c:pt idx="524">
                  <c:v>41290.490532407413</c:v>
                </c:pt>
                <c:pt idx="525">
                  <c:v>41306.687766203584</c:v>
                </c:pt>
                <c:pt idx="526">
                  <c:v>41306.697685184976</c:v>
                </c:pt>
                <c:pt idx="527">
                  <c:v>41309.518622685187</c:v>
                </c:pt>
              </c:numCache>
            </c:numRef>
          </c:cat>
          <c:val>
            <c:numRef>
              <c:f>ensembl!$X$2:$X$529</c:f>
              <c:numCache>
                <c:formatCode>General</c:formatCode>
                <c:ptCount val="528"/>
                <c:pt idx="0">
                  <c:v>9</c:v>
                </c:pt>
                <c:pt idx="1">
                  <c:v>0</c:v>
                </c:pt>
                <c:pt idx="2">
                  <c:v>0</c:v>
                </c:pt>
                <c:pt idx="3">
                  <c:v>8</c:v>
                </c:pt>
                <c:pt idx="4">
                  <c:v>8</c:v>
                </c:pt>
                <c:pt idx="5">
                  <c:v>12</c:v>
                </c:pt>
                <c:pt idx="6">
                  <c:v>0</c:v>
                </c:pt>
                <c:pt idx="7">
                  <c:v>2</c:v>
                </c:pt>
                <c:pt idx="8">
                  <c:v>0</c:v>
                </c:pt>
                <c:pt idx="9">
                  <c:v>0</c:v>
                </c:pt>
                <c:pt idx="10">
                  <c:v>0</c:v>
                </c:pt>
                <c:pt idx="11">
                  <c:v>0</c:v>
                </c:pt>
                <c:pt idx="12">
                  <c:v>0</c:v>
                </c:pt>
                <c:pt idx="13">
                  <c:v>4</c:v>
                </c:pt>
                <c:pt idx="14">
                  <c:v>0</c:v>
                </c:pt>
                <c:pt idx="15">
                  <c:v>0</c:v>
                </c:pt>
                <c:pt idx="16">
                  <c:v>0</c:v>
                </c:pt>
                <c:pt idx="17">
                  <c:v>5</c:v>
                </c:pt>
                <c:pt idx="18">
                  <c:v>0</c:v>
                </c:pt>
                <c:pt idx="19">
                  <c:v>0</c:v>
                </c:pt>
                <c:pt idx="20">
                  <c:v>11</c:v>
                </c:pt>
                <c:pt idx="21">
                  <c:v>0</c:v>
                </c:pt>
                <c:pt idx="22">
                  <c:v>2</c:v>
                </c:pt>
                <c:pt idx="23">
                  <c:v>0</c:v>
                </c:pt>
                <c:pt idx="24">
                  <c:v>0</c:v>
                </c:pt>
                <c:pt idx="25">
                  <c:v>2</c:v>
                </c:pt>
                <c:pt idx="26">
                  <c:v>0</c:v>
                </c:pt>
                <c:pt idx="27">
                  <c:v>2</c:v>
                </c:pt>
                <c:pt idx="28">
                  <c:v>7</c:v>
                </c:pt>
                <c:pt idx="29">
                  <c:v>0</c:v>
                </c:pt>
                <c:pt idx="30">
                  <c:v>2</c:v>
                </c:pt>
                <c:pt idx="31">
                  <c:v>0</c:v>
                </c:pt>
                <c:pt idx="32">
                  <c:v>16</c:v>
                </c:pt>
                <c:pt idx="33">
                  <c:v>0</c:v>
                </c:pt>
                <c:pt idx="34">
                  <c:v>6</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55</c:v>
                </c:pt>
                <c:pt idx="56">
                  <c:v>2</c:v>
                </c:pt>
                <c:pt idx="57">
                  <c:v>0</c:v>
                </c:pt>
                <c:pt idx="58">
                  <c:v>0</c:v>
                </c:pt>
                <c:pt idx="59">
                  <c:v>0</c:v>
                </c:pt>
                <c:pt idx="60">
                  <c:v>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6</c:v>
                </c:pt>
                <c:pt idx="75">
                  <c:v>0</c:v>
                </c:pt>
                <c:pt idx="76">
                  <c:v>0</c:v>
                </c:pt>
                <c:pt idx="77">
                  <c:v>0</c:v>
                </c:pt>
                <c:pt idx="78">
                  <c:v>0</c:v>
                </c:pt>
                <c:pt idx="79">
                  <c:v>5</c:v>
                </c:pt>
                <c:pt idx="80">
                  <c:v>0</c:v>
                </c:pt>
                <c:pt idx="81">
                  <c:v>0</c:v>
                </c:pt>
                <c:pt idx="82">
                  <c:v>0</c:v>
                </c:pt>
                <c:pt idx="83">
                  <c:v>0</c:v>
                </c:pt>
                <c:pt idx="84">
                  <c:v>0</c:v>
                </c:pt>
                <c:pt idx="85">
                  <c:v>0</c:v>
                </c:pt>
                <c:pt idx="86">
                  <c:v>0</c:v>
                </c:pt>
                <c:pt idx="87">
                  <c:v>0</c:v>
                </c:pt>
                <c:pt idx="88">
                  <c:v>0</c:v>
                </c:pt>
                <c:pt idx="89">
                  <c:v>0</c:v>
                </c:pt>
                <c:pt idx="90">
                  <c:v>0</c:v>
                </c:pt>
                <c:pt idx="91">
                  <c:v>4</c:v>
                </c:pt>
                <c:pt idx="92">
                  <c:v>75</c:v>
                </c:pt>
                <c:pt idx="93">
                  <c:v>12</c:v>
                </c:pt>
                <c:pt idx="94">
                  <c:v>0</c:v>
                </c:pt>
                <c:pt idx="95">
                  <c:v>0</c:v>
                </c:pt>
                <c:pt idx="96">
                  <c:v>1</c:v>
                </c:pt>
                <c:pt idx="97">
                  <c:v>9</c:v>
                </c:pt>
                <c:pt idx="98">
                  <c:v>0</c:v>
                </c:pt>
                <c:pt idx="99">
                  <c:v>0</c:v>
                </c:pt>
                <c:pt idx="100">
                  <c:v>0</c:v>
                </c:pt>
                <c:pt idx="101">
                  <c:v>0</c:v>
                </c:pt>
                <c:pt idx="102">
                  <c:v>0</c:v>
                </c:pt>
                <c:pt idx="103">
                  <c:v>0</c:v>
                </c:pt>
                <c:pt idx="104">
                  <c:v>0</c:v>
                </c:pt>
                <c:pt idx="105">
                  <c:v>0</c:v>
                </c:pt>
                <c:pt idx="106">
                  <c:v>0</c:v>
                </c:pt>
                <c:pt idx="107">
                  <c:v>0</c:v>
                </c:pt>
                <c:pt idx="108">
                  <c:v>45</c:v>
                </c:pt>
                <c:pt idx="109">
                  <c:v>0</c:v>
                </c:pt>
                <c:pt idx="110">
                  <c:v>0</c:v>
                </c:pt>
                <c:pt idx="111">
                  <c:v>0</c:v>
                </c:pt>
                <c:pt idx="112">
                  <c:v>0</c:v>
                </c:pt>
                <c:pt idx="113">
                  <c:v>0</c:v>
                </c:pt>
                <c:pt idx="114">
                  <c:v>0</c:v>
                </c:pt>
                <c:pt idx="115">
                  <c:v>0</c:v>
                </c:pt>
                <c:pt idx="116">
                  <c:v>8</c:v>
                </c:pt>
                <c:pt idx="117">
                  <c:v>0</c:v>
                </c:pt>
                <c:pt idx="118">
                  <c:v>7</c:v>
                </c:pt>
                <c:pt idx="119">
                  <c:v>0</c:v>
                </c:pt>
                <c:pt idx="120">
                  <c:v>0</c:v>
                </c:pt>
                <c:pt idx="121">
                  <c:v>0</c:v>
                </c:pt>
                <c:pt idx="122">
                  <c:v>2</c:v>
                </c:pt>
                <c:pt idx="123">
                  <c:v>0</c:v>
                </c:pt>
                <c:pt idx="124">
                  <c:v>0</c:v>
                </c:pt>
                <c:pt idx="125">
                  <c:v>0</c:v>
                </c:pt>
                <c:pt idx="126">
                  <c:v>7</c:v>
                </c:pt>
                <c:pt idx="127">
                  <c:v>0</c:v>
                </c:pt>
                <c:pt idx="128">
                  <c:v>0</c:v>
                </c:pt>
                <c:pt idx="129">
                  <c:v>0</c:v>
                </c:pt>
                <c:pt idx="130">
                  <c:v>0</c:v>
                </c:pt>
                <c:pt idx="131">
                  <c:v>0</c:v>
                </c:pt>
                <c:pt idx="132">
                  <c:v>196</c:v>
                </c:pt>
                <c:pt idx="133">
                  <c:v>0</c:v>
                </c:pt>
                <c:pt idx="134">
                  <c:v>2</c:v>
                </c:pt>
                <c:pt idx="135">
                  <c:v>0</c:v>
                </c:pt>
                <c:pt idx="136">
                  <c:v>0</c:v>
                </c:pt>
                <c:pt idx="137">
                  <c:v>0</c:v>
                </c:pt>
                <c:pt idx="138">
                  <c:v>0</c:v>
                </c:pt>
                <c:pt idx="139">
                  <c:v>0</c:v>
                </c:pt>
                <c:pt idx="140">
                  <c:v>0</c:v>
                </c:pt>
                <c:pt idx="141">
                  <c:v>0</c:v>
                </c:pt>
                <c:pt idx="142">
                  <c:v>0</c:v>
                </c:pt>
                <c:pt idx="143">
                  <c:v>0</c:v>
                </c:pt>
                <c:pt idx="144">
                  <c:v>0</c:v>
                </c:pt>
                <c:pt idx="145">
                  <c:v>0</c:v>
                </c:pt>
                <c:pt idx="146">
                  <c:v>2</c:v>
                </c:pt>
                <c:pt idx="147">
                  <c:v>0</c:v>
                </c:pt>
                <c:pt idx="148">
                  <c:v>0</c:v>
                </c:pt>
                <c:pt idx="149">
                  <c:v>4</c:v>
                </c:pt>
                <c:pt idx="150">
                  <c:v>1</c:v>
                </c:pt>
                <c:pt idx="151">
                  <c:v>27</c:v>
                </c:pt>
                <c:pt idx="152">
                  <c:v>4</c:v>
                </c:pt>
                <c:pt idx="153">
                  <c:v>0</c:v>
                </c:pt>
                <c:pt idx="154">
                  <c:v>2</c:v>
                </c:pt>
                <c:pt idx="155">
                  <c:v>2</c:v>
                </c:pt>
                <c:pt idx="156">
                  <c:v>17</c:v>
                </c:pt>
                <c:pt idx="157">
                  <c:v>10</c:v>
                </c:pt>
                <c:pt idx="158">
                  <c:v>0</c:v>
                </c:pt>
                <c:pt idx="159">
                  <c:v>0</c:v>
                </c:pt>
                <c:pt idx="160">
                  <c:v>0</c:v>
                </c:pt>
                <c:pt idx="161">
                  <c:v>0</c:v>
                </c:pt>
                <c:pt idx="162">
                  <c:v>0</c:v>
                </c:pt>
                <c:pt idx="163">
                  <c:v>0</c:v>
                </c:pt>
                <c:pt idx="164">
                  <c:v>0</c:v>
                </c:pt>
                <c:pt idx="165">
                  <c:v>0</c:v>
                </c:pt>
                <c:pt idx="166">
                  <c:v>0</c:v>
                </c:pt>
                <c:pt idx="167">
                  <c:v>6</c:v>
                </c:pt>
                <c:pt idx="168">
                  <c:v>0</c:v>
                </c:pt>
                <c:pt idx="169">
                  <c:v>0</c:v>
                </c:pt>
                <c:pt idx="170">
                  <c:v>0</c:v>
                </c:pt>
                <c:pt idx="171">
                  <c:v>0</c:v>
                </c:pt>
                <c:pt idx="172">
                  <c:v>0</c:v>
                </c:pt>
                <c:pt idx="173">
                  <c:v>0</c:v>
                </c:pt>
                <c:pt idx="174">
                  <c:v>0</c:v>
                </c:pt>
                <c:pt idx="175">
                  <c:v>0</c:v>
                </c:pt>
                <c:pt idx="176">
                  <c:v>0</c:v>
                </c:pt>
                <c:pt idx="177">
                  <c:v>0</c:v>
                </c:pt>
                <c:pt idx="178">
                  <c:v>0</c:v>
                </c:pt>
                <c:pt idx="179">
                  <c:v>2</c:v>
                </c:pt>
                <c:pt idx="180">
                  <c:v>0</c:v>
                </c:pt>
                <c:pt idx="181">
                  <c:v>4</c:v>
                </c:pt>
                <c:pt idx="182">
                  <c:v>0</c:v>
                </c:pt>
                <c:pt idx="183">
                  <c:v>0</c:v>
                </c:pt>
                <c:pt idx="184">
                  <c:v>0</c:v>
                </c:pt>
                <c:pt idx="185">
                  <c:v>0</c:v>
                </c:pt>
                <c:pt idx="186">
                  <c:v>0</c:v>
                </c:pt>
                <c:pt idx="187">
                  <c:v>0</c:v>
                </c:pt>
                <c:pt idx="188">
                  <c:v>0</c:v>
                </c:pt>
                <c:pt idx="189">
                  <c:v>0</c:v>
                </c:pt>
                <c:pt idx="190">
                  <c:v>4</c:v>
                </c:pt>
                <c:pt idx="191">
                  <c:v>0</c:v>
                </c:pt>
                <c:pt idx="192">
                  <c:v>0</c:v>
                </c:pt>
                <c:pt idx="193">
                  <c:v>0</c:v>
                </c:pt>
                <c:pt idx="194">
                  <c:v>0</c:v>
                </c:pt>
                <c:pt idx="195">
                  <c:v>1</c:v>
                </c:pt>
                <c:pt idx="196">
                  <c:v>0</c:v>
                </c:pt>
                <c:pt idx="197">
                  <c:v>0</c:v>
                </c:pt>
                <c:pt idx="198">
                  <c:v>0</c:v>
                </c:pt>
                <c:pt idx="199">
                  <c:v>0</c:v>
                </c:pt>
                <c:pt idx="200">
                  <c:v>0</c:v>
                </c:pt>
                <c:pt idx="201">
                  <c:v>0</c:v>
                </c:pt>
                <c:pt idx="202">
                  <c:v>0</c:v>
                </c:pt>
                <c:pt idx="203">
                  <c:v>0</c:v>
                </c:pt>
                <c:pt idx="204">
                  <c:v>0</c:v>
                </c:pt>
                <c:pt idx="205">
                  <c:v>104</c:v>
                </c:pt>
                <c:pt idx="206">
                  <c:v>13</c:v>
                </c:pt>
                <c:pt idx="207">
                  <c:v>0</c:v>
                </c:pt>
                <c:pt idx="208">
                  <c:v>5</c:v>
                </c:pt>
                <c:pt idx="209">
                  <c:v>54</c:v>
                </c:pt>
                <c:pt idx="210">
                  <c:v>0</c:v>
                </c:pt>
                <c:pt idx="211">
                  <c:v>6</c:v>
                </c:pt>
                <c:pt idx="212">
                  <c:v>0</c:v>
                </c:pt>
                <c:pt idx="213">
                  <c:v>6</c:v>
                </c:pt>
                <c:pt idx="214">
                  <c:v>2</c:v>
                </c:pt>
                <c:pt idx="215">
                  <c:v>0</c:v>
                </c:pt>
                <c:pt idx="216">
                  <c:v>2</c:v>
                </c:pt>
                <c:pt idx="217">
                  <c:v>14</c:v>
                </c:pt>
                <c:pt idx="218">
                  <c:v>0</c:v>
                </c:pt>
                <c:pt idx="219">
                  <c:v>0</c:v>
                </c:pt>
                <c:pt idx="220">
                  <c:v>0</c:v>
                </c:pt>
                <c:pt idx="221">
                  <c:v>0</c:v>
                </c:pt>
                <c:pt idx="222">
                  <c:v>1</c:v>
                </c:pt>
                <c:pt idx="223">
                  <c:v>0</c:v>
                </c:pt>
                <c:pt idx="224">
                  <c:v>7</c:v>
                </c:pt>
                <c:pt idx="225">
                  <c:v>31</c:v>
                </c:pt>
                <c:pt idx="226">
                  <c:v>10</c:v>
                </c:pt>
                <c:pt idx="227">
                  <c:v>11</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174</c:v>
                </c:pt>
                <c:pt idx="243">
                  <c:v>0</c:v>
                </c:pt>
                <c:pt idx="244">
                  <c:v>4</c:v>
                </c:pt>
                <c:pt idx="245">
                  <c:v>0</c:v>
                </c:pt>
                <c:pt idx="246">
                  <c:v>0</c:v>
                </c:pt>
                <c:pt idx="247">
                  <c:v>0</c:v>
                </c:pt>
                <c:pt idx="248">
                  <c:v>178</c:v>
                </c:pt>
                <c:pt idx="249">
                  <c:v>6</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2</c:v>
                </c:pt>
                <c:pt idx="274">
                  <c:v>0</c:v>
                </c:pt>
                <c:pt idx="275">
                  <c:v>0</c:v>
                </c:pt>
                <c:pt idx="276">
                  <c:v>0</c:v>
                </c:pt>
                <c:pt idx="277">
                  <c:v>0</c:v>
                </c:pt>
                <c:pt idx="278">
                  <c:v>0</c:v>
                </c:pt>
                <c:pt idx="279">
                  <c:v>21</c:v>
                </c:pt>
                <c:pt idx="280">
                  <c:v>0</c:v>
                </c:pt>
                <c:pt idx="281">
                  <c:v>0</c:v>
                </c:pt>
                <c:pt idx="282">
                  <c:v>0</c:v>
                </c:pt>
                <c:pt idx="283">
                  <c:v>4</c:v>
                </c:pt>
                <c:pt idx="284">
                  <c:v>0</c:v>
                </c:pt>
                <c:pt idx="285">
                  <c:v>0</c:v>
                </c:pt>
                <c:pt idx="286">
                  <c:v>11</c:v>
                </c:pt>
                <c:pt idx="287">
                  <c:v>0</c:v>
                </c:pt>
                <c:pt idx="288">
                  <c:v>3</c:v>
                </c:pt>
                <c:pt idx="289">
                  <c:v>4</c:v>
                </c:pt>
                <c:pt idx="290">
                  <c:v>3</c:v>
                </c:pt>
                <c:pt idx="291">
                  <c:v>4</c:v>
                </c:pt>
                <c:pt idx="292">
                  <c:v>0</c:v>
                </c:pt>
                <c:pt idx="293">
                  <c:v>0</c:v>
                </c:pt>
                <c:pt idx="294">
                  <c:v>0</c:v>
                </c:pt>
                <c:pt idx="295">
                  <c:v>4</c:v>
                </c:pt>
                <c:pt idx="296">
                  <c:v>1</c:v>
                </c:pt>
                <c:pt idx="297">
                  <c:v>0</c:v>
                </c:pt>
                <c:pt idx="298">
                  <c:v>0</c:v>
                </c:pt>
                <c:pt idx="299">
                  <c:v>0</c:v>
                </c:pt>
                <c:pt idx="300">
                  <c:v>0</c:v>
                </c:pt>
                <c:pt idx="301">
                  <c:v>0</c:v>
                </c:pt>
                <c:pt idx="302">
                  <c:v>0</c:v>
                </c:pt>
                <c:pt idx="303">
                  <c:v>0</c:v>
                </c:pt>
                <c:pt idx="304">
                  <c:v>0</c:v>
                </c:pt>
                <c:pt idx="305">
                  <c:v>2</c:v>
                </c:pt>
                <c:pt idx="306">
                  <c:v>0</c:v>
                </c:pt>
                <c:pt idx="307">
                  <c:v>2</c:v>
                </c:pt>
                <c:pt idx="308">
                  <c:v>2</c:v>
                </c:pt>
                <c:pt idx="309">
                  <c:v>0</c:v>
                </c:pt>
                <c:pt idx="310">
                  <c:v>0</c:v>
                </c:pt>
                <c:pt idx="311">
                  <c:v>0</c:v>
                </c:pt>
                <c:pt idx="312">
                  <c:v>2</c:v>
                </c:pt>
                <c:pt idx="313">
                  <c:v>21</c:v>
                </c:pt>
                <c:pt idx="314">
                  <c:v>21</c:v>
                </c:pt>
                <c:pt idx="315">
                  <c:v>0</c:v>
                </c:pt>
                <c:pt idx="316">
                  <c:v>2</c:v>
                </c:pt>
                <c:pt idx="317">
                  <c:v>0</c:v>
                </c:pt>
                <c:pt idx="318">
                  <c:v>2</c:v>
                </c:pt>
                <c:pt idx="319">
                  <c:v>0</c:v>
                </c:pt>
                <c:pt idx="320">
                  <c:v>0</c:v>
                </c:pt>
                <c:pt idx="321">
                  <c:v>0</c:v>
                </c:pt>
                <c:pt idx="322">
                  <c:v>0</c:v>
                </c:pt>
                <c:pt idx="323">
                  <c:v>0</c:v>
                </c:pt>
                <c:pt idx="324">
                  <c:v>0</c:v>
                </c:pt>
                <c:pt idx="325">
                  <c:v>0</c:v>
                </c:pt>
                <c:pt idx="326">
                  <c:v>0</c:v>
                </c:pt>
                <c:pt idx="327">
                  <c:v>2</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4</c:v>
                </c:pt>
                <c:pt idx="373">
                  <c:v>0</c:v>
                </c:pt>
                <c:pt idx="374">
                  <c:v>0</c:v>
                </c:pt>
                <c:pt idx="375">
                  <c:v>0</c:v>
                </c:pt>
                <c:pt idx="376">
                  <c:v>0</c:v>
                </c:pt>
                <c:pt idx="377">
                  <c:v>33</c:v>
                </c:pt>
                <c:pt idx="378">
                  <c:v>0</c:v>
                </c:pt>
                <c:pt idx="379">
                  <c:v>0</c:v>
                </c:pt>
                <c:pt idx="380">
                  <c:v>2</c:v>
                </c:pt>
                <c:pt idx="381">
                  <c:v>7</c:v>
                </c:pt>
                <c:pt idx="382">
                  <c:v>0</c:v>
                </c:pt>
                <c:pt idx="383">
                  <c:v>0</c:v>
                </c:pt>
                <c:pt idx="384">
                  <c:v>0</c:v>
                </c:pt>
                <c:pt idx="385">
                  <c:v>0</c:v>
                </c:pt>
                <c:pt idx="386">
                  <c:v>0</c:v>
                </c:pt>
                <c:pt idx="387">
                  <c:v>0</c:v>
                </c:pt>
                <c:pt idx="388">
                  <c:v>0</c:v>
                </c:pt>
                <c:pt idx="389">
                  <c:v>0</c:v>
                </c:pt>
                <c:pt idx="390">
                  <c:v>5</c:v>
                </c:pt>
                <c:pt idx="391">
                  <c:v>0</c:v>
                </c:pt>
                <c:pt idx="392">
                  <c:v>3</c:v>
                </c:pt>
                <c:pt idx="393">
                  <c:v>0</c:v>
                </c:pt>
                <c:pt idx="394">
                  <c:v>0</c:v>
                </c:pt>
                <c:pt idx="395">
                  <c:v>2</c:v>
                </c:pt>
                <c:pt idx="396">
                  <c:v>0</c:v>
                </c:pt>
                <c:pt idx="397">
                  <c:v>0</c:v>
                </c:pt>
                <c:pt idx="398">
                  <c:v>0</c:v>
                </c:pt>
                <c:pt idx="399">
                  <c:v>0</c:v>
                </c:pt>
                <c:pt idx="400">
                  <c:v>0</c:v>
                </c:pt>
                <c:pt idx="401">
                  <c:v>0</c:v>
                </c:pt>
                <c:pt idx="402">
                  <c:v>0</c:v>
                </c:pt>
                <c:pt idx="403">
                  <c:v>0</c:v>
                </c:pt>
                <c:pt idx="404">
                  <c:v>0</c:v>
                </c:pt>
                <c:pt idx="405">
                  <c:v>0</c:v>
                </c:pt>
                <c:pt idx="406">
                  <c:v>4</c:v>
                </c:pt>
                <c:pt idx="407">
                  <c:v>0</c:v>
                </c:pt>
                <c:pt idx="408">
                  <c:v>0</c:v>
                </c:pt>
                <c:pt idx="409">
                  <c:v>0</c:v>
                </c:pt>
                <c:pt idx="410">
                  <c:v>12</c:v>
                </c:pt>
                <c:pt idx="411">
                  <c:v>2</c:v>
                </c:pt>
                <c:pt idx="412">
                  <c:v>0</c:v>
                </c:pt>
                <c:pt idx="413">
                  <c:v>0</c:v>
                </c:pt>
                <c:pt idx="414">
                  <c:v>0</c:v>
                </c:pt>
                <c:pt idx="415">
                  <c:v>0</c:v>
                </c:pt>
                <c:pt idx="416">
                  <c:v>0</c:v>
                </c:pt>
                <c:pt idx="417">
                  <c:v>0</c:v>
                </c:pt>
                <c:pt idx="418">
                  <c:v>0</c:v>
                </c:pt>
                <c:pt idx="419">
                  <c:v>0</c:v>
                </c:pt>
                <c:pt idx="420">
                  <c:v>0</c:v>
                </c:pt>
                <c:pt idx="421">
                  <c:v>0</c:v>
                </c:pt>
                <c:pt idx="422">
                  <c:v>0</c:v>
                </c:pt>
                <c:pt idx="423">
                  <c:v>0</c:v>
                </c:pt>
                <c:pt idx="424">
                  <c:v>22</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0</c:v>
                </c:pt>
                <c:pt idx="450">
                  <c:v>0</c:v>
                </c:pt>
                <c:pt idx="451">
                  <c:v>0</c:v>
                </c:pt>
                <c:pt idx="452">
                  <c:v>0</c:v>
                </c:pt>
                <c:pt idx="453">
                  <c:v>0</c:v>
                </c:pt>
                <c:pt idx="454">
                  <c:v>0</c:v>
                </c:pt>
                <c:pt idx="455">
                  <c:v>2</c:v>
                </c:pt>
                <c:pt idx="456">
                  <c:v>0</c:v>
                </c:pt>
                <c:pt idx="457">
                  <c:v>0</c:v>
                </c:pt>
                <c:pt idx="458">
                  <c:v>0</c:v>
                </c:pt>
                <c:pt idx="459">
                  <c:v>0</c:v>
                </c:pt>
                <c:pt idx="460">
                  <c:v>0</c:v>
                </c:pt>
                <c:pt idx="461">
                  <c:v>0</c:v>
                </c:pt>
                <c:pt idx="462">
                  <c:v>0</c:v>
                </c:pt>
                <c:pt idx="463">
                  <c:v>0</c:v>
                </c:pt>
                <c:pt idx="464">
                  <c:v>0</c:v>
                </c:pt>
                <c:pt idx="465">
                  <c:v>2</c:v>
                </c:pt>
                <c:pt idx="466">
                  <c:v>0</c:v>
                </c:pt>
                <c:pt idx="467">
                  <c:v>0</c:v>
                </c:pt>
                <c:pt idx="468">
                  <c:v>0</c:v>
                </c:pt>
                <c:pt idx="469">
                  <c:v>0</c:v>
                </c:pt>
                <c:pt idx="470">
                  <c:v>0</c:v>
                </c:pt>
                <c:pt idx="471">
                  <c:v>0</c:v>
                </c:pt>
                <c:pt idx="472">
                  <c:v>0</c:v>
                </c:pt>
                <c:pt idx="473">
                  <c:v>0</c:v>
                </c:pt>
                <c:pt idx="474">
                  <c:v>2</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36</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10</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1</c:v>
                </c:pt>
                <c:pt idx="527">
                  <c:v>0</c:v>
                </c:pt>
              </c:numCache>
            </c:numRef>
          </c:val>
        </c:ser>
        <c:gapWidth val="9"/>
        <c:overlap val="100"/>
        <c:axId val="75976064"/>
        <c:axId val="75986048"/>
      </c:barChart>
      <c:dateAx>
        <c:axId val="75976064"/>
        <c:scaling>
          <c:orientation val="minMax"/>
        </c:scaling>
        <c:delete val="1"/>
        <c:axPos val="b"/>
        <c:numFmt formatCode="[$-409]yyyy;@" sourceLinked="0"/>
        <c:majorTickMark val="none"/>
        <c:tickLblPos val="none"/>
        <c:crossAx val="75986048"/>
        <c:crosses val="autoZero"/>
        <c:auto val="1"/>
        <c:lblOffset val="100"/>
        <c:majorUnit val="1"/>
        <c:majorTimeUnit val="years"/>
      </c:dateAx>
      <c:valAx>
        <c:axId val="75986048"/>
        <c:scaling>
          <c:orientation val="minMax"/>
          <c:max val="380"/>
          <c:min val="0"/>
        </c:scaling>
        <c:axPos val="l"/>
        <c:numFmt formatCode="General" sourceLinked="1"/>
        <c:tickLblPos val="nextTo"/>
        <c:crossAx val="7597606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41134.621724535958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41157.808738426946</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41247.123726850827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41324.731180554365</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41443.302546297258</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opencart!$S$2:$S$165</c:f>
              <c:numCache>
                <c:formatCode>General</c:formatCode>
                <c:ptCount val="164"/>
                <c:pt idx="0">
                  <c:v>21</c:v>
                </c:pt>
                <c:pt idx="1">
                  <c:v>0</c:v>
                </c:pt>
                <c:pt idx="2">
                  <c:v>0</c:v>
                </c:pt>
                <c:pt idx="3">
                  <c:v>0</c:v>
                </c:pt>
                <c:pt idx="4">
                  <c:v>0</c:v>
                </c:pt>
                <c:pt idx="5">
                  <c:v>0</c:v>
                </c:pt>
                <c:pt idx="6">
                  <c:v>0</c:v>
                </c:pt>
                <c:pt idx="7">
                  <c:v>0</c:v>
                </c:pt>
                <c:pt idx="8">
                  <c:v>0</c:v>
                </c:pt>
                <c:pt idx="9">
                  <c:v>2</c:v>
                </c:pt>
                <c:pt idx="10">
                  <c:v>0</c:v>
                </c:pt>
                <c:pt idx="11">
                  <c:v>9</c:v>
                </c:pt>
                <c:pt idx="12">
                  <c:v>1</c:v>
                </c:pt>
                <c:pt idx="13">
                  <c:v>4</c:v>
                </c:pt>
                <c:pt idx="14">
                  <c:v>0</c:v>
                </c:pt>
                <c:pt idx="15">
                  <c:v>0</c:v>
                </c:pt>
                <c:pt idx="16">
                  <c:v>4</c:v>
                </c:pt>
                <c:pt idx="17">
                  <c:v>0</c:v>
                </c:pt>
                <c:pt idx="18">
                  <c:v>10</c:v>
                </c:pt>
                <c:pt idx="19">
                  <c:v>0</c:v>
                </c:pt>
                <c:pt idx="20">
                  <c:v>0</c:v>
                </c:pt>
                <c:pt idx="21">
                  <c:v>1</c:v>
                </c:pt>
                <c:pt idx="22">
                  <c:v>0</c:v>
                </c:pt>
                <c:pt idx="23">
                  <c:v>3</c:v>
                </c:pt>
                <c:pt idx="24">
                  <c:v>0</c:v>
                </c:pt>
                <c:pt idx="25">
                  <c:v>5</c:v>
                </c:pt>
                <c:pt idx="26">
                  <c:v>6</c:v>
                </c:pt>
                <c:pt idx="27">
                  <c:v>0</c:v>
                </c:pt>
                <c:pt idx="28">
                  <c:v>2</c:v>
                </c:pt>
                <c:pt idx="29">
                  <c:v>0</c:v>
                </c:pt>
                <c:pt idx="30">
                  <c:v>0</c:v>
                </c:pt>
                <c:pt idx="31">
                  <c:v>2</c:v>
                </c:pt>
                <c:pt idx="32">
                  <c:v>17</c:v>
                </c:pt>
                <c:pt idx="33">
                  <c:v>0</c:v>
                </c:pt>
                <c:pt idx="34">
                  <c:v>1</c:v>
                </c:pt>
                <c:pt idx="35">
                  <c:v>1</c:v>
                </c:pt>
                <c:pt idx="36">
                  <c:v>4</c:v>
                </c:pt>
                <c:pt idx="37">
                  <c:v>0</c:v>
                </c:pt>
                <c:pt idx="38">
                  <c:v>2</c:v>
                </c:pt>
                <c:pt idx="39">
                  <c:v>0</c:v>
                </c:pt>
                <c:pt idx="40">
                  <c:v>0</c:v>
                </c:pt>
                <c:pt idx="41">
                  <c:v>0</c:v>
                </c:pt>
                <c:pt idx="42">
                  <c:v>0</c:v>
                </c:pt>
                <c:pt idx="43">
                  <c:v>0</c:v>
                </c:pt>
                <c:pt idx="44">
                  <c:v>0</c:v>
                </c:pt>
                <c:pt idx="45">
                  <c:v>47</c:v>
                </c:pt>
                <c:pt idx="46">
                  <c:v>0</c:v>
                </c:pt>
                <c:pt idx="47">
                  <c:v>0</c:v>
                </c:pt>
                <c:pt idx="48">
                  <c:v>1</c:v>
                </c:pt>
                <c:pt idx="49">
                  <c:v>0</c:v>
                </c:pt>
                <c:pt idx="50">
                  <c:v>0</c:v>
                </c:pt>
                <c:pt idx="51">
                  <c:v>0</c:v>
                </c:pt>
                <c:pt idx="52">
                  <c:v>0</c:v>
                </c:pt>
                <c:pt idx="53">
                  <c:v>0</c:v>
                </c:pt>
                <c:pt idx="54">
                  <c:v>1</c:v>
                </c:pt>
                <c:pt idx="55">
                  <c:v>16</c:v>
                </c:pt>
                <c:pt idx="56">
                  <c:v>1</c:v>
                </c:pt>
                <c:pt idx="57">
                  <c:v>2</c:v>
                </c:pt>
                <c:pt idx="58">
                  <c:v>1</c:v>
                </c:pt>
                <c:pt idx="59">
                  <c:v>12</c:v>
                </c:pt>
                <c:pt idx="60">
                  <c:v>4</c:v>
                </c:pt>
                <c:pt idx="61">
                  <c:v>0</c:v>
                </c:pt>
                <c:pt idx="62">
                  <c:v>3</c:v>
                </c:pt>
                <c:pt idx="63">
                  <c:v>0</c:v>
                </c:pt>
                <c:pt idx="64">
                  <c:v>0</c:v>
                </c:pt>
                <c:pt idx="65">
                  <c:v>0</c:v>
                </c:pt>
                <c:pt idx="66">
                  <c:v>0</c:v>
                </c:pt>
                <c:pt idx="67">
                  <c:v>0</c:v>
                </c:pt>
                <c:pt idx="68">
                  <c:v>2</c:v>
                </c:pt>
                <c:pt idx="69">
                  <c:v>0</c:v>
                </c:pt>
                <c:pt idx="70">
                  <c:v>0</c:v>
                </c:pt>
                <c:pt idx="71">
                  <c:v>0</c:v>
                </c:pt>
                <c:pt idx="72">
                  <c:v>0</c:v>
                </c:pt>
                <c:pt idx="73">
                  <c:v>2</c:v>
                </c:pt>
                <c:pt idx="74">
                  <c:v>0</c:v>
                </c:pt>
                <c:pt idx="75">
                  <c:v>0</c:v>
                </c:pt>
                <c:pt idx="76">
                  <c:v>0</c:v>
                </c:pt>
                <c:pt idx="77">
                  <c:v>0</c:v>
                </c:pt>
                <c:pt idx="78">
                  <c:v>0</c:v>
                </c:pt>
                <c:pt idx="79">
                  <c:v>0</c:v>
                </c:pt>
                <c:pt idx="80">
                  <c:v>0</c:v>
                </c:pt>
                <c:pt idx="81">
                  <c:v>1</c:v>
                </c:pt>
                <c:pt idx="82">
                  <c:v>1</c:v>
                </c:pt>
                <c:pt idx="83">
                  <c:v>1</c:v>
                </c:pt>
                <c:pt idx="84">
                  <c:v>0</c:v>
                </c:pt>
                <c:pt idx="85">
                  <c:v>0</c:v>
                </c:pt>
                <c:pt idx="86">
                  <c:v>0</c:v>
                </c:pt>
                <c:pt idx="87">
                  <c:v>0</c:v>
                </c:pt>
                <c:pt idx="88">
                  <c:v>0</c:v>
                </c:pt>
                <c:pt idx="89">
                  <c:v>1</c:v>
                </c:pt>
                <c:pt idx="90">
                  <c:v>0</c:v>
                </c:pt>
                <c:pt idx="91">
                  <c:v>0</c:v>
                </c:pt>
                <c:pt idx="92">
                  <c:v>0</c:v>
                </c:pt>
                <c:pt idx="93">
                  <c:v>2</c:v>
                </c:pt>
                <c:pt idx="94">
                  <c:v>1</c:v>
                </c:pt>
                <c:pt idx="95">
                  <c:v>1</c:v>
                </c:pt>
                <c:pt idx="96">
                  <c:v>0</c:v>
                </c:pt>
                <c:pt idx="97">
                  <c:v>0</c:v>
                </c:pt>
                <c:pt idx="98">
                  <c:v>0</c:v>
                </c:pt>
                <c:pt idx="99">
                  <c:v>0</c:v>
                </c:pt>
                <c:pt idx="100">
                  <c:v>60</c:v>
                </c:pt>
                <c:pt idx="101">
                  <c:v>0</c:v>
                </c:pt>
                <c:pt idx="102">
                  <c:v>0</c:v>
                </c:pt>
                <c:pt idx="103">
                  <c:v>0</c:v>
                </c:pt>
                <c:pt idx="104">
                  <c:v>0</c:v>
                </c:pt>
                <c:pt idx="105">
                  <c:v>0</c:v>
                </c:pt>
                <c:pt idx="106">
                  <c:v>0</c:v>
                </c:pt>
                <c:pt idx="107">
                  <c:v>0</c:v>
                </c:pt>
                <c:pt idx="108">
                  <c:v>2</c:v>
                </c:pt>
                <c:pt idx="109">
                  <c:v>0</c:v>
                </c:pt>
                <c:pt idx="110">
                  <c:v>1</c:v>
                </c:pt>
                <c:pt idx="111">
                  <c:v>34</c:v>
                </c:pt>
                <c:pt idx="112">
                  <c:v>34</c:v>
                </c:pt>
                <c:pt idx="113">
                  <c:v>0</c:v>
                </c:pt>
                <c:pt idx="114">
                  <c:v>0</c:v>
                </c:pt>
                <c:pt idx="115">
                  <c:v>2</c:v>
                </c:pt>
                <c:pt idx="116">
                  <c:v>0</c:v>
                </c:pt>
                <c:pt idx="117">
                  <c:v>0</c:v>
                </c:pt>
                <c:pt idx="118">
                  <c:v>0</c:v>
                </c:pt>
                <c:pt idx="119">
                  <c:v>0</c:v>
                </c:pt>
                <c:pt idx="120">
                  <c:v>0</c:v>
                </c:pt>
                <c:pt idx="121">
                  <c:v>2</c:v>
                </c:pt>
                <c:pt idx="122">
                  <c:v>0</c:v>
                </c:pt>
                <c:pt idx="123">
                  <c:v>0</c:v>
                </c:pt>
                <c:pt idx="124">
                  <c:v>0</c:v>
                </c:pt>
                <c:pt idx="125">
                  <c:v>1</c:v>
                </c:pt>
                <c:pt idx="126">
                  <c:v>0</c:v>
                </c:pt>
                <c:pt idx="127">
                  <c:v>2</c:v>
                </c:pt>
                <c:pt idx="128">
                  <c:v>7</c:v>
                </c:pt>
                <c:pt idx="129">
                  <c:v>0</c:v>
                </c:pt>
                <c:pt idx="130">
                  <c:v>0</c:v>
                </c:pt>
                <c:pt idx="131">
                  <c:v>1</c:v>
                </c:pt>
                <c:pt idx="132">
                  <c:v>0</c:v>
                </c:pt>
                <c:pt idx="133">
                  <c:v>0</c:v>
                </c:pt>
                <c:pt idx="134">
                  <c:v>0</c:v>
                </c:pt>
                <c:pt idx="135">
                  <c:v>0</c:v>
                </c:pt>
                <c:pt idx="136">
                  <c:v>0</c:v>
                </c:pt>
                <c:pt idx="137">
                  <c:v>2</c:v>
                </c:pt>
                <c:pt idx="138">
                  <c:v>1</c:v>
                </c:pt>
                <c:pt idx="139">
                  <c:v>0</c:v>
                </c:pt>
                <c:pt idx="140">
                  <c:v>2</c:v>
                </c:pt>
                <c:pt idx="141">
                  <c:v>0</c:v>
                </c:pt>
                <c:pt idx="142">
                  <c:v>0</c:v>
                </c:pt>
                <c:pt idx="143">
                  <c:v>0</c:v>
                </c:pt>
                <c:pt idx="144">
                  <c:v>1</c:v>
                </c:pt>
                <c:pt idx="145">
                  <c:v>0</c:v>
                </c:pt>
                <c:pt idx="146">
                  <c:v>0</c:v>
                </c:pt>
                <c:pt idx="147">
                  <c:v>0</c:v>
                </c:pt>
                <c:pt idx="148">
                  <c:v>2</c:v>
                </c:pt>
                <c:pt idx="149">
                  <c:v>1</c:v>
                </c:pt>
                <c:pt idx="150">
                  <c:v>1</c:v>
                </c:pt>
                <c:pt idx="151">
                  <c:v>1</c:v>
                </c:pt>
                <c:pt idx="152">
                  <c:v>1</c:v>
                </c:pt>
                <c:pt idx="153">
                  <c:v>0</c:v>
                </c:pt>
                <c:pt idx="154">
                  <c:v>0</c:v>
                </c:pt>
                <c:pt idx="155">
                  <c:v>0</c:v>
                </c:pt>
                <c:pt idx="156">
                  <c:v>0</c:v>
                </c:pt>
                <c:pt idx="157">
                  <c:v>0</c:v>
                </c:pt>
                <c:pt idx="158">
                  <c:v>0</c:v>
                </c:pt>
                <c:pt idx="159">
                  <c:v>0</c:v>
                </c:pt>
                <c:pt idx="160">
                  <c:v>3</c:v>
                </c:pt>
                <c:pt idx="161">
                  <c:v>0</c:v>
                </c:pt>
                <c:pt idx="162">
                  <c:v>0</c:v>
                </c:pt>
                <c:pt idx="163">
                  <c:v>1</c:v>
                </c:pt>
              </c:numCache>
            </c:numRef>
          </c:val>
        </c:ser>
        <c:ser>
          <c:idx val="1"/>
          <c:order val="1"/>
          <c:tx>
            <c:v>Insertions</c:v>
          </c:tx>
          <c:spPr>
            <a:solidFill>
              <a:srgbClr val="00B05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41134.621724535958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41157.808738426946</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41247.123726850827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41324.731180554365</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41443.302546297258</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opencart!$W$2:$W$165</c:f>
              <c:numCache>
                <c:formatCode>General</c:formatCode>
                <c:ptCount val="164"/>
                <c:pt idx="0">
                  <c:v>35</c:v>
                </c:pt>
                <c:pt idx="1">
                  <c:v>0</c:v>
                </c:pt>
                <c:pt idx="2">
                  <c:v>0</c:v>
                </c:pt>
                <c:pt idx="3">
                  <c:v>0</c:v>
                </c:pt>
                <c:pt idx="4">
                  <c:v>0</c:v>
                </c:pt>
                <c:pt idx="5">
                  <c:v>0</c:v>
                </c:pt>
                <c:pt idx="6">
                  <c:v>0</c:v>
                </c:pt>
                <c:pt idx="7">
                  <c:v>0</c:v>
                </c:pt>
                <c:pt idx="8">
                  <c:v>0</c:v>
                </c:pt>
                <c:pt idx="9">
                  <c:v>2</c:v>
                </c:pt>
                <c:pt idx="10">
                  <c:v>6</c:v>
                </c:pt>
                <c:pt idx="11">
                  <c:v>4</c:v>
                </c:pt>
                <c:pt idx="12">
                  <c:v>1</c:v>
                </c:pt>
                <c:pt idx="13">
                  <c:v>0</c:v>
                </c:pt>
                <c:pt idx="14">
                  <c:v>353</c:v>
                </c:pt>
                <c:pt idx="15">
                  <c:v>352</c:v>
                </c:pt>
                <c:pt idx="16">
                  <c:v>19</c:v>
                </c:pt>
                <c:pt idx="17">
                  <c:v>8</c:v>
                </c:pt>
                <c:pt idx="18">
                  <c:v>10</c:v>
                </c:pt>
                <c:pt idx="19">
                  <c:v>0</c:v>
                </c:pt>
                <c:pt idx="20">
                  <c:v>439</c:v>
                </c:pt>
                <c:pt idx="21">
                  <c:v>1</c:v>
                </c:pt>
                <c:pt idx="22">
                  <c:v>0</c:v>
                </c:pt>
                <c:pt idx="23">
                  <c:v>3</c:v>
                </c:pt>
                <c:pt idx="24">
                  <c:v>0</c:v>
                </c:pt>
                <c:pt idx="25">
                  <c:v>12</c:v>
                </c:pt>
                <c:pt idx="26">
                  <c:v>7</c:v>
                </c:pt>
                <c:pt idx="27">
                  <c:v>0</c:v>
                </c:pt>
                <c:pt idx="28">
                  <c:v>1</c:v>
                </c:pt>
                <c:pt idx="29">
                  <c:v>0</c:v>
                </c:pt>
                <c:pt idx="30">
                  <c:v>0</c:v>
                </c:pt>
                <c:pt idx="31">
                  <c:v>1</c:v>
                </c:pt>
                <c:pt idx="32">
                  <c:v>227</c:v>
                </c:pt>
                <c:pt idx="33">
                  <c:v>0</c:v>
                </c:pt>
                <c:pt idx="34">
                  <c:v>15</c:v>
                </c:pt>
                <c:pt idx="35">
                  <c:v>1</c:v>
                </c:pt>
                <c:pt idx="36">
                  <c:v>3</c:v>
                </c:pt>
                <c:pt idx="37">
                  <c:v>0</c:v>
                </c:pt>
                <c:pt idx="38">
                  <c:v>2</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1</c:v>
                </c:pt>
                <c:pt idx="55">
                  <c:v>122</c:v>
                </c:pt>
                <c:pt idx="56">
                  <c:v>1</c:v>
                </c:pt>
                <c:pt idx="57">
                  <c:v>0</c:v>
                </c:pt>
                <c:pt idx="58">
                  <c:v>4</c:v>
                </c:pt>
                <c:pt idx="59">
                  <c:v>0</c:v>
                </c:pt>
                <c:pt idx="60">
                  <c:v>0</c:v>
                </c:pt>
                <c:pt idx="61">
                  <c:v>0</c:v>
                </c:pt>
                <c:pt idx="62">
                  <c:v>3</c:v>
                </c:pt>
                <c:pt idx="63">
                  <c:v>0</c:v>
                </c:pt>
                <c:pt idx="64">
                  <c:v>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20</c:v>
                </c:pt>
                <c:pt idx="82">
                  <c:v>5</c:v>
                </c:pt>
                <c:pt idx="83">
                  <c:v>1</c:v>
                </c:pt>
                <c:pt idx="84">
                  <c:v>0</c:v>
                </c:pt>
                <c:pt idx="85">
                  <c:v>0</c:v>
                </c:pt>
                <c:pt idx="86">
                  <c:v>0</c:v>
                </c:pt>
                <c:pt idx="87">
                  <c:v>0</c:v>
                </c:pt>
                <c:pt idx="88">
                  <c:v>4</c:v>
                </c:pt>
                <c:pt idx="89">
                  <c:v>1</c:v>
                </c:pt>
                <c:pt idx="90">
                  <c:v>0</c:v>
                </c:pt>
                <c:pt idx="91">
                  <c:v>0</c:v>
                </c:pt>
                <c:pt idx="92">
                  <c:v>0</c:v>
                </c:pt>
                <c:pt idx="93">
                  <c:v>12</c:v>
                </c:pt>
                <c:pt idx="94">
                  <c:v>0</c:v>
                </c:pt>
                <c:pt idx="95">
                  <c:v>0</c:v>
                </c:pt>
                <c:pt idx="96">
                  <c:v>0</c:v>
                </c:pt>
                <c:pt idx="97">
                  <c:v>0</c:v>
                </c:pt>
                <c:pt idx="98">
                  <c:v>5</c:v>
                </c:pt>
                <c:pt idx="99">
                  <c:v>37</c:v>
                </c:pt>
                <c:pt idx="100">
                  <c:v>0</c:v>
                </c:pt>
                <c:pt idx="101">
                  <c:v>0</c:v>
                </c:pt>
                <c:pt idx="102">
                  <c:v>0</c:v>
                </c:pt>
                <c:pt idx="103">
                  <c:v>0</c:v>
                </c:pt>
                <c:pt idx="104">
                  <c:v>3</c:v>
                </c:pt>
                <c:pt idx="105">
                  <c:v>0</c:v>
                </c:pt>
                <c:pt idx="106">
                  <c:v>0</c:v>
                </c:pt>
                <c:pt idx="107">
                  <c:v>3</c:v>
                </c:pt>
                <c:pt idx="108">
                  <c:v>0</c:v>
                </c:pt>
                <c:pt idx="109">
                  <c:v>0</c:v>
                </c:pt>
                <c:pt idx="110">
                  <c:v>1</c:v>
                </c:pt>
                <c:pt idx="111">
                  <c:v>0</c:v>
                </c:pt>
                <c:pt idx="112">
                  <c:v>0</c:v>
                </c:pt>
                <c:pt idx="113">
                  <c:v>0</c:v>
                </c:pt>
                <c:pt idx="114">
                  <c:v>3</c:v>
                </c:pt>
                <c:pt idx="115">
                  <c:v>4</c:v>
                </c:pt>
                <c:pt idx="116">
                  <c:v>0</c:v>
                </c:pt>
                <c:pt idx="117">
                  <c:v>0</c:v>
                </c:pt>
                <c:pt idx="118">
                  <c:v>0</c:v>
                </c:pt>
                <c:pt idx="119">
                  <c:v>0</c:v>
                </c:pt>
                <c:pt idx="120">
                  <c:v>0</c:v>
                </c:pt>
                <c:pt idx="121">
                  <c:v>0</c:v>
                </c:pt>
                <c:pt idx="122">
                  <c:v>0</c:v>
                </c:pt>
                <c:pt idx="123">
                  <c:v>0</c:v>
                </c:pt>
                <c:pt idx="124">
                  <c:v>0</c:v>
                </c:pt>
                <c:pt idx="125">
                  <c:v>1</c:v>
                </c:pt>
                <c:pt idx="126">
                  <c:v>0</c:v>
                </c:pt>
                <c:pt idx="127">
                  <c:v>0</c:v>
                </c:pt>
                <c:pt idx="128">
                  <c:v>0</c:v>
                </c:pt>
                <c:pt idx="129">
                  <c:v>0</c:v>
                </c:pt>
                <c:pt idx="130">
                  <c:v>0</c:v>
                </c:pt>
                <c:pt idx="131">
                  <c:v>1</c:v>
                </c:pt>
                <c:pt idx="132">
                  <c:v>0</c:v>
                </c:pt>
                <c:pt idx="133">
                  <c:v>0</c:v>
                </c:pt>
                <c:pt idx="134">
                  <c:v>0</c:v>
                </c:pt>
                <c:pt idx="135">
                  <c:v>0</c:v>
                </c:pt>
                <c:pt idx="136">
                  <c:v>13</c:v>
                </c:pt>
                <c:pt idx="137">
                  <c:v>2</c:v>
                </c:pt>
                <c:pt idx="138">
                  <c:v>1</c:v>
                </c:pt>
                <c:pt idx="139">
                  <c:v>0</c:v>
                </c:pt>
                <c:pt idx="140">
                  <c:v>0</c:v>
                </c:pt>
                <c:pt idx="141">
                  <c:v>0</c:v>
                </c:pt>
                <c:pt idx="142">
                  <c:v>0</c:v>
                </c:pt>
                <c:pt idx="143">
                  <c:v>8</c:v>
                </c:pt>
                <c:pt idx="144">
                  <c:v>1</c:v>
                </c:pt>
                <c:pt idx="145">
                  <c:v>0</c:v>
                </c:pt>
                <c:pt idx="146">
                  <c:v>0</c:v>
                </c:pt>
                <c:pt idx="147">
                  <c:v>0</c:v>
                </c:pt>
                <c:pt idx="148">
                  <c:v>1</c:v>
                </c:pt>
                <c:pt idx="149">
                  <c:v>1</c:v>
                </c:pt>
                <c:pt idx="150">
                  <c:v>1</c:v>
                </c:pt>
                <c:pt idx="151">
                  <c:v>1</c:v>
                </c:pt>
                <c:pt idx="152">
                  <c:v>8</c:v>
                </c:pt>
                <c:pt idx="153">
                  <c:v>0</c:v>
                </c:pt>
                <c:pt idx="154">
                  <c:v>0</c:v>
                </c:pt>
                <c:pt idx="155">
                  <c:v>0</c:v>
                </c:pt>
                <c:pt idx="156">
                  <c:v>0</c:v>
                </c:pt>
                <c:pt idx="157">
                  <c:v>0</c:v>
                </c:pt>
                <c:pt idx="158">
                  <c:v>0</c:v>
                </c:pt>
                <c:pt idx="159">
                  <c:v>0</c:v>
                </c:pt>
                <c:pt idx="160">
                  <c:v>3</c:v>
                </c:pt>
                <c:pt idx="161">
                  <c:v>0</c:v>
                </c:pt>
                <c:pt idx="162">
                  <c:v>6</c:v>
                </c:pt>
                <c:pt idx="163">
                  <c:v>1</c:v>
                </c:pt>
              </c:numCache>
            </c:numRef>
          </c:val>
        </c:ser>
        <c:ser>
          <c:idx val="2"/>
          <c:order val="2"/>
          <c:tx>
            <c:v>Deletions</c:v>
          </c:tx>
          <c:spPr>
            <a:solidFill>
              <a:srgbClr val="FF0000"/>
            </a:solidFill>
          </c:spPr>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41134.621724535958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41157.808738426946</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41247.123726850827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41324.731180554365</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41443.302546297258</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opencart!$X$2:$X$165</c:f>
              <c:numCache>
                <c:formatCode>General</c:formatCode>
                <c:ptCount val="164"/>
                <c:pt idx="0">
                  <c:v>46</c:v>
                </c:pt>
                <c:pt idx="1">
                  <c:v>0</c:v>
                </c:pt>
                <c:pt idx="2">
                  <c:v>0</c:v>
                </c:pt>
                <c:pt idx="3">
                  <c:v>0</c:v>
                </c:pt>
                <c:pt idx="4">
                  <c:v>0</c:v>
                </c:pt>
                <c:pt idx="5">
                  <c:v>0</c:v>
                </c:pt>
                <c:pt idx="6">
                  <c:v>0</c:v>
                </c:pt>
                <c:pt idx="7">
                  <c:v>0</c:v>
                </c:pt>
                <c:pt idx="8">
                  <c:v>0</c:v>
                </c:pt>
                <c:pt idx="9">
                  <c:v>0</c:v>
                </c:pt>
                <c:pt idx="10">
                  <c:v>0</c:v>
                </c:pt>
                <c:pt idx="11">
                  <c:v>2</c:v>
                </c:pt>
                <c:pt idx="12">
                  <c:v>6</c:v>
                </c:pt>
                <c:pt idx="13">
                  <c:v>0</c:v>
                </c:pt>
                <c:pt idx="14">
                  <c:v>344</c:v>
                </c:pt>
                <c:pt idx="15">
                  <c:v>353</c:v>
                </c:pt>
                <c:pt idx="16">
                  <c:v>10</c:v>
                </c:pt>
                <c:pt idx="17">
                  <c:v>0</c:v>
                </c:pt>
                <c:pt idx="18">
                  <c:v>2</c:v>
                </c:pt>
                <c:pt idx="19">
                  <c:v>0</c:v>
                </c:pt>
                <c:pt idx="20">
                  <c:v>380</c:v>
                </c:pt>
                <c:pt idx="21">
                  <c:v>0</c:v>
                </c:pt>
                <c:pt idx="22">
                  <c:v>0</c:v>
                </c:pt>
                <c:pt idx="23">
                  <c:v>2</c:v>
                </c:pt>
                <c:pt idx="24">
                  <c:v>0</c:v>
                </c:pt>
                <c:pt idx="25">
                  <c:v>0</c:v>
                </c:pt>
                <c:pt idx="26">
                  <c:v>2</c:v>
                </c:pt>
                <c:pt idx="27">
                  <c:v>0</c:v>
                </c:pt>
                <c:pt idx="28">
                  <c:v>2</c:v>
                </c:pt>
                <c:pt idx="29">
                  <c:v>0</c:v>
                </c:pt>
                <c:pt idx="30">
                  <c:v>0</c:v>
                </c:pt>
                <c:pt idx="31">
                  <c:v>0</c:v>
                </c:pt>
                <c:pt idx="32">
                  <c:v>122</c:v>
                </c:pt>
                <c:pt idx="33">
                  <c:v>0</c:v>
                </c:pt>
                <c:pt idx="34">
                  <c:v>2</c:v>
                </c:pt>
                <c:pt idx="35">
                  <c:v>0</c:v>
                </c:pt>
                <c:pt idx="36">
                  <c:v>6</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21</c:v>
                </c:pt>
                <c:pt idx="56">
                  <c:v>5</c:v>
                </c:pt>
                <c:pt idx="57">
                  <c:v>0</c:v>
                </c:pt>
                <c:pt idx="58">
                  <c:v>0</c:v>
                </c:pt>
                <c:pt idx="59">
                  <c:v>0</c:v>
                </c:pt>
                <c:pt idx="60">
                  <c:v>0</c:v>
                </c:pt>
                <c:pt idx="61">
                  <c:v>0</c:v>
                </c:pt>
                <c:pt idx="62">
                  <c:v>0</c:v>
                </c:pt>
                <c:pt idx="63">
                  <c:v>4</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2</c:v>
                </c:pt>
                <c:pt idx="83">
                  <c:v>0</c:v>
                </c:pt>
                <c:pt idx="84">
                  <c:v>0</c:v>
                </c:pt>
                <c:pt idx="85">
                  <c:v>0</c:v>
                </c:pt>
                <c:pt idx="86">
                  <c:v>0</c:v>
                </c:pt>
                <c:pt idx="87">
                  <c:v>0</c:v>
                </c:pt>
                <c:pt idx="88">
                  <c:v>0</c:v>
                </c:pt>
                <c:pt idx="89">
                  <c:v>2</c:v>
                </c:pt>
                <c:pt idx="90">
                  <c:v>0</c:v>
                </c:pt>
                <c:pt idx="91">
                  <c:v>0</c:v>
                </c:pt>
                <c:pt idx="92">
                  <c:v>0</c:v>
                </c:pt>
                <c:pt idx="93">
                  <c:v>9</c:v>
                </c:pt>
                <c:pt idx="94">
                  <c:v>2</c:v>
                </c:pt>
                <c:pt idx="95">
                  <c:v>4</c:v>
                </c:pt>
                <c:pt idx="96">
                  <c:v>0</c:v>
                </c:pt>
                <c:pt idx="97">
                  <c:v>0</c:v>
                </c:pt>
                <c:pt idx="98">
                  <c:v>0</c:v>
                </c:pt>
                <c:pt idx="99">
                  <c:v>0</c:v>
                </c:pt>
                <c:pt idx="100">
                  <c:v>0</c:v>
                </c:pt>
                <c:pt idx="101">
                  <c:v>0</c:v>
                </c:pt>
                <c:pt idx="102">
                  <c:v>0</c:v>
                </c:pt>
                <c:pt idx="103">
                  <c:v>0</c:v>
                </c:pt>
                <c:pt idx="104">
                  <c:v>3</c:v>
                </c:pt>
                <c:pt idx="105">
                  <c:v>0</c:v>
                </c:pt>
                <c:pt idx="106">
                  <c:v>0</c:v>
                </c:pt>
                <c:pt idx="107">
                  <c:v>0</c:v>
                </c:pt>
                <c:pt idx="108">
                  <c:v>0</c:v>
                </c:pt>
                <c:pt idx="109">
                  <c:v>0</c:v>
                </c:pt>
                <c:pt idx="110">
                  <c:v>0</c:v>
                </c:pt>
                <c:pt idx="111">
                  <c:v>0</c:v>
                </c:pt>
                <c:pt idx="112">
                  <c:v>0</c:v>
                </c:pt>
                <c:pt idx="113">
                  <c:v>3</c:v>
                </c:pt>
                <c:pt idx="114">
                  <c:v>3</c:v>
                </c:pt>
                <c:pt idx="115">
                  <c:v>8</c:v>
                </c:pt>
                <c:pt idx="116">
                  <c:v>0</c:v>
                </c:pt>
                <c:pt idx="117">
                  <c:v>0</c:v>
                </c:pt>
                <c:pt idx="118">
                  <c:v>0</c:v>
                </c:pt>
                <c:pt idx="119">
                  <c:v>0</c:v>
                </c:pt>
                <c:pt idx="120">
                  <c:v>0</c:v>
                </c:pt>
                <c:pt idx="121">
                  <c:v>0</c:v>
                </c:pt>
                <c:pt idx="122">
                  <c:v>0</c:v>
                </c:pt>
                <c:pt idx="123">
                  <c:v>0</c:v>
                </c:pt>
                <c:pt idx="124">
                  <c:v>0</c:v>
                </c:pt>
                <c:pt idx="125">
                  <c:v>2</c:v>
                </c:pt>
                <c:pt idx="126">
                  <c:v>0</c:v>
                </c:pt>
                <c:pt idx="127">
                  <c:v>8</c:v>
                </c:pt>
                <c:pt idx="128">
                  <c:v>0</c:v>
                </c:pt>
                <c:pt idx="129">
                  <c:v>0</c:v>
                </c:pt>
                <c:pt idx="130">
                  <c:v>0</c:v>
                </c:pt>
                <c:pt idx="131">
                  <c:v>0</c:v>
                </c:pt>
                <c:pt idx="132">
                  <c:v>0</c:v>
                </c:pt>
                <c:pt idx="133">
                  <c:v>0</c:v>
                </c:pt>
                <c:pt idx="134">
                  <c:v>0</c:v>
                </c:pt>
                <c:pt idx="135">
                  <c:v>0</c:v>
                </c:pt>
                <c:pt idx="136">
                  <c:v>0</c:v>
                </c:pt>
                <c:pt idx="137">
                  <c:v>4</c:v>
                </c:pt>
                <c:pt idx="138">
                  <c:v>2</c:v>
                </c:pt>
                <c:pt idx="139">
                  <c:v>0</c:v>
                </c:pt>
                <c:pt idx="140">
                  <c:v>0</c:v>
                </c:pt>
                <c:pt idx="141">
                  <c:v>0</c:v>
                </c:pt>
                <c:pt idx="142">
                  <c:v>0</c:v>
                </c:pt>
                <c:pt idx="143">
                  <c:v>0</c:v>
                </c:pt>
                <c:pt idx="144">
                  <c:v>0</c:v>
                </c:pt>
                <c:pt idx="145">
                  <c:v>0</c:v>
                </c:pt>
                <c:pt idx="146">
                  <c:v>0</c:v>
                </c:pt>
                <c:pt idx="147">
                  <c:v>0</c:v>
                </c:pt>
                <c:pt idx="148">
                  <c:v>1</c:v>
                </c:pt>
                <c:pt idx="149">
                  <c:v>0</c:v>
                </c:pt>
                <c:pt idx="150">
                  <c:v>0</c:v>
                </c:pt>
                <c:pt idx="151">
                  <c:v>0</c:v>
                </c:pt>
                <c:pt idx="152">
                  <c:v>0</c:v>
                </c:pt>
                <c:pt idx="153">
                  <c:v>0</c:v>
                </c:pt>
                <c:pt idx="154">
                  <c:v>0</c:v>
                </c:pt>
                <c:pt idx="155">
                  <c:v>0</c:v>
                </c:pt>
                <c:pt idx="156">
                  <c:v>0</c:v>
                </c:pt>
                <c:pt idx="157">
                  <c:v>0</c:v>
                </c:pt>
                <c:pt idx="158">
                  <c:v>0</c:v>
                </c:pt>
                <c:pt idx="159">
                  <c:v>0</c:v>
                </c:pt>
                <c:pt idx="160">
                  <c:v>4</c:v>
                </c:pt>
                <c:pt idx="161">
                  <c:v>0</c:v>
                </c:pt>
                <c:pt idx="162">
                  <c:v>0</c:v>
                </c:pt>
                <c:pt idx="163">
                  <c:v>2</c:v>
                </c:pt>
              </c:numCache>
            </c:numRef>
          </c:val>
        </c:ser>
        <c:overlap val="100"/>
        <c:axId val="76002816"/>
        <c:axId val="76004352"/>
      </c:barChart>
      <c:dateAx>
        <c:axId val="76002816"/>
        <c:scaling>
          <c:orientation val="minMax"/>
        </c:scaling>
        <c:delete val="1"/>
        <c:axPos val="b"/>
        <c:numFmt formatCode="[$-409]yyyy;@" sourceLinked="0"/>
        <c:tickLblPos val="none"/>
        <c:crossAx val="76004352"/>
        <c:crosses val="autoZero"/>
        <c:auto val="1"/>
        <c:lblOffset val="100"/>
        <c:majorUnit val="1"/>
        <c:majorTimeUnit val="years"/>
      </c:dateAx>
      <c:valAx>
        <c:axId val="76004352"/>
        <c:scaling>
          <c:orientation val="minMax"/>
          <c:max val="900"/>
          <c:min val="0"/>
        </c:scaling>
        <c:axPos val="l"/>
        <c:numFmt formatCode="General" sourceLinked="1"/>
        <c:tickLblPos val="nextTo"/>
        <c:crossAx val="7600281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39031.576296297288</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39225.98407407484</c:v>
                </c:pt>
                <c:pt idx="29">
                  <c:v>39227.515324074091</c:v>
                </c:pt>
                <c:pt idx="30">
                  <c:v>39227.792407407404</c:v>
                </c:pt>
                <c:pt idx="31">
                  <c:v>39266.217349536986</c:v>
                </c:pt>
                <c:pt idx="32">
                  <c:v>39275.726944444446</c:v>
                </c:pt>
                <c:pt idx="33">
                  <c:v>39291.490995370368</c:v>
                </c:pt>
                <c:pt idx="34">
                  <c:v>39294.852534723126</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39529.521724536084</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39991.35879629734</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40704.418738427026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41007.591041665743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41284.986840278616</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phpbb!$S$2:$S$134</c:f>
              <c:numCache>
                <c:formatCode>General</c:formatCode>
                <c:ptCount val="133"/>
                <c:pt idx="0">
                  <c:v>2</c:v>
                </c:pt>
                <c:pt idx="1">
                  <c:v>1</c:v>
                </c:pt>
                <c:pt idx="2">
                  <c:v>43</c:v>
                </c:pt>
                <c:pt idx="3">
                  <c:v>1</c:v>
                </c:pt>
                <c:pt idx="4">
                  <c:v>0</c:v>
                </c:pt>
                <c:pt idx="5">
                  <c:v>0</c:v>
                </c:pt>
                <c:pt idx="6">
                  <c:v>1</c:v>
                </c:pt>
                <c:pt idx="7">
                  <c:v>0</c:v>
                </c:pt>
                <c:pt idx="8">
                  <c:v>3</c:v>
                </c:pt>
                <c:pt idx="9">
                  <c:v>1</c:v>
                </c:pt>
                <c:pt idx="10">
                  <c:v>1</c:v>
                </c:pt>
                <c:pt idx="11">
                  <c:v>1</c:v>
                </c:pt>
                <c:pt idx="12">
                  <c:v>3</c:v>
                </c:pt>
                <c:pt idx="13">
                  <c:v>0</c:v>
                </c:pt>
                <c:pt idx="14">
                  <c:v>4</c:v>
                </c:pt>
                <c:pt idx="15">
                  <c:v>4</c:v>
                </c:pt>
                <c:pt idx="16">
                  <c:v>4</c:v>
                </c:pt>
                <c:pt idx="17">
                  <c:v>2</c:v>
                </c:pt>
                <c:pt idx="18">
                  <c:v>0</c:v>
                </c:pt>
                <c:pt idx="19">
                  <c:v>0</c:v>
                </c:pt>
                <c:pt idx="20">
                  <c:v>1</c:v>
                </c:pt>
                <c:pt idx="21">
                  <c:v>1</c:v>
                </c:pt>
                <c:pt idx="22">
                  <c:v>2</c:v>
                </c:pt>
                <c:pt idx="23">
                  <c:v>1</c:v>
                </c:pt>
                <c:pt idx="24">
                  <c:v>0</c:v>
                </c:pt>
                <c:pt idx="25">
                  <c:v>0</c:v>
                </c:pt>
                <c:pt idx="26">
                  <c:v>0</c:v>
                </c:pt>
                <c:pt idx="27">
                  <c:v>3</c:v>
                </c:pt>
                <c:pt idx="28">
                  <c:v>0</c:v>
                </c:pt>
                <c:pt idx="29">
                  <c:v>1</c:v>
                </c:pt>
                <c:pt idx="30">
                  <c:v>2</c:v>
                </c:pt>
                <c:pt idx="31">
                  <c:v>3</c:v>
                </c:pt>
                <c:pt idx="32">
                  <c:v>19</c:v>
                </c:pt>
                <c:pt idx="33">
                  <c:v>4</c:v>
                </c:pt>
                <c:pt idx="34">
                  <c:v>0</c:v>
                </c:pt>
                <c:pt idx="35">
                  <c:v>1</c:v>
                </c:pt>
                <c:pt idx="36">
                  <c:v>2</c:v>
                </c:pt>
                <c:pt idx="37">
                  <c:v>4</c:v>
                </c:pt>
                <c:pt idx="38">
                  <c:v>5</c:v>
                </c:pt>
                <c:pt idx="39">
                  <c:v>2</c:v>
                </c:pt>
                <c:pt idx="40">
                  <c:v>3</c:v>
                </c:pt>
                <c:pt idx="41">
                  <c:v>1</c:v>
                </c:pt>
                <c:pt idx="42">
                  <c:v>1</c:v>
                </c:pt>
                <c:pt idx="43">
                  <c:v>11</c:v>
                </c:pt>
                <c:pt idx="44">
                  <c:v>1</c:v>
                </c:pt>
                <c:pt idx="45">
                  <c:v>0</c:v>
                </c:pt>
                <c:pt idx="46">
                  <c:v>1</c:v>
                </c:pt>
                <c:pt idx="47">
                  <c:v>1</c:v>
                </c:pt>
                <c:pt idx="48">
                  <c:v>20</c:v>
                </c:pt>
                <c:pt idx="49">
                  <c:v>0</c:v>
                </c:pt>
                <c:pt idx="50">
                  <c:v>0</c:v>
                </c:pt>
                <c:pt idx="51">
                  <c:v>1</c:v>
                </c:pt>
                <c:pt idx="52">
                  <c:v>2</c:v>
                </c:pt>
                <c:pt idx="53">
                  <c:v>0</c:v>
                </c:pt>
                <c:pt idx="54">
                  <c:v>2</c:v>
                </c:pt>
                <c:pt idx="55">
                  <c:v>2</c:v>
                </c:pt>
                <c:pt idx="56">
                  <c:v>0</c:v>
                </c:pt>
                <c:pt idx="57">
                  <c:v>1</c:v>
                </c:pt>
                <c:pt idx="58">
                  <c:v>0</c:v>
                </c:pt>
                <c:pt idx="59">
                  <c:v>0</c:v>
                </c:pt>
                <c:pt idx="60">
                  <c:v>0</c:v>
                </c:pt>
                <c:pt idx="61">
                  <c:v>0</c:v>
                </c:pt>
                <c:pt idx="62">
                  <c:v>0</c:v>
                </c:pt>
                <c:pt idx="63">
                  <c:v>0</c:v>
                </c:pt>
                <c:pt idx="64">
                  <c:v>10</c:v>
                </c:pt>
                <c:pt idx="65">
                  <c:v>5</c:v>
                </c:pt>
                <c:pt idx="66">
                  <c:v>3</c:v>
                </c:pt>
                <c:pt idx="67">
                  <c:v>4</c:v>
                </c:pt>
                <c:pt idx="68">
                  <c:v>4</c:v>
                </c:pt>
                <c:pt idx="69">
                  <c:v>2</c:v>
                </c:pt>
                <c:pt idx="70">
                  <c:v>4</c:v>
                </c:pt>
                <c:pt idx="71">
                  <c:v>7</c:v>
                </c:pt>
                <c:pt idx="72">
                  <c:v>3</c:v>
                </c:pt>
                <c:pt idx="73">
                  <c:v>3</c:v>
                </c:pt>
                <c:pt idx="74">
                  <c:v>3</c:v>
                </c:pt>
                <c:pt idx="75">
                  <c:v>4</c:v>
                </c:pt>
                <c:pt idx="76">
                  <c:v>3</c:v>
                </c:pt>
                <c:pt idx="77">
                  <c:v>5</c:v>
                </c:pt>
                <c:pt idx="78">
                  <c:v>6</c:v>
                </c:pt>
                <c:pt idx="79">
                  <c:v>1</c:v>
                </c:pt>
                <c:pt idx="80">
                  <c:v>2</c:v>
                </c:pt>
                <c:pt idx="81">
                  <c:v>2</c:v>
                </c:pt>
                <c:pt idx="82">
                  <c:v>6</c:v>
                </c:pt>
                <c:pt idx="83">
                  <c:v>0</c:v>
                </c:pt>
                <c:pt idx="84">
                  <c:v>6</c:v>
                </c:pt>
                <c:pt idx="85">
                  <c:v>0</c:v>
                </c:pt>
                <c:pt idx="86">
                  <c:v>1</c:v>
                </c:pt>
                <c:pt idx="87">
                  <c:v>1</c:v>
                </c:pt>
                <c:pt idx="88">
                  <c:v>2</c:v>
                </c:pt>
                <c:pt idx="89">
                  <c:v>2</c:v>
                </c:pt>
                <c:pt idx="90">
                  <c:v>1</c:v>
                </c:pt>
                <c:pt idx="91">
                  <c:v>0</c:v>
                </c:pt>
                <c:pt idx="92">
                  <c:v>4</c:v>
                </c:pt>
                <c:pt idx="93">
                  <c:v>5</c:v>
                </c:pt>
                <c:pt idx="94">
                  <c:v>3</c:v>
                </c:pt>
                <c:pt idx="95">
                  <c:v>7</c:v>
                </c:pt>
                <c:pt idx="96">
                  <c:v>9</c:v>
                </c:pt>
                <c:pt idx="97">
                  <c:v>5</c:v>
                </c:pt>
                <c:pt idx="98">
                  <c:v>0</c:v>
                </c:pt>
                <c:pt idx="99">
                  <c:v>1</c:v>
                </c:pt>
                <c:pt idx="100">
                  <c:v>5</c:v>
                </c:pt>
                <c:pt idx="101">
                  <c:v>1</c:v>
                </c:pt>
                <c:pt idx="102">
                  <c:v>1</c:v>
                </c:pt>
                <c:pt idx="103">
                  <c:v>0</c:v>
                </c:pt>
                <c:pt idx="104">
                  <c:v>4</c:v>
                </c:pt>
                <c:pt idx="105">
                  <c:v>4</c:v>
                </c:pt>
                <c:pt idx="106">
                  <c:v>1</c:v>
                </c:pt>
                <c:pt idx="107">
                  <c:v>4</c:v>
                </c:pt>
                <c:pt idx="108">
                  <c:v>5</c:v>
                </c:pt>
                <c:pt idx="109">
                  <c:v>1</c:v>
                </c:pt>
                <c:pt idx="110">
                  <c:v>1</c:v>
                </c:pt>
                <c:pt idx="111">
                  <c:v>1</c:v>
                </c:pt>
                <c:pt idx="112">
                  <c:v>1</c:v>
                </c:pt>
                <c:pt idx="113">
                  <c:v>1</c:v>
                </c:pt>
                <c:pt idx="114">
                  <c:v>0</c:v>
                </c:pt>
                <c:pt idx="115">
                  <c:v>1</c:v>
                </c:pt>
                <c:pt idx="116">
                  <c:v>1</c:v>
                </c:pt>
                <c:pt idx="117">
                  <c:v>1</c:v>
                </c:pt>
                <c:pt idx="118">
                  <c:v>1</c:v>
                </c:pt>
                <c:pt idx="119">
                  <c:v>1</c:v>
                </c:pt>
                <c:pt idx="120">
                  <c:v>1</c:v>
                </c:pt>
                <c:pt idx="121">
                  <c:v>0</c:v>
                </c:pt>
                <c:pt idx="122">
                  <c:v>0</c:v>
                </c:pt>
                <c:pt idx="123">
                  <c:v>4</c:v>
                </c:pt>
                <c:pt idx="124">
                  <c:v>4</c:v>
                </c:pt>
                <c:pt idx="125">
                  <c:v>1</c:v>
                </c:pt>
                <c:pt idx="126">
                  <c:v>4</c:v>
                </c:pt>
                <c:pt idx="127">
                  <c:v>4</c:v>
                </c:pt>
                <c:pt idx="128">
                  <c:v>4</c:v>
                </c:pt>
                <c:pt idx="129">
                  <c:v>0</c:v>
                </c:pt>
                <c:pt idx="130">
                  <c:v>2</c:v>
                </c:pt>
                <c:pt idx="131">
                  <c:v>5</c:v>
                </c:pt>
                <c:pt idx="132">
                  <c:v>1</c:v>
                </c:pt>
              </c:numCache>
            </c:numRef>
          </c:val>
        </c:ser>
        <c:ser>
          <c:idx val="1"/>
          <c:order val="1"/>
          <c:tx>
            <c:v>Insertions</c:v>
          </c:tx>
          <c:spPr>
            <a:solidFill>
              <a:srgbClr val="00B05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39031.576296297288</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39225.98407407484</c:v>
                </c:pt>
                <c:pt idx="29">
                  <c:v>39227.515324074091</c:v>
                </c:pt>
                <c:pt idx="30">
                  <c:v>39227.792407407404</c:v>
                </c:pt>
                <c:pt idx="31">
                  <c:v>39266.217349536986</c:v>
                </c:pt>
                <c:pt idx="32">
                  <c:v>39275.726944444446</c:v>
                </c:pt>
                <c:pt idx="33">
                  <c:v>39291.490995370368</c:v>
                </c:pt>
                <c:pt idx="34">
                  <c:v>39294.852534723126</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39529.521724536084</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39991.35879629734</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40704.418738427026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41007.591041665743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41284.986840278616</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phpbb!$W$2:$W$134</c:f>
              <c:numCache>
                <c:formatCode>General</c:formatCode>
                <c:ptCount val="133"/>
                <c:pt idx="0">
                  <c:v>0</c:v>
                </c:pt>
                <c:pt idx="1">
                  <c:v>2</c:v>
                </c:pt>
                <c:pt idx="2">
                  <c:v>0</c:v>
                </c:pt>
                <c:pt idx="3">
                  <c:v>0</c:v>
                </c:pt>
                <c:pt idx="4">
                  <c:v>0</c:v>
                </c:pt>
                <c:pt idx="5">
                  <c:v>0</c:v>
                </c:pt>
                <c:pt idx="6">
                  <c:v>1</c:v>
                </c:pt>
                <c:pt idx="7">
                  <c:v>0</c:v>
                </c:pt>
                <c:pt idx="8">
                  <c:v>1</c:v>
                </c:pt>
                <c:pt idx="9">
                  <c:v>1</c:v>
                </c:pt>
                <c:pt idx="10">
                  <c:v>1</c:v>
                </c:pt>
                <c:pt idx="11">
                  <c:v>1</c:v>
                </c:pt>
                <c:pt idx="12">
                  <c:v>0</c:v>
                </c:pt>
                <c:pt idx="13">
                  <c:v>0</c:v>
                </c:pt>
                <c:pt idx="14">
                  <c:v>0</c:v>
                </c:pt>
                <c:pt idx="15">
                  <c:v>0</c:v>
                </c:pt>
                <c:pt idx="16">
                  <c:v>0</c:v>
                </c:pt>
                <c:pt idx="17">
                  <c:v>0</c:v>
                </c:pt>
                <c:pt idx="18">
                  <c:v>0</c:v>
                </c:pt>
                <c:pt idx="19">
                  <c:v>0</c:v>
                </c:pt>
                <c:pt idx="20">
                  <c:v>1</c:v>
                </c:pt>
                <c:pt idx="21">
                  <c:v>1</c:v>
                </c:pt>
                <c:pt idx="22">
                  <c:v>0</c:v>
                </c:pt>
                <c:pt idx="23">
                  <c:v>8</c:v>
                </c:pt>
                <c:pt idx="24">
                  <c:v>0</c:v>
                </c:pt>
                <c:pt idx="25">
                  <c:v>0</c:v>
                </c:pt>
                <c:pt idx="26">
                  <c:v>0</c:v>
                </c:pt>
                <c:pt idx="27">
                  <c:v>0</c:v>
                </c:pt>
                <c:pt idx="28">
                  <c:v>0</c:v>
                </c:pt>
                <c:pt idx="29">
                  <c:v>1</c:v>
                </c:pt>
                <c:pt idx="30">
                  <c:v>1</c:v>
                </c:pt>
                <c:pt idx="31">
                  <c:v>0</c:v>
                </c:pt>
                <c:pt idx="32">
                  <c:v>0</c:v>
                </c:pt>
                <c:pt idx="33">
                  <c:v>0</c:v>
                </c:pt>
                <c:pt idx="34">
                  <c:v>0</c:v>
                </c:pt>
                <c:pt idx="35">
                  <c:v>1</c:v>
                </c:pt>
                <c:pt idx="36">
                  <c:v>0</c:v>
                </c:pt>
                <c:pt idx="37">
                  <c:v>0</c:v>
                </c:pt>
                <c:pt idx="38">
                  <c:v>0</c:v>
                </c:pt>
                <c:pt idx="39">
                  <c:v>0</c:v>
                </c:pt>
                <c:pt idx="40">
                  <c:v>0</c:v>
                </c:pt>
                <c:pt idx="41">
                  <c:v>1</c:v>
                </c:pt>
                <c:pt idx="42">
                  <c:v>1</c:v>
                </c:pt>
                <c:pt idx="43">
                  <c:v>0</c:v>
                </c:pt>
                <c:pt idx="44">
                  <c:v>2</c:v>
                </c:pt>
                <c:pt idx="45">
                  <c:v>0</c:v>
                </c:pt>
                <c:pt idx="46">
                  <c:v>1</c:v>
                </c:pt>
                <c:pt idx="47">
                  <c:v>1</c:v>
                </c:pt>
                <c:pt idx="48">
                  <c:v>0</c:v>
                </c:pt>
                <c:pt idx="49">
                  <c:v>0</c:v>
                </c:pt>
                <c:pt idx="50">
                  <c:v>0</c:v>
                </c:pt>
                <c:pt idx="51">
                  <c:v>1</c:v>
                </c:pt>
                <c:pt idx="52">
                  <c:v>2</c:v>
                </c:pt>
                <c:pt idx="53">
                  <c:v>0</c:v>
                </c:pt>
                <c:pt idx="54">
                  <c:v>2</c:v>
                </c:pt>
                <c:pt idx="55">
                  <c:v>3</c:v>
                </c:pt>
                <c:pt idx="56">
                  <c:v>0</c:v>
                </c:pt>
                <c:pt idx="57">
                  <c:v>1</c:v>
                </c:pt>
                <c:pt idx="58">
                  <c:v>0</c:v>
                </c:pt>
                <c:pt idx="59">
                  <c:v>0</c:v>
                </c:pt>
                <c:pt idx="60">
                  <c:v>0</c:v>
                </c:pt>
                <c:pt idx="61">
                  <c:v>0</c:v>
                </c:pt>
                <c:pt idx="62">
                  <c:v>0</c:v>
                </c:pt>
                <c:pt idx="63">
                  <c:v>0</c:v>
                </c:pt>
                <c:pt idx="64">
                  <c:v>14</c:v>
                </c:pt>
                <c:pt idx="65">
                  <c:v>25</c:v>
                </c:pt>
                <c:pt idx="66">
                  <c:v>0</c:v>
                </c:pt>
                <c:pt idx="67">
                  <c:v>1</c:v>
                </c:pt>
                <c:pt idx="68">
                  <c:v>0</c:v>
                </c:pt>
                <c:pt idx="69">
                  <c:v>1</c:v>
                </c:pt>
                <c:pt idx="70">
                  <c:v>12</c:v>
                </c:pt>
                <c:pt idx="71">
                  <c:v>25</c:v>
                </c:pt>
                <c:pt idx="72">
                  <c:v>2</c:v>
                </c:pt>
                <c:pt idx="73">
                  <c:v>0</c:v>
                </c:pt>
                <c:pt idx="74">
                  <c:v>2</c:v>
                </c:pt>
                <c:pt idx="75">
                  <c:v>0</c:v>
                </c:pt>
                <c:pt idx="76">
                  <c:v>2</c:v>
                </c:pt>
                <c:pt idx="77">
                  <c:v>19</c:v>
                </c:pt>
                <c:pt idx="78">
                  <c:v>16</c:v>
                </c:pt>
                <c:pt idx="79">
                  <c:v>1</c:v>
                </c:pt>
                <c:pt idx="80">
                  <c:v>10</c:v>
                </c:pt>
                <c:pt idx="81">
                  <c:v>0</c:v>
                </c:pt>
                <c:pt idx="82">
                  <c:v>24</c:v>
                </c:pt>
                <c:pt idx="83">
                  <c:v>0</c:v>
                </c:pt>
                <c:pt idx="84">
                  <c:v>2</c:v>
                </c:pt>
                <c:pt idx="85">
                  <c:v>4</c:v>
                </c:pt>
                <c:pt idx="86">
                  <c:v>1</c:v>
                </c:pt>
                <c:pt idx="87">
                  <c:v>1</c:v>
                </c:pt>
                <c:pt idx="88">
                  <c:v>4</c:v>
                </c:pt>
                <c:pt idx="89">
                  <c:v>2</c:v>
                </c:pt>
                <c:pt idx="90">
                  <c:v>0</c:v>
                </c:pt>
                <c:pt idx="91">
                  <c:v>0</c:v>
                </c:pt>
                <c:pt idx="92">
                  <c:v>0</c:v>
                </c:pt>
                <c:pt idx="93">
                  <c:v>2</c:v>
                </c:pt>
                <c:pt idx="94">
                  <c:v>0</c:v>
                </c:pt>
                <c:pt idx="95">
                  <c:v>41</c:v>
                </c:pt>
                <c:pt idx="96">
                  <c:v>11</c:v>
                </c:pt>
                <c:pt idx="97">
                  <c:v>1</c:v>
                </c:pt>
                <c:pt idx="98">
                  <c:v>14</c:v>
                </c:pt>
                <c:pt idx="99">
                  <c:v>1</c:v>
                </c:pt>
                <c:pt idx="100">
                  <c:v>1</c:v>
                </c:pt>
                <c:pt idx="101">
                  <c:v>1</c:v>
                </c:pt>
                <c:pt idx="102">
                  <c:v>2</c:v>
                </c:pt>
                <c:pt idx="103">
                  <c:v>16</c:v>
                </c:pt>
                <c:pt idx="104">
                  <c:v>0</c:v>
                </c:pt>
                <c:pt idx="105">
                  <c:v>6</c:v>
                </c:pt>
                <c:pt idx="106">
                  <c:v>0</c:v>
                </c:pt>
                <c:pt idx="107">
                  <c:v>1</c:v>
                </c:pt>
                <c:pt idx="108">
                  <c:v>3</c:v>
                </c:pt>
                <c:pt idx="109">
                  <c:v>16</c:v>
                </c:pt>
                <c:pt idx="110">
                  <c:v>3</c:v>
                </c:pt>
                <c:pt idx="111">
                  <c:v>1</c:v>
                </c:pt>
                <c:pt idx="112">
                  <c:v>1</c:v>
                </c:pt>
                <c:pt idx="113">
                  <c:v>1</c:v>
                </c:pt>
                <c:pt idx="114">
                  <c:v>7</c:v>
                </c:pt>
                <c:pt idx="115">
                  <c:v>1</c:v>
                </c:pt>
                <c:pt idx="116">
                  <c:v>0</c:v>
                </c:pt>
                <c:pt idx="117">
                  <c:v>1</c:v>
                </c:pt>
                <c:pt idx="118">
                  <c:v>21</c:v>
                </c:pt>
                <c:pt idx="119">
                  <c:v>0</c:v>
                </c:pt>
                <c:pt idx="120">
                  <c:v>19</c:v>
                </c:pt>
                <c:pt idx="121">
                  <c:v>0</c:v>
                </c:pt>
                <c:pt idx="122">
                  <c:v>8</c:v>
                </c:pt>
                <c:pt idx="123">
                  <c:v>0</c:v>
                </c:pt>
                <c:pt idx="124">
                  <c:v>18</c:v>
                </c:pt>
                <c:pt idx="125">
                  <c:v>6</c:v>
                </c:pt>
                <c:pt idx="126">
                  <c:v>19</c:v>
                </c:pt>
                <c:pt idx="127">
                  <c:v>6</c:v>
                </c:pt>
                <c:pt idx="128">
                  <c:v>0</c:v>
                </c:pt>
                <c:pt idx="129">
                  <c:v>3</c:v>
                </c:pt>
                <c:pt idx="130">
                  <c:v>0</c:v>
                </c:pt>
                <c:pt idx="131">
                  <c:v>4</c:v>
                </c:pt>
                <c:pt idx="132">
                  <c:v>1</c:v>
                </c:pt>
              </c:numCache>
            </c:numRef>
          </c:val>
        </c:ser>
        <c:ser>
          <c:idx val="2"/>
          <c:order val="2"/>
          <c:tx>
            <c:v>Deletions</c:v>
          </c:tx>
          <c:spPr>
            <a:solidFill>
              <a:srgbClr val="FF0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39031.576296297288</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39225.98407407484</c:v>
                </c:pt>
                <c:pt idx="29">
                  <c:v>39227.515324074091</c:v>
                </c:pt>
                <c:pt idx="30">
                  <c:v>39227.792407407404</c:v>
                </c:pt>
                <c:pt idx="31">
                  <c:v>39266.217349536986</c:v>
                </c:pt>
                <c:pt idx="32">
                  <c:v>39275.726944444446</c:v>
                </c:pt>
                <c:pt idx="33">
                  <c:v>39291.490995370368</c:v>
                </c:pt>
                <c:pt idx="34">
                  <c:v>39294.852534723126</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39529.521724536084</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39991.35879629734</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40704.418738427026</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41007.591041665743</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41284.986840278616</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phpbb!$X$2:$X$134</c:f>
              <c:numCache>
                <c:formatCode>General</c:formatCode>
                <c:ptCount val="133"/>
                <c:pt idx="0">
                  <c:v>4</c:v>
                </c:pt>
                <c:pt idx="1">
                  <c:v>0</c:v>
                </c:pt>
                <c:pt idx="2">
                  <c:v>0</c:v>
                </c:pt>
                <c:pt idx="3">
                  <c:v>2</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150</c:v>
                </c:pt>
                <c:pt idx="24">
                  <c:v>0</c:v>
                </c:pt>
                <c:pt idx="25">
                  <c:v>0</c:v>
                </c:pt>
                <c:pt idx="26">
                  <c:v>0</c:v>
                </c:pt>
                <c:pt idx="27">
                  <c:v>2</c:v>
                </c:pt>
                <c:pt idx="28">
                  <c:v>0</c:v>
                </c:pt>
                <c:pt idx="29">
                  <c:v>0</c:v>
                </c:pt>
                <c:pt idx="30">
                  <c:v>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29</c:v>
                </c:pt>
                <c:pt idx="65">
                  <c:v>12</c:v>
                </c:pt>
                <c:pt idx="66">
                  <c:v>4</c:v>
                </c:pt>
                <c:pt idx="67">
                  <c:v>0</c:v>
                </c:pt>
                <c:pt idx="68">
                  <c:v>2</c:v>
                </c:pt>
                <c:pt idx="69">
                  <c:v>0</c:v>
                </c:pt>
                <c:pt idx="70">
                  <c:v>27</c:v>
                </c:pt>
                <c:pt idx="71">
                  <c:v>7</c:v>
                </c:pt>
                <c:pt idx="72">
                  <c:v>0</c:v>
                </c:pt>
                <c:pt idx="73">
                  <c:v>4</c:v>
                </c:pt>
                <c:pt idx="74">
                  <c:v>0</c:v>
                </c:pt>
                <c:pt idx="75">
                  <c:v>6</c:v>
                </c:pt>
                <c:pt idx="76">
                  <c:v>0</c:v>
                </c:pt>
                <c:pt idx="77">
                  <c:v>42</c:v>
                </c:pt>
                <c:pt idx="78">
                  <c:v>24</c:v>
                </c:pt>
                <c:pt idx="79">
                  <c:v>0</c:v>
                </c:pt>
                <c:pt idx="80">
                  <c:v>4</c:v>
                </c:pt>
                <c:pt idx="81">
                  <c:v>12</c:v>
                </c:pt>
                <c:pt idx="82">
                  <c:v>4</c:v>
                </c:pt>
                <c:pt idx="83">
                  <c:v>0</c:v>
                </c:pt>
                <c:pt idx="84">
                  <c:v>27</c:v>
                </c:pt>
                <c:pt idx="85">
                  <c:v>0</c:v>
                </c:pt>
                <c:pt idx="86">
                  <c:v>0</c:v>
                </c:pt>
                <c:pt idx="87">
                  <c:v>2</c:v>
                </c:pt>
                <c:pt idx="88">
                  <c:v>17</c:v>
                </c:pt>
                <c:pt idx="89">
                  <c:v>0</c:v>
                </c:pt>
                <c:pt idx="90">
                  <c:v>2</c:v>
                </c:pt>
                <c:pt idx="91">
                  <c:v>0</c:v>
                </c:pt>
                <c:pt idx="92">
                  <c:v>0</c:v>
                </c:pt>
                <c:pt idx="93">
                  <c:v>0</c:v>
                </c:pt>
                <c:pt idx="94">
                  <c:v>6</c:v>
                </c:pt>
                <c:pt idx="95">
                  <c:v>18</c:v>
                </c:pt>
                <c:pt idx="96">
                  <c:v>44</c:v>
                </c:pt>
                <c:pt idx="97">
                  <c:v>0</c:v>
                </c:pt>
                <c:pt idx="98">
                  <c:v>0</c:v>
                </c:pt>
                <c:pt idx="99">
                  <c:v>0</c:v>
                </c:pt>
                <c:pt idx="100">
                  <c:v>2</c:v>
                </c:pt>
                <c:pt idx="101">
                  <c:v>0</c:v>
                </c:pt>
                <c:pt idx="102">
                  <c:v>16</c:v>
                </c:pt>
                <c:pt idx="103">
                  <c:v>0</c:v>
                </c:pt>
                <c:pt idx="104">
                  <c:v>16</c:v>
                </c:pt>
                <c:pt idx="105">
                  <c:v>0</c:v>
                </c:pt>
                <c:pt idx="106">
                  <c:v>2</c:v>
                </c:pt>
                <c:pt idx="107">
                  <c:v>6</c:v>
                </c:pt>
                <c:pt idx="108">
                  <c:v>0</c:v>
                </c:pt>
                <c:pt idx="109">
                  <c:v>6</c:v>
                </c:pt>
                <c:pt idx="110">
                  <c:v>2</c:v>
                </c:pt>
                <c:pt idx="111">
                  <c:v>2</c:v>
                </c:pt>
                <c:pt idx="112">
                  <c:v>2</c:v>
                </c:pt>
                <c:pt idx="113">
                  <c:v>2</c:v>
                </c:pt>
                <c:pt idx="114">
                  <c:v>18</c:v>
                </c:pt>
                <c:pt idx="115">
                  <c:v>0</c:v>
                </c:pt>
                <c:pt idx="116">
                  <c:v>10</c:v>
                </c:pt>
                <c:pt idx="117">
                  <c:v>0</c:v>
                </c:pt>
                <c:pt idx="118">
                  <c:v>0</c:v>
                </c:pt>
                <c:pt idx="119">
                  <c:v>20</c:v>
                </c:pt>
                <c:pt idx="120">
                  <c:v>0</c:v>
                </c:pt>
                <c:pt idx="121">
                  <c:v>18</c:v>
                </c:pt>
                <c:pt idx="122">
                  <c:v>0</c:v>
                </c:pt>
                <c:pt idx="123">
                  <c:v>0</c:v>
                </c:pt>
                <c:pt idx="124">
                  <c:v>0</c:v>
                </c:pt>
                <c:pt idx="125">
                  <c:v>20</c:v>
                </c:pt>
                <c:pt idx="126">
                  <c:v>6</c:v>
                </c:pt>
                <c:pt idx="127">
                  <c:v>2</c:v>
                </c:pt>
                <c:pt idx="128">
                  <c:v>0</c:v>
                </c:pt>
                <c:pt idx="129">
                  <c:v>0</c:v>
                </c:pt>
                <c:pt idx="130">
                  <c:v>0</c:v>
                </c:pt>
                <c:pt idx="131">
                  <c:v>6</c:v>
                </c:pt>
                <c:pt idx="132">
                  <c:v>2</c:v>
                </c:pt>
              </c:numCache>
            </c:numRef>
          </c:val>
        </c:ser>
        <c:gapWidth val="9"/>
        <c:overlap val="100"/>
        <c:axId val="76111232"/>
        <c:axId val="76117120"/>
      </c:barChart>
      <c:dateAx>
        <c:axId val="76111232"/>
        <c:scaling>
          <c:orientation val="minMax"/>
        </c:scaling>
        <c:delete val="1"/>
        <c:axPos val="b"/>
        <c:numFmt formatCode="[$-409]yyyy;@" sourceLinked="0"/>
        <c:majorTickMark val="none"/>
        <c:tickLblPos val="none"/>
        <c:crossAx val="76117120"/>
        <c:crosses val="autoZero"/>
        <c:auto val="1"/>
        <c:lblOffset val="100"/>
        <c:majorUnit val="1"/>
        <c:majorTimeUnit val="years"/>
      </c:dateAx>
      <c:valAx>
        <c:axId val="76117120"/>
        <c:scaling>
          <c:orientation val="minMax"/>
        </c:scaling>
        <c:axPos val="l"/>
        <c:numFmt formatCode="General" sourceLinked="1"/>
        <c:tickLblPos val="nextTo"/>
        <c:crossAx val="7611123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7.9723447261185423E-2"/>
          <c:y val="8.9856368563688199E-2"/>
          <c:w val="0.88802262199181259"/>
          <c:h val="0.72604200542005415"/>
        </c:manualLayout>
      </c:layout>
      <c:barChart>
        <c:barDir val="col"/>
        <c:grouping val="stacked"/>
        <c:ser>
          <c:idx val="0"/>
          <c:order val="0"/>
          <c:tx>
            <c:v>Alterations</c:v>
          </c:tx>
          <c:spPr>
            <a:solidFill>
              <a:srgbClr val="FFC00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38817.393923610252</c:v>
                </c:pt>
                <c:pt idx="19">
                  <c:v>38896.476296297369</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39133.763703702578</c:v>
                </c:pt>
                <c:pt idx="32">
                  <c:v>39133.858912037213</c:v>
                </c:pt>
                <c:pt idx="33">
                  <c:v>39146.996238426975</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39882.858414352741</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41119.380277778801</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typo3!$S$2:$S$97</c:f>
              <c:numCache>
                <c:formatCode>General</c:formatCode>
                <c:ptCount val="96"/>
                <c:pt idx="0">
                  <c:v>0</c:v>
                </c:pt>
                <c:pt idx="1">
                  <c:v>1</c:v>
                </c:pt>
                <c:pt idx="2">
                  <c:v>1</c:v>
                </c:pt>
                <c:pt idx="3">
                  <c:v>1</c:v>
                </c:pt>
                <c:pt idx="4">
                  <c:v>0</c:v>
                </c:pt>
                <c:pt idx="5">
                  <c:v>2</c:v>
                </c:pt>
                <c:pt idx="6">
                  <c:v>2</c:v>
                </c:pt>
                <c:pt idx="7">
                  <c:v>1</c:v>
                </c:pt>
                <c:pt idx="8">
                  <c:v>2</c:v>
                </c:pt>
                <c:pt idx="9">
                  <c:v>0</c:v>
                </c:pt>
                <c:pt idx="10">
                  <c:v>0</c:v>
                </c:pt>
                <c:pt idx="11">
                  <c:v>2</c:v>
                </c:pt>
                <c:pt idx="12">
                  <c:v>0</c:v>
                </c:pt>
                <c:pt idx="13">
                  <c:v>3</c:v>
                </c:pt>
                <c:pt idx="14">
                  <c:v>3</c:v>
                </c:pt>
                <c:pt idx="15">
                  <c:v>1</c:v>
                </c:pt>
                <c:pt idx="16">
                  <c:v>1</c:v>
                </c:pt>
                <c:pt idx="17">
                  <c:v>0</c:v>
                </c:pt>
                <c:pt idx="18">
                  <c:v>2</c:v>
                </c:pt>
                <c:pt idx="19">
                  <c:v>2</c:v>
                </c:pt>
                <c:pt idx="20">
                  <c:v>42</c:v>
                </c:pt>
                <c:pt idx="21">
                  <c:v>1</c:v>
                </c:pt>
                <c:pt idx="22">
                  <c:v>0</c:v>
                </c:pt>
                <c:pt idx="23">
                  <c:v>4</c:v>
                </c:pt>
                <c:pt idx="24">
                  <c:v>0</c:v>
                </c:pt>
                <c:pt idx="25">
                  <c:v>0</c:v>
                </c:pt>
                <c:pt idx="26">
                  <c:v>2</c:v>
                </c:pt>
                <c:pt idx="27">
                  <c:v>0</c:v>
                </c:pt>
                <c:pt idx="28">
                  <c:v>0</c:v>
                </c:pt>
                <c:pt idx="29">
                  <c:v>2</c:v>
                </c:pt>
                <c:pt idx="30">
                  <c:v>9</c:v>
                </c:pt>
                <c:pt idx="31">
                  <c:v>2</c:v>
                </c:pt>
                <c:pt idx="32">
                  <c:v>0</c:v>
                </c:pt>
                <c:pt idx="33">
                  <c:v>0</c:v>
                </c:pt>
                <c:pt idx="34">
                  <c:v>24</c:v>
                </c:pt>
                <c:pt idx="35">
                  <c:v>2</c:v>
                </c:pt>
                <c:pt idx="36">
                  <c:v>1</c:v>
                </c:pt>
                <c:pt idx="37">
                  <c:v>0</c:v>
                </c:pt>
                <c:pt idx="38">
                  <c:v>0</c:v>
                </c:pt>
                <c:pt idx="39">
                  <c:v>1</c:v>
                </c:pt>
                <c:pt idx="40">
                  <c:v>2</c:v>
                </c:pt>
                <c:pt idx="41">
                  <c:v>1</c:v>
                </c:pt>
                <c:pt idx="42">
                  <c:v>11</c:v>
                </c:pt>
                <c:pt idx="43">
                  <c:v>0</c:v>
                </c:pt>
                <c:pt idx="44">
                  <c:v>1</c:v>
                </c:pt>
                <c:pt idx="45">
                  <c:v>2</c:v>
                </c:pt>
                <c:pt idx="46">
                  <c:v>0</c:v>
                </c:pt>
                <c:pt idx="47">
                  <c:v>0</c:v>
                </c:pt>
                <c:pt idx="48">
                  <c:v>2</c:v>
                </c:pt>
                <c:pt idx="49">
                  <c:v>0</c:v>
                </c:pt>
                <c:pt idx="50">
                  <c:v>0</c:v>
                </c:pt>
                <c:pt idx="51">
                  <c:v>2</c:v>
                </c:pt>
                <c:pt idx="52">
                  <c:v>1</c:v>
                </c:pt>
                <c:pt idx="53">
                  <c:v>0</c:v>
                </c:pt>
                <c:pt idx="54">
                  <c:v>2</c:v>
                </c:pt>
                <c:pt idx="55">
                  <c:v>0</c:v>
                </c:pt>
                <c:pt idx="56">
                  <c:v>2</c:v>
                </c:pt>
                <c:pt idx="57">
                  <c:v>1</c:v>
                </c:pt>
                <c:pt idx="58">
                  <c:v>2</c:v>
                </c:pt>
                <c:pt idx="59">
                  <c:v>2</c:v>
                </c:pt>
                <c:pt idx="60">
                  <c:v>2</c:v>
                </c:pt>
                <c:pt idx="61">
                  <c:v>0</c:v>
                </c:pt>
                <c:pt idx="62">
                  <c:v>1</c:v>
                </c:pt>
                <c:pt idx="63">
                  <c:v>0</c:v>
                </c:pt>
                <c:pt idx="64">
                  <c:v>2</c:v>
                </c:pt>
                <c:pt idx="65">
                  <c:v>1</c:v>
                </c:pt>
                <c:pt idx="66">
                  <c:v>2</c:v>
                </c:pt>
                <c:pt idx="67">
                  <c:v>0</c:v>
                </c:pt>
                <c:pt idx="68">
                  <c:v>0</c:v>
                </c:pt>
                <c:pt idx="69">
                  <c:v>0</c:v>
                </c:pt>
                <c:pt idx="70">
                  <c:v>1</c:v>
                </c:pt>
                <c:pt idx="71">
                  <c:v>0</c:v>
                </c:pt>
                <c:pt idx="72">
                  <c:v>0</c:v>
                </c:pt>
                <c:pt idx="73">
                  <c:v>0</c:v>
                </c:pt>
                <c:pt idx="74">
                  <c:v>2</c:v>
                </c:pt>
                <c:pt idx="75">
                  <c:v>2</c:v>
                </c:pt>
                <c:pt idx="76">
                  <c:v>2</c:v>
                </c:pt>
                <c:pt idx="77">
                  <c:v>2</c:v>
                </c:pt>
                <c:pt idx="78">
                  <c:v>0</c:v>
                </c:pt>
                <c:pt idx="79">
                  <c:v>0</c:v>
                </c:pt>
                <c:pt idx="80">
                  <c:v>0</c:v>
                </c:pt>
                <c:pt idx="81">
                  <c:v>2</c:v>
                </c:pt>
                <c:pt idx="82">
                  <c:v>0</c:v>
                </c:pt>
                <c:pt idx="83">
                  <c:v>1</c:v>
                </c:pt>
                <c:pt idx="84">
                  <c:v>2</c:v>
                </c:pt>
                <c:pt idx="85">
                  <c:v>1</c:v>
                </c:pt>
                <c:pt idx="86">
                  <c:v>1</c:v>
                </c:pt>
                <c:pt idx="87">
                  <c:v>0</c:v>
                </c:pt>
                <c:pt idx="88">
                  <c:v>2</c:v>
                </c:pt>
                <c:pt idx="89">
                  <c:v>2</c:v>
                </c:pt>
                <c:pt idx="90">
                  <c:v>6</c:v>
                </c:pt>
                <c:pt idx="91">
                  <c:v>1</c:v>
                </c:pt>
                <c:pt idx="92">
                  <c:v>2</c:v>
                </c:pt>
                <c:pt idx="93">
                  <c:v>1</c:v>
                </c:pt>
                <c:pt idx="94">
                  <c:v>1</c:v>
                </c:pt>
                <c:pt idx="95">
                  <c:v>1</c:v>
                </c:pt>
              </c:numCache>
            </c:numRef>
          </c:val>
        </c:ser>
        <c:ser>
          <c:idx val="1"/>
          <c:order val="1"/>
          <c:tx>
            <c:v>Insertions</c:v>
          </c:tx>
          <c:spPr>
            <a:solidFill>
              <a:srgbClr val="00B05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38817.393923610252</c:v>
                </c:pt>
                <c:pt idx="19">
                  <c:v>38896.476296297369</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39133.763703702578</c:v>
                </c:pt>
                <c:pt idx="32">
                  <c:v>39133.858912037213</c:v>
                </c:pt>
                <c:pt idx="33">
                  <c:v>39146.996238426975</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39882.858414352741</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41119.380277778801</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typo3!$W$2:$W$97</c:f>
              <c:numCache>
                <c:formatCode>General</c:formatCode>
                <c:ptCount val="96"/>
                <c:pt idx="0">
                  <c:v>0</c:v>
                </c:pt>
                <c:pt idx="1">
                  <c:v>1</c:v>
                </c:pt>
                <c:pt idx="2">
                  <c:v>1</c:v>
                </c:pt>
                <c:pt idx="3">
                  <c:v>1</c:v>
                </c:pt>
                <c:pt idx="4">
                  <c:v>7</c:v>
                </c:pt>
                <c:pt idx="5">
                  <c:v>0</c:v>
                </c:pt>
                <c:pt idx="6">
                  <c:v>12</c:v>
                </c:pt>
                <c:pt idx="7">
                  <c:v>4</c:v>
                </c:pt>
                <c:pt idx="8">
                  <c:v>0</c:v>
                </c:pt>
                <c:pt idx="9">
                  <c:v>0</c:v>
                </c:pt>
                <c:pt idx="10">
                  <c:v>0</c:v>
                </c:pt>
                <c:pt idx="11">
                  <c:v>0</c:v>
                </c:pt>
                <c:pt idx="12">
                  <c:v>0</c:v>
                </c:pt>
                <c:pt idx="13">
                  <c:v>28</c:v>
                </c:pt>
                <c:pt idx="14">
                  <c:v>3</c:v>
                </c:pt>
                <c:pt idx="15">
                  <c:v>2</c:v>
                </c:pt>
                <c:pt idx="16">
                  <c:v>1</c:v>
                </c:pt>
                <c:pt idx="17">
                  <c:v>12</c:v>
                </c:pt>
                <c:pt idx="18">
                  <c:v>6</c:v>
                </c:pt>
                <c:pt idx="19">
                  <c:v>0</c:v>
                </c:pt>
                <c:pt idx="20">
                  <c:v>0</c:v>
                </c:pt>
                <c:pt idx="21">
                  <c:v>11</c:v>
                </c:pt>
                <c:pt idx="22">
                  <c:v>0</c:v>
                </c:pt>
                <c:pt idx="23">
                  <c:v>0</c:v>
                </c:pt>
                <c:pt idx="24">
                  <c:v>21</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1</c:v>
                </c:pt>
                <c:pt idx="40">
                  <c:v>5</c:v>
                </c:pt>
                <c:pt idx="41">
                  <c:v>1</c:v>
                </c:pt>
                <c:pt idx="42">
                  <c:v>0</c:v>
                </c:pt>
                <c:pt idx="43">
                  <c:v>0</c:v>
                </c:pt>
                <c:pt idx="44">
                  <c:v>1</c:v>
                </c:pt>
                <c:pt idx="45">
                  <c:v>0</c:v>
                </c:pt>
                <c:pt idx="46">
                  <c:v>0</c:v>
                </c:pt>
                <c:pt idx="47">
                  <c:v>0</c:v>
                </c:pt>
                <c:pt idx="48">
                  <c:v>0</c:v>
                </c:pt>
                <c:pt idx="49">
                  <c:v>0</c:v>
                </c:pt>
                <c:pt idx="50">
                  <c:v>5</c:v>
                </c:pt>
                <c:pt idx="51">
                  <c:v>0</c:v>
                </c:pt>
                <c:pt idx="52">
                  <c:v>10</c:v>
                </c:pt>
                <c:pt idx="53">
                  <c:v>0</c:v>
                </c:pt>
                <c:pt idx="54">
                  <c:v>4</c:v>
                </c:pt>
                <c:pt idx="55">
                  <c:v>0</c:v>
                </c:pt>
                <c:pt idx="56">
                  <c:v>0</c:v>
                </c:pt>
                <c:pt idx="57">
                  <c:v>1</c:v>
                </c:pt>
                <c:pt idx="58">
                  <c:v>0</c:v>
                </c:pt>
                <c:pt idx="59">
                  <c:v>0</c:v>
                </c:pt>
                <c:pt idx="60">
                  <c:v>0</c:v>
                </c:pt>
                <c:pt idx="61">
                  <c:v>12</c:v>
                </c:pt>
                <c:pt idx="62">
                  <c:v>33</c:v>
                </c:pt>
                <c:pt idx="63">
                  <c:v>0</c:v>
                </c:pt>
                <c:pt idx="64">
                  <c:v>0</c:v>
                </c:pt>
                <c:pt idx="65">
                  <c:v>2</c:v>
                </c:pt>
                <c:pt idx="66">
                  <c:v>0</c:v>
                </c:pt>
                <c:pt idx="67">
                  <c:v>0</c:v>
                </c:pt>
                <c:pt idx="68">
                  <c:v>0</c:v>
                </c:pt>
                <c:pt idx="69">
                  <c:v>0</c:v>
                </c:pt>
                <c:pt idx="70">
                  <c:v>2</c:v>
                </c:pt>
                <c:pt idx="71">
                  <c:v>0</c:v>
                </c:pt>
                <c:pt idx="72">
                  <c:v>0</c:v>
                </c:pt>
                <c:pt idx="73">
                  <c:v>0</c:v>
                </c:pt>
                <c:pt idx="74">
                  <c:v>0</c:v>
                </c:pt>
                <c:pt idx="75">
                  <c:v>0</c:v>
                </c:pt>
                <c:pt idx="76">
                  <c:v>0</c:v>
                </c:pt>
                <c:pt idx="77">
                  <c:v>0</c:v>
                </c:pt>
                <c:pt idx="78">
                  <c:v>0</c:v>
                </c:pt>
                <c:pt idx="79">
                  <c:v>0</c:v>
                </c:pt>
                <c:pt idx="80">
                  <c:v>36</c:v>
                </c:pt>
                <c:pt idx="81">
                  <c:v>0</c:v>
                </c:pt>
                <c:pt idx="82">
                  <c:v>0</c:v>
                </c:pt>
                <c:pt idx="83">
                  <c:v>1</c:v>
                </c:pt>
                <c:pt idx="84">
                  <c:v>2</c:v>
                </c:pt>
                <c:pt idx="85">
                  <c:v>128</c:v>
                </c:pt>
                <c:pt idx="86">
                  <c:v>0</c:v>
                </c:pt>
                <c:pt idx="87">
                  <c:v>33</c:v>
                </c:pt>
                <c:pt idx="88">
                  <c:v>0</c:v>
                </c:pt>
                <c:pt idx="89">
                  <c:v>0</c:v>
                </c:pt>
                <c:pt idx="90">
                  <c:v>6</c:v>
                </c:pt>
                <c:pt idx="91">
                  <c:v>0</c:v>
                </c:pt>
                <c:pt idx="92">
                  <c:v>7</c:v>
                </c:pt>
                <c:pt idx="93">
                  <c:v>3</c:v>
                </c:pt>
                <c:pt idx="94">
                  <c:v>2</c:v>
                </c:pt>
                <c:pt idx="95">
                  <c:v>9</c:v>
                </c:pt>
              </c:numCache>
            </c:numRef>
          </c:val>
        </c:ser>
        <c:ser>
          <c:idx val="2"/>
          <c:order val="2"/>
          <c:tx>
            <c:v>Deletions</c:v>
          </c:tx>
          <c:spPr>
            <a:solidFill>
              <a:srgbClr val="FF0000"/>
            </a:solidFill>
          </c:spPr>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38817.393923610252</c:v>
                </c:pt>
                <c:pt idx="19">
                  <c:v>38896.476296297369</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39133.763703702578</c:v>
                </c:pt>
                <c:pt idx="32">
                  <c:v>39133.858912037213</c:v>
                </c:pt>
                <c:pt idx="33">
                  <c:v>39146.996238426975</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39882.858414352741</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41119.380277778801</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typo3!$X$2:$X$97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5</c:v>
                </c:pt>
                <c:pt idx="41">
                  <c:v>0</c:v>
                </c:pt>
                <c:pt idx="42">
                  <c:v>0</c:v>
                </c:pt>
                <c:pt idx="43">
                  <c:v>0</c:v>
                </c:pt>
                <c:pt idx="44">
                  <c:v>0</c:v>
                </c:pt>
                <c:pt idx="45">
                  <c:v>0</c:v>
                </c:pt>
                <c:pt idx="46">
                  <c:v>0</c:v>
                </c:pt>
                <c:pt idx="47">
                  <c:v>0</c:v>
                </c:pt>
                <c:pt idx="48">
                  <c:v>0</c:v>
                </c:pt>
                <c:pt idx="49">
                  <c:v>0</c:v>
                </c:pt>
                <c:pt idx="50">
                  <c:v>0</c:v>
                </c:pt>
                <c:pt idx="51">
                  <c:v>0</c:v>
                </c:pt>
                <c:pt idx="52">
                  <c:v>8</c:v>
                </c:pt>
                <c:pt idx="53">
                  <c:v>0</c:v>
                </c:pt>
                <c:pt idx="54">
                  <c:v>1</c:v>
                </c:pt>
                <c:pt idx="55">
                  <c:v>0</c:v>
                </c:pt>
                <c:pt idx="56">
                  <c:v>0</c:v>
                </c:pt>
                <c:pt idx="57">
                  <c:v>0</c:v>
                </c:pt>
                <c:pt idx="58">
                  <c:v>0</c:v>
                </c:pt>
                <c:pt idx="59">
                  <c:v>0</c:v>
                </c:pt>
                <c:pt idx="60">
                  <c:v>0</c:v>
                </c:pt>
                <c:pt idx="61">
                  <c:v>0</c:v>
                </c:pt>
                <c:pt idx="62">
                  <c:v>0</c:v>
                </c:pt>
                <c:pt idx="63">
                  <c:v>21</c:v>
                </c:pt>
                <c:pt idx="64">
                  <c:v>0</c:v>
                </c:pt>
                <c:pt idx="65">
                  <c:v>0</c:v>
                </c:pt>
                <c:pt idx="66">
                  <c:v>0</c:v>
                </c:pt>
                <c:pt idx="67">
                  <c:v>0</c:v>
                </c:pt>
                <c:pt idx="68">
                  <c:v>22</c:v>
                </c:pt>
                <c:pt idx="69">
                  <c:v>10</c:v>
                </c:pt>
                <c:pt idx="70">
                  <c:v>4</c:v>
                </c:pt>
                <c:pt idx="71">
                  <c:v>0</c:v>
                </c:pt>
                <c:pt idx="72">
                  <c:v>10</c:v>
                </c:pt>
                <c:pt idx="73">
                  <c:v>6</c:v>
                </c:pt>
                <c:pt idx="74">
                  <c:v>5</c:v>
                </c:pt>
                <c:pt idx="75">
                  <c:v>0</c:v>
                </c:pt>
                <c:pt idx="76">
                  <c:v>0</c:v>
                </c:pt>
                <c:pt idx="77">
                  <c:v>0</c:v>
                </c:pt>
                <c:pt idx="78">
                  <c:v>0</c:v>
                </c:pt>
                <c:pt idx="79">
                  <c:v>0</c:v>
                </c:pt>
                <c:pt idx="80">
                  <c:v>0</c:v>
                </c:pt>
                <c:pt idx="81">
                  <c:v>0</c:v>
                </c:pt>
                <c:pt idx="82">
                  <c:v>0</c:v>
                </c:pt>
                <c:pt idx="83">
                  <c:v>0</c:v>
                </c:pt>
                <c:pt idx="84">
                  <c:v>0</c:v>
                </c:pt>
                <c:pt idx="85">
                  <c:v>2</c:v>
                </c:pt>
                <c:pt idx="86">
                  <c:v>2</c:v>
                </c:pt>
                <c:pt idx="87">
                  <c:v>0</c:v>
                </c:pt>
                <c:pt idx="88">
                  <c:v>0</c:v>
                </c:pt>
                <c:pt idx="89">
                  <c:v>0</c:v>
                </c:pt>
                <c:pt idx="90">
                  <c:v>0</c:v>
                </c:pt>
                <c:pt idx="91">
                  <c:v>12</c:v>
                </c:pt>
                <c:pt idx="92">
                  <c:v>0</c:v>
                </c:pt>
                <c:pt idx="93">
                  <c:v>0</c:v>
                </c:pt>
                <c:pt idx="94">
                  <c:v>18</c:v>
                </c:pt>
                <c:pt idx="95">
                  <c:v>4</c:v>
                </c:pt>
              </c:numCache>
            </c:numRef>
          </c:val>
        </c:ser>
        <c:gapWidth val="9"/>
        <c:overlap val="100"/>
        <c:axId val="76230656"/>
        <c:axId val="76232192"/>
      </c:barChart>
      <c:dateAx>
        <c:axId val="76230656"/>
        <c:scaling>
          <c:orientation val="minMax"/>
        </c:scaling>
        <c:delete val="1"/>
        <c:axPos val="b"/>
        <c:numFmt formatCode="[$-409]yyyy;@" sourceLinked="0"/>
        <c:majorTickMark val="none"/>
        <c:tickLblPos val="none"/>
        <c:crossAx val="76232192"/>
        <c:crosses val="autoZero"/>
        <c:auto val="1"/>
        <c:lblOffset val="100"/>
      </c:dateAx>
      <c:valAx>
        <c:axId val="76232192"/>
        <c:scaling>
          <c:orientation val="minMax"/>
        </c:scaling>
        <c:axPos val="l"/>
        <c:numFmt formatCode="General" sourceLinked="1"/>
        <c:tickLblPos val="nextTo"/>
        <c:crossAx val="7623065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38056.988819445862</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38187.72304398047</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38284.888819446045</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38503.306608797066</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38639.193043980529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39029.412569445485</c:v>
                </c:pt>
                <c:pt idx="116">
                  <c:v>39032.901597222233</c:v>
                </c:pt>
                <c:pt idx="117">
                  <c:v>39043.587500000001</c:v>
                </c:pt>
                <c:pt idx="118">
                  <c:v>39043.598530092611</c:v>
                </c:pt>
                <c:pt idx="119">
                  <c:v>39049.140416666654</c:v>
                </c:pt>
                <c:pt idx="120">
                  <c:v>39049.188599537039</c:v>
                </c:pt>
                <c:pt idx="121">
                  <c:v>39060.483738426243</c:v>
                </c:pt>
                <c:pt idx="122">
                  <c:v>39065.557546297139</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39498.370277778675</c:v>
                </c:pt>
                <c:pt idx="178">
                  <c:v>39499.806053241213</c:v>
                </c:pt>
                <c:pt idx="179">
                  <c:v>39501.707210648201</c:v>
                </c:pt>
                <c:pt idx="180">
                  <c:v>39525.004236111112</c:v>
                </c:pt>
                <c:pt idx="181">
                  <c:v>39525.012129629627</c:v>
                </c:pt>
                <c:pt idx="182">
                  <c:v>39526.538321759224</c:v>
                </c:pt>
                <c:pt idx="183">
                  <c:v>39527.590474536984</c:v>
                </c:pt>
                <c:pt idx="184">
                  <c:v>39547.638819445456</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39691.812233797398</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39841.797430554543</c:v>
                </c:pt>
                <c:pt idx="223">
                  <c:v>39841.816898149547</c:v>
                </c:pt>
                <c:pt idx="224">
                  <c:v>39842.65347222222</c:v>
                </c:pt>
                <c:pt idx="225">
                  <c:v>39850.887303240743</c:v>
                </c:pt>
                <c:pt idx="226">
                  <c:v>39855.346342592602</c:v>
                </c:pt>
                <c:pt idx="227">
                  <c:v>39858.257430555554</c:v>
                </c:pt>
                <c:pt idx="228">
                  <c:v>39871.701064813969</c:v>
                </c:pt>
                <c:pt idx="229">
                  <c:v>39881.414664351862</c:v>
                </c:pt>
                <c:pt idx="230">
                  <c:v>39882.655034722222</c:v>
                </c:pt>
                <c:pt idx="231">
                  <c:v>39892.052557871153</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40323.859259260258</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40549.810613427158</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40653.793645832287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mediawiki!$S$2:$S$323</c:f>
              <c:numCache>
                <c:formatCode>General</c:formatCode>
                <c:ptCount val="322"/>
                <c:pt idx="0">
                  <c:v>0</c:v>
                </c:pt>
                <c:pt idx="1">
                  <c:v>0</c:v>
                </c:pt>
                <c:pt idx="2">
                  <c:v>0</c:v>
                </c:pt>
                <c:pt idx="3">
                  <c:v>1</c:v>
                </c:pt>
                <c:pt idx="4">
                  <c:v>0</c:v>
                </c:pt>
                <c:pt idx="5">
                  <c:v>0</c:v>
                </c:pt>
                <c:pt idx="6">
                  <c:v>0</c:v>
                </c:pt>
                <c:pt idx="7">
                  <c:v>1</c:v>
                </c:pt>
                <c:pt idx="8">
                  <c:v>1</c:v>
                </c:pt>
                <c:pt idx="9">
                  <c:v>0</c:v>
                </c:pt>
                <c:pt idx="10">
                  <c:v>0</c:v>
                </c:pt>
                <c:pt idx="11">
                  <c:v>5</c:v>
                </c:pt>
                <c:pt idx="12">
                  <c:v>0</c:v>
                </c:pt>
                <c:pt idx="13">
                  <c:v>1</c:v>
                </c:pt>
                <c:pt idx="14">
                  <c:v>0</c:v>
                </c:pt>
                <c:pt idx="15">
                  <c:v>0</c:v>
                </c:pt>
                <c:pt idx="16">
                  <c:v>0</c:v>
                </c:pt>
                <c:pt idx="17">
                  <c:v>0</c:v>
                </c:pt>
                <c:pt idx="18">
                  <c:v>1</c:v>
                </c:pt>
                <c:pt idx="19">
                  <c:v>0</c:v>
                </c:pt>
                <c:pt idx="20">
                  <c:v>0</c:v>
                </c:pt>
                <c:pt idx="21">
                  <c:v>0</c:v>
                </c:pt>
                <c:pt idx="22">
                  <c:v>0</c:v>
                </c:pt>
                <c:pt idx="23">
                  <c:v>1</c:v>
                </c:pt>
                <c:pt idx="24">
                  <c:v>1</c:v>
                </c:pt>
                <c:pt idx="25">
                  <c:v>2</c:v>
                </c:pt>
                <c:pt idx="26">
                  <c:v>1</c:v>
                </c:pt>
                <c:pt idx="27">
                  <c:v>0</c:v>
                </c:pt>
                <c:pt idx="28">
                  <c:v>1</c:v>
                </c:pt>
                <c:pt idx="29">
                  <c:v>10</c:v>
                </c:pt>
                <c:pt idx="30">
                  <c:v>1</c:v>
                </c:pt>
                <c:pt idx="31">
                  <c:v>1</c:v>
                </c:pt>
                <c:pt idx="32">
                  <c:v>1</c:v>
                </c:pt>
                <c:pt idx="33">
                  <c:v>0</c:v>
                </c:pt>
                <c:pt idx="34">
                  <c:v>2</c:v>
                </c:pt>
                <c:pt idx="35">
                  <c:v>2</c:v>
                </c:pt>
                <c:pt idx="36">
                  <c:v>0</c:v>
                </c:pt>
                <c:pt idx="37">
                  <c:v>1</c:v>
                </c:pt>
                <c:pt idx="38">
                  <c:v>0</c:v>
                </c:pt>
                <c:pt idx="39">
                  <c:v>2</c:v>
                </c:pt>
                <c:pt idx="40">
                  <c:v>0</c:v>
                </c:pt>
                <c:pt idx="41">
                  <c:v>1</c:v>
                </c:pt>
                <c:pt idx="42">
                  <c:v>0</c:v>
                </c:pt>
                <c:pt idx="43">
                  <c:v>1</c:v>
                </c:pt>
                <c:pt idx="44">
                  <c:v>1</c:v>
                </c:pt>
                <c:pt idx="45">
                  <c:v>1</c:v>
                </c:pt>
                <c:pt idx="46">
                  <c:v>2</c:v>
                </c:pt>
                <c:pt idx="47">
                  <c:v>1</c:v>
                </c:pt>
                <c:pt idx="48">
                  <c:v>1</c:v>
                </c:pt>
                <c:pt idx="49">
                  <c:v>2</c:v>
                </c:pt>
                <c:pt idx="50">
                  <c:v>1</c:v>
                </c:pt>
                <c:pt idx="51">
                  <c:v>1</c:v>
                </c:pt>
                <c:pt idx="52">
                  <c:v>1</c:v>
                </c:pt>
                <c:pt idx="53">
                  <c:v>1</c:v>
                </c:pt>
                <c:pt idx="54">
                  <c:v>0</c:v>
                </c:pt>
                <c:pt idx="55">
                  <c:v>0</c:v>
                </c:pt>
                <c:pt idx="56">
                  <c:v>12</c:v>
                </c:pt>
                <c:pt idx="57">
                  <c:v>0</c:v>
                </c:pt>
                <c:pt idx="58">
                  <c:v>0</c:v>
                </c:pt>
                <c:pt idx="59">
                  <c:v>2</c:v>
                </c:pt>
                <c:pt idx="60">
                  <c:v>0</c:v>
                </c:pt>
                <c:pt idx="61">
                  <c:v>0</c:v>
                </c:pt>
                <c:pt idx="62">
                  <c:v>0</c:v>
                </c:pt>
                <c:pt idx="63">
                  <c:v>0</c:v>
                </c:pt>
                <c:pt idx="64">
                  <c:v>2</c:v>
                </c:pt>
                <c:pt idx="65">
                  <c:v>2</c:v>
                </c:pt>
                <c:pt idx="66">
                  <c:v>1</c:v>
                </c:pt>
                <c:pt idx="67">
                  <c:v>0</c:v>
                </c:pt>
                <c:pt idx="68">
                  <c:v>1</c:v>
                </c:pt>
                <c:pt idx="69">
                  <c:v>4</c:v>
                </c:pt>
                <c:pt idx="70">
                  <c:v>0</c:v>
                </c:pt>
                <c:pt idx="71">
                  <c:v>1</c:v>
                </c:pt>
                <c:pt idx="72">
                  <c:v>0</c:v>
                </c:pt>
                <c:pt idx="73">
                  <c:v>0</c:v>
                </c:pt>
                <c:pt idx="74">
                  <c:v>2</c:v>
                </c:pt>
                <c:pt idx="75">
                  <c:v>0</c:v>
                </c:pt>
                <c:pt idx="76">
                  <c:v>0</c:v>
                </c:pt>
                <c:pt idx="77">
                  <c:v>0</c:v>
                </c:pt>
                <c:pt idx="78">
                  <c:v>0</c:v>
                </c:pt>
                <c:pt idx="79">
                  <c:v>0</c:v>
                </c:pt>
                <c:pt idx="80">
                  <c:v>0</c:v>
                </c:pt>
                <c:pt idx="81">
                  <c:v>1</c:v>
                </c:pt>
                <c:pt idx="82">
                  <c:v>0</c:v>
                </c:pt>
                <c:pt idx="83">
                  <c:v>1</c:v>
                </c:pt>
                <c:pt idx="84">
                  <c:v>0</c:v>
                </c:pt>
                <c:pt idx="85">
                  <c:v>0</c:v>
                </c:pt>
                <c:pt idx="86">
                  <c:v>0</c:v>
                </c:pt>
                <c:pt idx="87">
                  <c:v>0</c:v>
                </c:pt>
                <c:pt idx="88">
                  <c:v>0</c:v>
                </c:pt>
                <c:pt idx="89">
                  <c:v>0</c:v>
                </c:pt>
                <c:pt idx="90">
                  <c:v>0</c:v>
                </c:pt>
                <c:pt idx="91">
                  <c:v>1</c:v>
                </c:pt>
                <c:pt idx="92">
                  <c:v>0</c:v>
                </c:pt>
                <c:pt idx="93">
                  <c:v>0</c:v>
                </c:pt>
                <c:pt idx="94">
                  <c:v>0</c:v>
                </c:pt>
                <c:pt idx="95">
                  <c:v>2</c:v>
                </c:pt>
                <c:pt idx="96">
                  <c:v>0</c:v>
                </c:pt>
                <c:pt idx="97">
                  <c:v>0</c:v>
                </c:pt>
                <c:pt idx="98">
                  <c:v>0</c:v>
                </c:pt>
                <c:pt idx="99">
                  <c:v>0</c:v>
                </c:pt>
                <c:pt idx="100">
                  <c:v>0</c:v>
                </c:pt>
                <c:pt idx="101">
                  <c:v>0</c:v>
                </c:pt>
                <c:pt idx="102">
                  <c:v>5</c:v>
                </c:pt>
                <c:pt idx="103">
                  <c:v>0</c:v>
                </c:pt>
                <c:pt idx="104">
                  <c:v>4</c:v>
                </c:pt>
                <c:pt idx="105">
                  <c:v>0</c:v>
                </c:pt>
                <c:pt idx="106">
                  <c:v>5</c:v>
                </c:pt>
                <c:pt idx="107">
                  <c:v>1</c:v>
                </c:pt>
                <c:pt idx="108">
                  <c:v>1</c:v>
                </c:pt>
                <c:pt idx="109">
                  <c:v>1</c:v>
                </c:pt>
                <c:pt idx="110">
                  <c:v>0</c:v>
                </c:pt>
                <c:pt idx="111">
                  <c:v>0</c:v>
                </c:pt>
                <c:pt idx="112">
                  <c:v>1</c:v>
                </c:pt>
                <c:pt idx="113">
                  <c:v>1</c:v>
                </c:pt>
                <c:pt idx="114">
                  <c:v>1</c:v>
                </c:pt>
                <c:pt idx="115">
                  <c:v>0</c:v>
                </c:pt>
                <c:pt idx="116">
                  <c:v>0</c:v>
                </c:pt>
                <c:pt idx="117">
                  <c:v>0</c:v>
                </c:pt>
                <c:pt idx="118">
                  <c:v>0</c:v>
                </c:pt>
                <c:pt idx="119">
                  <c:v>0</c:v>
                </c:pt>
                <c:pt idx="120">
                  <c:v>0</c:v>
                </c:pt>
                <c:pt idx="121">
                  <c:v>1</c:v>
                </c:pt>
                <c:pt idx="122">
                  <c:v>1</c:v>
                </c:pt>
                <c:pt idx="123">
                  <c:v>0</c:v>
                </c:pt>
                <c:pt idx="124">
                  <c:v>0</c:v>
                </c:pt>
                <c:pt idx="125">
                  <c:v>0</c:v>
                </c:pt>
                <c:pt idx="126">
                  <c:v>0</c:v>
                </c:pt>
                <c:pt idx="127">
                  <c:v>0</c:v>
                </c:pt>
                <c:pt idx="128">
                  <c:v>0</c:v>
                </c:pt>
                <c:pt idx="129">
                  <c:v>2</c:v>
                </c:pt>
                <c:pt idx="130">
                  <c:v>0</c:v>
                </c:pt>
                <c:pt idx="131">
                  <c:v>1</c:v>
                </c:pt>
                <c:pt idx="132">
                  <c:v>1</c:v>
                </c:pt>
                <c:pt idx="133">
                  <c:v>0</c:v>
                </c:pt>
                <c:pt idx="134">
                  <c:v>1</c:v>
                </c:pt>
                <c:pt idx="135">
                  <c:v>1</c:v>
                </c:pt>
                <c:pt idx="136">
                  <c:v>0</c:v>
                </c:pt>
                <c:pt idx="137">
                  <c:v>5</c:v>
                </c:pt>
                <c:pt idx="138">
                  <c:v>1</c:v>
                </c:pt>
                <c:pt idx="139">
                  <c:v>0</c:v>
                </c:pt>
                <c:pt idx="140">
                  <c:v>0</c:v>
                </c:pt>
                <c:pt idx="141">
                  <c:v>1</c:v>
                </c:pt>
                <c:pt idx="142">
                  <c:v>1</c:v>
                </c:pt>
                <c:pt idx="143">
                  <c:v>0</c:v>
                </c:pt>
                <c:pt idx="144">
                  <c:v>1</c:v>
                </c:pt>
                <c:pt idx="145">
                  <c:v>1</c:v>
                </c:pt>
                <c:pt idx="146">
                  <c:v>11</c:v>
                </c:pt>
                <c:pt idx="147">
                  <c:v>0</c:v>
                </c:pt>
                <c:pt idx="148">
                  <c:v>161</c:v>
                </c:pt>
                <c:pt idx="149">
                  <c:v>12</c:v>
                </c:pt>
                <c:pt idx="150">
                  <c:v>0</c:v>
                </c:pt>
                <c:pt idx="151">
                  <c:v>0</c:v>
                </c:pt>
                <c:pt idx="152">
                  <c:v>0</c:v>
                </c:pt>
                <c:pt idx="153">
                  <c:v>2</c:v>
                </c:pt>
                <c:pt idx="154">
                  <c:v>0</c:v>
                </c:pt>
                <c:pt idx="155">
                  <c:v>1</c:v>
                </c:pt>
                <c:pt idx="156">
                  <c:v>1</c:v>
                </c:pt>
                <c:pt idx="157">
                  <c:v>0</c:v>
                </c:pt>
                <c:pt idx="158">
                  <c:v>1</c:v>
                </c:pt>
                <c:pt idx="159">
                  <c:v>0</c:v>
                </c:pt>
                <c:pt idx="160">
                  <c:v>0</c:v>
                </c:pt>
                <c:pt idx="161">
                  <c:v>0</c:v>
                </c:pt>
                <c:pt idx="162">
                  <c:v>1</c:v>
                </c:pt>
                <c:pt idx="163">
                  <c:v>0</c:v>
                </c:pt>
                <c:pt idx="164">
                  <c:v>0</c:v>
                </c:pt>
                <c:pt idx="165">
                  <c:v>0</c:v>
                </c:pt>
                <c:pt idx="166">
                  <c:v>0</c:v>
                </c:pt>
                <c:pt idx="167">
                  <c:v>0</c:v>
                </c:pt>
                <c:pt idx="168">
                  <c:v>1</c:v>
                </c:pt>
                <c:pt idx="169">
                  <c:v>1</c:v>
                </c:pt>
                <c:pt idx="170">
                  <c:v>0</c:v>
                </c:pt>
                <c:pt idx="171">
                  <c:v>0</c:v>
                </c:pt>
                <c:pt idx="172">
                  <c:v>3</c:v>
                </c:pt>
                <c:pt idx="173">
                  <c:v>1</c:v>
                </c:pt>
                <c:pt idx="174">
                  <c:v>0</c:v>
                </c:pt>
                <c:pt idx="175">
                  <c:v>0</c:v>
                </c:pt>
                <c:pt idx="176">
                  <c:v>1</c:v>
                </c:pt>
                <c:pt idx="177">
                  <c:v>0</c:v>
                </c:pt>
                <c:pt idx="178">
                  <c:v>0</c:v>
                </c:pt>
                <c:pt idx="179">
                  <c:v>0</c:v>
                </c:pt>
                <c:pt idx="180">
                  <c:v>0</c:v>
                </c:pt>
                <c:pt idx="181">
                  <c:v>0</c:v>
                </c:pt>
                <c:pt idx="182">
                  <c:v>2</c:v>
                </c:pt>
                <c:pt idx="183">
                  <c:v>0</c:v>
                </c:pt>
                <c:pt idx="184">
                  <c:v>0</c:v>
                </c:pt>
                <c:pt idx="185">
                  <c:v>1</c:v>
                </c:pt>
                <c:pt idx="186">
                  <c:v>1</c:v>
                </c:pt>
                <c:pt idx="187">
                  <c:v>0</c:v>
                </c:pt>
                <c:pt idx="188">
                  <c:v>1</c:v>
                </c:pt>
                <c:pt idx="189">
                  <c:v>0</c:v>
                </c:pt>
                <c:pt idx="190">
                  <c:v>1</c:v>
                </c:pt>
                <c:pt idx="191">
                  <c:v>0</c:v>
                </c:pt>
                <c:pt idx="192">
                  <c:v>0</c:v>
                </c:pt>
                <c:pt idx="193">
                  <c:v>0</c:v>
                </c:pt>
                <c:pt idx="194">
                  <c:v>0</c:v>
                </c:pt>
                <c:pt idx="195">
                  <c:v>0</c:v>
                </c:pt>
                <c:pt idx="196">
                  <c:v>0</c:v>
                </c:pt>
                <c:pt idx="197">
                  <c:v>0</c:v>
                </c:pt>
                <c:pt idx="198">
                  <c:v>2</c:v>
                </c:pt>
                <c:pt idx="199">
                  <c:v>0</c:v>
                </c:pt>
                <c:pt idx="200">
                  <c:v>0</c:v>
                </c:pt>
                <c:pt idx="201">
                  <c:v>1</c:v>
                </c:pt>
                <c:pt idx="202">
                  <c:v>1</c:v>
                </c:pt>
                <c:pt idx="203">
                  <c:v>0</c:v>
                </c:pt>
                <c:pt idx="204">
                  <c:v>1</c:v>
                </c:pt>
                <c:pt idx="205">
                  <c:v>1</c:v>
                </c:pt>
                <c:pt idx="206">
                  <c:v>1</c:v>
                </c:pt>
                <c:pt idx="207">
                  <c:v>1</c:v>
                </c:pt>
                <c:pt idx="208">
                  <c:v>2</c:v>
                </c:pt>
                <c:pt idx="209">
                  <c:v>0</c:v>
                </c:pt>
                <c:pt idx="210">
                  <c:v>0</c:v>
                </c:pt>
                <c:pt idx="211">
                  <c:v>0</c:v>
                </c:pt>
                <c:pt idx="212">
                  <c:v>0</c:v>
                </c:pt>
                <c:pt idx="213">
                  <c:v>4</c:v>
                </c:pt>
                <c:pt idx="214">
                  <c:v>0</c:v>
                </c:pt>
                <c:pt idx="215">
                  <c:v>17</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1</c:v>
                </c:pt>
                <c:pt idx="232">
                  <c:v>0</c:v>
                </c:pt>
                <c:pt idx="233">
                  <c:v>0</c:v>
                </c:pt>
                <c:pt idx="234">
                  <c:v>0</c:v>
                </c:pt>
                <c:pt idx="235">
                  <c:v>0</c:v>
                </c:pt>
                <c:pt idx="236">
                  <c:v>0</c:v>
                </c:pt>
                <c:pt idx="237">
                  <c:v>0</c:v>
                </c:pt>
                <c:pt idx="238">
                  <c:v>0</c:v>
                </c:pt>
                <c:pt idx="239">
                  <c:v>4</c:v>
                </c:pt>
                <c:pt idx="240">
                  <c:v>1</c:v>
                </c:pt>
                <c:pt idx="241">
                  <c:v>0</c:v>
                </c:pt>
                <c:pt idx="242">
                  <c:v>0</c:v>
                </c:pt>
                <c:pt idx="243">
                  <c:v>0</c:v>
                </c:pt>
                <c:pt idx="244">
                  <c:v>1</c:v>
                </c:pt>
                <c:pt idx="245">
                  <c:v>3</c:v>
                </c:pt>
                <c:pt idx="246">
                  <c:v>0</c:v>
                </c:pt>
                <c:pt idx="247">
                  <c:v>0</c:v>
                </c:pt>
                <c:pt idx="248">
                  <c:v>0</c:v>
                </c:pt>
                <c:pt idx="249">
                  <c:v>1</c:v>
                </c:pt>
                <c:pt idx="250">
                  <c:v>2</c:v>
                </c:pt>
                <c:pt idx="251">
                  <c:v>6</c:v>
                </c:pt>
                <c:pt idx="252">
                  <c:v>0</c:v>
                </c:pt>
                <c:pt idx="253">
                  <c:v>0</c:v>
                </c:pt>
                <c:pt idx="254">
                  <c:v>0</c:v>
                </c:pt>
                <c:pt idx="255">
                  <c:v>0</c:v>
                </c:pt>
                <c:pt idx="256">
                  <c:v>0</c:v>
                </c:pt>
                <c:pt idx="257">
                  <c:v>0</c:v>
                </c:pt>
                <c:pt idx="258">
                  <c:v>1</c:v>
                </c:pt>
                <c:pt idx="259">
                  <c:v>1</c:v>
                </c:pt>
                <c:pt idx="260">
                  <c:v>0</c:v>
                </c:pt>
                <c:pt idx="261">
                  <c:v>1</c:v>
                </c:pt>
                <c:pt idx="262">
                  <c:v>3</c:v>
                </c:pt>
                <c:pt idx="263">
                  <c:v>0</c:v>
                </c:pt>
                <c:pt idx="264">
                  <c:v>0</c:v>
                </c:pt>
                <c:pt idx="265">
                  <c:v>2</c:v>
                </c:pt>
                <c:pt idx="266">
                  <c:v>8</c:v>
                </c:pt>
                <c:pt idx="267">
                  <c:v>0</c:v>
                </c:pt>
                <c:pt idx="268">
                  <c:v>0</c:v>
                </c:pt>
                <c:pt idx="269">
                  <c:v>0</c:v>
                </c:pt>
                <c:pt idx="270">
                  <c:v>0</c:v>
                </c:pt>
                <c:pt idx="271">
                  <c:v>0</c:v>
                </c:pt>
                <c:pt idx="272">
                  <c:v>0</c:v>
                </c:pt>
                <c:pt idx="273">
                  <c:v>82</c:v>
                </c:pt>
                <c:pt idx="274">
                  <c:v>82</c:v>
                </c:pt>
                <c:pt idx="275">
                  <c:v>2</c:v>
                </c:pt>
                <c:pt idx="276">
                  <c:v>2</c:v>
                </c:pt>
                <c:pt idx="277">
                  <c:v>2</c:v>
                </c:pt>
                <c:pt idx="278">
                  <c:v>2</c:v>
                </c:pt>
                <c:pt idx="279">
                  <c:v>2</c:v>
                </c:pt>
                <c:pt idx="280">
                  <c:v>0</c:v>
                </c:pt>
                <c:pt idx="281">
                  <c:v>0</c:v>
                </c:pt>
                <c:pt idx="282">
                  <c:v>2</c:v>
                </c:pt>
                <c:pt idx="283">
                  <c:v>0</c:v>
                </c:pt>
                <c:pt idx="284">
                  <c:v>0</c:v>
                </c:pt>
                <c:pt idx="285">
                  <c:v>0</c:v>
                </c:pt>
                <c:pt idx="286">
                  <c:v>0</c:v>
                </c:pt>
                <c:pt idx="287">
                  <c:v>0</c:v>
                </c:pt>
                <c:pt idx="288">
                  <c:v>3</c:v>
                </c:pt>
                <c:pt idx="289">
                  <c:v>0</c:v>
                </c:pt>
                <c:pt idx="290">
                  <c:v>3</c:v>
                </c:pt>
                <c:pt idx="291">
                  <c:v>0</c:v>
                </c:pt>
                <c:pt idx="292">
                  <c:v>0</c:v>
                </c:pt>
                <c:pt idx="293">
                  <c:v>0</c:v>
                </c:pt>
                <c:pt idx="294">
                  <c:v>0</c:v>
                </c:pt>
                <c:pt idx="295">
                  <c:v>0</c:v>
                </c:pt>
                <c:pt idx="296">
                  <c:v>2</c:v>
                </c:pt>
                <c:pt idx="297">
                  <c:v>2</c:v>
                </c:pt>
                <c:pt idx="298">
                  <c:v>0</c:v>
                </c:pt>
                <c:pt idx="299">
                  <c:v>1</c:v>
                </c:pt>
                <c:pt idx="300">
                  <c:v>0</c:v>
                </c:pt>
                <c:pt idx="301">
                  <c:v>2</c:v>
                </c:pt>
                <c:pt idx="302">
                  <c:v>0</c:v>
                </c:pt>
                <c:pt idx="303">
                  <c:v>0</c:v>
                </c:pt>
                <c:pt idx="304">
                  <c:v>0</c:v>
                </c:pt>
                <c:pt idx="305">
                  <c:v>0</c:v>
                </c:pt>
                <c:pt idx="306">
                  <c:v>0</c:v>
                </c:pt>
                <c:pt idx="307">
                  <c:v>2</c:v>
                </c:pt>
                <c:pt idx="308">
                  <c:v>0</c:v>
                </c:pt>
                <c:pt idx="309">
                  <c:v>1</c:v>
                </c:pt>
                <c:pt idx="310">
                  <c:v>1</c:v>
                </c:pt>
                <c:pt idx="311">
                  <c:v>1</c:v>
                </c:pt>
                <c:pt idx="312">
                  <c:v>0</c:v>
                </c:pt>
                <c:pt idx="313">
                  <c:v>1</c:v>
                </c:pt>
                <c:pt idx="314">
                  <c:v>0</c:v>
                </c:pt>
                <c:pt idx="315">
                  <c:v>0</c:v>
                </c:pt>
                <c:pt idx="316">
                  <c:v>0</c:v>
                </c:pt>
                <c:pt idx="317">
                  <c:v>0</c:v>
                </c:pt>
                <c:pt idx="318">
                  <c:v>2</c:v>
                </c:pt>
                <c:pt idx="319">
                  <c:v>0</c:v>
                </c:pt>
                <c:pt idx="320">
                  <c:v>0</c:v>
                </c:pt>
                <c:pt idx="321">
                  <c:v>0</c:v>
                </c:pt>
              </c:numCache>
            </c:numRef>
          </c:val>
        </c:ser>
        <c:ser>
          <c:idx val="1"/>
          <c:order val="1"/>
          <c:tx>
            <c:v>Insertions</c:v>
          </c:tx>
          <c:spPr>
            <a:solidFill>
              <a:srgbClr val="00B05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38056.988819445862</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38187.72304398047</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38284.888819446045</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38503.306608797066</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38639.193043980529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39029.412569445485</c:v>
                </c:pt>
                <c:pt idx="116">
                  <c:v>39032.901597222233</c:v>
                </c:pt>
                <c:pt idx="117">
                  <c:v>39043.587500000001</c:v>
                </c:pt>
                <c:pt idx="118">
                  <c:v>39043.598530092611</c:v>
                </c:pt>
                <c:pt idx="119">
                  <c:v>39049.140416666654</c:v>
                </c:pt>
                <c:pt idx="120">
                  <c:v>39049.188599537039</c:v>
                </c:pt>
                <c:pt idx="121">
                  <c:v>39060.483738426243</c:v>
                </c:pt>
                <c:pt idx="122">
                  <c:v>39065.557546297139</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39498.370277778675</c:v>
                </c:pt>
                <c:pt idx="178">
                  <c:v>39499.806053241213</c:v>
                </c:pt>
                <c:pt idx="179">
                  <c:v>39501.707210648201</c:v>
                </c:pt>
                <c:pt idx="180">
                  <c:v>39525.004236111112</c:v>
                </c:pt>
                <c:pt idx="181">
                  <c:v>39525.012129629627</c:v>
                </c:pt>
                <c:pt idx="182">
                  <c:v>39526.538321759224</c:v>
                </c:pt>
                <c:pt idx="183">
                  <c:v>39527.590474536984</c:v>
                </c:pt>
                <c:pt idx="184">
                  <c:v>39547.638819445456</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39691.812233797398</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39841.797430554543</c:v>
                </c:pt>
                <c:pt idx="223">
                  <c:v>39841.816898149547</c:v>
                </c:pt>
                <c:pt idx="224">
                  <c:v>39842.65347222222</c:v>
                </c:pt>
                <c:pt idx="225">
                  <c:v>39850.887303240743</c:v>
                </c:pt>
                <c:pt idx="226">
                  <c:v>39855.346342592602</c:v>
                </c:pt>
                <c:pt idx="227">
                  <c:v>39858.257430555554</c:v>
                </c:pt>
                <c:pt idx="228">
                  <c:v>39871.701064813969</c:v>
                </c:pt>
                <c:pt idx="229">
                  <c:v>39881.414664351862</c:v>
                </c:pt>
                <c:pt idx="230">
                  <c:v>39882.655034722222</c:v>
                </c:pt>
                <c:pt idx="231">
                  <c:v>39892.052557871153</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40323.859259260258</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40549.810613427158</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40653.793645832287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mediawiki!$W$2:$W$323</c:f>
              <c:numCache>
                <c:formatCode>General</c:formatCode>
                <c:ptCount val="322"/>
                <c:pt idx="0">
                  <c:v>0</c:v>
                </c:pt>
                <c:pt idx="1">
                  <c:v>0</c:v>
                </c:pt>
                <c:pt idx="2">
                  <c:v>4</c:v>
                </c:pt>
                <c:pt idx="3">
                  <c:v>2</c:v>
                </c:pt>
                <c:pt idx="4">
                  <c:v>0</c:v>
                </c:pt>
                <c:pt idx="5">
                  <c:v>4</c:v>
                </c:pt>
                <c:pt idx="6">
                  <c:v>2</c:v>
                </c:pt>
                <c:pt idx="7">
                  <c:v>3</c:v>
                </c:pt>
                <c:pt idx="8">
                  <c:v>1</c:v>
                </c:pt>
                <c:pt idx="9">
                  <c:v>0</c:v>
                </c:pt>
                <c:pt idx="10">
                  <c:v>0</c:v>
                </c:pt>
                <c:pt idx="11">
                  <c:v>0</c:v>
                </c:pt>
                <c:pt idx="12">
                  <c:v>0</c:v>
                </c:pt>
                <c:pt idx="13">
                  <c:v>1</c:v>
                </c:pt>
                <c:pt idx="14">
                  <c:v>5</c:v>
                </c:pt>
                <c:pt idx="15">
                  <c:v>4</c:v>
                </c:pt>
                <c:pt idx="16">
                  <c:v>5</c:v>
                </c:pt>
                <c:pt idx="17">
                  <c:v>0</c:v>
                </c:pt>
                <c:pt idx="18">
                  <c:v>1</c:v>
                </c:pt>
                <c:pt idx="19">
                  <c:v>3</c:v>
                </c:pt>
                <c:pt idx="20">
                  <c:v>0</c:v>
                </c:pt>
                <c:pt idx="21">
                  <c:v>0</c:v>
                </c:pt>
                <c:pt idx="22">
                  <c:v>6</c:v>
                </c:pt>
                <c:pt idx="23">
                  <c:v>1</c:v>
                </c:pt>
                <c:pt idx="24">
                  <c:v>1</c:v>
                </c:pt>
                <c:pt idx="25">
                  <c:v>0</c:v>
                </c:pt>
                <c:pt idx="26">
                  <c:v>1</c:v>
                </c:pt>
                <c:pt idx="27">
                  <c:v>8</c:v>
                </c:pt>
                <c:pt idx="28">
                  <c:v>3</c:v>
                </c:pt>
                <c:pt idx="29">
                  <c:v>0</c:v>
                </c:pt>
                <c:pt idx="30">
                  <c:v>1</c:v>
                </c:pt>
                <c:pt idx="31">
                  <c:v>1</c:v>
                </c:pt>
                <c:pt idx="32">
                  <c:v>2</c:v>
                </c:pt>
                <c:pt idx="33">
                  <c:v>7</c:v>
                </c:pt>
                <c:pt idx="34">
                  <c:v>4</c:v>
                </c:pt>
                <c:pt idx="35">
                  <c:v>3</c:v>
                </c:pt>
                <c:pt idx="36">
                  <c:v>0</c:v>
                </c:pt>
                <c:pt idx="37">
                  <c:v>1</c:v>
                </c:pt>
                <c:pt idx="38">
                  <c:v>0</c:v>
                </c:pt>
                <c:pt idx="39">
                  <c:v>2</c:v>
                </c:pt>
                <c:pt idx="40">
                  <c:v>24</c:v>
                </c:pt>
                <c:pt idx="41">
                  <c:v>1</c:v>
                </c:pt>
                <c:pt idx="42">
                  <c:v>0</c:v>
                </c:pt>
                <c:pt idx="43">
                  <c:v>0</c:v>
                </c:pt>
                <c:pt idx="44">
                  <c:v>1</c:v>
                </c:pt>
                <c:pt idx="45">
                  <c:v>1</c:v>
                </c:pt>
                <c:pt idx="46">
                  <c:v>2</c:v>
                </c:pt>
                <c:pt idx="47">
                  <c:v>1</c:v>
                </c:pt>
                <c:pt idx="48">
                  <c:v>1</c:v>
                </c:pt>
                <c:pt idx="49">
                  <c:v>8</c:v>
                </c:pt>
                <c:pt idx="50">
                  <c:v>1</c:v>
                </c:pt>
                <c:pt idx="51">
                  <c:v>3</c:v>
                </c:pt>
                <c:pt idx="52">
                  <c:v>1</c:v>
                </c:pt>
                <c:pt idx="53">
                  <c:v>0</c:v>
                </c:pt>
                <c:pt idx="54">
                  <c:v>0</c:v>
                </c:pt>
                <c:pt idx="55">
                  <c:v>0</c:v>
                </c:pt>
                <c:pt idx="56">
                  <c:v>0</c:v>
                </c:pt>
                <c:pt idx="57">
                  <c:v>0</c:v>
                </c:pt>
                <c:pt idx="58">
                  <c:v>5</c:v>
                </c:pt>
                <c:pt idx="59">
                  <c:v>3</c:v>
                </c:pt>
                <c:pt idx="60">
                  <c:v>4</c:v>
                </c:pt>
                <c:pt idx="61">
                  <c:v>0</c:v>
                </c:pt>
                <c:pt idx="62">
                  <c:v>0</c:v>
                </c:pt>
                <c:pt idx="63">
                  <c:v>0</c:v>
                </c:pt>
                <c:pt idx="64">
                  <c:v>0</c:v>
                </c:pt>
                <c:pt idx="65">
                  <c:v>0</c:v>
                </c:pt>
                <c:pt idx="66">
                  <c:v>3</c:v>
                </c:pt>
                <c:pt idx="67">
                  <c:v>0</c:v>
                </c:pt>
                <c:pt idx="68">
                  <c:v>1</c:v>
                </c:pt>
                <c:pt idx="69">
                  <c:v>0</c:v>
                </c:pt>
                <c:pt idx="70">
                  <c:v>3</c:v>
                </c:pt>
                <c:pt idx="71">
                  <c:v>1</c:v>
                </c:pt>
                <c:pt idx="72">
                  <c:v>0</c:v>
                </c:pt>
                <c:pt idx="73">
                  <c:v>6</c:v>
                </c:pt>
                <c:pt idx="74">
                  <c:v>1</c:v>
                </c:pt>
                <c:pt idx="75">
                  <c:v>0</c:v>
                </c:pt>
                <c:pt idx="76">
                  <c:v>0</c:v>
                </c:pt>
                <c:pt idx="77">
                  <c:v>0</c:v>
                </c:pt>
                <c:pt idx="78">
                  <c:v>0</c:v>
                </c:pt>
                <c:pt idx="79">
                  <c:v>0</c:v>
                </c:pt>
                <c:pt idx="80">
                  <c:v>0</c:v>
                </c:pt>
                <c:pt idx="81">
                  <c:v>2</c:v>
                </c:pt>
                <c:pt idx="82">
                  <c:v>0</c:v>
                </c:pt>
                <c:pt idx="83">
                  <c:v>1</c:v>
                </c:pt>
                <c:pt idx="84">
                  <c:v>0</c:v>
                </c:pt>
                <c:pt idx="85">
                  <c:v>4</c:v>
                </c:pt>
                <c:pt idx="86">
                  <c:v>4</c:v>
                </c:pt>
                <c:pt idx="87">
                  <c:v>4</c:v>
                </c:pt>
                <c:pt idx="88">
                  <c:v>0</c:v>
                </c:pt>
                <c:pt idx="89">
                  <c:v>6</c:v>
                </c:pt>
                <c:pt idx="90">
                  <c:v>0</c:v>
                </c:pt>
                <c:pt idx="91">
                  <c:v>1</c:v>
                </c:pt>
                <c:pt idx="92">
                  <c:v>0</c:v>
                </c:pt>
                <c:pt idx="93">
                  <c:v>4</c:v>
                </c:pt>
                <c:pt idx="94">
                  <c:v>3</c:v>
                </c:pt>
                <c:pt idx="95">
                  <c:v>0</c:v>
                </c:pt>
                <c:pt idx="96">
                  <c:v>21</c:v>
                </c:pt>
                <c:pt idx="97">
                  <c:v>0</c:v>
                </c:pt>
                <c:pt idx="98">
                  <c:v>0</c:v>
                </c:pt>
                <c:pt idx="99">
                  <c:v>0</c:v>
                </c:pt>
                <c:pt idx="100">
                  <c:v>0</c:v>
                </c:pt>
                <c:pt idx="101">
                  <c:v>0</c:v>
                </c:pt>
                <c:pt idx="102">
                  <c:v>2</c:v>
                </c:pt>
                <c:pt idx="103">
                  <c:v>0</c:v>
                </c:pt>
                <c:pt idx="104">
                  <c:v>0</c:v>
                </c:pt>
                <c:pt idx="105">
                  <c:v>0</c:v>
                </c:pt>
                <c:pt idx="106">
                  <c:v>0</c:v>
                </c:pt>
                <c:pt idx="107">
                  <c:v>1</c:v>
                </c:pt>
                <c:pt idx="108">
                  <c:v>0</c:v>
                </c:pt>
                <c:pt idx="109">
                  <c:v>1</c:v>
                </c:pt>
                <c:pt idx="110">
                  <c:v>4</c:v>
                </c:pt>
                <c:pt idx="111">
                  <c:v>7</c:v>
                </c:pt>
                <c:pt idx="112">
                  <c:v>1</c:v>
                </c:pt>
                <c:pt idx="113">
                  <c:v>0</c:v>
                </c:pt>
                <c:pt idx="114">
                  <c:v>1</c:v>
                </c:pt>
                <c:pt idx="115">
                  <c:v>0</c:v>
                </c:pt>
                <c:pt idx="116">
                  <c:v>0</c:v>
                </c:pt>
                <c:pt idx="117">
                  <c:v>0</c:v>
                </c:pt>
                <c:pt idx="118">
                  <c:v>0</c:v>
                </c:pt>
                <c:pt idx="119">
                  <c:v>0</c:v>
                </c:pt>
                <c:pt idx="120">
                  <c:v>0</c:v>
                </c:pt>
                <c:pt idx="121">
                  <c:v>2</c:v>
                </c:pt>
                <c:pt idx="122">
                  <c:v>1</c:v>
                </c:pt>
                <c:pt idx="123">
                  <c:v>0</c:v>
                </c:pt>
                <c:pt idx="124">
                  <c:v>0</c:v>
                </c:pt>
                <c:pt idx="125">
                  <c:v>0</c:v>
                </c:pt>
                <c:pt idx="126">
                  <c:v>7</c:v>
                </c:pt>
                <c:pt idx="127">
                  <c:v>0</c:v>
                </c:pt>
                <c:pt idx="128">
                  <c:v>0</c:v>
                </c:pt>
                <c:pt idx="129">
                  <c:v>2</c:v>
                </c:pt>
                <c:pt idx="130">
                  <c:v>0</c:v>
                </c:pt>
                <c:pt idx="131">
                  <c:v>1</c:v>
                </c:pt>
                <c:pt idx="132">
                  <c:v>0</c:v>
                </c:pt>
                <c:pt idx="133">
                  <c:v>0</c:v>
                </c:pt>
                <c:pt idx="134">
                  <c:v>1</c:v>
                </c:pt>
                <c:pt idx="135">
                  <c:v>1</c:v>
                </c:pt>
                <c:pt idx="136">
                  <c:v>0</c:v>
                </c:pt>
                <c:pt idx="137">
                  <c:v>9</c:v>
                </c:pt>
                <c:pt idx="138">
                  <c:v>1</c:v>
                </c:pt>
                <c:pt idx="139">
                  <c:v>0</c:v>
                </c:pt>
                <c:pt idx="140">
                  <c:v>0</c:v>
                </c:pt>
                <c:pt idx="141">
                  <c:v>5</c:v>
                </c:pt>
                <c:pt idx="142">
                  <c:v>0</c:v>
                </c:pt>
                <c:pt idx="143">
                  <c:v>0</c:v>
                </c:pt>
                <c:pt idx="144">
                  <c:v>5</c:v>
                </c:pt>
                <c:pt idx="145">
                  <c:v>1</c:v>
                </c:pt>
                <c:pt idx="146">
                  <c:v>0</c:v>
                </c:pt>
                <c:pt idx="147">
                  <c:v>0</c:v>
                </c:pt>
                <c:pt idx="148">
                  <c:v>0</c:v>
                </c:pt>
                <c:pt idx="149">
                  <c:v>0</c:v>
                </c:pt>
                <c:pt idx="150">
                  <c:v>0</c:v>
                </c:pt>
                <c:pt idx="151">
                  <c:v>0</c:v>
                </c:pt>
                <c:pt idx="152">
                  <c:v>0</c:v>
                </c:pt>
                <c:pt idx="153">
                  <c:v>2</c:v>
                </c:pt>
                <c:pt idx="154">
                  <c:v>0</c:v>
                </c:pt>
                <c:pt idx="155">
                  <c:v>1</c:v>
                </c:pt>
                <c:pt idx="156">
                  <c:v>1</c:v>
                </c:pt>
                <c:pt idx="157">
                  <c:v>0</c:v>
                </c:pt>
                <c:pt idx="158">
                  <c:v>0</c:v>
                </c:pt>
                <c:pt idx="159">
                  <c:v>0</c:v>
                </c:pt>
                <c:pt idx="160">
                  <c:v>0</c:v>
                </c:pt>
                <c:pt idx="161">
                  <c:v>0</c:v>
                </c:pt>
                <c:pt idx="162">
                  <c:v>1</c:v>
                </c:pt>
                <c:pt idx="163">
                  <c:v>0</c:v>
                </c:pt>
                <c:pt idx="164">
                  <c:v>0</c:v>
                </c:pt>
                <c:pt idx="165">
                  <c:v>0</c:v>
                </c:pt>
                <c:pt idx="166">
                  <c:v>0</c:v>
                </c:pt>
                <c:pt idx="167">
                  <c:v>0</c:v>
                </c:pt>
                <c:pt idx="168">
                  <c:v>1</c:v>
                </c:pt>
                <c:pt idx="169">
                  <c:v>0</c:v>
                </c:pt>
                <c:pt idx="170">
                  <c:v>8</c:v>
                </c:pt>
                <c:pt idx="171">
                  <c:v>8</c:v>
                </c:pt>
                <c:pt idx="172">
                  <c:v>0</c:v>
                </c:pt>
                <c:pt idx="173">
                  <c:v>1</c:v>
                </c:pt>
                <c:pt idx="174">
                  <c:v>3</c:v>
                </c:pt>
                <c:pt idx="175">
                  <c:v>0</c:v>
                </c:pt>
                <c:pt idx="176">
                  <c:v>1</c:v>
                </c:pt>
                <c:pt idx="177">
                  <c:v>4</c:v>
                </c:pt>
                <c:pt idx="178">
                  <c:v>0</c:v>
                </c:pt>
                <c:pt idx="179">
                  <c:v>0</c:v>
                </c:pt>
                <c:pt idx="180">
                  <c:v>2</c:v>
                </c:pt>
                <c:pt idx="181">
                  <c:v>7</c:v>
                </c:pt>
                <c:pt idx="182">
                  <c:v>0</c:v>
                </c:pt>
                <c:pt idx="183">
                  <c:v>0</c:v>
                </c:pt>
                <c:pt idx="184">
                  <c:v>0</c:v>
                </c:pt>
                <c:pt idx="185">
                  <c:v>1</c:v>
                </c:pt>
                <c:pt idx="186">
                  <c:v>1</c:v>
                </c:pt>
                <c:pt idx="187">
                  <c:v>0</c:v>
                </c:pt>
                <c:pt idx="188">
                  <c:v>0</c:v>
                </c:pt>
                <c:pt idx="189">
                  <c:v>0</c:v>
                </c:pt>
                <c:pt idx="190">
                  <c:v>1</c:v>
                </c:pt>
                <c:pt idx="191">
                  <c:v>0</c:v>
                </c:pt>
                <c:pt idx="192">
                  <c:v>0</c:v>
                </c:pt>
                <c:pt idx="193">
                  <c:v>0</c:v>
                </c:pt>
                <c:pt idx="194">
                  <c:v>0</c:v>
                </c:pt>
                <c:pt idx="195">
                  <c:v>0</c:v>
                </c:pt>
                <c:pt idx="196">
                  <c:v>9</c:v>
                </c:pt>
                <c:pt idx="197">
                  <c:v>0</c:v>
                </c:pt>
                <c:pt idx="198">
                  <c:v>0</c:v>
                </c:pt>
                <c:pt idx="199">
                  <c:v>0</c:v>
                </c:pt>
                <c:pt idx="200">
                  <c:v>0</c:v>
                </c:pt>
                <c:pt idx="201">
                  <c:v>2</c:v>
                </c:pt>
                <c:pt idx="202">
                  <c:v>0</c:v>
                </c:pt>
                <c:pt idx="203">
                  <c:v>0</c:v>
                </c:pt>
                <c:pt idx="204">
                  <c:v>1</c:v>
                </c:pt>
                <c:pt idx="205">
                  <c:v>1</c:v>
                </c:pt>
                <c:pt idx="206">
                  <c:v>0</c:v>
                </c:pt>
                <c:pt idx="207">
                  <c:v>1</c:v>
                </c:pt>
                <c:pt idx="208">
                  <c:v>0</c:v>
                </c:pt>
                <c:pt idx="209">
                  <c:v>13</c:v>
                </c:pt>
                <c:pt idx="210">
                  <c:v>0</c:v>
                </c:pt>
                <c:pt idx="211">
                  <c:v>0</c:v>
                </c:pt>
                <c:pt idx="212">
                  <c:v>13</c:v>
                </c:pt>
                <c:pt idx="213">
                  <c:v>0</c:v>
                </c:pt>
                <c:pt idx="214">
                  <c:v>0</c:v>
                </c:pt>
                <c:pt idx="215">
                  <c:v>0</c:v>
                </c:pt>
                <c:pt idx="216">
                  <c:v>0</c:v>
                </c:pt>
                <c:pt idx="217">
                  <c:v>0</c:v>
                </c:pt>
                <c:pt idx="218">
                  <c:v>0</c:v>
                </c:pt>
                <c:pt idx="219">
                  <c:v>0</c:v>
                </c:pt>
                <c:pt idx="220">
                  <c:v>0</c:v>
                </c:pt>
                <c:pt idx="221">
                  <c:v>0</c:v>
                </c:pt>
                <c:pt idx="222">
                  <c:v>7</c:v>
                </c:pt>
                <c:pt idx="223">
                  <c:v>6</c:v>
                </c:pt>
                <c:pt idx="224">
                  <c:v>0</c:v>
                </c:pt>
                <c:pt idx="225">
                  <c:v>0</c:v>
                </c:pt>
                <c:pt idx="226">
                  <c:v>0</c:v>
                </c:pt>
                <c:pt idx="227">
                  <c:v>0</c:v>
                </c:pt>
                <c:pt idx="228">
                  <c:v>0</c:v>
                </c:pt>
                <c:pt idx="229">
                  <c:v>1</c:v>
                </c:pt>
                <c:pt idx="230">
                  <c:v>0</c:v>
                </c:pt>
                <c:pt idx="231">
                  <c:v>0</c:v>
                </c:pt>
                <c:pt idx="232">
                  <c:v>0</c:v>
                </c:pt>
                <c:pt idx="233">
                  <c:v>4</c:v>
                </c:pt>
                <c:pt idx="234">
                  <c:v>0</c:v>
                </c:pt>
                <c:pt idx="235">
                  <c:v>0</c:v>
                </c:pt>
                <c:pt idx="236">
                  <c:v>4</c:v>
                </c:pt>
                <c:pt idx="237">
                  <c:v>0</c:v>
                </c:pt>
                <c:pt idx="238">
                  <c:v>0</c:v>
                </c:pt>
                <c:pt idx="239">
                  <c:v>0</c:v>
                </c:pt>
                <c:pt idx="240">
                  <c:v>2</c:v>
                </c:pt>
                <c:pt idx="241">
                  <c:v>4</c:v>
                </c:pt>
                <c:pt idx="242">
                  <c:v>0</c:v>
                </c:pt>
                <c:pt idx="243">
                  <c:v>0</c:v>
                </c:pt>
                <c:pt idx="244">
                  <c:v>2</c:v>
                </c:pt>
                <c:pt idx="245">
                  <c:v>0</c:v>
                </c:pt>
                <c:pt idx="246">
                  <c:v>3</c:v>
                </c:pt>
                <c:pt idx="247">
                  <c:v>0</c:v>
                </c:pt>
                <c:pt idx="248">
                  <c:v>0</c:v>
                </c:pt>
                <c:pt idx="249">
                  <c:v>1</c:v>
                </c:pt>
                <c:pt idx="250">
                  <c:v>0</c:v>
                </c:pt>
                <c:pt idx="251">
                  <c:v>0</c:v>
                </c:pt>
                <c:pt idx="252">
                  <c:v>0</c:v>
                </c:pt>
                <c:pt idx="253">
                  <c:v>4</c:v>
                </c:pt>
                <c:pt idx="254">
                  <c:v>0</c:v>
                </c:pt>
                <c:pt idx="255">
                  <c:v>0</c:v>
                </c:pt>
                <c:pt idx="256">
                  <c:v>0</c:v>
                </c:pt>
                <c:pt idx="257">
                  <c:v>0</c:v>
                </c:pt>
                <c:pt idx="258">
                  <c:v>1</c:v>
                </c:pt>
                <c:pt idx="259">
                  <c:v>2</c:v>
                </c:pt>
                <c:pt idx="260">
                  <c:v>0</c:v>
                </c:pt>
                <c:pt idx="261">
                  <c:v>3</c:v>
                </c:pt>
                <c:pt idx="262">
                  <c:v>0</c:v>
                </c:pt>
                <c:pt idx="263">
                  <c:v>12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3</c:v>
                </c:pt>
                <c:pt idx="284">
                  <c:v>0</c:v>
                </c:pt>
                <c:pt idx="285">
                  <c:v>3</c:v>
                </c:pt>
                <c:pt idx="286">
                  <c:v>0</c:v>
                </c:pt>
                <c:pt idx="287">
                  <c:v>15</c:v>
                </c:pt>
                <c:pt idx="288">
                  <c:v>0</c:v>
                </c:pt>
                <c:pt idx="289">
                  <c:v>0</c:v>
                </c:pt>
                <c:pt idx="290">
                  <c:v>1</c:v>
                </c:pt>
                <c:pt idx="291">
                  <c:v>0</c:v>
                </c:pt>
                <c:pt idx="292">
                  <c:v>0</c:v>
                </c:pt>
                <c:pt idx="293">
                  <c:v>16</c:v>
                </c:pt>
                <c:pt idx="294">
                  <c:v>0</c:v>
                </c:pt>
                <c:pt idx="295">
                  <c:v>0</c:v>
                </c:pt>
                <c:pt idx="296">
                  <c:v>2</c:v>
                </c:pt>
                <c:pt idx="297">
                  <c:v>0</c:v>
                </c:pt>
                <c:pt idx="298">
                  <c:v>16</c:v>
                </c:pt>
                <c:pt idx="299">
                  <c:v>0</c:v>
                </c:pt>
                <c:pt idx="300">
                  <c:v>0</c:v>
                </c:pt>
                <c:pt idx="301">
                  <c:v>2</c:v>
                </c:pt>
                <c:pt idx="302">
                  <c:v>0</c:v>
                </c:pt>
                <c:pt idx="303">
                  <c:v>0</c:v>
                </c:pt>
                <c:pt idx="304">
                  <c:v>0</c:v>
                </c:pt>
                <c:pt idx="305">
                  <c:v>0</c:v>
                </c:pt>
                <c:pt idx="306">
                  <c:v>0</c:v>
                </c:pt>
                <c:pt idx="307">
                  <c:v>0</c:v>
                </c:pt>
                <c:pt idx="308">
                  <c:v>0</c:v>
                </c:pt>
                <c:pt idx="309">
                  <c:v>1</c:v>
                </c:pt>
                <c:pt idx="310">
                  <c:v>0</c:v>
                </c:pt>
                <c:pt idx="311">
                  <c:v>1</c:v>
                </c:pt>
                <c:pt idx="312">
                  <c:v>0</c:v>
                </c:pt>
                <c:pt idx="313">
                  <c:v>1</c:v>
                </c:pt>
                <c:pt idx="314">
                  <c:v>0</c:v>
                </c:pt>
                <c:pt idx="315">
                  <c:v>0</c:v>
                </c:pt>
                <c:pt idx="316">
                  <c:v>5</c:v>
                </c:pt>
                <c:pt idx="317">
                  <c:v>0</c:v>
                </c:pt>
                <c:pt idx="318">
                  <c:v>0</c:v>
                </c:pt>
                <c:pt idx="319">
                  <c:v>0</c:v>
                </c:pt>
                <c:pt idx="320">
                  <c:v>0</c:v>
                </c:pt>
                <c:pt idx="321">
                  <c:v>0</c:v>
                </c:pt>
              </c:numCache>
            </c:numRef>
          </c:val>
        </c:ser>
        <c:ser>
          <c:idx val="2"/>
          <c:order val="2"/>
          <c:tx>
            <c:v>Deletions</c:v>
          </c:tx>
          <c:spPr>
            <a:solidFill>
              <a:srgbClr val="FF0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38056.988819445862</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38187.72304398047</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38284.888819446045</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38503.306608797066</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38639.193043980529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39029.412569445485</c:v>
                </c:pt>
                <c:pt idx="116">
                  <c:v>39032.901597222233</c:v>
                </c:pt>
                <c:pt idx="117">
                  <c:v>39043.587500000001</c:v>
                </c:pt>
                <c:pt idx="118">
                  <c:v>39043.598530092611</c:v>
                </c:pt>
                <c:pt idx="119">
                  <c:v>39049.140416666654</c:v>
                </c:pt>
                <c:pt idx="120">
                  <c:v>39049.188599537039</c:v>
                </c:pt>
                <c:pt idx="121">
                  <c:v>39060.483738426243</c:v>
                </c:pt>
                <c:pt idx="122">
                  <c:v>39065.557546297139</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39498.370277778675</c:v>
                </c:pt>
                <c:pt idx="178">
                  <c:v>39499.806053241213</c:v>
                </c:pt>
                <c:pt idx="179">
                  <c:v>39501.707210648201</c:v>
                </c:pt>
                <c:pt idx="180">
                  <c:v>39525.004236111112</c:v>
                </c:pt>
                <c:pt idx="181">
                  <c:v>39525.012129629627</c:v>
                </c:pt>
                <c:pt idx="182">
                  <c:v>39526.538321759224</c:v>
                </c:pt>
                <c:pt idx="183">
                  <c:v>39527.590474536984</c:v>
                </c:pt>
                <c:pt idx="184">
                  <c:v>39547.638819445456</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39580.1910648138</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39691.812233797398</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39841.797430554543</c:v>
                </c:pt>
                <c:pt idx="223">
                  <c:v>39841.816898149547</c:v>
                </c:pt>
                <c:pt idx="224">
                  <c:v>39842.65347222222</c:v>
                </c:pt>
                <c:pt idx="225">
                  <c:v>39850.887303240743</c:v>
                </c:pt>
                <c:pt idx="226">
                  <c:v>39855.346342592602</c:v>
                </c:pt>
                <c:pt idx="227">
                  <c:v>39858.257430555554</c:v>
                </c:pt>
                <c:pt idx="228">
                  <c:v>39871.701064813969</c:v>
                </c:pt>
                <c:pt idx="229">
                  <c:v>39881.414664351862</c:v>
                </c:pt>
                <c:pt idx="230">
                  <c:v>39882.655034722222</c:v>
                </c:pt>
                <c:pt idx="231">
                  <c:v>39892.052557871153</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40323.859259260258</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40549.810613427158</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40653.793645832287</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mediawiki!$X$2:$X$323</c:f>
              <c:numCache>
                <c:formatCode>General</c:formatCode>
                <c:ptCount val="322"/>
                <c:pt idx="0">
                  <c:v>0</c:v>
                </c:pt>
                <c:pt idx="1">
                  <c:v>3</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0</c:v>
                </c:pt>
                <c:pt idx="30">
                  <c:v>0</c:v>
                </c:pt>
                <c:pt idx="31">
                  <c:v>4</c:v>
                </c:pt>
                <c:pt idx="32">
                  <c:v>2</c:v>
                </c:pt>
                <c:pt idx="33">
                  <c:v>0</c:v>
                </c:pt>
                <c:pt idx="34">
                  <c:v>5</c:v>
                </c:pt>
                <c:pt idx="35">
                  <c:v>6</c:v>
                </c:pt>
                <c:pt idx="36">
                  <c:v>0</c:v>
                </c:pt>
                <c:pt idx="37">
                  <c:v>0</c:v>
                </c:pt>
                <c:pt idx="38">
                  <c:v>0</c:v>
                </c:pt>
                <c:pt idx="39">
                  <c:v>3</c:v>
                </c:pt>
                <c:pt idx="40">
                  <c:v>29</c:v>
                </c:pt>
                <c:pt idx="41">
                  <c:v>0</c:v>
                </c:pt>
                <c:pt idx="42">
                  <c:v>0</c:v>
                </c:pt>
                <c:pt idx="43">
                  <c:v>2</c:v>
                </c:pt>
                <c:pt idx="44">
                  <c:v>0</c:v>
                </c:pt>
                <c:pt idx="45">
                  <c:v>0</c:v>
                </c:pt>
                <c:pt idx="46">
                  <c:v>4</c:v>
                </c:pt>
                <c:pt idx="47">
                  <c:v>0</c:v>
                </c:pt>
                <c:pt idx="48">
                  <c:v>0</c:v>
                </c:pt>
                <c:pt idx="49">
                  <c:v>0</c:v>
                </c:pt>
                <c:pt idx="50">
                  <c:v>0</c:v>
                </c:pt>
                <c:pt idx="51">
                  <c:v>0</c:v>
                </c:pt>
                <c:pt idx="52">
                  <c:v>0</c:v>
                </c:pt>
                <c:pt idx="53">
                  <c:v>2</c:v>
                </c:pt>
                <c:pt idx="54">
                  <c:v>3</c:v>
                </c:pt>
                <c:pt idx="55">
                  <c:v>0</c:v>
                </c:pt>
                <c:pt idx="56">
                  <c:v>0</c:v>
                </c:pt>
                <c:pt idx="57">
                  <c:v>0</c:v>
                </c:pt>
                <c:pt idx="58">
                  <c:v>5</c:v>
                </c:pt>
                <c:pt idx="59">
                  <c:v>4</c:v>
                </c:pt>
                <c:pt idx="60">
                  <c:v>0</c:v>
                </c:pt>
                <c:pt idx="61">
                  <c:v>6</c:v>
                </c:pt>
                <c:pt idx="62">
                  <c:v>3</c:v>
                </c:pt>
                <c:pt idx="63">
                  <c:v>0</c:v>
                </c:pt>
                <c:pt idx="64">
                  <c:v>8</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8</c:v>
                </c:pt>
                <c:pt idx="98">
                  <c:v>0</c:v>
                </c:pt>
                <c:pt idx="99">
                  <c:v>0</c:v>
                </c:pt>
                <c:pt idx="100">
                  <c:v>0</c:v>
                </c:pt>
                <c:pt idx="101">
                  <c:v>0</c:v>
                </c:pt>
                <c:pt idx="102">
                  <c:v>0</c:v>
                </c:pt>
                <c:pt idx="103">
                  <c:v>0</c:v>
                </c:pt>
                <c:pt idx="104">
                  <c:v>0</c:v>
                </c:pt>
                <c:pt idx="105">
                  <c:v>0</c:v>
                </c:pt>
                <c:pt idx="106">
                  <c:v>0</c:v>
                </c:pt>
                <c:pt idx="107">
                  <c:v>0</c:v>
                </c:pt>
                <c:pt idx="108">
                  <c:v>2</c:v>
                </c:pt>
                <c:pt idx="109">
                  <c:v>0</c:v>
                </c:pt>
                <c:pt idx="110">
                  <c:v>0</c:v>
                </c:pt>
                <c:pt idx="111">
                  <c:v>0</c:v>
                </c:pt>
                <c:pt idx="112">
                  <c:v>0</c:v>
                </c:pt>
                <c:pt idx="113">
                  <c:v>2</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2</c:v>
                </c:pt>
                <c:pt idx="133">
                  <c:v>0</c:v>
                </c:pt>
                <c:pt idx="134">
                  <c:v>0</c:v>
                </c:pt>
                <c:pt idx="135">
                  <c:v>0</c:v>
                </c:pt>
                <c:pt idx="136">
                  <c:v>0</c:v>
                </c:pt>
                <c:pt idx="137">
                  <c:v>0</c:v>
                </c:pt>
                <c:pt idx="138">
                  <c:v>0</c:v>
                </c:pt>
                <c:pt idx="139">
                  <c:v>0</c:v>
                </c:pt>
                <c:pt idx="140">
                  <c:v>0</c:v>
                </c:pt>
                <c:pt idx="141">
                  <c:v>0</c:v>
                </c:pt>
                <c:pt idx="142">
                  <c:v>10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2</c:v>
                </c:pt>
                <c:pt idx="159">
                  <c:v>0</c:v>
                </c:pt>
                <c:pt idx="160">
                  <c:v>0</c:v>
                </c:pt>
                <c:pt idx="161">
                  <c:v>0</c:v>
                </c:pt>
                <c:pt idx="162">
                  <c:v>2</c:v>
                </c:pt>
                <c:pt idx="163">
                  <c:v>0</c:v>
                </c:pt>
                <c:pt idx="164">
                  <c:v>0</c:v>
                </c:pt>
                <c:pt idx="165">
                  <c:v>0</c:v>
                </c:pt>
                <c:pt idx="166">
                  <c:v>0</c:v>
                </c:pt>
                <c:pt idx="167">
                  <c:v>0</c:v>
                </c:pt>
                <c:pt idx="168">
                  <c:v>0</c:v>
                </c:pt>
                <c:pt idx="169">
                  <c:v>2</c:v>
                </c:pt>
                <c:pt idx="170">
                  <c:v>0</c:v>
                </c:pt>
                <c:pt idx="171">
                  <c:v>8</c:v>
                </c:pt>
                <c:pt idx="172">
                  <c:v>0</c:v>
                </c:pt>
                <c:pt idx="173">
                  <c:v>2</c:v>
                </c:pt>
                <c:pt idx="174">
                  <c:v>0</c:v>
                </c:pt>
                <c:pt idx="175">
                  <c:v>3</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9</c:v>
                </c:pt>
                <c:pt idx="201">
                  <c:v>0</c:v>
                </c:pt>
                <c:pt idx="202">
                  <c:v>4</c:v>
                </c:pt>
                <c:pt idx="203">
                  <c:v>0</c:v>
                </c:pt>
                <c:pt idx="204">
                  <c:v>0</c:v>
                </c:pt>
                <c:pt idx="205">
                  <c:v>0</c:v>
                </c:pt>
                <c:pt idx="206">
                  <c:v>1</c:v>
                </c:pt>
                <c:pt idx="207">
                  <c:v>0</c:v>
                </c:pt>
                <c:pt idx="208">
                  <c:v>0</c:v>
                </c:pt>
                <c:pt idx="209">
                  <c:v>0</c:v>
                </c:pt>
                <c:pt idx="210">
                  <c:v>13</c:v>
                </c:pt>
                <c:pt idx="211">
                  <c:v>0</c:v>
                </c:pt>
                <c:pt idx="212">
                  <c:v>0</c:v>
                </c:pt>
                <c:pt idx="213">
                  <c:v>0</c:v>
                </c:pt>
                <c:pt idx="214">
                  <c:v>13</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2</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6</c:v>
                </c:pt>
                <c:pt idx="282">
                  <c:v>0</c:v>
                </c:pt>
                <c:pt idx="283">
                  <c:v>0</c:v>
                </c:pt>
                <c:pt idx="284">
                  <c:v>0</c:v>
                </c:pt>
                <c:pt idx="285">
                  <c:v>0</c:v>
                </c:pt>
                <c:pt idx="286">
                  <c:v>0</c:v>
                </c:pt>
                <c:pt idx="287">
                  <c:v>0</c:v>
                </c:pt>
                <c:pt idx="288">
                  <c:v>0</c:v>
                </c:pt>
                <c:pt idx="289">
                  <c:v>0</c:v>
                </c:pt>
                <c:pt idx="290">
                  <c:v>0</c:v>
                </c:pt>
                <c:pt idx="291">
                  <c:v>0</c:v>
                </c:pt>
                <c:pt idx="292">
                  <c:v>0</c:v>
                </c:pt>
                <c:pt idx="293">
                  <c:v>0</c:v>
                </c:pt>
                <c:pt idx="294">
                  <c:v>16</c:v>
                </c:pt>
                <c:pt idx="295">
                  <c:v>0</c:v>
                </c:pt>
                <c:pt idx="296">
                  <c:v>0</c:v>
                </c:pt>
                <c:pt idx="297">
                  <c:v>4</c:v>
                </c:pt>
                <c:pt idx="298">
                  <c:v>0</c:v>
                </c:pt>
                <c:pt idx="299">
                  <c:v>2</c:v>
                </c:pt>
                <c:pt idx="300">
                  <c:v>16</c:v>
                </c:pt>
                <c:pt idx="301">
                  <c:v>0</c:v>
                </c:pt>
                <c:pt idx="302">
                  <c:v>0</c:v>
                </c:pt>
                <c:pt idx="303">
                  <c:v>0</c:v>
                </c:pt>
                <c:pt idx="304">
                  <c:v>0</c:v>
                </c:pt>
                <c:pt idx="305">
                  <c:v>0</c:v>
                </c:pt>
                <c:pt idx="306">
                  <c:v>0</c:v>
                </c:pt>
                <c:pt idx="307">
                  <c:v>0</c:v>
                </c:pt>
                <c:pt idx="308">
                  <c:v>7</c:v>
                </c:pt>
                <c:pt idx="309">
                  <c:v>0</c:v>
                </c:pt>
                <c:pt idx="310">
                  <c:v>2</c:v>
                </c:pt>
                <c:pt idx="311">
                  <c:v>0</c:v>
                </c:pt>
                <c:pt idx="312">
                  <c:v>0</c:v>
                </c:pt>
                <c:pt idx="313">
                  <c:v>0</c:v>
                </c:pt>
                <c:pt idx="314">
                  <c:v>0</c:v>
                </c:pt>
                <c:pt idx="315">
                  <c:v>0</c:v>
                </c:pt>
                <c:pt idx="316">
                  <c:v>0</c:v>
                </c:pt>
                <c:pt idx="317">
                  <c:v>5</c:v>
                </c:pt>
                <c:pt idx="318">
                  <c:v>0</c:v>
                </c:pt>
                <c:pt idx="319">
                  <c:v>0</c:v>
                </c:pt>
                <c:pt idx="320">
                  <c:v>0</c:v>
                </c:pt>
                <c:pt idx="321">
                  <c:v>0</c:v>
                </c:pt>
              </c:numCache>
            </c:numRef>
          </c:val>
        </c:ser>
        <c:gapWidth val="9"/>
        <c:overlap val="100"/>
        <c:axId val="76261248"/>
        <c:axId val="76262784"/>
      </c:barChart>
      <c:dateAx>
        <c:axId val="76261248"/>
        <c:scaling>
          <c:orientation val="minMax"/>
        </c:scaling>
        <c:delete val="1"/>
        <c:axPos val="b"/>
        <c:numFmt formatCode="[$-409]yyyy;@" sourceLinked="0"/>
        <c:majorTickMark val="none"/>
        <c:tickLblPos val="none"/>
        <c:crossAx val="76262784"/>
        <c:crosses val="autoZero"/>
        <c:auto val="1"/>
        <c:lblOffset val="100"/>
      </c:dateAx>
      <c:valAx>
        <c:axId val="76262784"/>
        <c:scaling>
          <c:orientation val="minMax"/>
        </c:scaling>
        <c:axPos val="l"/>
        <c:numFmt formatCode="General" sourceLinked="1"/>
        <c:tickLblPos val="nextTo"/>
        <c:crossAx val="7626124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3834880"/>
        <c:axId val="73836416"/>
      </c:lineChart>
      <c:catAx>
        <c:axId val="73834880"/>
        <c:scaling>
          <c:orientation val="minMax"/>
        </c:scaling>
        <c:axPos val="b"/>
        <c:numFmt formatCode="#,##0" sourceLinked="0"/>
        <c:majorTickMark val="none"/>
        <c:tickLblPos val="nextTo"/>
        <c:crossAx val="73836416"/>
        <c:crosses val="autoZero"/>
        <c:auto val="1"/>
        <c:lblAlgn val="ctr"/>
        <c:lblOffset val="100"/>
      </c:catAx>
      <c:valAx>
        <c:axId val="73836416"/>
        <c:scaling>
          <c:orientation val="minMax"/>
          <c:max val="29"/>
          <c:min val="17"/>
        </c:scaling>
        <c:axPos val="l"/>
        <c:numFmt formatCode="General" sourceLinked="1"/>
        <c:majorTickMark val="none"/>
        <c:tickLblPos val="nextTo"/>
        <c:crossAx val="738348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4265344"/>
        <c:axId val="74266880"/>
      </c:lineChart>
      <c:catAx>
        <c:axId val="74265344"/>
        <c:scaling>
          <c:orientation val="minMax"/>
        </c:scaling>
        <c:axPos val="b"/>
        <c:numFmt formatCode="#,##0" sourceLinked="0"/>
        <c:majorTickMark val="none"/>
        <c:tickLblPos val="nextTo"/>
        <c:crossAx val="74266880"/>
        <c:crosses val="autoZero"/>
        <c:auto val="1"/>
        <c:lblAlgn val="ctr"/>
        <c:lblOffset val="100"/>
        <c:tickLblSkip val="10"/>
      </c:catAx>
      <c:valAx>
        <c:axId val="74266880"/>
        <c:scaling>
          <c:orientation val="minMax"/>
          <c:max val="24"/>
          <c:min val="5"/>
        </c:scaling>
        <c:axPos val="l"/>
        <c:numFmt formatCode="General" sourceLinked="1"/>
        <c:majorTickMark val="none"/>
        <c:tickLblPos val="nextTo"/>
        <c:crossAx val="7426534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marker val="1"/>
        <c:axId val="74253440"/>
        <c:axId val="74254976"/>
      </c:lineChart>
      <c:catAx>
        <c:axId val="74253440"/>
        <c:scaling>
          <c:orientation val="minMax"/>
        </c:scaling>
        <c:axPos val="b"/>
        <c:numFmt formatCode="#,##0" sourceLinked="0"/>
        <c:majorTickMark val="none"/>
        <c:tickLblPos val="nextTo"/>
        <c:crossAx val="74254976"/>
        <c:crosses val="autoZero"/>
        <c:auto val="1"/>
        <c:lblAlgn val="ctr"/>
        <c:lblOffset val="100"/>
      </c:catAx>
      <c:valAx>
        <c:axId val="74254976"/>
        <c:scaling>
          <c:orientation val="minMax"/>
          <c:max val="80"/>
          <c:min val="10"/>
        </c:scaling>
        <c:axPos val="l"/>
        <c:numFmt formatCode="General" sourceLinked="1"/>
        <c:majorTickMark val="none"/>
        <c:tickLblPos val="nextTo"/>
        <c:crossAx val="7425344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marker val="1"/>
        <c:axId val="73954816"/>
        <c:axId val="73956352"/>
      </c:lineChart>
      <c:catAx>
        <c:axId val="73954816"/>
        <c:scaling>
          <c:orientation val="minMax"/>
        </c:scaling>
        <c:axPos val="b"/>
        <c:numFmt formatCode="#,##0" sourceLinked="0"/>
        <c:majorTickMark val="none"/>
        <c:tickLblPos val="nextTo"/>
        <c:crossAx val="73956352"/>
        <c:crosses val="autoZero"/>
        <c:auto val="1"/>
        <c:lblAlgn val="ctr"/>
        <c:lblOffset val="100"/>
      </c:catAx>
      <c:valAx>
        <c:axId val="73956352"/>
        <c:scaling>
          <c:orientation val="minMax"/>
          <c:max val="120"/>
          <c:min val="40"/>
        </c:scaling>
        <c:axPos val="l"/>
        <c:numFmt formatCode="General" sourceLinked="1"/>
        <c:majorTickMark val="none"/>
        <c:tickLblPos val="nextTo"/>
        <c:crossAx val="7395481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marker val="1"/>
        <c:axId val="73975680"/>
        <c:axId val="73977216"/>
      </c:lineChart>
      <c:catAx>
        <c:axId val="73975680"/>
        <c:scaling>
          <c:orientation val="minMax"/>
        </c:scaling>
        <c:axPos val="b"/>
        <c:numFmt formatCode="#,##0" sourceLinked="0"/>
        <c:majorTickMark val="none"/>
        <c:tickLblPos val="nextTo"/>
        <c:crossAx val="73977216"/>
        <c:crosses val="autoZero"/>
        <c:auto val="1"/>
        <c:lblAlgn val="ctr"/>
        <c:lblOffset val="100"/>
      </c:catAx>
      <c:valAx>
        <c:axId val="73977216"/>
        <c:scaling>
          <c:orientation val="minMax"/>
          <c:max val="66"/>
          <c:min val="58"/>
        </c:scaling>
        <c:axPos val="l"/>
        <c:numFmt formatCode="General" sourceLinked="1"/>
        <c:majorTickMark val="none"/>
        <c:tickLblPos val="nextTo"/>
        <c:crossAx val="739756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74431488"/>
        <c:axId val="74433280"/>
      </c:lineChart>
      <c:catAx>
        <c:axId val="74431488"/>
        <c:scaling>
          <c:orientation val="minMax"/>
        </c:scaling>
        <c:axPos val="b"/>
        <c:numFmt formatCode="#,##0" sourceLinked="0"/>
        <c:majorTickMark val="none"/>
        <c:tickLblPos val="nextTo"/>
        <c:crossAx val="74433280"/>
        <c:crosses val="autoZero"/>
        <c:auto val="1"/>
        <c:lblAlgn val="ctr"/>
        <c:lblOffset val="100"/>
        <c:tickLblSkip val="9"/>
      </c:catAx>
      <c:valAx>
        <c:axId val="74433280"/>
        <c:scaling>
          <c:orientation val="minMax"/>
          <c:max val="24"/>
          <c:min val="9"/>
        </c:scaling>
        <c:axPos val="l"/>
        <c:numFmt formatCode="General" sourceLinked="1"/>
        <c:majorTickMark val="none"/>
        <c:tickLblPos val="nextTo"/>
        <c:crossAx val="7443148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marker val="1"/>
        <c:axId val="74444160"/>
        <c:axId val="75580544"/>
      </c:lineChart>
      <c:catAx>
        <c:axId val="74444160"/>
        <c:scaling>
          <c:orientation val="minMax"/>
        </c:scaling>
        <c:axPos val="b"/>
        <c:numFmt formatCode="#,##0" sourceLinked="0"/>
        <c:majorTickMark val="none"/>
        <c:tickLblPos val="nextTo"/>
        <c:crossAx val="75580544"/>
        <c:crosses val="autoZero"/>
        <c:auto val="1"/>
        <c:lblAlgn val="ctr"/>
        <c:lblOffset val="100"/>
      </c:catAx>
      <c:valAx>
        <c:axId val="75580544"/>
        <c:scaling>
          <c:orientation val="minMax"/>
          <c:max val="56"/>
          <c:min val="10"/>
        </c:scaling>
        <c:axPos val="l"/>
        <c:numFmt formatCode="General" sourceLinked="1"/>
        <c:majorTickMark val="none"/>
        <c:tickLblPos val="nextTo"/>
        <c:crossAx val="7444416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5301"/>
          </a:xfrm>
          <a:prstGeom prst="rect">
            <a:avLst/>
          </a:prstGeom>
        </p:spPr>
        <p:txBody>
          <a:bodyPr vert="horz" lIns="91659" tIns="45830" rIns="91659" bIns="45830" rtlCol="0"/>
          <a:lstStyle>
            <a:lvl1pPr algn="l">
              <a:defRPr sz="1200"/>
            </a:lvl1pPr>
          </a:lstStyle>
          <a:p>
            <a:endParaRPr lang="el-GR"/>
          </a:p>
        </p:txBody>
      </p:sp>
      <p:sp>
        <p:nvSpPr>
          <p:cNvPr id="3" name="Date Placeholder 2"/>
          <p:cNvSpPr>
            <a:spLocks noGrp="1"/>
          </p:cNvSpPr>
          <p:nvPr>
            <p:ph type="dt" sz="quarter" idx="1"/>
          </p:nvPr>
        </p:nvSpPr>
        <p:spPr>
          <a:xfrm>
            <a:off x="3855839" y="0"/>
            <a:ext cx="2949786" cy="495301"/>
          </a:xfrm>
          <a:prstGeom prst="rect">
            <a:avLst/>
          </a:prstGeom>
        </p:spPr>
        <p:txBody>
          <a:bodyPr vert="horz" lIns="91659" tIns="45830" rIns="91659" bIns="45830" rtlCol="0"/>
          <a:lstStyle>
            <a:lvl1pPr algn="r">
              <a:defRPr sz="1200"/>
            </a:lvl1pPr>
          </a:lstStyle>
          <a:p>
            <a:fld id="{78302D58-7D6B-4C17-B5F2-D8F4AC1E118B}" type="datetimeFigureOut">
              <a:rPr lang="el-GR" smtClean="0"/>
              <a:pPr/>
              <a:t>26/7/2015</a:t>
            </a:fld>
            <a:endParaRPr lang="el-GR"/>
          </a:p>
        </p:txBody>
      </p:sp>
      <p:sp>
        <p:nvSpPr>
          <p:cNvPr id="4" name="Footer Placeholder 3"/>
          <p:cNvSpPr>
            <a:spLocks noGrp="1"/>
          </p:cNvSpPr>
          <p:nvPr>
            <p:ph type="ftr" sz="quarter" idx="2"/>
          </p:nvPr>
        </p:nvSpPr>
        <p:spPr>
          <a:xfrm>
            <a:off x="1" y="9408981"/>
            <a:ext cx="2949786" cy="495301"/>
          </a:xfrm>
          <a:prstGeom prst="rect">
            <a:avLst/>
          </a:prstGeom>
        </p:spPr>
        <p:txBody>
          <a:bodyPr vert="horz" lIns="91659" tIns="45830" rIns="91659" bIns="45830" rtlCol="0" anchor="b"/>
          <a:lstStyle>
            <a:lvl1pPr algn="l">
              <a:defRPr sz="1200"/>
            </a:lvl1pPr>
          </a:lstStyle>
          <a:p>
            <a:endParaRPr lang="el-GR"/>
          </a:p>
        </p:txBody>
      </p:sp>
      <p:sp>
        <p:nvSpPr>
          <p:cNvPr id="5" name="Slide Number Placeholder 4"/>
          <p:cNvSpPr>
            <a:spLocks noGrp="1"/>
          </p:cNvSpPr>
          <p:nvPr>
            <p:ph type="sldNum" sz="quarter" idx="3"/>
          </p:nvPr>
        </p:nvSpPr>
        <p:spPr>
          <a:xfrm>
            <a:off x="3855839" y="9408981"/>
            <a:ext cx="2949786" cy="495301"/>
          </a:xfrm>
          <a:prstGeom prst="rect">
            <a:avLst/>
          </a:prstGeom>
        </p:spPr>
        <p:txBody>
          <a:bodyPr vert="horz" lIns="91659" tIns="45830" rIns="91659" bIns="45830" rtlCol="0" anchor="b"/>
          <a:lstStyle>
            <a:lvl1pPr algn="r">
              <a:defRPr sz="1200"/>
            </a:lvl1pPr>
          </a:lstStyle>
          <a:p>
            <a:fld id="{51DC3B35-3877-4334-B2D0-73771060A11C}"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0275" y="744538"/>
            <a:ext cx="4948238"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0721" y="4705351"/>
            <a:ext cx="5445759" cy="4457701"/>
          </a:xfrm>
          <a:prstGeom prst="rect">
            <a:avLst/>
          </a:prstGeom>
        </p:spPr>
        <p:txBody>
          <a:bodyPr lIns="91644" tIns="91644" rIns="91644" bIns="91644"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dirty="0"/>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086A2CE2-521D-4722-893D-7F47F846E434}" type="slidenum">
              <a:rPr lang="en-GB" smtClean="0"/>
              <a:pPr/>
              <a:t>66</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740B5C3B-59A9-4F6F-928B-5756E483FD5E}" type="slidenum">
              <a:rPr lang="en-GB" smtClean="0"/>
              <a:pPr/>
              <a:t>67</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D4988368-2BE9-4919-81A1-BE5984F40940}" type="slidenum">
              <a:rPr lang="en-GB" smtClean="0"/>
              <a:pPr/>
              <a:t>68</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855305" y="9408622"/>
            <a:ext cx="2950273" cy="495780"/>
          </a:xfrm>
          <a:prstGeom prst="rect">
            <a:avLst/>
          </a:prstGeom>
          <a:noFill/>
        </p:spPr>
        <p:txBody>
          <a:bodyPr lIns="92638" tIns="46319" rIns="92638" bIns="46319"/>
          <a:lstStyle/>
          <a:p>
            <a:fld id="{A0E0FCE6-B042-4C0E-99AC-E6044F8E904D}" type="slidenum">
              <a:rPr lang="en-GB" smtClean="0"/>
              <a:pPr/>
              <a:t>69</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Intuitively, entropy metrics: </a:t>
            </a:r>
          </a:p>
          <a:p>
            <a:endParaRPr lang="en-US" dirty="0" smtClean="0"/>
          </a:p>
          <a:p>
            <a:pPr>
              <a:buFontTx/>
              <a:buNone/>
            </a:pPr>
            <a:r>
              <a:rPr lang="en-US" dirty="0" smtClean="0"/>
              <a:t>-- are transitive-related metrics, </a:t>
            </a:r>
          </a:p>
          <a:p>
            <a:pPr>
              <a:buFontTx/>
              <a:buChar char="-"/>
            </a:pPr>
            <a:endParaRPr lang="en-US" dirty="0" smtClean="0"/>
          </a:p>
          <a:p>
            <a:pPr>
              <a:buFontTx/>
              <a:buChar char="-"/>
            </a:pPr>
            <a:r>
              <a:rPr lang="en-US" b="1" dirty="0" smtClean="0"/>
              <a:t>- take into account the #paths arriving to a node especially when more than one paths exist between two nodes in the graph (in contrast to the transitive degree that measures the max path) </a:t>
            </a:r>
          </a:p>
          <a:p>
            <a:pPr>
              <a:buFontTx/>
              <a:buChar char="-"/>
            </a:pPr>
            <a:endParaRPr lang="en-US" dirty="0" smtClean="0"/>
          </a:p>
          <a:p>
            <a:pPr>
              <a:buFontTx/>
              <a:buChar char="-"/>
            </a:pPr>
            <a:r>
              <a:rPr lang="en-US" dirty="0" smtClean="0"/>
              <a:t>- the #paths are quantified as probability and entropy measures how sensitive a node is by an arbitrary event on the graph (more paths arriving to a node, more dependent this node is).</a:t>
            </a:r>
            <a:endParaRPr lang="el-GR"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75</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 : attribute</a:t>
            </a:r>
            <a:r>
              <a:rPr lang="en-US" baseline="0" dirty="0" smtClean="0"/>
              <a:t> dispensability</a:t>
            </a:r>
          </a:p>
          <a:p>
            <a:r>
              <a:rPr lang="en-US" baseline="0" dirty="0" smtClean="0"/>
              <a:t>AR: attribute </a:t>
            </a:r>
            <a:r>
              <a:rPr lang="en-US" baseline="0" dirty="0" err="1" smtClean="0"/>
              <a:t>replaceability</a:t>
            </a:r>
            <a:endParaRPr lang="en-US" baseline="0" dirty="0" smtClean="0"/>
          </a:p>
          <a:p>
            <a:r>
              <a:rPr lang="en-US" baseline="0" dirty="0" smtClean="0"/>
              <a:t>…</a:t>
            </a:r>
          </a:p>
          <a:p>
            <a:endParaRPr lang="en-US" baseline="0" dirty="0" smtClean="0"/>
          </a:p>
          <a:p>
            <a:r>
              <a:rPr lang="en-US" baseline="0" dirty="0" smtClean="0"/>
              <a:t>Phone can be both removed and replaced</a:t>
            </a:r>
          </a:p>
          <a:p>
            <a:r>
              <a:rPr lang="en-US" baseline="0" dirty="0" smtClean="0"/>
              <a:t>The filter on </a:t>
            </a:r>
            <a:r>
              <a:rPr lang="en-US" baseline="0" dirty="0" err="1" smtClean="0"/>
              <a:t>barcelona</a:t>
            </a:r>
            <a:r>
              <a:rPr lang="en-US" baseline="0" dirty="0" smtClean="0"/>
              <a:t> at the join condition can be dropped</a:t>
            </a:r>
          </a:p>
          <a:p>
            <a:endParaRPr lang="el-GR" dirty="0"/>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AA332EC8-FAFC-4733-8429-A0E6CAB2FBAF}" type="slidenum">
              <a:rPr lang="el-GR" smtClean="0"/>
              <a:pPr/>
              <a:t>24</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77</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78</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79</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80</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81</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82</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83</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84</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85</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981"/>
            <a:ext cx="2949787" cy="495300"/>
          </a:xfrm>
          <a:prstGeom prst="rect">
            <a:avLst/>
          </a:prstGeom>
        </p:spPr>
        <p:txBody>
          <a:bodyPr/>
          <a:lstStyle/>
          <a:p>
            <a:endParaRPr lang="el-GR"/>
          </a:p>
        </p:txBody>
      </p:sp>
      <p:sp>
        <p:nvSpPr>
          <p:cNvPr id="5" name="Slide Number Placeholder 4"/>
          <p:cNvSpPr>
            <a:spLocks noGrp="1"/>
          </p:cNvSpPr>
          <p:nvPr>
            <p:ph type="sldNum" sz="quarter" idx="11"/>
          </p:nvPr>
        </p:nvSpPr>
        <p:spPr>
          <a:xfrm>
            <a:off x="3855838" y="9408981"/>
            <a:ext cx="2949787" cy="495300"/>
          </a:xfrm>
          <a:prstGeom prst="rect">
            <a:avLst/>
          </a:prstGeom>
        </p:spPr>
        <p:txBody>
          <a:bodyPr/>
          <a:lstStyle/>
          <a:p>
            <a:fld id="{BD04F4B6-D912-43A3-958A-C136B9E7606B}" type="slidenum">
              <a:rPr lang="el-GR" smtClean="0"/>
              <a:pPr/>
              <a:t>95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55640" y="9409718"/>
            <a:ext cx="2950083" cy="494645"/>
          </a:xfrm>
          <a:prstGeom prst="rect">
            <a:avLst/>
          </a:prstGeom>
          <a:ln/>
        </p:spPr>
        <p:txBody>
          <a:bodyPr/>
          <a:lstStyle/>
          <a:p>
            <a:fld id="{D7EF0DEA-63D1-4FC4-9033-7D35A6C84A08}" type="slidenum">
              <a:rPr lang="el-GR"/>
              <a:pPr/>
              <a:t>28</a:t>
            </a:fld>
            <a:endParaRPr lang="el-GR"/>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0369" y="4705001"/>
            <a:ext cx="5446029" cy="4457258"/>
          </a:xfrm>
          <a:prstGeom prst="rect">
            <a:avLst/>
          </a:prstGeom>
        </p:spPr>
        <p:txBody>
          <a:bodyPr lIns="97926" tIns="49139" rIns="97926" bIns="49139"/>
          <a:lstStyle/>
          <a:p>
            <a:r>
              <a:rPr lang="en-US" dirty="0" smtClean="0"/>
              <a:t>Our ecosystem is described by the following</a:t>
            </a:r>
            <a:r>
              <a:rPr lang="en-US" baseline="0" dirty="0" smtClean="0"/>
              <a:t> image:</a:t>
            </a:r>
            <a:endParaRPr lang="en-US" dirty="0" smtClean="0"/>
          </a:p>
          <a:p>
            <a:r>
              <a:rPr lang="en-US" dirty="0" smtClean="0"/>
              <a:t>On the left</a:t>
            </a:r>
            <a:r>
              <a:rPr lang="en-US" baseline="0" dirty="0" smtClean="0"/>
              <a:t> we can see the Relations and their Attributes</a:t>
            </a:r>
            <a:r>
              <a:rPr lang="el-GR" baseline="0" dirty="0" smtClean="0"/>
              <a:t>. </a:t>
            </a:r>
            <a:r>
              <a:rPr lang="en-US" baseline="0" dirty="0" smtClean="0"/>
              <a:t>On their right we see </a:t>
            </a:r>
            <a:r>
              <a:rPr lang="en-US" baseline="0" dirty="0" err="1" smtClean="0"/>
              <a:t>V_Course</a:t>
            </a:r>
            <a:r>
              <a:rPr lang="en-US" baseline="0" dirty="0" smtClean="0"/>
              <a:t> view where we use </a:t>
            </a:r>
            <a:r>
              <a:rPr lang="el-GR" baseline="0" dirty="0" smtClean="0"/>
              <a:t>3 </a:t>
            </a:r>
            <a:r>
              <a:rPr lang="en-US" baseline="0" dirty="0" smtClean="0"/>
              <a:t>of the relations. The </a:t>
            </a:r>
            <a:r>
              <a:rPr lang="en-US" baseline="0" dirty="0" err="1" smtClean="0"/>
              <a:t>V_Course</a:t>
            </a:r>
            <a:r>
              <a:rPr lang="en-US" baseline="0" dirty="0" smtClean="0"/>
              <a:t> view provides with Attributes the </a:t>
            </a:r>
            <a:r>
              <a:rPr lang="en-US" baseline="0" dirty="0" err="1" smtClean="0"/>
              <a:t>V_Tr</a:t>
            </a:r>
            <a:r>
              <a:rPr lang="en-US" baseline="0" dirty="0" smtClean="0"/>
              <a:t> view</a:t>
            </a:r>
            <a:r>
              <a:rPr lang="el-GR" baseline="0" dirty="0" smtClean="0"/>
              <a:t>.  </a:t>
            </a:r>
            <a:r>
              <a:rPr lang="en-US" baseline="0" dirty="0" smtClean="0"/>
              <a:t>The</a:t>
            </a:r>
            <a:r>
              <a:rPr lang="el-GR" baseline="0" dirty="0" smtClean="0"/>
              <a:t> </a:t>
            </a:r>
            <a:r>
              <a:rPr lang="en-US" baseline="0" dirty="0" err="1" smtClean="0"/>
              <a:t>V_Tr</a:t>
            </a:r>
            <a:r>
              <a:rPr lang="en-US" baseline="0" dirty="0" smtClean="0"/>
              <a:t>  view besides the</a:t>
            </a:r>
            <a:r>
              <a:rPr lang="el-GR" baseline="0" dirty="0" smtClean="0"/>
              <a:t> </a:t>
            </a:r>
            <a:r>
              <a:rPr lang="en-US" baseline="0" dirty="0" err="1" smtClean="0"/>
              <a:t>V_Course</a:t>
            </a:r>
            <a:r>
              <a:rPr lang="en-US" baseline="0" dirty="0" smtClean="0"/>
              <a:t> view has as input the Transcript relation</a:t>
            </a:r>
            <a:r>
              <a:rPr lang="el-GR" baseline="0" dirty="0" smtClean="0"/>
              <a:t>. </a:t>
            </a:r>
            <a:r>
              <a:rPr lang="en-US" baseline="0" dirty="0" smtClean="0"/>
              <a:t>Finally we can see on the upper most right part of the image the query that compares the</a:t>
            </a:r>
            <a:r>
              <a:rPr lang="el-GR" baseline="0" dirty="0" smtClean="0"/>
              <a:t> </a:t>
            </a:r>
            <a:r>
              <a:rPr lang="en-US" baseline="0" dirty="0" smtClean="0"/>
              <a:t>grades of the students in DB_I &amp; DB_II courses</a:t>
            </a:r>
            <a:r>
              <a:rPr lang="el-GR" baseline="0" dirty="0" smtClean="0"/>
              <a:t>, </a:t>
            </a:r>
            <a:r>
              <a:rPr lang="en-US" baseline="0" dirty="0" smtClean="0"/>
              <a:t>and in the lower right part we see the query that gives the average grade of the students</a:t>
            </a:r>
            <a:r>
              <a:rPr lang="el-GR" baseline="0" dirty="0" smtClean="0"/>
              <a:t>.</a:t>
            </a:r>
          </a:p>
        </p:txBody>
      </p:sp>
      <p:sp>
        <p:nvSpPr>
          <p:cNvPr id="528" name="TextShape 2"/>
          <p:cNvSpPr txBox="1"/>
          <p:nvPr/>
        </p:nvSpPr>
        <p:spPr>
          <a:xfrm>
            <a:off x="3855749" y="9409653"/>
            <a:ext cx="2949631" cy="494438"/>
          </a:xfrm>
          <a:prstGeom prst="rect">
            <a:avLst/>
          </a:prstGeom>
        </p:spPr>
        <p:txBody>
          <a:bodyPr lIns="97926" tIns="49139" rIns="97926" bIns="49139" anchor="b"/>
          <a:lstStyle/>
          <a:p>
            <a:pPr>
              <a:lnSpc>
                <a:spcPct val="100000"/>
              </a:lnSpc>
            </a:pPr>
            <a:fld id="{D3483F87-B2A2-4CDC-8CA0-1069F46D8BDE}" type="slidenum">
              <a:rPr lang="en-US" sz="1300">
                <a:solidFill>
                  <a:srgbClr val="000000"/>
                </a:solidFill>
              </a:rPr>
              <a:pPr>
                <a:lnSpc>
                  <a:spcPct val="100000"/>
                </a:lnSpc>
              </a:pPr>
              <a:t>96</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0369" y="4705001"/>
            <a:ext cx="5446029" cy="4457258"/>
          </a:xfrm>
          <a:prstGeom prst="rect">
            <a:avLst/>
          </a:prstGeom>
        </p:spPr>
        <p:txBody>
          <a:bodyPr lIns="97926" tIns="49139" rIns="97926" bIns="49139"/>
          <a:lstStyle/>
          <a:p>
            <a:r>
              <a:rPr lang="en-US" dirty="0" smtClean="0"/>
              <a:t>A graph that describes the core</a:t>
            </a:r>
            <a:r>
              <a:rPr lang="en-US" baseline="0" dirty="0" smtClean="0"/>
              <a:t> parts of the ecosystem. We observe a query that gives the average grade of the courses that the students have attended and passed of our university ecosystem. The INS parts of the modules are the parts that are connected with provider modules. The OUTS part is the one that provides the answer to the users. Finally the SMTX part which represents the filters that the user wants to apply on the information (for example </a:t>
            </a:r>
            <a:r>
              <a:rPr lang="en-US" baseline="0" dirty="0" err="1" smtClean="0"/>
              <a:t>tgrade</a:t>
            </a:r>
            <a:r>
              <a:rPr lang="en-US" baseline="0" dirty="0" smtClean="0"/>
              <a:t> &gt; 4/10).</a:t>
            </a:r>
            <a:endParaRPr lang="en-US" dirty="0" smtClean="0"/>
          </a:p>
        </p:txBody>
      </p:sp>
      <p:sp>
        <p:nvSpPr>
          <p:cNvPr id="526" name="TextShape 2"/>
          <p:cNvSpPr txBox="1"/>
          <p:nvPr/>
        </p:nvSpPr>
        <p:spPr>
          <a:xfrm>
            <a:off x="3855749" y="9409653"/>
            <a:ext cx="2949631" cy="494438"/>
          </a:xfrm>
          <a:prstGeom prst="rect">
            <a:avLst/>
          </a:prstGeom>
        </p:spPr>
        <p:txBody>
          <a:bodyPr lIns="97926" tIns="49139" rIns="97926" bIns="49139" anchor="b"/>
          <a:lstStyle/>
          <a:p>
            <a:pPr>
              <a:lnSpc>
                <a:spcPct val="100000"/>
              </a:lnSpc>
            </a:pPr>
            <a:fld id="{02B1ACA8-B2BF-4CF0-9720-692534D03327}" type="slidenum">
              <a:rPr lang="en-US" sz="1300">
                <a:solidFill>
                  <a:srgbClr val="000000"/>
                </a:solidFill>
              </a:rPr>
              <a:pPr>
                <a:lnSpc>
                  <a:spcPct val="100000"/>
                </a:lnSpc>
              </a:pPr>
              <a:t>97</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56C438E0-5909-4EC7-96E8-A714BFFF54DA}" type="slidenum">
              <a:rPr lang="el-GR" smtClean="0"/>
              <a:pPr/>
              <a:t>98</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5838" y="9408981"/>
            <a:ext cx="2949787" cy="495300"/>
          </a:xfrm>
          <a:prstGeom prst="rect">
            <a:avLst/>
          </a:prstGeom>
        </p:spPr>
        <p:txBody>
          <a:bodyPr/>
          <a:lstStyle/>
          <a:p>
            <a:fld id="{56C438E0-5909-4EC7-96E8-A714BFFF54DA}" type="slidenum">
              <a:rPr lang="el-GR" smtClean="0"/>
              <a:pPr/>
              <a:t>99</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a:p>
            <a:r>
              <a:rPr lang="en-US" sz="1100" dirty="0" smtClean="0"/>
              <a:t>Conflict resolution</a:t>
            </a:r>
          </a:p>
          <a:p>
            <a:r>
              <a:rPr lang="en-US" sz="1100" dirty="0" smtClean="0"/>
              <a:t>Assume a view used by two queries is altered. Assume also that the first query vetoes the change and requires the structure and semantics of the old view to remain, whereas the second concedes to the change and states it will adapt to the new  structure and semantics of the view. The co-existence of blocker and adapter data consumers of an affected module signifies the need to retain both the old and the new version of the module, whenever this is possible. </a:t>
            </a:r>
          </a:p>
          <a:p>
            <a:endParaRPr lang="en-US" sz="1100" dirty="0" smtClean="0"/>
          </a:p>
          <a:p>
            <a:r>
              <a:rPr lang="en-US" sz="1100" dirty="0" err="1" smtClean="0"/>
              <a:t>Rewritting</a:t>
            </a:r>
            <a:endParaRPr lang="en-US" sz="1100" dirty="0" smtClean="0"/>
          </a:p>
          <a:p>
            <a:r>
              <a:rPr lang="en-US" sz="1100" dirty="0" smtClean="0"/>
              <a:t>This is heavily dependent upon the nature of the event (obviously, a query adapts differently to the removal of an attribute and differently to the addition of an attribute, let alone changes in semantics). </a:t>
            </a:r>
            <a:endParaRPr lang="el-G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3855749" y="9409653"/>
            <a:ext cx="2949631" cy="494438"/>
          </a:xfrm>
          <a:prstGeom prst="rect">
            <a:avLst/>
          </a:prstGeom>
        </p:spPr>
        <p:txBody>
          <a:bodyPr lIns="97926" tIns="49139" rIns="97926" bIns="49139" anchor="b"/>
          <a:lstStyle/>
          <a:p>
            <a:pPr>
              <a:lnSpc>
                <a:spcPct val="100000"/>
              </a:lnSpc>
            </a:pPr>
            <a:fld id="{3109DF83-BEE1-4235-8654-7150AB3B43E5}" type="slidenum">
              <a:rPr lang="en-US" sz="1300"/>
              <a:pPr>
                <a:lnSpc>
                  <a:spcPct val="100000"/>
                </a:lnSpc>
              </a:pPr>
              <a:t>102</a:t>
            </a:fld>
            <a:endParaRPr dirty="0"/>
          </a:p>
        </p:txBody>
      </p:sp>
      <p:sp>
        <p:nvSpPr>
          <p:cNvPr id="547" name="PlaceHolder 2"/>
          <p:cNvSpPr>
            <a:spLocks noGrp="1"/>
          </p:cNvSpPr>
          <p:nvPr>
            <p:ph type="body"/>
          </p:nvPr>
        </p:nvSpPr>
        <p:spPr>
          <a:xfrm>
            <a:off x="680369" y="4705001"/>
            <a:ext cx="5446029" cy="4457258"/>
          </a:xfrm>
          <a:prstGeom prst="rect">
            <a:avLst/>
          </a:prstGeom>
        </p:spPr>
        <p:txBody>
          <a:bodyPr lIns="97926" tIns="49139" rIns="97926" bIns="49139"/>
          <a:lstStyle/>
          <a:p>
            <a:pPr>
              <a:lnSpc>
                <a:spcPct val="100000"/>
              </a:lnSpc>
            </a:pPr>
            <a:r>
              <a:rPr lang="en-US" dirty="0" smtClean="0"/>
              <a:t>Query 2 is a blocker while query1</a:t>
            </a:r>
            <a:r>
              <a:rPr lang="en-US" baseline="0" dirty="0" smtClean="0"/>
              <a:t> accepts the change that was initiated by view0. Our issue is to satisfy both queries.</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Example for syntactic impact</a:t>
            </a:r>
          </a:p>
          <a:p>
            <a:r>
              <a:rPr lang="en-US" dirty="0" smtClean="0"/>
              <a:t>	relation</a:t>
            </a:r>
            <a:r>
              <a:rPr lang="en-US" baseline="0" dirty="0" smtClean="0"/>
              <a:t> removed causes direct failure in apps</a:t>
            </a:r>
            <a:endParaRPr lang="en-US" dirty="0" smtClean="0"/>
          </a:p>
          <a:p>
            <a:r>
              <a:rPr lang="en-US" dirty="0" smtClean="0"/>
              <a:t>Example for</a:t>
            </a:r>
            <a:r>
              <a:rPr lang="en-US" baseline="0" dirty="0" smtClean="0"/>
              <a:t> semantic impact</a:t>
            </a:r>
          </a:p>
          <a:p>
            <a:r>
              <a:rPr lang="en-US" baseline="0" dirty="0" smtClean="0"/>
              <a:t>	attribute insertion might add information that is not known and ignored by apps</a:t>
            </a:r>
          </a:p>
          <a:p>
            <a:endParaRPr lang="en-US" dirty="0" smtClean="0"/>
          </a:p>
          <a:p>
            <a:endParaRPr lang="en-US" dirty="0" smtClean="0"/>
          </a:p>
          <a:p>
            <a:r>
              <a:rPr lang="en-US" dirty="0" smtClean="0"/>
              <a:t>Benefits</a:t>
            </a:r>
            <a:r>
              <a:rPr lang="en-US" baseline="0" dirty="0" smtClean="0"/>
              <a:t> by applying design patterns and </a:t>
            </a:r>
            <a:r>
              <a:rPr lang="en-US" dirty="0" smtClean="0"/>
              <a:t>by avoiding anti-patterns.</a:t>
            </a:r>
          </a:p>
          <a:p>
            <a:r>
              <a:rPr lang="en-US" dirty="0" smtClean="0"/>
              <a:t>Anti patterns will lead to cumulative complexity for both db an applications that will eventually make the entire system decline and be replaced by other systems. </a:t>
            </a:r>
          </a:p>
          <a:p>
            <a:r>
              <a:rPr lang="en-US" dirty="0" smtClean="0"/>
              <a:t>We can find out not only good ways to do stuff but we can see what is the matter with those that go bad and avoid it.</a:t>
            </a:r>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855640" y="9409718"/>
            <a:ext cx="2950083" cy="494645"/>
          </a:xfrm>
          <a:prstGeom prst="rect">
            <a:avLst/>
          </a:prstGeom>
          <a:ln/>
        </p:spPr>
        <p:txBody>
          <a:bodyPr/>
          <a:lstStyle/>
          <a:p>
            <a:fld id="{EDE01BAC-6642-47DC-BD94-526B4D01A5B7}" type="slidenum">
              <a:rPr lang="el-GR"/>
              <a:pPr/>
              <a:t>29</a:t>
            </a:fld>
            <a:endParaRPr lang="el-G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Small growth for relations</a:t>
            </a:r>
          </a:p>
          <a:p>
            <a:endParaRPr lang="en-US" dirty="0" smtClean="0"/>
          </a:p>
          <a:p>
            <a:r>
              <a:rPr lang="en-US" dirty="0" smtClean="0"/>
              <a:t>Too</a:t>
            </a:r>
            <a:r>
              <a:rPr lang="en-US" baseline="0" dirty="0" smtClean="0"/>
              <a:t> many occurrences of zero growth</a:t>
            </a:r>
          </a:p>
          <a:p>
            <a:r>
              <a:rPr lang="en-US" baseline="0" dirty="0" smtClean="0"/>
              <a:t>	no periods of continuous change but we have small spikes</a:t>
            </a:r>
          </a:p>
          <a:p>
            <a:r>
              <a:rPr lang="en-US" baseline="0" dirty="0" smtClean="0"/>
              <a:t>Average value close to zero (++ </a:t>
            </a:r>
            <a:r>
              <a:rPr lang="en-US" baseline="0" dirty="0" err="1" smtClean="0"/>
              <a:t>zipfian</a:t>
            </a:r>
            <a:r>
              <a:rPr lang="en-US" baseline="0" dirty="0" smtClean="0"/>
              <a:t> model)</a:t>
            </a:r>
          </a:p>
          <a:p>
            <a:endParaRPr lang="en-US" baseline="0" dirty="0" smtClean="0"/>
          </a:p>
          <a:p>
            <a:r>
              <a:rPr lang="en-US" baseline="0" dirty="0" smtClean="0"/>
              <a:t>Immediate + delta is followed with immediate - delta</a:t>
            </a:r>
          </a:p>
          <a:p>
            <a:r>
              <a:rPr lang="en-US" baseline="0" dirty="0" smtClean="0"/>
              <a:t>Oscillations do exist; still much more on + axis</a:t>
            </a:r>
          </a:p>
          <a:p>
            <a:endParaRPr lang="en-US" baseline="0" dirty="0" smtClean="0"/>
          </a:p>
          <a:p>
            <a:r>
              <a:rPr lang="en-US" baseline="0" dirty="0" smtClean="0"/>
              <a:t>we cannot see patterns of smooth growth interrupted by perfective maintenance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err="1" smtClean="0"/>
              <a:t>BioSQL</a:t>
            </a:r>
            <a:r>
              <a:rPr lang="en-US" dirty="0" smtClean="0"/>
              <a:t> (2</a:t>
            </a:r>
            <a:r>
              <a:rPr lang="en-US" baseline="30000" dirty="0" smtClean="0"/>
              <a:t>nd</a:t>
            </a:r>
            <a:r>
              <a:rPr lang="en-US" dirty="0" smtClean="0"/>
              <a:t> row, last) is an exception to 1</a:t>
            </a:r>
            <a:r>
              <a:rPr lang="en-US" baseline="30000" dirty="0" smtClean="0"/>
              <a:t>st</a:t>
            </a:r>
            <a:r>
              <a:rPr lang="en-US" dirty="0" smtClean="0"/>
              <a:t> law</a:t>
            </a:r>
          </a:p>
          <a:p>
            <a:pPr defTabSz="916595"/>
            <a:r>
              <a:rPr lang="en-US" dirty="0" smtClean="0"/>
              <a:t>Large gaps of stability (inactivity) in all datasets</a:t>
            </a:r>
            <a:endParaRPr lang="el-GR" dirty="0" smtClean="0"/>
          </a:p>
          <a:p>
            <a:pPr defTabSz="916595"/>
            <a:r>
              <a:rPr lang="en-US" dirty="0" smtClean="0"/>
              <a:t>Apart</a:t>
            </a:r>
            <a:r>
              <a:rPr lang="en-US" baseline="0" dirty="0" smtClean="0"/>
              <a:t> from </a:t>
            </a:r>
            <a:r>
              <a:rPr lang="en-US" baseline="0" dirty="0" err="1" smtClean="0"/>
              <a:t>phpBB</a:t>
            </a:r>
            <a:r>
              <a:rPr lang="en-US" baseline="0" dirty="0" smtClean="0"/>
              <a:t> (3</a:t>
            </a:r>
            <a:r>
              <a:rPr lang="en-US" baseline="30000" dirty="0" smtClean="0"/>
              <a:t>rd</a:t>
            </a:r>
            <a:r>
              <a:rPr lang="en-US" baseline="0" dirty="0" smtClean="0"/>
              <a:t> row, 1</a:t>
            </a:r>
            <a:r>
              <a:rPr lang="en-US" baseline="30000" dirty="0" smtClean="0"/>
              <a:t>st</a:t>
            </a:r>
            <a:r>
              <a:rPr lang="en-US" baseline="0" dirty="0" smtClean="0"/>
              <a:t>), age results in less activity; density of activity drops</a:t>
            </a:r>
            <a:endParaRPr lang="el-G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a:t>
            </a:r>
            <a:r>
              <a:rPr lang="en-US" baseline="0" dirty="0" smtClean="0"/>
              <a:t> findings in two categories:</a:t>
            </a:r>
          </a:p>
          <a:p>
            <a:r>
              <a:rPr lang="en-US" baseline="0" dirty="0" smtClean="0"/>
              <a:t> -High Certainty</a:t>
            </a:r>
          </a:p>
          <a:p>
            <a:r>
              <a:rPr lang="en-US" baseline="0" dirty="0" smtClean="0"/>
              <a:t> -need further work (grey)</a:t>
            </a:r>
            <a:endParaRPr lang="en-US" dirty="0" smtClean="0"/>
          </a:p>
          <a:p>
            <a:endParaRPr lang="en-US" dirty="0" smtClean="0"/>
          </a:p>
          <a:p>
            <a:r>
              <a:rPr lang="en-US" dirty="0" smtClean="0"/>
              <a:t>We avoid the term law – don’t have</a:t>
            </a:r>
            <a:r>
              <a:rPr lang="en-US" baseline="0" dirty="0" smtClean="0"/>
              <a:t> unshakable evidence of their existence, we don’t have clear understanding of mechanisms</a:t>
            </a:r>
          </a:p>
          <a:p>
            <a:endParaRPr lang="el-G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136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56</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 Small schema size does not determine duration; </a:t>
            </a:r>
          </a:p>
          <a:p>
            <a:pPr lvl="0"/>
            <a:r>
              <a:rPr lang="en-US" dirty="0" smtClean="0"/>
              <a:t>- large schema sizes are very strongly related to survival and large durations (this is called a $Gamma$ pattern).</a:t>
            </a:r>
            <a:endParaRPr lang="el-GR" dirty="0" smtClean="0"/>
          </a:p>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138</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95">
              <a:defRPr/>
            </a:pPr>
            <a:r>
              <a:rPr lang="en-US" dirty="0" smtClean="0"/>
              <a:t>"it is possible that a fact-carrying table of medium schema size, is augmented a lot to carry more information"</a:t>
            </a:r>
            <a:endParaRPr lang="el-GR" dirty="0" smtClean="0"/>
          </a:p>
          <a:p>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140</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emph</a:t>
            </a:r>
            <a:r>
              <a:rPr lang="en-US" dirty="0" smtClean="0"/>
              <a:t>{inverse} $Gamma$ phenomenon: tables with small duration undergo small change, tables with medium duration undergo small or medium change, and, long-lived tables demonstrate all kinds of change behavior.</a:t>
            </a:r>
            <a:endParaRPr lang="el-GR" dirty="0"/>
          </a:p>
        </p:txBody>
      </p:sp>
      <p:sp>
        <p:nvSpPr>
          <p:cNvPr id="4" name="Slide Number Placeholder 3"/>
          <p:cNvSpPr>
            <a:spLocks noGrp="1"/>
          </p:cNvSpPr>
          <p:nvPr>
            <p:ph type="sldNum" sz="quarter" idx="10"/>
          </p:nvPr>
        </p:nvSpPr>
        <p:spPr>
          <a:xfrm>
            <a:off x="3855082" y="9409108"/>
            <a:ext cx="2950529" cy="495301"/>
          </a:xfrm>
          <a:prstGeom prst="rect">
            <a:avLst/>
          </a:prstGeom>
        </p:spPr>
        <p:txBody>
          <a:bodyPr lIns="91659" tIns="45830" rIns="91659" bIns="45830"/>
          <a:lstStyle/>
          <a:p>
            <a:fld id="{ACDBDFDA-6B40-4C55-A333-6BE1EB95338B}" type="slidenum">
              <a:rPr lang="el-GR" smtClean="0"/>
              <a:pPr/>
              <a:t>142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The survey data are primarily stored in 7 source tables </a:t>
            </a:r>
            <a:r>
              <a:rPr lang="en-US" dirty="0" smtClean="0"/>
              <a:t>and are subsequently processed so that they can be integrated in the organization’s warehouse and queried. Each survey varies its schema according to the different number and types of questions comprising the survey’s questionnaire; however, there are several common elements in all surveys. </a:t>
            </a:r>
          </a:p>
          <a:p>
            <a:r>
              <a:rPr lang="en-US" dirty="0" smtClean="0"/>
              <a:t>One table (S1) holds information about the metadata of the survey (e.g., the year held, the sample size, etc.), which are rarely altered or renamed and mostly complemented or specialized yearly by adding new attributes in the survey’s metadata. All other source tables (S2-S7) retain the answers to the questionnaires, where most alterations occur every year. </a:t>
            </a:r>
          </a:p>
          <a:p>
            <a:endParaRPr lang="el-GR" dirty="0"/>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8728">
              <a:defRPr/>
            </a:pPr>
            <a:r>
              <a:rPr lang="en-US" dirty="0" smtClean="0"/>
              <a:t>See next slides for details on the size of the schema of each table, in terms of number of attributes</a:t>
            </a:r>
            <a:endParaRPr lang="el-GR" dirty="0" smtClean="0"/>
          </a:p>
        </p:txBody>
      </p:sp>
      <p:sp>
        <p:nvSpPr>
          <p:cNvPr id="4" name="Slide Number Placeholder 3"/>
          <p:cNvSpPr>
            <a:spLocks noGrp="1"/>
          </p:cNvSpPr>
          <p:nvPr>
            <p:ph type="sldNum" sz="quarter" idx="10"/>
          </p:nvPr>
        </p:nvSpPr>
        <p:spPr>
          <a:xfrm>
            <a:off x="3855305" y="9408622"/>
            <a:ext cx="2950273" cy="495780"/>
          </a:xfrm>
          <a:prstGeom prst="rect">
            <a:avLst/>
          </a:prstGeom>
        </p:spPr>
        <p:txBody>
          <a:bodyPr lIns="92638" tIns="46319" rIns="92638" bIns="46319"/>
          <a:lstStyle/>
          <a:p>
            <a:fld id="{8ECF6E72-EF1D-4E93-9E74-94910CDEA996}" type="slidenum">
              <a:rPr lang="el-GR" smtClean="0"/>
              <a:pPr/>
              <a:t>58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59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a:xfrm>
            <a:off x="0" y="9408622"/>
            <a:ext cx="2950274" cy="495780"/>
          </a:xfrm>
          <a:prstGeom prst="rect">
            <a:avLst/>
          </a:prstGeom>
        </p:spPr>
        <p:txBody>
          <a:bodyPr lIns="92638" tIns="46319" rIns="92638" bIns="46319"/>
          <a:lstStyle/>
          <a:p>
            <a:endParaRPr lang="el-GR"/>
          </a:p>
        </p:txBody>
      </p:sp>
      <p:sp>
        <p:nvSpPr>
          <p:cNvPr id="5" name="Slide Number Placeholder 4"/>
          <p:cNvSpPr>
            <a:spLocks noGrp="1"/>
          </p:cNvSpPr>
          <p:nvPr>
            <p:ph type="sldNum" sz="quarter" idx="11"/>
          </p:nvPr>
        </p:nvSpPr>
        <p:spPr>
          <a:xfrm>
            <a:off x="3855305" y="9408622"/>
            <a:ext cx="2950273" cy="495780"/>
          </a:xfrm>
          <a:prstGeom prst="rect">
            <a:avLst/>
          </a:prstGeom>
        </p:spPr>
        <p:txBody>
          <a:bodyPr lIns="92638" tIns="46319" rIns="92638" bIns="46319"/>
          <a:lstStyle/>
          <a:p>
            <a:fld id="{BD04F4B6-D912-43A3-958A-C136B9E7606B}" type="slidenum">
              <a:rPr lang="el-GR" smtClean="0"/>
              <a:pPr/>
              <a:t>60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61" name="Shape 61"/>
          <p:cNvSpPr txBox="1">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F1E1923-DBC7-4D4E-B5B2-E865E7B51E2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755576" y="6356350"/>
            <a:ext cx="5264224" cy="365125"/>
          </a:xfrm>
        </p:spPr>
        <p:txBody>
          <a:bodyPr/>
          <a:lstStyle>
            <a:lvl1pPr algn="l">
              <a:defRPr b="1">
                <a:latin typeface="Consolas" pitchFamily="49" charset="0"/>
                <a:cs typeface="Consolas" pitchFamily="49" charset="0"/>
              </a:defRPr>
            </a:lvl1pPr>
          </a:lstStyle>
          <a:p>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Footer Placeholder 3"/>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w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https://github.com/DAINTINESS-Group/EvolutionDatase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github.com/DAINTINESS-Group/Hecate"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s://github.com/phpbb/phpbb3/blob/develop/phpBB/install/schemas/mysql_41_schema.sql" TargetMode="External"/><Relationship Id="rId3" Type="http://schemas.openxmlformats.org/officeDocument/2006/relationships/hyperlink" Target="https://github.com/biosql/biosql/blob/master/sql/biosqldb-mysql.sql" TargetMode="External"/><Relationship Id="rId7" Type="http://schemas.openxmlformats.org/officeDocument/2006/relationships/hyperlink" Target="https://github.com/opencart/opencart/blob/master/upload/install/opencart.sql" TargetMode="External"/><Relationship Id="rId2" Type="http://schemas.openxmlformats.org/officeDocument/2006/relationships/hyperlink" Target="http://atdaq-sw.cern.ch/cgi-bin/viewcvs-atlas.cgi/offline/Trigger/TrigConfiguration/TrigDb/share/sql/combined_schema.sql" TargetMode="External"/><Relationship Id="rId1" Type="http://schemas.openxmlformats.org/officeDocument/2006/relationships/slideLayout" Target="../slideLayouts/slideLayout6.xml"/><Relationship Id="rId6" Type="http://schemas.openxmlformats.org/officeDocument/2006/relationships/hyperlink" Target="https://svn.wikimedia.org/viewvc/mediawiki/trunk/phase3/maintenance/tables.sql?view=log" TargetMode="External"/><Relationship Id="rId5" Type="http://schemas.openxmlformats.org/officeDocument/2006/relationships/hyperlink" Target="http://cvs.sanger.ac.uk/cgi-bin/viewvc.cgi/ensembl/sql/table.sql?root=ensembl&amp;view=log" TargetMode="External"/><Relationship Id="rId4" Type="http://schemas.openxmlformats.org/officeDocument/2006/relationships/hyperlink" Target="http://sourceforge.net/p/coppermine/code/8581/tree/trunk/cpg1.5.x/sql/schema.sql" TargetMode="External"/><Relationship Id="rId9" Type="http://schemas.openxmlformats.org/officeDocument/2006/relationships/hyperlink" Target="https://git.typo3.org/Packages/TYPO3.CMS.git/history/TYPO3_6-0:/t3lib/stddb/tables.sql"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github.com/DAINTINESS-Group/Hecat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13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133.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chart" Target="../charts/chart21.xml"/><Relationship Id="rId5" Type="http://schemas.openxmlformats.org/officeDocument/2006/relationships/chart" Target="../charts/chart20.xml"/><Relationship Id="rId10" Type="http://schemas.openxmlformats.org/officeDocument/2006/relationships/chart" Target="../charts/chart25.xml"/><Relationship Id="rId4" Type="http://schemas.openxmlformats.org/officeDocument/2006/relationships/chart" Target="../charts/chart19.xml"/><Relationship Id="rId9" Type="http://schemas.openxmlformats.org/officeDocument/2006/relationships/chart" Target="../charts/chart24.xml"/></Relationships>
</file>

<file path=ppt/slides/_rels/slide13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jpeg"/><Relationship Id="rId4" Type="http://schemas.openxmlformats.org/officeDocument/2006/relationships/image" Target="../media/image55.jpeg"/></Relationships>
</file>

<file path=ppt/slides/_rels/slide135.xml.rels><?xml version="1.0" encoding="UTF-8" standalone="yes"?>
<Relationships xmlns="http://schemas.openxmlformats.org/package/2006/relationships"><Relationship Id="rId2" Type="http://schemas.openxmlformats.org/officeDocument/2006/relationships/hyperlink" Target="http://www.cs.uoi.gr/~pvassil/publications/2015_ER" TargetMode="Externa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1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1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14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www.cs.uoi.gr/~pvassil/" TargetMode="External"/><Relationship Id="rId7" Type="http://schemas.openxmlformats.org/officeDocument/2006/relationships/hyperlink" Target="https://github.com/DAINTINESS-Group/Hecat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hyperlink" Target="http://www.cs.uoi.gr/~pvassil/publications/2015_ER" TargetMode="External"/><Relationship Id="rId4" Type="http://schemas.openxmlformats.org/officeDocument/2006/relationships/hyperlink" Target="http://www.cs.uoi.gr/~pvassil/publications/2014_CAiS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Office_Word_Document2.docx"/><Relationship Id="rId5" Type="http://schemas.openxmlformats.org/officeDocument/2006/relationships/oleObject" Target="../embeddings/oleObject9.bin"/><Relationship Id="rId4" Type="http://schemas.openxmlformats.org/officeDocument/2006/relationships/package" Target="../embeddings/Microsoft_Office_Word_Document1.docx"/></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emf"/></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1663368"/>
            <a:ext cx="7772400" cy="2154406"/>
          </a:xfrm>
          <a:prstGeom prst="rect">
            <a:avLst/>
          </a:prstGeom>
        </p:spPr>
        <p:txBody>
          <a:bodyPr lIns="91425" tIns="91425" rIns="91425" bIns="91425" anchor="b" anchorCtr="0">
            <a:spAutoFit/>
          </a:bodyPr>
          <a:lstStyle/>
          <a:p>
            <a:r>
              <a:rPr lang="en-US" sz="3200" b="1" dirty="0" smtClean="0"/>
              <a:t>Schema evolution for traditional databases and data warehouses</a:t>
            </a:r>
            <a:br>
              <a:rPr lang="en-US" sz="3200" b="1" dirty="0" smtClean="0"/>
            </a:br>
            <a:r>
              <a:rPr lang="en-US" sz="3200" b="1" dirty="0" smtClean="0"/>
              <a:t/>
            </a:r>
            <a:br>
              <a:rPr lang="en-US" sz="3200" b="1" dirty="0" smtClean="0"/>
            </a:br>
            <a:r>
              <a:rPr lang="en-US" sz="3200" b="1" dirty="0" smtClean="0"/>
              <a:t>Panos Vassiliadis</a:t>
            </a:r>
            <a:endParaRPr lang="en" sz="3200" dirty="0">
              <a:latin typeface="Calibri"/>
              <a:ea typeface="Calibri"/>
              <a:cs typeface="Calibri"/>
              <a:sym typeface="Calibri"/>
            </a:endParaRPr>
          </a:p>
        </p:txBody>
      </p:sp>
      <p:sp>
        <p:nvSpPr>
          <p:cNvPr id="105" name="Shape 105"/>
          <p:cNvSpPr txBox="1">
            <a:spLocks noGrp="1"/>
          </p:cNvSpPr>
          <p:nvPr>
            <p:ph type="subTitle" idx="1"/>
          </p:nvPr>
        </p:nvSpPr>
        <p:spPr>
          <a:xfrm>
            <a:off x="451950" y="4060575"/>
            <a:ext cx="8240100" cy="2497799"/>
          </a:xfrm>
          <a:prstGeom prst="rect">
            <a:avLst/>
          </a:prstGeom>
        </p:spPr>
        <p:txBody>
          <a:bodyPr lIns="91425" tIns="91425" rIns="91425" bIns="91425" anchor="t" anchorCtr="0">
            <a:noAutofit/>
          </a:bodyPr>
          <a:lstStyle/>
          <a:p>
            <a:r>
              <a:rPr lang="en" dirty="0" smtClean="0">
                <a:ea typeface="Calibri"/>
                <a:cs typeface="Calibri"/>
                <a:sym typeface="Calibri"/>
              </a:rPr>
              <a:t>also: Apostolos Zarras, Petros Manousis, </a:t>
            </a:r>
            <a:r>
              <a:rPr lang="en" dirty="0" smtClean="0">
                <a:latin typeface="Calibri"/>
                <a:ea typeface="Calibri"/>
                <a:cs typeface="Calibri"/>
                <a:sym typeface="Calibri"/>
              </a:rPr>
              <a:t>Ioannis Skoulis, George Papastefanatos*</a:t>
            </a:r>
            <a:endParaRPr dirty="0"/>
          </a:p>
          <a:p>
            <a:pPr lvl="0" rtl="0">
              <a:buNone/>
            </a:pPr>
            <a:endParaRPr lang="en" sz="1800" dirty="0" smtClean="0">
              <a:latin typeface="Calibri"/>
              <a:ea typeface="Calibri"/>
              <a:cs typeface="Calibri"/>
              <a:sym typeface="Calibri"/>
            </a:endParaRPr>
          </a:p>
          <a:p>
            <a:pPr lvl="0" rtl="0">
              <a:buNone/>
            </a:pPr>
            <a:r>
              <a:rPr lang="en" sz="1800" dirty="0" smtClean="0">
                <a:latin typeface="Calibri"/>
                <a:ea typeface="Calibri"/>
                <a:cs typeface="Calibri"/>
                <a:sym typeface="Calibri"/>
              </a:rPr>
              <a:t>Department </a:t>
            </a:r>
            <a:r>
              <a:rPr lang="en" sz="1800" dirty="0">
                <a:latin typeface="Calibri"/>
                <a:ea typeface="Calibri"/>
                <a:cs typeface="Calibri"/>
                <a:sym typeface="Calibri"/>
              </a:rPr>
              <a:t>of Computer Science and Engineering</a:t>
            </a:r>
            <a:br>
              <a:rPr lang="en" sz="1800" dirty="0">
                <a:latin typeface="Calibri"/>
                <a:ea typeface="Calibri"/>
                <a:cs typeface="Calibri"/>
                <a:sym typeface="Calibri"/>
              </a:rPr>
            </a:br>
            <a:r>
              <a:rPr lang="en" sz="1800" dirty="0">
                <a:latin typeface="Calibri"/>
                <a:ea typeface="Calibri"/>
                <a:cs typeface="Calibri"/>
                <a:sym typeface="Calibri"/>
              </a:rPr>
              <a:t>University of Ioannina, </a:t>
            </a:r>
            <a:r>
              <a:rPr lang="en" sz="1800" dirty="0" smtClean="0">
                <a:latin typeface="Calibri"/>
                <a:ea typeface="Calibri"/>
                <a:cs typeface="Calibri"/>
                <a:sym typeface="Calibri"/>
              </a:rPr>
              <a:t>Hellas</a:t>
            </a:r>
          </a:p>
          <a:p>
            <a:pPr lvl="0" rtl="0">
              <a:buNone/>
            </a:pPr>
            <a:r>
              <a:rPr lang="en" sz="1800" dirty="0" smtClean="0">
                <a:latin typeface="Calibri"/>
                <a:ea typeface="Calibri"/>
                <a:cs typeface="Calibri"/>
                <a:sym typeface="Calibri"/>
              </a:rPr>
              <a:t>* Research Center “Athena”, IMIS, Athens</a:t>
            </a:r>
            <a:endParaRPr lang="en" sz="1800" dirty="0">
              <a:latin typeface="Calibri"/>
              <a:ea typeface="Calibri"/>
              <a:cs typeface="Calibri"/>
              <a:sym typeface="Calibri"/>
            </a:endParaRPr>
          </a:p>
        </p:txBody>
      </p:sp>
      <p:sp>
        <p:nvSpPr>
          <p:cNvPr id="4" name="Text Box 7"/>
          <p:cNvSpPr txBox="1">
            <a:spLocks noChangeArrowheads="1"/>
          </p:cNvSpPr>
          <p:nvPr/>
        </p:nvSpPr>
        <p:spPr bwMode="auto">
          <a:xfrm>
            <a:off x="7091362" y="6433591"/>
            <a:ext cx="1873126" cy="307777"/>
          </a:xfrm>
          <a:prstGeom prst="rect">
            <a:avLst/>
          </a:prstGeom>
          <a:noFill/>
          <a:ln w="9525">
            <a:noFill/>
            <a:miter lim="800000"/>
            <a:headEnd/>
            <a:tailEnd/>
          </a:ln>
          <a:effectLst/>
        </p:spPr>
        <p:txBody>
          <a:bodyPr wrap="square">
            <a:spAutoFit/>
          </a:bodyPr>
          <a:lstStyle/>
          <a:p>
            <a:pPr algn="ctr">
              <a:spcBef>
                <a:spcPct val="20000"/>
              </a:spcBef>
            </a:pPr>
            <a:r>
              <a:rPr lang="en-US" i="1" dirty="0">
                <a:solidFill>
                  <a:srgbClr val="000066"/>
                </a:solidFill>
                <a:latin typeface="+mn-lt"/>
              </a:rPr>
              <a:t>Univ. of Ioannina</a:t>
            </a:r>
            <a:endParaRPr lang="en-GB" dirty="0">
              <a:latin typeface="+mn-lt"/>
            </a:endParaRPr>
          </a:p>
        </p:txBody>
      </p:sp>
      <p:pic>
        <p:nvPicPr>
          <p:cNvPr id="5" name="Picture 4" descr="CSE-UOI-gr_blue.png"/>
          <p:cNvPicPr>
            <a:picLocks noChangeAspect="1"/>
          </p:cNvPicPr>
          <p:nvPr/>
        </p:nvPicPr>
        <p:blipFill>
          <a:blip r:embed="rId3" cstate="print"/>
          <a:stretch>
            <a:fillRect/>
          </a:stretch>
        </p:blipFill>
        <p:spPr>
          <a:xfrm>
            <a:off x="7469274" y="5264472"/>
            <a:ext cx="1117303" cy="108609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 probe further …</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Michael </a:t>
            </a:r>
            <a:r>
              <a:rPr lang="en-US" dirty="0" err="1" smtClean="0"/>
              <a:t>Hartung</a:t>
            </a:r>
            <a:r>
              <a:rPr lang="en-US" dirty="0" smtClean="0"/>
              <a:t>, James F. </a:t>
            </a:r>
            <a:r>
              <a:rPr lang="en-US" dirty="0" err="1" smtClean="0"/>
              <a:t>Terwilliger</a:t>
            </a:r>
            <a:r>
              <a:rPr lang="en-US" dirty="0" smtClean="0"/>
              <a:t>, Erhard </a:t>
            </a:r>
            <a:r>
              <a:rPr lang="en-US" dirty="0" err="1" smtClean="0"/>
              <a:t>Rahm</a:t>
            </a:r>
            <a:r>
              <a:rPr lang="en-US" dirty="0" smtClean="0"/>
              <a:t>:</a:t>
            </a:r>
            <a:br>
              <a:rPr lang="en-US" dirty="0" smtClean="0"/>
            </a:br>
            <a:r>
              <a:rPr lang="en-US" dirty="0" smtClean="0"/>
              <a:t>Recent Advances in Schema and Ontology Evolution. In Schema Matching and Mapping (</a:t>
            </a:r>
            <a:r>
              <a:rPr lang="en-US" dirty="0" err="1" smtClean="0"/>
              <a:t>Zohra</a:t>
            </a:r>
            <a:r>
              <a:rPr lang="en-US" dirty="0" smtClean="0"/>
              <a:t> </a:t>
            </a:r>
            <a:r>
              <a:rPr lang="en-US" dirty="0" err="1" smtClean="0"/>
              <a:t>Bellahsene</a:t>
            </a:r>
            <a:r>
              <a:rPr lang="en-US" dirty="0" smtClean="0"/>
              <a:t>, Angela </a:t>
            </a:r>
            <a:r>
              <a:rPr lang="en-US" dirty="0" err="1" smtClean="0"/>
              <a:t>Bonifati</a:t>
            </a:r>
            <a:r>
              <a:rPr lang="en-US" dirty="0" smtClean="0"/>
              <a:t>, Erhard </a:t>
            </a:r>
            <a:r>
              <a:rPr lang="en-US" dirty="0" err="1" smtClean="0"/>
              <a:t>Rahm</a:t>
            </a:r>
            <a:r>
              <a:rPr lang="en-US" dirty="0" smtClean="0"/>
              <a:t>), 149-190, Springer 2011, ISBN 978-3-642-16517-7</a:t>
            </a:r>
            <a:br>
              <a:rPr lang="en-US" dirty="0" smtClean="0"/>
            </a:br>
            <a:endParaRPr lang="en-US" dirty="0" smtClean="0"/>
          </a:p>
          <a:p>
            <a:r>
              <a:rPr lang="fr-FR" dirty="0" smtClean="0"/>
              <a:t>Matteo </a:t>
            </a:r>
            <a:r>
              <a:rPr lang="fr-FR" dirty="0" err="1" smtClean="0"/>
              <a:t>Golfarelli</a:t>
            </a:r>
            <a:r>
              <a:rPr lang="fr-FR" dirty="0" smtClean="0"/>
              <a:t>, Stefano </a:t>
            </a:r>
            <a:r>
              <a:rPr lang="fr-FR" dirty="0" err="1" smtClean="0"/>
              <a:t>Rizzi</a:t>
            </a:r>
            <a:r>
              <a:rPr lang="fr-FR" dirty="0" smtClean="0"/>
              <a:t>: A Survey on Temporal Data </a:t>
            </a:r>
            <a:r>
              <a:rPr lang="fr-FR" dirty="0" err="1" smtClean="0"/>
              <a:t>Warehousing</a:t>
            </a:r>
            <a:r>
              <a:rPr lang="fr-FR" dirty="0" smtClean="0"/>
              <a:t>. IJDWM 5(1): 1-17 (2009)</a:t>
            </a:r>
          </a:p>
          <a:p>
            <a:r>
              <a:rPr lang="en-US" dirty="0" smtClean="0"/>
              <a:t>Robert </a:t>
            </a:r>
            <a:r>
              <a:rPr lang="en-US" dirty="0" err="1" smtClean="0"/>
              <a:t>Wrembel</a:t>
            </a:r>
            <a:r>
              <a:rPr lang="en-US" dirty="0" smtClean="0"/>
              <a:t>: A Survey of Managing the Evolution of Data Warehouses. IJDWM 5(2): 24-56 (2009)</a:t>
            </a:r>
          </a:p>
          <a:p>
            <a:pPr>
              <a:buNone/>
            </a:pPr>
            <a:r>
              <a:rPr lang="fr-FR" dirty="0" smtClean="0"/>
              <a:t/>
            </a:r>
            <a:br>
              <a:rPr lang="fr-FR" dirty="0" smtClean="0"/>
            </a:b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Internals of impact assess. &amp; rewriting</a:t>
            </a:r>
            <a:endParaRPr lang="el-GR" dirty="0"/>
          </a:p>
        </p:txBody>
      </p:sp>
      <p:sp>
        <p:nvSpPr>
          <p:cNvPr id="3" name="Content Placeholder 2"/>
          <p:cNvSpPr>
            <a:spLocks noGrp="1"/>
          </p:cNvSpPr>
          <p:nvPr>
            <p:ph idx="1"/>
          </p:nvPr>
        </p:nvSpPr>
        <p:spPr>
          <a:xfrm>
            <a:off x="457200" y="1268760"/>
            <a:ext cx="8229600" cy="4857403"/>
          </a:xfrm>
        </p:spPr>
        <p:txBody>
          <a:bodyPr>
            <a:noAutofit/>
          </a:bodyPr>
          <a:lstStyle/>
          <a:p>
            <a:pPr marL="514350" indent="-514350">
              <a:buFont typeface="+mj-lt"/>
              <a:buAutoNum type="arabicPeriod"/>
            </a:pPr>
            <a:r>
              <a:rPr lang="en-US" sz="2400" b="1" dirty="0" smtClean="0"/>
              <a:t>Impact assessment</a:t>
            </a:r>
            <a:r>
              <a:rPr lang="en-US" sz="2400" dirty="0" smtClean="0"/>
              <a:t>. Given a potential event, a status determination algorithm makes sure that the nodes of the ecosystem are assigned a status concerning (a) whether they are affected by the event or not and (b) what their reaction to the event is (block or propagate).</a:t>
            </a:r>
          </a:p>
          <a:p>
            <a:pPr marL="514350" indent="-514350">
              <a:buFont typeface="+mj-lt"/>
              <a:buAutoNum type="arabicPeriod"/>
            </a:pPr>
            <a:r>
              <a:rPr lang="en-US" sz="2400" b="1" dirty="0" smtClean="0"/>
              <a:t>Conflict resolution and calculation of variants</a:t>
            </a:r>
            <a:r>
              <a:rPr lang="en-US" sz="2400" dirty="0" smtClean="0"/>
              <a:t>. Algorithm that checks the affected parts of the graph in order to highlight affected nodes with whether they will adapt to a new version or retain both their old and new variants.</a:t>
            </a:r>
          </a:p>
          <a:p>
            <a:pPr marL="514350" indent="-514350">
              <a:buFont typeface="+mj-lt"/>
              <a:buAutoNum type="arabicPeriod"/>
            </a:pPr>
            <a:r>
              <a:rPr lang="en-US" sz="2400" b="1" dirty="0" smtClean="0"/>
              <a:t>Module Rewriting</a:t>
            </a:r>
            <a:r>
              <a:rPr lang="en-US" sz="2400" dirty="0" smtClean="0"/>
              <a:t>. Our algorithm visits affected modules sequentially and performs the appropriate restructuring of nodes and edges.</a:t>
            </a:r>
            <a:endParaRPr lang="en-US"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 &amp; rewriting</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101</a:t>
            </a:fld>
            <a:endParaRPr lang="en-US"/>
          </a:p>
        </p:txBody>
      </p:sp>
      <p:pic>
        <p:nvPicPr>
          <p:cNvPr id="3074" name="Picture 2" descr="D:\Users\pvassil\PERSONAL\TALKS\eBISS-2015\TALK\WORKING\fig01b.png"/>
          <p:cNvPicPr>
            <a:picLocks noChangeAspect="1" noChangeArrowheads="1"/>
          </p:cNvPicPr>
          <p:nvPr/>
        </p:nvPicPr>
        <p:blipFill>
          <a:blip r:embed="rId2"/>
          <a:srcRect/>
          <a:stretch>
            <a:fillRect/>
          </a:stretch>
        </p:blipFill>
        <p:spPr bwMode="auto">
          <a:xfrm>
            <a:off x="323528" y="1700808"/>
            <a:ext cx="3651250" cy="3184525"/>
          </a:xfrm>
          <a:prstGeom prst="rect">
            <a:avLst/>
          </a:prstGeom>
          <a:noFill/>
        </p:spPr>
      </p:pic>
      <p:pic>
        <p:nvPicPr>
          <p:cNvPr id="3075" name="Picture 3" descr="D:\Users\pvassil\PERSONAL\TALKS\eBISS-2015\TALK\WORKING\fig01c.png"/>
          <p:cNvPicPr>
            <a:picLocks noChangeAspect="1" noChangeArrowheads="1"/>
          </p:cNvPicPr>
          <p:nvPr/>
        </p:nvPicPr>
        <p:blipFill>
          <a:blip r:embed="rId3"/>
          <a:srcRect/>
          <a:stretch>
            <a:fillRect/>
          </a:stretch>
        </p:blipFill>
        <p:spPr bwMode="auto">
          <a:xfrm>
            <a:off x="4860032" y="1772816"/>
            <a:ext cx="3297237" cy="2925763"/>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Autofit/>
          </a:bodyPr>
          <a:lstStyle/>
          <a:p>
            <a:r>
              <a:rPr lang="en-US" sz="4000" dirty="0" smtClean="0"/>
              <a:t>Conflicts: what they are and how to handle them (more than flooding)</a:t>
            </a:r>
            <a:endParaRPr lang="el-GR" sz="4000" dirty="0"/>
          </a:p>
        </p:txBody>
      </p:sp>
      <p:sp>
        <p:nvSpPr>
          <p:cNvPr id="35" name="Slide Number Placeholder 34"/>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333" name="TextShape 1"/>
          <p:cNvSpPr txBox="1"/>
          <p:nvPr/>
        </p:nvSpPr>
        <p:spPr>
          <a:xfrm>
            <a:off x="457200" y="274680"/>
            <a:ext cx="8229240" cy="1142640"/>
          </a:xfrm>
          <a:prstGeom prst="rect">
            <a:avLst/>
          </a:prstGeom>
        </p:spPr>
        <p:txBody>
          <a:bodyPr anchor="ctr"/>
          <a:lstStyle/>
          <a:p>
            <a:pPr algn="ctr">
              <a:lnSpc>
                <a:spcPct val="100000"/>
              </a:lnSpc>
            </a:pPr>
            <a:endParaRPr dirty="0"/>
          </a:p>
        </p:txBody>
      </p:sp>
      <p:sp>
        <p:nvSpPr>
          <p:cNvPr id="334" name="CustomShape 2"/>
          <p:cNvSpPr/>
          <p:nvPr/>
        </p:nvSpPr>
        <p:spPr>
          <a:xfrm>
            <a:off x="9368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35" name="CustomShape 3"/>
          <p:cNvSpPr/>
          <p:nvPr/>
        </p:nvSpPr>
        <p:spPr>
          <a:xfrm>
            <a:off x="9210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View0</a:t>
            </a:r>
            <a:endParaRPr dirty="0"/>
          </a:p>
        </p:txBody>
      </p:sp>
      <p:sp>
        <p:nvSpPr>
          <p:cNvPr id="336" name="CustomShape 4"/>
          <p:cNvSpPr/>
          <p:nvPr/>
        </p:nvSpPr>
        <p:spPr>
          <a:xfrm>
            <a:off x="1557840" y="2241360"/>
            <a:ext cx="5400" cy="250920"/>
          </a:xfrm>
          <a:prstGeom prst="straightConnector1">
            <a:avLst/>
          </a:prstGeom>
          <a:ln w="9360">
            <a:solidFill>
              <a:srgbClr val="4A7EBB"/>
            </a:solidFill>
            <a:round/>
            <a:tailEnd type="triangle" w="med" len="med"/>
          </a:ln>
        </p:spPr>
      </p:sp>
      <p:sp>
        <p:nvSpPr>
          <p:cNvPr id="337" name="CustomShape 5"/>
          <p:cNvSpPr/>
          <p:nvPr/>
        </p:nvSpPr>
        <p:spPr>
          <a:xfrm>
            <a:off x="1736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View1</a:t>
            </a:r>
            <a:endParaRPr dirty="0"/>
          </a:p>
        </p:txBody>
      </p:sp>
      <p:sp>
        <p:nvSpPr>
          <p:cNvPr id="338" name="CustomShape 6"/>
          <p:cNvSpPr/>
          <p:nvPr/>
        </p:nvSpPr>
        <p:spPr>
          <a:xfrm>
            <a:off x="16100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View2</a:t>
            </a:r>
            <a:endParaRPr dirty="0"/>
          </a:p>
        </p:txBody>
      </p:sp>
      <p:sp>
        <p:nvSpPr>
          <p:cNvPr id="339" name="CustomShape 7"/>
          <p:cNvSpPr/>
          <p:nvPr/>
        </p:nvSpPr>
        <p:spPr>
          <a:xfrm flipH="1">
            <a:off x="815520" y="2800080"/>
            <a:ext cx="292680" cy="268560"/>
          </a:xfrm>
          <a:prstGeom prst="straightConnector1">
            <a:avLst/>
          </a:prstGeom>
          <a:ln w="9360">
            <a:solidFill>
              <a:srgbClr val="4A7EBB"/>
            </a:solidFill>
            <a:round/>
            <a:tailEnd type="triangle" w="med" len="med"/>
          </a:ln>
        </p:spPr>
      </p:sp>
      <p:sp>
        <p:nvSpPr>
          <p:cNvPr id="340" name="CustomShape 8"/>
          <p:cNvSpPr/>
          <p:nvPr/>
        </p:nvSpPr>
        <p:spPr>
          <a:xfrm>
            <a:off x="2017920" y="2800080"/>
            <a:ext cx="234360" cy="268560"/>
          </a:xfrm>
          <a:prstGeom prst="straightConnector1">
            <a:avLst/>
          </a:prstGeom>
          <a:ln w="9360">
            <a:solidFill>
              <a:srgbClr val="4A7EBB"/>
            </a:solidFill>
            <a:round/>
            <a:tailEnd type="triangle" w="med" len="med"/>
          </a:ln>
        </p:spPr>
      </p:sp>
      <p:sp>
        <p:nvSpPr>
          <p:cNvPr id="341" name="CustomShape 9"/>
          <p:cNvSpPr/>
          <p:nvPr/>
        </p:nvSpPr>
        <p:spPr>
          <a:xfrm>
            <a:off x="8828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42" name="CustomShape 10"/>
          <p:cNvSpPr/>
          <p:nvPr/>
        </p:nvSpPr>
        <p:spPr>
          <a:xfrm>
            <a:off x="24056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43" name="CustomShape 11"/>
          <p:cNvSpPr/>
          <p:nvPr/>
        </p:nvSpPr>
        <p:spPr>
          <a:xfrm flipH="1">
            <a:off x="1524720" y="3376440"/>
            <a:ext cx="272520" cy="268560"/>
          </a:xfrm>
          <a:prstGeom prst="straightConnector1">
            <a:avLst/>
          </a:prstGeom>
          <a:ln w="9360">
            <a:solidFill>
              <a:srgbClr val="4A7EBB"/>
            </a:solidFill>
            <a:round/>
            <a:tailEnd type="triangle" w="med" len="med"/>
          </a:ln>
        </p:spPr>
      </p:sp>
      <p:sp>
        <p:nvSpPr>
          <p:cNvPr id="344" name="CustomShape 12"/>
          <p:cNvSpPr/>
          <p:nvPr/>
        </p:nvSpPr>
        <p:spPr>
          <a:xfrm>
            <a:off x="2707320" y="3376440"/>
            <a:ext cx="340920" cy="268560"/>
          </a:xfrm>
          <a:prstGeom prst="straightConnector1">
            <a:avLst/>
          </a:prstGeom>
          <a:ln w="9360">
            <a:solidFill>
              <a:srgbClr val="4A7EBB"/>
            </a:solidFill>
            <a:round/>
            <a:tailEnd type="triangle" w="med" len="med"/>
          </a:ln>
        </p:spPr>
      </p:sp>
      <p:sp>
        <p:nvSpPr>
          <p:cNvPr id="345" name="CustomShape 13"/>
          <p:cNvSpPr/>
          <p:nvPr/>
        </p:nvSpPr>
        <p:spPr>
          <a:xfrm>
            <a:off x="673080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46" name="CustomShape 14"/>
          <p:cNvSpPr/>
          <p:nvPr/>
        </p:nvSpPr>
        <p:spPr>
          <a:xfrm flipH="1">
            <a:off x="6041760" y="2241360"/>
            <a:ext cx="1261800" cy="250920"/>
          </a:xfrm>
          <a:prstGeom prst="straightConnector1">
            <a:avLst/>
          </a:prstGeom>
          <a:ln w="9360">
            <a:solidFill>
              <a:srgbClr val="4A7EBB"/>
            </a:solidFill>
            <a:custDash>
              <a:ds d="140000" sp="105000"/>
            </a:custDash>
            <a:round/>
            <a:tailEnd type="triangle" w="med" len="med"/>
          </a:ln>
        </p:spPr>
      </p:sp>
      <p:sp>
        <p:nvSpPr>
          <p:cNvPr id="347" name="CustomShape 15"/>
          <p:cNvSpPr/>
          <p:nvPr/>
        </p:nvSpPr>
        <p:spPr>
          <a:xfrm flipH="1">
            <a:off x="5310240" y="2800080"/>
            <a:ext cx="261000" cy="268560"/>
          </a:xfrm>
          <a:prstGeom prst="straightConnector1">
            <a:avLst/>
          </a:prstGeom>
          <a:ln w="9360">
            <a:solidFill>
              <a:srgbClr val="4A7EBB"/>
            </a:solidFill>
            <a:custDash>
              <a:ds d="140000" sp="105000"/>
            </a:custDash>
            <a:round/>
            <a:tailEnd type="triangle" w="med" len="med"/>
          </a:ln>
        </p:spPr>
      </p:sp>
      <p:sp>
        <p:nvSpPr>
          <p:cNvPr id="348" name="CustomShape 16"/>
          <p:cNvSpPr/>
          <p:nvPr/>
        </p:nvSpPr>
        <p:spPr>
          <a:xfrm>
            <a:off x="6512640" y="2800080"/>
            <a:ext cx="261000" cy="268560"/>
          </a:xfrm>
          <a:prstGeom prst="straightConnector1">
            <a:avLst/>
          </a:prstGeom>
          <a:ln w="9360">
            <a:solidFill>
              <a:srgbClr val="4A7EBB"/>
            </a:solidFill>
            <a:custDash>
              <a:ds d="140000" sp="105000"/>
            </a:custDash>
            <a:round/>
            <a:tailEnd type="triangle" w="med" len="med"/>
          </a:ln>
        </p:spPr>
      </p:sp>
      <p:sp>
        <p:nvSpPr>
          <p:cNvPr id="349" name="CustomShape 17"/>
          <p:cNvSpPr/>
          <p:nvPr/>
        </p:nvSpPr>
        <p:spPr>
          <a:xfrm>
            <a:off x="537756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0" name="CustomShape 18"/>
          <p:cNvSpPr/>
          <p:nvPr/>
        </p:nvSpPr>
        <p:spPr>
          <a:xfrm>
            <a:off x="6228240" y="239877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1" name="CustomShape 19"/>
          <p:cNvSpPr/>
          <p:nvPr/>
        </p:nvSpPr>
        <p:spPr>
          <a:xfrm>
            <a:off x="464604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52" name="CustomShape 20"/>
          <p:cNvSpPr/>
          <p:nvPr/>
        </p:nvSpPr>
        <p:spPr>
          <a:xfrm>
            <a:off x="5472600" y="296712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3" name="CustomShape 21"/>
          <p:cNvSpPr/>
          <p:nvPr/>
        </p:nvSpPr>
        <p:spPr>
          <a:xfrm>
            <a:off x="6109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54" name="CustomShape 22"/>
          <p:cNvSpPr/>
          <p:nvPr/>
        </p:nvSpPr>
        <p:spPr>
          <a:xfrm>
            <a:off x="6962808" y="297180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5" name="CustomShape 23"/>
          <p:cNvSpPr/>
          <p:nvPr/>
        </p:nvSpPr>
        <p:spPr>
          <a:xfrm>
            <a:off x="610908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56" name="CustomShape 24"/>
          <p:cNvSpPr/>
          <p:nvPr/>
        </p:nvSpPr>
        <p:spPr>
          <a:xfrm>
            <a:off x="6991440" y="3550920"/>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357" name="CustomShape 25"/>
          <p:cNvSpPr/>
          <p:nvPr/>
        </p:nvSpPr>
        <p:spPr>
          <a:xfrm>
            <a:off x="6774000" y="3429000"/>
            <a:ext cx="360" cy="215640"/>
          </a:xfrm>
          <a:prstGeom prst="straightConnector1">
            <a:avLst/>
          </a:prstGeom>
          <a:ln w="9360">
            <a:solidFill>
              <a:srgbClr val="4A7EBB"/>
            </a:solidFill>
            <a:custDash>
              <a:ds d="140000" sp="105000"/>
            </a:custDash>
            <a:round/>
            <a:tailEnd type="triangle" w="med" len="med"/>
          </a:ln>
        </p:spPr>
      </p:sp>
      <p:sp>
        <p:nvSpPr>
          <p:cNvPr id="358" name="CustomShape 26"/>
          <p:cNvSpPr/>
          <p:nvPr/>
        </p:nvSpPr>
        <p:spPr>
          <a:xfrm>
            <a:off x="76621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9" name="CustomShape 27"/>
          <p:cNvSpPr/>
          <p:nvPr/>
        </p:nvSpPr>
        <p:spPr>
          <a:xfrm>
            <a:off x="766212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60" name="CustomShape 28"/>
          <p:cNvSpPr/>
          <p:nvPr/>
        </p:nvSpPr>
        <p:spPr>
          <a:xfrm>
            <a:off x="767184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61" name="CustomShape 29"/>
          <p:cNvSpPr/>
          <p:nvPr/>
        </p:nvSpPr>
        <p:spPr>
          <a:xfrm>
            <a:off x="7304640" y="2241360"/>
            <a:ext cx="1022040" cy="250920"/>
          </a:xfrm>
          <a:prstGeom prst="straightConnector1">
            <a:avLst/>
          </a:prstGeom>
          <a:ln w="9360">
            <a:solidFill>
              <a:srgbClr val="4A7EBB"/>
            </a:solidFill>
            <a:round/>
            <a:tailEnd type="triangle" w="med" len="med"/>
          </a:ln>
        </p:spPr>
      </p:sp>
      <p:sp>
        <p:nvSpPr>
          <p:cNvPr id="362" name="CustomShape 30"/>
          <p:cNvSpPr/>
          <p:nvPr/>
        </p:nvSpPr>
        <p:spPr>
          <a:xfrm>
            <a:off x="8327040" y="2853000"/>
            <a:ext cx="360" cy="215640"/>
          </a:xfrm>
          <a:prstGeom prst="straightConnector1">
            <a:avLst/>
          </a:prstGeom>
          <a:ln w="9360">
            <a:solidFill>
              <a:srgbClr val="4A7EBB"/>
            </a:solidFill>
            <a:round/>
            <a:tailEnd type="triangle" w="med" len="med"/>
          </a:ln>
        </p:spPr>
      </p:sp>
      <p:sp>
        <p:nvSpPr>
          <p:cNvPr id="363" name="CustomShape 31"/>
          <p:cNvSpPr/>
          <p:nvPr/>
        </p:nvSpPr>
        <p:spPr>
          <a:xfrm>
            <a:off x="8327040" y="3429000"/>
            <a:ext cx="4680" cy="215640"/>
          </a:xfrm>
          <a:prstGeom prst="straightConnector1">
            <a:avLst/>
          </a:prstGeom>
          <a:ln w="9360">
            <a:solidFill>
              <a:srgbClr val="4A7EBB"/>
            </a:solidFill>
            <a:round/>
            <a:tailEnd type="triangle" w="med" len="med"/>
          </a:ln>
        </p:spPr>
      </p:sp>
      <p:sp>
        <p:nvSpPr>
          <p:cNvPr id="37" name="Lightning Bolt 36"/>
          <p:cNvSpPr/>
          <p:nvPr/>
        </p:nvSpPr>
        <p:spPr>
          <a:xfrm flipH="1">
            <a:off x="2209800" y="2057400"/>
            <a:ext cx="457200" cy="533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152400" y="12954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BEFORE</a:t>
            </a:r>
            <a:endParaRPr lang="el-GR" dirty="0"/>
          </a:p>
        </p:txBody>
      </p:sp>
      <p:sp>
        <p:nvSpPr>
          <p:cNvPr id="40" name="TextBox 39"/>
          <p:cNvSpPr txBox="1"/>
          <p:nvPr/>
        </p:nvSpPr>
        <p:spPr>
          <a:xfrm>
            <a:off x="4572000" y="14478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AFTER</a:t>
            </a:r>
            <a:endParaRPr lang="el-GR" dirty="0"/>
          </a:p>
        </p:txBody>
      </p:sp>
      <p:sp>
        <p:nvSpPr>
          <p:cNvPr id="44" name="CustomShape 32"/>
          <p:cNvSpPr/>
          <p:nvPr/>
        </p:nvSpPr>
        <p:spPr>
          <a:xfrm>
            <a:off x="762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a:solidFill>
                  <a:schemeClr val="tx1"/>
                </a:solidFill>
                <a:latin typeface="+mn-lt"/>
              </a:rPr>
              <a:t>View0 initiates a </a:t>
            </a:r>
            <a:r>
              <a:rPr lang="en-US" sz="2000" dirty="0" smtClean="0">
                <a:solidFill>
                  <a:schemeClr val="tx1"/>
                </a:solidFill>
                <a:latin typeface="+mn-lt"/>
              </a:rPr>
              <a:t>change</a:t>
            </a:r>
          </a:p>
          <a:p>
            <a:pPr marL="177800" indent="-177800">
              <a:lnSpc>
                <a:spcPct val="100000"/>
              </a:lnSpc>
              <a:buFont typeface="Arial"/>
              <a:buChar char="•"/>
            </a:pPr>
            <a:r>
              <a:rPr lang="en-US" sz="2000" dirty="0" smtClean="0">
                <a:solidFill>
                  <a:schemeClr val="tx1"/>
                </a:solidFill>
                <a:latin typeface="+mn-lt"/>
              </a:rPr>
              <a:t>View1 and View 2 accept the change</a:t>
            </a:r>
          </a:p>
          <a:p>
            <a:pPr marL="177800" indent="-177800">
              <a:lnSpc>
                <a:spcPct val="100000"/>
              </a:lnSpc>
              <a:buFont typeface="Arial"/>
              <a:buChar char="•"/>
            </a:pPr>
            <a:endParaRPr sz="2000" dirty="0">
              <a:solidFill>
                <a:schemeClr val="tx1"/>
              </a:solidFill>
              <a:latin typeface="+mn-lt"/>
            </a:endParaRPr>
          </a:p>
          <a:p>
            <a:pPr marL="177800" indent="-177800">
              <a:lnSpc>
                <a:spcPct val="100000"/>
              </a:lnSpc>
              <a:buFont typeface="Arial"/>
              <a:buChar char="•"/>
            </a:pPr>
            <a:r>
              <a:rPr lang="en-US" sz="2000" dirty="0">
                <a:solidFill>
                  <a:schemeClr val="tx1"/>
                </a:solidFill>
                <a:latin typeface="+mn-lt"/>
              </a:rPr>
              <a:t>Query2 rejects the </a:t>
            </a:r>
            <a:r>
              <a:rPr lang="en-US" sz="2000" dirty="0" smtClean="0">
                <a:solidFill>
                  <a:schemeClr val="tx1"/>
                </a:solidFill>
                <a:latin typeface="+mn-lt"/>
              </a:rPr>
              <a:t>change</a:t>
            </a:r>
            <a:endParaRPr sz="2000" dirty="0">
              <a:solidFill>
                <a:schemeClr val="tx1"/>
              </a:solidFill>
              <a:latin typeface="+mn-lt"/>
            </a:endParaRPr>
          </a:p>
          <a:p>
            <a:pPr marL="177800" indent="-177800">
              <a:lnSpc>
                <a:spcPct val="100000"/>
              </a:lnSpc>
              <a:buFont typeface="Arial"/>
              <a:buChar char="•"/>
            </a:pPr>
            <a:r>
              <a:rPr lang="en-US" sz="2000" dirty="0">
                <a:solidFill>
                  <a:schemeClr val="tx1"/>
                </a:solidFill>
                <a:latin typeface="+mn-lt"/>
              </a:rPr>
              <a:t>Query1 accepts the </a:t>
            </a:r>
            <a:r>
              <a:rPr lang="en-US" sz="2000" dirty="0" smtClean="0">
                <a:solidFill>
                  <a:schemeClr val="tx1"/>
                </a:solidFill>
                <a:latin typeface="+mn-lt"/>
              </a:rPr>
              <a:t>change</a:t>
            </a:r>
            <a:endParaRPr sz="2000" dirty="0">
              <a:solidFill>
                <a:schemeClr val="tx1"/>
              </a:solidFill>
              <a:latin typeface="+mn-lt"/>
            </a:endParaRPr>
          </a:p>
        </p:txBody>
      </p:sp>
      <p:sp>
        <p:nvSpPr>
          <p:cNvPr id="45" name="CustomShape 32"/>
          <p:cNvSpPr/>
          <p:nvPr/>
        </p:nvSpPr>
        <p:spPr>
          <a:xfrm>
            <a:off x="48006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smtClean="0">
                <a:solidFill>
                  <a:schemeClr val="tx1"/>
                </a:solidFill>
                <a:latin typeface="+mn-lt"/>
              </a:rPr>
              <a:t>The path to Query2 is left intact, so that it retains it semantics</a:t>
            </a:r>
          </a:p>
          <a:p>
            <a:pPr marL="177800" indent="-177800">
              <a:lnSpc>
                <a:spcPct val="100000"/>
              </a:lnSpc>
              <a:buFont typeface="Arial"/>
              <a:buChar char="•"/>
            </a:pPr>
            <a:r>
              <a:rPr lang="en-US" sz="2000" dirty="0" smtClean="0">
                <a:solidFill>
                  <a:schemeClr val="tx1"/>
                </a:solidFill>
                <a:latin typeface="+mn-lt"/>
              </a:rPr>
              <a:t>View1 and Query1 are adapted</a:t>
            </a:r>
          </a:p>
          <a:p>
            <a:pPr marL="177800" indent="-177800">
              <a:lnSpc>
                <a:spcPct val="100000"/>
              </a:lnSpc>
              <a:buFont typeface="Arial"/>
              <a:buChar char="•"/>
            </a:pPr>
            <a:r>
              <a:rPr lang="en-US" sz="2000" dirty="0" smtClean="0">
                <a:solidFill>
                  <a:schemeClr val="tx1"/>
                </a:solidFill>
                <a:latin typeface="+mn-lt"/>
              </a:rPr>
              <a:t>View0 and View2 are adapted too, however, we need two version for each: one to serve Query2 and another to serve View1 and Query1</a:t>
            </a:r>
          </a:p>
        </p:txBody>
      </p:sp>
      <p:sp>
        <p:nvSpPr>
          <p:cNvPr id="41" name="Footer Placeholder 40"/>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Played an impact analysis scenario: delete </a:t>
            </a:r>
            <a:r>
              <a:rPr lang="en-US" dirty="0" err="1" smtClean="0"/>
              <a:t>attr</a:t>
            </a:r>
            <a:r>
              <a:rPr lang="en-US" dirty="0" smtClean="0"/>
              <a:t>. ‘word’ from </a:t>
            </a:r>
            <a:r>
              <a:rPr lang="en-US" dirty="0" err="1" smtClean="0"/>
              <a:t>search_index</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103</a:t>
            </a:fld>
            <a:endParaRPr lang="en-US">
              <a:solidFill>
                <a:prstClr val="black">
                  <a:tint val="75000"/>
                </a:prstClr>
              </a:solidFill>
            </a:endParaRPr>
          </a:p>
        </p:txBody>
      </p:sp>
      <p:pic>
        <p:nvPicPr>
          <p:cNvPr id="246786" name="Picture 2" descr="D:\Users\pvassil\RESEARCH\ACCEPTED\2014\14ER\Presentation\presentationHecataeus_better\Hecataeus06.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rot="19894909">
            <a:off x="4111100" y="4408259"/>
            <a:ext cx="648072" cy="648072"/>
          </a:xfrm>
          <a:prstGeom prst="up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rot="9078666">
            <a:off x="5767896" y="275268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3923928" y="5085184"/>
            <a:ext cx="1800200" cy="646331"/>
          </a:xfrm>
          <a:prstGeom prst="rect">
            <a:avLst/>
          </a:prstGeom>
          <a:noFill/>
        </p:spPr>
        <p:txBody>
          <a:bodyPr wrap="square" rtlCol="0">
            <a:spAutoFit/>
          </a:bodyPr>
          <a:lstStyle/>
          <a:p>
            <a:r>
              <a:rPr lang="en-US" sz="1800" dirty="0" smtClean="0">
                <a:solidFill>
                  <a:schemeClr val="tx1"/>
                </a:solidFill>
                <a:latin typeface="+mn-lt"/>
              </a:rPr>
              <a:t>2. Queries Q215 and Q216 vetoed</a:t>
            </a:r>
            <a:endParaRPr lang="el-GR" sz="1800" dirty="0">
              <a:solidFill>
                <a:schemeClr val="tx1"/>
              </a:solidFill>
              <a:latin typeface="+mn-lt"/>
            </a:endParaRPr>
          </a:p>
        </p:txBody>
      </p:sp>
      <p:sp>
        <p:nvSpPr>
          <p:cNvPr id="9" name="TextBox 8"/>
          <p:cNvSpPr txBox="1"/>
          <p:nvPr/>
        </p:nvSpPr>
        <p:spPr>
          <a:xfrm>
            <a:off x="4355976" y="2276872"/>
            <a:ext cx="1728192" cy="923330"/>
          </a:xfrm>
          <a:prstGeom prst="rect">
            <a:avLst/>
          </a:prstGeom>
          <a:noFill/>
        </p:spPr>
        <p:txBody>
          <a:bodyPr wrap="square" rtlCol="0">
            <a:spAutoFit/>
          </a:bodyPr>
          <a:lstStyle/>
          <a:p>
            <a:r>
              <a:rPr lang="en-US" sz="1800" dirty="0" smtClean="0">
                <a:solidFill>
                  <a:srgbClr val="FF0000"/>
                </a:solidFill>
                <a:latin typeface="+mn-lt"/>
              </a:rPr>
              <a:t>1. The table allowed the deletion, but…</a:t>
            </a:r>
            <a:endParaRPr lang="el-GR" sz="1800" dirty="0">
              <a:solidFill>
                <a:srgbClr val="FF0000"/>
              </a:solidFill>
              <a:latin typeface="+mn-lt"/>
            </a:endParaRPr>
          </a:p>
        </p:txBody>
      </p:sp>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efforts</a:t>
            </a:r>
            <a:endParaRPr lang="el-GR" dirty="0"/>
          </a:p>
        </p:txBody>
      </p:sp>
      <p:sp>
        <p:nvSpPr>
          <p:cNvPr id="3" name="Content Placeholder 2"/>
          <p:cNvSpPr>
            <a:spLocks noGrp="1"/>
          </p:cNvSpPr>
          <p:nvPr>
            <p:ph idx="1"/>
          </p:nvPr>
        </p:nvSpPr>
        <p:spPr/>
        <p:txBody>
          <a:bodyPr/>
          <a:lstStyle/>
          <a:p>
            <a:r>
              <a:rPr lang="en-US" dirty="0" smtClean="0"/>
              <a:t>Maule et al @ ICSE 2008</a:t>
            </a:r>
          </a:p>
          <a:p>
            <a:r>
              <a:rPr lang="en-US" dirty="0" smtClean="0"/>
              <a:t>The Prism/Prism++ line of research</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Maule et al. @ ICSE’08</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Given an OO app. built on top of a relational db schema and a change type</a:t>
            </a:r>
          </a:p>
          <a:p>
            <a:r>
              <a:rPr lang="en-US" dirty="0" smtClean="0"/>
              <a:t>Produce the locations of the code that are affected</a:t>
            </a:r>
          </a:p>
          <a:p>
            <a:r>
              <a:rPr lang="en-US" dirty="0" smtClean="0"/>
              <a:t>Method:</a:t>
            </a:r>
          </a:p>
          <a:p>
            <a:pPr marL="514350" indent="-514350">
              <a:buFont typeface="+mj-lt"/>
              <a:buAutoNum type="arabicPeriod"/>
            </a:pPr>
            <a:r>
              <a:rPr lang="en-US" u="sng" dirty="0" smtClean="0"/>
              <a:t>Slicing</a:t>
            </a:r>
            <a:r>
              <a:rPr lang="el-GR" dirty="0" smtClean="0"/>
              <a:t>. </a:t>
            </a:r>
            <a:r>
              <a:rPr lang="en-US" dirty="0" smtClean="0"/>
              <a:t>A prototype slicing implementation to identify the database queries of the program.  </a:t>
            </a:r>
            <a:endParaRPr lang="el-GR" dirty="0" smtClean="0"/>
          </a:p>
          <a:p>
            <a:pPr marL="514350" indent="-514350">
              <a:buFont typeface="+mj-lt"/>
              <a:buAutoNum type="arabicPeriod"/>
            </a:pPr>
            <a:r>
              <a:rPr lang="en-US" dirty="0" smtClean="0"/>
              <a:t>A </a:t>
            </a:r>
            <a:r>
              <a:rPr lang="en-US" u="sng" dirty="0" smtClean="0"/>
              <a:t>data-flow analysis algorithm</a:t>
            </a:r>
            <a:r>
              <a:rPr lang="en-US" dirty="0" smtClean="0"/>
              <a:t> to estimate all the possible runtime values for the parameters of the query. </a:t>
            </a:r>
          </a:p>
          <a:p>
            <a:pPr marL="514350" indent="-514350">
              <a:buFont typeface="+mj-lt"/>
              <a:buAutoNum type="arabicPeriod"/>
            </a:pPr>
            <a:r>
              <a:rPr lang="en-US" dirty="0" smtClean="0"/>
              <a:t>Use an </a:t>
            </a:r>
            <a:r>
              <a:rPr lang="en-US" u="sng" dirty="0" smtClean="0"/>
              <a:t>impact assessment tool</a:t>
            </a:r>
            <a:r>
              <a:rPr lang="en-US" dirty="0" smtClean="0"/>
              <a:t>, </a:t>
            </a:r>
            <a:r>
              <a:rPr lang="en-US" dirty="0" err="1" smtClean="0"/>
              <a:t>Crocopat</a:t>
            </a:r>
            <a:r>
              <a:rPr lang="en-US" dirty="0" smtClean="0"/>
              <a:t>, with a reasoning language (RML). Depending on the type of change, a different RML program that assesses impact over the stored data of the previous step is run: this isolates the lines of code affected by the change.</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side] code assumed to be of the form:</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106</a:t>
            </a:fld>
            <a:endParaRPr lang="en-US"/>
          </a:p>
        </p:txBody>
      </p:sp>
      <p:pic>
        <p:nvPicPr>
          <p:cNvPr id="234498" name="Picture 2"/>
          <p:cNvPicPr>
            <a:picLocks noChangeAspect="1" noChangeArrowheads="1"/>
          </p:cNvPicPr>
          <p:nvPr/>
        </p:nvPicPr>
        <p:blipFill>
          <a:blip r:embed="rId2">
            <a:grayscl/>
          </a:blip>
          <a:srcRect/>
          <a:stretch>
            <a:fillRect/>
          </a:stretch>
        </p:blipFill>
        <p:spPr bwMode="auto">
          <a:xfrm>
            <a:off x="899592" y="1628800"/>
            <a:ext cx="7200799" cy="45091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whereas what you can get is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107</a:t>
            </a:fld>
            <a:endParaRPr lang="en-US"/>
          </a:p>
        </p:txBody>
      </p:sp>
      <p:pic>
        <p:nvPicPr>
          <p:cNvPr id="233474" name="Picture 2"/>
          <p:cNvPicPr>
            <a:picLocks noChangeAspect="1" noChangeArrowheads="1"/>
          </p:cNvPicPr>
          <p:nvPr/>
        </p:nvPicPr>
        <p:blipFill>
          <a:blip r:embed="rId2">
            <a:grayscl/>
          </a:blip>
          <a:srcRect/>
          <a:stretch>
            <a:fillRect/>
          </a:stretch>
        </p:blipFill>
        <p:spPr bwMode="auto">
          <a:xfrm>
            <a:off x="284942" y="1340768"/>
            <a:ext cx="8068886" cy="4896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Prism/Prism++</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Series of works from the same authors</a:t>
            </a:r>
          </a:p>
          <a:p>
            <a:r>
              <a:rPr lang="fr-FR" dirty="0" smtClean="0"/>
              <a:t>Carlo </a:t>
            </a:r>
            <a:r>
              <a:rPr lang="fr-FR" dirty="0" err="1" smtClean="0"/>
              <a:t>Curino</a:t>
            </a:r>
            <a:r>
              <a:rPr lang="fr-FR" dirty="0" smtClean="0"/>
              <a:t>, </a:t>
            </a:r>
            <a:r>
              <a:rPr lang="fr-FR" dirty="0" err="1" smtClean="0"/>
              <a:t>Hyun</a:t>
            </a:r>
            <a:r>
              <a:rPr lang="fr-FR" dirty="0" smtClean="0"/>
              <a:t> Jin Moon, Carlo </a:t>
            </a:r>
            <a:r>
              <a:rPr lang="fr-FR" dirty="0" err="1" smtClean="0"/>
              <a:t>Zaniolo</a:t>
            </a:r>
            <a:r>
              <a:rPr lang="fr-FR" dirty="0" smtClean="0"/>
              <a:t>. </a:t>
            </a:r>
            <a:r>
              <a:rPr lang="fr-FR" dirty="0" err="1" smtClean="0"/>
              <a:t>Graceful</a:t>
            </a:r>
            <a:r>
              <a:rPr lang="fr-FR" dirty="0" smtClean="0"/>
              <a:t> </a:t>
            </a:r>
            <a:r>
              <a:rPr lang="fr-FR" dirty="0" err="1" smtClean="0"/>
              <a:t>database</a:t>
            </a:r>
            <a:r>
              <a:rPr lang="fr-FR" dirty="0" smtClean="0"/>
              <a:t> </a:t>
            </a:r>
            <a:r>
              <a:rPr lang="fr-FR" dirty="0" err="1" smtClean="0"/>
              <a:t>schema</a:t>
            </a:r>
            <a:r>
              <a:rPr lang="fr-FR" dirty="0" smtClean="0"/>
              <a:t> </a:t>
            </a:r>
            <a:r>
              <a:rPr lang="fr-FR" dirty="0" err="1" smtClean="0"/>
              <a:t>evolution</a:t>
            </a:r>
            <a:r>
              <a:rPr lang="fr-FR" dirty="0" smtClean="0"/>
              <a:t>: the PRISM </a:t>
            </a:r>
            <a:r>
              <a:rPr lang="fr-FR" dirty="0" err="1" smtClean="0"/>
              <a:t>workbench</a:t>
            </a:r>
            <a:r>
              <a:rPr lang="fr-FR" dirty="0" smtClean="0"/>
              <a:t>. PVLDB 1(1): 761-772 (2008)</a:t>
            </a:r>
          </a:p>
          <a:p>
            <a:r>
              <a:rPr lang="fr-FR" dirty="0" smtClean="0"/>
              <a:t>Carlo </a:t>
            </a:r>
            <a:r>
              <a:rPr lang="fr-FR" dirty="0" err="1" smtClean="0"/>
              <a:t>Curino</a:t>
            </a:r>
            <a:r>
              <a:rPr lang="fr-FR" dirty="0" smtClean="0"/>
              <a:t>, </a:t>
            </a:r>
            <a:r>
              <a:rPr lang="fr-FR" dirty="0" err="1" smtClean="0"/>
              <a:t>Hyun</a:t>
            </a:r>
            <a:r>
              <a:rPr lang="fr-FR" dirty="0" smtClean="0"/>
              <a:t> Jin Moon, </a:t>
            </a:r>
            <a:r>
              <a:rPr lang="fr-FR" dirty="0" err="1" smtClean="0"/>
              <a:t>Alin</a:t>
            </a:r>
            <a:r>
              <a:rPr lang="fr-FR" dirty="0" smtClean="0"/>
              <a:t> Deutsch, and Carlo </a:t>
            </a:r>
            <a:r>
              <a:rPr lang="fr-FR" dirty="0" err="1" smtClean="0"/>
              <a:t>Zaniolo</a:t>
            </a:r>
            <a:r>
              <a:rPr lang="fr-FR" dirty="0" smtClean="0"/>
              <a:t>. Update </a:t>
            </a:r>
            <a:r>
              <a:rPr lang="en-US" dirty="0" smtClean="0"/>
              <a:t>Rewriting and Integrity Constraint Maintenance in a Schema </a:t>
            </a:r>
            <a:r>
              <a:rPr lang="fr-FR" dirty="0" smtClean="0"/>
              <a:t>Evolution Support System: PRISM++. </a:t>
            </a:r>
            <a:r>
              <a:rPr lang="fr-FR" i="1" dirty="0" smtClean="0"/>
              <a:t>PVLDB, 4(2):117–128, </a:t>
            </a:r>
            <a:r>
              <a:rPr lang="el-GR" dirty="0" smtClean="0"/>
              <a:t>2010.</a:t>
            </a:r>
          </a:p>
          <a:p>
            <a:r>
              <a:rPr lang="fr-FR" dirty="0" smtClean="0"/>
              <a:t>Carlo </a:t>
            </a:r>
            <a:r>
              <a:rPr lang="fr-FR" dirty="0" err="1" smtClean="0"/>
              <a:t>Curino</a:t>
            </a:r>
            <a:r>
              <a:rPr lang="fr-FR" dirty="0" smtClean="0"/>
              <a:t>, </a:t>
            </a:r>
            <a:r>
              <a:rPr lang="fr-FR" dirty="0" err="1" smtClean="0"/>
              <a:t>Hyun</a:t>
            </a:r>
            <a:r>
              <a:rPr lang="fr-FR" dirty="0" smtClean="0"/>
              <a:t> Jin Moon, </a:t>
            </a:r>
            <a:r>
              <a:rPr lang="fr-FR" dirty="0" err="1" smtClean="0"/>
              <a:t>Alin</a:t>
            </a:r>
            <a:r>
              <a:rPr lang="fr-FR" dirty="0" smtClean="0"/>
              <a:t> Deutsch, and Carlo </a:t>
            </a:r>
            <a:r>
              <a:rPr lang="fr-FR" dirty="0" err="1" smtClean="0"/>
              <a:t>Zaniolo</a:t>
            </a:r>
            <a:r>
              <a:rPr lang="fr-FR" dirty="0" smtClean="0"/>
              <a:t>. </a:t>
            </a:r>
            <a:r>
              <a:rPr lang="en-US" dirty="0" smtClean="0"/>
              <a:t>Automating the database schema evolution process. </a:t>
            </a:r>
            <a:r>
              <a:rPr lang="en-US" i="1" dirty="0" smtClean="0"/>
              <a:t>VLDB J., </a:t>
            </a:r>
            <a:r>
              <a:rPr lang="el-GR" dirty="0" smtClean="0"/>
              <a:t>22(1):73–98, 2013.</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Prism/Prism++ motivation</a:t>
            </a:r>
            <a:endParaRPr lang="el-GR" dirty="0"/>
          </a:p>
        </p:txBody>
      </p:sp>
      <p:sp>
        <p:nvSpPr>
          <p:cNvPr id="3" name="Content Placeholder 2"/>
          <p:cNvSpPr>
            <a:spLocks noGrp="1"/>
          </p:cNvSpPr>
          <p:nvPr>
            <p:ph idx="1"/>
          </p:nvPr>
        </p:nvSpPr>
        <p:spPr>
          <a:xfrm>
            <a:off x="457200" y="1268760"/>
            <a:ext cx="8229600" cy="5400600"/>
          </a:xfrm>
        </p:spPr>
        <p:txBody>
          <a:bodyPr>
            <a:normAutofit/>
          </a:bodyPr>
          <a:lstStyle/>
          <a:p>
            <a:r>
              <a:rPr lang="en-US" sz="2400" dirty="0" smtClean="0"/>
              <a:t>Evolution happens all the time =&gt; can be viewed as a sequence of changes</a:t>
            </a:r>
          </a:p>
          <a:p>
            <a:endParaRPr lang="en-US" sz="2400" dirty="0" smtClean="0"/>
          </a:p>
          <a:p>
            <a:endParaRPr lang="en-US" sz="2400" dirty="0" smtClean="0"/>
          </a:p>
          <a:p>
            <a:pPr algn="ctr">
              <a:buNone/>
            </a:pPr>
            <a:r>
              <a:rPr lang="en-US" sz="2400" b="1" dirty="0" smtClean="0">
                <a:solidFill>
                  <a:srgbClr val="FF0000"/>
                </a:solidFill>
              </a:rPr>
              <a:t>Automatically migrate schema + data+ surrounding queries</a:t>
            </a:r>
          </a:p>
          <a:p>
            <a:r>
              <a:rPr lang="en-US" sz="2400" dirty="0" smtClean="0"/>
              <a:t>Schema Modification Operators (SMO’s) are a principled set of operators to describe evolution steps, </a:t>
            </a:r>
            <a:r>
              <a:rPr lang="en-US" sz="2400" dirty="0" err="1" smtClean="0"/>
              <a:t>s.t</a:t>
            </a:r>
            <a:r>
              <a:rPr lang="en-US" sz="2400" dirty="0" smtClean="0"/>
              <a:t>.:</a:t>
            </a:r>
          </a:p>
          <a:p>
            <a:pPr lvl="1"/>
            <a:r>
              <a:rPr lang="en-US" sz="2400" dirty="0" smtClean="0"/>
              <a:t>The evolution DDL is implied by the SMO’s</a:t>
            </a:r>
          </a:p>
          <a:p>
            <a:pPr lvl="1"/>
            <a:r>
              <a:rPr lang="en-US" sz="2400" dirty="0" smtClean="0"/>
              <a:t>The DML for data migration can be automatically produced from the SMO’s</a:t>
            </a:r>
          </a:p>
          <a:p>
            <a:pPr lvl="1"/>
            <a:r>
              <a:rPr lang="en-US" sz="2400" dirty="0" smtClean="0"/>
              <a:t>The surrounding queries can be rewritten to the new schema</a:t>
            </a:r>
            <a:endParaRPr lang="el-GR" sz="2400"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109</a:t>
            </a:fld>
            <a:endParaRPr lang="en-US"/>
          </a:p>
        </p:txBody>
      </p:sp>
      <p:grpSp>
        <p:nvGrpSpPr>
          <p:cNvPr id="12" name="Group 11"/>
          <p:cNvGrpSpPr/>
          <p:nvPr/>
        </p:nvGrpSpPr>
        <p:grpSpPr>
          <a:xfrm>
            <a:off x="1835696" y="1988840"/>
            <a:ext cx="5328592" cy="792088"/>
            <a:chOff x="1619672" y="2420888"/>
            <a:chExt cx="5328592" cy="792088"/>
          </a:xfrm>
        </p:grpSpPr>
        <p:sp>
          <p:nvSpPr>
            <p:cNvPr id="6" name="Flowchart: Magnetic Disk 5"/>
            <p:cNvSpPr/>
            <p:nvPr/>
          </p:nvSpPr>
          <p:spPr>
            <a:xfrm>
              <a:off x="1619672" y="2492896"/>
              <a:ext cx="792088" cy="720080"/>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smtClean="0"/>
                <a:t>v1</a:t>
              </a:r>
              <a:endParaRPr lang="el-GR" sz="1800" b="1" dirty="0"/>
            </a:p>
          </p:txBody>
        </p:sp>
        <p:sp>
          <p:nvSpPr>
            <p:cNvPr id="7" name="Notched Right Arrow 6"/>
            <p:cNvSpPr/>
            <p:nvPr/>
          </p:nvSpPr>
          <p:spPr>
            <a:xfrm>
              <a:off x="2771800" y="2708920"/>
              <a:ext cx="576064"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8" name="Flowchart: Magnetic Disk 7"/>
            <p:cNvSpPr/>
            <p:nvPr/>
          </p:nvSpPr>
          <p:spPr>
            <a:xfrm>
              <a:off x="3563888" y="2492896"/>
              <a:ext cx="79208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v2</a:t>
              </a:r>
              <a:endParaRPr lang="el-GR" sz="1800" b="1" dirty="0"/>
            </a:p>
          </p:txBody>
        </p:sp>
        <p:sp>
          <p:nvSpPr>
            <p:cNvPr id="9" name="Notched Right Arrow 8"/>
            <p:cNvSpPr/>
            <p:nvPr/>
          </p:nvSpPr>
          <p:spPr>
            <a:xfrm>
              <a:off x="5364088" y="2708920"/>
              <a:ext cx="576064" cy="432048"/>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sz="1800"/>
            </a:p>
          </p:txBody>
        </p:sp>
        <p:sp>
          <p:nvSpPr>
            <p:cNvPr id="10" name="Flowchart: Magnetic Disk 9"/>
            <p:cNvSpPr/>
            <p:nvPr/>
          </p:nvSpPr>
          <p:spPr>
            <a:xfrm>
              <a:off x="6156176" y="2492896"/>
              <a:ext cx="792088" cy="72008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err="1" smtClean="0"/>
                <a:t>v</a:t>
              </a:r>
              <a:r>
                <a:rPr lang="en-US" sz="1800" b="1" baseline="-25000" dirty="0" err="1" smtClean="0"/>
                <a:t>n</a:t>
              </a:r>
              <a:endParaRPr lang="el-GR" sz="1800" b="1" baseline="-25000" dirty="0"/>
            </a:p>
          </p:txBody>
        </p:sp>
        <p:sp>
          <p:nvSpPr>
            <p:cNvPr id="11" name="TextBox 10"/>
            <p:cNvSpPr txBox="1"/>
            <p:nvPr/>
          </p:nvSpPr>
          <p:spPr>
            <a:xfrm>
              <a:off x="4644008" y="2420888"/>
              <a:ext cx="504056" cy="707886"/>
            </a:xfrm>
            <a:prstGeom prst="rect">
              <a:avLst/>
            </a:prstGeom>
            <a:noFill/>
          </p:spPr>
          <p:txBody>
            <a:bodyPr wrap="square" rtlCol="0">
              <a:spAutoFit/>
            </a:bodyPr>
            <a:lstStyle/>
            <a:p>
              <a:r>
                <a:rPr lang="en-US" sz="4000" dirty="0" smtClean="0">
                  <a:latin typeface="+mn-lt"/>
                </a:rPr>
                <a:t>…</a:t>
              </a:r>
              <a:endParaRPr lang="el-GR" sz="4000" dirty="0" smtClean="0">
                <a:latin typeface="+mn-lt"/>
              </a:endParaRPr>
            </a:p>
          </p:txBody>
        </p:sp>
      </p:grpSp>
      <p:sp>
        <p:nvSpPr>
          <p:cNvPr id="13" name="Footer Placeholder 12"/>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lstStyle/>
          <a:p>
            <a:r>
              <a:rPr lang="en-US" dirty="0" smtClean="0"/>
              <a:t>Evolution of views </a:t>
            </a:r>
          </a:p>
          <a:p>
            <a:r>
              <a:rPr lang="en-US" dirty="0" smtClean="0"/>
              <a:t>Data warehouse Evolution</a:t>
            </a:r>
          </a:p>
          <a:p>
            <a:pPr lvl="1"/>
            <a:r>
              <a:rPr lang="en-US" dirty="0" smtClean="0"/>
              <a:t>A case study if time</a:t>
            </a:r>
          </a:p>
          <a:p>
            <a:r>
              <a:rPr lang="en-US" dirty="0" smtClean="0"/>
              <a:t>Impact assessment in ecosystems</a:t>
            </a:r>
          </a:p>
          <a:p>
            <a:r>
              <a:rPr lang="en-US" dirty="0" smtClean="0"/>
              <a:t>Empirical  studies for database evolution</a:t>
            </a:r>
          </a:p>
          <a:p>
            <a:r>
              <a:rPr lang="en-US" dirty="0" smtClean="0"/>
              <a:t>Open Issues and discussions</a:t>
            </a:r>
          </a:p>
          <a:p>
            <a:endParaRPr lang="en-US" dirty="0" smtClean="0"/>
          </a:p>
          <a:p>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SMO’s  and ICSMO’s</a:t>
            </a:r>
            <a:br>
              <a:rPr lang="en-US" dirty="0" smtClean="0"/>
            </a:b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110</a:t>
            </a:fld>
            <a:endParaRPr lang="en-US"/>
          </a:p>
        </p:txBody>
      </p:sp>
      <p:sp>
        <p:nvSpPr>
          <p:cNvPr id="5" name="TextBox 4"/>
          <p:cNvSpPr txBox="1"/>
          <p:nvPr/>
        </p:nvSpPr>
        <p:spPr>
          <a:xfrm>
            <a:off x="5580112" y="4581128"/>
            <a:ext cx="3384376" cy="2062103"/>
          </a:xfrm>
          <a:prstGeom prst="rect">
            <a:avLst/>
          </a:prstGeom>
          <a:noFill/>
          <a:ln>
            <a:solidFill>
              <a:srgbClr val="FF0000"/>
            </a:solidFill>
          </a:ln>
        </p:spPr>
        <p:txBody>
          <a:bodyPr wrap="square" rtlCol="0">
            <a:spAutoFit/>
          </a:bodyPr>
          <a:lstStyle/>
          <a:p>
            <a:r>
              <a:rPr lang="fr-FR" sz="1600" dirty="0" smtClean="0">
                <a:solidFill>
                  <a:srgbClr val="C00000"/>
                </a:solidFill>
                <a:latin typeface="Consolas" pitchFamily="49" charset="0"/>
                <a:cs typeface="Consolas" pitchFamily="49" charset="0"/>
              </a:rPr>
              <a:t>&lt;</a:t>
            </a:r>
            <a:r>
              <a:rPr lang="fr-FR" sz="1600" dirty="0" err="1" smtClean="0">
                <a:solidFill>
                  <a:srgbClr val="C00000"/>
                </a:solidFill>
                <a:latin typeface="Consolas" pitchFamily="49" charset="0"/>
                <a:cs typeface="Consolas" pitchFamily="49" charset="0"/>
              </a:rPr>
              <a:t>policy</a:t>
            </a:r>
            <a:r>
              <a:rPr lang="fr-FR" sz="1600" dirty="0" smtClean="0">
                <a:solidFill>
                  <a:srgbClr val="C00000"/>
                </a:solidFill>
                <a:latin typeface="Consolas" pitchFamily="49" charset="0"/>
                <a:cs typeface="Consolas" pitchFamily="49" charset="0"/>
              </a:rPr>
              <a:t>&gt; </a:t>
            </a:r>
          </a:p>
          <a:p>
            <a:r>
              <a:rPr lang="en-US" sz="1600" dirty="0" smtClean="0">
                <a:solidFill>
                  <a:srgbClr val="C00000"/>
                </a:solidFill>
                <a:latin typeface="+mn-lt"/>
              </a:rPr>
              <a:t>(</a:t>
            </a:r>
            <a:r>
              <a:rPr lang="en-US" sz="1600" dirty="0" err="1" smtClean="0">
                <a:solidFill>
                  <a:srgbClr val="C00000"/>
                </a:solidFill>
                <a:latin typeface="+mn-lt"/>
              </a:rPr>
              <a:t>i</a:t>
            </a:r>
            <a:r>
              <a:rPr lang="en-US" sz="1600" dirty="0" smtClean="0">
                <a:solidFill>
                  <a:srgbClr val="C00000"/>
                </a:solidFill>
                <a:latin typeface="+mn-lt"/>
              </a:rPr>
              <a:t>) </a:t>
            </a:r>
            <a:r>
              <a:rPr lang="en-US" sz="1600" dirty="0" smtClean="0">
                <a:solidFill>
                  <a:srgbClr val="C00000"/>
                </a:solidFill>
                <a:latin typeface="Consolas" pitchFamily="49" charset="0"/>
                <a:cs typeface="Consolas" pitchFamily="49" charset="0"/>
              </a:rPr>
              <a:t>CHECK</a:t>
            </a:r>
            <a:r>
              <a:rPr lang="en-US" sz="1600" dirty="0" smtClean="0">
                <a:solidFill>
                  <a:srgbClr val="C00000"/>
                </a:solidFill>
                <a:latin typeface="+mn-lt"/>
              </a:rPr>
              <a:t> if current</a:t>
            </a:r>
          </a:p>
          <a:p>
            <a:r>
              <a:rPr lang="en-US" sz="1600" dirty="0" smtClean="0">
                <a:solidFill>
                  <a:srgbClr val="C00000"/>
                </a:solidFill>
                <a:latin typeface="+mn-lt"/>
              </a:rPr>
              <a:t>db satisfies the constraint, else ICMO is rolled back,</a:t>
            </a:r>
          </a:p>
          <a:p>
            <a:r>
              <a:rPr lang="en-US" sz="1600" dirty="0" smtClean="0">
                <a:solidFill>
                  <a:srgbClr val="C00000"/>
                </a:solidFill>
                <a:latin typeface="+mn-lt"/>
              </a:rPr>
              <a:t>(ii) </a:t>
            </a:r>
            <a:r>
              <a:rPr lang="en-US" sz="1600" dirty="0" smtClean="0">
                <a:solidFill>
                  <a:srgbClr val="C00000"/>
                </a:solidFill>
                <a:latin typeface="Consolas" pitchFamily="49" charset="0"/>
                <a:cs typeface="Consolas" pitchFamily="49" charset="0"/>
              </a:rPr>
              <a:t>ENFORCE</a:t>
            </a:r>
            <a:r>
              <a:rPr lang="en-US" sz="1600" dirty="0" smtClean="0">
                <a:solidFill>
                  <a:srgbClr val="C00000"/>
                </a:solidFill>
                <a:latin typeface="+mn-lt"/>
              </a:rPr>
              <a:t> the removal of all data violating the constraint,</a:t>
            </a:r>
          </a:p>
          <a:p>
            <a:r>
              <a:rPr lang="en-US" sz="1600" dirty="0" smtClean="0">
                <a:solidFill>
                  <a:srgbClr val="C00000"/>
                </a:solidFill>
                <a:latin typeface="+mn-lt"/>
              </a:rPr>
              <a:t>(iii) </a:t>
            </a:r>
            <a:r>
              <a:rPr lang="en-US" sz="1600" dirty="0" smtClean="0">
                <a:solidFill>
                  <a:srgbClr val="C00000"/>
                </a:solidFill>
                <a:latin typeface="Consolas" pitchFamily="49" charset="0"/>
                <a:cs typeface="Consolas" pitchFamily="49" charset="0"/>
              </a:rPr>
              <a:t>IGNORE</a:t>
            </a:r>
            <a:r>
              <a:rPr lang="en-US" sz="1600" dirty="0" smtClean="0">
                <a:solidFill>
                  <a:srgbClr val="C00000"/>
                </a:solidFill>
                <a:latin typeface="+mn-lt"/>
              </a:rPr>
              <a:t> violating tuples + informs the user about this.</a:t>
            </a:r>
            <a:endParaRPr lang="el-GR" sz="1600" dirty="0" smtClean="0">
              <a:solidFill>
                <a:srgbClr val="C00000"/>
              </a:solidFill>
              <a:latin typeface="+mn-lt"/>
            </a:endParaRPr>
          </a:p>
        </p:txBody>
      </p:sp>
      <p:pic>
        <p:nvPicPr>
          <p:cNvPr id="1026" name="Picture 2" descr="D:\Users\pvassil\PERSONAL\TALKS\eBISS-2015\TALK\WORKING\images\SMOs.png"/>
          <p:cNvPicPr>
            <a:picLocks noChangeAspect="1" noChangeArrowheads="1"/>
          </p:cNvPicPr>
          <p:nvPr/>
        </p:nvPicPr>
        <p:blipFill>
          <a:blip r:embed="rId2"/>
          <a:srcRect/>
          <a:stretch>
            <a:fillRect/>
          </a:stretch>
        </p:blipFill>
        <p:spPr bwMode="auto">
          <a:xfrm>
            <a:off x="251520" y="818494"/>
            <a:ext cx="4680520" cy="3665742"/>
          </a:xfrm>
          <a:prstGeom prst="rect">
            <a:avLst/>
          </a:prstGeom>
          <a:noFill/>
          <a:ln>
            <a:solidFill>
              <a:schemeClr val="accent1"/>
            </a:solidFill>
          </a:ln>
        </p:spPr>
      </p:pic>
      <p:pic>
        <p:nvPicPr>
          <p:cNvPr id="1027" name="Picture 3" descr="D:\Users\pvassil\PERSONAL\TALKS\eBISS-2015\TALK\WORKING\images\ICSMO's.png"/>
          <p:cNvPicPr>
            <a:picLocks noChangeAspect="1" noChangeArrowheads="1"/>
          </p:cNvPicPr>
          <p:nvPr/>
        </p:nvPicPr>
        <p:blipFill>
          <a:blip r:embed="rId3"/>
          <a:srcRect/>
          <a:stretch>
            <a:fillRect/>
          </a:stretch>
        </p:blipFill>
        <p:spPr bwMode="auto">
          <a:xfrm>
            <a:off x="251520" y="4581128"/>
            <a:ext cx="5262600" cy="2016224"/>
          </a:xfrm>
          <a:prstGeom prst="rect">
            <a:avLst/>
          </a:prstGeom>
          <a:noFill/>
          <a:ln>
            <a:solidFill>
              <a:srgbClr val="FF0000"/>
            </a:solidFill>
          </a:ln>
        </p:spPr>
      </p:pic>
      <p:sp>
        <p:nvSpPr>
          <p:cNvPr id="8" name="TextBox 7"/>
          <p:cNvSpPr txBox="1"/>
          <p:nvPr/>
        </p:nvSpPr>
        <p:spPr>
          <a:xfrm>
            <a:off x="5508104" y="980728"/>
            <a:ext cx="2664296" cy="1323439"/>
          </a:xfrm>
          <a:prstGeom prst="rect">
            <a:avLst/>
          </a:prstGeom>
          <a:noFill/>
        </p:spPr>
        <p:txBody>
          <a:bodyPr wrap="square" rtlCol="0">
            <a:spAutoFit/>
          </a:bodyPr>
          <a:lstStyle/>
          <a:p>
            <a:r>
              <a:rPr lang="en-US" sz="2000" dirty="0" smtClean="0">
                <a:solidFill>
                  <a:schemeClr val="tx1"/>
                </a:solidFill>
                <a:latin typeface="+mn-lt"/>
              </a:rPr>
              <a:t>Automatic creation of </a:t>
            </a:r>
          </a:p>
          <a:p>
            <a:r>
              <a:rPr lang="en-US" sz="2000" dirty="0" smtClean="0">
                <a:solidFill>
                  <a:schemeClr val="tx1"/>
                </a:solidFill>
                <a:latin typeface="+mn-lt"/>
              </a:rPr>
              <a:t>- DDL (schema </a:t>
            </a:r>
            <a:r>
              <a:rPr lang="en-US" sz="2000" dirty="0" err="1" smtClean="0">
                <a:solidFill>
                  <a:schemeClr val="tx1"/>
                </a:solidFill>
                <a:latin typeface="+mn-lt"/>
              </a:rPr>
              <a:t>evo</a:t>
            </a:r>
            <a:r>
              <a:rPr lang="en-US" sz="2000" dirty="0" smtClean="0">
                <a:solidFill>
                  <a:schemeClr val="tx1"/>
                </a:solidFill>
                <a:latin typeface="+mn-lt"/>
              </a:rPr>
              <a:t>)</a:t>
            </a:r>
          </a:p>
          <a:p>
            <a:r>
              <a:rPr lang="en-US" sz="2000" dirty="0" smtClean="0">
                <a:solidFill>
                  <a:schemeClr val="tx1"/>
                </a:solidFill>
                <a:latin typeface="+mn-lt"/>
              </a:rPr>
              <a:t>- DML  (data migration)</a:t>
            </a:r>
          </a:p>
          <a:p>
            <a:r>
              <a:rPr lang="en-US" sz="2000" dirty="0" smtClean="0">
                <a:solidFill>
                  <a:schemeClr val="tx1"/>
                </a:solidFill>
                <a:latin typeface="+mn-lt"/>
              </a:rPr>
              <a:t>is feasible</a:t>
            </a:r>
            <a:endParaRPr lang="el-GR" sz="2000" dirty="0" smtClean="0">
              <a:solidFill>
                <a:schemeClr val="tx1"/>
              </a:solidFill>
              <a:latin typeface="+mn-lt"/>
            </a:endParaRPr>
          </a:p>
        </p:txBody>
      </p:sp>
      <p:sp>
        <p:nvSpPr>
          <p:cNvPr id="9" name="TextBox 8"/>
          <p:cNvSpPr txBox="1"/>
          <p:nvPr/>
        </p:nvSpPr>
        <p:spPr>
          <a:xfrm>
            <a:off x="6228184" y="3573016"/>
            <a:ext cx="2664296" cy="923330"/>
          </a:xfrm>
          <a:prstGeom prst="rect">
            <a:avLst/>
          </a:prstGeom>
          <a:noFill/>
          <a:ln>
            <a:solidFill>
              <a:srgbClr val="C00000"/>
            </a:solidFill>
          </a:ln>
        </p:spPr>
        <p:txBody>
          <a:bodyPr wrap="square" rtlCol="0">
            <a:spAutoFit/>
          </a:bodyPr>
          <a:lstStyle/>
          <a:p>
            <a:r>
              <a:rPr lang="en-US" sz="1800" dirty="0" smtClean="0">
                <a:solidFill>
                  <a:srgbClr val="C00000"/>
                </a:solidFill>
                <a:latin typeface="+mn-lt"/>
              </a:rPr>
              <a:t>ICSMO’s: the technique is extended to cover Integrity Constraints too.</a:t>
            </a:r>
            <a:endParaRPr lang="el-GR" sz="1800" dirty="0" smtClean="0">
              <a:solidFill>
                <a:srgbClr val="C00000"/>
              </a:solidFill>
              <a:latin typeface="+mn-lt"/>
            </a:endParaRPr>
          </a:p>
        </p:txBody>
      </p:sp>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Answering old queries to new schemata without user noticing it</a:t>
            </a:r>
            <a:endParaRPr lang="el-GR" dirty="0"/>
          </a:p>
        </p:txBody>
      </p:sp>
      <p:sp>
        <p:nvSpPr>
          <p:cNvPr id="44" name="Content Placeholder 43"/>
          <p:cNvSpPr>
            <a:spLocks noGrp="1"/>
          </p:cNvSpPr>
          <p:nvPr>
            <p:ph sz="half" idx="2"/>
          </p:nvPr>
        </p:nvSpPr>
        <p:spPr>
          <a:xfrm>
            <a:off x="3779912" y="1600201"/>
            <a:ext cx="5364088" cy="2044823"/>
          </a:xfrm>
        </p:spPr>
        <p:txBody>
          <a:bodyPr>
            <a:normAutofit/>
          </a:bodyPr>
          <a:lstStyle/>
          <a:p>
            <a:r>
              <a:rPr lang="en-US" sz="2400" dirty="0" smtClean="0"/>
              <a:t>Assume we migrate the schema + data from v1 to v2</a:t>
            </a:r>
          </a:p>
          <a:p>
            <a:r>
              <a:rPr lang="en-US" sz="2400" dirty="0" smtClean="0"/>
              <a:t>Can we rewrite the query q1 to q1’ </a:t>
            </a:r>
            <a:r>
              <a:rPr lang="en-US" sz="2400" dirty="0" err="1" smtClean="0"/>
              <a:t>s.t</a:t>
            </a:r>
            <a:r>
              <a:rPr lang="en-US" sz="2400" dirty="0" smtClean="0"/>
              <a:t>. we get the same result, as if we were still in v1?</a:t>
            </a:r>
          </a:p>
        </p:txBody>
      </p:sp>
      <p:sp>
        <p:nvSpPr>
          <p:cNvPr id="4" name="Slide Number Placeholder 3"/>
          <p:cNvSpPr>
            <a:spLocks noGrp="1"/>
          </p:cNvSpPr>
          <p:nvPr>
            <p:ph type="sldNum" sz="quarter" idx="12"/>
          </p:nvPr>
        </p:nvSpPr>
        <p:spPr/>
        <p:txBody>
          <a:bodyPr/>
          <a:lstStyle/>
          <a:p>
            <a:fld id="{69E29E33-B620-47F9-BB04-8846C2A5AFCC}" type="slidenum">
              <a:rPr lang="en-US" smtClean="0"/>
              <a:pPr/>
              <a:t>111</a:t>
            </a:fld>
            <a:endParaRPr lang="en-US"/>
          </a:p>
        </p:txBody>
      </p:sp>
      <p:grpSp>
        <p:nvGrpSpPr>
          <p:cNvPr id="45" name="Content Placeholder 44"/>
          <p:cNvGrpSpPr>
            <a:grpSpLocks noGrp="1"/>
          </p:cNvGrpSpPr>
          <p:nvPr>
            <p:ph sz="half" idx="1"/>
          </p:nvPr>
        </p:nvGrpSpPr>
        <p:grpSpPr>
          <a:xfrm>
            <a:off x="457200" y="1600200"/>
            <a:ext cx="2736000" cy="1767600"/>
            <a:chOff x="467544" y="1537047"/>
            <a:chExt cx="2736304" cy="1767682"/>
          </a:xfrm>
        </p:grpSpPr>
        <p:sp>
          <p:nvSpPr>
            <p:cNvPr id="46" name="Flowchart: Magnetic Disk 45"/>
            <p:cNvSpPr/>
            <p:nvPr/>
          </p:nvSpPr>
          <p:spPr>
            <a:xfrm>
              <a:off x="467544" y="2276872"/>
              <a:ext cx="792088" cy="720080"/>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smtClean="0"/>
                <a:t>v1</a:t>
              </a:r>
              <a:endParaRPr lang="el-GR" sz="1800" b="1" dirty="0"/>
            </a:p>
          </p:txBody>
        </p:sp>
        <p:sp>
          <p:nvSpPr>
            <p:cNvPr id="47" name="Notched Right Arrow 46"/>
            <p:cNvSpPr/>
            <p:nvPr/>
          </p:nvSpPr>
          <p:spPr>
            <a:xfrm>
              <a:off x="1619672" y="2492896"/>
              <a:ext cx="576064" cy="432048"/>
            </a:xfrm>
            <a:prstGeom prst="notched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sz="1800"/>
            </a:p>
          </p:txBody>
        </p:sp>
        <p:sp>
          <p:nvSpPr>
            <p:cNvPr id="48" name="Flowchart: Magnetic Disk 47"/>
            <p:cNvSpPr/>
            <p:nvPr/>
          </p:nvSpPr>
          <p:spPr>
            <a:xfrm>
              <a:off x="2411760" y="2276872"/>
              <a:ext cx="79208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v2</a:t>
              </a:r>
              <a:endParaRPr lang="el-GR" sz="1800" b="1" dirty="0"/>
            </a:p>
          </p:txBody>
        </p:sp>
        <p:sp>
          <p:nvSpPr>
            <p:cNvPr id="49" name="Rounded Rectangle 48"/>
            <p:cNvSpPr/>
            <p:nvPr/>
          </p:nvSpPr>
          <p:spPr>
            <a:xfrm>
              <a:off x="611560" y="1556792"/>
              <a:ext cx="432048"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q1</a:t>
              </a:r>
              <a:endParaRPr lang="el-GR" b="1" dirty="0"/>
            </a:p>
          </p:txBody>
        </p:sp>
        <p:sp>
          <p:nvSpPr>
            <p:cNvPr id="50" name="Rounded Rectangle 49"/>
            <p:cNvSpPr/>
            <p:nvPr/>
          </p:nvSpPr>
          <p:spPr>
            <a:xfrm>
              <a:off x="2483768" y="1556792"/>
              <a:ext cx="6480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q1'</a:t>
              </a:r>
              <a:endParaRPr lang="el-GR" b="1" dirty="0"/>
            </a:p>
          </p:txBody>
        </p:sp>
        <p:sp>
          <p:nvSpPr>
            <p:cNvPr id="51" name="TextBox 50"/>
            <p:cNvSpPr txBox="1"/>
            <p:nvPr/>
          </p:nvSpPr>
          <p:spPr>
            <a:xfrm>
              <a:off x="1547664" y="2996952"/>
              <a:ext cx="720080" cy="307777"/>
            </a:xfrm>
            <a:prstGeom prst="rect">
              <a:avLst/>
            </a:prstGeom>
            <a:noFill/>
          </p:spPr>
          <p:txBody>
            <a:bodyPr wrap="square" rtlCol="0">
              <a:spAutoFit/>
            </a:bodyPr>
            <a:lstStyle/>
            <a:p>
              <a:pPr algn="ctr"/>
              <a:r>
                <a:rPr lang="en-US" b="1" dirty="0" smtClean="0">
                  <a:solidFill>
                    <a:srgbClr val="7030A0"/>
                  </a:solidFill>
                  <a:latin typeface="+mn-lt"/>
                </a:rPr>
                <a:t>SMO</a:t>
              </a:r>
              <a:endParaRPr lang="el-GR" b="1" dirty="0" smtClean="0">
                <a:solidFill>
                  <a:srgbClr val="7030A0"/>
                </a:solidFill>
                <a:latin typeface="+mn-lt"/>
              </a:endParaRPr>
            </a:p>
          </p:txBody>
        </p:sp>
        <p:cxnSp>
          <p:nvCxnSpPr>
            <p:cNvPr id="52" name="Straight Arrow Connector 51"/>
            <p:cNvCxnSpPr/>
            <p:nvPr/>
          </p:nvCxnSpPr>
          <p:spPr>
            <a:xfrm>
              <a:off x="1475656" y="1844824"/>
              <a:ext cx="72008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475656" y="1537047"/>
              <a:ext cx="720080" cy="307777"/>
            </a:xfrm>
            <a:prstGeom prst="rect">
              <a:avLst/>
            </a:prstGeom>
            <a:noFill/>
          </p:spPr>
          <p:txBody>
            <a:bodyPr wrap="square" rtlCol="0">
              <a:spAutoFit/>
            </a:bodyPr>
            <a:lstStyle/>
            <a:p>
              <a:pPr algn="ctr"/>
              <a:r>
                <a:rPr lang="en-US" b="1" dirty="0" smtClean="0">
                  <a:solidFill>
                    <a:srgbClr val="7030A0"/>
                  </a:solidFill>
                  <a:latin typeface="+mn-lt"/>
                </a:rPr>
                <a:t>?</a:t>
              </a:r>
              <a:endParaRPr lang="el-GR" b="1" dirty="0" smtClean="0">
                <a:solidFill>
                  <a:srgbClr val="7030A0"/>
                </a:solidFill>
                <a:latin typeface="+mn-lt"/>
              </a:endParaRPr>
            </a:p>
          </p:txBody>
        </p:sp>
      </p:grpSp>
      <p:sp>
        <p:nvSpPr>
          <p:cNvPr id="54" name="TextBox 53"/>
          <p:cNvSpPr txBox="1"/>
          <p:nvPr/>
        </p:nvSpPr>
        <p:spPr>
          <a:xfrm>
            <a:off x="683568" y="4509120"/>
            <a:ext cx="6768752" cy="1938992"/>
          </a:xfrm>
          <a:prstGeom prst="rect">
            <a:avLst/>
          </a:prstGeom>
          <a:noFill/>
        </p:spPr>
        <p:txBody>
          <a:bodyPr wrap="square" rtlCol="0">
            <a:spAutoFit/>
          </a:bodyPr>
          <a:lstStyle/>
          <a:p>
            <a:r>
              <a:rPr lang="en-US" sz="2000" dirty="0" smtClean="0">
                <a:solidFill>
                  <a:schemeClr val="accent6">
                    <a:lumMod val="75000"/>
                  </a:schemeClr>
                </a:solidFill>
                <a:latin typeface="Consolas" pitchFamily="49" charset="0"/>
                <a:cs typeface="Consolas" pitchFamily="49" charset="0"/>
              </a:rPr>
              <a:t>V1: R(…)</a:t>
            </a:r>
          </a:p>
          <a:p>
            <a:r>
              <a:rPr lang="en-US" sz="2000" dirty="0" smtClean="0">
                <a:solidFill>
                  <a:schemeClr val="accent6">
                    <a:lumMod val="75000"/>
                  </a:schemeClr>
                </a:solidFill>
                <a:latin typeface="Consolas" pitchFamily="49" charset="0"/>
                <a:cs typeface="Consolas" pitchFamily="49" charset="0"/>
              </a:rPr>
              <a:t>Q1: SELECT * FROM R</a:t>
            </a:r>
          </a:p>
          <a:p>
            <a:endParaRPr lang="en-US" sz="2000" dirty="0" smtClean="0">
              <a:latin typeface="Consolas" pitchFamily="49" charset="0"/>
              <a:cs typeface="Consolas" pitchFamily="49" charset="0"/>
            </a:endParaRPr>
          </a:p>
          <a:p>
            <a:r>
              <a:rPr lang="en-US" sz="2000" dirty="0" smtClean="0">
                <a:solidFill>
                  <a:srgbClr val="7030A0"/>
                </a:solidFill>
                <a:latin typeface="Consolas" pitchFamily="49" charset="0"/>
                <a:cs typeface="Consolas" pitchFamily="49" charset="0"/>
              </a:rPr>
              <a:t>SMO: PARTITION R in S(…), T(…)</a:t>
            </a:r>
          </a:p>
          <a:p>
            <a:endParaRPr lang="en-US" sz="2000" dirty="0" smtClean="0">
              <a:latin typeface="Consolas" pitchFamily="49" charset="0"/>
              <a:cs typeface="Consolas" pitchFamily="49" charset="0"/>
            </a:endParaRPr>
          </a:p>
          <a:p>
            <a:r>
              <a:rPr lang="en-US" sz="2000" dirty="0" smtClean="0">
                <a:solidFill>
                  <a:srgbClr val="0000FF"/>
                </a:solidFill>
                <a:latin typeface="Consolas" pitchFamily="49" charset="0"/>
                <a:cs typeface="Consolas" pitchFamily="49" charset="0"/>
              </a:rPr>
              <a:t>Q1’: SELECT * FROM S,T WHERE S.ID =T.ID</a:t>
            </a:r>
            <a:endParaRPr lang="el-GR" sz="2000" dirty="0" smtClean="0">
              <a:solidFill>
                <a:srgbClr val="0000FF"/>
              </a:solidFill>
              <a:latin typeface="Consolas" pitchFamily="49" charset="0"/>
              <a:cs typeface="Consolas" pitchFamily="49" charset="0"/>
            </a:endParaRPr>
          </a:p>
        </p:txBody>
      </p:sp>
      <p:sp>
        <p:nvSpPr>
          <p:cNvPr id="55" name="TextBox 54"/>
          <p:cNvSpPr txBox="1"/>
          <p:nvPr/>
        </p:nvSpPr>
        <p:spPr>
          <a:xfrm>
            <a:off x="3815408" y="3717032"/>
            <a:ext cx="4717032" cy="904863"/>
          </a:xfrm>
          <a:prstGeom prst="rect">
            <a:avLst/>
          </a:prstGeom>
          <a:noFill/>
          <a:ln>
            <a:solidFill>
              <a:srgbClr val="7030A0"/>
            </a:solidFill>
          </a:ln>
        </p:spPr>
        <p:txBody>
          <a:bodyPr wrap="square" rtlCol="0">
            <a:spAutoFit/>
          </a:bodyPr>
          <a:lstStyle/>
          <a:p>
            <a:pPr marL="342900" indent="-342900">
              <a:spcBef>
                <a:spcPct val="20000"/>
              </a:spcBef>
              <a:buFont typeface="Arial" pitchFamily="34" charset="0"/>
              <a:buChar char="•"/>
            </a:pPr>
            <a:r>
              <a:rPr lang="en-US" sz="2400" kern="1200" dirty="0" smtClean="0">
                <a:solidFill>
                  <a:schemeClr val="tx1"/>
                </a:solidFill>
                <a:latin typeface="+mn-lt"/>
                <a:ea typeface="+mn-ea"/>
                <a:cs typeface="+mn-cs"/>
              </a:rPr>
              <a:t>SMO </a:t>
            </a:r>
            <a:r>
              <a:rPr lang="en-US" sz="2400" kern="1200" dirty="0" err="1" smtClean="0">
                <a:solidFill>
                  <a:schemeClr val="tx1"/>
                </a:solidFill>
                <a:latin typeface="+mn-lt"/>
                <a:ea typeface="+mn-ea"/>
                <a:cs typeface="+mn-cs"/>
              </a:rPr>
              <a:t>invertibility</a:t>
            </a:r>
            <a:r>
              <a:rPr lang="en-US" sz="2400" kern="1200" dirty="0" smtClean="0">
                <a:solidFill>
                  <a:schemeClr val="tx1"/>
                </a:solidFill>
                <a:latin typeface="+mn-lt"/>
                <a:ea typeface="+mn-ea"/>
                <a:cs typeface="+mn-cs"/>
              </a:rPr>
              <a:t>: </a:t>
            </a:r>
          </a:p>
          <a:p>
            <a:pPr marL="342900" indent="-342900">
              <a:spcBef>
                <a:spcPct val="20000"/>
              </a:spcBef>
              <a:buFont typeface="Arial" pitchFamily="34" charset="0"/>
              <a:buChar char="•"/>
            </a:pPr>
            <a:r>
              <a:rPr lang="en-US" sz="2400" kern="1200" dirty="0" smtClean="0">
                <a:solidFill>
                  <a:schemeClr val="tx1"/>
                </a:solidFill>
                <a:latin typeface="+mn-lt"/>
                <a:ea typeface="+mn-ea"/>
                <a:cs typeface="+mn-cs"/>
              </a:rPr>
              <a:t>q1/v1 = q1 /SMO</a:t>
            </a:r>
            <a:r>
              <a:rPr lang="en-US" sz="2400" kern="1200" baseline="30000" dirty="0" smtClean="0">
                <a:solidFill>
                  <a:schemeClr val="tx1"/>
                </a:solidFill>
                <a:latin typeface="+mn-lt"/>
                <a:ea typeface="+mn-ea"/>
                <a:cs typeface="+mn-cs"/>
              </a:rPr>
              <a:t>-1</a:t>
            </a:r>
            <a:r>
              <a:rPr lang="en-US" sz="2400" kern="1200" dirty="0" smtClean="0">
                <a:solidFill>
                  <a:schemeClr val="tx1"/>
                </a:solidFill>
                <a:latin typeface="+mn-lt"/>
                <a:ea typeface="+mn-ea"/>
                <a:cs typeface="+mn-cs"/>
              </a:rPr>
              <a:t>(v2) = q1’ / v2</a:t>
            </a:r>
            <a:endParaRPr lang="el-GR" sz="2400" kern="1200" dirty="0" smtClean="0">
              <a:solidFill>
                <a:schemeClr val="tx1"/>
              </a:solidFill>
              <a:latin typeface="+mn-lt"/>
              <a:ea typeface="+mn-ea"/>
              <a:cs typeface="+mn-cs"/>
            </a:endParaRPr>
          </a:p>
        </p:txBody>
      </p:sp>
      <p:sp>
        <p:nvSpPr>
          <p:cNvPr id="16" name="Footer Placeholder 1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studies</a:t>
            </a:r>
            <a:endParaRPr lang="el-GR" dirty="0"/>
          </a:p>
        </p:txBody>
      </p:sp>
      <p:sp>
        <p:nvSpPr>
          <p:cNvPr id="3" name="Text Placeholder 2"/>
          <p:cNvSpPr>
            <a:spLocks noGrp="1"/>
          </p:cNvSpPr>
          <p:nvPr>
            <p:ph type="body" idx="1"/>
          </p:nvPr>
        </p:nvSpPr>
        <p:spPr/>
        <p:txBody>
          <a:bodyPr/>
          <a:lstStyle/>
          <a:p>
            <a:r>
              <a:rPr lang="en-US" dirty="0" smtClean="0"/>
              <a:t>A timeline of efforts concerning empirical studies</a:t>
            </a:r>
          </a:p>
          <a:p>
            <a:r>
              <a:rPr lang="en-US" dirty="0" smtClean="0"/>
              <a:t>Results by Univ. Ioannina</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112</a:t>
            </a:fld>
            <a:endParaRPr lang="en-US"/>
          </a:p>
        </p:txBody>
      </p:sp>
      <p:sp>
        <p:nvSpPr>
          <p:cNvPr id="6" name="Footer Placeholder 5"/>
          <p:cNvSpPr>
            <a:spLocks noGrp="1"/>
          </p:cNvSpPr>
          <p:nvPr>
            <p:ph type="ftr" sz="quarter" idx="11"/>
          </p:nvPr>
        </p:nvSpPr>
        <p:spPr/>
        <p:txBody>
          <a:bodyPr/>
          <a:lstStyle/>
          <a:p>
            <a:endParaRPr lang="en-US" dirty="0"/>
          </a:p>
        </p:txBody>
      </p:sp>
      <p:sp>
        <p:nvSpPr>
          <p:cNvPr id="8"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 case study (if time)</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b="1"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Open Issues and discussions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3" cstate="print"/>
          <a:srcRect/>
          <a:stretch>
            <a:fillRect/>
          </a:stretch>
        </p:blipFill>
        <p:spPr bwMode="auto">
          <a:xfrm>
            <a:off x="5543600" y="1628800"/>
            <a:ext cx="3600400" cy="3600400"/>
          </a:xfrm>
          <a:prstGeom prst="rect">
            <a:avLst/>
          </a:prstGeom>
          <a:noFill/>
        </p:spPr>
      </p:pic>
      <p:sp>
        <p:nvSpPr>
          <p:cNvPr id="2" name="Title 1"/>
          <p:cNvSpPr>
            <a:spLocks noGrp="1"/>
          </p:cNvSpPr>
          <p:nvPr>
            <p:ph type="title"/>
          </p:nvPr>
        </p:nvSpPr>
        <p:spPr>
          <a:xfrm>
            <a:off x="683568" y="2068308"/>
            <a:ext cx="4896544" cy="2736304"/>
          </a:xfrm>
        </p:spPr>
        <p:txBody>
          <a:bodyPr>
            <a:noAutofit/>
          </a:bodyPr>
          <a:lstStyle/>
          <a:p>
            <a:r>
              <a:rPr lang="en-US" sz="4400" dirty="0" smtClean="0"/>
              <a:t>What are the “laws” of database schema evolution?</a:t>
            </a:r>
            <a:endParaRPr lang="el-GR" sz="44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113</a:t>
            </a:fld>
            <a:endParaRPr kumimoji="0"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“laws” of database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t>How do databases change?</a:t>
            </a:r>
          </a:p>
          <a:p>
            <a:r>
              <a:rPr lang="en-US" dirty="0" smtClean="0"/>
              <a:t>In particular, </a:t>
            </a:r>
            <a:r>
              <a:rPr lang="en-US" dirty="0" smtClean="0">
                <a:solidFill>
                  <a:srgbClr val="C00000"/>
                </a:solidFill>
              </a:rPr>
              <a:t>how</a:t>
            </a:r>
            <a:r>
              <a:rPr lang="en-US" dirty="0" smtClean="0"/>
              <a:t> </a:t>
            </a:r>
            <a:r>
              <a:rPr lang="en-US" dirty="0" smtClean="0">
                <a:solidFill>
                  <a:srgbClr val="C00000"/>
                </a:solidFill>
              </a:rPr>
              <a:t>does the schema of a database evolve over time?</a:t>
            </a:r>
          </a:p>
          <a:p>
            <a:endParaRPr lang="en-US" dirty="0" smtClean="0">
              <a:solidFill>
                <a:srgbClr val="C00000"/>
              </a:solidFill>
            </a:endParaRPr>
          </a:p>
          <a:p>
            <a:r>
              <a:rPr lang="en-US" dirty="0" smtClean="0"/>
              <a:t>Long term research goals:</a:t>
            </a:r>
          </a:p>
          <a:p>
            <a:pPr lvl="1"/>
            <a:r>
              <a:rPr lang="en-US" dirty="0" smtClean="0"/>
              <a:t>Are there any </a:t>
            </a:r>
            <a:r>
              <a:rPr lang="en-US" dirty="0" smtClean="0">
                <a:solidFill>
                  <a:srgbClr val="0000FF"/>
                </a:solidFill>
              </a:rPr>
              <a:t>“invariant properties” </a:t>
            </a:r>
            <a:r>
              <a:rPr lang="en-US" dirty="0" smtClean="0"/>
              <a:t>(e.g., patterns of repeating behavior) on the way database (schemata) change?</a:t>
            </a:r>
          </a:p>
          <a:p>
            <a:pPr lvl="1"/>
            <a:r>
              <a:rPr lang="en-US" dirty="0" smtClean="0"/>
              <a:t>Is there a </a:t>
            </a:r>
            <a:r>
              <a:rPr lang="en-US" dirty="0" smtClean="0">
                <a:solidFill>
                  <a:srgbClr val="0000FF"/>
                </a:solidFill>
              </a:rPr>
              <a:t>theory / model </a:t>
            </a:r>
            <a:r>
              <a:rPr lang="en-US" dirty="0" smtClean="0"/>
              <a:t>to explain them?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114</a:t>
            </a:fld>
            <a:endParaRPr kumimoji="0" lang="en-US" dirty="0"/>
          </a:p>
        </p:txBody>
      </p:sp>
      <p:pic>
        <p:nvPicPr>
          <p:cNvPr id="5"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2468364"/>
            <a:ext cx="1924050" cy="15367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care for the “laws”/patterns of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Scientific curiosity!</a:t>
            </a:r>
          </a:p>
          <a:p>
            <a:r>
              <a:rPr lang="en-US" dirty="0" smtClean="0">
                <a:solidFill>
                  <a:srgbClr val="C00000"/>
                </a:solidFill>
              </a:rPr>
              <a:t>Practical Impact</a:t>
            </a:r>
            <a:r>
              <a:rPr lang="en-US" dirty="0" smtClean="0"/>
              <a:t>: DB’s are </a:t>
            </a:r>
            <a:r>
              <a:rPr lang="en-US" dirty="0" smtClean="0">
                <a:solidFill>
                  <a:srgbClr val="C00000"/>
                </a:solidFill>
              </a:rPr>
              <a:t>dependency magnets</a:t>
            </a:r>
            <a:r>
              <a:rPr lang="en-US" dirty="0" smtClean="0"/>
              <a:t>. Applications have to conform to the structure of the db…</a:t>
            </a:r>
          </a:p>
          <a:p>
            <a:pPr lvl="1"/>
            <a:r>
              <a:rPr lang="en-US" dirty="0" smtClean="0"/>
              <a:t>typically</a:t>
            </a:r>
            <a:r>
              <a:rPr lang="en-US" dirty="0" smtClean="0">
                <a:solidFill>
                  <a:srgbClr val="C00000"/>
                </a:solidFill>
              </a:rPr>
              <a:t>, development waits till the “db backbone” is stable </a:t>
            </a:r>
            <a:r>
              <a:rPr lang="en-US" dirty="0" smtClean="0"/>
              <a:t>and applications are build on top of it</a:t>
            </a:r>
          </a:p>
          <a:p>
            <a:pPr lvl="1"/>
            <a:r>
              <a:rPr lang="en-US" dirty="0" smtClean="0">
                <a:solidFill>
                  <a:srgbClr val="C00000"/>
                </a:solidFill>
              </a:rPr>
              <a:t>slight changes </a:t>
            </a:r>
            <a:r>
              <a:rPr lang="en-US" dirty="0" smtClean="0"/>
              <a:t>to the structure of a db </a:t>
            </a:r>
            <a:r>
              <a:rPr lang="en-US" dirty="0" smtClean="0">
                <a:solidFill>
                  <a:srgbClr val="C00000"/>
                </a:solidFill>
              </a:rPr>
              <a:t>can cause </a:t>
            </a:r>
            <a:r>
              <a:rPr lang="en-US" dirty="0" smtClean="0"/>
              <a:t>several (parts of) different applications to </a:t>
            </a:r>
            <a:r>
              <a:rPr lang="en-US" dirty="0" smtClean="0">
                <a:solidFill>
                  <a:srgbClr val="C00000"/>
                </a:solidFill>
              </a:rPr>
              <a:t>crash</a:t>
            </a:r>
            <a:r>
              <a:rPr lang="en-US" dirty="0" smtClean="0"/>
              <a:t>, causing the need for </a:t>
            </a:r>
            <a:r>
              <a:rPr lang="en-US" dirty="0" smtClean="0">
                <a:solidFill>
                  <a:srgbClr val="C00000"/>
                </a:solidFill>
              </a:rPr>
              <a:t>emergency repairing</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115</a:t>
            </a:fld>
            <a:endParaRPr kumimoji="0" lang="en-US"/>
          </a:p>
        </p:txBody>
      </p:sp>
      <p:sp>
        <p:nvSpPr>
          <p:cNvPr id="5" name="Right Arrow 4"/>
          <p:cNvSpPr/>
          <p:nvPr/>
        </p:nvSpPr>
        <p:spPr>
          <a:xfrm>
            <a:off x="7740352" y="5805264"/>
            <a:ext cx="792088" cy="7200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Imagine if we could predict how a schema will evolve over time…</a:t>
            </a:r>
            <a:endParaRPr lang="el-GR" dirty="0"/>
          </a:p>
        </p:txBody>
      </p:sp>
      <p:sp>
        <p:nvSpPr>
          <p:cNvPr id="3" name="Content Placeholder 2"/>
          <p:cNvSpPr>
            <a:spLocks noGrp="1"/>
          </p:cNvSpPr>
          <p:nvPr>
            <p:ph idx="1"/>
          </p:nvPr>
        </p:nvSpPr>
        <p:spPr/>
        <p:txBody>
          <a:bodyPr>
            <a:normAutofit fontScale="92500"/>
          </a:bodyPr>
          <a:lstStyle/>
          <a:p>
            <a:r>
              <a:rPr lang="en-US" dirty="0" smtClean="0"/>
              <a:t>… we would be able to </a:t>
            </a:r>
            <a:r>
              <a:rPr lang="en-US" b="1" dirty="0" smtClean="0">
                <a:solidFill>
                  <a:srgbClr val="0000FF"/>
                </a:solidFill>
              </a:rPr>
              <a:t>“design for evolution” </a:t>
            </a:r>
            <a:r>
              <a:rPr lang="en-US" dirty="0" smtClean="0"/>
              <a:t>and </a:t>
            </a:r>
            <a:r>
              <a:rPr lang="en-US" b="1" dirty="0" smtClean="0"/>
              <a:t>minimize the impact of evolution</a:t>
            </a:r>
            <a:r>
              <a:rPr lang="en-US" dirty="0" smtClean="0"/>
              <a:t> to the surrounding applications</a:t>
            </a:r>
          </a:p>
          <a:p>
            <a:pPr lvl="1"/>
            <a:r>
              <a:rPr lang="en-US" dirty="0" smtClean="0"/>
              <a:t>by </a:t>
            </a:r>
            <a:r>
              <a:rPr lang="en-US" dirty="0" smtClean="0">
                <a:solidFill>
                  <a:srgbClr val="0000FF"/>
                </a:solidFill>
              </a:rPr>
              <a:t>applying design patterns </a:t>
            </a:r>
          </a:p>
          <a:p>
            <a:pPr lvl="1"/>
            <a:r>
              <a:rPr lang="en-US" dirty="0" smtClean="0"/>
              <a:t>by </a:t>
            </a:r>
            <a:r>
              <a:rPr lang="en-US" dirty="0" smtClean="0">
                <a:solidFill>
                  <a:srgbClr val="C00000"/>
                </a:solidFill>
              </a:rPr>
              <a:t>avoiding anti-patterns </a:t>
            </a:r>
            <a:r>
              <a:rPr lang="en-US" dirty="0" smtClean="0"/>
              <a:t>&amp; complexity increase</a:t>
            </a:r>
          </a:p>
          <a:p>
            <a:pPr lvl="1">
              <a:buNone/>
            </a:pPr>
            <a:r>
              <a:rPr lang="en-US" dirty="0" smtClean="0"/>
              <a:t>… </a:t>
            </a:r>
            <a:r>
              <a:rPr lang="en-US" b="1" dirty="0" smtClean="0"/>
              <a:t>in both the db and the code</a:t>
            </a:r>
            <a:endParaRPr lang="el-GR" b="1" dirty="0" smtClean="0">
              <a:solidFill>
                <a:srgbClr val="0000FF"/>
              </a:solidFill>
            </a:endParaRPr>
          </a:p>
          <a:p>
            <a:r>
              <a:rPr lang="en-US" dirty="0" smtClean="0"/>
              <a:t>… we would be able to </a:t>
            </a:r>
            <a:r>
              <a:rPr lang="en-US" b="1" dirty="0" smtClean="0"/>
              <a:t>plan</a:t>
            </a:r>
            <a:r>
              <a:rPr lang="en-US" dirty="0" smtClean="0"/>
              <a:t> administration and perfective maintenance tasks and resources, instead of responding to emergencies</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116</a:t>
            </a:fld>
            <a:endParaRPr kumimoji="0"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aren’t we there yet?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C00000"/>
                </a:solidFill>
              </a:rPr>
              <a:t>Historically, nobody from the research community had access + the right to publish to version histories of database schemata</a:t>
            </a:r>
          </a:p>
          <a:p>
            <a:r>
              <a:rPr lang="en-US" dirty="0" smtClean="0">
                <a:solidFill>
                  <a:srgbClr val="0000FF"/>
                </a:solidFill>
              </a:rPr>
              <a:t>Open source tools internally hosting databases</a:t>
            </a:r>
            <a:r>
              <a:rPr lang="en-US" dirty="0" smtClean="0"/>
              <a:t> have changed this landscape:</a:t>
            </a:r>
          </a:p>
          <a:p>
            <a:pPr lvl="1"/>
            <a:r>
              <a:rPr lang="en-US" dirty="0" smtClean="0"/>
              <a:t>not only is the code available, but also,</a:t>
            </a:r>
          </a:p>
          <a:p>
            <a:pPr lvl="1"/>
            <a:r>
              <a:rPr lang="en-US" dirty="0" smtClean="0"/>
              <a:t>public repositories (</a:t>
            </a:r>
            <a:r>
              <a:rPr lang="en-US" dirty="0" err="1" smtClean="0"/>
              <a:t>git</a:t>
            </a:r>
            <a:r>
              <a:rPr lang="en-US" dirty="0" smtClean="0"/>
              <a:t>, </a:t>
            </a:r>
            <a:r>
              <a:rPr lang="en-US" dirty="0" err="1" smtClean="0"/>
              <a:t>svn</a:t>
            </a:r>
            <a:r>
              <a:rPr lang="en-US" dirty="0" smtClean="0"/>
              <a:t>, …)  keep the entire history of revisions</a:t>
            </a:r>
          </a:p>
          <a:p>
            <a:r>
              <a:rPr lang="en-US" dirty="0" smtClean="0">
                <a:solidFill>
                  <a:srgbClr val="0000FF"/>
                </a:solidFill>
              </a:rPr>
              <a:t>We are now presented with the opportunity to  study the version histories of such “open source databases”</a:t>
            </a:r>
            <a:endParaRPr lang="el-GR" dirty="0">
              <a:solidFill>
                <a:srgbClr val="0000FF"/>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117</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7524328" y="1086389"/>
            <a:ext cx="1440160" cy="1118475"/>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7524328" y="5475020"/>
            <a:ext cx="1440160" cy="1122332"/>
          </a:xfrm>
          <a:prstGeom prst="rect">
            <a:avLst/>
          </a:prstGeom>
          <a:noFill/>
        </p:spPr>
      </p:pic>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118</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Footer Placeholder 34"/>
          <p:cNvSpPr>
            <a:spLocks noGrp="1"/>
          </p:cNvSpPr>
          <p:nvPr>
            <p:ph type="ftr" sz="quarter" idx="11"/>
          </p:nvPr>
        </p:nvSpPr>
        <p:spPr/>
        <p:txBody>
          <a:bodyPr/>
          <a:lstStyle/>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119</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2948" y="4437112"/>
            <a:ext cx="787395" cy="523220"/>
          </a:xfrm>
          <a:prstGeom prst="rect">
            <a:avLst/>
          </a:prstGeom>
        </p:spPr>
        <p:txBody>
          <a:bodyPr wrap="none">
            <a:spAutoFit/>
          </a:bodyPr>
          <a:lstStyle/>
          <a:p>
            <a:pPr algn="ctr"/>
            <a:r>
              <a:rPr lang="en-US" b="1" dirty="0" err="1" smtClean="0">
                <a:solidFill>
                  <a:srgbClr val="0000FF"/>
                </a:solidFill>
                <a:latin typeface="+mn-lt"/>
              </a:rPr>
              <a:t>Sjoberg</a:t>
            </a:r>
            <a:r>
              <a:rPr lang="en-US" b="1" dirty="0" smtClean="0">
                <a:solidFill>
                  <a:srgbClr val="0000FF"/>
                </a:solidFill>
                <a:latin typeface="+mn-lt"/>
              </a:rPr>
              <a:t> </a:t>
            </a:r>
          </a:p>
          <a:p>
            <a:pPr algn="ctr"/>
            <a:r>
              <a:rPr lang="en-US" b="1" dirty="0" smtClean="0">
                <a:solidFill>
                  <a:srgbClr val="0000FF"/>
                </a:solidFill>
                <a:latin typeface="+mn-lt"/>
              </a:rPr>
              <a:t>IST 93</a:t>
            </a:r>
            <a:endParaRPr lang="el-GR" b="1" dirty="0">
              <a:solidFill>
                <a:srgbClr val="0000FF"/>
              </a:solidFill>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179512" y="1268760"/>
            <a:ext cx="8568952" cy="2492990"/>
          </a:xfrm>
          <a:prstGeom prst="rect">
            <a:avLst/>
          </a:prstGeom>
          <a:noFill/>
        </p:spPr>
        <p:txBody>
          <a:bodyPr wrap="square" rtlCol="0">
            <a:spAutoFit/>
          </a:bodyPr>
          <a:lstStyle/>
          <a:p>
            <a:r>
              <a:rPr lang="en-US" sz="2000" b="1" dirty="0" err="1" smtClean="0">
                <a:solidFill>
                  <a:srgbClr val="0000FF"/>
                </a:solidFill>
                <a:latin typeface="+mn-lt"/>
              </a:rPr>
              <a:t>Sjoberg</a:t>
            </a:r>
            <a:r>
              <a:rPr lang="en-US" sz="2000" b="1" dirty="0" smtClean="0">
                <a:solidFill>
                  <a:srgbClr val="0000FF"/>
                </a:solidFill>
                <a:latin typeface="+mn-lt"/>
              </a:rPr>
              <a:t> @ IST 93</a:t>
            </a:r>
            <a:r>
              <a:rPr lang="en-US" sz="2000" dirty="0" smtClean="0">
                <a:latin typeface="+mn-lt"/>
              </a:rPr>
              <a:t>: 18 months study of a health system.</a:t>
            </a:r>
          </a:p>
          <a:p>
            <a:r>
              <a:rPr lang="en-US" sz="2000" dirty="0" smtClean="0">
                <a:latin typeface="+mn-lt"/>
              </a:rPr>
              <a:t>139% increase of #tables ; 274% increase of the #attributes</a:t>
            </a:r>
          </a:p>
          <a:p>
            <a:endParaRPr lang="en-US" sz="800" dirty="0" smtClean="0">
              <a:latin typeface="+mn-lt"/>
            </a:endParaRPr>
          </a:p>
          <a:p>
            <a:r>
              <a:rPr lang="en-US" sz="2000" dirty="0" smtClean="0">
                <a:latin typeface="+mn-lt"/>
              </a:rPr>
              <a:t>Changes in the code (on </a:t>
            </a:r>
            <a:r>
              <a:rPr lang="en-US" sz="2000" dirty="0" err="1" smtClean="0">
                <a:latin typeface="+mn-lt"/>
              </a:rPr>
              <a:t>avg</a:t>
            </a:r>
            <a:r>
              <a:rPr lang="en-US" sz="2000" dirty="0" smtClean="0">
                <a:latin typeface="+mn-lt"/>
              </a:rPr>
              <a:t>):</a:t>
            </a:r>
          </a:p>
          <a:p>
            <a:pPr lvl="2">
              <a:buFont typeface="Wingdings" pitchFamily="2" charset="2"/>
              <a:buChar char="§"/>
            </a:pPr>
            <a:r>
              <a:rPr lang="en-US" sz="2000" dirty="0" smtClean="0">
                <a:latin typeface="+mn-lt"/>
              </a:rPr>
              <a:t>relation addition: 19 changes ; attribute additions: 2 changes</a:t>
            </a:r>
          </a:p>
          <a:p>
            <a:pPr lvl="2">
              <a:buFont typeface="Wingdings" pitchFamily="2" charset="2"/>
              <a:buChar char="§"/>
            </a:pPr>
            <a:r>
              <a:rPr lang="en-US" sz="2000" dirty="0" smtClean="0">
                <a:latin typeface="+mn-lt"/>
              </a:rPr>
              <a:t>relation deletion : 59.5 changes; attribute deletions:  3.25 changes </a:t>
            </a:r>
          </a:p>
          <a:p>
            <a:endParaRPr lang="en-US" sz="800" dirty="0" smtClean="0">
              <a:latin typeface="+mn-lt"/>
            </a:endParaRPr>
          </a:p>
          <a:p>
            <a:r>
              <a:rPr lang="en-US" sz="2000" dirty="0" smtClean="0">
                <a:latin typeface="+mn-lt"/>
              </a:rPr>
              <a:t>An </a:t>
            </a:r>
            <a:r>
              <a:rPr lang="en-US" sz="2000" b="1" dirty="0" smtClean="0">
                <a:latin typeface="+mn-lt"/>
              </a:rPr>
              <a:t>inflating period </a:t>
            </a:r>
            <a:r>
              <a:rPr lang="en-US" sz="2000" dirty="0" smtClean="0">
                <a:latin typeface="+mn-lt"/>
              </a:rPr>
              <a:t>during construction where almost all changes were additions, and a </a:t>
            </a:r>
            <a:r>
              <a:rPr lang="en-US" sz="2000" b="1" dirty="0" smtClean="0">
                <a:latin typeface="+mn-lt"/>
              </a:rPr>
              <a:t>subsequent period </a:t>
            </a:r>
            <a:r>
              <a:rPr lang="en-US" sz="2000" dirty="0" smtClean="0">
                <a:latin typeface="+mn-lt"/>
              </a:rPr>
              <a:t>where additions and deletions where balanced.</a:t>
            </a:r>
            <a:endParaRPr lang="el-GR" sz="2000" dirty="0">
              <a:latin typeface="+mn-lt"/>
            </a:endParaRP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adaptation</a:t>
            </a:r>
            <a:endParaRPr lang="el-GR" dirty="0"/>
          </a:p>
        </p:txBody>
      </p:sp>
      <p:sp>
        <p:nvSpPr>
          <p:cNvPr id="3" name="Text Placeholder 2"/>
          <p:cNvSpPr>
            <a:spLocks noGrp="1"/>
          </p:cNvSpPr>
          <p:nvPr>
            <p:ph type="body" idx="1"/>
          </p:nvPr>
        </p:nvSpPr>
        <p:spPr/>
        <p:txBody>
          <a:bodyPr/>
          <a:lstStyle/>
          <a:p>
            <a:pPr marL="277813" indent="-277813">
              <a:buFont typeface="Arial" pitchFamily="34" charset="0"/>
              <a:buChar char="•"/>
            </a:pPr>
            <a:r>
              <a:rPr lang="en-US" dirty="0" smtClean="0"/>
              <a:t>What views and mat. views are</a:t>
            </a:r>
          </a:p>
          <a:p>
            <a:pPr marL="277813" indent="-277813">
              <a:buFont typeface="Arial" pitchFamily="34" charset="0"/>
              <a:buChar char="•"/>
            </a:pPr>
            <a:r>
              <a:rPr lang="en-US" dirty="0" smtClean="0"/>
              <a:t>Traditional research problems related to views</a:t>
            </a:r>
          </a:p>
          <a:p>
            <a:pPr marL="277813" indent="-277813">
              <a:buFont typeface="Arial" pitchFamily="34" charset="0"/>
              <a:buChar char="•"/>
            </a:pPr>
            <a:r>
              <a:rPr lang="en-US" dirty="0" smtClean="0"/>
              <a:t>View adaptation</a:t>
            </a:r>
          </a:p>
          <a:p>
            <a:pPr marL="277813" indent="-277813">
              <a:buFont typeface="Arial" pitchFamily="34" charset="0"/>
              <a:buChar char="•"/>
            </a:pPr>
            <a:r>
              <a:rPr lang="en-US" dirty="0" smtClean="0"/>
              <a:t>Significant works</a:t>
            </a:r>
            <a:endParaRPr lang="el-GR" dirty="0" smtClean="0"/>
          </a:p>
        </p:txBody>
      </p:sp>
      <p:sp>
        <p:nvSpPr>
          <p:cNvPr id="5" name="Slide Number Placeholder 4"/>
          <p:cNvSpPr>
            <a:spLocks noGrp="1"/>
          </p:cNvSpPr>
          <p:nvPr>
            <p:ph type="sldNum" sz="quarter" idx="12"/>
          </p:nvPr>
        </p:nvSpPr>
        <p:spPr/>
        <p:txBody>
          <a:bodyPr/>
          <a:lstStyle/>
          <a:p>
            <a:fld id="{69E29E33-B620-47F9-BB04-8846C2A5AFCC}" type="slidenum">
              <a:rPr lang="en-US" smtClean="0"/>
              <a:pPr/>
              <a:t>12</a:t>
            </a:fld>
            <a:endParaRPr lang="en-US"/>
          </a:p>
        </p:txBody>
      </p:sp>
      <p:sp>
        <p:nvSpPr>
          <p:cNvPr id="6" name="Footer Placeholder 5"/>
          <p:cNvSpPr>
            <a:spLocks noGrp="1"/>
          </p:cNvSpPr>
          <p:nvPr>
            <p:ph type="ftr" sz="quarter" idx="11"/>
          </p:nvPr>
        </p:nvSpPr>
        <p:spPr/>
        <p:txBody>
          <a:bodyPr/>
          <a:lstStyle/>
          <a:p>
            <a:endParaRPr lang="en-US" dirty="0"/>
          </a:p>
        </p:txBody>
      </p:sp>
      <p:sp>
        <p:nvSpPr>
          <p:cNvPr id="9"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b="1"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 case study (if time)</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Open Issues and discussions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120</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38830" y="4437112"/>
            <a:ext cx="766555" cy="523220"/>
          </a:xfrm>
          <a:prstGeom prst="rect">
            <a:avLst/>
          </a:prstGeom>
        </p:spPr>
        <p:txBody>
          <a:bodyPr wrap="none">
            <a:spAutoFit/>
          </a:bodyPr>
          <a:lstStyle/>
          <a:p>
            <a:pPr algn="ctr"/>
            <a:r>
              <a:rPr lang="en-US" b="1" dirty="0" err="1" smtClean="0">
                <a:solidFill>
                  <a:srgbClr val="0000FF"/>
                </a:solidFill>
                <a:latin typeface="+mn-lt"/>
              </a:rPr>
              <a:t>Curino</a:t>
            </a:r>
            <a:r>
              <a:rPr lang="en-US" b="1" dirty="0" smtClean="0">
                <a:solidFill>
                  <a:srgbClr val="0000FF"/>
                </a:solidFill>
                <a:latin typeface="+mn-lt"/>
              </a:rPr>
              <a:t>+</a:t>
            </a:r>
          </a:p>
          <a:p>
            <a:pPr algn="ctr"/>
            <a:r>
              <a:rPr lang="en-US" b="1" dirty="0" smtClean="0">
                <a:solidFill>
                  <a:srgbClr val="0000FF"/>
                </a:solidFill>
                <a:latin typeface="+mn-lt"/>
              </a:rPr>
              <a:t>ICEIS08</a:t>
            </a:r>
            <a:endParaRPr lang="el-GR" b="1" dirty="0">
              <a:solidFill>
                <a:srgbClr val="0000FF"/>
              </a:solidFill>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1938992"/>
          </a:xfrm>
          <a:prstGeom prst="rect">
            <a:avLst/>
          </a:prstGeom>
          <a:noFill/>
        </p:spPr>
        <p:txBody>
          <a:bodyPr wrap="square" rtlCol="0">
            <a:spAutoFit/>
          </a:bodyPr>
          <a:lstStyle/>
          <a:p>
            <a:r>
              <a:rPr lang="en-US" sz="2000" dirty="0" err="1" smtClean="0">
                <a:solidFill>
                  <a:srgbClr val="0000FF"/>
                </a:solidFill>
                <a:latin typeface="+mn-lt"/>
              </a:rPr>
              <a:t>Curino</a:t>
            </a:r>
            <a:r>
              <a:rPr lang="en-US" sz="2000" dirty="0" smtClean="0">
                <a:solidFill>
                  <a:srgbClr val="0000FF"/>
                </a:solidFill>
                <a:latin typeface="+mn-lt"/>
              </a:rPr>
              <a:t>+ @ ICEIS08: </a:t>
            </a:r>
            <a:r>
              <a:rPr lang="en-US" sz="2000" dirty="0" err="1" smtClean="0">
                <a:latin typeface="+mn-lt"/>
              </a:rPr>
              <a:t>Mediawiki</a:t>
            </a:r>
            <a:r>
              <a:rPr lang="en-US" sz="2000" dirty="0" smtClean="0">
                <a:latin typeface="+mn-lt"/>
              </a:rPr>
              <a:t> for 4.5 years</a:t>
            </a:r>
          </a:p>
          <a:p>
            <a:r>
              <a:rPr lang="en-US" sz="2000" dirty="0" smtClean="0">
                <a:latin typeface="+mn-lt"/>
              </a:rPr>
              <a:t>100% increase in the number of tables</a:t>
            </a:r>
          </a:p>
          <a:p>
            <a:r>
              <a:rPr lang="en-US" sz="2000" dirty="0" smtClean="0">
                <a:latin typeface="+mn-lt"/>
              </a:rPr>
              <a:t>142% in the number of attributes.</a:t>
            </a:r>
            <a:endParaRPr lang="el-GR" sz="2000" dirty="0" smtClean="0">
              <a:latin typeface="+mn-lt"/>
            </a:endParaRPr>
          </a:p>
          <a:p>
            <a:endParaRPr lang="en-US" sz="2000" dirty="0" smtClean="0">
              <a:latin typeface="+mn-lt"/>
            </a:endParaRPr>
          </a:p>
          <a:p>
            <a:r>
              <a:rPr lang="en-US" sz="2000" dirty="0" smtClean="0">
                <a:latin typeface="+mn-lt"/>
              </a:rPr>
              <a:t>45% of changes do not affect the information capacity of the schema (but are rather index adjustments, documentation, etc)</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121</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41186" y="4437112"/>
            <a:ext cx="1625766" cy="523220"/>
          </a:xfrm>
          <a:prstGeom prst="rect">
            <a:avLst/>
          </a:prstGeom>
        </p:spPr>
        <p:txBody>
          <a:bodyPr wrap="none">
            <a:spAutoFit/>
          </a:bodyPr>
          <a:lstStyle/>
          <a:p>
            <a:pPr algn="ctr"/>
            <a:r>
              <a:rPr lang="en-US" b="1" dirty="0" smtClean="0">
                <a:solidFill>
                  <a:srgbClr val="0000FF"/>
                </a:solidFill>
                <a:latin typeface="+mn-lt"/>
              </a:rPr>
              <a:t>Univ. Riverside</a:t>
            </a:r>
          </a:p>
          <a:p>
            <a:pPr algn="ctr"/>
            <a:r>
              <a:rPr lang="en-US" b="1" dirty="0" smtClean="0">
                <a:solidFill>
                  <a:srgbClr val="0000FF"/>
                </a:solidFill>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2554545"/>
          </a:xfrm>
          <a:prstGeom prst="rect">
            <a:avLst/>
          </a:prstGeom>
          <a:noFill/>
        </p:spPr>
        <p:txBody>
          <a:bodyPr wrap="square" rtlCol="0">
            <a:spAutoFit/>
          </a:bodyPr>
          <a:lstStyle/>
          <a:p>
            <a:r>
              <a:rPr lang="en-US" sz="2000" dirty="0" smtClean="0">
                <a:solidFill>
                  <a:srgbClr val="0000FF"/>
                </a:solidFill>
                <a:latin typeface="+mj-lt"/>
              </a:rPr>
              <a:t>IWPSE09: </a:t>
            </a:r>
            <a:r>
              <a:rPr lang="en-US" sz="2000" dirty="0" smtClean="0">
                <a:latin typeface="+mj-lt"/>
              </a:rPr>
              <a:t>Mozilla and Monotone (a version control system)</a:t>
            </a:r>
          </a:p>
          <a:p>
            <a:r>
              <a:rPr lang="en-US" sz="2000" dirty="0" smtClean="0">
                <a:latin typeface="+mj-lt"/>
              </a:rPr>
              <a:t>Many ways to be out of synch between code and evolving db schema</a:t>
            </a:r>
            <a:endParaRPr lang="el-GR" sz="2000" dirty="0" smtClean="0">
              <a:latin typeface="+mj-lt"/>
            </a:endParaRPr>
          </a:p>
          <a:p>
            <a:endParaRPr lang="en-US" sz="2000" dirty="0" smtClean="0">
              <a:latin typeface="+mj-lt"/>
            </a:endParaRPr>
          </a:p>
          <a:p>
            <a:r>
              <a:rPr lang="en-US" sz="2000" dirty="0" smtClean="0">
                <a:solidFill>
                  <a:srgbClr val="0000FF"/>
                </a:solidFill>
                <a:latin typeface="+mj-lt"/>
              </a:rPr>
              <a:t>ICDEW11: </a:t>
            </a:r>
            <a:r>
              <a:rPr lang="en-US" sz="2000" dirty="0" smtClean="0">
                <a:latin typeface="+mj-lt"/>
              </a:rPr>
              <a:t>Firefox, Monotone , </a:t>
            </a:r>
            <a:r>
              <a:rPr lang="en-US" sz="2000" dirty="0" err="1" smtClean="0">
                <a:latin typeface="+mj-lt"/>
              </a:rPr>
              <a:t>Biblioteq</a:t>
            </a:r>
            <a:r>
              <a:rPr lang="en-US" sz="2000" dirty="0" smtClean="0">
                <a:latin typeface="+mj-lt"/>
              </a:rPr>
              <a:t> (catalogue man.) , Vienna (RSS)</a:t>
            </a:r>
          </a:p>
          <a:p>
            <a:r>
              <a:rPr lang="en-US" sz="2000" dirty="0" smtClean="0">
                <a:latin typeface="+mj-lt"/>
              </a:rPr>
              <a:t>Similar pct of changes with previous work</a:t>
            </a:r>
          </a:p>
          <a:p>
            <a:r>
              <a:rPr lang="en-US" sz="2000" dirty="0" smtClean="0">
                <a:latin typeface="+mj-lt"/>
              </a:rPr>
              <a:t>Frequency and timing analysis: </a:t>
            </a:r>
            <a:r>
              <a:rPr lang="en-US" sz="2000" b="1" dirty="0" smtClean="0">
                <a:latin typeface="+mj-lt"/>
              </a:rPr>
              <a:t>db schemata tend to stabilize over time</a:t>
            </a:r>
            <a:r>
              <a:rPr lang="en-US" sz="2000" dirty="0" smtClean="0">
                <a:latin typeface="+mj-lt"/>
              </a:rPr>
              <a:t>, as there is more change at the beginning of their history, but seem to converge to a relatively fixed </a:t>
            </a:r>
            <a:r>
              <a:rPr lang="fr-FR" sz="2000" dirty="0" smtClean="0">
                <a:latin typeface="+mj-lt"/>
              </a:rPr>
              <a:t>structure </a:t>
            </a:r>
            <a:r>
              <a:rPr lang="en-GB" sz="2000" dirty="0" smtClean="0">
                <a:latin typeface="+mj-lt"/>
              </a:rPr>
              <a:t>later</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122</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40717" y="4437112"/>
            <a:ext cx="843501" cy="523220"/>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3108543"/>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dirty="0" smtClean="0">
                <a:solidFill>
                  <a:schemeClr val="tx1"/>
                </a:solidFill>
                <a:latin typeface="+mj-lt"/>
              </a:rPr>
              <a:t>10 (!) database schemata studied.</a:t>
            </a:r>
          </a:p>
          <a:p>
            <a:r>
              <a:rPr lang="en-US" sz="1800" b="1" dirty="0" smtClean="0">
                <a:solidFill>
                  <a:schemeClr val="tx1"/>
                </a:solidFill>
                <a:latin typeface="+mj-lt"/>
              </a:rPr>
              <a:t>Change is focused both (a) with respect to time and (b) with respect to the tables who change. </a:t>
            </a:r>
          </a:p>
          <a:p>
            <a:endParaRPr lang="en-US" sz="800" dirty="0" smtClean="0">
              <a:solidFill>
                <a:schemeClr val="tx1"/>
              </a:solidFill>
              <a:latin typeface="+mj-lt"/>
            </a:endParaRPr>
          </a:p>
          <a:p>
            <a:r>
              <a:rPr lang="en-US" sz="1800" b="1" dirty="0" smtClean="0">
                <a:solidFill>
                  <a:schemeClr val="tx1"/>
                </a:solidFill>
                <a:latin typeface="+mj-lt"/>
              </a:rPr>
              <a:t>Timing</a:t>
            </a:r>
            <a:r>
              <a:rPr lang="en-US" sz="1800" dirty="0" smtClean="0">
                <a:solidFill>
                  <a:schemeClr val="tx1"/>
                </a:solidFill>
                <a:latin typeface="+mj-lt"/>
              </a:rPr>
              <a:t>: 7 out of 10 databases reached 60% of their schema size within 20% of their early lifetime. </a:t>
            </a:r>
          </a:p>
          <a:p>
            <a:r>
              <a:rPr lang="en-US" sz="1800" dirty="0" smtClean="0">
                <a:solidFill>
                  <a:schemeClr val="tx1"/>
                </a:solidFill>
                <a:latin typeface="+mj-lt"/>
              </a:rPr>
              <a:t>Change is frequent in the early stages of the databases, with inflationary characteristics; then, the schema evolution process calms down.</a:t>
            </a:r>
          </a:p>
          <a:p>
            <a:endParaRPr lang="en-US" sz="800" dirty="0" smtClean="0">
              <a:solidFill>
                <a:schemeClr val="tx1"/>
              </a:solidFill>
              <a:latin typeface="+mj-lt"/>
            </a:endParaRPr>
          </a:p>
          <a:p>
            <a:r>
              <a:rPr lang="en-US" sz="1800" b="1" dirty="0" smtClean="0">
                <a:solidFill>
                  <a:schemeClr val="tx1"/>
                </a:solidFill>
                <a:latin typeface="+mj-lt"/>
              </a:rPr>
              <a:t>Tables that change</a:t>
            </a:r>
            <a:r>
              <a:rPr lang="en-US" sz="1800" dirty="0" smtClean="0">
                <a:solidFill>
                  <a:schemeClr val="tx1"/>
                </a:solidFill>
                <a:latin typeface="+mj-lt"/>
              </a:rPr>
              <a:t>: 40% of tables do not undergo any change at all, and 60%-90% of changes pertain to 20% of the tables (in other words, 80% of the tables live quiet lives). The most frequently modified tables attract 80% of the changes.</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123</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40717" y="4437112"/>
            <a:ext cx="843501" cy="523220"/>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33" name="Rectangle 32"/>
          <p:cNvSpPr/>
          <p:nvPr/>
        </p:nvSpPr>
        <p:spPr>
          <a:xfrm>
            <a:off x="7197238" y="4437112"/>
            <a:ext cx="1241044" cy="523220"/>
          </a:xfrm>
          <a:prstGeom prst="rect">
            <a:avLst/>
          </a:prstGeom>
        </p:spPr>
        <p:txBody>
          <a:bodyPr wrap="none">
            <a:spAutoFit/>
          </a:bodyPr>
          <a:lstStyle/>
          <a:p>
            <a:pPr algn="ctr"/>
            <a:r>
              <a:rPr lang="en-US" dirty="0" smtClean="0">
                <a:latin typeface="+mn-lt"/>
              </a:rPr>
              <a:t>Univ. Ioannina</a:t>
            </a:r>
          </a:p>
          <a:p>
            <a:pPr algn="ctr"/>
            <a:r>
              <a:rPr lang="en-US" dirty="0" smtClean="0">
                <a:latin typeface="+mn-lt"/>
              </a:rPr>
              <a:t>CAiSE14, ER15</a:t>
            </a:r>
          </a:p>
        </p:txBody>
      </p:sp>
      <p:sp>
        <p:nvSpPr>
          <p:cNvPr id="35" name="TextBox 34"/>
          <p:cNvSpPr txBox="1"/>
          <p:nvPr/>
        </p:nvSpPr>
        <p:spPr>
          <a:xfrm>
            <a:off x="251520" y="1268760"/>
            <a:ext cx="7776864" cy="2862322"/>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b="1" dirty="0" smtClean="0">
                <a:solidFill>
                  <a:schemeClr val="tx1"/>
                </a:solidFill>
                <a:latin typeface="+mj-lt"/>
              </a:rPr>
              <a:t>Code and db co-evolution, not always in synch</a:t>
            </a:r>
            <a:r>
              <a:rPr lang="en-US" sz="1800" dirty="0" smtClean="0">
                <a:solidFill>
                  <a:schemeClr val="tx1"/>
                </a:solidFill>
                <a:latin typeface="+mj-lt"/>
              </a:rPr>
              <a:t>.</a:t>
            </a:r>
          </a:p>
          <a:p>
            <a:pPr marL="182563" indent="-182563">
              <a:buFont typeface="Arial" pitchFamily="34" charset="0"/>
              <a:buChar char="•"/>
            </a:pPr>
            <a:r>
              <a:rPr lang="en-US" sz="1800" dirty="0" smtClean="0">
                <a:solidFill>
                  <a:schemeClr val="tx1"/>
                </a:solidFill>
                <a:latin typeface="+mj-lt"/>
              </a:rPr>
              <a:t>Code and db changed in the same revision: 50.67% occasions</a:t>
            </a:r>
          </a:p>
          <a:p>
            <a:pPr marL="182563" indent="-182563">
              <a:buFont typeface="Arial" pitchFamily="34" charset="0"/>
              <a:buChar char="•"/>
            </a:pPr>
            <a:r>
              <a:rPr lang="en-US" sz="1800" dirty="0" smtClean="0">
                <a:solidFill>
                  <a:schemeClr val="tx1"/>
                </a:solidFill>
                <a:latin typeface="+mj-lt"/>
              </a:rPr>
              <a:t>Code change was in a previous/subsequent version than the one where the database schema change: 16.22% of occasions</a:t>
            </a:r>
          </a:p>
          <a:p>
            <a:pPr marL="182563" indent="-182563">
              <a:buFont typeface="Arial" pitchFamily="34" charset="0"/>
              <a:buChar char="•"/>
            </a:pPr>
            <a:r>
              <a:rPr lang="en-US" sz="1800" dirty="0" smtClean="0">
                <a:solidFill>
                  <a:schemeClr val="tx1"/>
                </a:solidFill>
                <a:latin typeface="+mj-lt"/>
              </a:rPr>
              <a:t>database changes not followed by code adaptation: 21.62% of occasions</a:t>
            </a:r>
          </a:p>
          <a:p>
            <a:pPr marL="182563" indent="-182563">
              <a:buFont typeface="Arial" pitchFamily="34" charset="0"/>
              <a:buChar char="•"/>
            </a:pPr>
            <a:r>
              <a:rPr lang="en-US" sz="1800" dirty="0" smtClean="0">
                <a:solidFill>
                  <a:schemeClr val="tx1"/>
                </a:solidFill>
                <a:latin typeface="+mj-lt"/>
              </a:rPr>
              <a:t>11.49% of code changes were unrelated to the database evolution.</a:t>
            </a:r>
          </a:p>
          <a:p>
            <a:endParaRPr lang="en-US" sz="1800" dirty="0" smtClean="0">
              <a:solidFill>
                <a:schemeClr val="tx1"/>
              </a:solidFill>
              <a:latin typeface="+mj-lt"/>
            </a:endParaRPr>
          </a:p>
          <a:p>
            <a:r>
              <a:rPr lang="en-US" sz="1800" dirty="0" smtClean="0">
                <a:solidFill>
                  <a:schemeClr val="tx1"/>
                </a:solidFill>
                <a:latin typeface="+mj-lt"/>
              </a:rPr>
              <a:t>Each atomic change at the schema level is estimated to result in 10 -- 100 lines of application code been updated;</a:t>
            </a:r>
          </a:p>
          <a:p>
            <a:r>
              <a:rPr lang="en-US" sz="1800" dirty="0" smtClean="0">
                <a:solidFill>
                  <a:schemeClr val="tx1"/>
                </a:solidFill>
                <a:latin typeface="+mj-lt"/>
              </a:rPr>
              <a:t>A valid db</a:t>
            </a:r>
            <a:r>
              <a:rPr lang="el-GR" sz="1800" dirty="0" smtClean="0">
                <a:solidFill>
                  <a:schemeClr val="tx1"/>
                </a:solidFill>
                <a:latin typeface="+mj-lt"/>
              </a:rPr>
              <a:t> </a:t>
            </a:r>
            <a:r>
              <a:rPr lang="en-US" sz="1800" dirty="0" smtClean="0">
                <a:solidFill>
                  <a:schemeClr val="tx1"/>
                </a:solidFill>
                <a:latin typeface="+mj-lt"/>
              </a:rPr>
              <a:t>revision results in 100 -- 1000 lines of application code being updated</a:t>
            </a: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124</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8028384"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6933864"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5839342"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4744820"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3650298"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2555776"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2542837" y="443711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3752407" y="4437112"/>
            <a:ext cx="1603324" cy="52322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ICDEW11</a:t>
            </a:r>
          </a:p>
        </p:txBody>
      </p:sp>
      <p:sp>
        <p:nvSpPr>
          <p:cNvPr id="32" name="Rectangle 31"/>
          <p:cNvSpPr/>
          <p:nvPr/>
        </p:nvSpPr>
        <p:spPr>
          <a:xfrm>
            <a:off x="5750335" y="4437112"/>
            <a:ext cx="824264" cy="523220"/>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7182811" y="4437112"/>
            <a:ext cx="1269899" cy="523220"/>
          </a:xfrm>
          <a:prstGeom prst="rect">
            <a:avLst/>
          </a:prstGeom>
        </p:spPr>
        <p:txBody>
          <a:bodyPr wrap="none">
            <a:spAutoFit/>
          </a:bodyPr>
          <a:lstStyle/>
          <a:p>
            <a:pPr algn="ctr"/>
            <a:r>
              <a:rPr lang="en-US" b="1" dirty="0" smtClean="0">
                <a:solidFill>
                  <a:srgbClr val="0000FF"/>
                </a:solidFill>
                <a:latin typeface="+mn-lt"/>
              </a:rPr>
              <a:t>Univ. Ioannina</a:t>
            </a:r>
          </a:p>
          <a:p>
            <a:pPr algn="ctr"/>
            <a:r>
              <a:rPr lang="en-US" b="1" dirty="0" smtClean="0">
                <a:solidFill>
                  <a:srgbClr val="0000FF"/>
                </a:solidFill>
                <a:latin typeface="+mn-lt"/>
              </a:rPr>
              <a:t>CAiSE14, ER15</a:t>
            </a:r>
          </a:p>
        </p:txBody>
      </p:sp>
      <p:sp>
        <p:nvSpPr>
          <p:cNvPr id="35" name="TextBox 34"/>
          <p:cNvSpPr txBox="1"/>
          <p:nvPr/>
        </p:nvSpPr>
        <p:spPr>
          <a:xfrm>
            <a:off x="6948264" y="3573016"/>
            <a:ext cx="1728192" cy="738664"/>
          </a:xfrm>
          <a:prstGeom prst="rect">
            <a:avLst/>
          </a:prstGeom>
          <a:noFill/>
        </p:spPr>
        <p:txBody>
          <a:bodyPr wrap="square" rtlCol="0">
            <a:spAutoFit/>
          </a:bodyPr>
          <a:lstStyle/>
          <a:p>
            <a:r>
              <a:rPr lang="en-US" b="1" dirty="0" smtClean="0">
                <a:solidFill>
                  <a:srgbClr val="0000FF"/>
                </a:solidFill>
                <a:latin typeface="+mn-lt"/>
              </a:rPr>
              <a:t>To be detailed next.</a:t>
            </a:r>
          </a:p>
          <a:p>
            <a:r>
              <a:rPr lang="en-US" b="1" dirty="0" smtClean="0">
                <a:solidFill>
                  <a:srgbClr val="0000FF"/>
                </a:solidFill>
                <a:latin typeface="+mn-lt"/>
              </a:rPr>
              <a:t>CAiSE14: DB level</a:t>
            </a:r>
          </a:p>
          <a:p>
            <a:r>
              <a:rPr lang="en-US" b="1" dirty="0" smtClean="0">
                <a:solidFill>
                  <a:srgbClr val="0000FF"/>
                </a:solidFill>
                <a:latin typeface="+mn-lt"/>
              </a:rPr>
              <a:t>ER’15: Table level</a:t>
            </a:r>
            <a:endParaRPr lang="el-GR" b="1" dirty="0" smtClean="0">
              <a:solidFill>
                <a:srgbClr val="0000FF"/>
              </a:solidFill>
              <a:latin typeface="+mn-lt"/>
            </a:endParaRPr>
          </a:p>
        </p:txBody>
      </p:sp>
      <p:sp>
        <p:nvSpPr>
          <p:cNvPr id="36" name="Footer Placeholder 35"/>
          <p:cNvSpPr>
            <a:spLocks noGrp="1"/>
          </p:cNvSpPr>
          <p:nvPr>
            <p:ph type="ftr" sz="quarter" idx="11"/>
          </p:nvPr>
        </p:nvSpPr>
        <p:spPr/>
        <p:txBody>
          <a:bodyPr/>
          <a:lstStyle/>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take on the problem</a:t>
            </a:r>
            <a:endParaRPr lang="el-GR" dirty="0"/>
          </a:p>
        </p:txBody>
      </p:sp>
      <p:sp>
        <p:nvSpPr>
          <p:cNvPr id="3" name="Content Placeholder 2"/>
          <p:cNvSpPr>
            <a:spLocks noGrp="1"/>
          </p:cNvSpPr>
          <p:nvPr>
            <p:ph idx="1"/>
          </p:nvPr>
        </p:nvSpPr>
        <p:spPr/>
        <p:txBody>
          <a:bodyPr>
            <a:normAutofit fontScale="77500" lnSpcReduction="20000"/>
          </a:bodyPr>
          <a:lstStyle/>
          <a:p>
            <a:r>
              <a:rPr lang="en-US" sz="3100" dirty="0" smtClean="0"/>
              <a:t>Collected </a:t>
            </a:r>
            <a:r>
              <a:rPr lang="en-US" sz="3100" dirty="0" smtClean="0">
                <a:solidFill>
                  <a:srgbClr val="C00000"/>
                </a:solidFill>
              </a:rPr>
              <a:t>version histories for the schemata of 8 open-source projects</a:t>
            </a:r>
          </a:p>
          <a:p>
            <a:pPr lvl="1"/>
            <a:r>
              <a:rPr lang="en-US" dirty="0" smtClean="0">
                <a:ea typeface="Calibri"/>
                <a:cs typeface="Calibri"/>
                <a:sym typeface="Calibri"/>
              </a:rPr>
              <a:t>CMS’s: </a:t>
            </a:r>
            <a:r>
              <a:rPr lang="en-US" dirty="0" err="1" smtClean="0">
                <a:sym typeface="Calibri"/>
              </a:rPr>
              <a:t>MediaWiki</a:t>
            </a:r>
            <a:r>
              <a:rPr lang="en-US" dirty="0" smtClean="0">
                <a:sym typeface="Calibri"/>
              </a:rPr>
              <a:t>, TYPO3, Coppermine, </a:t>
            </a:r>
            <a:r>
              <a:rPr lang="en-US" dirty="0" err="1" smtClean="0">
                <a:sym typeface="Calibri"/>
              </a:rPr>
              <a:t>phpBB</a:t>
            </a:r>
            <a:r>
              <a:rPr lang="en-US" dirty="0" smtClean="0">
                <a:sym typeface="Calibri"/>
              </a:rPr>
              <a:t>, </a:t>
            </a:r>
            <a:r>
              <a:rPr lang="en-US" dirty="0" err="1" smtClean="0">
                <a:sym typeface="Calibri"/>
              </a:rPr>
              <a:t>OpenCart</a:t>
            </a:r>
            <a:endParaRPr lang="en-US" dirty="0" smtClean="0">
              <a:sym typeface="Calibri"/>
            </a:endParaRPr>
          </a:p>
          <a:p>
            <a:pPr lvl="1"/>
            <a:r>
              <a:rPr lang="en-US" dirty="0" smtClean="0">
                <a:latin typeface="Calibri" pitchFamily="34" charset="0"/>
              </a:rPr>
              <a:t>Physics: ATLAS Trigger  --- Bio: Ensemble, </a:t>
            </a:r>
            <a:r>
              <a:rPr lang="en-US" dirty="0" err="1" smtClean="0">
                <a:latin typeface="Calibri" pitchFamily="34" charset="0"/>
              </a:rPr>
              <a:t>BioSQL</a:t>
            </a:r>
            <a:endParaRPr lang="en-US" dirty="0" smtClean="0">
              <a:latin typeface="Calibri" pitchFamily="34" charset="0"/>
            </a:endParaRPr>
          </a:p>
          <a:p>
            <a:pPr lvl="1"/>
            <a:endParaRPr lang="en-US" dirty="0" smtClean="0">
              <a:latin typeface="Calibri" pitchFamily="34" charset="0"/>
            </a:endParaRPr>
          </a:p>
          <a:p>
            <a:r>
              <a:rPr lang="en-US" sz="3100" dirty="0" smtClean="0">
                <a:latin typeface="Calibri" pitchFamily="34" charset="0"/>
              </a:rPr>
              <a:t>Preprocessed them to be </a:t>
            </a:r>
            <a:r>
              <a:rPr lang="en-US" sz="3100" dirty="0" err="1" smtClean="0">
                <a:latin typeface="Calibri" pitchFamily="34" charset="0"/>
              </a:rPr>
              <a:t>parsable</a:t>
            </a:r>
            <a:r>
              <a:rPr lang="en-US" sz="3100" dirty="0" smtClean="0">
                <a:latin typeface="Calibri" pitchFamily="34" charset="0"/>
              </a:rPr>
              <a:t> by our </a:t>
            </a:r>
            <a:r>
              <a:rPr lang="en-US" sz="3100" b="1" dirty="0" smtClean="0">
                <a:latin typeface="Calibri" pitchFamily="34" charset="0"/>
              </a:rPr>
              <a:t>HECATE schema comparison tool</a:t>
            </a:r>
            <a:r>
              <a:rPr lang="en-US" sz="3100" dirty="0" smtClean="0">
                <a:latin typeface="Calibri" pitchFamily="34" charset="0"/>
              </a:rPr>
              <a:t> and exported the </a:t>
            </a:r>
            <a:r>
              <a:rPr lang="en-US" sz="3100" dirty="0" smtClean="0">
                <a:solidFill>
                  <a:srgbClr val="0000FF"/>
                </a:solidFill>
                <a:latin typeface="Calibri" pitchFamily="34" charset="0"/>
              </a:rPr>
              <a:t>transitions</a:t>
            </a:r>
            <a:r>
              <a:rPr lang="en-US" sz="3100" dirty="0" smtClean="0">
                <a:latin typeface="Calibri" pitchFamily="34" charset="0"/>
              </a:rPr>
              <a:t> between each two subsequent versions and </a:t>
            </a:r>
            <a:r>
              <a:rPr lang="en-US" sz="3100" dirty="0" smtClean="0">
                <a:solidFill>
                  <a:srgbClr val="C00000"/>
                </a:solidFill>
                <a:latin typeface="Calibri" pitchFamily="34" charset="0"/>
              </a:rPr>
              <a:t>measures</a:t>
            </a:r>
            <a:r>
              <a:rPr lang="en-US" sz="3100" dirty="0" smtClean="0">
                <a:latin typeface="Calibri" pitchFamily="34" charset="0"/>
              </a:rPr>
              <a:t> for them </a:t>
            </a:r>
            <a:r>
              <a:rPr lang="en" sz="3100" dirty="0" smtClean="0">
                <a:ea typeface="Calibri"/>
                <a:cs typeface="Calibri"/>
                <a:sym typeface="Calibri"/>
              </a:rPr>
              <a:t>(size, growth, changes)  </a:t>
            </a:r>
          </a:p>
          <a:p>
            <a:pPr algn="r">
              <a:buNone/>
            </a:pPr>
            <a:endParaRPr lang="en-US" sz="2600" dirty="0" smtClean="0">
              <a:latin typeface="Calibri" pitchFamily="34" charset="0"/>
            </a:endParaRPr>
          </a:p>
          <a:p>
            <a:r>
              <a:rPr lang="en-US" sz="3100" dirty="0" smtClean="0">
                <a:solidFill>
                  <a:srgbClr val="0000FF"/>
                </a:solidFill>
                <a:latin typeface="Calibri" pitchFamily="34" charset="0"/>
              </a:rPr>
              <a:t>Visualized the transitions in graphical representations </a:t>
            </a:r>
            <a:r>
              <a:rPr lang="en-US" sz="3100" dirty="0" smtClean="0">
                <a:latin typeface="Calibri" pitchFamily="34" charset="0"/>
              </a:rPr>
              <a:t>and </a:t>
            </a:r>
            <a:r>
              <a:rPr lang="en-US" sz="3100" dirty="0" smtClean="0">
                <a:solidFill>
                  <a:srgbClr val="C00000"/>
                </a:solidFill>
                <a:latin typeface="Calibri" pitchFamily="34" charset="0"/>
              </a:rPr>
              <a:t>statistically studied the measures</a:t>
            </a:r>
            <a:r>
              <a:rPr lang="en-US" sz="3100" dirty="0" smtClean="0">
                <a:latin typeface="Calibri" pitchFamily="34" charset="0"/>
              </a:rPr>
              <a:t>, both at the </a:t>
            </a:r>
            <a:r>
              <a:rPr lang="en-US" sz="3100" b="1" dirty="0" smtClean="0">
                <a:latin typeface="Calibri" pitchFamily="34" charset="0"/>
              </a:rPr>
              <a:t>macro (database)</a:t>
            </a:r>
            <a:r>
              <a:rPr lang="en-US" sz="3100" dirty="0" smtClean="0">
                <a:latin typeface="Calibri" pitchFamily="34" charset="0"/>
              </a:rPr>
              <a:t> and at the </a:t>
            </a:r>
            <a:r>
              <a:rPr lang="en-US" sz="3100" b="1" dirty="0" smtClean="0">
                <a:latin typeface="Calibri" pitchFamily="34" charset="0"/>
              </a:rPr>
              <a:t>micro (table)</a:t>
            </a:r>
            <a:r>
              <a:rPr lang="en-US" sz="3100" dirty="0" smtClean="0">
                <a:latin typeface="Calibri" pitchFamily="34" charset="0"/>
              </a:rPr>
              <a:t> level </a:t>
            </a:r>
            <a:endParaRPr lang="en-US" sz="3100" b="1" dirty="0" smtClean="0">
              <a:latin typeface="Calibri" pitchFamily="34" charset="0"/>
            </a:endParaRPr>
          </a:p>
          <a:p>
            <a:endParaRPr lang="en-US" sz="3100" b="1" dirty="0" smtClean="0">
              <a:latin typeface="Calibri" pitchFamily="34" charset="0"/>
            </a:endParaRPr>
          </a:p>
          <a:p>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125</a:t>
            </a:fld>
            <a:endParaRPr kumimoji="0" lang="en-US"/>
          </a:p>
        </p:txBody>
      </p:sp>
      <p:pic>
        <p:nvPicPr>
          <p:cNvPr id="7" name="Picture 7" descr="C:\Users\pvassil\AppData\Local\Microsoft\Windows\Temporary Internet Files\Content.IE5\5Q1D2M5Y\MC900440454[1].wmf"/>
          <p:cNvPicPr>
            <a:picLocks noChangeAspect="1" noChangeArrowheads="1"/>
          </p:cNvPicPr>
          <p:nvPr/>
        </p:nvPicPr>
        <p:blipFill>
          <a:blip r:embed="rId3" cstate="print"/>
          <a:srcRect/>
          <a:stretch>
            <a:fillRect/>
          </a:stretch>
        </p:blipFill>
        <p:spPr bwMode="auto">
          <a:xfrm>
            <a:off x="7767637" y="1095127"/>
            <a:ext cx="1412875" cy="1828800"/>
          </a:xfrm>
          <a:prstGeom prst="rect">
            <a:avLst/>
          </a:prstGeom>
          <a:noFill/>
          <a:ln w="9525">
            <a:noFill/>
            <a:miter lim="800000"/>
            <a:headEnd/>
            <a:tailEnd/>
          </a:ln>
        </p:spPr>
      </p:pic>
      <p:grpSp>
        <p:nvGrpSpPr>
          <p:cNvPr id="5" name="Group 9"/>
          <p:cNvGrpSpPr/>
          <p:nvPr/>
        </p:nvGrpSpPr>
        <p:grpSpPr>
          <a:xfrm>
            <a:off x="8028384" y="116632"/>
            <a:ext cx="1018870" cy="1080120"/>
            <a:chOff x="7772626" y="116632"/>
            <a:chExt cx="1018870" cy="1080120"/>
          </a:xfrm>
        </p:grpSpPr>
        <p:pic>
          <p:nvPicPr>
            <p:cNvPr id="6" name="Picture 45" descr="C:\Users\pvassil\AppData\Local\Microsoft\Windows\Temporary Internet Files\Content.IE5\USRROZJH\MC900384174[1].wmf"/>
            <p:cNvPicPr>
              <a:picLocks noChangeAspect="1" noChangeArrowheads="1"/>
            </p:cNvPicPr>
            <p:nvPr/>
          </p:nvPicPr>
          <p:blipFill>
            <a:blip r:embed="rId4"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5" cstate="print"/>
            <a:srcRect/>
            <a:stretch>
              <a:fillRect/>
            </a:stretch>
          </p:blipFill>
          <p:spPr bwMode="auto">
            <a:xfrm>
              <a:off x="7772626" y="188640"/>
              <a:ext cx="1018870" cy="1008112"/>
            </a:xfrm>
            <a:prstGeom prst="rect">
              <a:avLst/>
            </a:prstGeom>
            <a:noFill/>
          </p:spPr>
        </p:pic>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evolution for o/s db’s at the “macro” Level</a:t>
            </a:r>
            <a:endParaRPr lang="el-GR" dirty="0"/>
          </a:p>
        </p:txBody>
      </p:sp>
      <p:sp>
        <p:nvSpPr>
          <p:cNvPr id="3" name="Text Placeholder 2"/>
          <p:cNvSpPr>
            <a:spLocks noGrp="1"/>
          </p:cNvSpPr>
          <p:nvPr>
            <p:ph type="body" idx="1"/>
          </p:nvPr>
        </p:nvSpPr>
        <p:spPr>
          <a:xfrm>
            <a:off x="722313" y="1268761"/>
            <a:ext cx="7772400" cy="3138140"/>
          </a:xfrm>
        </p:spPr>
        <p:txBody>
          <a:bodyPr>
            <a:noAutofit/>
          </a:bodyPr>
          <a:lstStyle/>
          <a:p>
            <a:r>
              <a:rPr lang="en-US" sz="1800" b="1" dirty="0" smtClean="0"/>
              <a:t>.. What do we see if we observe the evolution of </a:t>
            </a:r>
            <a:r>
              <a:rPr lang="en-US" sz="1800" b="1" u="sng" dirty="0" smtClean="0"/>
              <a:t>the entire schema</a:t>
            </a:r>
            <a:r>
              <a:rPr lang="en-US" sz="1800" b="1" dirty="0" smtClean="0"/>
              <a:t>?</a:t>
            </a:r>
          </a:p>
          <a:p>
            <a:endParaRPr lang="en-US" sz="1800" dirty="0" smtClean="0"/>
          </a:p>
          <a:p>
            <a:r>
              <a:rPr lang="en-US" sz="1800" dirty="0" smtClean="0">
                <a:solidFill>
                  <a:srgbClr val="0000FF"/>
                </a:solidFill>
              </a:rPr>
              <a:t>http://www.cs.uoi.gr/~pvassil/publications/2014_CAiSE/ </a:t>
            </a:r>
          </a:p>
          <a:p>
            <a:endParaRPr lang="en-US" sz="1800" dirty="0" smtClean="0"/>
          </a:p>
          <a:p>
            <a:r>
              <a:rPr lang="en-US" sz="1800" dirty="0" err="1" smtClean="0"/>
              <a:t>Skoulis</a:t>
            </a:r>
            <a:r>
              <a:rPr lang="en-US" sz="1800" dirty="0" smtClean="0"/>
              <a:t>, Vassiliadis, </a:t>
            </a:r>
            <a:r>
              <a:rPr lang="en-US" sz="1800" dirty="0" err="1" smtClean="0"/>
              <a:t>Zarras</a:t>
            </a:r>
            <a:r>
              <a:rPr lang="en-US" sz="1800" dirty="0" smtClean="0"/>
              <a:t>. Open-Source Databases: Within, Outside, or Beyond Lehman's Laws of Software Evolution? </a:t>
            </a:r>
            <a:r>
              <a:rPr lang="en-US" sz="1800" b="1" dirty="0" err="1" smtClean="0"/>
              <a:t>CAiSE</a:t>
            </a:r>
            <a:r>
              <a:rPr lang="en-US" sz="1800" b="1" dirty="0" smtClean="0"/>
              <a:t> 2014 </a:t>
            </a:r>
          </a:p>
          <a:p>
            <a:r>
              <a:rPr lang="en-US" sz="1800" dirty="0" smtClean="0"/>
              <a:t>Also: </a:t>
            </a:r>
            <a:r>
              <a:rPr lang="fr-FR" sz="1800" dirty="0" smtClean="0"/>
              <a:t> </a:t>
            </a:r>
            <a:r>
              <a:rPr lang="fr-FR" sz="1800" dirty="0" err="1" smtClean="0"/>
              <a:t>Growing</a:t>
            </a:r>
            <a:r>
              <a:rPr lang="fr-FR" sz="1800" dirty="0" smtClean="0"/>
              <a:t> up </a:t>
            </a:r>
            <a:r>
              <a:rPr lang="fr-FR" sz="1800" dirty="0" err="1" smtClean="0"/>
              <a:t>with</a:t>
            </a:r>
            <a:r>
              <a:rPr lang="fr-FR" sz="1800" dirty="0" smtClean="0"/>
              <a:t> </a:t>
            </a:r>
            <a:r>
              <a:rPr lang="fr-FR" sz="1800" dirty="0" err="1" smtClean="0"/>
              <a:t>stability</a:t>
            </a:r>
            <a:r>
              <a:rPr lang="fr-FR" sz="1800" dirty="0" smtClean="0"/>
              <a:t>: How open-source </a:t>
            </a:r>
            <a:r>
              <a:rPr lang="fr-FR" sz="1800" dirty="0" err="1" smtClean="0"/>
              <a:t>relational</a:t>
            </a:r>
            <a:r>
              <a:rPr lang="fr-FR" sz="1800" dirty="0" smtClean="0"/>
              <a:t> </a:t>
            </a:r>
            <a:r>
              <a:rPr lang="fr-FR" sz="1800" dirty="0" err="1" smtClean="0"/>
              <a:t>databases</a:t>
            </a:r>
            <a:r>
              <a:rPr lang="fr-FR" sz="1800" dirty="0" smtClean="0"/>
              <a:t> </a:t>
            </a:r>
            <a:r>
              <a:rPr lang="fr-FR" sz="1800" dirty="0" err="1" smtClean="0"/>
              <a:t>evolve</a:t>
            </a:r>
            <a:r>
              <a:rPr lang="fr-FR" sz="1800" dirty="0" smtClean="0"/>
              <a:t>.  </a:t>
            </a:r>
            <a:r>
              <a:rPr lang="fr-FR" sz="1800" b="1" dirty="0" smtClean="0"/>
              <a:t>Information Systems, Volume 53</a:t>
            </a:r>
            <a:r>
              <a:rPr lang="fr-FR" sz="1800" dirty="0" smtClean="0"/>
              <a:t>, </a:t>
            </a:r>
            <a:r>
              <a:rPr lang="fr-FR" sz="1800" dirty="0" err="1" smtClean="0"/>
              <a:t>October</a:t>
            </a:r>
            <a:r>
              <a:rPr lang="fr-FR" sz="1800" dirty="0" smtClean="0"/>
              <a:t>–</a:t>
            </a:r>
            <a:r>
              <a:rPr lang="fr-FR" sz="1800" dirty="0" err="1" smtClean="0"/>
              <a:t>November</a:t>
            </a:r>
            <a:r>
              <a:rPr lang="fr-FR" sz="1800" dirty="0" smtClean="0"/>
              <a:t> 2015</a:t>
            </a:r>
            <a:endParaRPr lang="el-GR" sz="18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126</a:t>
            </a:fld>
            <a:endParaRPr kumimoji="0"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a:ea typeface="Calibri"/>
                <a:cs typeface="Calibri"/>
                <a:sym typeface="Calibri"/>
              </a:rPr>
              <a:t>Datasets</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77500" lnSpcReduction="20000"/>
          </a:bodyPr>
          <a:lstStyle/>
          <a:p>
            <a:pPr marL="457200" indent="-419100">
              <a:lnSpc>
                <a:spcPct val="115000"/>
              </a:lnSpc>
              <a:spcAft>
                <a:spcPts val="600"/>
              </a:spcAft>
              <a:buSzPct val="100000"/>
              <a:buNone/>
            </a:pPr>
            <a:r>
              <a:rPr lang="fr-FR" dirty="0" smtClean="0">
                <a:cs typeface="Consolas" pitchFamily="49" charset="0"/>
                <a:hlinkClick r:id="rId3"/>
              </a:rPr>
              <a:t>https://github.com/DAINTINESS-Group/EvolutionDatasets</a:t>
            </a:r>
            <a:r>
              <a:rPr lang="fr-FR" dirty="0" smtClean="0">
                <a:cs typeface="Consolas" pitchFamily="49" charset="0"/>
                <a:hlinkClick r:id="rId4"/>
              </a:rPr>
              <a:t> </a:t>
            </a:r>
            <a:endParaRPr lang="fr-FR" dirty="0" smtClean="0">
              <a:cs typeface="Consolas" pitchFamily="49" charset="0"/>
            </a:endParaRPr>
          </a:p>
          <a:p>
            <a:pPr marL="457200" lvl="0" indent="-419100">
              <a:lnSpc>
                <a:spcPct val="115000"/>
              </a:lnSpc>
              <a:spcAft>
                <a:spcPts val="600"/>
              </a:spcAft>
              <a:buSzPct val="100000"/>
              <a:buNone/>
            </a:pPr>
            <a:endParaRPr lang="en-US" dirty="0" smtClean="0">
              <a:latin typeface="Calibri"/>
              <a:ea typeface="Calibri"/>
              <a:cs typeface="Calibri"/>
              <a:sym typeface="Calibri"/>
            </a:endParaRPr>
          </a:p>
          <a:p>
            <a:pPr marL="457200" lvl="0" indent="-419100">
              <a:lnSpc>
                <a:spcPct val="115000"/>
              </a:lnSpc>
              <a:spcAft>
                <a:spcPts val="600"/>
              </a:spcAft>
              <a:buSzPct val="100000"/>
              <a:buFont typeface="Calibri"/>
              <a:buChar char="●"/>
            </a:pPr>
            <a:r>
              <a:rPr lang="en-US" dirty="0" smtClean="0">
                <a:latin typeface="Calibri"/>
                <a:ea typeface="Calibri"/>
                <a:cs typeface="Calibri"/>
                <a:sym typeface="Calibri"/>
              </a:rPr>
              <a:t>Content management Systems</a:t>
            </a:r>
          </a:p>
          <a:p>
            <a:pPr marL="857250" lvl="1" indent="-419100">
              <a:lnSpc>
                <a:spcPct val="115000"/>
              </a:lnSpc>
              <a:spcBef>
                <a:spcPts val="600"/>
              </a:spcBef>
              <a:spcAft>
                <a:spcPts val="600"/>
              </a:spcAft>
              <a:buFont typeface="Calibri"/>
              <a:buChar char="●"/>
            </a:pPr>
            <a:r>
              <a:rPr lang="en-US" dirty="0" smtClean="0">
                <a:latin typeface="Calibri"/>
                <a:sym typeface="Calibri"/>
              </a:rPr>
              <a:t>MediaWiki, TYPO3, Coppermine, phpBB, OpenCart</a:t>
            </a:r>
            <a:endParaRPr lang="en-US" dirty="0" smtClean="0">
              <a:latin typeface="Calibri" pitchFamily="34" charset="0"/>
            </a:endParaRPr>
          </a:p>
          <a:p>
            <a:pPr marL="457200" lvl="0" indent="-419100">
              <a:lnSpc>
                <a:spcPct val="115000"/>
              </a:lnSpc>
              <a:spcAft>
                <a:spcPts val="600"/>
              </a:spcAft>
              <a:buSzPct val="100000"/>
              <a:buFont typeface="Calibri"/>
              <a:buChar char="●"/>
            </a:pPr>
            <a:r>
              <a:rPr lang="en-US" dirty="0" smtClean="0">
                <a:latin typeface="Calibri" pitchFamily="34" charset="0"/>
              </a:rPr>
              <a:t>Medical Databases</a:t>
            </a:r>
          </a:p>
          <a:p>
            <a:pPr marL="857250" lvl="1" indent="-419100">
              <a:lnSpc>
                <a:spcPct val="115000"/>
              </a:lnSpc>
              <a:spcBef>
                <a:spcPts val="600"/>
              </a:spcBef>
              <a:spcAft>
                <a:spcPts val="600"/>
              </a:spcAft>
              <a:buFont typeface="Calibri"/>
              <a:buChar char="●"/>
            </a:pPr>
            <a:r>
              <a:rPr lang="en-US" dirty="0" smtClean="0">
                <a:latin typeface="Calibri" pitchFamily="34" charset="0"/>
              </a:rPr>
              <a:t>Ensemble, BioSQL</a:t>
            </a:r>
          </a:p>
          <a:p>
            <a:pPr marL="457200" lvl="0" indent="-419100">
              <a:lnSpc>
                <a:spcPct val="115000"/>
              </a:lnSpc>
              <a:spcAft>
                <a:spcPts val="600"/>
              </a:spcAft>
              <a:buSzPct val="100000"/>
              <a:buFont typeface="Calibri"/>
              <a:buChar char="●"/>
            </a:pPr>
            <a:r>
              <a:rPr lang="en-US" dirty="0" smtClean="0">
                <a:latin typeface="Calibri" pitchFamily="34" charset="0"/>
              </a:rPr>
              <a:t>Scientific</a:t>
            </a:r>
          </a:p>
          <a:p>
            <a:pPr marL="857250" lvl="1" indent="-419100">
              <a:lnSpc>
                <a:spcPct val="115000"/>
              </a:lnSpc>
              <a:spcBef>
                <a:spcPts val="600"/>
              </a:spcBef>
              <a:spcAft>
                <a:spcPts val="600"/>
              </a:spcAft>
              <a:buFont typeface="Calibri"/>
              <a:buChar char="●"/>
            </a:pPr>
            <a:r>
              <a:rPr lang="en-US" dirty="0" smtClean="0">
                <a:latin typeface="Calibri" pitchFamily="34" charset="0"/>
              </a:rPr>
              <a:t>ATLAS Trigger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127</a:t>
            </a:fld>
            <a:endParaRPr kumimoji="0" lang="en-US"/>
          </a:p>
        </p:txBody>
      </p:sp>
    </p:spTree>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l-GR"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29E33-B620-47F9-BB04-8846C2A5AFCC}" type="slidenum">
              <a:rPr lang="en-US" smtClean="0"/>
              <a:pPr/>
              <a:t>128</a:t>
            </a:fld>
            <a:endParaRPr lang="en-US"/>
          </a:p>
        </p:txBody>
      </p:sp>
      <p:graphicFrame>
        <p:nvGraphicFramePr>
          <p:cNvPr id="5" name="Table 4"/>
          <p:cNvGraphicFramePr>
            <a:graphicFrameLocks noGrp="1"/>
          </p:cNvGraphicFramePr>
          <p:nvPr/>
        </p:nvGraphicFramePr>
        <p:xfrm>
          <a:off x="251521" y="1268730"/>
          <a:ext cx="8640962" cy="5328624"/>
        </p:xfrm>
        <a:graphic>
          <a:graphicData uri="http://schemas.openxmlformats.org/drawingml/2006/table">
            <a:tbl>
              <a:tblPr/>
              <a:tblGrid>
                <a:gridCol w="963596"/>
                <a:gridCol w="433560"/>
                <a:gridCol w="1117123"/>
                <a:gridCol w="443324"/>
                <a:gridCol w="443324"/>
                <a:gridCol w="570454"/>
                <a:gridCol w="568825"/>
                <a:gridCol w="568825"/>
                <a:gridCol w="692697"/>
                <a:gridCol w="2839234"/>
              </a:tblGrid>
              <a:tr h="816061">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Dataset</a:t>
                      </a:r>
                      <a:endParaRPr lang="el-GR" sz="11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Versions</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Lifetime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Commits</a:t>
                      </a:r>
                      <a:r>
                        <a:rPr lang="en-US" sz="1000" b="1" kern="1400" dirty="0">
                          <a:solidFill>
                            <a:srgbClr val="000000"/>
                          </a:solidFill>
                          <a:latin typeface="Calibri"/>
                          <a:ea typeface="Times New Roman"/>
                          <a:cs typeface="Times New Roman"/>
                        </a:rPr>
                        <a:t> per Day</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commits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with</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change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n-US" sz="1000" b="1" kern="1400">
                          <a:solidFill>
                            <a:srgbClr val="000000"/>
                          </a:solidFill>
                          <a:latin typeface="Calibri"/>
                          <a:ea typeface="Times New Roman"/>
                          <a:cs typeface="Times New Roman"/>
                        </a:rPr>
                        <a:t>Repository URL</a:t>
                      </a:r>
                      <a:endParaRPr lang="el-GR" sz="1100" kern="1400">
                        <a:solidFill>
                          <a:srgbClr val="000000"/>
                        </a:solidFill>
                        <a:latin typeface="Times New Roman"/>
                        <a:ea typeface="Times New Roman"/>
                        <a:cs typeface="Times New Roman"/>
                      </a:endParaRPr>
                    </a:p>
                  </a:txBody>
                  <a:tcPr marL="52103" marR="52103"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ATLAS Trigger</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2 Y, 7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858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0,089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2"/>
                        </a:rPr>
                        <a:t>http://atdaq-sw.cern.ch/cgi-bin/viewcvs-atlas.cgi/offline/Trigger/TrigConfiguration/TrigDb/share/sql/combined_schema.sql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BioSQL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10 Y, 6 M, 19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0,012</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3"/>
                        </a:rPr>
                        <a:t>https://github.com/biosql/biosql/blob/master/sql/biosqldb-mysql.sql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Coppermine</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6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4"/>
                        </a:rPr>
                        <a:t>http://sourceforge.net/p/coppermine/code/8581/tree/trunk/cpg1.5.x/sql/schema.sql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Ensembl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528</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13 Y, 3 M, 15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486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5"/>
                        </a:rPr>
                        <a:t>http://cvs.sanger.ac.uk/cgi-bin/viewvc.cgi/ensembl/sql/table.sql?root=ensembl&amp;view=log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MediaWiki</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322</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10 M, 6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318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6"/>
                        </a:rPr>
                        <a:t>https://svn.wikimedia.org/viewvc/mediawiki/trunk/phase3/maintenance/tables.sql?view=log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OpenCart</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4 Y, 4 M, 3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292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7"/>
                        </a:rPr>
                        <a:t>https://github.com/opencart/opencart/blob/master/upload/install/opencart.sql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phpBB</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133</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6 Y, 7 M, 10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0,055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8"/>
                        </a:rPr>
                        <a:t>https://github.com/phpbb/phpbb3/blob/develop/phpBB/install/schemas/mysql_41_schema.sql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TYPO3</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97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11 M, 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76%</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9"/>
                        </a:rPr>
                        <a:t>https://git.typo3.org/Packages/TYPO3.CMS.git/history/TYPO3_6-0:/t3lib/stddb/tables.sql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Hecate: </a:t>
            </a:r>
            <a:r>
              <a:rPr lang="en-US" dirty="0" smtClean="0">
                <a:latin typeface="Calibri" pitchFamily="34" charset="0"/>
              </a:rPr>
              <a:t>SQL schema diff viewer</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20000"/>
          </a:bodyPr>
          <a:lstStyle/>
          <a:p>
            <a:pPr marL="457200" lvl="0" indent="-419100">
              <a:lnSpc>
                <a:spcPct val="115000"/>
              </a:lnSpc>
              <a:buSzPct val="100000"/>
              <a:buFont typeface="Calibri"/>
              <a:buChar char="●"/>
            </a:pPr>
            <a:r>
              <a:rPr lang="en" dirty="0" smtClean="0">
                <a:latin typeface="Calibri"/>
                <a:ea typeface="Calibri"/>
                <a:cs typeface="Calibri"/>
                <a:sym typeface="Calibri"/>
              </a:rPr>
              <a:t>Parses DDL files</a:t>
            </a:r>
          </a:p>
          <a:p>
            <a:pPr marL="457200" lvl="0" indent="-419100">
              <a:lnSpc>
                <a:spcPct val="115000"/>
              </a:lnSpc>
              <a:buSzPct val="100000"/>
              <a:buFont typeface="Calibri"/>
              <a:buChar char="●"/>
            </a:pPr>
            <a:r>
              <a:rPr lang="en-US" dirty="0" smtClean="0">
                <a:latin typeface="Calibri" pitchFamily="34" charset="0"/>
              </a:rPr>
              <a:t>Creates a model for the parsed SQL elements</a:t>
            </a:r>
          </a:p>
          <a:p>
            <a:pPr marL="457200" lvl="0" indent="-419100">
              <a:lnSpc>
                <a:spcPct val="115000"/>
              </a:lnSpc>
              <a:buSzPct val="100000"/>
              <a:buFont typeface="Calibri"/>
              <a:buChar char="●"/>
            </a:pPr>
            <a:r>
              <a:rPr lang="en-US" dirty="0" smtClean="0">
                <a:latin typeface="Calibri" pitchFamily="34" charset="0"/>
              </a:rPr>
              <a:t>Compares two versions of the same schema</a:t>
            </a:r>
          </a:p>
          <a:p>
            <a:pPr marL="457200" lvl="0" indent="-419100">
              <a:lnSpc>
                <a:spcPct val="115000"/>
              </a:lnSpc>
              <a:buSzPct val="100000"/>
              <a:buFont typeface="Calibri"/>
              <a:buChar char="●"/>
            </a:pPr>
            <a:r>
              <a:rPr lang="en-US" dirty="0" smtClean="0">
                <a:latin typeface="Calibri" pitchFamily="34" charset="0"/>
              </a:rPr>
              <a:t>Reports on the diff performed with a variety of metrics</a:t>
            </a:r>
          </a:p>
          <a:p>
            <a:pPr marL="457200" lvl="0" indent="-419100">
              <a:lnSpc>
                <a:spcPct val="115000"/>
              </a:lnSpc>
              <a:buSzPct val="100000"/>
              <a:buFont typeface="Calibri"/>
              <a:buChar char="●"/>
            </a:pPr>
            <a:r>
              <a:rPr lang="en-US" dirty="0" smtClean="0">
                <a:latin typeface="Calibri" pitchFamily="34" charset="0"/>
              </a:rPr>
              <a:t>Exports the transitions that occurred in XML format</a:t>
            </a:r>
          </a:p>
          <a:p>
            <a:pPr marL="857250" lvl="1" indent="-419100">
              <a:lnSpc>
                <a:spcPct val="115000"/>
              </a:lnSpc>
              <a:buSzPct val="100000"/>
              <a:buNone/>
            </a:pPr>
            <a:endParaRPr lang="fr-FR" dirty="0" smtClean="0">
              <a:cs typeface="Consolas" pitchFamily="49" charset="0"/>
              <a:hlinkClick r:id="rId3"/>
            </a:endParaRPr>
          </a:p>
          <a:p>
            <a:pPr marL="857250" lvl="1" indent="-419100">
              <a:lnSpc>
                <a:spcPct val="115000"/>
              </a:lnSpc>
              <a:buSzPct val="100000"/>
              <a:buNone/>
            </a:pPr>
            <a:r>
              <a:rPr lang="fr-FR" dirty="0" smtClean="0">
                <a:cs typeface="Consolas" pitchFamily="49" charset="0"/>
                <a:hlinkClick r:id="rId3"/>
              </a:rPr>
              <a:t>https://github.com/DAINTINESS-Group/Hecate</a:t>
            </a:r>
            <a:r>
              <a:rPr lang="fr-FR" dirty="0" smtClean="0">
                <a:cs typeface="Consolas" pitchFamily="49" charset="0"/>
              </a:rPr>
              <a:t> </a:t>
            </a:r>
          </a:p>
          <a:p>
            <a:pPr marL="457200" lvl="0" indent="-419100">
              <a:lnSpc>
                <a:spcPct val="115000"/>
              </a:lnSpc>
              <a:buSzPct val="100000"/>
              <a:buNone/>
            </a:pP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129</a:t>
            </a:fld>
            <a:endParaRPr kumimoji="0" lang="en-US"/>
          </a:p>
        </p:txBody>
      </p:sp>
      <p:sp>
        <p:nvSpPr>
          <p:cNvPr id="5" name="Footer Placeholder 4"/>
          <p:cNvSpPr>
            <a:spLocks noGrp="1"/>
          </p:cNvSpPr>
          <p:nvPr>
            <p:ph type="ftr" sz="quarter" idx="11"/>
          </p:nvPr>
        </p:nvSpPr>
        <p:spPr/>
        <p:txBody>
          <a:bodyPr/>
          <a:lstStyle/>
          <a:p>
            <a:endParaRPr kumimoji="0"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Views</a:t>
            </a:r>
            <a:endParaRPr lang="el-GR" dirty="0"/>
          </a:p>
        </p:txBody>
      </p:sp>
      <p:sp>
        <p:nvSpPr>
          <p:cNvPr id="5" name="Content Placeholder 4"/>
          <p:cNvSpPr>
            <a:spLocks noGrp="1"/>
          </p:cNvSpPr>
          <p:nvPr>
            <p:ph idx="1"/>
          </p:nvPr>
        </p:nvSpPr>
        <p:spPr/>
        <p:txBody>
          <a:bodyPr>
            <a:normAutofit fontScale="92500" lnSpcReduction="20000"/>
          </a:bodyPr>
          <a:lstStyle/>
          <a:p>
            <a:r>
              <a:rPr lang="en-US" b="1" dirty="0" smtClean="0"/>
              <a:t>Virtual</a:t>
            </a:r>
            <a:r>
              <a:rPr lang="en-US" dirty="0" smtClean="0"/>
              <a:t> views: macros that allow the developers to construct queries easier by using them as tables in subsequent queries</a:t>
            </a:r>
          </a:p>
          <a:p>
            <a:pPr lvl="1">
              <a:buNone/>
            </a:pPr>
            <a:endParaRPr lang="fr-FR" sz="2000" dirty="0" smtClean="0">
              <a:latin typeface="Consolas" pitchFamily="49" charset="0"/>
              <a:cs typeface="Consolas" pitchFamily="49" charset="0"/>
            </a:endParaRPr>
          </a:p>
          <a:p>
            <a:pPr lvl="1">
              <a:buNone/>
            </a:pPr>
            <a:r>
              <a:rPr lang="fr-FR" sz="2000" dirty="0" smtClean="0">
                <a:latin typeface="Consolas" pitchFamily="49" charset="0"/>
                <a:cs typeface="Consolas" pitchFamily="49" charset="0"/>
              </a:rPr>
              <a:t>CREATE VIEW </a:t>
            </a:r>
            <a:r>
              <a:rPr lang="fr-FR" sz="2000" b="1" dirty="0" err="1" smtClean="0">
                <a:latin typeface="Consolas" pitchFamily="49" charset="0"/>
                <a:cs typeface="Consolas" pitchFamily="49" charset="0"/>
              </a:rPr>
              <a:t>sales_vv</a:t>
            </a:r>
            <a:r>
              <a:rPr lang="fr-FR" sz="2000" dirty="0" smtClean="0">
                <a:latin typeface="Consolas" pitchFamily="49" charset="0"/>
                <a:cs typeface="Consolas" pitchFamily="49" charset="0"/>
              </a:rPr>
              <a:t> AS </a:t>
            </a:r>
          </a:p>
          <a:p>
            <a:pPr lvl="1">
              <a:buNone/>
            </a:pPr>
            <a:r>
              <a:rPr lang="fr-FR" sz="2000" dirty="0" smtClean="0">
                <a:latin typeface="Consolas" pitchFamily="49" charset="0"/>
                <a:cs typeface="Consolas" pitchFamily="49" charset="0"/>
              </a:rPr>
              <a:t>SELECT </a:t>
            </a:r>
            <a:r>
              <a:rPr lang="fr-FR" sz="2000" dirty="0" err="1" smtClean="0">
                <a:latin typeface="Consolas" pitchFamily="49" charset="0"/>
                <a:cs typeface="Consolas" pitchFamily="49" charset="0"/>
              </a:rPr>
              <a:t>t.calendar_year</a:t>
            </a:r>
            <a:r>
              <a:rPr lang="fr-FR" sz="2000" dirty="0" smtClean="0">
                <a:latin typeface="Consolas" pitchFamily="49" charset="0"/>
                <a:cs typeface="Consolas" pitchFamily="49" charset="0"/>
              </a:rPr>
              <a:t>,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 SUM(</a:t>
            </a:r>
            <a:r>
              <a:rPr lang="fr-FR" sz="2000" dirty="0" err="1" smtClean="0">
                <a:latin typeface="Consolas" pitchFamily="49" charset="0"/>
                <a:cs typeface="Consolas" pitchFamily="49" charset="0"/>
              </a:rPr>
              <a:t>s.amount_sold</a:t>
            </a:r>
            <a:r>
              <a:rPr lang="fr-FR" sz="2000" dirty="0" smtClean="0">
                <a:latin typeface="Consolas" pitchFamily="49" charset="0"/>
                <a:cs typeface="Consolas" pitchFamily="49" charset="0"/>
              </a:rPr>
              <a:t>) AS </a:t>
            </a:r>
            <a:r>
              <a:rPr lang="fr-FR" sz="2000" dirty="0" err="1" smtClean="0">
                <a:latin typeface="Consolas" pitchFamily="49" charset="0"/>
                <a:cs typeface="Consolas" pitchFamily="49" charset="0"/>
              </a:rPr>
              <a:t>sum_sales</a:t>
            </a:r>
            <a:r>
              <a:rPr lang="fr-FR" sz="2000" dirty="0" smtClean="0">
                <a:latin typeface="Consolas" pitchFamily="49" charset="0"/>
                <a:cs typeface="Consolas" pitchFamily="49" charset="0"/>
              </a:rPr>
              <a:t> </a:t>
            </a:r>
          </a:p>
          <a:p>
            <a:pPr lvl="1">
              <a:buNone/>
            </a:pPr>
            <a:r>
              <a:rPr lang="fr-FR" sz="2000" dirty="0" smtClean="0">
                <a:latin typeface="Consolas" pitchFamily="49" charset="0"/>
                <a:cs typeface="Consolas" pitchFamily="49" charset="0"/>
              </a:rPr>
              <a:t>FROM times t, </a:t>
            </a:r>
            <a:r>
              <a:rPr lang="fr-FR" sz="2000" dirty="0" err="1" smtClean="0">
                <a:latin typeface="Consolas" pitchFamily="49" charset="0"/>
                <a:cs typeface="Consolas" pitchFamily="49" charset="0"/>
              </a:rPr>
              <a:t>products</a:t>
            </a:r>
            <a:r>
              <a:rPr lang="fr-FR" sz="2000" dirty="0" smtClean="0">
                <a:latin typeface="Consolas" pitchFamily="49" charset="0"/>
                <a:cs typeface="Consolas" pitchFamily="49" charset="0"/>
              </a:rPr>
              <a:t> p, sales s </a:t>
            </a:r>
          </a:p>
          <a:p>
            <a:pPr lvl="1">
              <a:buNone/>
            </a:pPr>
            <a:r>
              <a:rPr lang="fr-FR" sz="2000" dirty="0" smtClean="0">
                <a:latin typeface="Consolas" pitchFamily="49" charset="0"/>
                <a:cs typeface="Consolas" pitchFamily="49" charset="0"/>
              </a:rPr>
              <a:t>WHERE t.</a:t>
            </a:r>
            <a:r>
              <a:rPr lang="fr-FR" sz="2000" dirty="0" err="1" smtClean="0">
                <a:latin typeface="Consolas" pitchFamily="49" charset="0"/>
                <a:cs typeface="Consolas" pitchFamily="49" charset="0"/>
              </a:rPr>
              <a:t>time_id</a:t>
            </a:r>
            <a:r>
              <a:rPr lang="fr-FR" sz="2000" dirty="0" smtClean="0">
                <a:latin typeface="Consolas" pitchFamily="49" charset="0"/>
                <a:cs typeface="Consolas" pitchFamily="49" charset="0"/>
              </a:rPr>
              <a:t> = s.</a:t>
            </a:r>
            <a:r>
              <a:rPr lang="fr-FR" sz="2000" dirty="0" err="1" smtClean="0">
                <a:latin typeface="Consolas" pitchFamily="49" charset="0"/>
                <a:cs typeface="Consolas" pitchFamily="49" charset="0"/>
              </a:rPr>
              <a:t>time_id</a:t>
            </a:r>
            <a:r>
              <a:rPr lang="fr-FR" sz="2000" dirty="0" smtClean="0">
                <a:latin typeface="Consolas" pitchFamily="49" charset="0"/>
                <a:cs typeface="Consolas" pitchFamily="49" charset="0"/>
              </a:rPr>
              <a:t> AND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 = </a:t>
            </a:r>
            <a:r>
              <a:rPr lang="fr-FR" sz="2000" dirty="0" err="1" smtClean="0">
                <a:latin typeface="Consolas" pitchFamily="49" charset="0"/>
                <a:cs typeface="Consolas" pitchFamily="49" charset="0"/>
              </a:rPr>
              <a:t>s.prod_id</a:t>
            </a:r>
            <a:r>
              <a:rPr lang="fr-FR" sz="2000" dirty="0" smtClean="0">
                <a:latin typeface="Consolas" pitchFamily="49" charset="0"/>
                <a:cs typeface="Consolas" pitchFamily="49" charset="0"/>
              </a:rPr>
              <a:t> </a:t>
            </a:r>
          </a:p>
          <a:p>
            <a:pPr lvl="1">
              <a:buNone/>
            </a:pPr>
            <a:r>
              <a:rPr lang="fr-FR" sz="2000" dirty="0" smtClean="0">
                <a:latin typeface="Consolas" pitchFamily="49" charset="0"/>
                <a:cs typeface="Consolas" pitchFamily="49" charset="0"/>
              </a:rPr>
              <a:t>GROUP BY </a:t>
            </a:r>
            <a:r>
              <a:rPr lang="fr-FR" sz="2000" dirty="0" err="1" smtClean="0">
                <a:latin typeface="Consolas" pitchFamily="49" charset="0"/>
                <a:cs typeface="Consolas" pitchFamily="49" charset="0"/>
              </a:rPr>
              <a:t>t.calendar_year</a:t>
            </a:r>
            <a:r>
              <a:rPr lang="fr-FR" sz="2000" dirty="0" smtClean="0">
                <a:latin typeface="Consolas" pitchFamily="49" charset="0"/>
                <a:cs typeface="Consolas" pitchFamily="49" charset="0"/>
              </a:rPr>
              <a:t>, </a:t>
            </a:r>
            <a:r>
              <a:rPr lang="fr-FR" sz="2000" dirty="0" err="1" smtClean="0">
                <a:latin typeface="Consolas" pitchFamily="49" charset="0"/>
                <a:cs typeface="Consolas" pitchFamily="49" charset="0"/>
              </a:rPr>
              <a:t>p.prod_id</a:t>
            </a:r>
            <a:r>
              <a:rPr lang="fr-FR" sz="2000" dirty="0" smtClean="0">
                <a:latin typeface="Consolas" pitchFamily="49" charset="0"/>
                <a:cs typeface="Consolas" pitchFamily="49" charset="0"/>
              </a:rPr>
              <a:t>;</a:t>
            </a:r>
          </a:p>
          <a:p>
            <a:pPr lvl="1">
              <a:buNone/>
            </a:pPr>
            <a:endParaRPr lang="fr-FR" sz="2000" dirty="0" smtClean="0">
              <a:latin typeface="Consolas" pitchFamily="49" charset="0"/>
              <a:cs typeface="Consolas" pitchFamily="49" charset="0"/>
            </a:endParaRPr>
          </a:p>
          <a:p>
            <a:pPr lvl="1">
              <a:buNone/>
            </a:pPr>
            <a:r>
              <a:rPr lang="fr-FR" dirty="0" err="1" smtClean="0"/>
              <a:t>Query</a:t>
            </a:r>
            <a:r>
              <a:rPr lang="fr-FR" dirty="0" smtClean="0"/>
              <a:t>:</a:t>
            </a:r>
          </a:p>
          <a:p>
            <a:pPr lvl="1">
              <a:buNone/>
            </a:pPr>
            <a:r>
              <a:rPr lang="fr-FR" sz="2000" dirty="0" smtClean="0">
                <a:latin typeface="Consolas" pitchFamily="49" charset="0"/>
                <a:cs typeface="Consolas" pitchFamily="49" charset="0"/>
              </a:rPr>
              <a:t>SELECT * FROM </a:t>
            </a:r>
            <a:r>
              <a:rPr lang="fr-FR" sz="2000" b="1" dirty="0" err="1" smtClean="0">
                <a:latin typeface="Consolas" pitchFamily="49" charset="0"/>
                <a:cs typeface="Consolas" pitchFamily="49" charset="0"/>
              </a:rPr>
              <a:t>sales_vv</a:t>
            </a:r>
            <a:r>
              <a:rPr lang="fr-FR" sz="2000" dirty="0" smtClean="0">
                <a:latin typeface="Consolas" pitchFamily="49" charset="0"/>
                <a:cs typeface="Consolas" pitchFamily="49" charset="0"/>
              </a:rPr>
              <a:t> WHERE </a:t>
            </a:r>
            <a:r>
              <a:rPr lang="fr-FR" sz="2000" dirty="0" err="1" smtClean="0">
                <a:latin typeface="Consolas" pitchFamily="49" charset="0"/>
                <a:cs typeface="Consolas" pitchFamily="49" charset="0"/>
              </a:rPr>
              <a:t>calendar_year</a:t>
            </a:r>
            <a:r>
              <a:rPr lang="fr-FR" sz="2000" dirty="0" smtClean="0">
                <a:latin typeface="Consolas" pitchFamily="49" charset="0"/>
                <a:cs typeface="Consolas" pitchFamily="49" charset="0"/>
              </a:rPr>
              <a:t> &gt; 2012;</a:t>
            </a:r>
            <a:endParaRPr lang="en-US" sz="2000" dirty="0" smtClean="0">
              <a:latin typeface="Consolas" pitchFamily="49" charset="0"/>
              <a:cs typeface="Consolas" pitchFamily="49" charset="0"/>
            </a:endParaRPr>
          </a:p>
          <a:p>
            <a:pPr>
              <a:buNone/>
            </a:pPr>
            <a:endParaRPr lang="en-US" dirty="0" smtClean="0"/>
          </a:p>
        </p:txBody>
      </p:sp>
      <p:sp>
        <p:nvSpPr>
          <p:cNvPr id="6" name="Slide Number Placeholder 5"/>
          <p:cNvSpPr>
            <a:spLocks noGrp="1"/>
          </p:cNvSpPr>
          <p:nvPr>
            <p:ph type="sldNum" sz="quarter" idx="12"/>
          </p:nvPr>
        </p:nvSpPr>
        <p:spPr/>
        <p:txBody>
          <a:bodyPr/>
          <a:lstStyle/>
          <a:p>
            <a:fld id="{69E29E33-B620-47F9-BB04-8846C2A5AFCC}" type="slidenum">
              <a:rPr lang="en-US" smtClean="0"/>
              <a:pPr/>
              <a:t>13</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ea typeface="Calibri"/>
                <a:cs typeface="Calibri"/>
                <a:sym typeface="Calibri"/>
              </a:rPr>
              <a:t>Hecate: </a:t>
            </a:r>
            <a:r>
              <a:rPr lang="en-US" dirty="0" smtClean="0">
                <a:latin typeface="Calibri" pitchFamily="34" charset="0"/>
              </a:rPr>
              <a:t>SQL schema diff viewer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130</a:t>
            </a:fld>
            <a:endParaRPr lang="en-US"/>
          </a:p>
        </p:txBody>
      </p:sp>
      <p:pic>
        <p:nvPicPr>
          <p:cNvPr id="5" name="Picture 4" descr="D:\Users\pvassil\PROPOSALS\2013\Latsis\WORKING\MaterialForAppendix\screenshots\Hecate_inaction.png"/>
          <p:cNvPicPr/>
          <p:nvPr/>
        </p:nvPicPr>
        <p:blipFill>
          <a:blip r:embed="rId2" cstate="print"/>
          <a:srcRect/>
          <a:stretch>
            <a:fillRect/>
          </a:stretch>
        </p:blipFill>
        <p:spPr bwMode="auto">
          <a:xfrm>
            <a:off x="1115616" y="1412776"/>
            <a:ext cx="721423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xfrm>
            <a:off x="457200" y="274638"/>
            <a:ext cx="8219256" cy="1143000"/>
          </a:xfrm>
          <a:prstGeom prst="rect">
            <a:avLst/>
          </a:prstGeom>
        </p:spPr>
        <p:txBody>
          <a:bodyPr lIns="91425" tIns="91425" rIns="91425" bIns="91425" anchor="b" anchorCtr="0">
            <a:noAutofit/>
          </a:bodyPr>
          <a:lstStyle/>
          <a:p>
            <a:pPr algn="ctr"/>
            <a:r>
              <a:rPr lang="en-US" sz="4000" dirty="0" smtClean="0">
                <a:solidFill>
                  <a:schemeClr val="tx1"/>
                </a:solidFill>
                <a:latin typeface="Calibri" pitchFamily="34" charset="0"/>
                <a:ea typeface="Calibri"/>
                <a:cs typeface="Calibri"/>
                <a:sym typeface="Calibri"/>
              </a:rPr>
              <a:t>Schema Size (relations)</a:t>
            </a:r>
            <a:br>
              <a:rPr lang="en-US" sz="4000" dirty="0" smtClean="0">
                <a:solidFill>
                  <a:schemeClr val="tx1"/>
                </a:solidFill>
                <a:latin typeface="Calibri" pitchFamily="34" charset="0"/>
                <a:ea typeface="Calibri"/>
                <a:cs typeface="Calibri"/>
                <a:sym typeface="Calibri"/>
              </a:rPr>
            </a:br>
            <a:endParaRPr lang="en" sz="4000" dirty="0">
              <a:solidFill>
                <a:schemeClr val="tx1"/>
              </a:solidFill>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131</a:t>
            </a:fld>
            <a:endParaRPr kumimoji="0" lang="en-US"/>
          </a:p>
        </p:txBody>
      </p:sp>
      <p:sp>
        <p:nvSpPr>
          <p:cNvPr id="16" name="Footer Placeholder 11"/>
          <p:cNvSpPr>
            <a:spLocks noGrp="1"/>
          </p:cNvSpPr>
          <p:nvPr>
            <p:ph type="ftr" sz="quarter" idx="11"/>
          </p:nvPr>
        </p:nvSpPr>
        <p:spPr>
          <a:xfrm>
            <a:off x="467544" y="6356350"/>
            <a:ext cx="5552256" cy="365125"/>
          </a:xfrm>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98333" y="1088920"/>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313555" y="1088920"/>
          <a:ext cx="251688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6228777" y="1088920"/>
          <a:ext cx="251688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398333" y="2961128"/>
          <a:ext cx="251688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3313555" y="2961128"/>
          <a:ext cx="251688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6228777" y="2961128"/>
          <a:ext cx="2516889"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1370074" y="4738500"/>
          <a:ext cx="251688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p:nvPr/>
        </p:nvGraphicFramePr>
        <p:xfrm>
          <a:off x="5257037" y="4738500"/>
          <a:ext cx="2516889"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idx="4294967295"/>
          </p:nvPr>
        </p:nvSpPr>
        <p:spPr>
          <a:xfrm>
            <a:off x="0" y="44450"/>
            <a:ext cx="9144000" cy="936625"/>
          </a:xfrm>
          <a:prstGeom prst="rect">
            <a:avLst/>
          </a:prstGeom>
        </p:spPr>
        <p:txBody>
          <a:bodyPr lIns="91425" tIns="91425" rIns="91425" bIns="91425" anchor="b" anchorCtr="0">
            <a:noAutofit/>
          </a:bodyPr>
          <a:lstStyle/>
          <a:p>
            <a:pPr algn="ctr"/>
            <a:r>
              <a:rPr lang="en-US" dirty="0" smtClean="0">
                <a:solidFill>
                  <a:schemeClr val="tx1"/>
                </a:solidFill>
                <a:latin typeface="Calibri" pitchFamily="34" charset="0"/>
                <a:ea typeface="Calibri"/>
                <a:cs typeface="Calibri"/>
                <a:sym typeface="Calibri"/>
              </a:rPr>
              <a:t>Schema Growth (diff in #tables)</a:t>
            </a:r>
            <a:endParaRPr lang="en" dirty="0">
              <a:solidFill>
                <a:schemeClr val="tx1"/>
              </a:solidFill>
              <a:latin typeface="Calibri"/>
              <a:ea typeface="Calibri"/>
              <a:cs typeface="Calibri"/>
              <a:sym typeface="Calibri"/>
            </a:endParaRPr>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132</a:t>
            </a:fld>
            <a:endParaRPr kumimoji="0" lang="en-US"/>
          </a:p>
        </p:txBody>
      </p:sp>
      <p:sp>
        <p:nvSpPr>
          <p:cNvPr id="12" name="Footer Placeholder 11"/>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6048054" y="1124964"/>
          <a:ext cx="2844016" cy="1475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048054" y="2961995"/>
          <a:ext cx="2844016" cy="1475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088088" y="4833980"/>
          <a:ext cx="2844016" cy="1475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3168131" y="1124964"/>
          <a:ext cx="2627992" cy="14751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nvGraphicFramePr>
        <p:xfrm>
          <a:off x="3168131" y="2961995"/>
          <a:ext cx="2627992" cy="14751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nvGraphicFramePr>
        <p:xfrm>
          <a:off x="251931" y="1124744"/>
          <a:ext cx="2664269" cy="14751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nvGraphicFramePr>
        <p:xfrm>
          <a:off x="1211896" y="4833320"/>
          <a:ext cx="2664296" cy="147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p:nvPr/>
        </p:nvGraphicFramePr>
        <p:xfrm>
          <a:off x="251931" y="2961555"/>
          <a:ext cx="2664269" cy="1475117"/>
        </p:xfrm>
        <a:graphic>
          <a:graphicData uri="http://schemas.openxmlformats.org/drawingml/2006/chart">
            <c:chart xmlns:c="http://schemas.openxmlformats.org/drawingml/2006/chart" xmlns:r="http://schemas.openxmlformats.org/officeDocument/2006/relationships" r:id="rId10"/>
          </a:graphicData>
        </a:graphic>
      </p:graphicFrame>
      <p:sp>
        <p:nvSpPr>
          <p:cNvPr id="22" name="Title 21"/>
          <p:cNvSpPr>
            <a:spLocks noGrp="1"/>
          </p:cNvSpPr>
          <p:nvPr>
            <p:ph type="title"/>
          </p:nvPr>
        </p:nvSpPr>
        <p:spPr/>
        <p:txBody>
          <a:bodyPr>
            <a:normAutofit fontScale="90000"/>
          </a:bodyPr>
          <a:lstStyle/>
          <a:p>
            <a:r>
              <a:rPr lang="en" dirty="0">
                <a:ea typeface="Calibri"/>
                <a:cs typeface="Calibri"/>
                <a:sym typeface="Calibri"/>
              </a:rPr>
              <a:t>Change over </a:t>
            </a:r>
            <a:r>
              <a:rPr lang="en" dirty="0" smtClean="0">
                <a:ea typeface="Calibri"/>
                <a:cs typeface="Calibri"/>
                <a:sym typeface="Calibri"/>
              </a:rPr>
              <a:t>time</a:t>
            </a:r>
            <a:br>
              <a:rPr lang="en" dirty="0" smtClean="0">
                <a:ea typeface="Calibri"/>
                <a:cs typeface="Calibri"/>
                <a:sym typeface="Calibri"/>
              </a:rPr>
            </a:br>
            <a:endParaRPr lang="el-GR" dirty="0"/>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133</a:t>
            </a:fld>
            <a:endParaRPr kumimoji="0" lang="en-US"/>
          </a:p>
        </p:txBody>
      </p:sp>
      <p:sp>
        <p:nvSpPr>
          <p:cNvPr id="13" name="Footer Placeholder 11"/>
          <p:cNvSpPr>
            <a:spLocks noGrp="1"/>
          </p:cNvSpPr>
          <p:nvPr>
            <p:ph type="ftr" sz="quarter" idx="11"/>
          </p:nvPr>
        </p:nvSpPr>
        <p:spPr>
          <a:xfrm>
            <a:off x="467544" y="6356350"/>
            <a:ext cx="5552256" cy="365125"/>
          </a:xfrm>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l-GR" dirty="0"/>
          </a:p>
        </p:txBody>
      </p:sp>
      <p:sp>
        <p:nvSpPr>
          <p:cNvPr id="3" name="Content Placeholder 2"/>
          <p:cNvSpPr>
            <a:spLocks noGrp="1"/>
          </p:cNvSpPr>
          <p:nvPr>
            <p:ph idx="1"/>
          </p:nvPr>
        </p:nvSpPr>
        <p:spPr>
          <a:xfrm>
            <a:off x="457200" y="1600200"/>
            <a:ext cx="8229600" cy="4781128"/>
          </a:xfrm>
        </p:spPr>
        <p:txBody>
          <a:bodyPr>
            <a:normAutofit fontScale="55000" lnSpcReduction="20000"/>
          </a:bodyPr>
          <a:lstStyle/>
          <a:p>
            <a:pPr>
              <a:buNone/>
            </a:pPr>
            <a:r>
              <a:rPr lang="en-US" b="1" dirty="0" smtClean="0"/>
              <a:t>Schema size (#tables, #attributes) supports the assumption of a feedback mechanism</a:t>
            </a:r>
          </a:p>
          <a:p>
            <a:r>
              <a:rPr lang="en-US" dirty="0" smtClean="0"/>
              <a:t>Schema size </a:t>
            </a:r>
            <a:r>
              <a:rPr lang="en-US" dirty="0" smtClean="0">
                <a:solidFill>
                  <a:srgbClr val="0000FF"/>
                </a:solidFill>
              </a:rPr>
              <a:t>grows over time</a:t>
            </a:r>
            <a:r>
              <a:rPr lang="en-US" dirty="0" smtClean="0"/>
              <a:t>; not continuously, but with bursts of concentrated effort</a:t>
            </a:r>
          </a:p>
          <a:p>
            <a:r>
              <a:rPr lang="en-US" dirty="0" smtClean="0">
                <a:solidFill>
                  <a:srgbClr val="C00000"/>
                </a:solidFill>
              </a:rPr>
              <a:t>Drops in schema size signifies the existence of perfective maintenance </a:t>
            </a:r>
          </a:p>
          <a:p>
            <a:r>
              <a:rPr lang="en-US" dirty="0" smtClean="0"/>
              <a:t>Regressive formula for size estimation holds, with a quite short memory</a:t>
            </a:r>
          </a:p>
          <a:p>
            <a:pPr>
              <a:buNone/>
            </a:pPr>
            <a:endParaRPr lang="en-US" dirty="0" smtClean="0"/>
          </a:p>
          <a:p>
            <a:pPr>
              <a:buNone/>
            </a:pPr>
            <a:r>
              <a:rPr lang="en-US" b="1" dirty="0" smtClean="0">
                <a:solidFill>
                  <a:srgbClr val="C00000"/>
                </a:solidFill>
              </a:rPr>
              <a:t>Schema Growth </a:t>
            </a:r>
            <a:r>
              <a:rPr lang="en-US" b="1" dirty="0" smtClean="0"/>
              <a:t>(diff in size between subsequent versions) </a:t>
            </a:r>
            <a:r>
              <a:rPr lang="en-US" b="1" dirty="0" smtClean="0">
                <a:solidFill>
                  <a:srgbClr val="C00000"/>
                </a:solidFill>
              </a:rPr>
              <a:t>is small!!</a:t>
            </a:r>
          </a:p>
          <a:p>
            <a:r>
              <a:rPr lang="en-US" dirty="0" smtClean="0">
                <a:solidFill>
                  <a:srgbClr val="0000FF"/>
                </a:solidFill>
              </a:rPr>
              <a:t>Growth is small</a:t>
            </a:r>
            <a:r>
              <a:rPr lang="en-US" dirty="0" smtClean="0"/>
              <a:t>, smaller than in typical software</a:t>
            </a:r>
          </a:p>
          <a:p>
            <a:r>
              <a:rPr lang="en-US" dirty="0" smtClean="0"/>
              <a:t>The number of changes for each evolution step follows </a:t>
            </a:r>
            <a:r>
              <a:rPr lang="en-US" dirty="0" err="1" smtClean="0">
                <a:solidFill>
                  <a:srgbClr val="0000FF"/>
                </a:solidFill>
              </a:rPr>
              <a:t>Zipf’s</a:t>
            </a:r>
            <a:r>
              <a:rPr lang="en-US" dirty="0" smtClean="0">
                <a:solidFill>
                  <a:srgbClr val="0000FF"/>
                </a:solidFill>
              </a:rPr>
              <a:t> law </a:t>
            </a:r>
            <a:r>
              <a:rPr lang="en-US" dirty="0" smtClean="0"/>
              <a:t>around zero </a:t>
            </a:r>
            <a:endParaRPr lang="en-US" dirty="0" smtClean="0">
              <a:solidFill>
                <a:srgbClr val="0000FF"/>
              </a:solidFill>
            </a:endParaRPr>
          </a:p>
          <a:p>
            <a:r>
              <a:rPr lang="en-US" dirty="0" smtClean="0">
                <a:solidFill>
                  <a:srgbClr val="0000FF"/>
                </a:solidFill>
              </a:rPr>
              <a:t>Average growth is close (slightly higher) to zero</a:t>
            </a:r>
          </a:p>
          <a:p>
            <a:pPr>
              <a:buNone/>
            </a:pPr>
            <a:endParaRPr lang="en-US" dirty="0" smtClean="0">
              <a:solidFill>
                <a:schemeClr val="bg1">
                  <a:lumMod val="50000"/>
                </a:schemeClr>
              </a:solidFill>
            </a:endParaRPr>
          </a:p>
          <a:p>
            <a:pPr>
              <a:buNone/>
            </a:pPr>
            <a:r>
              <a:rPr lang="en-US" b="1" dirty="0" smtClean="0">
                <a:solidFill>
                  <a:srgbClr val="808080"/>
                </a:solidFill>
              </a:rPr>
              <a:t>Patterns of change: no consistently constant behavior</a:t>
            </a:r>
          </a:p>
          <a:p>
            <a:r>
              <a:rPr lang="en-US" dirty="0" smtClean="0">
                <a:solidFill>
                  <a:srgbClr val="0000FF"/>
                </a:solidFill>
              </a:rPr>
              <a:t>Changes reduce in density as databases age</a:t>
            </a:r>
          </a:p>
          <a:p>
            <a:r>
              <a:rPr lang="en-US" dirty="0" smtClean="0">
                <a:solidFill>
                  <a:srgbClr val="808080"/>
                </a:solidFill>
              </a:rPr>
              <a:t>Change follows three patterns: </a:t>
            </a:r>
            <a:r>
              <a:rPr lang="en-US" b="1" dirty="0" smtClean="0">
                <a:solidFill>
                  <a:srgbClr val="808080"/>
                </a:solidFill>
              </a:rPr>
              <a:t>Stillness</a:t>
            </a:r>
            <a:r>
              <a:rPr lang="en-US" dirty="0" smtClean="0">
                <a:solidFill>
                  <a:srgbClr val="808080"/>
                </a:solidFill>
              </a:rPr>
              <a:t>, </a:t>
            </a:r>
            <a:r>
              <a:rPr lang="en-US" b="1" dirty="0" smtClean="0">
                <a:solidFill>
                  <a:srgbClr val="808080"/>
                </a:solidFill>
              </a:rPr>
              <a:t>Abrupt change </a:t>
            </a:r>
            <a:r>
              <a:rPr lang="en-US" dirty="0" smtClean="0">
                <a:solidFill>
                  <a:srgbClr val="808080"/>
                </a:solidFill>
              </a:rPr>
              <a:t>(up or down), </a:t>
            </a:r>
            <a:r>
              <a:rPr lang="en-US" b="1" dirty="0" smtClean="0">
                <a:solidFill>
                  <a:srgbClr val="808080"/>
                </a:solidFill>
              </a:rPr>
              <a:t>Smooth growth upwards</a:t>
            </a:r>
          </a:p>
          <a:p>
            <a:r>
              <a:rPr lang="en-US" dirty="0" smtClean="0">
                <a:solidFill>
                  <a:srgbClr val="808080"/>
                </a:solidFill>
              </a:rPr>
              <a:t>Change frequently follows </a:t>
            </a:r>
            <a:r>
              <a:rPr lang="en-US" b="1" dirty="0" smtClean="0">
                <a:solidFill>
                  <a:srgbClr val="808080"/>
                </a:solidFill>
              </a:rPr>
              <a:t>spike</a:t>
            </a:r>
            <a:r>
              <a:rPr lang="en-US" dirty="0" smtClean="0">
                <a:solidFill>
                  <a:srgbClr val="808080"/>
                </a:solidFill>
              </a:rPr>
              <a:t> patterns</a:t>
            </a:r>
          </a:p>
          <a:p>
            <a:r>
              <a:rPr lang="en-US" b="1" dirty="0" smtClean="0">
                <a:solidFill>
                  <a:srgbClr val="808080"/>
                </a:solidFill>
              </a:rPr>
              <a:t>Complexity</a:t>
            </a:r>
            <a:r>
              <a:rPr lang="en-US" dirty="0" smtClean="0">
                <a:solidFill>
                  <a:srgbClr val="808080"/>
                </a:solidFill>
              </a:rPr>
              <a:t> does </a:t>
            </a:r>
            <a:r>
              <a:rPr lang="en-US" b="1" dirty="0" smtClean="0">
                <a:solidFill>
                  <a:srgbClr val="808080"/>
                </a:solidFill>
              </a:rPr>
              <a:t>not</a:t>
            </a:r>
            <a:r>
              <a:rPr lang="en-US" dirty="0" smtClean="0">
                <a:solidFill>
                  <a:srgbClr val="808080"/>
                </a:solidFill>
              </a:rPr>
              <a:t> increase with age</a:t>
            </a:r>
            <a:endParaRPr lang="el-GR" dirty="0">
              <a:solidFill>
                <a:srgbClr val="808080"/>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134</a:t>
            </a:fld>
            <a:endParaRPr kumimoji="0" lang="en-US" dirty="0"/>
          </a:p>
        </p:txBody>
      </p:sp>
      <p:pic>
        <p:nvPicPr>
          <p:cNvPr id="5"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7308304" y="44624"/>
            <a:ext cx="1368152" cy="1594403"/>
          </a:xfrm>
          <a:prstGeom prst="rect">
            <a:avLst/>
          </a:prstGeom>
          <a:noFill/>
          <a:ln w="9525">
            <a:noFill/>
            <a:miter lim="800000"/>
            <a:headEnd/>
            <a:tailEnd/>
          </a:ln>
        </p:spPr>
      </p:pic>
      <p:pic>
        <p:nvPicPr>
          <p:cNvPr id="9" name="Picture 8"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4" cstate="print"/>
          <a:srcRect/>
          <a:stretch>
            <a:fillRect/>
          </a:stretch>
        </p:blipFill>
        <p:spPr bwMode="auto">
          <a:xfrm>
            <a:off x="7452320" y="5445224"/>
            <a:ext cx="792088" cy="792088"/>
          </a:xfrm>
          <a:prstGeom prst="rect">
            <a:avLst/>
          </a:prstGeom>
          <a:noFill/>
        </p:spPr>
      </p:pic>
      <p:pic>
        <p:nvPicPr>
          <p:cNvPr id="10"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5" cstate="print"/>
          <a:srcRect/>
          <a:stretch>
            <a:fillRect/>
          </a:stretch>
        </p:blipFill>
        <p:spPr bwMode="auto">
          <a:xfrm>
            <a:off x="6300192" y="404664"/>
            <a:ext cx="1224136" cy="1224136"/>
          </a:xfrm>
          <a:prstGeom prst="rect">
            <a:avLst/>
          </a:prstGeom>
          <a:noFill/>
        </p:spPr>
      </p:pic>
      <p:sp>
        <p:nvSpPr>
          <p:cNvPr id="11" name="TextBox 10"/>
          <p:cNvSpPr txBox="1"/>
          <p:nvPr/>
        </p:nvSpPr>
        <p:spPr>
          <a:xfrm>
            <a:off x="7524328" y="4274512"/>
            <a:ext cx="1512168" cy="738664"/>
          </a:xfrm>
          <a:prstGeom prst="rect">
            <a:avLst/>
          </a:prstGeom>
          <a:noFill/>
          <a:ln>
            <a:solidFill>
              <a:schemeClr val="bg1">
                <a:lumMod val="50000"/>
              </a:schemeClr>
            </a:solidFill>
          </a:ln>
        </p:spPr>
        <p:txBody>
          <a:bodyPr wrap="square" rtlCol="0">
            <a:spAutoFit/>
          </a:bodyPr>
          <a:lstStyle/>
          <a:p>
            <a:r>
              <a:rPr lang="en-US" dirty="0" smtClean="0">
                <a:solidFill>
                  <a:srgbClr val="808080"/>
                </a:solidFill>
              </a:rPr>
              <a:t>Grey for results requiring further search</a:t>
            </a:r>
            <a:endParaRPr lang="el-GR" dirty="0">
              <a:solidFill>
                <a:srgbClr val="808080"/>
              </a:solidFill>
            </a:endParaRPr>
          </a:p>
        </p:txBody>
      </p:sp>
      <p:pic>
        <p:nvPicPr>
          <p:cNvPr id="8" name="Picture 9" descr="C:\Users\pvassil\AppData\Local\Microsoft\Windows\Temporary Internet Files\Content.IE5\9M71O059\MC900434389[1].wmf"/>
          <p:cNvPicPr>
            <a:picLocks noChangeAspect="1" noChangeArrowheads="1"/>
          </p:cNvPicPr>
          <p:nvPr/>
        </p:nvPicPr>
        <p:blipFill>
          <a:blip r:embed="rId6" cstate="print"/>
          <a:srcRect/>
          <a:stretch>
            <a:fillRect/>
          </a:stretch>
        </p:blipFill>
        <p:spPr bwMode="auto">
          <a:xfrm flipH="1">
            <a:off x="8244408" y="4725144"/>
            <a:ext cx="737305" cy="1162226"/>
          </a:xfrm>
          <a:prstGeom prst="rect">
            <a:avLst/>
          </a:prstGeom>
          <a:noFill/>
        </p:spPr>
      </p:pic>
      <p:sp>
        <p:nvSpPr>
          <p:cNvPr id="12" name="Footer Placeholder 11"/>
          <p:cNvSpPr>
            <a:spLocks noGrp="1"/>
          </p:cNvSpPr>
          <p:nvPr>
            <p:ph type="ftr" sz="quarter" idx="11"/>
          </p:nvPr>
        </p:nvSpPr>
        <p:spPr>
          <a:xfrm>
            <a:off x="467544" y="6356350"/>
            <a:ext cx="5552256" cy="365125"/>
          </a:xfrm>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Observing the evolution of o/s db schemata at the micro level</a:t>
            </a:r>
            <a:endParaRPr lang="el-GR" dirty="0"/>
          </a:p>
        </p:txBody>
      </p:sp>
      <p:sp>
        <p:nvSpPr>
          <p:cNvPr id="3" name="Text Placeholder 2"/>
          <p:cNvSpPr>
            <a:spLocks noGrp="1"/>
          </p:cNvSpPr>
          <p:nvPr>
            <p:ph type="body" idx="1"/>
          </p:nvPr>
        </p:nvSpPr>
        <p:spPr>
          <a:xfrm>
            <a:off x="722313" y="1196753"/>
            <a:ext cx="7772400" cy="3210148"/>
          </a:xfrm>
        </p:spPr>
        <p:txBody>
          <a:bodyPr>
            <a:normAutofit/>
          </a:bodyPr>
          <a:lstStyle/>
          <a:p>
            <a:r>
              <a:rPr lang="en-US" b="1" dirty="0" smtClean="0"/>
              <a:t>.. What do we see if we observe the evolution of </a:t>
            </a:r>
            <a:r>
              <a:rPr lang="en-US" b="1" u="sng" dirty="0" smtClean="0"/>
              <a:t>individual tables</a:t>
            </a:r>
            <a:r>
              <a:rPr lang="en-US" b="1" dirty="0" smtClean="0"/>
              <a:t>?</a:t>
            </a:r>
          </a:p>
          <a:p>
            <a:endParaRPr lang="en-US" dirty="0" smtClean="0"/>
          </a:p>
          <a:p>
            <a:r>
              <a:rPr lang="en-US" dirty="0" smtClean="0">
                <a:solidFill>
                  <a:srgbClr val="0000FF"/>
                </a:solidFill>
                <a:hlinkClick r:id="rId2"/>
              </a:rPr>
              <a:t>http://www.cs.uoi.gr/~pvassil/publications/2015_ER</a:t>
            </a:r>
            <a:endParaRPr lang="en-US" dirty="0" smtClean="0">
              <a:solidFill>
                <a:srgbClr val="0000FF"/>
              </a:solidFill>
            </a:endParaRPr>
          </a:p>
          <a:p>
            <a:r>
              <a:rPr lang="en-US" dirty="0" smtClean="0">
                <a:solidFill>
                  <a:srgbClr val="0000FF"/>
                </a:solidFill>
              </a:rPr>
              <a:t> </a:t>
            </a:r>
          </a:p>
          <a:p>
            <a:r>
              <a:rPr lang="en-US" dirty="0" smtClean="0"/>
              <a:t>Vassiliadis, </a:t>
            </a:r>
            <a:r>
              <a:rPr lang="en-US" dirty="0" err="1" smtClean="0"/>
              <a:t>Zarras</a:t>
            </a:r>
            <a:r>
              <a:rPr lang="en-US" dirty="0" smtClean="0"/>
              <a:t>, </a:t>
            </a:r>
            <a:r>
              <a:rPr lang="en-US" dirty="0" err="1" smtClean="0"/>
              <a:t>Skoulis</a:t>
            </a:r>
            <a:r>
              <a:rPr lang="en-US" dirty="0" smtClean="0"/>
              <a:t>. </a:t>
            </a:r>
            <a:r>
              <a:rPr lang="en-US" b="1" dirty="0" smtClean="0"/>
              <a:t>How is Life for a Table</a:t>
            </a:r>
            <a:r>
              <a:rPr lang="en-US" dirty="0" smtClean="0"/>
              <a:t> in an Evolving Relational Schema? </a:t>
            </a:r>
            <a:r>
              <a:rPr lang="en-US" b="1" dirty="0" smtClean="0"/>
              <a:t>Birth, Death &amp; Everything in Between</a:t>
            </a:r>
            <a:r>
              <a:rPr lang="en-US" dirty="0" smtClean="0"/>
              <a:t>. </a:t>
            </a:r>
          </a:p>
          <a:p>
            <a:r>
              <a:rPr lang="en-US" dirty="0" smtClean="0"/>
              <a:t>To appear in </a:t>
            </a:r>
            <a:r>
              <a:rPr lang="en-US" b="1" dirty="0" smtClean="0"/>
              <a:t>ER 2015</a:t>
            </a:r>
          </a:p>
        </p:txBody>
      </p:sp>
      <p:sp>
        <p:nvSpPr>
          <p:cNvPr id="5" name="Slide Number Placeholder 4"/>
          <p:cNvSpPr>
            <a:spLocks noGrp="1"/>
          </p:cNvSpPr>
          <p:nvPr>
            <p:ph type="sldNum" sz="quarter" idx="12"/>
          </p:nvPr>
        </p:nvSpPr>
        <p:spPr/>
        <p:txBody>
          <a:bodyPr/>
          <a:lstStyle/>
          <a:p>
            <a:fld id="{69E29E33-B620-47F9-BB04-8846C2A5AFCC}"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Statistical study of durations</a:t>
            </a:r>
            <a:endParaRPr lang="el-GR" dirty="0"/>
          </a:p>
        </p:txBody>
      </p:sp>
      <p:sp>
        <p:nvSpPr>
          <p:cNvPr id="6" name="Content Placeholder 5"/>
          <p:cNvSpPr>
            <a:spLocks noGrp="1"/>
          </p:cNvSpPr>
          <p:nvPr>
            <p:ph sz="half" idx="1"/>
          </p:nvPr>
        </p:nvSpPr>
        <p:spPr>
          <a:xfrm>
            <a:off x="457200" y="1600200"/>
            <a:ext cx="3657600" cy="4525963"/>
          </a:xfrm>
        </p:spPr>
        <p:txBody>
          <a:bodyPr>
            <a:normAutofit/>
          </a:bodyPr>
          <a:lstStyle/>
          <a:p>
            <a:r>
              <a:rPr lang="en-US" sz="2400" dirty="0" smtClean="0"/>
              <a:t>Short and long lived tables are practically equally proportioned</a:t>
            </a:r>
          </a:p>
          <a:p>
            <a:r>
              <a:rPr lang="en-US" sz="2400" dirty="0" smtClean="0"/>
              <a:t>Medium size durations are few!</a:t>
            </a:r>
          </a:p>
          <a:p>
            <a:r>
              <a:rPr lang="en-US" sz="2400" dirty="0" smtClean="0"/>
              <a:t>Long lived tables are mostly survivors (see on the right)</a:t>
            </a:r>
            <a:endParaRPr lang="el-GR"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136</a:t>
            </a:fld>
            <a:endParaRPr lang="en-US"/>
          </a:p>
        </p:txBody>
      </p:sp>
      <p:pic>
        <p:nvPicPr>
          <p:cNvPr id="8" name="Picture 2" descr="D:\Users\pvassil\RESEARCH\SUBMITTED\15ER\WORKING\v0.1.9_postSubmit\figures\png\durationNorm.png"/>
          <p:cNvPicPr>
            <a:picLocks noGrp="1" noChangeAspect="1" noChangeArrowheads="1"/>
          </p:cNvPicPr>
          <p:nvPr>
            <p:ph sz="half" idx="2"/>
          </p:nvPr>
        </p:nvPicPr>
        <p:blipFill>
          <a:blip r:embed="rId3" cstate="print"/>
          <a:srcRect/>
          <a:stretch>
            <a:fillRect/>
          </a:stretch>
        </p:blipFill>
        <p:spPr bwMode="auto">
          <a:xfrm>
            <a:off x="3979625" y="1524000"/>
            <a:ext cx="5051973" cy="1828800"/>
          </a:xfrm>
          <a:prstGeom prst="rect">
            <a:avLst/>
          </a:prstGeom>
          <a:noFill/>
        </p:spPr>
      </p:pic>
      <p:sp>
        <p:nvSpPr>
          <p:cNvPr id="9" name="TextBox 8"/>
          <p:cNvSpPr txBox="1"/>
          <p:nvPr/>
        </p:nvSpPr>
        <p:spPr>
          <a:xfrm>
            <a:off x="4038600" y="3733800"/>
            <a:ext cx="4876800" cy="2554545"/>
          </a:xfrm>
          <a:prstGeom prst="rect">
            <a:avLst/>
          </a:prstGeom>
          <a:noFill/>
        </p:spPr>
        <p:txBody>
          <a:bodyPr wrap="square" rtlCol="0">
            <a:spAutoFit/>
          </a:bodyPr>
          <a:lstStyle/>
          <a:p>
            <a:r>
              <a:rPr lang="en-US" sz="2000" dirty="0" smtClean="0">
                <a:solidFill>
                  <a:schemeClr val="tx1"/>
                </a:solidFill>
                <a:latin typeface="+mn-lt"/>
              </a:rPr>
              <a:t>One of the fascinating revelations of this measurement was that there is a 26.11% fraction of tables that appeared in the beginning of the database and survived until the end. </a:t>
            </a:r>
          </a:p>
          <a:p>
            <a:r>
              <a:rPr lang="en-US" sz="2000" dirty="0" smtClean="0">
                <a:solidFill>
                  <a:schemeClr val="tx1"/>
                </a:solidFill>
                <a:latin typeface="+mn-lt"/>
              </a:rPr>
              <a:t>In fact, if a table is long-lived there is a 70% chance (188 over 269 occasions) that it has appeared in the beginning of the database.</a:t>
            </a:r>
            <a:endParaRPr lang="el-GR" sz="2000" dirty="0">
              <a:solidFill>
                <a:schemeClr val="tx1"/>
              </a:solidFill>
              <a:latin typeface="+mn-lt"/>
            </a:endParaRPr>
          </a:p>
        </p:txBody>
      </p:sp>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are mostly thin</a:t>
            </a:r>
            <a:endParaRPr lang="el-GR" dirty="0"/>
          </a:p>
        </p:txBody>
      </p:sp>
      <p:sp>
        <p:nvSpPr>
          <p:cNvPr id="3" name="Content Placeholder 2"/>
          <p:cNvSpPr>
            <a:spLocks noGrp="1"/>
          </p:cNvSpPr>
          <p:nvPr>
            <p:ph sz="half" idx="1"/>
          </p:nvPr>
        </p:nvSpPr>
        <p:spPr/>
        <p:txBody>
          <a:bodyPr>
            <a:normAutofit fontScale="85000" lnSpcReduction="20000"/>
          </a:bodyPr>
          <a:lstStyle/>
          <a:p>
            <a:pPr lvl="0"/>
            <a:r>
              <a:rPr lang="en-US" dirty="0" smtClean="0"/>
              <a:t>On average, half of the tables (approx. 47%) are </a:t>
            </a:r>
            <a:r>
              <a:rPr lang="en-US" dirty="0" smtClean="0">
                <a:solidFill>
                  <a:srgbClr val="FF0000"/>
                </a:solidFill>
              </a:rPr>
              <a:t>thin </a:t>
            </a:r>
            <a:r>
              <a:rPr lang="en-US" dirty="0" smtClean="0"/>
              <a:t>tables with less than 5 attributes. </a:t>
            </a:r>
          </a:p>
          <a:p>
            <a:pPr lvl="0"/>
            <a:endParaRPr lang="en-US" dirty="0" smtClean="0"/>
          </a:p>
          <a:p>
            <a:pPr lvl="0"/>
            <a:r>
              <a:rPr lang="en-US" dirty="0" smtClean="0"/>
              <a:t>The tables with 5 to 10 attributes are approximately one third of the tables' population </a:t>
            </a:r>
          </a:p>
          <a:p>
            <a:pPr lvl="0"/>
            <a:endParaRPr lang="en-US" dirty="0" smtClean="0"/>
          </a:p>
          <a:p>
            <a:pPr lvl="0"/>
            <a:r>
              <a:rPr lang="en-US" dirty="0" smtClean="0"/>
              <a:t>The large tables with more than 10 attributes are approximately 17% of the tables.</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dirty="0"/>
          </a:p>
        </p:txBody>
      </p:sp>
      <p:pic>
        <p:nvPicPr>
          <p:cNvPr id="2050" name="Picture 2" descr="D:\Users\pvassil\RESEARCH\SUBMITTED\15ER\WORKING\v0.1.9_postSubmit\figures\png\tblSizes.png"/>
          <p:cNvPicPr>
            <a:picLocks noGrp="1" noChangeAspect="1" noChangeArrowheads="1"/>
          </p:cNvPicPr>
          <p:nvPr>
            <p:ph sz="half" idx="2"/>
          </p:nvPr>
        </p:nvPicPr>
        <p:blipFill>
          <a:blip r:embed="rId2" cstate="print"/>
          <a:srcRect/>
          <a:stretch>
            <a:fillRect/>
          </a:stretch>
        </p:blipFill>
        <p:spPr bwMode="auto">
          <a:xfrm>
            <a:off x="4724400" y="1600200"/>
            <a:ext cx="4038600" cy="2944663"/>
          </a:xfrm>
          <a:prstGeom prst="rect">
            <a:avLst/>
          </a:prstGeom>
          <a:noFill/>
        </p:spPr>
      </p:pic>
      <p:sp>
        <p:nvSpPr>
          <p:cNvPr id="7"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$Gamma$ </a:t>
            </a:r>
            <a:r>
              <a:rPr lang="en-US" dirty="0" smtClean="0">
                <a:solidFill>
                  <a:srgbClr val="FF0000"/>
                </a:solidFill>
                <a:sym typeface="Symbol"/>
              </a:rPr>
              <a:t>      </a:t>
            </a:r>
            <a:r>
              <a:rPr lang="en-US" dirty="0" smtClean="0"/>
              <a:t>Pattern: </a:t>
            </a:r>
            <a:br>
              <a:rPr lang="en-US" dirty="0" smtClean="0"/>
            </a:br>
            <a:r>
              <a:rPr lang="en-US" dirty="0" smtClean="0"/>
              <a:t>"if you 're wide, you survive"</a:t>
            </a:r>
            <a:endParaRPr lang="el-GR" dirty="0"/>
          </a:p>
        </p:txBody>
      </p:sp>
      <p:sp>
        <p:nvSpPr>
          <p:cNvPr id="3" name="Content Placeholder 2"/>
          <p:cNvSpPr>
            <a:spLocks noGrp="1"/>
          </p:cNvSpPr>
          <p:nvPr>
            <p:ph sz="half" idx="1"/>
          </p:nvPr>
        </p:nvSpPr>
        <p:spPr>
          <a:xfrm>
            <a:off x="457200" y="1600200"/>
            <a:ext cx="5410200" cy="4525963"/>
          </a:xfrm>
        </p:spPr>
        <p:txBody>
          <a:bodyPr>
            <a:normAutofit fontScale="92500" lnSpcReduction="10000"/>
          </a:bodyPr>
          <a:lstStyle/>
          <a:p>
            <a:pPr lvl="0"/>
            <a:r>
              <a:rPr lang="en-US" dirty="0" smtClean="0"/>
              <a:t>The $Gamma$ phenomenon: </a:t>
            </a:r>
          </a:p>
          <a:p>
            <a:pPr lvl="1"/>
            <a:r>
              <a:rPr lang="en-US" dirty="0" smtClean="0"/>
              <a:t>tables with small schema sizes can have arbitrary durations, </a:t>
            </a:r>
            <a:r>
              <a:rPr lang="en-US" sz="1800" dirty="0" smtClean="0"/>
              <a:t>//small size does not determine duration</a:t>
            </a:r>
            <a:endParaRPr lang="en-US" dirty="0" smtClean="0"/>
          </a:p>
          <a:p>
            <a:pPr lvl="1"/>
            <a:r>
              <a:rPr lang="en-US" dirty="0" smtClean="0"/>
              <a:t>larger size tables last long </a:t>
            </a:r>
          </a:p>
          <a:p>
            <a:pPr lvl="1"/>
            <a:endParaRPr lang="en-US" dirty="0" smtClean="0"/>
          </a:p>
          <a:p>
            <a:pPr lvl="0"/>
            <a:r>
              <a:rPr lang="en-US" dirty="0" smtClean="0"/>
              <a:t>Observations: </a:t>
            </a:r>
          </a:p>
          <a:p>
            <a:pPr lvl="1"/>
            <a:r>
              <a:rPr lang="en-US" dirty="0" smtClean="0"/>
              <a:t>whenever a table exceeds the critical value of 10 attributes in its schema, its chances of surviving are high. </a:t>
            </a:r>
          </a:p>
          <a:p>
            <a:pPr lvl="1"/>
            <a:r>
              <a:rPr lang="en-US" dirty="0" smtClean="0"/>
              <a:t>in most cases, the large tables are created early on and are not deleted afterwards.</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138</a:t>
            </a:fld>
            <a:endParaRPr lang="en-US"/>
          </a:p>
        </p:txBody>
      </p:sp>
      <p:pic>
        <p:nvPicPr>
          <p:cNvPr id="32772" name="Picture 4"/>
          <p:cNvPicPr>
            <a:picLocks noChangeAspect="1" noChangeArrowheads="1"/>
          </p:cNvPicPr>
          <p:nvPr/>
        </p:nvPicPr>
        <p:blipFill>
          <a:blip r:embed="rId3" cstate="print"/>
          <a:srcRect r="59758" b="5404"/>
          <a:stretch>
            <a:fillRect/>
          </a:stretch>
        </p:blipFill>
        <p:spPr bwMode="auto">
          <a:xfrm>
            <a:off x="6400800" y="76200"/>
            <a:ext cx="2743200" cy="6669088"/>
          </a:xfrm>
          <a:prstGeom prst="rect">
            <a:avLst/>
          </a:prstGeom>
          <a:noFill/>
          <a:ln w="9525">
            <a:noFill/>
            <a:miter lim="800000"/>
            <a:headEnd/>
            <a:tailEnd/>
          </a:ln>
          <a:effectLst/>
        </p:spPr>
      </p:pic>
      <p:pic>
        <p:nvPicPr>
          <p:cNvPr id="8" name="Picture 2" descr="D:\Users\pvassil\RESEARCH\SUBMITTED\15ER\CR\Greek_gamma_Capital.png"/>
          <p:cNvPicPr>
            <a:picLocks noChangeAspect="1" noChangeArrowheads="1"/>
          </p:cNvPicPr>
          <p:nvPr/>
        </p:nvPicPr>
        <p:blipFill>
          <a:blip r:embed="rId4"/>
          <a:srcRect/>
          <a:stretch>
            <a:fillRect/>
          </a:stretch>
        </p:blipFill>
        <p:spPr bwMode="auto">
          <a:xfrm>
            <a:off x="3707904" y="260648"/>
            <a:ext cx="432047" cy="541246"/>
          </a:xfrm>
          <a:prstGeom prst="rect">
            <a:avLst/>
          </a:prstGeom>
          <a:noFill/>
        </p:spPr>
      </p:pic>
      <p:sp>
        <p:nvSpPr>
          <p:cNvPr id="9"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E29E33-B620-47F9-BB04-8846C2A5AFCC}" type="slidenum">
              <a:rPr kumimoji="0" lang="en-US" smtClean="0"/>
              <a:pPr/>
              <a:t>139</a:t>
            </a:fld>
            <a:endParaRPr kumimoji="0" lang="en-US"/>
          </a:p>
        </p:txBody>
      </p:sp>
      <p:pic>
        <p:nvPicPr>
          <p:cNvPr id="96258" name="Picture 2"/>
          <p:cNvPicPr>
            <a:picLocks noChangeAspect="1" noChangeArrowheads="1"/>
          </p:cNvPicPr>
          <p:nvPr/>
        </p:nvPicPr>
        <p:blipFill>
          <a:blip r:embed="rId2"/>
          <a:srcRect b="6947"/>
          <a:stretch>
            <a:fillRect/>
          </a:stretch>
        </p:blipFill>
        <p:spPr bwMode="auto">
          <a:xfrm>
            <a:off x="0" y="260648"/>
            <a:ext cx="4901465" cy="6309320"/>
          </a:xfrm>
          <a:prstGeom prst="rect">
            <a:avLst/>
          </a:prstGeom>
          <a:noFill/>
          <a:ln w="9525">
            <a:noFill/>
            <a:miter lim="800000"/>
            <a:headEnd/>
            <a:tailEnd/>
          </a:ln>
          <a:effectLst/>
        </p:spPr>
      </p:pic>
      <p:pic>
        <p:nvPicPr>
          <p:cNvPr id="5" name="Picture 2" descr="D:\Users\pvassil\RESEARCH\SUBMITTED\15ER\CR\Greek_gamma_Capital.png"/>
          <p:cNvPicPr>
            <a:picLocks noChangeAspect="1" noChangeArrowheads="1"/>
          </p:cNvPicPr>
          <p:nvPr/>
        </p:nvPicPr>
        <p:blipFill>
          <a:blip r:embed="rId3"/>
          <a:srcRect/>
          <a:stretch>
            <a:fillRect/>
          </a:stretch>
        </p:blipFill>
        <p:spPr bwMode="auto">
          <a:xfrm>
            <a:off x="7668344" y="5085184"/>
            <a:ext cx="1040000" cy="1302857"/>
          </a:xfrm>
          <a:prstGeom prst="rect">
            <a:avLst/>
          </a:prstGeom>
          <a:noFill/>
        </p:spPr>
      </p:pic>
      <p:sp>
        <p:nvSpPr>
          <p:cNvPr id="6" name="TextBox 5"/>
          <p:cNvSpPr txBox="1"/>
          <p:nvPr/>
        </p:nvSpPr>
        <p:spPr>
          <a:xfrm>
            <a:off x="5364088" y="1412776"/>
            <a:ext cx="2088232" cy="738664"/>
          </a:xfrm>
          <a:prstGeom prst="rect">
            <a:avLst/>
          </a:prstGeom>
          <a:noFill/>
        </p:spPr>
        <p:txBody>
          <a:bodyPr wrap="square" rtlCol="0">
            <a:spAutoFit/>
          </a:bodyPr>
          <a:lstStyle/>
          <a:p>
            <a:r>
              <a:rPr lang="en-US" dirty="0" smtClean="0">
                <a:solidFill>
                  <a:schemeClr val="tx1"/>
                </a:solidFill>
                <a:latin typeface="+mn-lt"/>
              </a:rPr>
              <a:t>These exceptions are due to the fact that they do not exceed 10 attributes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Views</a:t>
            </a:r>
            <a:endParaRPr lang="el-GR" dirty="0"/>
          </a:p>
        </p:txBody>
      </p:sp>
      <p:sp>
        <p:nvSpPr>
          <p:cNvPr id="5" name="Content Placeholder 4"/>
          <p:cNvSpPr>
            <a:spLocks noGrp="1"/>
          </p:cNvSpPr>
          <p:nvPr>
            <p:ph idx="1"/>
          </p:nvPr>
        </p:nvSpPr>
        <p:spPr/>
        <p:txBody>
          <a:bodyPr>
            <a:normAutofit fontScale="77500" lnSpcReduction="20000"/>
          </a:bodyPr>
          <a:lstStyle/>
          <a:p>
            <a:r>
              <a:rPr lang="en-US" b="1" dirty="0" smtClean="0"/>
              <a:t>Materialized</a:t>
            </a:r>
            <a:r>
              <a:rPr lang="en-US" dirty="0" smtClean="0"/>
              <a:t> views are not macros, however, as they actually store (</a:t>
            </a:r>
            <a:r>
              <a:rPr lang="en-US" dirty="0" err="1" smtClean="0"/>
              <a:t>precompute</a:t>
            </a:r>
            <a:r>
              <a:rPr lang="en-US" dirty="0" smtClean="0"/>
              <a:t>) the result in persistent storage</a:t>
            </a:r>
          </a:p>
          <a:p>
            <a:endParaRPr lang="en-US" dirty="0" smtClean="0"/>
          </a:p>
          <a:p>
            <a:pPr lvl="1">
              <a:buNone/>
            </a:pPr>
            <a:r>
              <a:rPr lang="fr-FR" sz="2700" dirty="0" smtClean="0">
                <a:latin typeface="Consolas" pitchFamily="49" charset="0"/>
                <a:cs typeface="Consolas" pitchFamily="49" charset="0"/>
              </a:rPr>
              <a:t>CREATE MATERIALIZED VIEW </a:t>
            </a:r>
            <a:r>
              <a:rPr lang="fr-FR" sz="2700" dirty="0" err="1" smtClean="0">
                <a:latin typeface="Consolas" pitchFamily="49" charset="0"/>
                <a:cs typeface="Consolas" pitchFamily="49" charset="0"/>
              </a:rPr>
              <a:t>sales_mv</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BUILD IMMEDIATE </a:t>
            </a:r>
          </a:p>
          <a:p>
            <a:pPr lvl="1">
              <a:buNone/>
            </a:pPr>
            <a:r>
              <a:rPr lang="fr-FR" sz="2700" dirty="0" smtClean="0">
                <a:latin typeface="Consolas" pitchFamily="49" charset="0"/>
                <a:cs typeface="Consolas" pitchFamily="49" charset="0"/>
              </a:rPr>
              <a:t>REFRESH FAST ON COMMIT </a:t>
            </a:r>
          </a:p>
          <a:p>
            <a:pPr lvl="1">
              <a:buNone/>
            </a:pPr>
            <a:r>
              <a:rPr lang="fr-FR" sz="2700" dirty="0" smtClean="0">
                <a:latin typeface="Consolas" pitchFamily="49" charset="0"/>
                <a:cs typeface="Consolas" pitchFamily="49" charset="0"/>
              </a:rPr>
              <a:t>AS </a:t>
            </a:r>
          </a:p>
          <a:p>
            <a:pPr lvl="1">
              <a:buNone/>
            </a:pPr>
            <a:r>
              <a:rPr lang="fr-FR" sz="2700" dirty="0" smtClean="0">
                <a:latin typeface="Consolas" pitchFamily="49" charset="0"/>
                <a:cs typeface="Consolas" pitchFamily="49" charset="0"/>
              </a:rPr>
              <a:t>SELECT </a:t>
            </a:r>
            <a:r>
              <a:rPr lang="fr-FR" sz="2700" dirty="0" err="1" smtClean="0">
                <a:latin typeface="Consolas" pitchFamily="49" charset="0"/>
                <a:cs typeface="Consolas" pitchFamily="49" charset="0"/>
              </a:rPr>
              <a:t>t.calendar_year</a:t>
            </a:r>
            <a:r>
              <a:rPr lang="fr-FR" sz="2700" dirty="0" smtClean="0">
                <a:latin typeface="Consolas" pitchFamily="49" charset="0"/>
                <a:cs typeface="Consolas" pitchFamily="49" charset="0"/>
              </a:rPr>
              <a:t>,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 SUM(</a:t>
            </a:r>
            <a:r>
              <a:rPr lang="fr-FR" sz="2700" dirty="0" err="1" smtClean="0">
                <a:latin typeface="Consolas" pitchFamily="49" charset="0"/>
                <a:cs typeface="Consolas" pitchFamily="49" charset="0"/>
              </a:rPr>
              <a:t>s.amount_sold</a:t>
            </a:r>
            <a:r>
              <a:rPr lang="fr-FR" sz="2700" dirty="0" smtClean="0">
                <a:latin typeface="Consolas" pitchFamily="49" charset="0"/>
                <a:cs typeface="Consolas" pitchFamily="49" charset="0"/>
              </a:rPr>
              <a:t>) AS </a:t>
            </a:r>
            <a:r>
              <a:rPr lang="fr-FR" sz="2700" dirty="0" err="1" smtClean="0">
                <a:latin typeface="Consolas" pitchFamily="49" charset="0"/>
                <a:cs typeface="Consolas" pitchFamily="49" charset="0"/>
              </a:rPr>
              <a:t>sum_sales</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FROM times t, </a:t>
            </a:r>
            <a:r>
              <a:rPr lang="fr-FR" sz="2700" dirty="0" err="1" smtClean="0">
                <a:latin typeface="Consolas" pitchFamily="49" charset="0"/>
                <a:cs typeface="Consolas" pitchFamily="49" charset="0"/>
              </a:rPr>
              <a:t>products</a:t>
            </a:r>
            <a:r>
              <a:rPr lang="fr-FR" sz="2700" dirty="0" smtClean="0">
                <a:latin typeface="Consolas" pitchFamily="49" charset="0"/>
                <a:cs typeface="Consolas" pitchFamily="49" charset="0"/>
              </a:rPr>
              <a:t> p, sales s </a:t>
            </a:r>
          </a:p>
          <a:p>
            <a:pPr lvl="1">
              <a:buNone/>
            </a:pPr>
            <a:r>
              <a:rPr lang="fr-FR" sz="2700" dirty="0" smtClean="0">
                <a:latin typeface="Consolas" pitchFamily="49" charset="0"/>
                <a:cs typeface="Consolas" pitchFamily="49" charset="0"/>
              </a:rPr>
              <a:t>WHERE t.</a:t>
            </a:r>
            <a:r>
              <a:rPr lang="fr-FR" sz="2700" dirty="0" err="1" smtClean="0">
                <a:latin typeface="Consolas" pitchFamily="49" charset="0"/>
                <a:cs typeface="Consolas" pitchFamily="49" charset="0"/>
              </a:rPr>
              <a:t>time_id</a:t>
            </a:r>
            <a:r>
              <a:rPr lang="fr-FR" sz="2700" dirty="0" smtClean="0">
                <a:latin typeface="Consolas" pitchFamily="49" charset="0"/>
                <a:cs typeface="Consolas" pitchFamily="49" charset="0"/>
              </a:rPr>
              <a:t> = s.</a:t>
            </a:r>
            <a:r>
              <a:rPr lang="fr-FR" sz="2700" dirty="0" err="1" smtClean="0">
                <a:latin typeface="Consolas" pitchFamily="49" charset="0"/>
                <a:cs typeface="Consolas" pitchFamily="49" charset="0"/>
              </a:rPr>
              <a:t>time_id</a:t>
            </a:r>
            <a:r>
              <a:rPr lang="fr-FR" sz="2700" dirty="0" smtClean="0">
                <a:latin typeface="Consolas" pitchFamily="49" charset="0"/>
                <a:cs typeface="Consolas" pitchFamily="49" charset="0"/>
              </a:rPr>
              <a:t> AND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 = </a:t>
            </a:r>
            <a:r>
              <a:rPr lang="fr-FR" sz="2700" dirty="0" err="1" smtClean="0">
                <a:latin typeface="Consolas" pitchFamily="49" charset="0"/>
                <a:cs typeface="Consolas" pitchFamily="49" charset="0"/>
              </a:rPr>
              <a:t>s.prod_id</a:t>
            </a:r>
            <a:r>
              <a:rPr lang="fr-FR" sz="2700" dirty="0" smtClean="0">
                <a:latin typeface="Consolas" pitchFamily="49" charset="0"/>
                <a:cs typeface="Consolas" pitchFamily="49" charset="0"/>
              </a:rPr>
              <a:t> </a:t>
            </a:r>
          </a:p>
          <a:p>
            <a:pPr lvl="1">
              <a:buNone/>
            </a:pPr>
            <a:r>
              <a:rPr lang="fr-FR" sz="2700" dirty="0" smtClean="0">
                <a:latin typeface="Consolas" pitchFamily="49" charset="0"/>
                <a:cs typeface="Consolas" pitchFamily="49" charset="0"/>
              </a:rPr>
              <a:t>GROUP BY </a:t>
            </a:r>
            <a:r>
              <a:rPr lang="fr-FR" sz="2700" dirty="0" err="1" smtClean="0">
                <a:latin typeface="Consolas" pitchFamily="49" charset="0"/>
                <a:cs typeface="Consolas" pitchFamily="49" charset="0"/>
              </a:rPr>
              <a:t>t.calendar_year</a:t>
            </a:r>
            <a:r>
              <a:rPr lang="fr-FR" sz="2700" dirty="0" smtClean="0">
                <a:latin typeface="Consolas" pitchFamily="49" charset="0"/>
                <a:cs typeface="Consolas" pitchFamily="49" charset="0"/>
              </a:rPr>
              <a:t>, </a:t>
            </a:r>
            <a:r>
              <a:rPr lang="fr-FR" sz="2700" dirty="0" err="1" smtClean="0">
                <a:latin typeface="Consolas" pitchFamily="49" charset="0"/>
                <a:cs typeface="Consolas" pitchFamily="49" charset="0"/>
              </a:rPr>
              <a:t>p.prod_id</a:t>
            </a:r>
            <a:r>
              <a:rPr lang="fr-FR" sz="2700" dirty="0" smtClean="0">
                <a:latin typeface="Consolas" pitchFamily="49" charset="0"/>
                <a:cs typeface="Consolas" pitchFamily="49" charset="0"/>
              </a:rPr>
              <a:t>;</a:t>
            </a:r>
            <a:endParaRPr lang="en-US" sz="2700" dirty="0" smtClean="0">
              <a:latin typeface="Consolas" pitchFamily="49" charset="0"/>
              <a:cs typeface="Consolas" pitchFamily="49" charset="0"/>
            </a:endParaRPr>
          </a:p>
        </p:txBody>
      </p:sp>
      <p:sp>
        <p:nvSpPr>
          <p:cNvPr id="6" name="Rectangle 5"/>
          <p:cNvSpPr/>
          <p:nvPr/>
        </p:nvSpPr>
        <p:spPr>
          <a:xfrm>
            <a:off x="76200" y="152400"/>
            <a:ext cx="8168208" cy="307777"/>
          </a:xfrm>
          <a:prstGeom prst="rect">
            <a:avLst/>
          </a:prstGeom>
        </p:spPr>
        <p:txBody>
          <a:bodyPr wrap="square">
            <a:spAutoFit/>
          </a:bodyPr>
          <a:lstStyle/>
          <a:p>
            <a:r>
              <a:rPr lang="fr-FR" sz="1400" dirty="0" smtClean="0"/>
              <a:t>http://docs.oracle.com/cd/B28359_01/server.111/b28286/statements_6002.htm#SQLRF01302</a:t>
            </a:r>
            <a:endParaRPr lang="el-GR" sz="1400" dirty="0"/>
          </a:p>
        </p:txBody>
      </p:sp>
      <p:sp>
        <p:nvSpPr>
          <p:cNvPr id="7" name="Slide Number Placeholder 6"/>
          <p:cNvSpPr>
            <a:spLocks noGrp="1"/>
          </p:cNvSpPr>
          <p:nvPr>
            <p:ph type="sldNum" sz="quarter" idx="12"/>
          </p:nvPr>
        </p:nvSpPr>
        <p:spPr/>
        <p:txBody>
          <a:bodyPr/>
          <a:lstStyle/>
          <a:p>
            <a:fld id="{69E29E33-B620-47F9-BB04-8846C2A5AFCC}" type="slidenum">
              <a:rPr lang="en-US" smtClean="0"/>
              <a:pPr/>
              <a:t>14</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Comet Pattern</a:t>
            </a:r>
            <a:endParaRPr lang="el-GR" dirty="0">
              <a:solidFill>
                <a:schemeClr val="accent6">
                  <a:lumMod val="60000"/>
                  <a:lumOff val="40000"/>
                </a:schemeClr>
              </a:solidFill>
            </a:endParaRPr>
          </a:p>
        </p:txBody>
      </p:sp>
      <p:sp>
        <p:nvSpPr>
          <p:cNvPr id="3" name="Content Placeholder 2"/>
          <p:cNvSpPr>
            <a:spLocks noGrp="1"/>
          </p:cNvSpPr>
          <p:nvPr>
            <p:ph sz="half" idx="1"/>
          </p:nvPr>
        </p:nvSpPr>
        <p:spPr>
          <a:xfrm>
            <a:off x="457200" y="1600200"/>
            <a:ext cx="5638800" cy="4525963"/>
          </a:xfrm>
        </p:spPr>
        <p:txBody>
          <a:bodyPr>
            <a:noAutofit/>
          </a:bodyPr>
          <a:lstStyle/>
          <a:p>
            <a:pPr lvl="0">
              <a:buNone/>
            </a:pPr>
            <a:r>
              <a:rPr lang="en-US" sz="2400" dirty="0" smtClean="0"/>
              <a:t>“Comet “ for change over schema size with:</a:t>
            </a:r>
          </a:p>
          <a:p>
            <a:pPr lvl="0"/>
            <a:r>
              <a:rPr lang="en-US" sz="2400" dirty="0" smtClean="0"/>
              <a:t>a large, dense, </a:t>
            </a:r>
            <a:r>
              <a:rPr lang="en-US" sz="2400" dirty="0" smtClean="0">
                <a:solidFill>
                  <a:srgbClr val="FF0000"/>
                </a:solidFill>
              </a:rPr>
              <a:t>nucleus</a:t>
            </a:r>
            <a:r>
              <a:rPr lang="en-US" sz="2400" dirty="0" smtClean="0"/>
              <a:t> cluster close to the beginning of the axes, denoting small size and small amount of change, </a:t>
            </a:r>
          </a:p>
          <a:p>
            <a:pPr lvl="0"/>
            <a:r>
              <a:rPr lang="en-US" sz="2400" dirty="0" smtClean="0">
                <a:solidFill>
                  <a:srgbClr val="FF0000"/>
                </a:solidFill>
              </a:rPr>
              <a:t>medium</a:t>
            </a:r>
            <a:r>
              <a:rPr lang="en-US" sz="2400" dirty="0" smtClean="0"/>
              <a:t> schema </a:t>
            </a:r>
            <a:r>
              <a:rPr lang="en-US" sz="2400" dirty="0" smtClean="0">
                <a:solidFill>
                  <a:srgbClr val="FF0000"/>
                </a:solidFill>
              </a:rPr>
              <a:t>size</a:t>
            </a:r>
            <a:r>
              <a:rPr lang="en-US" sz="2400" dirty="0" smtClean="0"/>
              <a:t> tables typically demonstrating </a:t>
            </a:r>
            <a:r>
              <a:rPr lang="en-US" sz="2400" dirty="0" smtClean="0">
                <a:solidFill>
                  <a:srgbClr val="FF0000"/>
                </a:solidFill>
              </a:rPr>
              <a:t>medium to large change</a:t>
            </a:r>
          </a:p>
          <a:p>
            <a:r>
              <a:rPr lang="en-US" sz="1800" dirty="0" smtClean="0"/>
              <a:t>The tables with the largest amount of change are typically tables </a:t>
            </a:r>
            <a:r>
              <a:rPr lang="en-US" sz="1800" dirty="0" smtClean="0"/>
              <a:t>whose schema is on </a:t>
            </a:r>
            <a:r>
              <a:rPr lang="en-US" sz="1800" dirty="0" smtClean="0"/>
              <a:t>average one standard deviation above the mean</a:t>
            </a:r>
          </a:p>
          <a:p>
            <a:pPr lvl="0"/>
            <a:r>
              <a:rPr lang="en-US" sz="2400" dirty="0" smtClean="0">
                <a:solidFill>
                  <a:srgbClr val="FF0000"/>
                </a:solidFill>
              </a:rPr>
              <a:t>wide</a:t>
            </a:r>
            <a:r>
              <a:rPr lang="en-US" sz="2400" dirty="0" smtClean="0"/>
              <a:t> tables with large schema sizes demonstrating </a:t>
            </a:r>
            <a:r>
              <a:rPr lang="en-US" sz="2400" dirty="0" smtClean="0">
                <a:solidFill>
                  <a:srgbClr val="FF0000"/>
                </a:solidFill>
              </a:rPr>
              <a:t>small to medium </a:t>
            </a:r>
            <a:r>
              <a:rPr lang="en-US" sz="2400" dirty="0" smtClean="0"/>
              <a:t>(typically around the </a:t>
            </a:r>
            <a:r>
              <a:rPr lang="en-US" sz="2400" dirty="0" smtClean="0"/>
              <a:t>middle </a:t>
            </a:r>
            <a:r>
              <a:rPr lang="en-US" sz="2400" dirty="0" smtClean="0"/>
              <a:t>of the y-axis) amount of change.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140</a:t>
            </a:fld>
            <a:endParaRPr lang="en-US"/>
          </a:p>
        </p:txBody>
      </p:sp>
      <p:pic>
        <p:nvPicPr>
          <p:cNvPr id="31745" name="Picture 1"/>
          <p:cNvPicPr>
            <a:picLocks noGrp="1" noChangeAspect="1" noChangeArrowheads="1"/>
          </p:cNvPicPr>
          <p:nvPr>
            <p:ph sz="half" idx="2"/>
          </p:nvPr>
        </p:nvPicPr>
        <p:blipFill>
          <a:blip r:embed="rId3" cstate="print"/>
          <a:srcRect r="58491" b="3957"/>
          <a:stretch>
            <a:fillRect/>
          </a:stretch>
        </p:blipFill>
        <p:spPr bwMode="auto">
          <a:xfrm>
            <a:off x="6477000" y="76200"/>
            <a:ext cx="2667000" cy="6398204"/>
          </a:xfrm>
          <a:prstGeom prst="rect">
            <a:avLst/>
          </a:prstGeom>
          <a:noFill/>
          <a:ln w="9525">
            <a:noFill/>
            <a:miter lim="800000"/>
            <a:headEnd/>
            <a:tailEnd/>
          </a:ln>
          <a:effectLst/>
        </p:spPr>
      </p:pic>
      <p:sp>
        <p:nvSpPr>
          <p:cNvPr id="8"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5148064" y="188640"/>
            <a:ext cx="3710782" cy="2590800"/>
            <a:chOff x="5562600" y="2743200"/>
            <a:chExt cx="3710782" cy="2590800"/>
          </a:xfrm>
        </p:grpSpPr>
        <p:pic>
          <p:nvPicPr>
            <p:cNvPr id="27652" name="Picture 4" descr="comet"/>
            <p:cNvPicPr>
              <a:picLocks noChangeAspect="1" noChangeArrowheads="1"/>
            </p:cNvPicPr>
            <p:nvPr/>
          </p:nvPicPr>
          <p:blipFill>
            <a:blip r:embed="rId2" cstate="print"/>
            <a:srcRect/>
            <a:stretch>
              <a:fillRect/>
            </a:stretch>
          </p:blipFill>
          <p:spPr bwMode="auto">
            <a:xfrm>
              <a:off x="5562600" y="2743200"/>
              <a:ext cx="3710782" cy="2590800"/>
            </a:xfrm>
            <a:prstGeom prst="rect">
              <a:avLst/>
            </a:prstGeom>
            <a:noFill/>
          </p:spPr>
        </p:pic>
        <p:sp>
          <p:nvSpPr>
            <p:cNvPr id="9" name="Rectangle 8"/>
            <p:cNvSpPr/>
            <p:nvPr/>
          </p:nvSpPr>
          <p:spPr>
            <a:xfrm>
              <a:off x="5791200" y="2971800"/>
              <a:ext cx="3352800" cy="215444"/>
            </a:xfrm>
            <a:prstGeom prst="rect">
              <a:avLst/>
            </a:prstGeom>
          </p:spPr>
          <p:txBody>
            <a:bodyPr wrap="square">
              <a:spAutoFit/>
            </a:bodyPr>
            <a:lstStyle/>
            <a:p>
              <a:pPr algn="r"/>
              <a:r>
                <a:rPr lang="fr-FR" sz="800" dirty="0" smtClean="0"/>
                <a:t>http://visual.merriam-webster.com/astronomy/celestial-bodies/comet.php</a:t>
              </a:r>
              <a:endParaRPr lang="el-GR" sz="8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141</a:t>
            </a:fld>
            <a:endParaRPr lang="en-US"/>
          </a:p>
        </p:txBody>
      </p:sp>
      <p:grpSp>
        <p:nvGrpSpPr>
          <p:cNvPr id="5" name="Group 10"/>
          <p:cNvGrpSpPr/>
          <p:nvPr/>
        </p:nvGrpSpPr>
        <p:grpSpPr>
          <a:xfrm>
            <a:off x="6660232" y="2852936"/>
            <a:ext cx="2169184" cy="2806244"/>
            <a:chOff x="5257800" y="3657600"/>
            <a:chExt cx="2169184" cy="2806244"/>
          </a:xfrm>
        </p:grpSpPr>
        <p:pic>
          <p:nvPicPr>
            <p:cNvPr id="27650" name="Picture 2" descr="The parts of a comet:  nucleus, coma, and tails."/>
            <p:cNvPicPr>
              <a:picLocks noChangeAspect="1" noChangeArrowheads="1"/>
            </p:cNvPicPr>
            <p:nvPr/>
          </p:nvPicPr>
          <p:blipFill>
            <a:blip r:embed="rId3" cstate="print"/>
            <a:srcRect/>
            <a:stretch>
              <a:fillRect/>
            </a:stretch>
          </p:blipFill>
          <p:spPr bwMode="auto">
            <a:xfrm>
              <a:off x="5410200" y="3657600"/>
              <a:ext cx="1905000" cy="2543175"/>
            </a:xfrm>
            <a:prstGeom prst="rect">
              <a:avLst/>
            </a:prstGeom>
            <a:noFill/>
          </p:spPr>
        </p:pic>
        <p:sp>
          <p:nvSpPr>
            <p:cNvPr id="7" name="Rectangle 6"/>
            <p:cNvSpPr/>
            <p:nvPr/>
          </p:nvSpPr>
          <p:spPr>
            <a:xfrm>
              <a:off x="5257800" y="6248400"/>
              <a:ext cx="2169184" cy="215444"/>
            </a:xfrm>
            <a:prstGeom prst="rect">
              <a:avLst/>
            </a:prstGeom>
          </p:spPr>
          <p:txBody>
            <a:bodyPr wrap="none">
              <a:spAutoFit/>
            </a:bodyPr>
            <a:lstStyle/>
            <a:p>
              <a:r>
                <a:rPr lang="fr-FR" sz="800" dirty="0" smtClean="0"/>
                <a:t>http://spaceplace.nasa.gov/comet-nucleus/en/</a:t>
              </a:r>
              <a:endParaRPr lang="el-GR" sz="800" dirty="0"/>
            </a:p>
          </p:txBody>
        </p:sp>
      </p:grpSp>
      <p:pic>
        <p:nvPicPr>
          <p:cNvPr id="97282" name="Picture 2"/>
          <p:cNvPicPr>
            <a:picLocks noChangeAspect="1" noChangeArrowheads="1"/>
          </p:cNvPicPr>
          <p:nvPr/>
        </p:nvPicPr>
        <p:blipFill>
          <a:blip r:embed="rId4"/>
          <a:srcRect b="7306"/>
          <a:stretch>
            <a:fillRect/>
          </a:stretch>
        </p:blipFill>
        <p:spPr bwMode="auto">
          <a:xfrm>
            <a:off x="251520" y="216024"/>
            <a:ext cx="5032730" cy="6453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inverse $Gamma$ </a:t>
            </a:r>
            <a:br>
              <a:rPr lang="en-US" dirty="0" smtClean="0"/>
            </a:br>
            <a:r>
              <a:rPr lang="en-US" dirty="0" smtClean="0"/>
              <a:t>pattern</a:t>
            </a:r>
            <a:endParaRPr lang="el-GR" dirty="0"/>
          </a:p>
        </p:txBody>
      </p:sp>
      <p:sp>
        <p:nvSpPr>
          <p:cNvPr id="3" name="Content Placeholder 2"/>
          <p:cNvSpPr>
            <a:spLocks noGrp="1"/>
          </p:cNvSpPr>
          <p:nvPr>
            <p:ph sz="half" idx="1"/>
          </p:nvPr>
        </p:nvSpPr>
        <p:spPr>
          <a:xfrm>
            <a:off x="457200" y="1600200"/>
            <a:ext cx="5486400" cy="4525963"/>
          </a:xfrm>
        </p:spPr>
        <p:txBody>
          <a:bodyPr>
            <a:normAutofit/>
          </a:bodyPr>
          <a:lstStyle/>
          <a:p>
            <a:pPr lvl="0"/>
            <a:r>
              <a:rPr lang="en-US" dirty="0" smtClean="0"/>
              <a:t>The correlation of change and duration is as follows:</a:t>
            </a:r>
          </a:p>
          <a:p>
            <a:pPr lvl="1"/>
            <a:r>
              <a:rPr lang="en-US" dirty="0" smtClean="0"/>
              <a:t>small durations come necessarily with small change, </a:t>
            </a:r>
          </a:p>
          <a:p>
            <a:pPr lvl="1"/>
            <a:r>
              <a:rPr lang="en-US" dirty="0" smtClean="0"/>
              <a:t>large durations come with all kinds of change activity and </a:t>
            </a:r>
          </a:p>
          <a:p>
            <a:pPr lvl="1"/>
            <a:r>
              <a:rPr lang="en-US" dirty="0" smtClean="0"/>
              <a:t>medium sized durations come mostly with small change activity (inverse $Gamma$). </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142</a:t>
            </a:fld>
            <a:endParaRPr lang="en-US"/>
          </a:p>
        </p:txBody>
      </p:sp>
      <p:pic>
        <p:nvPicPr>
          <p:cNvPr id="30721" name="Picture 1"/>
          <p:cNvPicPr>
            <a:picLocks noGrp="1" noChangeAspect="1" noChangeArrowheads="1"/>
          </p:cNvPicPr>
          <p:nvPr>
            <p:ph sz="half" idx="2"/>
          </p:nvPr>
        </p:nvPicPr>
        <p:blipFill>
          <a:blip r:embed="rId3" cstate="print"/>
          <a:srcRect r="58491" b="3957"/>
          <a:stretch>
            <a:fillRect/>
          </a:stretch>
        </p:blipFill>
        <p:spPr bwMode="auto">
          <a:xfrm>
            <a:off x="6324600" y="152399"/>
            <a:ext cx="2743200" cy="6581009"/>
          </a:xfrm>
          <a:prstGeom prst="rect">
            <a:avLst/>
          </a:prstGeom>
          <a:noFill/>
          <a:ln w="9525">
            <a:noFill/>
            <a:miter lim="800000"/>
            <a:headEnd/>
            <a:tailEnd/>
          </a:ln>
          <a:effectLst/>
        </p:spPr>
      </p:pic>
      <p:pic>
        <p:nvPicPr>
          <p:cNvPr id="8" name="Picture 2" descr="D:\Users\pvassil\RESEARCH\SUBMITTED\15ER\CR\Greek_gamma_Capital.png"/>
          <p:cNvPicPr>
            <a:picLocks noChangeAspect="1" noChangeArrowheads="1"/>
          </p:cNvPicPr>
          <p:nvPr/>
        </p:nvPicPr>
        <p:blipFill>
          <a:blip r:embed="rId4"/>
          <a:srcRect/>
          <a:stretch>
            <a:fillRect/>
          </a:stretch>
        </p:blipFill>
        <p:spPr bwMode="auto">
          <a:xfrm flipH="1" flipV="1">
            <a:off x="5364088" y="260648"/>
            <a:ext cx="432047" cy="541246"/>
          </a:xfrm>
          <a:prstGeom prst="rect">
            <a:avLst/>
          </a:prstGeom>
          <a:noFill/>
        </p:spPr>
      </p:pic>
      <p:sp>
        <p:nvSpPr>
          <p:cNvPr id="9"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143</a:t>
            </a:fld>
            <a:endParaRPr lang="en-US"/>
          </a:p>
        </p:txBody>
      </p:sp>
      <p:pic>
        <p:nvPicPr>
          <p:cNvPr id="5" name="Picture 2" descr="D:\Users\pvassil\RESEARCH\SUBMITTED\15ER\CR\Greek_gamma_Capital.png"/>
          <p:cNvPicPr>
            <a:picLocks noChangeAspect="1" noChangeArrowheads="1"/>
          </p:cNvPicPr>
          <p:nvPr/>
        </p:nvPicPr>
        <p:blipFill>
          <a:blip r:embed="rId2"/>
          <a:srcRect/>
          <a:stretch>
            <a:fillRect/>
          </a:stretch>
        </p:blipFill>
        <p:spPr bwMode="auto">
          <a:xfrm flipH="1" flipV="1">
            <a:off x="7956376" y="5085184"/>
            <a:ext cx="1040000" cy="1302857"/>
          </a:xfrm>
          <a:prstGeom prst="rect">
            <a:avLst/>
          </a:prstGeom>
          <a:noFill/>
        </p:spPr>
      </p:pic>
      <p:pic>
        <p:nvPicPr>
          <p:cNvPr id="98306" name="Picture 2"/>
          <p:cNvPicPr>
            <a:picLocks noChangeAspect="1" noChangeArrowheads="1"/>
          </p:cNvPicPr>
          <p:nvPr/>
        </p:nvPicPr>
        <p:blipFill>
          <a:blip r:embed="rId3"/>
          <a:srcRect b="7825"/>
          <a:stretch>
            <a:fillRect/>
          </a:stretch>
        </p:blipFill>
        <p:spPr bwMode="auto">
          <a:xfrm>
            <a:off x="75378" y="44624"/>
            <a:ext cx="5216702" cy="6651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Quiet tables rule, esp. for mature db’s</a:t>
            </a:r>
            <a:br>
              <a:rPr lang="en-US" dirty="0" smtClean="0"/>
            </a:br>
            <a:endParaRPr lang="el-GR" dirty="0"/>
          </a:p>
        </p:txBody>
      </p:sp>
      <p:sp>
        <p:nvSpPr>
          <p:cNvPr id="3" name="Content Placeholder 2"/>
          <p:cNvSpPr>
            <a:spLocks noGrp="1"/>
          </p:cNvSpPr>
          <p:nvPr>
            <p:ph sz="half" idx="1"/>
          </p:nvPr>
        </p:nvSpPr>
        <p:spPr>
          <a:xfrm>
            <a:off x="457200" y="3733800"/>
            <a:ext cx="4038600" cy="2468563"/>
          </a:xfrm>
        </p:spPr>
        <p:txBody>
          <a:bodyPr>
            <a:normAutofit/>
          </a:bodyPr>
          <a:lstStyle/>
          <a:p>
            <a:pPr>
              <a:buNone/>
            </a:pPr>
            <a:r>
              <a:rPr lang="en-US" sz="2000" u="sng" dirty="0" smtClean="0"/>
              <a:t>Non-survivors</a:t>
            </a:r>
          </a:p>
          <a:p>
            <a:r>
              <a:rPr lang="en-US" sz="2000" dirty="0" smtClean="0"/>
              <a:t>Sudden deaths mostly</a:t>
            </a:r>
          </a:p>
          <a:p>
            <a:r>
              <a:rPr lang="en-US" sz="2000" dirty="0" smtClean="0"/>
              <a:t>Quiet come ~ close</a:t>
            </a:r>
          </a:p>
          <a:p>
            <a:r>
              <a:rPr lang="en-US" sz="2000" dirty="0" smtClean="0"/>
              <a:t>Too few active</a:t>
            </a:r>
            <a:endParaRPr lang="el-GR"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144</a:t>
            </a:fld>
            <a:endParaRPr lang="en-US"/>
          </a:p>
        </p:txBody>
      </p:sp>
      <p:pic>
        <p:nvPicPr>
          <p:cNvPr id="1026" name="Picture 2" descr="C:\USERS\pvassil\RESEARCH\SUBMITTED\15ER\WORKING\v0.1.9_postSubmit\figures\png\perversion_new.png"/>
          <p:cNvPicPr>
            <a:picLocks noGrp="1" noChangeAspect="1" noChangeArrowheads="1"/>
          </p:cNvPicPr>
          <p:nvPr>
            <p:ph sz="half" idx="2"/>
          </p:nvPr>
        </p:nvPicPr>
        <p:blipFill>
          <a:blip r:embed="rId2" cstate="print"/>
          <a:srcRect/>
          <a:stretch>
            <a:fillRect/>
          </a:stretch>
        </p:blipFill>
        <p:spPr bwMode="auto">
          <a:xfrm>
            <a:off x="609600" y="914400"/>
            <a:ext cx="8305800" cy="2681186"/>
          </a:xfrm>
          <a:prstGeom prst="rect">
            <a:avLst/>
          </a:prstGeom>
          <a:noFill/>
        </p:spPr>
      </p:pic>
      <p:sp>
        <p:nvSpPr>
          <p:cNvPr id="8" name="Content Placeholder 2"/>
          <p:cNvSpPr txBox="1">
            <a:spLocks/>
          </p:cNvSpPr>
          <p:nvPr/>
        </p:nvSpPr>
        <p:spPr>
          <a:xfrm>
            <a:off x="4572000" y="3733800"/>
            <a:ext cx="4038600" cy="2468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Survivors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Quiet tables rule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Rigid and active then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Active mostly in “new” db’s</a:t>
            </a: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838200" y="5877272"/>
            <a:ext cx="7391400" cy="400110"/>
          </a:xfrm>
          <a:prstGeom prst="rect">
            <a:avLst/>
          </a:prstGeom>
          <a:noFill/>
        </p:spPr>
        <p:txBody>
          <a:bodyPr wrap="square" rtlCol="0">
            <a:spAutoFit/>
          </a:bodyPr>
          <a:lstStyle/>
          <a:p>
            <a:pPr lvl="0"/>
            <a:r>
              <a:rPr lang="en-US" sz="2000" u="sng" dirty="0" smtClean="0">
                <a:solidFill>
                  <a:schemeClr val="tx1"/>
                </a:solidFill>
                <a:latin typeface="+mn-lt"/>
              </a:rPr>
              <a:t>Mature DB’s</a:t>
            </a:r>
            <a:r>
              <a:rPr lang="en-US" sz="2000" dirty="0" smtClean="0">
                <a:solidFill>
                  <a:schemeClr val="tx1"/>
                </a:solidFill>
                <a:latin typeface="+mn-lt"/>
              </a:rPr>
              <a:t>: the </a:t>
            </a:r>
            <a:r>
              <a:rPr lang="en-US" sz="2000" dirty="0" smtClean="0">
                <a:solidFill>
                  <a:srgbClr val="3333FF"/>
                </a:solidFill>
                <a:latin typeface="+mn-lt"/>
              </a:rPr>
              <a:t>pct of active tables drops significantly </a:t>
            </a:r>
          </a:p>
        </p:txBody>
      </p:sp>
      <p:sp>
        <p:nvSpPr>
          <p:cNvPr id="10" name="Footer Placeholder 3"/>
          <p:cNvSpPr>
            <a:spLocks noGrp="1"/>
          </p:cNvSpPr>
          <p:nvPr>
            <p:ph type="ftr" sz="quarter" idx="11"/>
          </p:nvPr>
        </p:nvSpPr>
        <p:spPr>
          <a:xfrm>
            <a:off x="755576" y="6356350"/>
            <a:ext cx="5264224" cy="365125"/>
          </a:xfrm>
        </p:spPr>
        <p:txBody>
          <a:bodyPr/>
          <a:lstStyle/>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pic>
        <p:nvPicPr>
          <p:cNvPr id="18"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38800" y="1143000"/>
            <a:ext cx="32004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Remember: top changers are defined as such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AvgTrxnUpdate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not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sum(changes)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latin typeface="+mn-lt"/>
              </a:rPr>
              <a:t>Still, they dominate the sum(changes) too! (see </a:t>
            </a:r>
            <a:r>
              <a:rPr kumimoji="0" lang="en-US" sz="2400" b="0" i="0" u="none" strike="noStrike" kern="1200" cap="none" spc="0" normalizeH="0" noProof="0" dirty="0" smtClean="0">
                <a:ln>
                  <a:noFill/>
                </a:ln>
                <a:solidFill>
                  <a:schemeClr val="tx1"/>
                </a:solidFill>
                <a:effectLst/>
                <a:uLnTx/>
                <a:uFillTx/>
                <a:latin typeface="+mn-lt"/>
                <a:ea typeface="+mn-ea"/>
                <a:cs typeface="+mn-cs"/>
              </a:rPr>
              <a:t>top of inverse </a:t>
            </a: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See also upper right blue part of diagonal: too many of them are born early and survive =&gt; live long!</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pic>
        <p:nvPicPr>
          <p:cNvPr id="18"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52120" y="1052736"/>
            <a:ext cx="3200400" cy="5184576"/>
          </a:xfrm>
          <a:prstGeom prst="rect">
            <a:avLst/>
          </a:prstGeom>
        </p:spPr>
        <p:txBody>
          <a:bodyPr/>
          <a:lstStyle/>
          <a:p>
            <a:pPr marL="342900" lvl="0" indent="-342900">
              <a:spcBef>
                <a:spcPct val="20000"/>
              </a:spcBef>
              <a:defRPr/>
            </a:pPr>
            <a:r>
              <a:rPr lang="en-US" sz="2200" dirty="0" smtClean="0">
                <a:solidFill>
                  <a:schemeClr val="tx1"/>
                </a:solidFill>
                <a:latin typeface="+mj-lt"/>
              </a:rPr>
              <a:t>The few top-changers (in terms of ATU) ….</a:t>
            </a:r>
          </a:p>
          <a:p>
            <a:pPr marL="265113" lvl="0" indent="-265113">
              <a:spcBef>
                <a:spcPct val="20000"/>
              </a:spcBef>
              <a:buFont typeface="Arial" pitchFamily="34" charset="0"/>
              <a:buChar char="•"/>
              <a:defRPr/>
            </a:pPr>
            <a:r>
              <a:rPr lang="en-US" sz="2200" dirty="0" smtClean="0">
                <a:solidFill>
                  <a:schemeClr val="tx1"/>
                </a:solidFill>
                <a:latin typeface="+mj-lt"/>
              </a:rPr>
              <a:t>are long lived, </a:t>
            </a:r>
          </a:p>
          <a:p>
            <a:pPr marL="265113" lvl="0" indent="-265113">
              <a:spcBef>
                <a:spcPct val="20000"/>
              </a:spcBef>
              <a:buFont typeface="Arial" pitchFamily="34" charset="0"/>
              <a:buChar char="•"/>
              <a:defRPr/>
            </a:pPr>
            <a:r>
              <a:rPr lang="en-US" sz="2200" dirty="0" smtClean="0">
                <a:solidFill>
                  <a:schemeClr val="tx1"/>
                </a:solidFill>
                <a:latin typeface="+mj-lt"/>
              </a:rPr>
              <a:t>typically come from the early versions of the database </a:t>
            </a:r>
          </a:p>
          <a:p>
            <a:pPr marL="265113" lvl="0" indent="-265113">
              <a:spcBef>
                <a:spcPct val="20000"/>
              </a:spcBef>
              <a:buFont typeface="Arial" pitchFamily="34" charset="0"/>
              <a:buChar char="•"/>
              <a:defRPr/>
            </a:pPr>
            <a:r>
              <a:rPr lang="en-US" sz="2200" dirty="0" smtClean="0">
                <a:solidFill>
                  <a:schemeClr val="tx1"/>
                </a:solidFill>
                <a:latin typeface="+mj-lt"/>
              </a:rPr>
              <a:t>due to the combination of high ATU and duration =&gt; they have high total amount of change, and, </a:t>
            </a:r>
          </a:p>
          <a:p>
            <a:pPr marL="265113" lvl="0" indent="-265113">
              <a:spcBef>
                <a:spcPct val="20000"/>
              </a:spcBef>
              <a:buFont typeface="Arial" pitchFamily="34" charset="0"/>
              <a:buChar char="•"/>
              <a:defRPr/>
            </a:pPr>
            <a:r>
              <a:rPr lang="en-US" sz="2200" dirty="0" smtClean="0">
                <a:solidFill>
                  <a:schemeClr val="tx1"/>
                </a:solidFill>
                <a:latin typeface="+mj-lt"/>
              </a:rPr>
              <a:t>frequently start with medium schema sizes (not shown here)</a:t>
            </a:r>
            <a:endParaRPr kumimoji="0" lang="el-GR"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146</a:t>
            </a:fld>
            <a:endParaRPr lang="en-US"/>
          </a:p>
        </p:txBody>
      </p:sp>
      <p:sp>
        <p:nvSpPr>
          <p:cNvPr id="14" name="TextBox 13"/>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15" name="Footer Placeholder 1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4"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7" name="TextBox 6"/>
          <p:cNvSpPr txBox="1"/>
          <p:nvPr/>
        </p:nvSpPr>
        <p:spPr>
          <a:xfrm>
            <a:off x="2267744" y="3933056"/>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8" name="Right Arrow 7"/>
          <p:cNvSpPr/>
          <p:nvPr/>
        </p:nvSpPr>
        <p:spPr>
          <a:xfrm rot="7721198">
            <a:off x="2261559" y="4829884"/>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559038"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0" name="TextBox 9"/>
          <p:cNvSpPr txBox="1"/>
          <p:nvPr/>
        </p:nvSpPr>
        <p:spPr>
          <a:xfrm>
            <a:off x="599374"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11" name="TextBox 10"/>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Die young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and suddenly</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5715000" y="1066800"/>
            <a:ext cx="3200400" cy="5486400"/>
          </a:xfrm>
          <a:prstGeom prst="rect">
            <a:avLst/>
          </a:prstGeom>
        </p:spPr>
        <p:txBody>
          <a:bodyPr>
            <a:noAutofit/>
          </a:bodyPr>
          <a:lstStyle/>
          <a:p>
            <a:pPr marL="265113" indent="-265113">
              <a:spcBef>
                <a:spcPct val="20000"/>
              </a:spcBef>
              <a:buFont typeface="Arial" pitchFamily="34" charset="0"/>
              <a:buChar char="•"/>
            </a:pPr>
            <a:r>
              <a:rPr lang="en-US" sz="2400" dirty="0" smtClean="0">
                <a:solidFill>
                  <a:schemeClr val="tx1"/>
                </a:solidFill>
                <a:latin typeface="+mj-lt"/>
              </a:rPr>
              <a:t>There is </a:t>
            </a:r>
            <a:r>
              <a:rPr lang="en-US" sz="2400" dirty="0" smtClean="0">
                <a:solidFill>
                  <a:srgbClr val="C00000"/>
                </a:solidFill>
                <a:latin typeface="+mj-lt"/>
              </a:rPr>
              <a:t>a very large concentration of the deleted tables in a small range of newly born, quickly removed, with few or no updates…</a:t>
            </a:r>
          </a:p>
          <a:p>
            <a:pPr marL="265113" indent="-265113">
              <a:spcBef>
                <a:spcPct val="20000"/>
              </a:spcBef>
              <a:buFont typeface="Arial" pitchFamily="34" charset="0"/>
              <a:buChar char="•"/>
            </a:pPr>
            <a:r>
              <a:rPr lang="en-US" sz="2400" dirty="0" smtClean="0">
                <a:solidFill>
                  <a:schemeClr val="tx1"/>
                </a:solidFill>
                <a:latin typeface="+mj-lt"/>
              </a:rPr>
              <a:t>…. resulting </a:t>
            </a:r>
            <a:r>
              <a:rPr lang="en-US" sz="2400" dirty="0" smtClean="0">
                <a:solidFill>
                  <a:srgbClr val="C00000"/>
                </a:solidFill>
                <a:latin typeface="+mj-lt"/>
              </a:rPr>
              <a:t>in very low numbers of removed tables with medium or long durations</a:t>
            </a:r>
            <a:r>
              <a:rPr lang="en-US" sz="2400" dirty="0" smtClean="0">
                <a:latin typeface="+mj-lt"/>
              </a:rPr>
              <a:t> </a:t>
            </a:r>
            <a:r>
              <a:rPr lang="en-US" sz="2400" dirty="0" smtClean="0">
                <a:solidFill>
                  <a:srgbClr val="C00000"/>
                </a:solidFill>
                <a:latin typeface="+mj-lt"/>
              </a:rPr>
              <a:t>(empty triangle)</a:t>
            </a:r>
            <a:r>
              <a:rPr lang="en-US" sz="2400" dirty="0" smtClean="0">
                <a:latin typeface="+mj-lt"/>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147</a:t>
            </a:fld>
            <a:endParaRPr lang="en-US"/>
          </a:p>
        </p:txBody>
      </p:sp>
      <p:sp>
        <p:nvSpPr>
          <p:cNvPr id="12" name="Footer Placeholder 1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4"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7" name="TextBox 6"/>
          <p:cNvSpPr txBox="1"/>
          <p:nvPr/>
        </p:nvSpPr>
        <p:spPr>
          <a:xfrm>
            <a:off x="2843808" y="4509120"/>
            <a:ext cx="2376264" cy="738664"/>
          </a:xfrm>
          <a:prstGeom prst="rect">
            <a:avLst/>
          </a:prstGeom>
          <a:noFill/>
        </p:spPr>
        <p:txBody>
          <a:bodyPr wrap="square" rtlCol="0">
            <a:spAutoFit/>
          </a:bodyPr>
          <a:lstStyle/>
          <a:p>
            <a:pPr algn="r"/>
            <a:r>
              <a:rPr lang="en-US" sz="1400" dirty="0" smtClean="0">
                <a:solidFill>
                  <a:srgbClr val="C00000"/>
                </a:solidFill>
                <a:latin typeface="+mn-lt"/>
              </a:rPr>
              <a:t>Few short lived tables are born and die in the mature life of the db</a:t>
            </a:r>
          </a:p>
        </p:txBody>
      </p:sp>
      <p:sp>
        <p:nvSpPr>
          <p:cNvPr id="9" name="TextBox 8"/>
          <p:cNvSpPr txBox="1"/>
          <p:nvPr/>
        </p:nvSpPr>
        <p:spPr>
          <a:xfrm>
            <a:off x="559038"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0" name="TextBox 9"/>
          <p:cNvSpPr txBox="1"/>
          <p:nvPr/>
        </p:nvSpPr>
        <p:spPr>
          <a:xfrm>
            <a:off x="599374"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15" name="Title 17"/>
          <p:cNvSpPr txBox="1">
            <a:spLocks/>
          </p:cNvSpPr>
          <p:nvPr/>
        </p:nvSpPr>
        <p:spPr>
          <a:xfrm>
            <a:off x="457200" y="7620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Die young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and suddenly</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5715000" y="1066800"/>
            <a:ext cx="3200400" cy="5486400"/>
          </a:xfrm>
          <a:prstGeom prst="rect">
            <a:avLst/>
          </a:prstGeom>
        </p:spPr>
        <p:txBody>
          <a:bodyPr>
            <a:noAutofit/>
          </a:bodyPr>
          <a:lstStyle/>
          <a:p>
            <a:pPr lvl="0"/>
            <a:r>
              <a:rPr lang="en-US" sz="2000" b="1" dirty="0" smtClean="0">
                <a:solidFill>
                  <a:schemeClr val="tx1"/>
                </a:solidFill>
                <a:latin typeface="+mn-lt"/>
              </a:rPr>
              <a:t>[Early life of the db] </a:t>
            </a:r>
            <a:r>
              <a:rPr lang="en-US" sz="2000" dirty="0" smtClean="0">
                <a:solidFill>
                  <a:schemeClr val="tx1"/>
                </a:solidFill>
                <a:latin typeface="+mn-lt"/>
              </a:rPr>
              <a:t>There is</a:t>
            </a:r>
            <a:r>
              <a:rPr lang="en-US" sz="2000" dirty="0" smtClean="0">
                <a:solidFill>
                  <a:srgbClr val="FF0000"/>
                </a:solidFill>
                <a:latin typeface="+mn-lt"/>
              </a:rPr>
              <a:t> a very large concentration</a:t>
            </a:r>
            <a:r>
              <a:rPr lang="en-US" sz="2000" dirty="0" smtClean="0">
                <a:solidFill>
                  <a:srgbClr val="FFC000"/>
                </a:solidFill>
                <a:latin typeface="+mn-lt"/>
              </a:rPr>
              <a:t> </a:t>
            </a:r>
            <a:r>
              <a:rPr lang="en-US" sz="2000" dirty="0" smtClean="0">
                <a:solidFill>
                  <a:srgbClr val="FF0000"/>
                </a:solidFill>
                <a:latin typeface="+mn-lt"/>
              </a:rPr>
              <a:t>of the deleted tables in a small range of newly born, quickly removed, with few or no updates, </a:t>
            </a:r>
            <a:r>
              <a:rPr lang="en-US" sz="2000" dirty="0" smtClean="0">
                <a:solidFill>
                  <a:schemeClr val="tx1"/>
                </a:solidFill>
                <a:latin typeface="+mn-lt"/>
              </a:rPr>
              <a:t>resulting in very low numbers of removed tables with medium or long durations.</a:t>
            </a:r>
          </a:p>
          <a:p>
            <a:pPr lvl="0"/>
            <a:endParaRPr lang="en-US" sz="2000" dirty="0" smtClean="0">
              <a:solidFill>
                <a:schemeClr val="tx1"/>
              </a:solidFill>
              <a:latin typeface="+mn-lt"/>
            </a:endParaRPr>
          </a:p>
          <a:p>
            <a:r>
              <a:rPr lang="en-US" sz="2000" dirty="0" smtClean="0">
                <a:solidFill>
                  <a:schemeClr val="tx1"/>
                </a:solidFill>
                <a:latin typeface="+mn-lt"/>
              </a:rPr>
              <a:t>[</a:t>
            </a:r>
            <a:r>
              <a:rPr lang="en-US" sz="2000" b="1" dirty="0" smtClean="0">
                <a:solidFill>
                  <a:schemeClr val="tx1"/>
                </a:solidFill>
                <a:latin typeface="+mn-lt"/>
              </a:rPr>
              <a:t>Mature db</a:t>
            </a:r>
            <a:r>
              <a:rPr lang="en-US" sz="2000" dirty="0" smtClean="0">
                <a:solidFill>
                  <a:schemeClr val="tx1"/>
                </a:solidFill>
                <a:latin typeface="+mn-lt"/>
              </a:rPr>
              <a:t>] After the early stages of the databases, we see the birth of tables who eventually get deleted, </a:t>
            </a:r>
            <a:r>
              <a:rPr lang="en-US" sz="2000" dirty="0" smtClean="0">
                <a:solidFill>
                  <a:srgbClr val="FF0000"/>
                </a:solidFill>
                <a:latin typeface="+mn-lt"/>
              </a:rPr>
              <a:t>but they mostly come with very small durations and sudden deaths.</a:t>
            </a:r>
            <a:endParaRPr lang="el-GR" sz="2000" dirty="0" smtClean="0">
              <a:solidFill>
                <a:srgbClr val="FF0000"/>
              </a:solidFill>
              <a:latin typeface="+mn-l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148</a:t>
            </a:fld>
            <a:endParaRPr lang="en-US"/>
          </a:p>
        </p:txBody>
      </p:sp>
      <p:sp>
        <p:nvSpPr>
          <p:cNvPr id="12" name="Footer Placeholder 1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3"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4" name="Right Brace 3"/>
          <p:cNvSpPr/>
          <p:nvPr/>
        </p:nvSpPr>
        <p:spPr>
          <a:xfrm rot="17891265">
            <a:off x="1575023" y="3399228"/>
            <a:ext cx="308828" cy="18815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2438400" y="3886200"/>
            <a:ext cx="2057400" cy="954107"/>
          </a:xfrm>
          <a:prstGeom prst="rect">
            <a:avLst/>
          </a:prstGeom>
          <a:noFill/>
        </p:spPr>
        <p:txBody>
          <a:bodyPr wrap="square" rtlCol="0">
            <a:spAutoFit/>
          </a:bodyPr>
          <a:lstStyle/>
          <a:p>
            <a:r>
              <a:rPr lang="en-US" sz="1400" dirty="0" smtClean="0">
                <a:solidFill>
                  <a:srgbClr val="0000FF"/>
                </a:solidFill>
                <a:latin typeface="+mn-lt"/>
              </a:rPr>
              <a:t>High durations are overwhelmingly blue!</a:t>
            </a:r>
          </a:p>
          <a:p>
            <a:r>
              <a:rPr lang="en-US" sz="1400" dirty="0" smtClean="0">
                <a:solidFill>
                  <a:srgbClr val="C00000"/>
                </a:solidFill>
                <a:latin typeface="+mn-lt"/>
              </a:rPr>
              <a:t>Only a couple of deletions are seen here!</a:t>
            </a:r>
            <a:endParaRPr lang="el-GR" sz="1400" dirty="0">
              <a:solidFill>
                <a:srgbClr val="C00000"/>
              </a:solidFill>
              <a:latin typeface="+mn-lt"/>
            </a:endParaRPr>
          </a:p>
        </p:txBody>
      </p:sp>
      <p:sp>
        <p:nvSpPr>
          <p:cNvPr id="11" name="TextBox 10"/>
          <p:cNvSpPr txBox="1"/>
          <p:nvPr/>
        </p:nvSpPr>
        <p:spPr>
          <a:xfrm>
            <a:off x="2483768" y="620688"/>
            <a:ext cx="1584176" cy="523220"/>
          </a:xfrm>
          <a:prstGeom prst="rect">
            <a:avLst/>
          </a:prstGeom>
          <a:noFill/>
        </p:spPr>
        <p:txBody>
          <a:bodyPr wrap="square" rtlCol="0">
            <a:spAutoFit/>
          </a:bodyPr>
          <a:lstStyle/>
          <a:p>
            <a:pPr algn="ctr"/>
            <a:r>
              <a:rPr lang="en-US" sz="1400" dirty="0" smtClean="0">
                <a:solidFill>
                  <a:schemeClr val="bg1">
                    <a:lumMod val="50000"/>
                  </a:schemeClr>
                </a:solidFill>
                <a:latin typeface="+mn-lt"/>
              </a:rPr>
              <a:t>Too rare to see deletions!</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5344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Survive long enough &amp;</a:t>
            </a:r>
            <a:r>
              <a:rPr kumimoji="0" lang="en-US" sz="2800" b="1" i="0" u="none" strike="noStrike" kern="1200" cap="none" spc="0" normalizeH="0" noProof="0" dirty="0" smtClean="0">
                <a:ln>
                  <a:noFill/>
                </a:ln>
                <a:solidFill>
                  <a:schemeClr val="tx1"/>
                </a:solidFill>
                <a:effectLst/>
                <a:uLnTx/>
                <a:uFillTx/>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latin typeface="+mj-lt"/>
                <a:ea typeface="+mj-ea"/>
                <a:cs typeface="+mj-cs"/>
              </a:rPr>
              <a:t>you ‘re probably safe</a:t>
            </a:r>
            <a:endParaRPr lang="el-GR" sz="2800" b="1" kern="1200" dirty="0">
              <a:solidFill>
                <a:schemeClr val="tx1"/>
              </a:solidFill>
              <a:latin typeface="+mj-lt"/>
              <a:ea typeface="+mj-ea"/>
              <a:cs typeface="+mj-cs"/>
            </a:endParaRPr>
          </a:p>
        </p:txBody>
      </p:sp>
      <p:sp>
        <p:nvSpPr>
          <p:cNvPr id="17" name="Content Placeholder 2"/>
          <p:cNvSpPr txBox="1">
            <a:spLocks/>
          </p:cNvSpPr>
          <p:nvPr/>
        </p:nvSpPr>
        <p:spPr>
          <a:xfrm>
            <a:off x="5715000" y="1066800"/>
            <a:ext cx="3200400" cy="5486400"/>
          </a:xfrm>
          <a:prstGeom prst="rect">
            <a:avLst/>
          </a:prstGeom>
        </p:spPr>
        <p:txBody>
          <a:bodyPr>
            <a:noAutofit/>
          </a:bodyPr>
          <a:lstStyle/>
          <a:p>
            <a:pPr lvl="0"/>
            <a:r>
              <a:rPr lang="en-US" sz="2400" dirty="0" smtClean="0">
                <a:solidFill>
                  <a:srgbClr val="C00000"/>
                </a:solidFill>
                <a:latin typeface="+mj-lt"/>
              </a:rPr>
              <a:t>It is quite rare to see tables being removed at old age</a:t>
            </a:r>
            <a:endParaRPr lang="en-US" sz="2400" dirty="0" smtClean="0">
              <a:latin typeface="+mj-lt"/>
            </a:endParaRPr>
          </a:p>
          <a:p>
            <a:pPr lvl="0"/>
            <a:r>
              <a:rPr lang="en-US" sz="2400" dirty="0" smtClean="0">
                <a:solidFill>
                  <a:schemeClr val="tx1"/>
                </a:solidFill>
                <a:latin typeface="+mj-lt"/>
              </a:rPr>
              <a:t>Typically, the area of high duration is overwhelmingly inhabited by survivors  (although each data set comes with a few such cases )!</a:t>
            </a:r>
          </a:p>
        </p:txBody>
      </p:sp>
      <p:sp>
        <p:nvSpPr>
          <p:cNvPr id="14" name="Right Brace 13"/>
          <p:cNvSpPr/>
          <p:nvPr/>
        </p:nvSpPr>
        <p:spPr>
          <a:xfrm rot="14822479">
            <a:off x="3021102" y="-391730"/>
            <a:ext cx="552504" cy="3617772"/>
          </a:xfrm>
          <a:prstGeom prst="rightBrace">
            <a:avLst>
              <a:gd name="adj1" fmla="val 661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149</a:t>
            </a:fld>
            <a:endParaRPr lang="en-US"/>
          </a:p>
        </p:txBody>
      </p:sp>
      <p:sp>
        <p:nvSpPr>
          <p:cNvPr id="18" name="Footer Placeholder 1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research problems with views</a:t>
            </a:r>
            <a:endParaRPr lang="el-GR" dirty="0"/>
          </a:p>
        </p:txBody>
      </p:sp>
      <p:sp>
        <p:nvSpPr>
          <p:cNvPr id="3" name="Content Placeholder 2"/>
          <p:cNvSpPr>
            <a:spLocks noGrp="1"/>
          </p:cNvSpPr>
          <p:nvPr>
            <p:ph idx="1"/>
          </p:nvPr>
        </p:nvSpPr>
        <p:spPr/>
        <p:txBody>
          <a:bodyPr>
            <a:normAutofit fontScale="92500" lnSpcReduction="20000"/>
          </a:bodyPr>
          <a:lstStyle/>
          <a:p>
            <a:r>
              <a:rPr lang="en-US" b="1" dirty="0" smtClean="0"/>
              <a:t>Query answering</a:t>
            </a:r>
            <a:r>
              <a:rPr lang="en-US" dirty="0" smtClean="0"/>
              <a:t>: how to integrate views (of all kinds) in the optimizer’s plan?</a:t>
            </a:r>
          </a:p>
          <a:p>
            <a:r>
              <a:rPr lang="en-US" b="1" dirty="0" smtClean="0"/>
              <a:t>View selection</a:t>
            </a:r>
            <a:r>
              <a:rPr lang="en-US" dirty="0" smtClean="0"/>
              <a:t>: which views to materialized given query and update workloads?</a:t>
            </a:r>
          </a:p>
          <a:p>
            <a:r>
              <a:rPr lang="en-US" b="1" dirty="0" smtClean="0"/>
              <a:t>View maintenance</a:t>
            </a:r>
            <a:r>
              <a:rPr lang="en-US" dirty="0" smtClean="0"/>
              <a:t>: how to update the stored extent of the mat. view when changes occur at the sources?</a:t>
            </a:r>
          </a:p>
          <a:p>
            <a:pPr lvl="1"/>
            <a:r>
              <a:rPr lang="en-US" dirty="0" smtClean="0"/>
              <a:t>For which views can I do it? (query class)</a:t>
            </a:r>
          </a:p>
          <a:p>
            <a:pPr lvl="1"/>
            <a:r>
              <a:rPr lang="en-US" dirty="0" smtClean="0"/>
              <a:t>How: Full or Incremental?</a:t>
            </a:r>
          </a:p>
          <a:p>
            <a:pPr lvl="1"/>
            <a:r>
              <a:rPr lang="en-US" dirty="0" smtClean="0"/>
              <a:t>When: On update? On demand? Periodically?</a:t>
            </a:r>
          </a:p>
          <a:p>
            <a:pPr lvl="1"/>
            <a:r>
              <a:rPr lang="en-US" dirty="0" smtClean="0"/>
              <a:t>Available info: deltas only? Int. constraints?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r"/>
            <a:r>
              <a:rPr lang="en-US" dirty="0" smtClean="0"/>
              <a:t>All in one</a:t>
            </a:r>
            <a:endParaRPr lang="el-GR"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150</a:t>
            </a:fld>
            <a:endParaRPr lang="en-US"/>
          </a:p>
        </p:txBody>
      </p:sp>
      <p:pic>
        <p:nvPicPr>
          <p:cNvPr id="16" name="Picture 6" descr="D:\Users\pvassil\RESEARCH\SUBMITTED\15ER\WORKING\v0.1.9_postSubmit\figures\png\mwiki_DurationBirthNoLegend.png"/>
          <p:cNvPicPr>
            <a:picLocks noChangeAspect="1" noChangeArrowheads="1"/>
          </p:cNvPicPr>
          <p:nvPr/>
        </p:nvPicPr>
        <p:blipFill>
          <a:blip r:embed="rId2" cstate="print"/>
          <a:srcRect/>
          <a:stretch>
            <a:fillRect/>
          </a:stretch>
        </p:blipFill>
        <p:spPr bwMode="auto">
          <a:xfrm>
            <a:off x="1" y="3382630"/>
            <a:ext cx="5652120" cy="3394463"/>
          </a:xfrm>
          <a:prstGeom prst="rect">
            <a:avLst/>
          </a:prstGeom>
          <a:noFill/>
        </p:spPr>
      </p:pic>
      <p:pic>
        <p:nvPicPr>
          <p:cNvPr id="17" name="Picture 4" descr="D:\Users\pvassil\RESEARCH\SUBMITTED\15ER\WORKING\v0.1.9_postSubmit\figures\png\mwiki_updatesDuration.png"/>
          <p:cNvPicPr>
            <a:picLocks noChangeAspect="1" noChangeArrowheads="1"/>
          </p:cNvPicPr>
          <p:nvPr/>
        </p:nvPicPr>
        <p:blipFill>
          <a:blip r:embed="rId3" cstate="print"/>
          <a:srcRect/>
          <a:stretch>
            <a:fillRect/>
          </a:stretch>
        </p:blipFill>
        <p:spPr bwMode="auto">
          <a:xfrm>
            <a:off x="0" y="0"/>
            <a:ext cx="5638825" cy="3393565"/>
          </a:xfrm>
          <a:prstGeom prst="rect">
            <a:avLst/>
          </a:prstGeom>
          <a:noFill/>
        </p:spPr>
      </p:pic>
      <p:sp>
        <p:nvSpPr>
          <p:cNvPr id="18" name="Right Brace 17"/>
          <p:cNvSpPr/>
          <p:nvPr/>
        </p:nvSpPr>
        <p:spPr>
          <a:xfrm rot="17880000">
            <a:off x="1389271" y="3526267"/>
            <a:ext cx="264894" cy="1431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p:cNvSpPr txBox="1"/>
          <p:nvPr/>
        </p:nvSpPr>
        <p:spPr>
          <a:xfrm>
            <a:off x="1518386" y="3699845"/>
            <a:ext cx="1368152" cy="523220"/>
          </a:xfrm>
          <a:prstGeom prst="rect">
            <a:avLst/>
          </a:prstGeom>
          <a:noFill/>
        </p:spPr>
        <p:txBody>
          <a:bodyPr wrap="square" rtlCol="0">
            <a:spAutoFit/>
          </a:bodyPr>
          <a:lstStyle/>
          <a:p>
            <a:r>
              <a:rPr lang="en-US" sz="1400" dirty="0" smtClean="0">
                <a:solidFill>
                  <a:srgbClr val="0000FF"/>
                </a:solidFill>
                <a:latin typeface="+mn-lt"/>
              </a:rPr>
              <a:t>Top changers are born early</a:t>
            </a:r>
            <a:endParaRPr lang="el-GR" sz="1400" dirty="0">
              <a:solidFill>
                <a:srgbClr val="0000FF"/>
              </a:solidFill>
              <a:latin typeface="+mn-lt"/>
            </a:endParaRPr>
          </a:p>
        </p:txBody>
      </p:sp>
      <p:sp>
        <p:nvSpPr>
          <p:cNvPr id="20" name="TextBox 19"/>
          <p:cNvSpPr txBox="1"/>
          <p:nvPr/>
        </p:nvSpPr>
        <p:spPr>
          <a:xfrm>
            <a:off x="3995936" y="116632"/>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21" name="TextBox 20"/>
          <p:cNvSpPr txBox="1"/>
          <p:nvPr/>
        </p:nvSpPr>
        <p:spPr>
          <a:xfrm>
            <a:off x="2411760" y="4077072"/>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22" name="Right Arrow 21"/>
          <p:cNvSpPr/>
          <p:nvPr/>
        </p:nvSpPr>
        <p:spPr>
          <a:xfrm rot="7426363">
            <a:off x="2246251" y="4838788"/>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582282" y="4987421"/>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24" name="TextBox 23"/>
          <p:cNvSpPr txBox="1"/>
          <p:nvPr/>
        </p:nvSpPr>
        <p:spPr>
          <a:xfrm>
            <a:off x="683568"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25" name="TextBox 24"/>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26" name="Right Brace 25"/>
          <p:cNvSpPr/>
          <p:nvPr/>
        </p:nvSpPr>
        <p:spPr>
          <a:xfrm rot="17867994">
            <a:off x="3925874" y="4319412"/>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 name="TextBox 26"/>
          <p:cNvSpPr txBox="1"/>
          <p:nvPr/>
        </p:nvSpPr>
        <p:spPr>
          <a:xfrm>
            <a:off x="3860466" y="4961129"/>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28" name="Footer Placeholder 27"/>
          <p:cNvSpPr>
            <a:spLocks noGrp="1"/>
          </p:cNvSpPr>
          <p:nvPr>
            <p:ph type="ftr" sz="quarter" idx="11"/>
          </p:nvPr>
        </p:nvSpPr>
        <p:spPr/>
        <p:txBody>
          <a:bodyPr/>
          <a:lstStyle/>
          <a:p>
            <a:endParaRPr lang="en-US" dirty="0"/>
          </a:p>
        </p:txBody>
      </p:sp>
      <p:sp>
        <p:nvSpPr>
          <p:cNvPr id="30" name="Rectangle 29"/>
          <p:cNvSpPr/>
          <p:nvPr/>
        </p:nvSpPr>
        <p:spPr>
          <a:xfrm>
            <a:off x="6012160" y="1196752"/>
            <a:ext cx="2843808" cy="5632311"/>
          </a:xfrm>
          <a:prstGeom prst="rect">
            <a:avLst/>
          </a:prstGeom>
        </p:spPr>
        <p:txBody>
          <a:bodyPr wrap="square">
            <a:spAutoFit/>
          </a:bodyPr>
          <a:lstStyle/>
          <a:p>
            <a:pPr marL="238125" lvl="0" indent="-238125">
              <a:buFont typeface="Arial" pitchFamily="34" charset="0"/>
              <a:buChar char="•"/>
            </a:pPr>
            <a:r>
              <a:rPr lang="en-US" sz="2000" dirty="0" smtClean="0">
                <a:solidFill>
                  <a:srgbClr val="FF0000"/>
                </a:solidFill>
                <a:latin typeface="+mn-lt"/>
              </a:rPr>
              <a:t>Early stages of the database life are more "active" </a:t>
            </a:r>
            <a:r>
              <a:rPr lang="en-US" sz="2000" dirty="0" smtClean="0">
                <a:solidFill>
                  <a:schemeClr val="tx1"/>
                </a:solidFill>
                <a:latin typeface="+mn-lt"/>
              </a:rPr>
              <a:t>in terms of births, deaths and updates, and have higher chances of producing deleted tables. </a:t>
            </a:r>
          </a:p>
          <a:p>
            <a:pPr marL="238125" lvl="0" indent="-238125">
              <a:buFont typeface="Arial" pitchFamily="34" charset="0"/>
              <a:buChar char="•"/>
            </a:pPr>
            <a:endParaRPr lang="en-US" sz="2000" dirty="0" smtClean="0">
              <a:solidFill>
                <a:schemeClr val="tx1"/>
              </a:solidFill>
              <a:latin typeface="+mn-lt"/>
            </a:endParaRPr>
          </a:p>
          <a:p>
            <a:pPr marL="238125" lvl="0" indent="-238125">
              <a:buFont typeface="Arial" pitchFamily="34" charset="0"/>
              <a:buChar char="•"/>
            </a:pPr>
            <a:r>
              <a:rPr lang="en-US" sz="2000" dirty="0" smtClean="0">
                <a:solidFill>
                  <a:srgbClr val="0000FF"/>
                </a:solidFill>
                <a:latin typeface="+mn-lt"/>
              </a:rPr>
              <a:t>After the first major restructuring, the database continues to grow; however, we see much less removals, and maintenance activity </a:t>
            </a:r>
            <a:r>
              <a:rPr lang="en-US" sz="2000" dirty="0" smtClean="0">
                <a:solidFill>
                  <a:schemeClr val="tx1"/>
                </a:solidFill>
                <a:latin typeface="+mn-lt"/>
              </a:rPr>
              <a:t>becomes more concentrated and focused.</a:t>
            </a:r>
            <a:endParaRPr lang="el-GR" sz="20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29E33-B620-47F9-BB04-8846C2A5AFCC}" type="slidenum">
              <a:rPr kumimoji="0" lang="en-US" smtClean="0"/>
              <a:pPr/>
              <a:t>151</a:t>
            </a:fld>
            <a:endParaRPr kumimoji="0" lang="en-US"/>
          </a:p>
        </p:txBody>
      </p:sp>
      <p:pic>
        <p:nvPicPr>
          <p:cNvPr id="99330" name="Picture 2"/>
          <p:cNvPicPr>
            <a:picLocks noChangeAspect="1" noChangeArrowheads="1"/>
          </p:cNvPicPr>
          <p:nvPr/>
        </p:nvPicPr>
        <p:blipFill>
          <a:blip r:embed="rId2"/>
          <a:srcRect b="7825"/>
          <a:stretch>
            <a:fillRect/>
          </a:stretch>
        </p:blipFill>
        <p:spPr bwMode="auto">
          <a:xfrm>
            <a:off x="395536" y="260648"/>
            <a:ext cx="4856662" cy="6192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34882"/>
            <a:ext cx="8229600" cy="1143000"/>
          </a:xfrm>
        </p:spPr>
        <p:txBody>
          <a:bodyPr>
            <a:normAutofit/>
          </a:bodyPr>
          <a:lstStyle/>
          <a:p>
            <a:r>
              <a:rPr lang="en-US" sz="3200" dirty="0" smtClean="0"/>
              <a:t>$Gamma$		Inv. $Gamma, </a:t>
            </a:r>
            <a:br>
              <a:rPr lang="en-US" sz="3200" dirty="0" smtClean="0"/>
            </a:br>
            <a:r>
              <a:rPr lang="en-US" sz="3200" dirty="0" smtClean="0"/>
              <a:t>Comet		 Empty Triangle </a:t>
            </a:r>
            <a:endParaRPr lang="en-US" sz="32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152</a:t>
            </a:fld>
            <a:endParaRPr kumimoji="0" lang="en-US"/>
          </a:p>
        </p:txBody>
      </p:sp>
      <p:pic>
        <p:nvPicPr>
          <p:cNvPr id="4" name="Picture 3"/>
          <p:cNvPicPr/>
          <p:nvPr/>
        </p:nvPicPr>
        <p:blipFill>
          <a:blip r:embed="rId2" cstate="print"/>
          <a:srcRect/>
          <a:stretch>
            <a:fillRect/>
          </a:stretch>
        </p:blipFill>
        <p:spPr bwMode="auto">
          <a:xfrm>
            <a:off x="4499992" y="3926274"/>
            <a:ext cx="3744416" cy="2455054"/>
          </a:xfrm>
          <a:prstGeom prst="rect">
            <a:avLst/>
          </a:prstGeom>
          <a:noFill/>
        </p:spPr>
      </p:pic>
      <p:pic>
        <p:nvPicPr>
          <p:cNvPr id="5" name="Picture 4"/>
          <p:cNvPicPr/>
          <p:nvPr/>
        </p:nvPicPr>
        <p:blipFill>
          <a:blip r:embed="rId3" cstate="print"/>
          <a:srcRect/>
          <a:stretch>
            <a:fillRect/>
          </a:stretch>
        </p:blipFill>
        <p:spPr bwMode="auto">
          <a:xfrm>
            <a:off x="611560" y="1380524"/>
            <a:ext cx="3719748" cy="2460473"/>
          </a:xfrm>
          <a:prstGeom prst="rect">
            <a:avLst/>
          </a:prstGeom>
          <a:noFill/>
        </p:spPr>
      </p:pic>
      <p:pic>
        <p:nvPicPr>
          <p:cNvPr id="6" name="Picture 5"/>
          <p:cNvPicPr/>
          <p:nvPr/>
        </p:nvPicPr>
        <p:blipFill>
          <a:blip r:embed="rId4" cstate="print"/>
          <a:srcRect/>
          <a:stretch>
            <a:fillRect/>
          </a:stretch>
        </p:blipFill>
        <p:spPr bwMode="auto">
          <a:xfrm>
            <a:off x="611560" y="3894022"/>
            <a:ext cx="3719748" cy="2455054"/>
          </a:xfrm>
          <a:prstGeom prst="rect">
            <a:avLst/>
          </a:prstGeom>
          <a:noFill/>
        </p:spPr>
      </p:pic>
      <p:pic>
        <p:nvPicPr>
          <p:cNvPr id="7" name="Picture 6"/>
          <p:cNvPicPr/>
          <p:nvPr/>
        </p:nvPicPr>
        <p:blipFill>
          <a:blip r:embed="rId5" cstate="print"/>
          <a:srcRect/>
          <a:stretch>
            <a:fillRect/>
          </a:stretch>
        </p:blipFill>
        <p:spPr bwMode="auto">
          <a:xfrm>
            <a:off x="4499992" y="1380524"/>
            <a:ext cx="3719748" cy="2460473"/>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l-GR" dirty="0"/>
          </a:p>
        </p:txBody>
      </p:sp>
      <p:sp>
        <p:nvSpPr>
          <p:cNvPr id="3" name="Text Placeholder 2"/>
          <p:cNvSpPr>
            <a:spLocks noGrp="1"/>
          </p:cNvSpPr>
          <p:nvPr>
            <p:ph type="body" idx="1"/>
          </p:nvPr>
        </p:nvSpPr>
        <p:spPr/>
        <p:txBody>
          <a:bodyPr/>
          <a:lstStyle/>
          <a:p>
            <a:r>
              <a:rPr lang="en-US" dirty="0" smtClean="0"/>
              <a:t>Where we stand</a:t>
            </a:r>
          </a:p>
          <a:p>
            <a:r>
              <a:rPr lang="en-US" dirty="0" smtClean="0"/>
              <a:t>Open issues</a:t>
            </a:r>
          </a:p>
          <a:p>
            <a:r>
              <a:rPr lang="en-US" dirty="0" smtClean="0"/>
              <a:t>… and discussions …</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153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 case study (if time)</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b="1" kern="1200" dirty="0" smtClean="0">
                <a:solidFill>
                  <a:schemeClr val="tx1">
                    <a:tint val="75000"/>
                  </a:schemeClr>
                </a:solidFill>
                <a:latin typeface="+mn-lt"/>
                <a:ea typeface="+mn-ea"/>
                <a:cs typeface="+mn-cs"/>
              </a:rPr>
              <a:t>Open Issues and discussions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stand</a:t>
            </a:r>
            <a:endParaRPr lang="en-US" dirty="0"/>
          </a:p>
        </p:txBody>
      </p:sp>
      <p:sp>
        <p:nvSpPr>
          <p:cNvPr id="3" name="Content Placeholder 2"/>
          <p:cNvSpPr>
            <a:spLocks noGrp="1"/>
          </p:cNvSpPr>
          <p:nvPr>
            <p:ph idx="1"/>
          </p:nvPr>
        </p:nvSpPr>
        <p:spPr/>
        <p:txBody>
          <a:bodyPr>
            <a:normAutofit lnSpcReduction="10000"/>
          </a:bodyPr>
          <a:lstStyle/>
          <a:p>
            <a:r>
              <a:rPr lang="en-US" dirty="0" smtClean="0"/>
              <a:t>We know to handle evolving materialized views</a:t>
            </a:r>
          </a:p>
          <a:p>
            <a:r>
              <a:rPr lang="en-US" dirty="0" smtClean="0"/>
              <a:t>And we also know to handle simple cases of DW evolution</a:t>
            </a:r>
          </a:p>
          <a:p>
            <a:endParaRPr lang="en-US" dirty="0" smtClean="0"/>
          </a:p>
          <a:p>
            <a:r>
              <a:rPr lang="en-US" dirty="0" smtClean="0"/>
              <a:t>We have started some work on handling evolving ecosystems</a:t>
            </a:r>
          </a:p>
          <a:p>
            <a:r>
              <a:rPr lang="en-US" dirty="0" smtClean="0"/>
              <a:t>We have a first glimpse of the mechanics of database evolution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svn</a:t>
            </a:r>
            <a:r>
              <a:rPr lang="en-US" dirty="0" smtClean="0"/>
              <a:t>/</a:t>
            </a:r>
            <a:r>
              <a:rPr lang="en-US" dirty="0" err="1" smtClean="0"/>
              <a:t>git</a:t>
            </a:r>
            <a:r>
              <a:rPr lang="en-US" dirty="0" smtClean="0"/>
              <a:t> for db schemata</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The versioning tale says: keep the history of previous schemata available, as this can allow the automation of query/application migration/forward</a:t>
            </a:r>
            <a:r>
              <a:rPr lang="el-GR" dirty="0" smtClean="0"/>
              <a:t>-</a:t>
            </a:r>
            <a:r>
              <a:rPr lang="en-US" dirty="0" smtClean="0"/>
              <a:t>engineering</a:t>
            </a:r>
            <a:r>
              <a:rPr lang="el-GR" dirty="0" smtClean="0"/>
              <a:t> </a:t>
            </a:r>
            <a:r>
              <a:rPr lang="en-US" dirty="0" smtClean="0"/>
              <a:t>and the translation of old data to a new structure.</a:t>
            </a:r>
          </a:p>
          <a:p>
            <a:r>
              <a:rPr lang="en-US" dirty="0" smtClean="0"/>
              <a:t>When it comes to software, </a:t>
            </a:r>
            <a:r>
              <a:rPr lang="en-US" dirty="0" err="1" smtClean="0"/>
              <a:t>svn</a:t>
            </a:r>
            <a:r>
              <a:rPr lang="en-US" dirty="0" smtClean="0"/>
              <a:t>/</a:t>
            </a:r>
            <a:r>
              <a:rPr lang="en-US" dirty="0" err="1" smtClean="0"/>
              <a:t>git</a:t>
            </a:r>
            <a:r>
              <a:rPr lang="en-US" dirty="0" smtClean="0"/>
              <a:t> paradigm is the undisputed champion:</a:t>
            </a:r>
          </a:p>
          <a:p>
            <a:pPr lvl="1"/>
            <a:r>
              <a:rPr lang="en-US" dirty="0" smtClean="0"/>
              <a:t>You make branches for concurrent development</a:t>
            </a:r>
          </a:p>
          <a:p>
            <a:pPr lvl="1"/>
            <a:r>
              <a:rPr lang="en-US" dirty="0" smtClean="0"/>
              <a:t>Collisions are automatically detected</a:t>
            </a:r>
          </a:p>
          <a:p>
            <a:pPr lvl="1"/>
            <a:r>
              <a:rPr lang="en-US" dirty="0" smtClean="0"/>
              <a:t>Different versions can be merged</a:t>
            </a:r>
          </a:p>
          <a:p>
            <a:pPr lvl="1"/>
            <a:r>
              <a:rPr lang="en-US" dirty="0" smtClean="0"/>
              <a:t>You can refer to a particular version of the code easily</a:t>
            </a:r>
          </a:p>
          <a:p>
            <a:r>
              <a:rPr lang="en-US" dirty="0" smtClean="0"/>
              <a:t>How does this apply to databases and application development for databases?</a:t>
            </a:r>
          </a:p>
          <a:p>
            <a:r>
              <a:rPr lang="en-US" dirty="0" smtClean="0">
                <a:solidFill>
                  <a:schemeClr val="bg1">
                    <a:lumMod val="50000"/>
                  </a:schemeClr>
                </a:solidFill>
              </a:rPr>
              <a:t>Is it really worth the trouble?</a:t>
            </a:r>
            <a:endParaRPr lang="el-GR" dirty="0">
              <a:solidFill>
                <a:schemeClr val="bg1">
                  <a:lumMod val="50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155</a:t>
            </a:fld>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a:t>
            </a:r>
            <a:r>
              <a:rPr lang="en-US" dirty="0" err="1" smtClean="0"/>
              <a:t>curation</a:t>
            </a:r>
            <a:r>
              <a:rPr lang="en-US" dirty="0" smtClean="0"/>
              <a:t> and preservation </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Data </a:t>
            </a:r>
            <a:r>
              <a:rPr lang="en-US" dirty="0" err="1" smtClean="0"/>
              <a:t>curation</a:t>
            </a:r>
            <a:r>
              <a:rPr lang="en-US" dirty="0" smtClean="0"/>
              <a:t> and preservation is a very large topic on its own</a:t>
            </a:r>
          </a:p>
          <a:p>
            <a:r>
              <a:rPr lang="en-US" dirty="0" smtClean="0"/>
              <a:t>If we focus only at the schema part, and assuming we want to support history management for database schemata, how do we implement it?</a:t>
            </a:r>
          </a:p>
          <a:p>
            <a:r>
              <a:rPr lang="en-US" dirty="0" smtClean="0"/>
              <a:t>SMO’s can be the key for altering a db schema in a way that history can be replayed backwards / forward</a:t>
            </a:r>
          </a:p>
          <a:p>
            <a:pPr lvl="1"/>
            <a:r>
              <a:rPr lang="en-US" dirty="0" smtClean="0"/>
              <a:t>Catch: meta information and functional dependencies are key to these methods. Need to pay the price for them.</a:t>
            </a:r>
          </a:p>
          <a:p>
            <a:r>
              <a:rPr lang="en-US" dirty="0" smtClean="0"/>
              <a:t>But how can we handle the data efficiently then? </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Are there “laws” of schema evolution?</a:t>
            </a:r>
            <a:endParaRPr lang="en-US" dirty="0"/>
          </a:p>
        </p:txBody>
      </p:sp>
      <p:sp>
        <p:nvSpPr>
          <p:cNvPr id="51204" name="Content Placeholder 2"/>
          <p:cNvSpPr>
            <a:spLocks noGrp="1"/>
          </p:cNvSpPr>
          <p:nvPr>
            <p:ph idx="1"/>
          </p:nvPr>
        </p:nvSpPr>
        <p:spPr/>
        <p:txBody>
          <a:bodyPr>
            <a:normAutofit fontScale="92500" lnSpcReduction="10000"/>
          </a:bodyPr>
          <a:lstStyle/>
          <a:p>
            <a:r>
              <a:rPr lang="en-US" sz="2800" dirty="0" smtClean="0"/>
              <a:t>Collect more test cases</a:t>
            </a:r>
          </a:p>
          <a:p>
            <a:r>
              <a:rPr lang="en-US" sz="2800" dirty="0" smtClean="0"/>
              <a:t>Tools for the automation of the process</a:t>
            </a:r>
          </a:p>
          <a:p>
            <a:pPr lvl="1"/>
            <a:r>
              <a:rPr lang="en-US" sz="2400" dirty="0" smtClean="0"/>
              <a:t>Extract changes &amp; verify their correctness (</a:t>
            </a:r>
            <a:r>
              <a:rPr lang="en-US" sz="2400" dirty="0" smtClean="0">
                <a:solidFill>
                  <a:srgbClr val="FF0000"/>
                </a:solidFill>
              </a:rPr>
              <a:t>what</a:t>
            </a:r>
            <a:r>
              <a:rPr lang="en-US" sz="2400" dirty="0" smtClean="0"/>
              <a:t> happened)</a:t>
            </a:r>
          </a:p>
          <a:p>
            <a:pPr lvl="1"/>
            <a:r>
              <a:rPr lang="en-US" sz="2400" dirty="0" smtClean="0"/>
              <a:t>Link changes to expressed user </a:t>
            </a:r>
            <a:r>
              <a:rPr lang="en-US" sz="2400" dirty="0" err="1" smtClean="0"/>
              <a:t>req’s</a:t>
            </a:r>
            <a:r>
              <a:rPr lang="en-US" sz="2400" dirty="0" smtClean="0"/>
              <a:t> / bugs / … (</a:t>
            </a:r>
            <a:r>
              <a:rPr lang="en-US" sz="2400" dirty="0" smtClean="0">
                <a:solidFill>
                  <a:srgbClr val="FF0000"/>
                </a:solidFill>
              </a:rPr>
              <a:t>why</a:t>
            </a:r>
            <a:r>
              <a:rPr lang="en-US" sz="2400" dirty="0" smtClean="0"/>
              <a:t> it happened &amp; </a:t>
            </a:r>
            <a:r>
              <a:rPr lang="en-US" sz="2400" dirty="0" smtClean="0">
                <a:solidFill>
                  <a:srgbClr val="FF0000"/>
                </a:solidFill>
              </a:rPr>
              <a:t>by whom</a:t>
            </a:r>
            <a:r>
              <a:rPr lang="en-US" sz="2400" dirty="0" smtClean="0"/>
              <a:t>)</a:t>
            </a:r>
          </a:p>
          <a:p>
            <a:pPr lvl="1"/>
            <a:r>
              <a:rPr lang="en-US" sz="2400" dirty="0" smtClean="0"/>
              <a:t>Extract sub-histories of focused maintenance (</a:t>
            </a:r>
            <a:r>
              <a:rPr lang="en-US" sz="2400" dirty="0" smtClean="0">
                <a:solidFill>
                  <a:srgbClr val="FF0000"/>
                </a:solidFill>
              </a:rPr>
              <a:t>how</a:t>
            </a:r>
            <a:r>
              <a:rPr lang="en-US" sz="2400" dirty="0" smtClean="0"/>
              <a:t> it happened </a:t>
            </a:r>
            <a:r>
              <a:rPr lang="en-US" sz="2400" dirty="0" smtClean="0">
                <a:solidFill>
                  <a:srgbClr val="FF0000"/>
                </a:solidFill>
              </a:rPr>
              <a:t>&amp; when</a:t>
            </a:r>
            <a:r>
              <a:rPr lang="en-US" sz="2400" dirty="0" smtClean="0"/>
              <a:t>)</a:t>
            </a:r>
          </a:p>
          <a:p>
            <a:pPr lvl="1"/>
            <a:r>
              <a:rPr lang="en-US" sz="2400" dirty="0" smtClean="0"/>
              <a:t>Co-change of schema and code (</a:t>
            </a:r>
            <a:r>
              <a:rPr lang="en-US" sz="2400" dirty="0" smtClean="0">
                <a:solidFill>
                  <a:srgbClr val="FF0000"/>
                </a:solidFill>
                <a:sym typeface="Wingdings" pitchFamily="2" charset="2"/>
              </a:rPr>
              <a:t>what is affected</a:t>
            </a:r>
            <a:r>
              <a:rPr lang="en-US" sz="2400" dirty="0" smtClean="0">
                <a:sym typeface="Wingdings" pitchFamily="2" charset="2"/>
              </a:rPr>
              <a:t> in the code</a:t>
            </a:r>
            <a:r>
              <a:rPr lang="en-US" sz="2400" dirty="0" smtClean="0"/>
              <a:t>)</a:t>
            </a:r>
          </a:p>
          <a:p>
            <a:pPr lvl="1"/>
            <a:r>
              <a:rPr lang="en-US" sz="2400" dirty="0" smtClean="0"/>
              <a:t>Visualization</a:t>
            </a:r>
          </a:p>
          <a:p>
            <a:pPr lvl="1"/>
            <a:endParaRPr lang="en-US" sz="2400" dirty="0" smtClean="0"/>
          </a:p>
          <a:p>
            <a:r>
              <a:rPr lang="en-US" sz="2800" dirty="0" smtClean="0"/>
              <a:t>Consolidate the fundamental laws that govern evolution &amp;&amp; forecast it (what </a:t>
            </a:r>
            <a:r>
              <a:rPr lang="en-US" sz="2800" dirty="0" smtClean="0">
                <a:solidFill>
                  <a:srgbClr val="FF0000"/>
                </a:solidFill>
              </a:rPr>
              <a:t>will</a:t>
            </a:r>
            <a:r>
              <a:rPr lang="en-US" sz="2800" dirty="0" smtClean="0"/>
              <a:t> change)</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157</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Management of ecosystems’ evolution</a:t>
            </a:r>
            <a:endParaRPr lang="en-US" sz="4000" dirty="0"/>
          </a:p>
        </p:txBody>
      </p:sp>
      <p:sp>
        <p:nvSpPr>
          <p:cNvPr id="52228" name="Content Placeholder 2"/>
          <p:cNvSpPr>
            <a:spLocks noGrp="1"/>
          </p:cNvSpPr>
          <p:nvPr>
            <p:ph idx="1"/>
          </p:nvPr>
        </p:nvSpPr>
        <p:spPr/>
        <p:txBody>
          <a:bodyPr>
            <a:normAutofit/>
          </a:bodyPr>
          <a:lstStyle/>
          <a:p>
            <a:r>
              <a:rPr lang="en-US" sz="2800" dirty="0" smtClean="0"/>
              <a:t>Can we find these constructs that are most sensitive to evolution?</a:t>
            </a:r>
          </a:p>
          <a:p>
            <a:pPr lvl="1"/>
            <a:r>
              <a:rPr lang="en-US" sz="2400" dirty="0" smtClean="0"/>
              <a:t>Metrics for sensitivity to evolution?</a:t>
            </a:r>
          </a:p>
          <a:p>
            <a:endParaRPr lang="en-US" sz="2800" dirty="0" smtClean="0"/>
          </a:p>
          <a:p>
            <a:r>
              <a:rPr lang="en-US" sz="2800" dirty="0" smtClean="0"/>
              <a:t>Automation of the reaction to changes</a:t>
            </a:r>
          </a:p>
          <a:p>
            <a:pPr lvl="1"/>
            <a:r>
              <a:rPr lang="en-US" sz="2400" dirty="0" smtClean="0"/>
              <a:t>self-monitoring</a:t>
            </a:r>
          </a:p>
          <a:p>
            <a:pPr lvl="1"/>
            <a:r>
              <a:rPr lang="en-US" sz="2400" dirty="0" smtClean="0"/>
              <a:t>impact prediction</a:t>
            </a:r>
          </a:p>
          <a:p>
            <a:pPr lvl="1"/>
            <a:r>
              <a:rPr lang="en-US" sz="2400" dirty="0" smtClean="0"/>
              <a:t>auto-regulation (policy determination)</a:t>
            </a:r>
          </a:p>
          <a:p>
            <a:pPr lvl="1"/>
            <a:r>
              <a:rPr lang="en-US" sz="2400" dirty="0" smtClean="0"/>
              <a:t>self-repairing </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158</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trends in data management</a:t>
            </a:r>
            <a:endParaRPr lang="el-GR" dirty="0"/>
          </a:p>
        </p:txBody>
      </p:sp>
      <p:sp>
        <p:nvSpPr>
          <p:cNvPr id="3" name="Content Placeholder 2"/>
          <p:cNvSpPr>
            <a:spLocks noGrp="1"/>
          </p:cNvSpPr>
          <p:nvPr>
            <p:ph idx="1"/>
          </p:nvPr>
        </p:nvSpPr>
        <p:spPr/>
        <p:txBody>
          <a:bodyPr/>
          <a:lstStyle/>
          <a:p>
            <a:r>
              <a:rPr lang="en-US" dirty="0" smtClean="0"/>
              <a:t>How will the area of schema evolution be affected by the trends in the area of data management?</a:t>
            </a:r>
          </a:p>
          <a:p>
            <a:endParaRPr lang="en-US" dirty="0" smtClean="0"/>
          </a:p>
          <a:p>
            <a:r>
              <a:rPr lang="en-US" dirty="0" smtClean="0"/>
              <a:t>First, we need to agree on how the future will look like…</a:t>
            </a:r>
          </a:p>
          <a:p>
            <a:r>
              <a:rPr lang="en-US" dirty="0" smtClean="0"/>
              <a:t>Open for discussion</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11g and Materialized Views</a:t>
            </a:r>
            <a:endParaRPr lang="el-GR" dirty="0"/>
          </a:p>
        </p:txBody>
      </p:sp>
      <p:sp>
        <p:nvSpPr>
          <p:cNvPr id="3" name="Content Placeholder 2"/>
          <p:cNvSpPr>
            <a:spLocks noGrp="1"/>
          </p:cNvSpPr>
          <p:nvPr>
            <p:ph idx="1"/>
          </p:nvPr>
        </p:nvSpPr>
        <p:spPr/>
        <p:txBody>
          <a:bodyPr>
            <a:normAutofit fontScale="62500" lnSpcReduction="20000"/>
          </a:bodyPr>
          <a:lstStyle/>
          <a:p>
            <a:pPr>
              <a:buNone/>
            </a:pPr>
            <a:r>
              <a:rPr lang="en-US" sz="2800" dirty="0" smtClean="0">
                <a:latin typeface="Consolas" pitchFamily="49" charset="0"/>
                <a:cs typeface="Consolas" pitchFamily="49" charset="0"/>
              </a:rPr>
              <a:t>CREATE MATERIALIZED VIEW </a:t>
            </a:r>
            <a:r>
              <a:rPr lang="en-US" sz="2800" dirty="0" err="1" smtClean="0">
                <a:latin typeface="Consolas" pitchFamily="49" charset="0"/>
                <a:cs typeface="Consolas" pitchFamily="49" charset="0"/>
              </a:rPr>
              <a:t>view</a:t>
            </a:r>
            <a:r>
              <a:rPr lang="en-US" sz="2800" dirty="0" smtClean="0">
                <a:latin typeface="Consolas" pitchFamily="49" charset="0"/>
                <a:cs typeface="Consolas" pitchFamily="49" charset="0"/>
              </a:rPr>
              <a:t>-name </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BUILD [IMMEDIATE | DEFERRED] </a:t>
            </a:r>
          </a:p>
          <a:p>
            <a:pPr lvl="1"/>
            <a:r>
              <a:rPr lang="en-US" dirty="0" smtClean="0"/>
              <a:t>Compute extent at view definition or at query time</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REFRESH [FAST | COMPLETE | FORCE ] </a:t>
            </a:r>
          </a:p>
          <a:p>
            <a:pPr lvl="1"/>
            <a:r>
              <a:rPr lang="en-US" dirty="0" smtClean="0"/>
              <a:t>FAST: incremental (needs </a:t>
            </a:r>
            <a:r>
              <a:rPr lang="en-US" dirty="0" smtClean="0">
                <a:solidFill>
                  <a:srgbClr val="0070C0"/>
                </a:solidFill>
              </a:rPr>
              <a:t>log</a:t>
            </a:r>
            <a:r>
              <a:rPr lang="en-US" dirty="0" smtClean="0"/>
              <a:t> def. on source tables); COMPLETE: full; FORCE: if FAST fails, then COMPLETE</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ON [COMMIT | DEMAND ] </a:t>
            </a:r>
          </a:p>
          <a:p>
            <a:pPr lvl="1"/>
            <a:r>
              <a:rPr lang="en-US" dirty="0" smtClean="0"/>
              <a:t>Trigger refresh when sources are updated, or on-demand</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[[ENABLE | DISABLE] QUERY REWRITE] </a:t>
            </a:r>
          </a:p>
          <a:p>
            <a:pPr lvl="1"/>
            <a:r>
              <a:rPr lang="en-US" dirty="0" smtClean="0"/>
              <a:t>Used by the optimizer during Query Optimization</a:t>
            </a:r>
          </a:p>
          <a:p>
            <a:pPr>
              <a:buNone/>
            </a:pPr>
            <a:endParaRPr lang="en-US" sz="2800" dirty="0" smtClean="0">
              <a:latin typeface="Consolas" pitchFamily="49" charset="0"/>
              <a:cs typeface="Consolas" pitchFamily="49" charset="0"/>
            </a:endParaRPr>
          </a:p>
          <a:p>
            <a:pPr>
              <a:buNone/>
            </a:pPr>
            <a:r>
              <a:rPr lang="en-US" sz="2800" dirty="0" smtClean="0">
                <a:latin typeface="Consolas" pitchFamily="49" charset="0"/>
                <a:cs typeface="Consolas" pitchFamily="49" charset="0"/>
              </a:rPr>
              <a:t>AS SELECT ... query definition …;</a:t>
            </a:r>
            <a:endParaRPr lang="el-GR" sz="2800" dirty="0">
              <a:latin typeface="Consolas" pitchFamily="49" charset="0"/>
              <a:cs typeface="Consolas" pitchFamily="49" charset="0"/>
            </a:endParaRPr>
          </a:p>
        </p:txBody>
      </p:sp>
      <p:sp>
        <p:nvSpPr>
          <p:cNvPr id="4" name="TextBox 3"/>
          <p:cNvSpPr txBox="1"/>
          <p:nvPr/>
        </p:nvSpPr>
        <p:spPr>
          <a:xfrm>
            <a:off x="5943600" y="5410200"/>
            <a:ext cx="3048000" cy="1323439"/>
          </a:xfrm>
          <a:prstGeom prst="rect">
            <a:avLst/>
          </a:prstGeom>
          <a:solidFill>
            <a:schemeClr val="bg1"/>
          </a:solidFill>
          <a:ln>
            <a:solidFill>
              <a:schemeClr val="accent1"/>
            </a:solidFill>
          </a:ln>
        </p:spPr>
        <p:txBody>
          <a:bodyPr wrap="square" rtlCol="0">
            <a:spAutoFit/>
          </a:bodyPr>
          <a:lstStyle/>
          <a:p>
            <a:r>
              <a:rPr lang="en-US" sz="1000" dirty="0" smtClean="0">
                <a:latin typeface="Consolas" pitchFamily="49" charset="0"/>
                <a:cs typeface="Consolas" pitchFamily="49" charset="0"/>
              </a:rPr>
              <a:t>CREATE MATERIALIZED VIEW </a:t>
            </a:r>
            <a:r>
              <a:rPr lang="en-US" sz="1000" dirty="0" smtClean="0">
                <a:solidFill>
                  <a:srgbClr val="0070C0"/>
                </a:solidFill>
                <a:latin typeface="Consolas" pitchFamily="49" charset="0"/>
                <a:cs typeface="Consolas" pitchFamily="49" charset="0"/>
              </a:rPr>
              <a:t>LOG</a:t>
            </a:r>
            <a:r>
              <a:rPr lang="en-US" sz="1000" dirty="0" smtClean="0">
                <a:latin typeface="Consolas" pitchFamily="49" charset="0"/>
                <a:cs typeface="Consolas" pitchFamily="49" charset="0"/>
              </a:rPr>
              <a:t> ON times </a:t>
            </a:r>
          </a:p>
          <a:p>
            <a:r>
              <a:rPr lang="en-US" sz="1000" dirty="0" smtClean="0">
                <a:latin typeface="Consolas" pitchFamily="49" charset="0"/>
                <a:cs typeface="Consolas" pitchFamily="49" charset="0"/>
              </a:rPr>
              <a:t>WITH ROWID, SEQUENCE (</a:t>
            </a:r>
            <a:r>
              <a:rPr lang="en-US" sz="1000" dirty="0" err="1" smtClean="0">
                <a:latin typeface="Consolas" pitchFamily="49" charset="0"/>
                <a:cs typeface="Consolas" pitchFamily="49" charset="0"/>
              </a:rPr>
              <a:t>time_id</a:t>
            </a:r>
            <a:r>
              <a:rPr lang="en-US" sz="1000" dirty="0" smtClean="0">
                <a:latin typeface="Consolas" pitchFamily="49" charset="0"/>
                <a:cs typeface="Consolas" pitchFamily="49" charset="0"/>
              </a:rPr>
              <a:t>, </a:t>
            </a:r>
            <a:r>
              <a:rPr lang="en-US" sz="1000" dirty="0" err="1" smtClean="0">
                <a:latin typeface="Consolas" pitchFamily="49" charset="0"/>
                <a:cs typeface="Consolas" pitchFamily="49" charset="0"/>
              </a:rPr>
              <a:t>calendar_year</a:t>
            </a:r>
            <a:r>
              <a:rPr lang="en-US" sz="1000" dirty="0" smtClean="0">
                <a:latin typeface="Consolas" pitchFamily="49" charset="0"/>
                <a:cs typeface="Consolas" pitchFamily="49" charset="0"/>
              </a:rPr>
              <a:t>) </a:t>
            </a:r>
          </a:p>
          <a:p>
            <a:r>
              <a:rPr lang="en-US" sz="1000" dirty="0" smtClean="0">
                <a:latin typeface="Consolas" pitchFamily="49" charset="0"/>
                <a:cs typeface="Consolas" pitchFamily="49" charset="0"/>
              </a:rPr>
              <a:t>INCLUDING NEW VALUES; </a:t>
            </a: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CREATE MATERIALIZED VIEW </a:t>
            </a:r>
            <a:r>
              <a:rPr lang="en-US" sz="1000" dirty="0" smtClean="0">
                <a:solidFill>
                  <a:srgbClr val="0070C0"/>
                </a:solidFill>
                <a:latin typeface="Consolas" pitchFamily="49" charset="0"/>
                <a:cs typeface="Consolas" pitchFamily="49" charset="0"/>
              </a:rPr>
              <a:t>LOG</a:t>
            </a:r>
            <a:r>
              <a:rPr lang="en-US" sz="1000" dirty="0" smtClean="0">
                <a:latin typeface="Consolas" pitchFamily="49" charset="0"/>
                <a:cs typeface="Consolas" pitchFamily="49" charset="0"/>
              </a:rPr>
              <a:t> ON products </a:t>
            </a:r>
          </a:p>
          <a:p>
            <a:r>
              <a:rPr lang="en-US" sz="1000" dirty="0" smtClean="0">
                <a:latin typeface="Consolas" pitchFamily="49" charset="0"/>
                <a:cs typeface="Consolas" pitchFamily="49" charset="0"/>
              </a:rPr>
              <a:t>WITH ROWID, SEQUENCE (</a:t>
            </a:r>
            <a:r>
              <a:rPr lang="en-US" sz="1000" dirty="0" err="1" smtClean="0">
                <a:latin typeface="Consolas" pitchFamily="49" charset="0"/>
                <a:cs typeface="Consolas" pitchFamily="49" charset="0"/>
              </a:rPr>
              <a:t>prod_id</a:t>
            </a:r>
            <a:r>
              <a:rPr lang="en-US" sz="1000" dirty="0" smtClean="0">
                <a:latin typeface="Consolas" pitchFamily="49" charset="0"/>
                <a:cs typeface="Consolas" pitchFamily="49" charset="0"/>
              </a:rPr>
              <a:t>) </a:t>
            </a:r>
          </a:p>
          <a:p>
            <a:r>
              <a:rPr lang="en-US" sz="1000" dirty="0" smtClean="0">
                <a:latin typeface="Consolas" pitchFamily="49" charset="0"/>
                <a:cs typeface="Consolas" pitchFamily="49" charset="0"/>
              </a:rPr>
              <a:t>INCLUDING NEW VALUES;</a:t>
            </a:r>
            <a:endParaRPr lang="el-GR" sz="1000" dirty="0">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pPr/>
              <a:t>16</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DW evolution?</a:t>
            </a:r>
            <a:endParaRPr lang="el-GR" dirty="0"/>
          </a:p>
        </p:txBody>
      </p:sp>
      <p:sp>
        <p:nvSpPr>
          <p:cNvPr id="3" name="Content Placeholder 2"/>
          <p:cNvSpPr>
            <a:spLocks noGrp="1"/>
          </p:cNvSpPr>
          <p:nvPr>
            <p:ph idx="1"/>
          </p:nvPr>
        </p:nvSpPr>
        <p:spPr/>
        <p:txBody>
          <a:bodyPr/>
          <a:lstStyle/>
          <a:p>
            <a:r>
              <a:rPr lang="en-US" dirty="0" smtClean="0"/>
              <a:t>How do current trends in DW technology relate to schema evolution?</a:t>
            </a:r>
          </a:p>
          <a:p>
            <a:r>
              <a:rPr lang="en-US" dirty="0" smtClean="0"/>
              <a:t>Largely depends on how different / unique DW’s will be contrasted to</a:t>
            </a:r>
          </a:p>
          <a:p>
            <a:pPr lvl="1"/>
            <a:r>
              <a:rPr lang="en-US" dirty="0" smtClean="0"/>
              <a:t>what they look like now</a:t>
            </a:r>
          </a:p>
          <a:p>
            <a:pPr lvl="1"/>
            <a:r>
              <a:rPr lang="en-US" dirty="0" smtClean="0"/>
              <a:t>what databases will be in the future</a:t>
            </a:r>
          </a:p>
          <a:p>
            <a:r>
              <a:rPr lang="en-US" dirty="0" smtClean="0"/>
              <a:t>Open for discussion </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Message</a:t>
            </a:r>
            <a:endParaRPr lang="en-US" dirty="0"/>
          </a:p>
        </p:txBody>
      </p:sp>
      <p:sp>
        <p:nvSpPr>
          <p:cNvPr id="3" name="Content Placeholder 2"/>
          <p:cNvSpPr>
            <a:spLocks noGrp="1"/>
          </p:cNvSpPr>
          <p:nvPr>
            <p:ph idx="1"/>
          </p:nvPr>
        </p:nvSpPr>
        <p:spPr>
          <a:xfrm>
            <a:off x="457200" y="1600200"/>
            <a:ext cx="6923112" cy="4525963"/>
          </a:xfrm>
        </p:spPr>
        <p:txBody>
          <a:bodyPr>
            <a:noAutofit/>
          </a:bodyPr>
          <a:lstStyle/>
          <a:p>
            <a:r>
              <a:rPr lang="en-US" sz="2400" dirty="0" smtClean="0"/>
              <a:t>Evolution is </a:t>
            </a:r>
            <a:r>
              <a:rPr lang="en-US" sz="2400" b="1" dirty="0" smtClean="0"/>
              <a:t>viciously omnipresent</a:t>
            </a:r>
            <a:r>
              <a:rPr lang="en-US" sz="2400" dirty="0" smtClean="0"/>
              <a:t>; due to its huge impact, </a:t>
            </a:r>
            <a:r>
              <a:rPr lang="en-US" sz="2400" b="1" dirty="0" smtClean="0">
                <a:solidFill>
                  <a:srgbClr val="FF0000"/>
                </a:solidFill>
              </a:rPr>
              <a:t>it is leading to non-evolvable (rigid) data &amp; software structures  </a:t>
            </a:r>
          </a:p>
          <a:p>
            <a:r>
              <a:rPr lang="en-US" sz="2400" dirty="0" smtClean="0"/>
              <a:t>Practically: </a:t>
            </a:r>
          </a:p>
          <a:p>
            <a:pPr lvl="1"/>
            <a:r>
              <a:rPr lang="en-US" sz="2400" b="1" dirty="0" smtClean="0"/>
              <a:t>Plan for evolution</a:t>
            </a:r>
            <a:r>
              <a:rPr lang="en-US" sz="2400" dirty="0" smtClean="0"/>
              <a:t>, well ahead of construction</a:t>
            </a:r>
          </a:p>
          <a:p>
            <a:pPr lvl="1"/>
            <a:r>
              <a:rPr lang="en-US" sz="2400" dirty="0" smtClean="0"/>
              <a:t>So far, our solutions and </a:t>
            </a:r>
            <a:r>
              <a:rPr lang="en-US" sz="2400" dirty="0" smtClean="0">
                <a:solidFill>
                  <a:srgbClr val="FF0000"/>
                </a:solidFill>
              </a:rPr>
              <a:t>tools help only so much</a:t>
            </a:r>
          </a:p>
          <a:p>
            <a:pPr lvl="1"/>
            <a:r>
              <a:rPr lang="en-US" sz="2400" dirty="0" smtClean="0">
                <a:solidFill>
                  <a:srgbClr val="FF0000"/>
                </a:solidFill>
              </a:rPr>
              <a:t>Industry not likely to help</a:t>
            </a:r>
          </a:p>
          <a:p>
            <a:r>
              <a:rPr lang="en-US" sz="2400" dirty="0" smtClean="0"/>
              <a:t>This is why </a:t>
            </a:r>
            <a:r>
              <a:rPr lang="en-US" sz="2400" b="1" dirty="0" smtClean="0">
                <a:solidFill>
                  <a:srgbClr val="0000FF"/>
                </a:solidFill>
              </a:rPr>
              <a:t>we can and have to do research </a:t>
            </a:r>
          </a:p>
          <a:p>
            <a:pPr lvl="1"/>
            <a:r>
              <a:rPr lang="en-US" sz="2400" dirty="0" smtClean="0"/>
              <a:t>We can do </a:t>
            </a:r>
            <a:r>
              <a:rPr lang="en-US" sz="2400" b="1" dirty="0" smtClean="0"/>
              <a:t>pure scientific research </a:t>
            </a:r>
            <a:r>
              <a:rPr lang="en-US" sz="2400" dirty="0" smtClean="0"/>
              <a:t>to find laws</a:t>
            </a:r>
          </a:p>
          <a:p>
            <a:pPr lvl="1"/>
            <a:r>
              <a:rPr lang="en-US" sz="2400" dirty="0" smtClean="0"/>
              <a:t>We can do practical work for </a:t>
            </a:r>
            <a:r>
              <a:rPr lang="en-US" sz="2400" b="1" dirty="0" smtClean="0"/>
              <a:t>tools and methods </a:t>
            </a:r>
            <a:r>
              <a:rPr lang="en-US" sz="2400" dirty="0" smtClean="0"/>
              <a:t>that reduce the pain</a:t>
            </a:r>
            <a:endParaRPr lang="en-US" sz="2400" dirty="0"/>
          </a:p>
        </p:txBody>
      </p:sp>
      <p:sp>
        <p:nvSpPr>
          <p:cNvPr id="4" name="Footer Placeholder 3"/>
          <p:cNvSpPr>
            <a:spLocks noGrp="1"/>
          </p:cNvSpPr>
          <p:nvPr>
            <p:ph type="ftr" sz="quarter" idx="11"/>
          </p:nvPr>
        </p:nvSpPr>
        <p:spPr/>
        <p:txBody>
          <a:bodyPr/>
          <a:lstStyle/>
          <a:p>
            <a:r>
              <a:rPr lang="en-US" dirty="0" smtClean="0"/>
              <a:t>… and don’t forget to put everything in the </a:t>
            </a:r>
            <a:r>
              <a:rPr lang="en-US" dirty="0" err="1" smtClean="0"/>
              <a:t>git</a:t>
            </a:r>
            <a:r>
              <a:rPr lang="en-US" dirty="0" smtClean="0"/>
              <a:t> …</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161</a:t>
            </a:fld>
            <a:endParaRPr lang="en-US" dirty="0"/>
          </a:p>
        </p:txBody>
      </p:sp>
      <p:pic>
        <p:nvPicPr>
          <p:cNvPr id="6" name="Picture 8" descr="http://upload.wikimedia.org/wikipedia/commons/3/34/Jenga.gif"/>
          <p:cNvPicPr>
            <a:picLocks noChangeAspect="1" noChangeArrowheads="1"/>
          </p:cNvPicPr>
          <p:nvPr/>
        </p:nvPicPr>
        <p:blipFill>
          <a:blip r:embed="rId2" cstate="print"/>
          <a:srcRect/>
          <a:stretch>
            <a:fillRect/>
          </a:stretch>
        </p:blipFill>
        <p:spPr bwMode="auto">
          <a:xfrm>
            <a:off x="7447722" y="4344508"/>
            <a:ext cx="1676400" cy="22352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9776"/>
            <a:ext cx="2746648" cy="1143000"/>
          </a:xfrm>
        </p:spPr>
        <p:txBody>
          <a:bodyPr>
            <a:normAutofit fontScale="90000"/>
          </a:bodyPr>
          <a:lstStyle/>
          <a:p>
            <a:pPr algn="l"/>
            <a:r>
              <a:rPr lang="en-US" dirty="0" smtClean="0"/>
              <a:t>Thank you! </a:t>
            </a:r>
            <a:br>
              <a:rPr lang="en-US" dirty="0" smtClean="0"/>
            </a:br>
            <a:r>
              <a:rPr lang="en-US" dirty="0" smtClean="0"/>
              <a:t>Q&amp;A</a:t>
            </a:r>
            <a:endParaRPr lang="el-GR" dirty="0"/>
          </a:p>
        </p:txBody>
      </p:sp>
      <p:sp>
        <p:nvSpPr>
          <p:cNvPr id="4" name="Content Placeholder 3"/>
          <p:cNvSpPr>
            <a:spLocks noGrp="1"/>
          </p:cNvSpPr>
          <p:nvPr>
            <p:ph sz="half" idx="1"/>
          </p:nvPr>
        </p:nvSpPr>
        <p:spPr>
          <a:xfrm>
            <a:off x="179512" y="2287413"/>
            <a:ext cx="4392488" cy="4453955"/>
          </a:xfrm>
        </p:spPr>
        <p:txBody>
          <a:bodyPr>
            <a:normAutofit/>
          </a:bodyPr>
          <a:lstStyle/>
          <a:p>
            <a:pPr>
              <a:buNone/>
            </a:pPr>
            <a:r>
              <a:rPr lang="fr-FR" sz="2000" dirty="0" smtClean="0">
                <a:latin typeface="Consolas" pitchFamily="49" charset="0"/>
                <a:cs typeface="Consolas" pitchFamily="49" charset="0"/>
                <a:hlinkClick r:id="rId3"/>
              </a:rPr>
              <a:t>http://www.cs.uoi.gr/~pvassil/</a:t>
            </a:r>
            <a:endParaRPr lang="fr-FR" sz="2000" dirty="0" smtClean="0">
              <a:latin typeface="Consolas" pitchFamily="49" charset="0"/>
              <a:cs typeface="Consolas" pitchFamily="49" charset="0"/>
            </a:endParaRPr>
          </a:p>
          <a:p>
            <a:pPr>
              <a:buNone/>
            </a:pPr>
            <a:endParaRPr lang="en-US" sz="2000" dirty="0" smtClean="0"/>
          </a:p>
          <a:p>
            <a:pPr algn="r">
              <a:buNone/>
            </a:pPr>
            <a:r>
              <a:rPr lang="en-US" sz="2400" dirty="0" smtClean="0">
                <a:solidFill>
                  <a:srgbClr val="FF0000"/>
                </a:solidFill>
              </a:rPr>
              <a:t>DB Schema Evolution</a:t>
            </a:r>
          </a:p>
          <a:p>
            <a:pPr algn="r">
              <a:buNone/>
            </a:pPr>
            <a:r>
              <a:rPr lang="en-US" sz="2400" dirty="0" smtClean="0">
                <a:solidFill>
                  <a:srgbClr val="FF0000"/>
                </a:solidFill>
              </a:rPr>
              <a:t>Data sets, </a:t>
            </a:r>
            <a:r>
              <a:rPr lang="fr-FR" sz="2400" dirty="0" smtClean="0">
                <a:solidFill>
                  <a:srgbClr val="FF0000"/>
                </a:solidFill>
              </a:rPr>
              <a:t>Code, </a:t>
            </a:r>
            <a:r>
              <a:rPr lang="fr-FR" sz="2400" dirty="0" err="1" smtClean="0">
                <a:solidFill>
                  <a:srgbClr val="FF0000"/>
                </a:solidFill>
              </a:rPr>
              <a:t>Results</a:t>
            </a:r>
            <a:endParaRPr lang="fr-FR" sz="2400" dirty="0" smtClean="0">
              <a:solidFill>
                <a:srgbClr val="FF0000"/>
              </a:solidFill>
            </a:endParaRPr>
          </a:p>
          <a:p>
            <a:pPr>
              <a:buNone/>
            </a:pPr>
            <a:r>
              <a:rPr lang="fr-FR" sz="2000" dirty="0" smtClean="0">
                <a:latin typeface="Consolas" pitchFamily="49" charset="0"/>
                <a:cs typeface="Consolas" pitchFamily="49" charset="0"/>
                <a:hlinkClick r:id="rId4"/>
              </a:rPr>
              <a:t>publications/2014_CAiSE/</a:t>
            </a:r>
            <a:r>
              <a:rPr lang="fr-FR" sz="2000" dirty="0" smtClean="0">
                <a:latin typeface="Consolas" pitchFamily="49" charset="0"/>
                <a:cs typeface="Consolas" pitchFamily="49" charset="0"/>
              </a:rPr>
              <a:t> </a:t>
            </a:r>
          </a:p>
          <a:p>
            <a:pPr>
              <a:buNone/>
            </a:pPr>
            <a:r>
              <a:rPr lang="fr-FR" sz="2000" dirty="0" smtClean="0">
                <a:latin typeface="Consolas" pitchFamily="49" charset="0"/>
                <a:cs typeface="Consolas" pitchFamily="49" charset="0"/>
                <a:hlinkClick r:id="rId5"/>
              </a:rPr>
              <a:t>publications/2015_ER</a:t>
            </a:r>
            <a:endParaRPr lang="fr-FR" sz="2000" dirty="0" smtClean="0">
              <a:latin typeface="Consolas" pitchFamily="49" charset="0"/>
              <a:cs typeface="Consolas" pitchFamily="49" charset="0"/>
            </a:endParaRPr>
          </a:p>
          <a:p>
            <a:pPr>
              <a:buNone/>
            </a:pPr>
            <a:endParaRPr lang="fr-FR" sz="2000" dirty="0" smtClean="0">
              <a:cs typeface="Consolas" pitchFamily="49" charset="0"/>
            </a:endParaRPr>
          </a:p>
          <a:p>
            <a:pPr algn="r">
              <a:buNone/>
            </a:pPr>
            <a:r>
              <a:rPr lang="en-US" dirty="0" smtClean="0">
                <a:solidFill>
                  <a:srgbClr val="FF0000"/>
                </a:solidFill>
              </a:rPr>
              <a:t>Architecture Graphs &amp;&amp; Hecataeus</a:t>
            </a:r>
            <a:r>
              <a:rPr lang="en-US" dirty="0" smtClean="0"/>
              <a:t>’</a:t>
            </a:r>
          </a:p>
          <a:p>
            <a:pPr>
              <a:buNone/>
            </a:pPr>
            <a:r>
              <a:rPr lang="en-US" sz="2000" dirty="0" smtClean="0">
                <a:solidFill>
                  <a:srgbClr val="0000FF"/>
                </a:solidFill>
                <a:latin typeface="Consolas" pitchFamily="49" charset="0"/>
                <a:cs typeface="Consolas" pitchFamily="49" charset="0"/>
              </a:rPr>
              <a:t>projects/</a:t>
            </a:r>
            <a:r>
              <a:rPr lang="en-US" sz="2000" dirty="0" err="1" smtClean="0">
                <a:solidFill>
                  <a:srgbClr val="0000FF"/>
                </a:solidFill>
                <a:latin typeface="Consolas" pitchFamily="49" charset="0"/>
                <a:cs typeface="Consolas" pitchFamily="49" charset="0"/>
              </a:rPr>
              <a:t>hecataeus</a:t>
            </a:r>
            <a:r>
              <a:rPr lang="en-US" sz="2000" dirty="0" smtClean="0">
                <a:solidFill>
                  <a:srgbClr val="0000FF"/>
                </a:solidFill>
                <a:latin typeface="Consolas" pitchFamily="49" charset="0"/>
                <a:cs typeface="Consolas" pitchFamily="49" charset="0"/>
              </a:rPr>
              <a:t>/</a:t>
            </a:r>
            <a:endParaRPr lang="fr-FR" sz="24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162</a:t>
            </a:fld>
            <a:endParaRPr lang="en-US" dirty="0">
              <a:solidFill>
                <a:prstClr val="black">
                  <a:tint val="75000"/>
                </a:prstClr>
              </a:solidFill>
            </a:endParaRPr>
          </a:p>
        </p:txBody>
      </p:sp>
      <p:pic>
        <p:nvPicPr>
          <p:cNvPr id="10" name="Picture 2" descr="D:\Users\pvassil\PERSONAL\TALKS\eBISS-2015\TALK\WORKING\daintiness.png"/>
          <p:cNvPicPr>
            <a:picLocks noGrp="1" noChangeAspect="1" noChangeArrowheads="1"/>
          </p:cNvPicPr>
          <p:nvPr>
            <p:ph sz="half" idx="2"/>
          </p:nvPr>
        </p:nvPicPr>
        <p:blipFill>
          <a:blip r:embed="rId6"/>
          <a:srcRect/>
          <a:stretch>
            <a:fillRect/>
          </a:stretch>
        </p:blipFill>
        <p:spPr bwMode="auto">
          <a:xfrm>
            <a:off x="4860032" y="787858"/>
            <a:ext cx="4248471" cy="6000704"/>
          </a:xfrm>
          <a:prstGeom prst="rect">
            <a:avLst/>
          </a:prstGeom>
          <a:noFill/>
        </p:spPr>
      </p:pic>
      <p:sp>
        <p:nvSpPr>
          <p:cNvPr id="11" name="Title 2"/>
          <p:cNvSpPr txBox="1">
            <a:spLocks/>
          </p:cNvSpPr>
          <p:nvPr/>
        </p:nvSpPr>
        <p:spPr>
          <a:xfrm>
            <a:off x="2843808" y="116632"/>
            <a:ext cx="6300192" cy="720080"/>
          </a:xfrm>
          <a:prstGeom prst="rect">
            <a:avLst/>
          </a:prstGeom>
        </p:spPr>
        <p:txBody>
          <a:bodyPr vert="horz" lIns="91440" tIns="45720" rIns="91440" bIns="45720" rtlCol="0" anchor="ctr">
            <a:noAutofit/>
          </a:bodyPr>
          <a:lstStyle/>
          <a:p>
            <a:pPr algn="r"/>
            <a:r>
              <a:rPr lang="fr-FR" sz="2400" b="1" dirty="0" smtClean="0">
                <a:latin typeface="Consolas" pitchFamily="49" charset="0"/>
                <a:cs typeface="Consolas" pitchFamily="49" charset="0"/>
                <a:hlinkClick r:id="rId7"/>
              </a:rPr>
              <a:t>https://github.com/DAINTINESS-Group/</a:t>
            </a:r>
            <a:endParaRPr lang="fr-FR" sz="2400" b="1" dirty="0" smtClean="0">
              <a:latin typeface="Consolas" pitchFamily="49" charset="0"/>
              <a:cs typeface="Consolas" pitchFamily="49" charset="0"/>
              <a:hlinkClick r:id="rId4"/>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adaptation</a:t>
            </a:r>
            <a:endParaRPr lang="el-GR" dirty="0"/>
          </a:p>
        </p:txBody>
      </p:sp>
      <p:sp>
        <p:nvSpPr>
          <p:cNvPr id="3" name="Content Placeholder 2"/>
          <p:cNvSpPr>
            <a:spLocks noGrp="1"/>
          </p:cNvSpPr>
          <p:nvPr>
            <p:ph idx="1"/>
          </p:nvPr>
        </p:nvSpPr>
        <p:spPr/>
        <p:txBody>
          <a:bodyPr/>
          <a:lstStyle/>
          <a:p>
            <a:r>
              <a:rPr lang="en-US" dirty="0" smtClean="0"/>
              <a:t>What if there is a change in</a:t>
            </a:r>
          </a:p>
          <a:p>
            <a:pPr lvl="1"/>
            <a:r>
              <a:rPr lang="en-US" dirty="0" smtClean="0"/>
              <a:t>the view definition?</a:t>
            </a:r>
          </a:p>
          <a:p>
            <a:pPr lvl="1"/>
            <a:r>
              <a:rPr lang="en-US" dirty="0" smtClean="0"/>
              <a:t>the schema of the sources? </a:t>
            </a:r>
          </a:p>
          <a:p>
            <a:pPr lvl="1"/>
            <a:endParaRPr lang="en-US" dirty="0" smtClean="0"/>
          </a:p>
          <a:p>
            <a:r>
              <a:rPr lang="en-US" dirty="0" smtClean="0"/>
              <a:t>Can we maintain the view’s</a:t>
            </a:r>
          </a:p>
          <a:p>
            <a:pPr lvl="1"/>
            <a:r>
              <a:rPr lang="en-US" dirty="0" smtClean="0"/>
              <a:t>definition</a:t>
            </a:r>
          </a:p>
          <a:p>
            <a:pPr lvl="1"/>
            <a:r>
              <a:rPr lang="en-US" dirty="0" smtClean="0"/>
              <a:t>extent</a:t>
            </a:r>
          </a:p>
          <a:p>
            <a:r>
              <a:rPr lang="en-US" dirty="0" smtClean="0"/>
              <a:t>correctly and efficiently?</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17</a:t>
            </a:fld>
            <a:endParaRPr lang="en-US"/>
          </a:p>
        </p:txBody>
      </p:sp>
      <p:sp>
        <p:nvSpPr>
          <p:cNvPr id="5" name="Footer Placeholder 4"/>
          <p:cNvSpPr>
            <a:spLocks noGrp="1"/>
          </p:cNvSpPr>
          <p:nvPr>
            <p:ph type="ftr" sz="quarter" idx="11"/>
          </p:nvPr>
        </p:nvSpPr>
        <p:spPr/>
        <p:txBody>
          <a:bodyPr/>
          <a:lstStyle/>
          <a:p>
            <a:endParaRPr lang="en-US" dirty="0"/>
          </a:p>
        </p:txBody>
      </p:sp>
      <p:pic>
        <p:nvPicPr>
          <p:cNvPr id="6" name="Picture 8" descr="http://upload.wikimedia.org/wikipedia/commons/3/34/Jenga.gif"/>
          <p:cNvPicPr>
            <a:picLocks noChangeAspect="1" noChangeArrowheads="1"/>
          </p:cNvPicPr>
          <p:nvPr/>
        </p:nvPicPr>
        <p:blipFill>
          <a:blip r:embed="rId2" cstate="print"/>
          <a:srcRect/>
          <a:stretch>
            <a:fillRect/>
          </a:stretch>
        </p:blipFill>
        <p:spPr bwMode="auto">
          <a:xfrm>
            <a:off x="7380312" y="4077072"/>
            <a:ext cx="1676400" cy="223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Gupta et al @ Inf. Systems, 26(5), 2001</a:t>
            </a:r>
            <a:endParaRPr lang="el-GR" dirty="0"/>
          </a:p>
        </p:txBody>
      </p:sp>
      <p:sp>
        <p:nvSpPr>
          <p:cNvPr id="3" name="Content Placeholder 2"/>
          <p:cNvSpPr>
            <a:spLocks noGrp="1"/>
          </p:cNvSpPr>
          <p:nvPr>
            <p:ph idx="1"/>
          </p:nvPr>
        </p:nvSpPr>
        <p:spPr/>
        <p:txBody>
          <a:bodyPr>
            <a:normAutofit fontScale="85000" lnSpcReduction="20000"/>
          </a:bodyPr>
          <a:lstStyle/>
          <a:p>
            <a:r>
              <a:rPr lang="en-US" b="1" dirty="0" smtClean="0"/>
              <a:t>Assume the view definition changes</a:t>
            </a:r>
            <a:endParaRPr lang="en-US" dirty="0" smtClean="0"/>
          </a:p>
          <a:p>
            <a:r>
              <a:rPr lang="en-US" dirty="0" smtClean="0"/>
              <a:t>Given </a:t>
            </a:r>
          </a:p>
          <a:p>
            <a:pPr lvl="1"/>
            <a:r>
              <a:rPr lang="en-US" dirty="0" smtClean="0"/>
              <a:t>the old and the new view definition</a:t>
            </a:r>
          </a:p>
          <a:p>
            <a:pPr lvl="1"/>
            <a:r>
              <a:rPr lang="en-US" dirty="0" smtClean="0"/>
              <a:t>the existing data that are stored in the view</a:t>
            </a:r>
          </a:p>
          <a:p>
            <a:pPr lvl="1"/>
            <a:r>
              <a:rPr lang="en-US" dirty="0" smtClean="0"/>
              <a:t>the source tables</a:t>
            </a:r>
          </a:p>
          <a:p>
            <a:pPr lvl="1"/>
            <a:r>
              <a:rPr lang="en-US" dirty="0" smtClean="0"/>
              <a:t>(when needed: auxiliary information, like indexes on PK’s, aux. relations, …)</a:t>
            </a:r>
          </a:p>
          <a:p>
            <a:r>
              <a:rPr lang="en-US" dirty="0" smtClean="0"/>
              <a:t>Produce the extent corresponding to the new view definition</a:t>
            </a:r>
          </a:p>
          <a:p>
            <a:r>
              <a:rPr lang="en-US" dirty="0" smtClean="0"/>
              <a:t>Such that</a:t>
            </a:r>
          </a:p>
          <a:p>
            <a:pPr lvl="1"/>
            <a:r>
              <a:rPr lang="en-US" dirty="0" smtClean="0"/>
              <a:t>It is done incrementally rather than via a complete </a:t>
            </a:r>
            <a:r>
              <a:rPr lang="en-US" dirty="0" err="1" smtClean="0"/>
              <a:t>recomputation</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18</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“taxonomy” of atomic changes to SPJ and SPJG+ views</a:t>
            </a:r>
            <a:endParaRPr lang="el-GR" dirty="0"/>
          </a:p>
        </p:txBody>
      </p:sp>
      <p:sp>
        <p:nvSpPr>
          <p:cNvPr id="3" name="Content Placeholder 2"/>
          <p:cNvSpPr>
            <a:spLocks noGrp="1"/>
          </p:cNvSpPr>
          <p:nvPr>
            <p:ph idx="1"/>
          </p:nvPr>
        </p:nvSpPr>
        <p:spPr>
          <a:xfrm>
            <a:off x="457200" y="1600200"/>
            <a:ext cx="8229600" cy="4648200"/>
          </a:xfrm>
        </p:spPr>
        <p:txBody>
          <a:bodyPr>
            <a:normAutofit fontScale="55000" lnSpcReduction="20000"/>
          </a:bodyPr>
          <a:lstStyle/>
          <a:p>
            <a:pPr>
              <a:buNone/>
            </a:pPr>
            <a:r>
              <a:rPr lang="en-US" b="1" dirty="0" smtClean="0"/>
              <a:t>Method: </a:t>
            </a:r>
            <a:r>
              <a:rPr lang="en-US" dirty="0" smtClean="0"/>
              <a:t>The authors assume a comprehensive set of potential </a:t>
            </a:r>
            <a:r>
              <a:rPr lang="en-US" b="1" dirty="0" smtClean="0"/>
              <a:t>atomic changes.</a:t>
            </a:r>
          </a:p>
          <a:p>
            <a:pPr>
              <a:buNone/>
            </a:pPr>
            <a:endParaRPr lang="en-US" b="1" dirty="0" smtClean="0"/>
          </a:p>
          <a:p>
            <a:r>
              <a:rPr lang="en-US" dirty="0" smtClean="0"/>
              <a:t>Addition or deletion of an attribute in the SELECT clause.</a:t>
            </a:r>
          </a:p>
          <a:p>
            <a:r>
              <a:rPr lang="en-US" dirty="0" smtClean="0"/>
              <a:t>Addition, deletion, or modification of a predicate in the WHERE clause (with and without aggregation).</a:t>
            </a:r>
          </a:p>
          <a:p>
            <a:r>
              <a:rPr lang="en-US" dirty="0" smtClean="0"/>
              <a:t>Addition or deletion of a join operand (in the FROM clause), with associated equijoin predicates and attributes in the SELECT clause.</a:t>
            </a:r>
          </a:p>
          <a:p>
            <a:r>
              <a:rPr lang="en-US" dirty="0" smtClean="0"/>
              <a:t>Addition or deletion of an attribute from the GROUPBY list.</a:t>
            </a:r>
          </a:p>
          <a:p>
            <a:r>
              <a:rPr lang="en-US" dirty="0" smtClean="0"/>
              <a:t>Addition or deletion of an aggregation function to a GROUPBY view.</a:t>
            </a:r>
          </a:p>
          <a:p>
            <a:r>
              <a:rPr lang="en-US" dirty="0" smtClean="0"/>
              <a:t>Addition, deletion, or modification of a predicate in the HAVING clause. Addition of the first predicate or deletion of the last predicate corresponds to addition and deletion of the HAVING clause itself.</a:t>
            </a:r>
          </a:p>
          <a:p>
            <a:r>
              <a:rPr lang="en-US" dirty="0" smtClean="0"/>
              <a:t>Addition or deletion of an operand to the UNION and EXCEPT operators.</a:t>
            </a:r>
          </a:p>
          <a:p>
            <a:r>
              <a:rPr lang="en-US" dirty="0" smtClean="0"/>
              <a:t>Addition or deletion of the DISTINCT operator.</a:t>
            </a:r>
          </a:p>
          <a:p>
            <a:endParaRPr lang="en-US" dirty="0" smtClean="0"/>
          </a:p>
          <a:p>
            <a:pPr>
              <a:buNone/>
            </a:pPr>
            <a:r>
              <a:rPr lang="en-US" dirty="0" smtClean="0"/>
              <a:t>For each type of change the authors propose a set of steps required to maintain the view’s extent</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19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37" y="5030614"/>
            <a:ext cx="7908467" cy="1143000"/>
          </a:xfrm>
          <a:solidFill>
            <a:srgbClr val="FFFFFF"/>
          </a:solidFill>
        </p:spPr>
        <p:txBody>
          <a:bodyPr>
            <a:noAutofit/>
          </a:bodyPr>
          <a:lstStyle/>
          <a:p>
            <a:pPr algn="r"/>
            <a:r>
              <a:rPr lang="en-US" sz="3200" b="1" dirty="0" smtClean="0">
                <a:latin typeface="Cambria" pitchFamily="18" charset="0"/>
              </a:rPr>
              <a:t>The nature that needs change is vicious; for it is not simple nor good…</a:t>
            </a:r>
            <a:endParaRPr lang="en-US" sz="3200" b="1" dirty="0">
              <a:latin typeface="Cambria" pitchFamily="18" charset="0"/>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pPr/>
              <a:t>2</a:t>
            </a:fld>
            <a:endParaRPr lang="en-US"/>
          </a:p>
        </p:txBody>
      </p:sp>
      <p:pic>
        <p:nvPicPr>
          <p:cNvPr id="5" name="Picture 8" descr="http://upload.wikimedia.org/wikipedia/commons/3/34/Jenga.gif"/>
          <p:cNvPicPr>
            <a:picLocks noChangeAspect="1" noChangeArrowheads="1"/>
          </p:cNvPicPr>
          <p:nvPr/>
        </p:nvPicPr>
        <p:blipFill>
          <a:blip r:embed="rId2" cstate="print"/>
          <a:srcRect/>
          <a:stretch>
            <a:fillRect/>
          </a:stretch>
        </p:blipFill>
        <p:spPr bwMode="auto">
          <a:xfrm>
            <a:off x="3779912" y="1988840"/>
            <a:ext cx="1676400" cy="2235200"/>
          </a:xfrm>
          <a:prstGeom prst="rect">
            <a:avLst/>
          </a:prstGeom>
          <a:noFill/>
        </p:spPr>
      </p:pic>
      <p:sp>
        <p:nvSpPr>
          <p:cNvPr id="6" name="Rectangle 5"/>
          <p:cNvSpPr/>
          <p:nvPr/>
        </p:nvSpPr>
        <p:spPr>
          <a:xfrm>
            <a:off x="4549243" y="6269250"/>
            <a:ext cx="4559261" cy="400110"/>
          </a:xfrm>
          <a:prstGeom prst="rect">
            <a:avLst/>
          </a:prstGeom>
          <a:solidFill>
            <a:srgbClr val="FFFFFF"/>
          </a:solidFill>
        </p:spPr>
        <p:txBody>
          <a:bodyPr wrap="none">
            <a:spAutoFit/>
          </a:bodyPr>
          <a:lstStyle/>
          <a:p>
            <a:r>
              <a:rPr lang="en-US" sz="2000" i="1" dirty="0" err="1" smtClean="0">
                <a:latin typeface="Cambria" pitchFamily="18" charset="0"/>
              </a:rPr>
              <a:t>Nicomachean</a:t>
            </a:r>
            <a:r>
              <a:rPr lang="en-US" sz="2000" i="1" dirty="0" smtClean="0">
                <a:latin typeface="Cambria" pitchFamily="18" charset="0"/>
              </a:rPr>
              <a:t> Ethics, Book VII, Aristotle </a:t>
            </a:r>
            <a:endParaRPr lang="en-US" sz="2000" i="1" dirty="0">
              <a:latin typeface="Cambria" pitchFamily="18" charset="0"/>
            </a:endParaRPr>
          </a:p>
        </p:txBody>
      </p:sp>
      <p:pic>
        <p:nvPicPr>
          <p:cNvPr id="7" name="Picture 2" descr="http://images.huffingtonpost.com/2012-10-17-aristotle.jpg"/>
          <p:cNvPicPr>
            <a:picLocks noChangeAspect="1" noChangeArrowheads="1"/>
          </p:cNvPicPr>
          <p:nvPr/>
        </p:nvPicPr>
        <p:blipFill>
          <a:blip r:embed="rId3" cstate="print"/>
          <a:srcRect/>
          <a:stretch>
            <a:fillRect/>
          </a:stretch>
        </p:blipFill>
        <p:spPr bwMode="auto">
          <a:xfrm>
            <a:off x="35474" y="4755976"/>
            <a:ext cx="1584198" cy="2057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Adding an atomic selection to the WHERE clause</a:t>
            </a:r>
            <a:endParaRPr lang="el-GR"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dirty="0" smtClean="0"/>
              <a:t>Assume we </a:t>
            </a:r>
            <a:r>
              <a:rPr lang="en-US" u="sng" dirty="0" smtClean="0"/>
              <a:t>add a filter </a:t>
            </a:r>
            <a:r>
              <a:rPr lang="en-US" b="1" dirty="0" smtClean="0"/>
              <a:t>Q</a:t>
            </a:r>
            <a:r>
              <a:rPr lang="en-US" dirty="0" smtClean="0"/>
              <a:t> to a view V which becomes V’</a:t>
            </a:r>
          </a:p>
          <a:p>
            <a:pPr lvl="1">
              <a:buNone/>
            </a:pPr>
            <a:r>
              <a:rPr lang="el-GR" dirty="0" smtClean="0">
                <a:latin typeface="Consolas" pitchFamily="49" charset="0"/>
                <a:cs typeface="Consolas" pitchFamily="49" charset="0"/>
              </a:rPr>
              <a:t>CREATE VIEW V</a:t>
            </a:r>
            <a:r>
              <a:rPr lang="en-US" dirty="0" smtClean="0">
                <a:latin typeface="Consolas" pitchFamily="49" charset="0"/>
                <a:cs typeface="Consolas" pitchFamily="49" charset="0"/>
              </a:rPr>
              <a:t>’</a:t>
            </a:r>
            <a:r>
              <a:rPr lang="el-GR" dirty="0" smtClean="0">
                <a:latin typeface="Consolas" pitchFamily="49" charset="0"/>
                <a:cs typeface="Consolas" pitchFamily="49" charset="0"/>
              </a:rPr>
              <a:t> AS</a:t>
            </a:r>
          </a:p>
          <a:p>
            <a:pPr lvl="1">
              <a:buNone/>
            </a:pPr>
            <a:r>
              <a:rPr lang="el-GR" dirty="0" smtClean="0">
                <a:latin typeface="Consolas" pitchFamily="49" charset="0"/>
                <a:cs typeface="Consolas" pitchFamily="49" charset="0"/>
              </a:rPr>
              <a:t>SELECT A1, …, </a:t>
            </a:r>
            <a:r>
              <a:rPr lang="el-GR" dirty="0" err="1" smtClean="0">
                <a:latin typeface="Consolas" pitchFamily="49" charset="0"/>
                <a:cs typeface="Consolas" pitchFamily="49" charset="0"/>
              </a:rPr>
              <a:t>An</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FROM R1 &amp; … &amp; </a:t>
            </a:r>
            <a:r>
              <a:rPr lang="el-GR" dirty="0" err="1" smtClean="0">
                <a:latin typeface="Consolas" pitchFamily="49" charset="0"/>
                <a:cs typeface="Consolas" pitchFamily="49" charset="0"/>
              </a:rPr>
              <a:t>Rm</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WHERE </a:t>
            </a:r>
            <a:r>
              <a:rPr lang="el-GR" b="1" dirty="0" smtClean="0">
                <a:latin typeface="Consolas" pitchFamily="49" charset="0"/>
                <a:cs typeface="Consolas" pitchFamily="49" charset="0"/>
              </a:rPr>
              <a:t>Q</a:t>
            </a:r>
            <a:r>
              <a:rPr lang="el-GR" dirty="0" smtClean="0">
                <a:latin typeface="Consolas" pitchFamily="49" charset="0"/>
                <a:cs typeface="Consolas" pitchFamily="49" charset="0"/>
              </a:rPr>
              <a:t> AND </a:t>
            </a:r>
            <a:r>
              <a:rPr lang="en-US" dirty="0" smtClean="0">
                <a:latin typeface="Consolas" pitchFamily="49" charset="0"/>
                <a:cs typeface="Consolas" pitchFamily="49" charset="0"/>
              </a:rPr>
              <a:t>C</a:t>
            </a:r>
            <a:r>
              <a:rPr lang="el-GR" dirty="0" smtClean="0">
                <a:latin typeface="Consolas" pitchFamily="49" charset="0"/>
                <a:cs typeface="Consolas" pitchFamily="49" charset="0"/>
              </a:rPr>
              <a:t>1 AND … AND </a:t>
            </a:r>
            <a:r>
              <a:rPr lang="el-GR" dirty="0" err="1" smtClean="0">
                <a:latin typeface="Consolas" pitchFamily="49" charset="0"/>
                <a:cs typeface="Consolas" pitchFamily="49" charset="0"/>
              </a:rPr>
              <a:t>Ck</a:t>
            </a:r>
            <a:endParaRPr lang="el-GR" dirty="0" smtClean="0">
              <a:latin typeface="Consolas" pitchFamily="49" charset="0"/>
              <a:cs typeface="Consolas" pitchFamily="49" charset="0"/>
            </a:endParaRPr>
          </a:p>
          <a:p>
            <a:pPr>
              <a:buNone/>
            </a:pPr>
            <a:r>
              <a:rPr lang="en-US" u="sng" dirty="0" smtClean="0"/>
              <a:t>We want to maintain V0 given its old extent and the source relations.</a:t>
            </a:r>
          </a:p>
          <a:p>
            <a:pPr>
              <a:buNone/>
            </a:pPr>
            <a:endParaRPr lang="en-US" dirty="0" smtClean="0"/>
          </a:p>
          <a:p>
            <a:pPr>
              <a:buNone/>
            </a:pPr>
            <a:r>
              <a:rPr lang="en-US" dirty="0" smtClean="0"/>
              <a:t>Algebraically: </a:t>
            </a:r>
            <a:r>
              <a:rPr lang="en-US" b="1" dirty="0" smtClean="0"/>
              <a:t>V’ = V - </a:t>
            </a:r>
            <a:r>
              <a:rPr lang="en-US" b="1" dirty="0" smtClean="0">
                <a:solidFill>
                  <a:srgbClr val="C00000"/>
                </a:solidFill>
              </a:rPr>
              <a:t>V</a:t>
            </a:r>
            <a:r>
              <a:rPr lang="en-US" b="1" baseline="30000" dirty="0" smtClean="0">
                <a:solidFill>
                  <a:srgbClr val="C00000"/>
                </a:solidFill>
              </a:rPr>
              <a:t>-</a:t>
            </a:r>
            <a:r>
              <a:rPr lang="el-GR" b="1" dirty="0" smtClean="0"/>
              <a:t> </a:t>
            </a:r>
            <a:r>
              <a:rPr lang="en-US" b="1" dirty="0" smtClean="0"/>
              <a:t>U </a:t>
            </a:r>
            <a:r>
              <a:rPr lang="en-US" b="1" dirty="0" smtClean="0">
                <a:solidFill>
                  <a:srgbClr val="0000FF"/>
                </a:solidFill>
              </a:rPr>
              <a:t>V</a:t>
            </a:r>
            <a:r>
              <a:rPr lang="en-US" b="1" baseline="30000" dirty="0" smtClean="0">
                <a:solidFill>
                  <a:srgbClr val="0000FF"/>
                </a:solidFill>
              </a:rPr>
              <a:t>+</a:t>
            </a:r>
            <a:endParaRPr lang="en-US" b="1" dirty="0" smtClean="0">
              <a:solidFill>
                <a:srgbClr val="0000FF"/>
              </a:solidFill>
            </a:endParaRPr>
          </a:p>
          <a:p>
            <a:pPr>
              <a:buNone/>
            </a:pPr>
            <a:r>
              <a:rPr lang="en-US" dirty="0" smtClean="0"/>
              <a:t>where V+ are the tuples that should be inserted in the view and V</a:t>
            </a:r>
            <a:r>
              <a:rPr lang="en-US" baseline="30000" dirty="0" smtClean="0"/>
              <a:t>-</a:t>
            </a:r>
            <a:r>
              <a:rPr lang="en-US" dirty="0" smtClean="0"/>
              <a:t> are the tuples to be removed </a:t>
            </a:r>
            <a:endParaRPr lang="el-GR" dirty="0" smtClean="0"/>
          </a:p>
          <a:p>
            <a:pPr>
              <a:buNone/>
            </a:pPr>
            <a:r>
              <a:rPr lang="en-US" dirty="0" smtClean="0"/>
              <a:t> </a:t>
            </a:r>
            <a:endParaRPr lang="el-GR" dirty="0" smtClean="0"/>
          </a:p>
          <a:p>
            <a:pPr lvl="1">
              <a:buNone/>
            </a:pPr>
            <a:r>
              <a:rPr lang="el-GR" dirty="0" smtClean="0">
                <a:latin typeface="Consolas" pitchFamily="49" charset="0"/>
                <a:cs typeface="Consolas" pitchFamily="49" charset="0"/>
              </a:rPr>
              <a:t>DELETE FROM V WHERE NOT Q</a:t>
            </a:r>
            <a:r>
              <a:rPr lang="en-US" dirty="0" smtClean="0">
                <a:latin typeface="Consolas" pitchFamily="49" charset="0"/>
                <a:cs typeface="Consolas" pitchFamily="49" charset="0"/>
              </a:rPr>
              <a:t>		</a:t>
            </a:r>
            <a:r>
              <a:rPr lang="en-US" i="1" dirty="0" smtClean="0">
                <a:solidFill>
                  <a:srgbClr val="C00000"/>
                </a:solidFill>
                <a:latin typeface="Cambria" pitchFamily="18" charset="0"/>
              </a:rPr>
              <a:t>//delete V</a:t>
            </a:r>
            <a:r>
              <a:rPr lang="en-US" i="1" baseline="30000" dirty="0" smtClean="0">
                <a:solidFill>
                  <a:srgbClr val="C00000"/>
                </a:solidFill>
                <a:latin typeface="Cambria" pitchFamily="18" charset="0"/>
              </a:rPr>
              <a:t>-</a:t>
            </a:r>
            <a:endParaRPr lang="el-GR" i="1" baseline="30000" dirty="0" smtClean="0">
              <a:solidFill>
                <a:srgbClr val="C00000"/>
              </a:solidFill>
              <a:latin typeface="Cambria" pitchFamily="18" charset="0"/>
              <a:cs typeface="Consolas" pitchFamily="49" charset="0"/>
            </a:endParaRPr>
          </a:p>
          <a:p>
            <a:pPr lvl="1">
              <a:buNone/>
            </a:pPr>
            <a:r>
              <a:rPr lang="el-GR" dirty="0" smtClean="0">
                <a:latin typeface="Consolas" pitchFamily="49" charset="0"/>
                <a:cs typeface="Consolas" pitchFamily="49" charset="0"/>
              </a:rPr>
              <a:t>INSERT INTO V (</a:t>
            </a:r>
            <a:r>
              <a:rPr lang="en-US" dirty="0" smtClean="0">
                <a:latin typeface="Consolas" pitchFamily="49" charset="0"/>
                <a:cs typeface="Consolas" pitchFamily="49" charset="0"/>
              </a:rPr>
              <a:t> </a:t>
            </a:r>
            <a:r>
              <a:rPr lang="el-GR" dirty="0" smtClean="0">
                <a:latin typeface="Consolas" pitchFamily="49" charset="0"/>
                <a:cs typeface="Consolas" pitchFamily="49" charset="0"/>
              </a:rPr>
              <a:t>SELECT A1, …, </a:t>
            </a:r>
            <a:r>
              <a:rPr lang="el-GR" dirty="0" err="1" smtClean="0">
                <a:latin typeface="Consolas" pitchFamily="49" charset="0"/>
                <a:cs typeface="Consolas" pitchFamily="49" charset="0"/>
              </a:rPr>
              <a:t>An</a:t>
            </a:r>
            <a:r>
              <a:rPr lang="el-GR" dirty="0" smtClean="0">
                <a:latin typeface="Consolas" pitchFamily="49" charset="0"/>
                <a:cs typeface="Consolas" pitchFamily="49" charset="0"/>
              </a:rPr>
              <a:t>	</a:t>
            </a:r>
            <a:r>
              <a:rPr lang="en-US" i="1" dirty="0" smtClean="0">
                <a:solidFill>
                  <a:srgbClr val="C00000"/>
                </a:solidFill>
                <a:latin typeface="Cambria" pitchFamily="18" charset="0"/>
              </a:rPr>
              <a:t> </a:t>
            </a:r>
            <a:r>
              <a:rPr lang="en-US" i="1" dirty="0" smtClean="0">
                <a:solidFill>
                  <a:srgbClr val="0000FF"/>
                </a:solidFill>
                <a:latin typeface="Cambria" pitchFamily="18" charset="0"/>
              </a:rPr>
              <a:t>//add V</a:t>
            </a:r>
            <a:r>
              <a:rPr lang="en-US" i="1" baseline="30000" dirty="0" smtClean="0">
                <a:solidFill>
                  <a:srgbClr val="0000FF"/>
                </a:solidFill>
                <a:latin typeface="Cambria" pitchFamily="18" charset="0"/>
              </a:rPr>
              <a:t>+ </a:t>
            </a:r>
            <a:r>
              <a:rPr lang="en-US" i="1" dirty="0" smtClean="0">
                <a:solidFill>
                  <a:srgbClr val="0000FF"/>
                </a:solidFill>
                <a:latin typeface="Cambria" pitchFamily="18" charset="0"/>
              </a:rPr>
              <a:t>(here: empty)</a:t>
            </a:r>
            <a:endParaRPr lang="el-GR" dirty="0" smtClean="0">
              <a:solidFill>
                <a:srgbClr val="0000FF"/>
              </a:solidFill>
              <a:latin typeface="Consolas" pitchFamily="49" charset="0"/>
              <a:cs typeface="Consolas" pitchFamily="49" charset="0"/>
            </a:endParaRPr>
          </a:p>
          <a:p>
            <a:pPr lvl="1">
              <a:buNone/>
            </a:pPr>
            <a:r>
              <a:rPr lang="el-GR" dirty="0" smtClean="0">
                <a:latin typeface="Consolas" pitchFamily="49" charset="0"/>
                <a:cs typeface="Consolas" pitchFamily="49" charset="0"/>
              </a:rPr>
              <a:t>FROM R1 &amp; … &amp; </a:t>
            </a:r>
            <a:r>
              <a:rPr lang="el-GR" dirty="0" err="1" smtClean="0">
                <a:latin typeface="Consolas" pitchFamily="49" charset="0"/>
                <a:cs typeface="Consolas" pitchFamily="49" charset="0"/>
              </a:rPr>
              <a:t>Rm</a:t>
            </a:r>
            <a:endParaRPr lang="el-GR" dirty="0" smtClean="0">
              <a:latin typeface="Consolas" pitchFamily="49" charset="0"/>
              <a:cs typeface="Consolas" pitchFamily="49" charset="0"/>
            </a:endParaRPr>
          </a:p>
          <a:p>
            <a:pPr lvl="1">
              <a:buNone/>
            </a:pPr>
            <a:r>
              <a:rPr lang="el-GR" dirty="0" smtClean="0">
                <a:latin typeface="Consolas" pitchFamily="49" charset="0"/>
                <a:cs typeface="Consolas" pitchFamily="49" charset="0"/>
              </a:rPr>
              <a:t>WHERE Q1 AND NOT C1 AND … AND NOT </a:t>
            </a:r>
            <a:r>
              <a:rPr lang="el-GR" dirty="0" err="1" smtClean="0">
                <a:latin typeface="Consolas" pitchFamily="49" charset="0"/>
                <a:cs typeface="Consolas" pitchFamily="49" charset="0"/>
              </a:rPr>
              <a:t>Ck</a:t>
            </a:r>
            <a:r>
              <a:rPr lang="el-GR" dirty="0" smtClean="0">
                <a:latin typeface="Consolas" pitchFamily="49" charset="0"/>
                <a:cs typeface="Consolas" pitchFamily="49" charset="0"/>
              </a:rPr>
              <a:t> )</a:t>
            </a:r>
          </a:p>
          <a:p>
            <a:pPr>
              <a:buNone/>
            </a:pP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20</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a:t>
            </a:r>
            <a:endParaRPr lang="el-GR" dirty="0"/>
          </a:p>
        </p:txBody>
      </p:sp>
      <p:sp>
        <p:nvSpPr>
          <p:cNvPr id="3" name="Content Placeholder 2"/>
          <p:cNvSpPr>
            <a:spLocks noGrp="1"/>
          </p:cNvSpPr>
          <p:nvPr>
            <p:ph idx="1"/>
          </p:nvPr>
        </p:nvSpPr>
        <p:spPr/>
        <p:txBody>
          <a:bodyPr/>
          <a:lstStyle/>
          <a:p>
            <a:r>
              <a:rPr lang="en-US" b="1" dirty="0" smtClean="0"/>
              <a:t>Maintenance is incremental</a:t>
            </a:r>
            <a:r>
              <a:rPr lang="en-US" dirty="0" smtClean="0"/>
              <a:t>: you try to </a:t>
            </a:r>
            <a:r>
              <a:rPr lang="en-US" dirty="0" err="1" smtClean="0"/>
              <a:t>recompute</a:t>
            </a:r>
            <a:r>
              <a:rPr lang="en-US" dirty="0" smtClean="0"/>
              <a:t> V by checking out only the existing data</a:t>
            </a:r>
          </a:p>
          <a:p>
            <a:r>
              <a:rPr lang="en-US" dirty="0" smtClean="0"/>
              <a:t>“Taxonomy” of atomic changes with locality principle: if you are given a complex redefinition, you can process it one change at a time (atomic changes are </a:t>
            </a:r>
            <a:r>
              <a:rPr lang="en-US" dirty="0" err="1" smtClean="0"/>
              <a:t>composable</a:t>
            </a:r>
            <a:r>
              <a:rPr lang="en-US" dirty="0" smtClean="0"/>
              <a:t>)</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Nica</a:t>
            </a:r>
            <a:r>
              <a:rPr lang="en-US" dirty="0" smtClean="0"/>
              <a:t> et al., EDBT 1998</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What if the schema in one of the relations participating to the view definition changes?</a:t>
            </a:r>
          </a:p>
          <a:p>
            <a:r>
              <a:rPr lang="en-US" dirty="0" smtClean="0"/>
              <a:t>The method by </a:t>
            </a:r>
            <a:r>
              <a:rPr lang="en-US" dirty="0" err="1" smtClean="0"/>
              <a:t>Nica</a:t>
            </a:r>
            <a:r>
              <a:rPr lang="en-US" dirty="0" smtClean="0"/>
              <a:t> et al., proposes an algorithm (heavily oriented towards handling </a:t>
            </a:r>
            <a:r>
              <a:rPr lang="en-US" b="1" dirty="0" smtClean="0"/>
              <a:t>deletions</a:t>
            </a:r>
            <a:r>
              <a:rPr lang="en-US" dirty="0" smtClean="0"/>
              <a:t>) for </a:t>
            </a:r>
            <a:r>
              <a:rPr lang="en-US" dirty="0" err="1" smtClean="0"/>
              <a:t>rewritting</a:t>
            </a:r>
            <a:r>
              <a:rPr lang="en-US" dirty="0" smtClean="0"/>
              <a:t> the view to address the change</a:t>
            </a:r>
          </a:p>
          <a:p>
            <a:r>
              <a:rPr lang="en-US" dirty="0" smtClean="0"/>
              <a:t>Two pillars:</a:t>
            </a:r>
          </a:p>
          <a:p>
            <a:pPr lvl="1"/>
            <a:r>
              <a:rPr lang="en-US" dirty="0" smtClean="0"/>
              <a:t>A Meta Knowledge Base keeping semantic properties of the database</a:t>
            </a:r>
          </a:p>
          <a:p>
            <a:pPr lvl="1"/>
            <a:r>
              <a:rPr lang="en-US" dirty="0" smtClean="0"/>
              <a:t>The annotation of views with directives on how to respond to changes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22</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Knowledge Base</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Information on </a:t>
            </a:r>
          </a:p>
          <a:p>
            <a:pPr lvl="1"/>
            <a:r>
              <a:rPr lang="en-US" dirty="0" smtClean="0"/>
              <a:t>Available relations and views</a:t>
            </a:r>
          </a:p>
          <a:p>
            <a:pPr lvl="1"/>
            <a:r>
              <a:rPr lang="en-US" dirty="0" smtClean="0"/>
              <a:t>Implicit join conditions</a:t>
            </a:r>
          </a:p>
          <a:p>
            <a:pPr lvl="1"/>
            <a:r>
              <a:rPr lang="en-US" dirty="0" smtClean="0"/>
              <a:t>Semantic equivalences: which attribute/relation can be regarded as a potential replacement for another</a:t>
            </a:r>
          </a:p>
          <a:p>
            <a:r>
              <a:rPr lang="en-US" dirty="0" smtClean="0"/>
              <a:t>For example:</a:t>
            </a:r>
          </a:p>
          <a:p>
            <a:pPr lvl="1"/>
            <a:r>
              <a:rPr lang="en-US" dirty="0" smtClean="0"/>
              <a:t>Join conditions: </a:t>
            </a:r>
          </a:p>
          <a:p>
            <a:pPr lvl="2"/>
            <a:r>
              <a:rPr lang="fr-FR" dirty="0" err="1" smtClean="0">
                <a:latin typeface="Consolas" pitchFamily="49" charset="0"/>
                <a:cs typeface="Consolas" pitchFamily="49" charset="0"/>
              </a:rPr>
              <a:t>product.prod_id</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sales.prod_id</a:t>
            </a:r>
            <a:endParaRPr lang="fr-FR" dirty="0" smtClean="0">
              <a:latin typeface="Consolas" pitchFamily="49" charset="0"/>
              <a:cs typeface="Consolas" pitchFamily="49" charset="0"/>
            </a:endParaRPr>
          </a:p>
          <a:p>
            <a:pPr lvl="1"/>
            <a:r>
              <a:rPr lang="en-US" dirty="0" smtClean="0"/>
              <a:t>Equivalence assertions: </a:t>
            </a:r>
          </a:p>
          <a:p>
            <a:pPr lvl="2"/>
            <a:r>
              <a:rPr lang="fr-FR" dirty="0" err="1" smtClean="0">
                <a:latin typeface="Consolas" pitchFamily="49" charset="0"/>
                <a:cs typeface="Consolas" pitchFamily="49" charset="0"/>
              </a:rPr>
              <a:t>sales.prod_id</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product.prod_id</a:t>
            </a:r>
            <a:endParaRPr lang="fr-FR" dirty="0" smtClean="0">
              <a:latin typeface="Consolas" pitchFamily="49" charset="0"/>
              <a:cs typeface="Consolas" pitchFamily="49" charset="0"/>
            </a:endParaRPr>
          </a:p>
          <a:p>
            <a:pPr lvl="2"/>
            <a:r>
              <a:rPr lang="fr-FR" dirty="0" err="1" smtClean="0">
                <a:latin typeface="Consolas" pitchFamily="49" charset="0"/>
                <a:cs typeface="Consolas" pitchFamily="49" charset="0"/>
              </a:rPr>
              <a:t>times.calendar_year</a:t>
            </a:r>
            <a:r>
              <a:rPr lang="fr-FR" dirty="0" smtClean="0">
                <a:latin typeface="Consolas" pitchFamily="49" charset="0"/>
                <a:cs typeface="Consolas" pitchFamily="49" charset="0"/>
              </a:rPr>
              <a:t> = </a:t>
            </a:r>
            <a:r>
              <a:rPr lang="fr-FR" dirty="0" err="1" smtClean="0">
                <a:latin typeface="Consolas" pitchFamily="49" charset="0"/>
                <a:cs typeface="Consolas" pitchFamily="49" charset="0"/>
              </a:rPr>
              <a:t>year</a:t>
            </a:r>
            <a:r>
              <a:rPr lang="fr-FR" dirty="0" smtClean="0">
                <a:latin typeface="Consolas" pitchFamily="49" charset="0"/>
                <a:cs typeface="Consolas" pitchFamily="49" charset="0"/>
              </a:rPr>
              <a:t>(sales.</a:t>
            </a:r>
            <a:r>
              <a:rPr lang="fr-FR" dirty="0" err="1" smtClean="0">
                <a:latin typeface="Consolas" pitchFamily="49" charset="0"/>
                <a:cs typeface="Consolas" pitchFamily="49" charset="0"/>
              </a:rPr>
              <a:t>time_id</a:t>
            </a:r>
            <a:r>
              <a:rPr lang="fr-FR" dirty="0" smtClean="0">
                <a:latin typeface="Consolas" pitchFamily="49" charset="0"/>
                <a:cs typeface="Consolas" pitchFamily="49" charset="0"/>
              </a:rPr>
              <a:t>)</a:t>
            </a:r>
          </a:p>
          <a:p>
            <a:pPr lvl="1"/>
            <a:endParaRPr lang="en-US" dirty="0" smtClean="0"/>
          </a:p>
        </p:txBody>
      </p:sp>
      <p:sp>
        <p:nvSpPr>
          <p:cNvPr id="4" name="Slide Number Placeholder 3"/>
          <p:cNvSpPr>
            <a:spLocks noGrp="1"/>
          </p:cNvSpPr>
          <p:nvPr>
            <p:ph type="sldNum" sz="quarter" idx="12"/>
          </p:nvPr>
        </p:nvSpPr>
        <p:spPr/>
        <p:txBody>
          <a:bodyPr/>
          <a:lstStyle/>
          <a:p>
            <a:fld id="{69E29E33-B620-47F9-BB04-8846C2A5AFCC}" type="slidenum">
              <a:rPr lang="en-US" smtClean="0"/>
              <a:pPr/>
              <a:t>23</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annotation</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E-SQL: language to annotate parts of a view (exported attributes, underlying relations and filters) </a:t>
            </a:r>
            <a:r>
              <a:rPr lang="en-US" dirty="0" err="1" smtClean="0"/>
              <a:t>wrt</a:t>
            </a:r>
            <a:r>
              <a:rPr lang="en-US" dirty="0" smtClean="0"/>
              <a:t>: </a:t>
            </a:r>
          </a:p>
          <a:p>
            <a:pPr lvl="1"/>
            <a:r>
              <a:rPr lang="en-US" dirty="0" smtClean="0"/>
              <a:t>Dispensability: if the part can be removed from the view definition completely </a:t>
            </a:r>
          </a:p>
          <a:p>
            <a:pPr lvl="1"/>
            <a:r>
              <a:rPr lang="en-US" dirty="0" err="1" smtClean="0"/>
              <a:t>Replaceability</a:t>
            </a:r>
            <a:r>
              <a:rPr lang="en-US" dirty="0" smtClean="0"/>
              <a:t> with an another equivalent part.</a:t>
            </a:r>
          </a:p>
          <a:p>
            <a:pPr lvl="1"/>
            <a:endParaRPr lang="en-US" dirty="0" smtClean="0"/>
          </a:p>
          <a:p>
            <a:pPr lvl="1">
              <a:buNone/>
            </a:pPr>
            <a:r>
              <a:rPr lang="fr-FR" sz="2100" dirty="0" smtClean="0">
                <a:latin typeface="Consolas" pitchFamily="49" charset="0"/>
                <a:cs typeface="Consolas" pitchFamily="49" charset="0"/>
              </a:rPr>
              <a:t>CREATE VIEW </a:t>
            </a:r>
            <a:r>
              <a:rPr lang="fr-FR" sz="2100" dirty="0" err="1" smtClean="0">
                <a:latin typeface="Consolas" pitchFamily="49" charset="0"/>
                <a:cs typeface="Consolas" pitchFamily="49" charset="0"/>
              </a:rPr>
              <a:t>empProj_VV</a:t>
            </a:r>
            <a:r>
              <a:rPr lang="fr-FR" sz="2100" dirty="0" smtClean="0">
                <a:latin typeface="Consolas" pitchFamily="49" charset="0"/>
                <a:cs typeface="Consolas" pitchFamily="49" charset="0"/>
              </a:rPr>
              <a:t> AS </a:t>
            </a:r>
          </a:p>
          <a:p>
            <a:pPr lvl="1">
              <a:buNone/>
            </a:pPr>
            <a:r>
              <a:rPr lang="fr-FR" sz="2100" dirty="0" smtClean="0">
                <a:latin typeface="Consolas" pitchFamily="49" charset="0"/>
                <a:cs typeface="Consolas" pitchFamily="49" charset="0"/>
              </a:rPr>
              <a:t>SELECT e.</a:t>
            </a:r>
            <a:r>
              <a:rPr lang="el-GR" sz="2100" dirty="0" smtClean="0">
                <a:latin typeface="Consolas" pitchFamily="49" charset="0"/>
                <a:cs typeface="Consolas" pitchFamily="49" charset="0"/>
              </a:rPr>
              <a:t>ΕΝ</a:t>
            </a:r>
            <a:r>
              <a:rPr lang="fr-FR" sz="2100" dirty="0" err="1" smtClean="0">
                <a:latin typeface="Consolas" pitchFamily="49" charset="0"/>
                <a:cs typeface="Consolas" pitchFamily="49" charset="0"/>
              </a:rPr>
              <a:t>ame</a:t>
            </a:r>
            <a:r>
              <a:rPr lang="fr-FR" sz="2100" dirty="0" smtClean="0">
                <a:latin typeface="Consolas" pitchFamily="49" charset="0"/>
                <a:cs typeface="Consolas" pitchFamily="49" charset="0"/>
              </a:rPr>
              <a:t>, </a:t>
            </a:r>
            <a:r>
              <a:rPr lang="fr-FR" sz="2100" dirty="0" err="1" smtClean="0">
                <a:latin typeface="Consolas" pitchFamily="49" charset="0"/>
                <a:cs typeface="Consolas" pitchFamily="49" charset="0"/>
              </a:rPr>
              <a:t>e.Ephone</a:t>
            </a:r>
            <a:r>
              <a:rPr lang="fr-FR" sz="2100" dirty="0" smtClean="0">
                <a:latin typeface="Consolas" pitchFamily="49" charset="0"/>
                <a:cs typeface="Consolas" pitchFamily="49" charset="0"/>
              </a:rPr>
              <a:t> </a:t>
            </a:r>
            <a:r>
              <a:rPr lang="fr-FR" sz="2100" dirty="0" smtClean="0">
                <a:solidFill>
                  <a:srgbClr val="0000FF"/>
                </a:solidFill>
                <a:latin typeface="Consolas" pitchFamily="49" charset="0"/>
                <a:cs typeface="Consolas" pitchFamily="49" charset="0"/>
              </a:rPr>
              <a:t>(AD </a:t>
            </a:r>
            <a:r>
              <a:rPr lang="fr-FR" sz="2100" dirty="0" err="1" smtClean="0">
                <a:solidFill>
                  <a:srgbClr val="0000FF"/>
                </a:solidFill>
                <a:latin typeface="Consolas" pitchFamily="49" charset="0"/>
                <a:cs typeface="Consolas" pitchFamily="49" charset="0"/>
              </a:rPr>
              <a:t>true</a:t>
            </a:r>
            <a:r>
              <a:rPr lang="fr-FR" sz="2100" dirty="0" smtClean="0">
                <a:solidFill>
                  <a:srgbClr val="0000FF"/>
                </a:solidFill>
                <a:latin typeface="Consolas" pitchFamily="49" charset="0"/>
                <a:cs typeface="Consolas" pitchFamily="49" charset="0"/>
              </a:rPr>
              <a:t>, AR </a:t>
            </a:r>
            <a:r>
              <a:rPr lang="fr-FR" sz="2100" dirty="0" err="1" smtClean="0">
                <a:solidFill>
                  <a:srgbClr val="0000FF"/>
                </a:solidFill>
                <a:latin typeface="Consolas" pitchFamily="49" charset="0"/>
                <a:cs typeface="Consolas" pitchFamily="49" charset="0"/>
              </a:rPr>
              <a:t>true</a:t>
            </a:r>
            <a:r>
              <a:rPr lang="fr-FR" sz="2100" dirty="0" smtClean="0">
                <a:solidFill>
                  <a:srgbClr val="0000FF"/>
                </a:solidFill>
                <a:latin typeface="Consolas" pitchFamily="49" charset="0"/>
                <a:cs typeface="Consolas" pitchFamily="49" charset="0"/>
              </a:rPr>
              <a:t>)</a:t>
            </a:r>
            <a:r>
              <a:rPr lang="fr-FR" sz="2100" dirty="0" smtClean="0">
                <a:latin typeface="Consolas" pitchFamily="49" charset="0"/>
                <a:cs typeface="Consolas" pitchFamily="49" charset="0"/>
              </a:rPr>
              <a:t> p.</a:t>
            </a:r>
            <a:r>
              <a:rPr lang="en-US" sz="2100" dirty="0" err="1" smtClean="0">
                <a:latin typeface="Consolas" pitchFamily="49" charset="0"/>
                <a:cs typeface="Consolas" pitchFamily="49" charset="0"/>
              </a:rPr>
              <a:t>PName</a:t>
            </a:r>
            <a:r>
              <a:rPr lang="fr-FR" sz="2100" dirty="0" smtClean="0">
                <a:latin typeface="Consolas" pitchFamily="49" charset="0"/>
                <a:cs typeface="Consolas" pitchFamily="49" charset="0"/>
              </a:rPr>
              <a:t>, </a:t>
            </a:r>
            <a:r>
              <a:rPr lang="fr-FR" sz="2100" dirty="0" err="1" smtClean="0">
                <a:latin typeface="Consolas" pitchFamily="49" charset="0"/>
                <a:cs typeface="Consolas" pitchFamily="49" charset="0"/>
              </a:rPr>
              <a:t>w.PDuration</a:t>
            </a:r>
            <a:endParaRPr lang="fr-FR" sz="2100" dirty="0" smtClean="0">
              <a:latin typeface="Consolas" pitchFamily="49" charset="0"/>
              <a:cs typeface="Consolas" pitchFamily="49" charset="0"/>
            </a:endParaRPr>
          </a:p>
          <a:p>
            <a:pPr lvl="1">
              <a:buNone/>
            </a:pPr>
            <a:r>
              <a:rPr lang="fr-FR" sz="2100" dirty="0" smtClean="0">
                <a:latin typeface="Consolas" pitchFamily="49" charset="0"/>
                <a:cs typeface="Consolas" pitchFamily="49" charset="0"/>
              </a:rPr>
              <a:t>FROM EMP e </a:t>
            </a:r>
            <a:r>
              <a:rPr lang="fr-FR" sz="2100" dirty="0" smtClean="0">
                <a:solidFill>
                  <a:srgbClr val="00B050"/>
                </a:solidFill>
                <a:latin typeface="Consolas" pitchFamily="49" charset="0"/>
                <a:cs typeface="Consolas" pitchFamily="49" charset="0"/>
              </a:rPr>
              <a:t>(RR </a:t>
            </a:r>
            <a:r>
              <a:rPr lang="fr-FR" sz="2100" dirty="0" err="1" smtClean="0">
                <a:solidFill>
                  <a:srgbClr val="00B050"/>
                </a:solidFill>
                <a:latin typeface="Consolas" pitchFamily="49" charset="0"/>
                <a:cs typeface="Consolas" pitchFamily="49" charset="0"/>
              </a:rPr>
              <a:t>true</a:t>
            </a:r>
            <a:r>
              <a:rPr lang="fr-FR" sz="2100" dirty="0" smtClean="0">
                <a:solidFill>
                  <a:srgbClr val="00B050"/>
                </a:solidFill>
                <a:latin typeface="Consolas" pitchFamily="49" charset="0"/>
                <a:cs typeface="Consolas" pitchFamily="49" charset="0"/>
              </a:rPr>
              <a:t>)</a:t>
            </a:r>
            <a:r>
              <a:rPr lang="fr-FR" sz="2100" dirty="0" smtClean="0">
                <a:latin typeface="Consolas" pitchFamily="49" charset="0"/>
                <a:cs typeface="Consolas" pitchFamily="49" charset="0"/>
              </a:rPr>
              <a:t>, PROJECT p,  WORKS w</a:t>
            </a:r>
          </a:p>
          <a:p>
            <a:pPr lvl="1">
              <a:buNone/>
            </a:pPr>
            <a:r>
              <a:rPr lang="fr-FR" sz="2100" dirty="0" smtClean="0">
                <a:latin typeface="Consolas" pitchFamily="49" charset="0"/>
                <a:cs typeface="Consolas" pitchFamily="49" charset="0"/>
              </a:rPr>
              <a:t>WHERE (e.</a:t>
            </a:r>
            <a:r>
              <a:rPr lang="el-GR" sz="2100" dirty="0" smtClean="0">
                <a:latin typeface="Consolas" pitchFamily="49" charset="0"/>
                <a:cs typeface="Consolas" pitchFamily="49" charset="0"/>
              </a:rPr>
              <a:t>Ε</a:t>
            </a:r>
            <a:r>
              <a:rPr lang="fr-FR" sz="2100" dirty="0" smtClean="0">
                <a:latin typeface="Consolas" pitchFamily="49" charset="0"/>
                <a:cs typeface="Consolas" pitchFamily="49" charset="0"/>
              </a:rPr>
              <a:t>id = </a:t>
            </a:r>
            <a:r>
              <a:rPr lang="en-US" sz="2100" dirty="0" err="1" smtClean="0">
                <a:latin typeface="Consolas" pitchFamily="49" charset="0"/>
                <a:cs typeface="Consolas" pitchFamily="49" charset="0"/>
              </a:rPr>
              <a:t>w.Eid</a:t>
            </a:r>
            <a:r>
              <a:rPr lang="en-US" sz="2100" dirty="0" smtClean="0">
                <a:latin typeface="Consolas" pitchFamily="49" charset="0"/>
                <a:cs typeface="Consolas" pitchFamily="49" charset="0"/>
              </a:rPr>
              <a:t>)</a:t>
            </a:r>
            <a:r>
              <a:rPr lang="fr-FR" sz="2100" dirty="0" smtClean="0">
                <a:latin typeface="Consolas" pitchFamily="49" charset="0"/>
                <a:cs typeface="Consolas" pitchFamily="49" charset="0"/>
              </a:rPr>
              <a:t> AND (</a:t>
            </a:r>
            <a:r>
              <a:rPr lang="fr-FR" sz="2100" dirty="0" err="1" smtClean="0">
                <a:latin typeface="Consolas" pitchFamily="49" charset="0"/>
                <a:cs typeface="Consolas" pitchFamily="49" charset="0"/>
              </a:rPr>
              <a:t>p.Pid</a:t>
            </a:r>
            <a:r>
              <a:rPr lang="fr-FR" sz="2100" dirty="0" smtClean="0">
                <a:latin typeface="Consolas" pitchFamily="49" charset="0"/>
                <a:cs typeface="Consolas" pitchFamily="49" charset="0"/>
              </a:rPr>
              <a:t> = </a:t>
            </a:r>
            <a:r>
              <a:rPr lang="fr-FR" sz="2100" dirty="0" err="1" smtClean="0">
                <a:latin typeface="Consolas" pitchFamily="49" charset="0"/>
                <a:cs typeface="Consolas" pitchFamily="49" charset="0"/>
              </a:rPr>
              <a:t>w.Pid</a:t>
            </a:r>
            <a:r>
              <a:rPr lang="fr-FR" sz="2100" dirty="0" smtClean="0">
                <a:latin typeface="Consolas" pitchFamily="49" charset="0"/>
                <a:cs typeface="Consolas" pitchFamily="49" charset="0"/>
              </a:rPr>
              <a:t>) AND (</a:t>
            </a:r>
            <a:r>
              <a:rPr lang="fr-FR" sz="2100" dirty="0" err="1" smtClean="0">
                <a:latin typeface="Consolas" pitchFamily="49" charset="0"/>
                <a:cs typeface="Consolas" pitchFamily="49" charset="0"/>
              </a:rPr>
              <a:t>p.Plocation</a:t>
            </a:r>
            <a:r>
              <a:rPr lang="fr-FR" sz="2100" dirty="0" smtClean="0">
                <a:latin typeface="Consolas" pitchFamily="49" charset="0"/>
                <a:cs typeface="Consolas" pitchFamily="49" charset="0"/>
              </a:rPr>
              <a:t>=Barcelona) </a:t>
            </a:r>
            <a:r>
              <a:rPr lang="en-US" sz="2100" dirty="0" smtClean="0">
                <a:solidFill>
                  <a:srgbClr val="0000FF"/>
                </a:solidFill>
                <a:latin typeface="Consolas" pitchFamily="49" charset="0"/>
                <a:cs typeface="Consolas" pitchFamily="49" charset="0"/>
              </a:rPr>
              <a:t>(CD true)</a:t>
            </a:r>
          </a:p>
          <a:p>
            <a:pPr lvl="1">
              <a:buNone/>
            </a:pPr>
            <a:endParaRPr lang="en-US" sz="2100" dirty="0" smtClean="0">
              <a:solidFill>
                <a:srgbClr val="0000FF"/>
              </a:solidFill>
              <a:latin typeface="Consolas" pitchFamily="49" charset="0"/>
              <a:cs typeface="Consolas" pitchFamily="49" charset="0"/>
            </a:endParaRPr>
          </a:p>
          <a:p>
            <a:pPr lvl="1">
              <a:buNone/>
            </a:pPr>
            <a:r>
              <a:rPr lang="en-US" sz="2100" dirty="0" smtClean="0">
                <a:solidFill>
                  <a:srgbClr val="00B050"/>
                </a:solidFill>
                <a:latin typeface="Consolas" pitchFamily="49" charset="0"/>
                <a:cs typeface="Consolas" pitchFamily="49" charset="0"/>
              </a:rPr>
              <a:t>//assuming a relation </a:t>
            </a:r>
            <a:r>
              <a:rPr lang="en-US" sz="2100" dirty="0" err="1" smtClean="0">
                <a:solidFill>
                  <a:srgbClr val="00B050"/>
                </a:solidFill>
                <a:latin typeface="Consolas" pitchFamily="49" charset="0"/>
                <a:cs typeface="Consolas" pitchFamily="49" charset="0"/>
              </a:rPr>
              <a:t>EMP_ContactInfo</a:t>
            </a:r>
            <a:r>
              <a:rPr lang="en-US" sz="2100" dirty="0" smtClean="0">
                <a:solidFill>
                  <a:srgbClr val="00B050"/>
                </a:solidFill>
                <a:latin typeface="Consolas" pitchFamily="49" charset="0"/>
                <a:cs typeface="Consolas" pitchFamily="49" charset="0"/>
              </a:rPr>
              <a:t> duplicating id, name, phone of EMP’s, possibly with other contact info means</a:t>
            </a:r>
            <a:endParaRPr lang="fr-FR" sz="2100" dirty="0" smtClean="0">
              <a:solidFill>
                <a:srgbClr val="00B050"/>
              </a:solidFill>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pPr/>
              <a:t>24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View Synchronization algorithm</a:t>
            </a:r>
            <a:endParaRPr lang="el-GR" dirty="0"/>
          </a:p>
        </p:txBody>
      </p:sp>
      <p:sp>
        <p:nvSpPr>
          <p:cNvPr id="3" name="Content Placeholder 2"/>
          <p:cNvSpPr>
            <a:spLocks noGrp="1"/>
          </p:cNvSpPr>
          <p:nvPr>
            <p:ph idx="1"/>
          </p:nvPr>
        </p:nvSpPr>
        <p:spPr/>
        <p:txBody>
          <a:bodyPr>
            <a:normAutofit fontScale="85000" lnSpcReduction="20000"/>
          </a:bodyPr>
          <a:lstStyle/>
          <a:p>
            <a:r>
              <a:rPr lang="en-US" u="sng" dirty="0" smtClean="0"/>
              <a:t>Input</a:t>
            </a:r>
            <a:r>
              <a:rPr lang="en-US" dirty="0" smtClean="0"/>
              <a:t> : (0) an SPJ view V, (1) a change in a relation, (2) old MKB entities, and, (3) new MKB entities.  </a:t>
            </a:r>
          </a:p>
          <a:p>
            <a:r>
              <a:rPr lang="en-US" u="sng" dirty="0" smtClean="0"/>
              <a:t>Output</a:t>
            </a:r>
            <a:r>
              <a:rPr lang="en-US" dirty="0" smtClean="0"/>
              <a:t>: view rewritings to adapt to new MKB providing the same result</a:t>
            </a:r>
          </a:p>
          <a:p>
            <a:r>
              <a:rPr lang="en-US" dirty="0" smtClean="0"/>
              <a:t>Means: model that represents attributes as hyper-nodes and (</a:t>
            </a:r>
            <a:r>
              <a:rPr lang="en-US" dirty="0" err="1" smtClean="0"/>
              <a:t>i</a:t>
            </a:r>
            <a:r>
              <a:rPr lang="en-US" dirty="0" smtClean="0"/>
              <a:t>) relations, (ii) join cond., and (iii) equivalence assertions as hyper-edges</a:t>
            </a:r>
          </a:p>
          <a:p>
            <a:r>
              <a:rPr lang="en-US" dirty="0" smtClean="0"/>
              <a:t>Steps: </a:t>
            </a:r>
          </a:p>
          <a:p>
            <a:pPr lvl="1"/>
            <a:r>
              <a:rPr lang="en-US" dirty="0" smtClean="0"/>
              <a:t>find all entities affected for Old MKB to become New MKB, </a:t>
            </a:r>
          </a:p>
          <a:p>
            <a:pPr lvl="1"/>
            <a:r>
              <a:rPr lang="en-US" dirty="0" smtClean="0"/>
              <a:t>for each one of these entities find a replacement from Old MKB, </a:t>
            </a:r>
          </a:p>
          <a:p>
            <a:pPr lvl="1"/>
            <a:r>
              <a:rPr lang="en-US" dirty="0" smtClean="0"/>
              <a:t>rewrite the view over these replacements.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 evolution</a:t>
            </a:r>
            <a:endParaRPr lang="el-GR" dirty="0"/>
          </a:p>
        </p:txBody>
      </p:sp>
      <p:sp>
        <p:nvSpPr>
          <p:cNvPr id="3" name="Text Placeholder 2"/>
          <p:cNvSpPr>
            <a:spLocks noGrp="1"/>
          </p:cNvSpPr>
          <p:nvPr>
            <p:ph type="body" idx="1"/>
          </p:nvPr>
        </p:nvSpPr>
        <p:spPr/>
        <p:txBody>
          <a:bodyPr/>
          <a:lstStyle/>
          <a:p>
            <a:pPr>
              <a:buFontTx/>
              <a:buChar char="-"/>
            </a:pPr>
            <a:r>
              <a:rPr lang="en-US" dirty="0" smtClean="0"/>
              <a:t> DWs as Views</a:t>
            </a:r>
          </a:p>
          <a:p>
            <a:pPr>
              <a:buFontTx/>
              <a:buChar char="-"/>
            </a:pPr>
            <a:r>
              <a:rPr lang="en-US" dirty="0" smtClean="0"/>
              <a:t> Evolving dimensions &amp; SCD</a:t>
            </a:r>
          </a:p>
          <a:p>
            <a:pPr>
              <a:buFontTx/>
              <a:buChar char="-"/>
            </a:pPr>
            <a:r>
              <a:rPr lang="en-US" dirty="0" smtClean="0"/>
              <a:t> </a:t>
            </a:r>
            <a:r>
              <a:rPr lang="en-US" dirty="0" err="1" smtClean="0"/>
              <a:t>Multiversion</a:t>
            </a:r>
            <a:r>
              <a:rPr lang="en-US" dirty="0" smtClean="0"/>
              <a:t> DWs &amp; cross-version queries</a:t>
            </a:r>
          </a:p>
          <a:p>
            <a:pPr>
              <a:buFontTx/>
              <a:buChar char="-"/>
            </a:pPr>
            <a:r>
              <a:rPr lang="en-US" dirty="0" smtClean="0"/>
              <a:t> Bonus: a case study, if time permits</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26</a:t>
            </a:fld>
            <a:endParaRPr lang="en-US"/>
          </a:p>
        </p:txBody>
      </p:sp>
      <p:sp>
        <p:nvSpPr>
          <p:cNvPr id="6" name="Footer Placeholder 5"/>
          <p:cNvSpPr>
            <a:spLocks noGrp="1"/>
          </p:cNvSpPr>
          <p:nvPr>
            <p:ph type="ftr" sz="quarter" idx="11"/>
          </p:nvPr>
        </p:nvSpPr>
        <p:spPr/>
        <p:txBody>
          <a:bodyPr/>
          <a:lstStyle/>
          <a:p>
            <a:endParaRPr lang="en-US" dirty="0"/>
          </a:p>
        </p:txBody>
      </p:sp>
      <p:sp>
        <p:nvSpPr>
          <p:cNvPr id="8"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b="1"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 case study (if time)</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Open Issues and discussions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days (late ‘90s)</a:t>
            </a:r>
            <a:endParaRPr lang="el-GR" dirty="0"/>
          </a:p>
        </p:txBody>
      </p:sp>
      <p:sp>
        <p:nvSpPr>
          <p:cNvPr id="3" name="Content Placeholder 2"/>
          <p:cNvSpPr>
            <a:spLocks noGrp="1"/>
          </p:cNvSpPr>
          <p:nvPr>
            <p:ph idx="1"/>
          </p:nvPr>
        </p:nvSpPr>
        <p:spPr/>
        <p:txBody>
          <a:bodyPr/>
          <a:lstStyle/>
          <a:p>
            <a:r>
              <a:rPr lang="en-US" dirty="0" smtClean="0"/>
              <a:t>Back then, people continued to think that DWs were </a:t>
            </a:r>
            <a:r>
              <a:rPr lang="en-US" b="1" dirty="0" smtClean="0"/>
              <a:t>collections of materialized views</a:t>
            </a:r>
            <a:r>
              <a:rPr lang="en-US" dirty="0" smtClean="0"/>
              <a:t>, defined over sources.</a:t>
            </a:r>
          </a:p>
          <a:p>
            <a:r>
              <a:rPr lang="en-US" dirty="0" smtClean="0"/>
              <a:t>In this case, evolution is mostly an issue of adapting the views’ definitions whenever sources changes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27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2"/>
          </p:nvPr>
        </p:nvSpPr>
        <p:spPr/>
        <p:txBody>
          <a:bodyPr/>
          <a:lstStyle/>
          <a:p>
            <a:fld id="{0BEC448C-16EE-47DC-950B-868E85302935}" type="slidenum">
              <a:rPr lang="en-GB"/>
              <a:pPr/>
              <a:t>28</a:t>
            </a:fld>
            <a:endParaRPr lang="en-GB"/>
          </a:p>
        </p:txBody>
      </p:sp>
      <p:sp>
        <p:nvSpPr>
          <p:cNvPr id="200706" name="Rectangle 2"/>
          <p:cNvSpPr>
            <a:spLocks noChangeArrowheads="1"/>
          </p:cNvSpPr>
          <p:nvPr/>
        </p:nvSpPr>
        <p:spPr bwMode="auto">
          <a:xfrm>
            <a:off x="5257800" y="4419600"/>
            <a:ext cx="3810000" cy="1905000"/>
          </a:xfrm>
          <a:prstGeom prst="rect">
            <a:avLst/>
          </a:prstGeom>
          <a:solidFill>
            <a:srgbClr val="FFFFFF"/>
          </a:solidFill>
          <a:ln w="9525" cap="rnd">
            <a:solidFill>
              <a:schemeClr val="tx1"/>
            </a:solidFill>
            <a:prstDash val="sysDot"/>
            <a:miter lim="800000"/>
            <a:headEnd/>
            <a:tailEnd/>
          </a:ln>
          <a:effectLst/>
        </p:spPr>
        <p:txBody>
          <a:bodyPr wrap="none" anchor="ctr"/>
          <a:lstStyle/>
          <a:p>
            <a:endParaRPr lang="en-US"/>
          </a:p>
        </p:txBody>
      </p:sp>
      <p:sp>
        <p:nvSpPr>
          <p:cNvPr id="200707" name="Rectangle 3"/>
          <p:cNvSpPr>
            <a:spLocks noChangeArrowheads="1"/>
          </p:cNvSpPr>
          <p:nvPr/>
        </p:nvSpPr>
        <p:spPr bwMode="auto">
          <a:xfrm>
            <a:off x="609600" y="4419600"/>
            <a:ext cx="990600" cy="1905000"/>
          </a:xfrm>
          <a:prstGeom prst="rect">
            <a:avLst/>
          </a:prstGeom>
          <a:solidFill>
            <a:srgbClr val="FFFFFF"/>
          </a:solidFill>
          <a:ln w="9525" cap="rnd">
            <a:solidFill>
              <a:schemeClr val="tx1"/>
            </a:solidFill>
            <a:prstDash val="sysDot"/>
            <a:miter lim="800000"/>
            <a:headEnd/>
            <a:tailEnd/>
          </a:ln>
          <a:effectLst/>
        </p:spPr>
        <p:txBody>
          <a:bodyPr wrap="none" anchor="ctr"/>
          <a:lstStyle/>
          <a:p>
            <a:endParaRPr lang="en-US"/>
          </a:p>
        </p:txBody>
      </p:sp>
      <p:sp>
        <p:nvSpPr>
          <p:cNvPr id="200708" name="AutoShape 4"/>
          <p:cNvSpPr>
            <a:spLocks noChangeArrowheads="1"/>
          </p:cNvSpPr>
          <p:nvPr/>
        </p:nvSpPr>
        <p:spPr bwMode="auto">
          <a:xfrm>
            <a:off x="5441950" y="4538663"/>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DW.PARTSUPP</a:t>
            </a:r>
          </a:p>
        </p:txBody>
      </p:sp>
      <p:sp>
        <p:nvSpPr>
          <p:cNvPr id="200709" name="AutoShape 5"/>
          <p:cNvSpPr>
            <a:spLocks noChangeArrowheads="1"/>
          </p:cNvSpPr>
          <p:nvPr/>
        </p:nvSpPr>
        <p:spPr bwMode="auto">
          <a:xfrm rot="5400000">
            <a:off x="7704138" y="4464050"/>
            <a:ext cx="528637" cy="684213"/>
          </a:xfrm>
          <a:prstGeom prst="triangle">
            <a:avLst>
              <a:gd name="adj" fmla="val 50000"/>
            </a:avLst>
          </a:prstGeom>
          <a:solidFill>
            <a:srgbClr val="FFFF00"/>
          </a:solidFill>
          <a:ln w="9525">
            <a:solidFill>
              <a:srgbClr val="000000"/>
            </a:solidFill>
            <a:miter lim="800000"/>
            <a:headEnd/>
            <a:tailEnd/>
          </a:ln>
        </p:spPr>
        <p:txBody>
          <a:bodyPr/>
          <a:lstStyle/>
          <a:p>
            <a:pPr algn="ctr" eaLnBrk="0" hangingPunct="0"/>
            <a:endParaRPr lang="en-GB" sz="800" b="1">
              <a:solidFill>
                <a:srgbClr val="000000"/>
              </a:solidFill>
              <a:latin typeface="Courier New" pitchFamily="49" charset="0"/>
            </a:endParaRPr>
          </a:p>
        </p:txBody>
      </p:sp>
      <p:sp>
        <p:nvSpPr>
          <p:cNvPr id="200710" name="Text Box 6"/>
          <p:cNvSpPr txBox="1">
            <a:spLocks noChangeArrowheads="1"/>
          </p:cNvSpPr>
          <p:nvPr/>
        </p:nvSpPr>
        <p:spPr bwMode="auto">
          <a:xfrm>
            <a:off x="7551738" y="4768850"/>
            <a:ext cx="788987" cy="93663"/>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Aggregate</a:t>
            </a:r>
            <a:r>
              <a:rPr lang="en-US" sz="800" b="1" baseline="-25000">
                <a:solidFill>
                  <a:srgbClr val="000000"/>
                </a:solidFill>
                <a:latin typeface="Courier New" pitchFamily="49" charset="0"/>
              </a:rPr>
              <a:t>1</a:t>
            </a:r>
          </a:p>
        </p:txBody>
      </p:sp>
      <p:sp>
        <p:nvSpPr>
          <p:cNvPr id="200711" name="Text Box 7"/>
          <p:cNvSpPr txBox="1">
            <a:spLocks noChangeArrowheads="1"/>
          </p:cNvSpPr>
          <p:nvPr/>
        </p:nvSpPr>
        <p:spPr bwMode="auto">
          <a:xfrm>
            <a:off x="7473950" y="4311650"/>
            <a:ext cx="985838" cy="176213"/>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PKEY, DAY</a:t>
            </a:r>
          </a:p>
          <a:p>
            <a:pPr algn="ctr" eaLnBrk="0" hangingPunct="0"/>
            <a:r>
              <a:rPr lang="en-US" sz="800" b="1">
                <a:solidFill>
                  <a:srgbClr val="000000"/>
                </a:solidFill>
                <a:latin typeface="Courier New" pitchFamily="49" charset="0"/>
              </a:rPr>
              <a:t>MIN(COST)</a:t>
            </a:r>
          </a:p>
        </p:txBody>
      </p:sp>
      <p:cxnSp>
        <p:nvCxnSpPr>
          <p:cNvPr id="200712" name="AutoShape 8"/>
          <p:cNvCxnSpPr>
            <a:cxnSpLocks noChangeShapeType="1"/>
            <a:stCxn id="200711" idx="2"/>
            <a:endCxn id="200709" idx="1"/>
          </p:cNvCxnSpPr>
          <p:nvPr/>
        </p:nvCxnSpPr>
        <p:spPr bwMode="auto">
          <a:xfrm flipH="1">
            <a:off x="7966075" y="4487863"/>
            <a:ext cx="1588" cy="185737"/>
          </a:xfrm>
          <a:prstGeom prst="straightConnector1">
            <a:avLst/>
          </a:prstGeom>
          <a:noFill/>
          <a:ln w="9525">
            <a:solidFill>
              <a:srgbClr val="000000"/>
            </a:solidFill>
            <a:round/>
            <a:headEnd/>
            <a:tailEnd type="triangle" w="med" len="med"/>
          </a:ln>
        </p:spPr>
      </p:cxnSp>
      <p:sp>
        <p:nvSpPr>
          <p:cNvPr id="200713" name="AutoShape 9"/>
          <p:cNvSpPr>
            <a:spLocks noChangeArrowheads="1"/>
          </p:cNvSpPr>
          <p:nvPr/>
        </p:nvSpPr>
        <p:spPr bwMode="auto">
          <a:xfrm rot="5400000">
            <a:off x="7704138" y="5411787"/>
            <a:ext cx="528638" cy="684213"/>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0714" name="Text Box 10"/>
          <p:cNvSpPr txBox="1">
            <a:spLocks noChangeArrowheads="1"/>
          </p:cNvSpPr>
          <p:nvPr/>
        </p:nvSpPr>
        <p:spPr bwMode="auto">
          <a:xfrm>
            <a:off x="7551738" y="5718175"/>
            <a:ext cx="788987" cy="93663"/>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Aggregate</a:t>
            </a:r>
            <a:r>
              <a:rPr lang="en-US" sz="800" b="1" baseline="-25000">
                <a:solidFill>
                  <a:srgbClr val="000000"/>
                </a:solidFill>
                <a:latin typeface="Courier New" pitchFamily="49" charset="0"/>
              </a:rPr>
              <a:t>2</a:t>
            </a:r>
          </a:p>
        </p:txBody>
      </p:sp>
      <p:sp>
        <p:nvSpPr>
          <p:cNvPr id="200715" name="Text Box 11"/>
          <p:cNvSpPr txBox="1">
            <a:spLocks noChangeArrowheads="1"/>
          </p:cNvSpPr>
          <p:nvPr/>
        </p:nvSpPr>
        <p:spPr bwMode="auto">
          <a:xfrm>
            <a:off x="7473950" y="5195888"/>
            <a:ext cx="985838" cy="176212"/>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PKEY, MONTH</a:t>
            </a:r>
          </a:p>
          <a:p>
            <a:pPr algn="ctr" eaLnBrk="0" hangingPunct="0"/>
            <a:r>
              <a:rPr lang="en-US" sz="800" b="1">
                <a:solidFill>
                  <a:srgbClr val="000000"/>
                </a:solidFill>
                <a:latin typeface="Courier New" pitchFamily="49" charset="0"/>
              </a:rPr>
              <a:t>AVG(COST)</a:t>
            </a:r>
          </a:p>
        </p:txBody>
      </p:sp>
      <p:cxnSp>
        <p:nvCxnSpPr>
          <p:cNvPr id="200716" name="AutoShape 12"/>
          <p:cNvCxnSpPr>
            <a:cxnSpLocks noChangeShapeType="1"/>
            <a:stCxn id="200715" idx="2"/>
            <a:endCxn id="200713" idx="1"/>
          </p:cNvCxnSpPr>
          <p:nvPr/>
        </p:nvCxnSpPr>
        <p:spPr bwMode="auto">
          <a:xfrm flipH="1">
            <a:off x="7966075" y="5372100"/>
            <a:ext cx="1588" cy="249238"/>
          </a:xfrm>
          <a:prstGeom prst="straightConnector1">
            <a:avLst/>
          </a:prstGeom>
          <a:noFill/>
          <a:ln w="9525">
            <a:solidFill>
              <a:srgbClr val="000000"/>
            </a:solidFill>
            <a:round/>
            <a:headEnd/>
            <a:tailEnd type="triangle" w="med" len="med"/>
          </a:ln>
        </p:spPr>
      </p:cxnSp>
      <p:cxnSp>
        <p:nvCxnSpPr>
          <p:cNvPr id="200717" name="AutoShape 13"/>
          <p:cNvCxnSpPr>
            <a:cxnSpLocks noChangeShapeType="1"/>
            <a:stCxn id="200708" idx="4"/>
            <a:endCxn id="200709" idx="3"/>
          </p:cNvCxnSpPr>
          <p:nvPr/>
        </p:nvCxnSpPr>
        <p:spPr bwMode="auto">
          <a:xfrm>
            <a:off x="6210300" y="4802188"/>
            <a:ext cx="1417638" cy="4762"/>
          </a:xfrm>
          <a:prstGeom prst="straightConnector1">
            <a:avLst/>
          </a:prstGeom>
          <a:noFill/>
          <a:ln w="9525">
            <a:solidFill>
              <a:srgbClr val="000000"/>
            </a:solidFill>
            <a:round/>
            <a:headEnd/>
            <a:tailEnd type="triangle" w="med" len="med"/>
          </a:ln>
        </p:spPr>
      </p:cxnSp>
      <p:sp>
        <p:nvSpPr>
          <p:cNvPr id="200718" name="AutoShape 14"/>
          <p:cNvSpPr>
            <a:spLocks noChangeArrowheads="1"/>
          </p:cNvSpPr>
          <p:nvPr/>
        </p:nvSpPr>
        <p:spPr bwMode="auto">
          <a:xfrm>
            <a:off x="8612188" y="5549900"/>
            <a:ext cx="379412" cy="409575"/>
          </a:xfrm>
          <a:prstGeom prst="can">
            <a:avLst>
              <a:gd name="adj" fmla="val 26987"/>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V2</a:t>
            </a:r>
          </a:p>
        </p:txBody>
      </p:sp>
      <p:cxnSp>
        <p:nvCxnSpPr>
          <p:cNvPr id="200719" name="AutoShape 15"/>
          <p:cNvCxnSpPr>
            <a:cxnSpLocks noChangeShapeType="1"/>
            <a:stCxn id="200713" idx="0"/>
            <a:endCxn id="200718" idx="2"/>
          </p:cNvCxnSpPr>
          <p:nvPr/>
        </p:nvCxnSpPr>
        <p:spPr bwMode="auto">
          <a:xfrm>
            <a:off x="8312150" y="5754688"/>
            <a:ext cx="290513" cy="0"/>
          </a:xfrm>
          <a:prstGeom prst="straightConnector1">
            <a:avLst/>
          </a:prstGeom>
          <a:noFill/>
          <a:ln w="9525">
            <a:solidFill>
              <a:srgbClr val="000000"/>
            </a:solidFill>
            <a:round/>
            <a:headEnd/>
            <a:tailEnd type="triangle" w="med" len="med"/>
          </a:ln>
        </p:spPr>
      </p:cxnSp>
      <p:sp>
        <p:nvSpPr>
          <p:cNvPr id="200720" name="AutoShape 16"/>
          <p:cNvSpPr>
            <a:spLocks noChangeArrowheads="1"/>
          </p:cNvSpPr>
          <p:nvPr/>
        </p:nvSpPr>
        <p:spPr bwMode="auto">
          <a:xfrm>
            <a:off x="8612188" y="4600575"/>
            <a:ext cx="379412" cy="411163"/>
          </a:xfrm>
          <a:prstGeom prst="can">
            <a:avLst>
              <a:gd name="adj" fmla="val 27092"/>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V1</a:t>
            </a:r>
          </a:p>
        </p:txBody>
      </p:sp>
      <p:cxnSp>
        <p:nvCxnSpPr>
          <p:cNvPr id="200721" name="AutoShape 17"/>
          <p:cNvCxnSpPr>
            <a:cxnSpLocks noChangeShapeType="1"/>
            <a:stCxn id="200709" idx="0"/>
            <a:endCxn id="200720" idx="2"/>
          </p:cNvCxnSpPr>
          <p:nvPr/>
        </p:nvCxnSpPr>
        <p:spPr bwMode="auto">
          <a:xfrm>
            <a:off x="8312150" y="4806950"/>
            <a:ext cx="290513" cy="0"/>
          </a:xfrm>
          <a:prstGeom prst="straightConnector1">
            <a:avLst/>
          </a:prstGeom>
          <a:noFill/>
          <a:ln w="9525">
            <a:solidFill>
              <a:srgbClr val="000000"/>
            </a:solidFill>
            <a:round/>
            <a:headEnd/>
            <a:tailEnd type="triangle" w="med" len="med"/>
          </a:ln>
        </p:spPr>
      </p:cxnSp>
      <p:sp>
        <p:nvSpPr>
          <p:cNvPr id="200722" name="AutoShape 18"/>
          <p:cNvSpPr>
            <a:spLocks noChangeArrowheads="1"/>
          </p:cNvSpPr>
          <p:nvPr/>
        </p:nvSpPr>
        <p:spPr bwMode="auto">
          <a:xfrm>
            <a:off x="5435600" y="5484813"/>
            <a:ext cx="758825" cy="528637"/>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TIME</a:t>
            </a:r>
          </a:p>
        </p:txBody>
      </p:sp>
      <p:sp>
        <p:nvSpPr>
          <p:cNvPr id="200723" name="AutoShape 19"/>
          <p:cNvSpPr>
            <a:spLocks noChangeArrowheads="1"/>
          </p:cNvSpPr>
          <p:nvPr/>
        </p:nvSpPr>
        <p:spPr bwMode="auto">
          <a:xfrm rot="5400000">
            <a:off x="6731794" y="5412582"/>
            <a:ext cx="527050" cy="684212"/>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0724" name="Text Box 20"/>
          <p:cNvSpPr txBox="1">
            <a:spLocks noChangeArrowheads="1"/>
          </p:cNvSpPr>
          <p:nvPr/>
        </p:nvSpPr>
        <p:spPr bwMode="auto">
          <a:xfrm>
            <a:off x="6654800" y="5718175"/>
            <a:ext cx="455613" cy="92075"/>
          </a:xfrm>
          <a:prstGeom prst="rect">
            <a:avLst/>
          </a:prstGeom>
          <a:noFill/>
          <a:ln w="9525">
            <a:noFill/>
            <a:miter lim="800000"/>
            <a:headEnd/>
            <a:tailEnd/>
          </a:ln>
        </p:spPr>
        <p:txBody>
          <a:bodyPr tIns="0" bIns="0">
            <a:spAutoFit/>
          </a:bodyPr>
          <a:lstStyle/>
          <a:p>
            <a:pPr algn="ctr" eaLnBrk="0" hangingPunct="0"/>
            <a:r>
              <a:rPr lang="en-US" sz="600" b="1">
                <a:solidFill>
                  <a:srgbClr val="000000"/>
                </a:solidFill>
                <a:sym typeface="Wingdings 3" pitchFamily="18" charset="2"/>
              </a:rPr>
              <a:t></a:t>
            </a:r>
            <a:r>
              <a:rPr lang="en-US" sz="600" b="1">
                <a:solidFill>
                  <a:srgbClr val="000000"/>
                </a:solidFill>
                <a:latin typeface="Courier New" pitchFamily="49" charset="0"/>
              </a:rPr>
              <a:t> </a:t>
            </a:r>
          </a:p>
        </p:txBody>
      </p:sp>
      <p:sp>
        <p:nvSpPr>
          <p:cNvPr id="200725" name="Text Box 21"/>
          <p:cNvSpPr txBox="1">
            <a:spLocks noChangeArrowheads="1"/>
          </p:cNvSpPr>
          <p:nvPr/>
        </p:nvSpPr>
        <p:spPr bwMode="auto">
          <a:xfrm>
            <a:off x="6437313" y="5256213"/>
            <a:ext cx="1111250" cy="174625"/>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DW.PARTSUPP.DATE,</a:t>
            </a:r>
          </a:p>
          <a:p>
            <a:pPr algn="ctr" eaLnBrk="0" hangingPunct="0"/>
            <a:r>
              <a:rPr lang="en-US" sz="800" b="1">
                <a:solidFill>
                  <a:srgbClr val="000000"/>
                </a:solidFill>
                <a:latin typeface="Courier New" pitchFamily="49" charset="0"/>
              </a:rPr>
              <a:t>DAY</a:t>
            </a:r>
          </a:p>
        </p:txBody>
      </p:sp>
      <p:cxnSp>
        <p:nvCxnSpPr>
          <p:cNvPr id="200726" name="AutoShape 22"/>
          <p:cNvCxnSpPr>
            <a:cxnSpLocks noChangeShapeType="1"/>
            <a:stCxn id="200725" idx="2"/>
            <a:endCxn id="200723" idx="1"/>
          </p:cNvCxnSpPr>
          <p:nvPr/>
        </p:nvCxnSpPr>
        <p:spPr bwMode="auto">
          <a:xfrm>
            <a:off x="6994525" y="5430838"/>
            <a:ext cx="0" cy="190500"/>
          </a:xfrm>
          <a:prstGeom prst="straightConnector1">
            <a:avLst/>
          </a:prstGeom>
          <a:noFill/>
          <a:ln w="9525">
            <a:solidFill>
              <a:srgbClr val="000000"/>
            </a:solidFill>
            <a:round/>
            <a:headEnd/>
            <a:tailEnd type="triangle" w="med" len="med"/>
          </a:ln>
        </p:spPr>
      </p:cxnSp>
      <p:cxnSp>
        <p:nvCxnSpPr>
          <p:cNvPr id="200727" name="AutoShape 23"/>
          <p:cNvCxnSpPr>
            <a:cxnSpLocks noChangeShapeType="1"/>
            <a:stCxn id="200708" idx="4"/>
            <a:endCxn id="200723" idx="3"/>
          </p:cNvCxnSpPr>
          <p:nvPr/>
        </p:nvCxnSpPr>
        <p:spPr bwMode="auto">
          <a:xfrm>
            <a:off x="6210300" y="4802188"/>
            <a:ext cx="442913" cy="952500"/>
          </a:xfrm>
          <a:prstGeom prst="straightConnector1">
            <a:avLst/>
          </a:prstGeom>
          <a:noFill/>
          <a:ln w="9525">
            <a:solidFill>
              <a:srgbClr val="000000"/>
            </a:solidFill>
            <a:round/>
            <a:headEnd/>
            <a:tailEnd type="triangle" w="med" len="med"/>
          </a:ln>
        </p:spPr>
      </p:cxnSp>
      <p:cxnSp>
        <p:nvCxnSpPr>
          <p:cNvPr id="200728" name="AutoShape 24"/>
          <p:cNvCxnSpPr>
            <a:cxnSpLocks noChangeShapeType="1"/>
            <a:stCxn id="200722" idx="4"/>
            <a:endCxn id="200723" idx="3"/>
          </p:cNvCxnSpPr>
          <p:nvPr/>
        </p:nvCxnSpPr>
        <p:spPr bwMode="auto">
          <a:xfrm>
            <a:off x="6203950" y="5749925"/>
            <a:ext cx="449263" cy="4763"/>
          </a:xfrm>
          <a:prstGeom prst="straightConnector1">
            <a:avLst/>
          </a:prstGeom>
          <a:noFill/>
          <a:ln w="9525">
            <a:solidFill>
              <a:srgbClr val="000000"/>
            </a:solidFill>
            <a:round/>
            <a:headEnd/>
            <a:tailEnd type="triangle" w="med" len="med"/>
          </a:ln>
        </p:spPr>
      </p:cxnSp>
      <p:cxnSp>
        <p:nvCxnSpPr>
          <p:cNvPr id="200729" name="AutoShape 25"/>
          <p:cNvCxnSpPr>
            <a:cxnSpLocks noChangeShapeType="1"/>
            <a:stCxn id="200723" idx="0"/>
            <a:endCxn id="200713" idx="3"/>
          </p:cNvCxnSpPr>
          <p:nvPr/>
        </p:nvCxnSpPr>
        <p:spPr bwMode="auto">
          <a:xfrm>
            <a:off x="7335838" y="5753100"/>
            <a:ext cx="290512" cy="0"/>
          </a:xfrm>
          <a:prstGeom prst="straightConnector1">
            <a:avLst/>
          </a:prstGeom>
          <a:noFill/>
          <a:ln w="9525">
            <a:solidFill>
              <a:srgbClr val="000000"/>
            </a:solidFill>
            <a:round/>
            <a:headEnd/>
            <a:tailEnd type="triangle" w="med" len="med"/>
          </a:ln>
        </p:spPr>
      </p:cxnSp>
      <p:sp>
        <p:nvSpPr>
          <p:cNvPr id="200730" name="AutoShape 26"/>
          <p:cNvSpPr>
            <a:spLocks noChangeArrowheads="1"/>
          </p:cNvSpPr>
          <p:nvPr/>
        </p:nvSpPr>
        <p:spPr bwMode="auto">
          <a:xfrm>
            <a:off x="685800" y="4564063"/>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S</a:t>
            </a:r>
            <a:r>
              <a:rPr lang="en-US" sz="800" b="1" baseline="-25000">
                <a:solidFill>
                  <a:srgbClr val="000000"/>
                </a:solidFill>
                <a:latin typeface="Courier New" pitchFamily="49" charset="0"/>
              </a:rPr>
              <a:t>1</a:t>
            </a:r>
            <a:r>
              <a:rPr lang="en-US" sz="800" b="1">
                <a:solidFill>
                  <a:srgbClr val="000000"/>
                </a:solidFill>
                <a:latin typeface="Courier New" pitchFamily="49" charset="0"/>
              </a:rPr>
              <a:t>_PARTSUPP</a:t>
            </a:r>
          </a:p>
        </p:txBody>
      </p:sp>
      <p:cxnSp>
        <p:nvCxnSpPr>
          <p:cNvPr id="200731" name="AutoShape 27"/>
          <p:cNvCxnSpPr>
            <a:cxnSpLocks noChangeShapeType="1"/>
            <a:stCxn id="200730" idx="4"/>
            <a:endCxn id="200739" idx="1"/>
          </p:cNvCxnSpPr>
          <p:nvPr/>
        </p:nvCxnSpPr>
        <p:spPr bwMode="auto">
          <a:xfrm>
            <a:off x="1454150" y="4827588"/>
            <a:ext cx="1593850" cy="422275"/>
          </a:xfrm>
          <a:prstGeom prst="straightConnector1">
            <a:avLst/>
          </a:prstGeom>
          <a:noFill/>
          <a:ln w="9525">
            <a:solidFill>
              <a:srgbClr val="000000"/>
            </a:solidFill>
            <a:round/>
            <a:headEnd/>
            <a:tailEnd type="triangle" w="med" len="med"/>
          </a:ln>
        </p:spPr>
      </p:cxnSp>
      <p:sp>
        <p:nvSpPr>
          <p:cNvPr id="200732" name="AutoShape 28"/>
          <p:cNvSpPr>
            <a:spLocks noChangeArrowheads="1"/>
          </p:cNvSpPr>
          <p:nvPr/>
        </p:nvSpPr>
        <p:spPr bwMode="auto">
          <a:xfrm>
            <a:off x="685800" y="5492750"/>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S</a:t>
            </a:r>
            <a:r>
              <a:rPr lang="en-US" sz="800" b="1" baseline="-25000">
                <a:solidFill>
                  <a:srgbClr val="000000"/>
                </a:solidFill>
                <a:latin typeface="Courier New" pitchFamily="49" charset="0"/>
              </a:rPr>
              <a:t>2</a:t>
            </a:r>
            <a:r>
              <a:rPr lang="en-US" sz="800" b="1">
                <a:solidFill>
                  <a:srgbClr val="000000"/>
                </a:solidFill>
                <a:latin typeface="Courier New" pitchFamily="49" charset="0"/>
              </a:rPr>
              <a:t>_PARTSUPP</a:t>
            </a:r>
          </a:p>
        </p:txBody>
      </p:sp>
      <p:cxnSp>
        <p:nvCxnSpPr>
          <p:cNvPr id="200733" name="AutoShape 29"/>
          <p:cNvCxnSpPr>
            <a:cxnSpLocks noChangeShapeType="1"/>
            <a:stCxn id="200732" idx="4"/>
            <a:endCxn id="200739" idx="1"/>
          </p:cNvCxnSpPr>
          <p:nvPr/>
        </p:nvCxnSpPr>
        <p:spPr bwMode="auto">
          <a:xfrm flipV="1">
            <a:off x="1454150" y="5249863"/>
            <a:ext cx="1593850" cy="506412"/>
          </a:xfrm>
          <a:prstGeom prst="straightConnector1">
            <a:avLst/>
          </a:prstGeom>
          <a:noFill/>
          <a:ln w="9525">
            <a:solidFill>
              <a:srgbClr val="000000"/>
            </a:solidFill>
            <a:round/>
            <a:headEnd/>
            <a:tailEnd type="triangle" w="med" len="med"/>
          </a:ln>
        </p:spPr>
      </p:cxnSp>
      <p:cxnSp>
        <p:nvCxnSpPr>
          <p:cNvPr id="200734" name="AutoShape 30"/>
          <p:cNvCxnSpPr>
            <a:cxnSpLocks noChangeShapeType="1"/>
            <a:stCxn id="200738" idx="0"/>
            <a:endCxn id="200708" idx="2"/>
          </p:cNvCxnSpPr>
          <p:nvPr/>
        </p:nvCxnSpPr>
        <p:spPr bwMode="auto">
          <a:xfrm flipV="1">
            <a:off x="3730625" y="4802188"/>
            <a:ext cx="1701800" cy="414337"/>
          </a:xfrm>
          <a:prstGeom prst="bentConnector3">
            <a:avLst>
              <a:gd name="adj1" fmla="val 50278"/>
            </a:avLst>
          </a:prstGeom>
          <a:noFill/>
          <a:ln w="9525">
            <a:solidFill>
              <a:srgbClr val="000000"/>
            </a:solidFill>
            <a:miter lim="800000"/>
            <a:headEnd/>
            <a:tailEnd type="triangle" w="med" len="med"/>
          </a:ln>
        </p:spPr>
      </p:cxnSp>
      <p:sp>
        <p:nvSpPr>
          <p:cNvPr id="200736" name="Text Box 32"/>
          <p:cNvSpPr txBox="1">
            <a:spLocks noChangeArrowheads="1"/>
          </p:cNvSpPr>
          <p:nvPr/>
        </p:nvSpPr>
        <p:spPr bwMode="auto">
          <a:xfrm>
            <a:off x="685800" y="6096000"/>
            <a:ext cx="777875" cy="304800"/>
          </a:xfrm>
          <a:prstGeom prst="rect">
            <a:avLst/>
          </a:prstGeom>
          <a:noFill/>
          <a:ln w="9525">
            <a:noFill/>
            <a:miter lim="800000"/>
            <a:headEnd/>
            <a:tailEnd/>
          </a:ln>
          <a:effectLst/>
        </p:spPr>
        <p:txBody>
          <a:bodyPr wrap="none">
            <a:spAutoFit/>
          </a:bodyPr>
          <a:lstStyle/>
          <a:p>
            <a:r>
              <a:rPr lang="en-US" b="1">
                <a:solidFill>
                  <a:srgbClr val="CC3300"/>
                </a:solidFill>
              </a:rPr>
              <a:t>Sources</a:t>
            </a:r>
            <a:endParaRPr lang="el-GR" b="1">
              <a:solidFill>
                <a:srgbClr val="CC3300"/>
              </a:solidFill>
            </a:endParaRPr>
          </a:p>
        </p:txBody>
      </p:sp>
      <p:sp>
        <p:nvSpPr>
          <p:cNvPr id="200737" name="Text Box 33"/>
          <p:cNvSpPr txBox="1">
            <a:spLocks noChangeArrowheads="1"/>
          </p:cNvSpPr>
          <p:nvPr/>
        </p:nvSpPr>
        <p:spPr bwMode="auto">
          <a:xfrm>
            <a:off x="5529263" y="6096000"/>
            <a:ext cx="490537" cy="304800"/>
          </a:xfrm>
          <a:prstGeom prst="rect">
            <a:avLst/>
          </a:prstGeom>
          <a:noFill/>
          <a:ln w="9525">
            <a:noFill/>
            <a:miter lim="800000"/>
            <a:headEnd/>
            <a:tailEnd/>
          </a:ln>
          <a:effectLst/>
        </p:spPr>
        <p:txBody>
          <a:bodyPr wrap="none">
            <a:spAutoFit/>
          </a:bodyPr>
          <a:lstStyle/>
          <a:p>
            <a:r>
              <a:rPr lang="en-US" b="1">
                <a:solidFill>
                  <a:srgbClr val="CC3300"/>
                </a:solidFill>
              </a:rPr>
              <a:t>DW</a:t>
            </a:r>
            <a:endParaRPr lang="el-GR" b="1">
              <a:solidFill>
                <a:srgbClr val="CC3300"/>
              </a:solidFill>
            </a:endParaRPr>
          </a:p>
        </p:txBody>
      </p:sp>
      <p:sp>
        <p:nvSpPr>
          <p:cNvPr id="200738" name="AutoShape 34"/>
          <p:cNvSpPr>
            <a:spLocks noChangeArrowheads="1"/>
          </p:cNvSpPr>
          <p:nvPr/>
        </p:nvSpPr>
        <p:spPr bwMode="auto">
          <a:xfrm rot="5400000">
            <a:off x="3124994" y="4876006"/>
            <a:ext cx="528638"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0739" name="Text Box 35"/>
          <p:cNvSpPr txBox="1">
            <a:spLocks noChangeArrowheads="1"/>
          </p:cNvSpPr>
          <p:nvPr/>
        </p:nvSpPr>
        <p:spPr bwMode="auto">
          <a:xfrm>
            <a:off x="3048000" y="5187950"/>
            <a:ext cx="454025" cy="122238"/>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U</a:t>
            </a:r>
            <a:endParaRPr lang="en-US" sz="800" b="1" baseline="-25000">
              <a:solidFill>
                <a:srgbClr val="000000"/>
              </a:solidFill>
              <a:latin typeface="Courier New" pitchFamily="49" charset="0"/>
            </a:endParaRPr>
          </a:p>
        </p:txBody>
      </p:sp>
      <p:sp>
        <p:nvSpPr>
          <p:cNvPr id="200740" name="Rectangle 36"/>
          <p:cNvSpPr>
            <a:spLocks noGrp="1" noChangeArrowheads="1"/>
          </p:cNvSpPr>
          <p:nvPr>
            <p:ph type="title"/>
          </p:nvPr>
        </p:nvSpPr>
        <p:spPr>
          <a:xfrm>
            <a:off x="685800" y="609600"/>
            <a:ext cx="7772400" cy="1143000"/>
          </a:xfrm>
        </p:spPr>
        <p:txBody>
          <a:bodyPr/>
          <a:lstStyle/>
          <a:p>
            <a:r>
              <a:rPr lang="en-US" dirty="0"/>
              <a:t>DW = </a:t>
            </a:r>
            <a:r>
              <a:rPr lang="en-US" dirty="0" smtClean="0"/>
              <a:t>set of mat. views</a:t>
            </a:r>
            <a:r>
              <a:rPr lang="el-GR"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4"/>
          <p:cNvSpPr>
            <a:spLocks noGrp="1"/>
          </p:cNvSpPr>
          <p:nvPr>
            <p:ph type="sldNum" sz="quarter" idx="12"/>
          </p:nvPr>
        </p:nvSpPr>
        <p:spPr/>
        <p:txBody>
          <a:bodyPr/>
          <a:lstStyle/>
          <a:p>
            <a:fld id="{2706248E-AECC-48C0-8063-D6FBD032CC44}" type="slidenum">
              <a:rPr lang="en-GB"/>
              <a:pPr/>
              <a:t>29</a:t>
            </a:fld>
            <a:endParaRPr lang="en-GB"/>
          </a:p>
        </p:txBody>
      </p:sp>
      <p:sp>
        <p:nvSpPr>
          <p:cNvPr id="201730" name="Rectangle 2"/>
          <p:cNvSpPr>
            <a:spLocks noChangeArrowheads="1"/>
          </p:cNvSpPr>
          <p:nvPr/>
        </p:nvSpPr>
        <p:spPr bwMode="auto">
          <a:xfrm>
            <a:off x="838200" y="1447800"/>
            <a:ext cx="8001000" cy="2667000"/>
          </a:xfrm>
          <a:prstGeom prst="rect">
            <a:avLst/>
          </a:prstGeom>
          <a:solidFill>
            <a:srgbClr val="FFFFFF"/>
          </a:solidFill>
          <a:ln w="9525" cap="rnd">
            <a:solidFill>
              <a:schemeClr val="tx1"/>
            </a:solidFill>
            <a:prstDash val="sysDot"/>
            <a:miter lim="800000"/>
            <a:headEnd/>
            <a:tailEnd/>
          </a:ln>
          <a:effectLst/>
        </p:spPr>
        <p:txBody>
          <a:bodyPr wrap="none" anchor="ctr"/>
          <a:lstStyle/>
          <a:p>
            <a:endParaRPr lang="en-US"/>
          </a:p>
        </p:txBody>
      </p:sp>
      <p:sp>
        <p:nvSpPr>
          <p:cNvPr id="201731" name="Rectangle 3"/>
          <p:cNvSpPr>
            <a:spLocks noChangeArrowheads="1"/>
          </p:cNvSpPr>
          <p:nvPr/>
        </p:nvSpPr>
        <p:spPr bwMode="auto">
          <a:xfrm>
            <a:off x="5257800" y="4419600"/>
            <a:ext cx="3810000" cy="1905000"/>
          </a:xfrm>
          <a:prstGeom prst="rect">
            <a:avLst/>
          </a:prstGeom>
          <a:solidFill>
            <a:srgbClr val="FFFFFF"/>
          </a:solidFill>
          <a:ln w="9525" cap="rnd">
            <a:solidFill>
              <a:schemeClr val="tx1"/>
            </a:solidFill>
            <a:prstDash val="sysDot"/>
            <a:miter lim="800000"/>
            <a:headEnd/>
            <a:tailEnd/>
          </a:ln>
          <a:effectLst/>
        </p:spPr>
        <p:txBody>
          <a:bodyPr wrap="none" anchor="ctr"/>
          <a:lstStyle/>
          <a:p>
            <a:endParaRPr lang="en-US"/>
          </a:p>
        </p:txBody>
      </p:sp>
      <p:sp>
        <p:nvSpPr>
          <p:cNvPr id="201732" name="Rectangle 4"/>
          <p:cNvSpPr>
            <a:spLocks noChangeArrowheads="1"/>
          </p:cNvSpPr>
          <p:nvPr/>
        </p:nvSpPr>
        <p:spPr bwMode="auto">
          <a:xfrm>
            <a:off x="609600" y="4419600"/>
            <a:ext cx="990600" cy="1905000"/>
          </a:xfrm>
          <a:prstGeom prst="rect">
            <a:avLst/>
          </a:prstGeom>
          <a:solidFill>
            <a:srgbClr val="FFFFFF"/>
          </a:solidFill>
          <a:ln w="9525" cap="rnd">
            <a:solidFill>
              <a:schemeClr val="tx1"/>
            </a:solidFill>
            <a:prstDash val="sysDot"/>
            <a:miter lim="800000"/>
            <a:headEnd/>
            <a:tailEnd/>
          </a:ln>
          <a:effectLst/>
        </p:spPr>
        <p:txBody>
          <a:bodyPr wrap="none" anchor="ctr"/>
          <a:lstStyle/>
          <a:p>
            <a:endParaRPr lang="en-US"/>
          </a:p>
        </p:txBody>
      </p:sp>
      <p:sp>
        <p:nvSpPr>
          <p:cNvPr id="201733" name="AutoShape 5"/>
          <p:cNvSpPr>
            <a:spLocks noChangeArrowheads="1"/>
          </p:cNvSpPr>
          <p:nvPr/>
        </p:nvSpPr>
        <p:spPr bwMode="auto">
          <a:xfrm rot="5400000">
            <a:off x="4104482" y="1807368"/>
            <a:ext cx="527050" cy="684213"/>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34" name="Text Box 6"/>
          <p:cNvSpPr txBox="1">
            <a:spLocks noChangeArrowheads="1"/>
          </p:cNvSpPr>
          <p:nvPr/>
        </p:nvSpPr>
        <p:spPr bwMode="auto">
          <a:xfrm>
            <a:off x="3965575" y="2120900"/>
            <a:ext cx="681038" cy="93663"/>
          </a:xfrm>
          <a:prstGeom prst="rect">
            <a:avLst/>
          </a:prstGeom>
          <a:noFill/>
          <a:ln w="9525">
            <a:noFill/>
            <a:miter lim="800000"/>
            <a:headEnd/>
            <a:tailEnd/>
          </a:ln>
        </p:spPr>
        <p:txBody>
          <a:bodyPr tIns="0" bIns="0"/>
          <a:lstStyle/>
          <a:p>
            <a:pPr eaLnBrk="0" hangingPunct="0"/>
            <a:r>
              <a:rPr lang="en-US" sz="800" b="1">
                <a:solidFill>
                  <a:srgbClr val="000000"/>
                </a:solidFill>
                <a:latin typeface="Courier New" pitchFamily="49" charset="0"/>
              </a:rPr>
              <a:t>Add_SPK</a:t>
            </a:r>
            <a:r>
              <a:rPr lang="en-US" sz="800" b="1" baseline="-25000">
                <a:solidFill>
                  <a:srgbClr val="000000"/>
                </a:solidFill>
                <a:latin typeface="Courier New" pitchFamily="49" charset="0"/>
              </a:rPr>
              <a:t>1</a:t>
            </a:r>
          </a:p>
        </p:txBody>
      </p:sp>
      <p:sp>
        <p:nvSpPr>
          <p:cNvPr id="201735" name="Text Box 7"/>
          <p:cNvSpPr txBox="1">
            <a:spLocks noChangeArrowheads="1"/>
          </p:cNvSpPr>
          <p:nvPr/>
        </p:nvSpPr>
        <p:spPr bwMode="auto">
          <a:xfrm>
            <a:off x="3873500" y="1700213"/>
            <a:ext cx="985838" cy="90487"/>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SUPPKEY=1</a:t>
            </a:r>
          </a:p>
        </p:txBody>
      </p:sp>
      <p:cxnSp>
        <p:nvCxnSpPr>
          <p:cNvPr id="201736" name="AutoShape 8"/>
          <p:cNvCxnSpPr>
            <a:cxnSpLocks noChangeShapeType="1"/>
            <a:stCxn id="201735" idx="2"/>
            <a:endCxn id="201733" idx="1"/>
          </p:cNvCxnSpPr>
          <p:nvPr/>
        </p:nvCxnSpPr>
        <p:spPr bwMode="auto">
          <a:xfrm flipH="1">
            <a:off x="4365625" y="1790700"/>
            <a:ext cx="1588" cy="225425"/>
          </a:xfrm>
          <a:prstGeom prst="straightConnector1">
            <a:avLst/>
          </a:prstGeom>
          <a:noFill/>
          <a:ln w="9525">
            <a:solidFill>
              <a:srgbClr val="000000"/>
            </a:solidFill>
            <a:round/>
            <a:headEnd/>
            <a:tailEnd type="triangle" w="med" len="med"/>
          </a:ln>
        </p:spPr>
      </p:cxnSp>
      <p:sp>
        <p:nvSpPr>
          <p:cNvPr id="201737" name="AutoShape 9"/>
          <p:cNvSpPr>
            <a:spLocks noChangeArrowheads="1"/>
          </p:cNvSpPr>
          <p:nvPr/>
        </p:nvSpPr>
        <p:spPr bwMode="auto">
          <a:xfrm rot="5400000">
            <a:off x="5014913" y="1808162"/>
            <a:ext cx="527050"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38" name="Text Box 10"/>
          <p:cNvSpPr txBox="1">
            <a:spLocks noChangeArrowheads="1"/>
          </p:cNvSpPr>
          <p:nvPr/>
        </p:nvSpPr>
        <p:spPr bwMode="auto">
          <a:xfrm>
            <a:off x="4937125" y="2112963"/>
            <a:ext cx="452438" cy="122237"/>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SK</a:t>
            </a:r>
            <a:r>
              <a:rPr lang="en-US" sz="800" b="1" baseline="-25000">
                <a:solidFill>
                  <a:srgbClr val="000000"/>
                </a:solidFill>
                <a:latin typeface="Courier New" pitchFamily="49" charset="0"/>
              </a:rPr>
              <a:t>1</a:t>
            </a:r>
          </a:p>
        </p:txBody>
      </p:sp>
      <p:sp>
        <p:nvSpPr>
          <p:cNvPr id="201739" name="Text Box 11"/>
          <p:cNvSpPr txBox="1">
            <a:spLocks noChangeArrowheads="1"/>
          </p:cNvSpPr>
          <p:nvPr/>
        </p:nvSpPr>
        <p:spPr bwMode="auto">
          <a:xfrm>
            <a:off x="4784725" y="1524000"/>
            <a:ext cx="985838" cy="298450"/>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DS.PS</a:t>
            </a:r>
            <a:r>
              <a:rPr lang="en-US" sz="800" b="1" baseline="-25000">
                <a:solidFill>
                  <a:srgbClr val="000000"/>
                </a:solidFill>
                <a:latin typeface="Courier New" pitchFamily="49" charset="0"/>
              </a:rPr>
              <a:t>1</a:t>
            </a:r>
            <a:r>
              <a:rPr lang="en-US" sz="800" b="1">
                <a:solidFill>
                  <a:srgbClr val="000000"/>
                </a:solidFill>
                <a:latin typeface="Courier New" pitchFamily="49" charset="0"/>
              </a:rPr>
              <a:t>.PKEY, LOOKUP_PS.SKEY, SUPPKEY</a:t>
            </a:r>
          </a:p>
        </p:txBody>
      </p:sp>
      <p:cxnSp>
        <p:nvCxnSpPr>
          <p:cNvPr id="201740" name="AutoShape 12"/>
          <p:cNvCxnSpPr>
            <a:cxnSpLocks noChangeShapeType="1"/>
            <a:stCxn id="201739" idx="2"/>
            <a:endCxn id="201737" idx="1"/>
          </p:cNvCxnSpPr>
          <p:nvPr/>
        </p:nvCxnSpPr>
        <p:spPr bwMode="auto">
          <a:xfrm>
            <a:off x="5278438" y="1822450"/>
            <a:ext cx="0" cy="195263"/>
          </a:xfrm>
          <a:prstGeom prst="straightConnector1">
            <a:avLst/>
          </a:prstGeom>
          <a:noFill/>
          <a:ln w="9525">
            <a:solidFill>
              <a:srgbClr val="000000"/>
            </a:solidFill>
            <a:round/>
            <a:headEnd/>
            <a:tailEnd type="triangle" w="med" len="med"/>
          </a:ln>
        </p:spPr>
      </p:cxnSp>
      <p:sp>
        <p:nvSpPr>
          <p:cNvPr id="201741" name="AutoShape 13"/>
          <p:cNvSpPr>
            <a:spLocks noChangeArrowheads="1"/>
          </p:cNvSpPr>
          <p:nvPr/>
        </p:nvSpPr>
        <p:spPr bwMode="auto">
          <a:xfrm rot="5400000">
            <a:off x="6000751" y="1808162"/>
            <a:ext cx="527050"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42" name="Text Box 14"/>
          <p:cNvSpPr txBox="1">
            <a:spLocks noChangeArrowheads="1"/>
          </p:cNvSpPr>
          <p:nvPr/>
        </p:nvSpPr>
        <p:spPr bwMode="auto">
          <a:xfrm>
            <a:off x="5922963" y="2112963"/>
            <a:ext cx="455612" cy="122237"/>
          </a:xfrm>
          <a:prstGeom prst="rect">
            <a:avLst/>
          </a:prstGeom>
          <a:noFill/>
          <a:ln w="9525">
            <a:noFill/>
            <a:miter lim="800000"/>
            <a:headEnd/>
            <a:tailEnd/>
          </a:ln>
        </p:spPr>
        <p:txBody>
          <a:bodyPr tIns="0" bIns="0">
            <a:spAutoFit/>
          </a:bodyPr>
          <a:lstStyle/>
          <a:p>
            <a:pPr algn="ctr" eaLnBrk="0" hangingPunct="0"/>
            <a:r>
              <a:rPr lang="en-US" sz="700" b="1">
                <a:solidFill>
                  <a:srgbClr val="000000"/>
                </a:solidFill>
              </a:rPr>
              <a:t>$</a:t>
            </a:r>
            <a:r>
              <a:rPr lang="en-US" sz="800" b="1">
                <a:solidFill>
                  <a:srgbClr val="000000"/>
                </a:solidFill>
                <a:latin typeface="Courier New" pitchFamily="49" charset="0"/>
              </a:rPr>
              <a:t>2€</a:t>
            </a:r>
          </a:p>
        </p:txBody>
      </p:sp>
      <p:sp>
        <p:nvSpPr>
          <p:cNvPr id="201743" name="Text Box 15"/>
          <p:cNvSpPr txBox="1">
            <a:spLocks noChangeArrowheads="1"/>
          </p:cNvSpPr>
          <p:nvPr/>
        </p:nvSpPr>
        <p:spPr bwMode="auto">
          <a:xfrm>
            <a:off x="5770563" y="1708150"/>
            <a:ext cx="987425"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COST</a:t>
            </a:r>
          </a:p>
        </p:txBody>
      </p:sp>
      <p:cxnSp>
        <p:nvCxnSpPr>
          <p:cNvPr id="201744" name="AutoShape 16"/>
          <p:cNvCxnSpPr>
            <a:cxnSpLocks noChangeShapeType="1"/>
            <a:stCxn id="201743" idx="2"/>
            <a:endCxn id="201741" idx="1"/>
          </p:cNvCxnSpPr>
          <p:nvPr/>
        </p:nvCxnSpPr>
        <p:spPr bwMode="auto">
          <a:xfrm>
            <a:off x="6264275" y="1798638"/>
            <a:ext cx="0" cy="219075"/>
          </a:xfrm>
          <a:prstGeom prst="straightConnector1">
            <a:avLst/>
          </a:prstGeom>
          <a:noFill/>
          <a:ln w="9525">
            <a:solidFill>
              <a:srgbClr val="000000"/>
            </a:solidFill>
            <a:round/>
            <a:headEnd/>
            <a:tailEnd type="triangle" w="med" len="med"/>
          </a:ln>
        </p:spPr>
      </p:cxnSp>
      <p:sp>
        <p:nvSpPr>
          <p:cNvPr id="201745" name="AutoShape 17"/>
          <p:cNvSpPr>
            <a:spLocks noChangeArrowheads="1"/>
          </p:cNvSpPr>
          <p:nvPr/>
        </p:nvSpPr>
        <p:spPr bwMode="auto">
          <a:xfrm rot="5400000">
            <a:off x="6986588" y="1808162"/>
            <a:ext cx="527050"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46" name="Text Box 18"/>
          <p:cNvSpPr txBox="1">
            <a:spLocks noChangeArrowheads="1"/>
          </p:cNvSpPr>
          <p:nvPr/>
        </p:nvSpPr>
        <p:spPr bwMode="auto">
          <a:xfrm>
            <a:off x="6761163" y="1708150"/>
            <a:ext cx="985837"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DATE</a:t>
            </a:r>
          </a:p>
        </p:txBody>
      </p:sp>
      <p:cxnSp>
        <p:nvCxnSpPr>
          <p:cNvPr id="201747" name="AutoShape 19"/>
          <p:cNvCxnSpPr>
            <a:cxnSpLocks noChangeShapeType="1"/>
            <a:stCxn id="201746" idx="2"/>
            <a:endCxn id="201745" idx="1"/>
          </p:cNvCxnSpPr>
          <p:nvPr/>
        </p:nvCxnSpPr>
        <p:spPr bwMode="auto">
          <a:xfrm flipH="1">
            <a:off x="7251700" y="1798638"/>
            <a:ext cx="3175" cy="219075"/>
          </a:xfrm>
          <a:prstGeom prst="straightConnector1">
            <a:avLst/>
          </a:prstGeom>
          <a:noFill/>
          <a:ln w="9525">
            <a:solidFill>
              <a:srgbClr val="000000"/>
            </a:solidFill>
            <a:round/>
            <a:headEnd/>
            <a:tailEnd type="triangle" w="med" len="med"/>
          </a:ln>
        </p:spPr>
      </p:cxnSp>
      <p:sp>
        <p:nvSpPr>
          <p:cNvPr id="201748" name="AutoShape 20"/>
          <p:cNvSpPr>
            <a:spLocks noChangeArrowheads="1"/>
          </p:cNvSpPr>
          <p:nvPr/>
        </p:nvSpPr>
        <p:spPr bwMode="auto">
          <a:xfrm>
            <a:off x="2967038" y="3176588"/>
            <a:ext cx="758825" cy="528637"/>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a:t>
            </a:r>
            <a:r>
              <a:rPr lang="en-US" sz="800" b="1" baseline="-25000">
                <a:solidFill>
                  <a:srgbClr val="000000"/>
                </a:solidFill>
                <a:latin typeface="Courier New" pitchFamily="49" charset="0"/>
              </a:rPr>
              <a:t>2</a:t>
            </a:r>
            <a:endParaRPr lang="en-US" sz="800" b="1">
              <a:solidFill>
                <a:srgbClr val="000000"/>
              </a:solidFill>
              <a:latin typeface="Courier New" pitchFamily="49" charset="0"/>
            </a:endParaRPr>
          </a:p>
        </p:txBody>
      </p:sp>
      <p:sp>
        <p:nvSpPr>
          <p:cNvPr id="201749" name="AutoShape 21"/>
          <p:cNvSpPr>
            <a:spLocks noChangeArrowheads="1"/>
          </p:cNvSpPr>
          <p:nvPr/>
        </p:nvSpPr>
        <p:spPr bwMode="auto">
          <a:xfrm rot="5400000">
            <a:off x="4106863" y="3098800"/>
            <a:ext cx="528637" cy="684213"/>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50" name="Text Box 22"/>
          <p:cNvSpPr txBox="1">
            <a:spLocks noChangeArrowheads="1"/>
          </p:cNvSpPr>
          <p:nvPr/>
        </p:nvSpPr>
        <p:spPr bwMode="auto">
          <a:xfrm>
            <a:off x="3983038" y="3403600"/>
            <a:ext cx="682625" cy="93663"/>
          </a:xfrm>
          <a:prstGeom prst="rect">
            <a:avLst/>
          </a:prstGeom>
          <a:noFill/>
          <a:ln w="9525">
            <a:noFill/>
            <a:miter lim="800000"/>
            <a:headEnd/>
            <a:tailEnd/>
          </a:ln>
        </p:spPr>
        <p:txBody>
          <a:bodyPr tIns="0" bIns="0"/>
          <a:lstStyle/>
          <a:p>
            <a:pPr eaLnBrk="0" hangingPunct="0"/>
            <a:r>
              <a:rPr lang="en-US" sz="800" b="1">
                <a:solidFill>
                  <a:srgbClr val="000000"/>
                </a:solidFill>
                <a:latin typeface="Courier New" pitchFamily="49" charset="0"/>
              </a:rPr>
              <a:t>Add_SPK</a:t>
            </a:r>
            <a:r>
              <a:rPr lang="en-US" sz="800" b="1" baseline="-25000">
                <a:solidFill>
                  <a:srgbClr val="000000"/>
                </a:solidFill>
                <a:latin typeface="Courier New" pitchFamily="49" charset="0"/>
              </a:rPr>
              <a:t>2</a:t>
            </a:r>
          </a:p>
        </p:txBody>
      </p:sp>
      <p:sp>
        <p:nvSpPr>
          <p:cNvPr id="201751" name="Text Box 23"/>
          <p:cNvSpPr txBox="1">
            <a:spLocks noChangeArrowheads="1"/>
          </p:cNvSpPr>
          <p:nvPr/>
        </p:nvSpPr>
        <p:spPr bwMode="auto">
          <a:xfrm>
            <a:off x="3878263" y="3000375"/>
            <a:ext cx="985837"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SUPPKEY=2</a:t>
            </a:r>
          </a:p>
        </p:txBody>
      </p:sp>
      <p:cxnSp>
        <p:nvCxnSpPr>
          <p:cNvPr id="201752" name="AutoShape 24"/>
          <p:cNvCxnSpPr>
            <a:cxnSpLocks noChangeShapeType="1"/>
            <a:stCxn id="201751" idx="2"/>
            <a:endCxn id="201749" idx="1"/>
          </p:cNvCxnSpPr>
          <p:nvPr/>
        </p:nvCxnSpPr>
        <p:spPr bwMode="auto">
          <a:xfrm flipH="1">
            <a:off x="4368800" y="3090863"/>
            <a:ext cx="3175" cy="215900"/>
          </a:xfrm>
          <a:prstGeom prst="straightConnector1">
            <a:avLst/>
          </a:prstGeom>
          <a:noFill/>
          <a:ln w="9525">
            <a:solidFill>
              <a:srgbClr val="000000"/>
            </a:solidFill>
            <a:round/>
            <a:headEnd/>
            <a:tailEnd type="triangle" w="med" len="med"/>
          </a:ln>
        </p:spPr>
      </p:cxnSp>
      <p:sp>
        <p:nvSpPr>
          <p:cNvPr id="201753" name="AutoShape 25"/>
          <p:cNvSpPr>
            <a:spLocks noChangeArrowheads="1"/>
          </p:cNvSpPr>
          <p:nvPr/>
        </p:nvSpPr>
        <p:spPr bwMode="auto">
          <a:xfrm rot="5400000">
            <a:off x="5016500" y="3100388"/>
            <a:ext cx="528637" cy="681038"/>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54" name="Text Box 26"/>
          <p:cNvSpPr txBox="1">
            <a:spLocks noChangeArrowheads="1"/>
          </p:cNvSpPr>
          <p:nvPr/>
        </p:nvSpPr>
        <p:spPr bwMode="auto">
          <a:xfrm>
            <a:off x="4938713" y="3403600"/>
            <a:ext cx="454025" cy="122238"/>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SK</a:t>
            </a:r>
            <a:r>
              <a:rPr lang="en-US" sz="800" b="1" baseline="-25000">
                <a:solidFill>
                  <a:srgbClr val="000000"/>
                </a:solidFill>
                <a:latin typeface="Courier New" pitchFamily="49" charset="0"/>
              </a:rPr>
              <a:t>2</a:t>
            </a:r>
          </a:p>
        </p:txBody>
      </p:sp>
      <p:sp>
        <p:nvSpPr>
          <p:cNvPr id="201755" name="Text Box 27"/>
          <p:cNvSpPr txBox="1">
            <a:spLocks noChangeArrowheads="1"/>
          </p:cNvSpPr>
          <p:nvPr/>
        </p:nvSpPr>
        <p:spPr bwMode="auto">
          <a:xfrm>
            <a:off x="4799013" y="2854325"/>
            <a:ext cx="985837" cy="315913"/>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DS.PS</a:t>
            </a:r>
            <a:r>
              <a:rPr lang="en-US" sz="800" b="1" baseline="-25000">
                <a:solidFill>
                  <a:srgbClr val="000000"/>
                </a:solidFill>
                <a:latin typeface="Courier New" pitchFamily="49" charset="0"/>
              </a:rPr>
              <a:t>2</a:t>
            </a:r>
            <a:r>
              <a:rPr lang="en-US" sz="800" b="1">
                <a:solidFill>
                  <a:srgbClr val="000000"/>
                </a:solidFill>
                <a:latin typeface="Courier New" pitchFamily="49" charset="0"/>
              </a:rPr>
              <a:t>.PKEY, LOOKUP_PS.SKEY, SUPPKEY</a:t>
            </a:r>
          </a:p>
        </p:txBody>
      </p:sp>
      <p:cxnSp>
        <p:nvCxnSpPr>
          <p:cNvPr id="201756" name="AutoShape 28"/>
          <p:cNvCxnSpPr>
            <a:cxnSpLocks noChangeShapeType="1"/>
            <a:stCxn id="201755" idx="2"/>
            <a:endCxn id="201753" idx="1"/>
          </p:cNvCxnSpPr>
          <p:nvPr/>
        </p:nvCxnSpPr>
        <p:spPr bwMode="auto">
          <a:xfrm flipH="1">
            <a:off x="5281613" y="3170238"/>
            <a:ext cx="11112" cy="138112"/>
          </a:xfrm>
          <a:prstGeom prst="straightConnector1">
            <a:avLst/>
          </a:prstGeom>
          <a:noFill/>
          <a:ln w="9525">
            <a:solidFill>
              <a:srgbClr val="000000"/>
            </a:solidFill>
            <a:round/>
            <a:headEnd/>
            <a:tailEnd type="triangle" w="med" len="med"/>
          </a:ln>
        </p:spPr>
      </p:cxnSp>
      <p:sp>
        <p:nvSpPr>
          <p:cNvPr id="201757" name="AutoShape 29"/>
          <p:cNvSpPr>
            <a:spLocks noChangeArrowheads="1"/>
          </p:cNvSpPr>
          <p:nvPr/>
        </p:nvSpPr>
        <p:spPr bwMode="auto">
          <a:xfrm rot="5400000">
            <a:off x="6003132" y="3099594"/>
            <a:ext cx="528637"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58" name="Text Box 30"/>
          <p:cNvSpPr txBox="1">
            <a:spLocks noChangeArrowheads="1"/>
          </p:cNvSpPr>
          <p:nvPr/>
        </p:nvSpPr>
        <p:spPr bwMode="auto">
          <a:xfrm>
            <a:off x="5773738" y="3000375"/>
            <a:ext cx="987425"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COST</a:t>
            </a:r>
          </a:p>
        </p:txBody>
      </p:sp>
      <p:cxnSp>
        <p:nvCxnSpPr>
          <p:cNvPr id="201759" name="AutoShape 31"/>
          <p:cNvCxnSpPr>
            <a:cxnSpLocks noChangeShapeType="1"/>
            <a:stCxn id="201758" idx="2"/>
            <a:endCxn id="201757" idx="1"/>
          </p:cNvCxnSpPr>
          <p:nvPr/>
        </p:nvCxnSpPr>
        <p:spPr bwMode="auto">
          <a:xfrm>
            <a:off x="6267450" y="3090863"/>
            <a:ext cx="0" cy="217487"/>
          </a:xfrm>
          <a:prstGeom prst="straightConnector1">
            <a:avLst/>
          </a:prstGeom>
          <a:noFill/>
          <a:ln w="9525">
            <a:solidFill>
              <a:srgbClr val="000000"/>
            </a:solidFill>
            <a:round/>
            <a:headEnd/>
            <a:tailEnd type="triangle" w="med" len="med"/>
          </a:ln>
        </p:spPr>
      </p:cxnSp>
      <p:sp>
        <p:nvSpPr>
          <p:cNvPr id="201760" name="AutoShape 32"/>
          <p:cNvSpPr>
            <a:spLocks noChangeArrowheads="1"/>
          </p:cNvSpPr>
          <p:nvPr/>
        </p:nvSpPr>
        <p:spPr bwMode="auto">
          <a:xfrm rot="5400000">
            <a:off x="6988969" y="3099594"/>
            <a:ext cx="528637"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61" name="Text Box 33"/>
          <p:cNvSpPr txBox="1">
            <a:spLocks noChangeArrowheads="1"/>
          </p:cNvSpPr>
          <p:nvPr/>
        </p:nvSpPr>
        <p:spPr bwMode="auto">
          <a:xfrm>
            <a:off x="6686550" y="3000375"/>
            <a:ext cx="1136650"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DATE=SYSDATE</a:t>
            </a:r>
          </a:p>
        </p:txBody>
      </p:sp>
      <p:cxnSp>
        <p:nvCxnSpPr>
          <p:cNvPr id="201762" name="AutoShape 34"/>
          <p:cNvCxnSpPr>
            <a:cxnSpLocks noChangeShapeType="1"/>
            <a:stCxn id="201761" idx="2"/>
            <a:endCxn id="201760" idx="1"/>
          </p:cNvCxnSpPr>
          <p:nvPr/>
        </p:nvCxnSpPr>
        <p:spPr bwMode="auto">
          <a:xfrm flipH="1">
            <a:off x="7254875" y="3090863"/>
            <a:ext cx="1588" cy="217487"/>
          </a:xfrm>
          <a:prstGeom prst="straightConnector1">
            <a:avLst/>
          </a:prstGeom>
          <a:noFill/>
          <a:ln w="9525">
            <a:solidFill>
              <a:srgbClr val="000000"/>
            </a:solidFill>
            <a:round/>
            <a:headEnd/>
            <a:tailEnd type="triangle" w="med" len="med"/>
          </a:ln>
        </p:spPr>
      </p:cxnSp>
      <p:sp>
        <p:nvSpPr>
          <p:cNvPr id="201763" name="Text Box 35"/>
          <p:cNvSpPr txBox="1">
            <a:spLocks noChangeArrowheads="1"/>
          </p:cNvSpPr>
          <p:nvPr/>
        </p:nvSpPr>
        <p:spPr bwMode="auto">
          <a:xfrm>
            <a:off x="6911975" y="3402013"/>
            <a:ext cx="608013" cy="95250"/>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AddDate </a:t>
            </a:r>
          </a:p>
        </p:txBody>
      </p:sp>
      <p:sp>
        <p:nvSpPr>
          <p:cNvPr id="201764" name="AutoShape 36"/>
          <p:cNvSpPr>
            <a:spLocks noChangeArrowheads="1"/>
          </p:cNvSpPr>
          <p:nvPr/>
        </p:nvSpPr>
        <p:spPr bwMode="auto">
          <a:xfrm rot="5400000">
            <a:off x="7964488" y="3100388"/>
            <a:ext cx="528637" cy="681037"/>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65" name="Text Box 37"/>
          <p:cNvSpPr txBox="1">
            <a:spLocks noChangeArrowheads="1"/>
          </p:cNvSpPr>
          <p:nvPr/>
        </p:nvSpPr>
        <p:spPr bwMode="auto">
          <a:xfrm>
            <a:off x="7853363" y="3403600"/>
            <a:ext cx="681037" cy="93663"/>
          </a:xfrm>
          <a:prstGeom prst="rect">
            <a:avLst/>
          </a:prstGeom>
          <a:noFill/>
          <a:ln w="9525">
            <a:noFill/>
            <a:miter lim="800000"/>
            <a:headEnd/>
            <a:tailEnd/>
          </a:ln>
        </p:spPr>
        <p:txBody>
          <a:bodyPr tIns="0" bIns="0"/>
          <a:lstStyle/>
          <a:p>
            <a:pPr eaLnBrk="0" hangingPunct="0"/>
            <a:r>
              <a:rPr lang="en-US" sz="800" b="1">
                <a:solidFill>
                  <a:srgbClr val="000000"/>
                </a:solidFill>
                <a:latin typeface="Courier New" pitchFamily="49" charset="0"/>
              </a:rPr>
              <a:t>CheckQTY </a:t>
            </a:r>
          </a:p>
        </p:txBody>
      </p:sp>
      <p:sp>
        <p:nvSpPr>
          <p:cNvPr id="201766" name="Text Box 38"/>
          <p:cNvSpPr txBox="1">
            <a:spLocks noChangeArrowheads="1"/>
          </p:cNvSpPr>
          <p:nvPr/>
        </p:nvSpPr>
        <p:spPr bwMode="auto">
          <a:xfrm>
            <a:off x="7670800" y="3000375"/>
            <a:ext cx="1111250" cy="90488"/>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QTY&gt;0</a:t>
            </a:r>
          </a:p>
        </p:txBody>
      </p:sp>
      <p:cxnSp>
        <p:nvCxnSpPr>
          <p:cNvPr id="201767" name="AutoShape 39"/>
          <p:cNvCxnSpPr>
            <a:cxnSpLocks noChangeShapeType="1"/>
            <a:stCxn id="201766" idx="2"/>
            <a:endCxn id="201764" idx="1"/>
          </p:cNvCxnSpPr>
          <p:nvPr/>
        </p:nvCxnSpPr>
        <p:spPr bwMode="auto">
          <a:xfrm>
            <a:off x="8226425" y="3090863"/>
            <a:ext cx="3175" cy="217487"/>
          </a:xfrm>
          <a:prstGeom prst="straightConnector1">
            <a:avLst/>
          </a:prstGeom>
          <a:noFill/>
          <a:ln w="9525">
            <a:solidFill>
              <a:srgbClr val="000000"/>
            </a:solidFill>
            <a:round/>
            <a:headEnd/>
            <a:tailEnd type="triangle" w="med" len="med"/>
          </a:ln>
        </p:spPr>
      </p:cxnSp>
      <p:sp>
        <p:nvSpPr>
          <p:cNvPr id="201768" name="AutoShape 40"/>
          <p:cNvSpPr>
            <a:spLocks noChangeArrowheads="1"/>
          </p:cNvSpPr>
          <p:nvPr/>
        </p:nvSpPr>
        <p:spPr bwMode="auto">
          <a:xfrm rot="5400000">
            <a:off x="8228807" y="1931194"/>
            <a:ext cx="528637"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769" name="Text Box 41"/>
          <p:cNvSpPr txBox="1">
            <a:spLocks noChangeArrowheads="1"/>
          </p:cNvSpPr>
          <p:nvPr/>
        </p:nvSpPr>
        <p:spPr bwMode="auto">
          <a:xfrm>
            <a:off x="8151813" y="2243138"/>
            <a:ext cx="454025" cy="122237"/>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U</a:t>
            </a:r>
            <a:endParaRPr lang="en-US" sz="800" b="1" baseline="-25000">
              <a:solidFill>
                <a:srgbClr val="000000"/>
              </a:solidFill>
              <a:latin typeface="Courier New" pitchFamily="49" charset="0"/>
            </a:endParaRPr>
          </a:p>
        </p:txBody>
      </p:sp>
      <p:cxnSp>
        <p:nvCxnSpPr>
          <p:cNvPr id="201770" name="AutoShape 42"/>
          <p:cNvCxnSpPr>
            <a:cxnSpLocks noChangeShapeType="1"/>
            <a:stCxn id="201733" idx="0"/>
            <a:endCxn id="201737" idx="3"/>
          </p:cNvCxnSpPr>
          <p:nvPr/>
        </p:nvCxnSpPr>
        <p:spPr bwMode="auto">
          <a:xfrm>
            <a:off x="4706938" y="2147888"/>
            <a:ext cx="228600" cy="0"/>
          </a:xfrm>
          <a:prstGeom prst="straightConnector1">
            <a:avLst/>
          </a:prstGeom>
          <a:noFill/>
          <a:ln w="9525">
            <a:solidFill>
              <a:srgbClr val="000000"/>
            </a:solidFill>
            <a:round/>
            <a:headEnd/>
            <a:tailEnd type="triangle" w="med" len="med"/>
          </a:ln>
        </p:spPr>
      </p:cxnSp>
      <p:cxnSp>
        <p:nvCxnSpPr>
          <p:cNvPr id="201771" name="AutoShape 43"/>
          <p:cNvCxnSpPr>
            <a:cxnSpLocks noChangeShapeType="1"/>
            <a:stCxn id="201737" idx="0"/>
            <a:endCxn id="201741" idx="3"/>
          </p:cNvCxnSpPr>
          <p:nvPr/>
        </p:nvCxnSpPr>
        <p:spPr bwMode="auto">
          <a:xfrm>
            <a:off x="5616575" y="2147888"/>
            <a:ext cx="304800" cy="0"/>
          </a:xfrm>
          <a:prstGeom prst="straightConnector1">
            <a:avLst/>
          </a:prstGeom>
          <a:noFill/>
          <a:ln w="9525">
            <a:solidFill>
              <a:srgbClr val="000000"/>
            </a:solidFill>
            <a:round/>
            <a:headEnd/>
            <a:tailEnd type="triangle" w="med" len="med"/>
          </a:ln>
        </p:spPr>
      </p:cxnSp>
      <p:cxnSp>
        <p:nvCxnSpPr>
          <p:cNvPr id="201772" name="AutoShape 44"/>
          <p:cNvCxnSpPr>
            <a:cxnSpLocks noChangeShapeType="1"/>
            <a:stCxn id="201741" idx="0"/>
            <a:endCxn id="201745" idx="3"/>
          </p:cNvCxnSpPr>
          <p:nvPr/>
        </p:nvCxnSpPr>
        <p:spPr bwMode="auto">
          <a:xfrm>
            <a:off x="6604000" y="2147888"/>
            <a:ext cx="303213" cy="0"/>
          </a:xfrm>
          <a:prstGeom prst="straightConnector1">
            <a:avLst/>
          </a:prstGeom>
          <a:noFill/>
          <a:ln w="9525">
            <a:solidFill>
              <a:srgbClr val="000000"/>
            </a:solidFill>
            <a:round/>
            <a:headEnd/>
            <a:tailEnd type="triangle" w="med" len="med"/>
          </a:ln>
        </p:spPr>
      </p:cxnSp>
      <p:cxnSp>
        <p:nvCxnSpPr>
          <p:cNvPr id="201773" name="AutoShape 45"/>
          <p:cNvCxnSpPr>
            <a:cxnSpLocks noChangeShapeType="1"/>
            <a:stCxn id="201749" idx="0"/>
            <a:endCxn id="201753" idx="3"/>
          </p:cNvCxnSpPr>
          <p:nvPr/>
        </p:nvCxnSpPr>
        <p:spPr bwMode="auto">
          <a:xfrm>
            <a:off x="4710113" y="3440113"/>
            <a:ext cx="228600" cy="0"/>
          </a:xfrm>
          <a:prstGeom prst="straightConnector1">
            <a:avLst/>
          </a:prstGeom>
          <a:noFill/>
          <a:ln w="9525">
            <a:solidFill>
              <a:srgbClr val="000000"/>
            </a:solidFill>
            <a:round/>
            <a:headEnd/>
            <a:tailEnd type="triangle" w="med" len="med"/>
          </a:ln>
        </p:spPr>
      </p:cxnSp>
      <p:cxnSp>
        <p:nvCxnSpPr>
          <p:cNvPr id="201774" name="AutoShape 46"/>
          <p:cNvCxnSpPr>
            <a:cxnSpLocks noChangeShapeType="1"/>
            <a:stCxn id="201753" idx="0"/>
            <a:endCxn id="201757" idx="3"/>
          </p:cNvCxnSpPr>
          <p:nvPr/>
        </p:nvCxnSpPr>
        <p:spPr bwMode="auto">
          <a:xfrm>
            <a:off x="5619750" y="3440113"/>
            <a:ext cx="304800" cy="0"/>
          </a:xfrm>
          <a:prstGeom prst="straightConnector1">
            <a:avLst/>
          </a:prstGeom>
          <a:noFill/>
          <a:ln w="9525">
            <a:solidFill>
              <a:srgbClr val="000000"/>
            </a:solidFill>
            <a:round/>
            <a:headEnd/>
            <a:tailEnd type="triangle" w="med" len="med"/>
          </a:ln>
        </p:spPr>
      </p:cxnSp>
      <p:cxnSp>
        <p:nvCxnSpPr>
          <p:cNvPr id="201775" name="AutoShape 47"/>
          <p:cNvCxnSpPr>
            <a:cxnSpLocks noChangeShapeType="1"/>
            <a:stCxn id="201757" idx="0"/>
            <a:endCxn id="201760" idx="3"/>
          </p:cNvCxnSpPr>
          <p:nvPr/>
        </p:nvCxnSpPr>
        <p:spPr bwMode="auto">
          <a:xfrm>
            <a:off x="6607175" y="3440113"/>
            <a:ext cx="303213" cy="0"/>
          </a:xfrm>
          <a:prstGeom prst="straightConnector1">
            <a:avLst/>
          </a:prstGeom>
          <a:noFill/>
          <a:ln w="9525">
            <a:solidFill>
              <a:srgbClr val="000000"/>
            </a:solidFill>
            <a:round/>
            <a:headEnd/>
            <a:tailEnd type="triangle" w="med" len="med"/>
          </a:ln>
        </p:spPr>
      </p:cxnSp>
      <p:cxnSp>
        <p:nvCxnSpPr>
          <p:cNvPr id="201776" name="AutoShape 48"/>
          <p:cNvCxnSpPr>
            <a:cxnSpLocks noChangeShapeType="1"/>
            <a:stCxn id="201760" idx="0"/>
            <a:endCxn id="201764" idx="3"/>
          </p:cNvCxnSpPr>
          <p:nvPr/>
        </p:nvCxnSpPr>
        <p:spPr bwMode="auto">
          <a:xfrm>
            <a:off x="7593013" y="3440113"/>
            <a:ext cx="293687" cy="0"/>
          </a:xfrm>
          <a:prstGeom prst="straightConnector1">
            <a:avLst/>
          </a:prstGeom>
          <a:noFill/>
          <a:ln w="9525">
            <a:solidFill>
              <a:srgbClr val="000000"/>
            </a:solidFill>
            <a:round/>
            <a:headEnd/>
            <a:tailEnd type="triangle" w="med" len="med"/>
          </a:ln>
        </p:spPr>
      </p:cxnSp>
      <p:cxnSp>
        <p:nvCxnSpPr>
          <p:cNvPr id="201777" name="AutoShape 49"/>
          <p:cNvCxnSpPr>
            <a:cxnSpLocks noChangeShapeType="1"/>
            <a:stCxn id="201748" idx="4"/>
            <a:endCxn id="201749" idx="3"/>
          </p:cNvCxnSpPr>
          <p:nvPr/>
        </p:nvCxnSpPr>
        <p:spPr bwMode="auto">
          <a:xfrm>
            <a:off x="3735388" y="3441700"/>
            <a:ext cx="295275" cy="0"/>
          </a:xfrm>
          <a:prstGeom prst="straightConnector1">
            <a:avLst/>
          </a:prstGeom>
          <a:noFill/>
          <a:ln w="9525">
            <a:solidFill>
              <a:srgbClr val="000000"/>
            </a:solidFill>
            <a:round/>
            <a:headEnd/>
            <a:tailEnd type="triangle" w="med" len="med"/>
          </a:ln>
        </p:spPr>
      </p:cxnSp>
      <p:sp>
        <p:nvSpPr>
          <p:cNvPr id="201778" name="AutoShape 50"/>
          <p:cNvSpPr>
            <a:spLocks noChangeArrowheads="1"/>
          </p:cNvSpPr>
          <p:nvPr/>
        </p:nvSpPr>
        <p:spPr bwMode="auto">
          <a:xfrm>
            <a:off x="2963863" y="1885950"/>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a:t>
            </a:r>
            <a:r>
              <a:rPr lang="en-US" sz="800" b="1" baseline="-25000">
                <a:solidFill>
                  <a:srgbClr val="000000"/>
                </a:solidFill>
                <a:latin typeface="Courier New" pitchFamily="49" charset="0"/>
              </a:rPr>
              <a:t>1</a:t>
            </a:r>
            <a:endParaRPr lang="en-US" sz="800" b="1">
              <a:solidFill>
                <a:srgbClr val="000000"/>
              </a:solidFill>
              <a:latin typeface="Courier New" pitchFamily="49" charset="0"/>
            </a:endParaRPr>
          </a:p>
        </p:txBody>
      </p:sp>
      <p:sp>
        <p:nvSpPr>
          <p:cNvPr id="201779" name="AutoShape 51"/>
          <p:cNvSpPr>
            <a:spLocks noChangeArrowheads="1"/>
          </p:cNvSpPr>
          <p:nvPr/>
        </p:nvSpPr>
        <p:spPr bwMode="auto">
          <a:xfrm>
            <a:off x="5086350" y="2473325"/>
            <a:ext cx="381000" cy="292100"/>
          </a:xfrm>
          <a:prstGeom prst="flowChartMultidocument">
            <a:avLst/>
          </a:prstGeom>
          <a:solidFill>
            <a:srgbClr val="6666FF"/>
          </a:solidFill>
          <a:ln w="9525">
            <a:solidFill>
              <a:srgbClr val="000000"/>
            </a:solidFill>
            <a:miter lim="800000"/>
            <a:headEnd/>
            <a:tailEnd/>
          </a:ln>
        </p:spPr>
        <p:txBody>
          <a:bodyPr wrap="none" anchor="ctr"/>
          <a:lstStyle/>
          <a:p>
            <a:endParaRPr lang="en-US"/>
          </a:p>
        </p:txBody>
      </p:sp>
      <p:cxnSp>
        <p:nvCxnSpPr>
          <p:cNvPr id="201780" name="AutoShape 52"/>
          <p:cNvCxnSpPr>
            <a:cxnSpLocks noChangeShapeType="1"/>
            <a:stCxn id="201778" idx="4"/>
            <a:endCxn id="201733" idx="3"/>
          </p:cNvCxnSpPr>
          <p:nvPr/>
        </p:nvCxnSpPr>
        <p:spPr bwMode="auto">
          <a:xfrm>
            <a:off x="3732213" y="2149475"/>
            <a:ext cx="293687" cy="0"/>
          </a:xfrm>
          <a:prstGeom prst="straightConnector1">
            <a:avLst/>
          </a:prstGeom>
          <a:noFill/>
          <a:ln w="9525">
            <a:solidFill>
              <a:srgbClr val="000000"/>
            </a:solidFill>
            <a:round/>
            <a:headEnd/>
            <a:tailEnd type="triangle" w="med" len="med"/>
          </a:ln>
        </p:spPr>
      </p:cxnSp>
      <p:sp>
        <p:nvSpPr>
          <p:cNvPr id="201781" name="Text Box 53"/>
          <p:cNvSpPr txBox="1">
            <a:spLocks noChangeArrowheads="1"/>
          </p:cNvSpPr>
          <p:nvPr/>
        </p:nvSpPr>
        <p:spPr bwMode="auto">
          <a:xfrm>
            <a:off x="5086350" y="2578100"/>
            <a:ext cx="685800"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Log</a:t>
            </a:r>
          </a:p>
        </p:txBody>
      </p:sp>
      <p:sp>
        <p:nvSpPr>
          <p:cNvPr id="201782" name="Text Box 54"/>
          <p:cNvSpPr txBox="1">
            <a:spLocks noChangeArrowheads="1"/>
          </p:cNvSpPr>
          <p:nvPr/>
        </p:nvSpPr>
        <p:spPr bwMode="auto">
          <a:xfrm>
            <a:off x="5238750" y="2319338"/>
            <a:ext cx="685800" cy="122237"/>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rejected</a:t>
            </a:r>
          </a:p>
        </p:txBody>
      </p:sp>
      <p:sp>
        <p:nvSpPr>
          <p:cNvPr id="201783" name="AutoShape 55"/>
          <p:cNvSpPr>
            <a:spLocks noChangeArrowheads="1"/>
          </p:cNvSpPr>
          <p:nvPr/>
        </p:nvSpPr>
        <p:spPr bwMode="auto">
          <a:xfrm>
            <a:off x="5092700" y="3763963"/>
            <a:ext cx="379413" cy="292100"/>
          </a:xfrm>
          <a:prstGeom prst="flowChartMultidocument">
            <a:avLst/>
          </a:prstGeom>
          <a:solidFill>
            <a:srgbClr val="6666FF"/>
          </a:solidFill>
          <a:ln w="9525">
            <a:solidFill>
              <a:srgbClr val="000000"/>
            </a:solidFill>
            <a:miter lim="800000"/>
            <a:headEnd/>
            <a:tailEnd/>
          </a:ln>
          <a:effectLst/>
        </p:spPr>
        <p:txBody>
          <a:bodyPr wrap="none" anchor="ctr"/>
          <a:lstStyle/>
          <a:p>
            <a:endParaRPr lang="en-US"/>
          </a:p>
        </p:txBody>
      </p:sp>
      <p:sp>
        <p:nvSpPr>
          <p:cNvPr id="201784" name="Line 56"/>
          <p:cNvSpPr>
            <a:spLocks noChangeShapeType="1"/>
          </p:cNvSpPr>
          <p:nvPr/>
        </p:nvSpPr>
        <p:spPr bwMode="auto">
          <a:xfrm>
            <a:off x="5238750" y="2295525"/>
            <a:ext cx="0" cy="177800"/>
          </a:xfrm>
          <a:prstGeom prst="line">
            <a:avLst/>
          </a:prstGeom>
          <a:noFill/>
          <a:ln w="9525">
            <a:solidFill>
              <a:srgbClr val="000000"/>
            </a:solidFill>
            <a:round/>
            <a:headEnd/>
            <a:tailEnd type="triangle" w="med" len="med"/>
          </a:ln>
        </p:spPr>
        <p:txBody>
          <a:bodyPr/>
          <a:lstStyle/>
          <a:p>
            <a:endParaRPr lang="en-US"/>
          </a:p>
        </p:txBody>
      </p:sp>
      <p:sp>
        <p:nvSpPr>
          <p:cNvPr id="201785" name="Text Box 57"/>
          <p:cNvSpPr txBox="1">
            <a:spLocks noChangeArrowheads="1"/>
          </p:cNvSpPr>
          <p:nvPr/>
        </p:nvSpPr>
        <p:spPr bwMode="auto">
          <a:xfrm>
            <a:off x="5092700" y="3868738"/>
            <a:ext cx="679450" cy="123825"/>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Log</a:t>
            </a:r>
          </a:p>
        </p:txBody>
      </p:sp>
      <p:sp>
        <p:nvSpPr>
          <p:cNvPr id="201786" name="Text Box 58"/>
          <p:cNvSpPr txBox="1">
            <a:spLocks noChangeArrowheads="1"/>
          </p:cNvSpPr>
          <p:nvPr/>
        </p:nvSpPr>
        <p:spPr bwMode="auto">
          <a:xfrm>
            <a:off x="5245100" y="3609975"/>
            <a:ext cx="682625"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rejected</a:t>
            </a:r>
          </a:p>
        </p:txBody>
      </p:sp>
      <p:sp>
        <p:nvSpPr>
          <p:cNvPr id="201787" name="Line 59"/>
          <p:cNvSpPr>
            <a:spLocks noChangeShapeType="1"/>
          </p:cNvSpPr>
          <p:nvPr/>
        </p:nvSpPr>
        <p:spPr bwMode="auto">
          <a:xfrm>
            <a:off x="5243513" y="3587750"/>
            <a:ext cx="0" cy="176213"/>
          </a:xfrm>
          <a:prstGeom prst="line">
            <a:avLst/>
          </a:prstGeom>
          <a:noFill/>
          <a:ln w="9525">
            <a:solidFill>
              <a:srgbClr val="000000"/>
            </a:solidFill>
            <a:round/>
            <a:headEnd/>
            <a:tailEnd type="triangle" w="med" len="med"/>
          </a:ln>
        </p:spPr>
        <p:txBody>
          <a:bodyPr/>
          <a:lstStyle/>
          <a:p>
            <a:endParaRPr lang="en-US"/>
          </a:p>
        </p:txBody>
      </p:sp>
      <p:sp>
        <p:nvSpPr>
          <p:cNvPr id="201788" name="Text Box 60"/>
          <p:cNvSpPr txBox="1">
            <a:spLocks noChangeArrowheads="1"/>
          </p:cNvSpPr>
          <p:nvPr/>
        </p:nvSpPr>
        <p:spPr bwMode="auto">
          <a:xfrm>
            <a:off x="6910388" y="2111375"/>
            <a:ext cx="682625"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A2EDate</a:t>
            </a:r>
          </a:p>
        </p:txBody>
      </p:sp>
      <p:sp>
        <p:nvSpPr>
          <p:cNvPr id="201789" name="AutoShape 61"/>
          <p:cNvSpPr>
            <a:spLocks noChangeArrowheads="1"/>
          </p:cNvSpPr>
          <p:nvPr/>
        </p:nvSpPr>
        <p:spPr bwMode="auto">
          <a:xfrm>
            <a:off x="6078538" y="3763963"/>
            <a:ext cx="379412" cy="292100"/>
          </a:xfrm>
          <a:prstGeom prst="flowChartMultidocument">
            <a:avLst/>
          </a:prstGeom>
          <a:solidFill>
            <a:srgbClr val="6666FF"/>
          </a:solidFill>
          <a:ln w="9525">
            <a:solidFill>
              <a:srgbClr val="000000"/>
            </a:solidFill>
            <a:miter lim="800000"/>
            <a:headEnd/>
            <a:tailEnd/>
          </a:ln>
          <a:effectLst/>
        </p:spPr>
        <p:txBody>
          <a:bodyPr wrap="none" anchor="ctr"/>
          <a:lstStyle/>
          <a:p>
            <a:endParaRPr lang="en-US"/>
          </a:p>
        </p:txBody>
      </p:sp>
      <p:sp>
        <p:nvSpPr>
          <p:cNvPr id="201790" name="Text Box 62"/>
          <p:cNvSpPr txBox="1">
            <a:spLocks noChangeArrowheads="1"/>
          </p:cNvSpPr>
          <p:nvPr/>
        </p:nvSpPr>
        <p:spPr bwMode="auto">
          <a:xfrm>
            <a:off x="5884863" y="3402013"/>
            <a:ext cx="681037" cy="95250"/>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NotNULL</a:t>
            </a:r>
            <a:endParaRPr lang="en-US" sz="800" b="1" baseline="-25000">
              <a:solidFill>
                <a:srgbClr val="000000"/>
              </a:solidFill>
              <a:latin typeface="Courier New" pitchFamily="49" charset="0"/>
            </a:endParaRPr>
          </a:p>
        </p:txBody>
      </p:sp>
      <p:sp>
        <p:nvSpPr>
          <p:cNvPr id="201791" name="Text Box 63"/>
          <p:cNvSpPr txBox="1">
            <a:spLocks noChangeArrowheads="1"/>
          </p:cNvSpPr>
          <p:nvPr/>
        </p:nvSpPr>
        <p:spPr bwMode="auto">
          <a:xfrm>
            <a:off x="6078538" y="3868738"/>
            <a:ext cx="681037" cy="123825"/>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Log</a:t>
            </a:r>
          </a:p>
        </p:txBody>
      </p:sp>
      <p:sp>
        <p:nvSpPr>
          <p:cNvPr id="201792" name="Text Box 64"/>
          <p:cNvSpPr txBox="1">
            <a:spLocks noChangeArrowheads="1"/>
          </p:cNvSpPr>
          <p:nvPr/>
        </p:nvSpPr>
        <p:spPr bwMode="auto">
          <a:xfrm>
            <a:off x="6229350" y="3609975"/>
            <a:ext cx="682625"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rejected</a:t>
            </a:r>
          </a:p>
        </p:txBody>
      </p:sp>
      <p:sp>
        <p:nvSpPr>
          <p:cNvPr id="201793" name="AutoShape 65"/>
          <p:cNvSpPr>
            <a:spLocks noChangeArrowheads="1"/>
          </p:cNvSpPr>
          <p:nvPr/>
        </p:nvSpPr>
        <p:spPr bwMode="auto">
          <a:xfrm>
            <a:off x="6073775" y="2473325"/>
            <a:ext cx="379413" cy="292100"/>
          </a:xfrm>
          <a:prstGeom prst="flowChartMultidocument">
            <a:avLst/>
          </a:prstGeom>
          <a:solidFill>
            <a:srgbClr val="6666FF"/>
          </a:solidFill>
          <a:ln w="9525">
            <a:solidFill>
              <a:srgbClr val="000000"/>
            </a:solidFill>
            <a:miter lim="800000"/>
            <a:headEnd/>
            <a:tailEnd/>
          </a:ln>
          <a:effectLst/>
        </p:spPr>
        <p:txBody>
          <a:bodyPr wrap="none" anchor="ctr"/>
          <a:lstStyle/>
          <a:p>
            <a:endParaRPr lang="en-US"/>
          </a:p>
        </p:txBody>
      </p:sp>
      <p:sp>
        <p:nvSpPr>
          <p:cNvPr id="201794" name="Line 66"/>
          <p:cNvSpPr>
            <a:spLocks noChangeShapeType="1"/>
          </p:cNvSpPr>
          <p:nvPr/>
        </p:nvSpPr>
        <p:spPr bwMode="auto">
          <a:xfrm>
            <a:off x="6229350" y="3587750"/>
            <a:ext cx="0" cy="176213"/>
          </a:xfrm>
          <a:prstGeom prst="line">
            <a:avLst/>
          </a:prstGeom>
          <a:noFill/>
          <a:ln w="9525">
            <a:solidFill>
              <a:srgbClr val="000000"/>
            </a:solidFill>
            <a:round/>
            <a:headEnd/>
            <a:tailEnd type="triangle" w="med" len="med"/>
          </a:ln>
        </p:spPr>
        <p:txBody>
          <a:bodyPr/>
          <a:lstStyle/>
          <a:p>
            <a:endParaRPr lang="en-US"/>
          </a:p>
        </p:txBody>
      </p:sp>
      <p:sp>
        <p:nvSpPr>
          <p:cNvPr id="201795" name="Text Box 67"/>
          <p:cNvSpPr txBox="1">
            <a:spLocks noChangeArrowheads="1"/>
          </p:cNvSpPr>
          <p:nvPr/>
        </p:nvSpPr>
        <p:spPr bwMode="auto">
          <a:xfrm>
            <a:off x="6072188" y="2578100"/>
            <a:ext cx="685800"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Log</a:t>
            </a:r>
          </a:p>
        </p:txBody>
      </p:sp>
      <p:sp>
        <p:nvSpPr>
          <p:cNvPr id="201796" name="Text Box 68"/>
          <p:cNvSpPr txBox="1">
            <a:spLocks noChangeArrowheads="1"/>
          </p:cNvSpPr>
          <p:nvPr/>
        </p:nvSpPr>
        <p:spPr bwMode="auto">
          <a:xfrm>
            <a:off x="6226175" y="2319338"/>
            <a:ext cx="684213" cy="122237"/>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rejected</a:t>
            </a:r>
          </a:p>
        </p:txBody>
      </p:sp>
      <p:sp>
        <p:nvSpPr>
          <p:cNvPr id="201797" name="AutoShape 69"/>
          <p:cNvSpPr>
            <a:spLocks noChangeArrowheads="1"/>
          </p:cNvSpPr>
          <p:nvPr/>
        </p:nvSpPr>
        <p:spPr bwMode="auto">
          <a:xfrm>
            <a:off x="7059613" y="2473325"/>
            <a:ext cx="379412" cy="292100"/>
          </a:xfrm>
          <a:prstGeom prst="flowChartMultidocument">
            <a:avLst/>
          </a:prstGeom>
          <a:solidFill>
            <a:srgbClr val="6666FF"/>
          </a:solidFill>
          <a:ln w="9525">
            <a:solidFill>
              <a:srgbClr val="000000"/>
            </a:solidFill>
            <a:miter lim="800000"/>
            <a:headEnd/>
            <a:tailEnd/>
          </a:ln>
          <a:effectLst/>
        </p:spPr>
        <p:txBody>
          <a:bodyPr wrap="none" anchor="ctr"/>
          <a:lstStyle/>
          <a:p>
            <a:endParaRPr lang="en-US"/>
          </a:p>
        </p:txBody>
      </p:sp>
      <p:sp>
        <p:nvSpPr>
          <p:cNvPr id="201798" name="Line 70"/>
          <p:cNvSpPr>
            <a:spLocks noChangeShapeType="1"/>
          </p:cNvSpPr>
          <p:nvPr/>
        </p:nvSpPr>
        <p:spPr bwMode="auto">
          <a:xfrm>
            <a:off x="6226175" y="2295525"/>
            <a:ext cx="0" cy="177800"/>
          </a:xfrm>
          <a:prstGeom prst="line">
            <a:avLst/>
          </a:prstGeom>
          <a:noFill/>
          <a:ln w="9525">
            <a:solidFill>
              <a:srgbClr val="000000"/>
            </a:solidFill>
            <a:round/>
            <a:headEnd/>
            <a:tailEnd type="triangle" w="med" len="med"/>
          </a:ln>
        </p:spPr>
        <p:txBody>
          <a:bodyPr/>
          <a:lstStyle/>
          <a:p>
            <a:endParaRPr lang="en-US"/>
          </a:p>
        </p:txBody>
      </p:sp>
      <p:sp>
        <p:nvSpPr>
          <p:cNvPr id="201799" name="Text Box 71"/>
          <p:cNvSpPr txBox="1">
            <a:spLocks noChangeArrowheads="1"/>
          </p:cNvSpPr>
          <p:nvPr/>
        </p:nvSpPr>
        <p:spPr bwMode="auto">
          <a:xfrm>
            <a:off x="7061200" y="2578100"/>
            <a:ext cx="681038" cy="122238"/>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Log</a:t>
            </a:r>
          </a:p>
        </p:txBody>
      </p:sp>
      <p:sp>
        <p:nvSpPr>
          <p:cNvPr id="201800" name="Text Box 72"/>
          <p:cNvSpPr txBox="1">
            <a:spLocks noChangeArrowheads="1"/>
          </p:cNvSpPr>
          <p:nvPr/>
        </p:nvSpPr>
        <p:spPr bwMode="auto">
          <a:xfrm>
            <a:off x="7212013" y="2319338"/>
            <a:ext cx="681037" cy="122237"/>
          </a:xfrm>
          <a:prstGeom prst="rect">
            <a:avLst/>
          </a:prstGeom>
          <a:noFill/>
          <a:ln w="9525">
            <a:noFill/>
            <a:miter lim="800000"/>
            <a:headEnd/>
            <a:tailEnd/>
          </a:ln>
        </p:spPr>
        <p:txBody>
          <a:bodyPr tIns="0" bIns="0">
            <a:spAutoFit/>
          </a:bodyPr>
          <a:lstStyle/>
          <a:p>
            <a:pPr eaLnBrk="0" hangingPunct="0"/>
            <a:r>
              <a:rPr lang="en-US" sz="800" b="1">
                <a:solidFill>
                  <a:srgbClr val="000000"/>
                </a:solidFill>
                <a:latin typeface="Courier New" pitchFamily="49" charset="0"/>
              </a:rPr>
              <a:t>rejected</a:t>
            </a:r>
          </a:p>
        </p:txBody>
      </p:sp>
      <p:sp>
        <p:nvSpPr>
          <p:cNvPr id="201801" name="Line 73"/>
          <p:cNvSpPr>
            <a:spLocks noChangeShapeType="1"/>
          </p:cNvSpPr>
          <p:nvPr/>
        </p:nvSpPr>
        <p:spPr bwMode="auto">
          <a:xfrm>
            <a:off x="7212013" y="2286000"/>
            <a:ext cx="0" cy="228600"/>
          </a:xfrm>
          <a:prstGeom prst="line">
            <a:avLst/>
          </a:prstGeom>
          <a:noFill/>
          <a:ln w="9525">
            <a:solidFill>
              <a:srgbClr val="000000"/>
            </a:solidFill>
            <a:round/>
            <a:headEnd/>
            <a:tailEnd type="triangle" w="med" len="med"/>
          </a:ln>
        </p:spPr>
        <p:txBody>
          <a:bodyPr/>
          <a:lstStyle/>
          <a:p>
            <a:endParaRPr lang="en-US"/>
          </a:p>
        </p:txBody>
      </p:sp>
      <p:sp>
        <p:nvSpPr>
          <p:cNvPr id="201802" name="AutoShape 74"/>
          <p:cNvSpPr>
            <a:spLocks noChangeArrowheads="1"/>
          </p:cNvSpPr>
          <p:nvPr/>
        </p:nvSpPr>
        <p:spPr bwMode="auto">
          <a:xfrm rot="5400000">
            <a:off x="2111375" y="1803400"/>
            <a:ext cx="530225"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03" name="Text Box 75"/>
          <p:cNvSpPr txBox="1">
            <a:spLocks noChangeArrowheads="1"/>
          </p:cNvSpPr>
          <p:nvPr/>
        </p:nvSpPr>
        <p:spPr bwMode="auto">
          <a:xfrm>
            <a:off x="2035175" y="2108200"/>
            <a:ext cx="538163" cy="93663"/>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DIFF</a:t>
            </a:r>
            <a:r>
              <a:rPr lang="en-US" sz="800" b="1" baseline="-25000">
                <a:solidFill>
                  <a:srgbClr val="000000"/>
                </a:solidFill>
                <a:latin typeface="Courier New" pitchFamily="49" charset="0"/>
              </a:rPr>
              <a:t>1</a:t>
            </a:r>
          </a:p>
        </p:txBody>
      </p:sp>
      <p:sp>
        <p:nvSpPr>
          <p:cNvPr id="201804" name="Text Box 76"/>
          <p:cNvSpPr txBox="1">
            <a:spLocks noChangeArrowheads="1"/>
          </p:cNvSpPr>
          <p:nvPr/>
        </p:nvSpPr>
        <p:spPr bwMode="auto">
          <a:xfrm>
            <a:off x="1768475" y="1587500"/>
            <a:ext cx="1212850" cy="176213"/>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DS.PS_NEW</a:t>
            </a:r>
            <a:r>
              <a:rPr lang="en-US" sz="800" b="1" baseline="-25000">
                <a:solidFill>
                  <a:srgbClr val="000000"/>
                </a:solidFill>
                <a:latin typeface="Courier New" pitchFamily="49" charset="0"/>
              </a:rPr>
              <a:t>1</a:t>
            </a:r>
            <a:r>
              <a:rPr lang="en-US" sz="800" b="1">
                <a:solidFill>
                  <a:srgbClr val="000000"/>
                </a:solidFill>
                <a:latin typeface="Courier New" pitchFamily="49" charset="0"/>
              </a:rPr>
              <a:t>.PKEY,</a:t>
            </a:r>
          </a:p>
          <a:p>
            <a:pPr algn="ctr" eaLnBrk="0" hangingPunct="0"/>
            <a:r>
              <a:rPr lang="en-US" sz="800" b="1">
                <a:solidFill>
                  <a:srgbClr val="000000"/>
                </a:solidFill>
                <a:latin typeface="Courier New" pitchFamily="49" charset="0"/>
              </a:rPr>
              <a:t>DS.PS_OLD</a:t>
            </a:r>
            <a:r>
              <a:rPr lang="en-US" sz="800" b="1" baseline="-25000">
                <a:solidFill>
                  <a:srgbClr val="000000"/>
                </a:solidFill>
                <a:latin typeface="Courier New" pitchFamily="49" charset="0"/>
              </a:rPr>
              <a:t>1</a:t>
            </a:r>
            <a:r>
              <a:rPr lang="en-US" sz="800" b="1">
                <a:solidFill>
                  <a:srgbClr val="000000"/>
                </a:solidFill>
                <a:latin typeface="Courier New" pitchFamily="49" charset="0"/>
              </a:rPr>
              <a:t>.PKEY</a:t>
            </a:r>
          </a:p>
        </p:txBody>
      </p:sp>
      <p:cxnSp>
        <p:nvCxnSpPr>
          <p:cNvPr id="201805" name="AutoShape 77"/>
          <p:cNvCxnSpPr>
            <a:cxnSpLocks noChangeShapeType="1"/>
            <a:stCxn id="201804" idx="2"/>
            <a:endCxn id="201802" idx="1"/>
          </p:cNvCxnSpPr>
          <p:nvPr/>
        </p:nvCxnSpPr>
        <p:spPr bwMode="auto">
          <a:xfrm>
            <a:off x="2374900" y="1763713"/>
            <a:ext cx="1588" cy="247650"/>
          </a:xfrm>
          <a:prstGeom prst="straightConnector1">
            <a:avLst/>
          </a:prstGeom>
          <a:noFill/>
          <a:ln w="9525">
            <a:solidFill>
              <a:srgbClr val="000000"/>
            </a:solidFill>
            <a:round/>
            <a:headEnd/>
            <a:tailEnd type="triangle" w="med" len="med"/>
          </a:ln>
        </p:spPr>
      </p:cxnSp>
      <p:sp>
        <p:nvSpPr>
          <p:cNvPr id="201806" name="AutoShape 78"/>
          <p:cNvSpPr>
            <a:spLocks noChangeArrowheads="1"/>
          </p:cNvSpPr>
          <p:nvPr/>
        </p:nvSpPr>
        <p:spPr bwMode="auto">
          <a:xfrm>
            <a:off x="896938" y="1587500"/>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DS.PS_NEW</a:t>
            </a:r>
            <a:r>
              <a:rPr lang="en-US" sz="800" b="1" baseline="-25000">
                <a:solidFill>
                  <a:srgbClr val="000000"/>
                </a:solidFill>
                <a:latin typeface="Courier New" pitchFamily="49" charset="0"/>
              </a:rPr>
              <a:t>1</a:t>
            </a:r>
            <a:endParaRPr lang="en-US" sz="800" b="1">
              <a:solidFill>
                <a:srgbClr val="000000"/>
              </a:solidFill>
              <a:latin typeface="Courier New" pitchFamily="49" charset="0"/>
            </a:endParaRPr>
          </a:p>
        </p:txBody>
      </p:sp>
      <p:cxnSp>
        <p:nvCxnSpPr>
          <p:cNvPr id="201807" name="AutoShape 79"/>
          <p:cNvCxnSpPr>
            <a:cxnSpLocks noChangeShapeType="1"/>
            <a:stCxn id="201806" idx="4"/>
            <a:endCxn id="201802" idx="3"/>
          </p:cNvCxnSpPr>
          <p:nvPr/>
        </p:nvCxnSpPr>
        <p:spPr bwMode="auto">
          <a:xfrm>
            <a:off x="1665288" y="1851025"/>
            <a:ext cx="368300" cy="292100"/>
          </a:xfrm>
          <a:prstGeom prst="straightConnector1">
            <a:avLst/>
          </a:prstGeom>
          <a:noFill/>
          <a:ln w="9525">
            <a:solidFill>
              <a:srgbClr val="000000"/>
            </a:solidFill>
            <a:round/>
            <a:headEnd/>
            <a:tailEnd type="triangle" w="med" len="med"/>
          </a:ln>
        </p:spPr>
      </p:cxnSp>
      <p:sp>
        <p:nvSpPr>
          <p:cNvPr id="201808" name="AutoShape 80"/>
          <p:cNvSpPr>
            <a:spLocks noChangeArrowheads="1"/>
          </p:cNvSpPr>
          <p:nvPr/>
        </p:nvSpPr>
        <p:spPr bwMode="auto">
          <a:xfrm>
            <a:off x="896938" y="2174875"/>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DS.PS_OLD</a:t>
            </a:r>
            <a:r>
              <a:rPr lang="en-US" sz="800" b="1" baseline="-25000">
                <a:solidFill>
                  <a:srgbClr val="000000"/>
                </a:solidFill>
                <a:latin typeface="Courier New" pitchFamily="49" charset="0"/>
              </a:rPr>
              <a:t>1</a:t>
            </a:r>
          </a:p>
        </p:txBody>
      </p:sp>
      <p:cxnSp>
        <p:nvCxnSpPr>
          <p:cNvPr id="201809" name="AutoShape 81"/>
          <p:cNvCxnSpPr>
            <a:cxnSpLocks noChangeShapeType="1"/>
            <a:stCxn id="201833" idx="0"/>
            <a:endCxn id="201806" idx="2"/>
          </p:cNvCxnSpPr>
          <p:nvPr/>
        </p:nvCxnSpPr>
        <p:spPr bwMode="auto">
          <a:xfrm flipH="1" flipV="1">
            <a:off x="887413" y="1851025"/>
            <a:ext cx="1541462" cy="2974975"/>
          </a:xfrm>
          <a:prstGeom prst="bentConnector5">
            <a:avLst>
              <a:gd name="adj1" fmla="val -10199"/>
              <a:gd name="adj2" fmla="val 15898"/>
              <a:gd name="adj3" fmla="val 117403"/>
            </a:avLst>
          </a:prstGeom>
          <a:noFill/>
          <a:ln w="9525">
            <a:solidFill>
              <a:srgbClr val="000000"/>
            </a:solidFill>
            <a:miter lim="800000"/>
            <a:headEnd/>
            <a:tailEnd type="triangle" w="med" len="med"/>
          </a:ln>
        </p:spPr>
      </p:cxnSp>
      <p:cxnSp>
        <p:nvCxnSpPr>
          <p:cNvPr id="201810" name="AutoShape 82"/>
          <p:cNvCxnSpPr>
            <a:cxnSpLocks noChangeShapeType="1"/>
            <a:stCxn id="201808" idx="4"/>
            <a:endCxn id="201802" idx="3"/>
          </p:cNvCxnSpPr>
          <p:nvPr/>
        </p:nvCxnSpPr>
        <p:spPr bwMode="auto">
          <a:xfrm flipV="1">
            <a:off x="1665288" y="2143125"/>
            <a:ext cx="368300" cy="295275"/>
          </a:xfrm>
          <a:prstGeom prst="straightConnector1">
            <a:avLst/>
          </a:prstGeom>
          <a:noFill/>
          <a:ln w="9525">
            <a:solidFill>
              <a:srgbClr val="000000"/>
            </a:solidFill>
            <a:round/>
            <a:headEnd/>
            <a:tailEnd type="triangle" w="med" len="med"/>
          </a:ln>
        </p:spPr>
      </p:cxnSp>
      <p:sp>
        <p:nvSpPr>
          <p:cNvPr id="201811" name="AutoShape 83"/>
          <p:cNvSpPr>
            <a:spLocks noChangeArrowheads="1"/>
          </p:cNvSpPr>
          <p:nvPr/>
        </p:nvSpPr>
        <p:spPr bwMode="auto">
          <a:xfrm>
            <a:off x="5441950" y="4538663"/>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DW.PARTSUPP</a:t>
            </a:r>
          </a:p>
        </p:txBody>
      </p:sp>
      <p:sp>
        <p:nvSpPr>
          <p:cNvPr id="201812" name="AutoShape 84"/>
          <p:cNvSpPr>
            <a:spLocks noChangeArrowheads="1"/>
          </p:cNvSpPr>
          <p:nvPr/>
        </p:nvSpPr>
        <p:spPr bwMode="auto">
          <a:xfrm rot="5400000">
            <a:off x="7704138" y="4464050"/>
            <a:ext cx="528637" cy="684213"/>
          </a:xfrm>
          <a:prstGeom prst="triangle">
            <a:avLst>
              <a:gd name="adj" fmla="val 50000"/>
            </a:avLst>
          </a:prstGeom>
          <a:solidFill>
            <a:srgbClr val="FFFF00"/>
          </a:solidFill>
          <a:ln w="9525">
            <a:solidFill>
              <a:srgbClr val="000000"/>
            </a:solidFill>
            <a:miter lim="800000"/>
            <a:headEnd/>
            <a:tailEnd/>
          </a:ln>
        </p:spPr>
        <p:txBody>
          <a:bodyPr/>
          <a:lstStyle/>
          <a:p>
            <a:pPr algn="ctr" eaLnBrk="0" hangingPunct="0"/>
            <a:endParaRPr lang="en-GB" sz="800" b="1">
              <a:solidFill>
                <a:srgbClr val="000000"/>
              </a:solidFill>
              <a:latin typeface="Courier New" pitchFamily="49" charset="0"/>
            </a:endParaRPr>
          </a:p>
        </p:txBody>
      </p:sp>
      <p:sp>
        <p:nvSpPr>
          <p:cNvPr id="201813" name="Text Box 85"/>
          <p:cNvSpPr txBox="1">
            <a:spLocks noChangeArrowheads="1"/>
          </p:cNvSpPr>
          <p:nvPr/>
        </p:nvSpPr>
        <p:spPr bwMode="auto">
          <a:xfrm>
            <a:off x="7551738" y="4768850"/>
            <a:ext cx="788987" cy="93663"/>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Aggregate</a:t>
            </a:r>
            <a:r>
              <a:rPr lang="en-US" sz="800" b="1" baseline="-25000">
                <a:solidFill>
                  <a:srgbClr val="000000"/>
                </a:solidFill>
                <a:latin typeface="Courier New" pitchFamily="49" charset="0"/>
              </a:rPr>
              <a:t>1</a:t>
            </a:r>
          </a:p>
        </p:txBody>
      </p:sp>
      <p:sp>
        <p:nvSpPr>
          <p:cNvPr id="201814" name="Text Box 86"/>
          <p:cNvSpPr txBox="1">
            <a:spLocks noChangeArrowheads="1"/>
          </p:cNvSpPr>
          <p:nvPr/>
        </p:nvSpPr>
        <p:spPr bwMode="auto">
          <a:xfrm>
            <a:off x="7473950" y="4311650"/>
            <a:ext cx="985838" cy="176213"/>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PKEY, DAY</a:t>
            </a:r>
          </a:p>
          <a:p>
            <a:pPr algn="ctr" eaLnBrk="0" hangingPunct="0"/>
            <a:r>
              <a:rPr lang="en-US" sz="800" b="1">
                <a:solidFill>
                  <a:srgbClr val="000000"/>
                </a:solidFill>
                <a:latin typeface="Courier New" pitchFamily="49" charset="0"/>
              </a:rPr>
              <a:t>MIN(COST)</a:t>
            </a:r>
          </a:p>
        </p:txBody>
      </p:sp>
      <p:cxnSp>
        <p:nvCxnSpPr>
          <p:cNvPr id="201815" name="AutoShape 87"/>
          <p:cNvCxnSpPr>
            <a:cxnSpLocks noChangeShapeType="1"/>
            <a:stCxn id="201814" idx="2"/>
            <a:endCxn id="201812" idx="1"/>
          </p:cNvCxnSpPr>
          <p:nvPr/>
        </p:nvCxnSpPr>
        <p:spPr bwMode="auto">
          <a:xfrm flipH="1">
            <a:off x="7966075" y="4487863"/>
            <a:ext cx="1588" cy="185737"/>
          </a:xfrm>
          <a:prstGeom prst="straightConnector1">
            <a:avLst/>
          </a:prstGeom>
          <a:noFill/>
          <a:ln w="9525">
            <a:solidFill>
              <a:srgbClr val="000000"/>
            </a:solidFill>
            <a:round/>
            <a:headEnd/>
            <a:tailEnd type="triangle" w="med" len="med"/>
          </a:ln>
        </p:spPr>
      </p:cxnSp>
      <p:sp>
        <p:nvSpPr>
          <p:cNvPr id="201816" name="AutoShape 88"/>
          <p:cNvSpPr>
            <a:spLocks noChangeArrowheads="1"/>
          </p:cNvSpPr>
          <p:nvPr/>
        </p:nvSpPr>
        <p:spPr bwMode="auto">
          <a:xfrm rot="5400000">
            <a:off x="7704138" y="5411787"/>
            <a:ext cx="528638" cy="684213"/>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17" name="Text Box 89"/>
          <p:cNvSpPr txBox="1">
            <a:spLocks noChangeArrowheads="1"/>
          </p:cNvSpPr>
          <p:nvPr/>
        </p:nvSpPr>
        <p:spPr bwMode="auto">
          <a:xfrm>
            <a:off x="7551738" y="5718175"/>
            <a:ext cx="788987" cy="93663"/>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Aggregate</a:t>
            </a:r>
            <a:r>
              <a:rPr lang="en-US" sz="800" b="1" baseline="-25000">
                <a:solidFill>
                  <a:srgbClr val="000000"/>
                </a:solidFill>
                <a:latin typeface="Courier New" pitchFamily="49" charset="0"/>
              </a:rPr>
              <a:t>2</a:t>
            </a:r>
          </a:p>
        </p:txBody>
      </p:sp>
      <p:sp>
        <p:nvSpPr>
          <p:cNvPr id="201818" name="Text Box 90"/>
          <p:cNvSpPr txBox="1">
            <a:spLocks noChangeArrowheads="1"/>
          </p:cNvSpPr>
          <p:nvPr/>
        </p:nvSpPr>
        <p:spPr bwMode="auto">
          <a:xfrm>
            <a:off x="7473950" y="5195888"/>
            <a:ext cx="985838" cy="176212"/>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PKEY, MONTH</a:t>
            </a:r>
          </a:p>
          <a:p>
            <a:pPr algn="ctr" eaLnBrk="0" hangingPunct="0"/>
            <a:r>
              <a:rPr lang="en-US" sz="800" b="1">
                <a:solidFill>
                  <a:srgbClr val="000000"/>
                </a:solidFill>
                <a:latin typeface="Courier New" pitchFamily="49" charset="0"/>
              </a:rPr>
              <a:t>AVG(COST)</a:t>
            </a:r>
          </a:p>
        </p:txBody>
      </p:sp>
      <p:cxnSp>
        <p:nvCxnSpPr>
          <p:cNvPr id="201819" name="AutoShape 91"/>
          <p:cNvCxnSpPr>
            <a:cxnSpLocks noChangeShapeType="1"/>
            <a:stCxn id="201818" idx="2"/>
            <a:endCxn id="201816" idx="1"/>
          </p:cNvCxnSpPr>
          <p:nvPr/>
        </p:nvCxnSpPr>
        <p:spPr bwMode="auto">
          <a:xfrm flipH="1">
            <a:off x="7966075" y="5372100"/>
            <a:ext cx="1588" cy="249238"/>
          </a:xfrm>
          <a:prstGeom prst="straightConnector1">
            <a:avLst/>
          </a:prstGeom>
          <a:noFill/>
          <a:ln w="9525">
            <a:solidFill>
              <a:srgbClr val="000000"/>
            </a:solidFill>
            <a:round/>
            <a:headEnd/>
            <a:tailEnd type="triangle" w="med" len="med"/>
          </a:ln>
        </p:spPr>
      </p:cxnSp>
      <p:cxnSp>
        <p:nvCxnSpPr>
          <p:cNvPr id="201820" name="AutoShape 92"/>
          <p:cNvCxnSpPr>
            <a:cxnSpLocks noChangeShapeType="1"/>
            <a:stCxn id="201811" idx="4"/>
            <a:endCxn id="201812" idx="3"/>
          </p:cNvCxnSpPr>
          <p:nvPr/>
        </p:nvCxnSpPr>
        <p:spPr bwMode="auto">
          <a:xfrm>
            <a:off x="6210300" y="4802188"/>
            <a:ext cx="1417638" cy="4762"/>
          </a:xfrm>
          <a:prstGeom prst="straightConnector1">
            <a:avLst/>
          </a:prstGeom>
          <a:noFill/>
          <a:ln w="9525">
            <a:solidFill>
              <a:srgbClr val="000000"/>
            </a:solidFill>
            <a:round/>
            <a:headEnd/>
            <a:tailEnd type="triangle" w="med" len="med"/>
          </a:ln>
        </p:spPr>
      </p:cxnSp>
      <p:sp>
        <p:nvSpPr>
          <p:cNvPr id="201821" name="AutoShape 93"/>
          <p:cNvSpPr>
            <a:spLocks noChangeArrowheads="1"/>
          </p:cNvSpPr>
          <p:nvPr/>
        </p:nvSpPr>
        <p:spPr bwMode="auto">
          <a:xfrm>
            <a:off x="8612188" y="5549900"/>
            <a:ext cx="379412" cy="409575"/>
          </a:xfrm>
          <a:prstGeom prst="can">
            <a:avLst>
              <a:gd name="adj" fmla="val 26987"/>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V2</a:t>
            </a:r>
          </a:p>
        </p:txBody>
      </p:sp>
      <p:cxnSp>
        <p:nvCxnSpPr>
          <p:cNvPr id="201822" name="AutoShape 94"/>
          <p:cNvCxnSpPr>
            <a:cxnSpLocks noChangeShapeType="1"/>
            <a:stCxn id="201816" idx="0"/>
            <a:endCxn id="201821" idx="2"/>
          </p:cNvCxnSpPr>
          <p:nvPr/>
        </p:nvCxnSpPr>
        <p:spPr bwMode="auto">
          <a:xfrm>
            <a:off x="8312150" y="5754688"/>
            <a:ext cx="290513" cy="0"/>
          </a:xfrm>
          <a:prstGeom prst="straightConnector1">
            <a:avLst/>
          </a:prstGeom>
          <a:noFill/>
          <a:ln w="9525">
            <a:solidFill>
              <a:srgbClr val="000000"/>
            </a:solidFill>
            <a:round/>
            <a:headEnd/>
            <a:tailEnd type="triangle" w="med" len="med"/>
          </a:ln>
        </p:spPr>
      </p:cxnSp>
      <p:sp>
        <p:nvSpPr>
          <p:cNvPr id="201823" name="AutoShape 95"/>
          <p:cNvSpPr>
            <a:spLocks noChangeArrowheads="1"/>
          </p:cNvSpPr>
          <p:nvPr/>
        </p:nvSpPr>
        <p:spPr bwMode="auto">
          <a:xfrm>
            <a:off x="8612188" y="4600575"/>
            <a:ext cx="379412" cy="411163"/>
          </a:xfrm>
          <a:prstGeom prst="can">
            <a:avLst>
              <a:gd name="adj" fmla="val 27092"/>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V1</a:t>
            </a:r>
          </a:p>
        </p:txBody>
      </p:sp>
      <p:cxnSp>
        <p:nvCxnSpPr>
          <p:cNvPr id="201824" name="AutoShape 96"/>
          <p:cNvCxnSpPr>
            <a:cxnSpLocks noChangeShapeType="1"/>
            <a:stCxn id="201812" idx="0"/>
            <a:endCxn id="201823" idx="2"/>
          </p:cNvCxnSpPr>
          <p:nvPr/>
        </p:nvCxnSpPr>
        <p:spPr bwMode="auto">
          <a:xfrm>
            <a:off x="8312150" y="4806950"/>
            <a:ext cx="290513" cy="0"/>
          </a:xfrm>
          <a:prstGeom prst="straightConnector1">
            <a:avLst/>
          </a:prstGeom>
          <a:noFill/>
          <a:ln w="9525">
            <a:solidFill>
              <a:srgbClr val="000000"/>
            </a:solidFill>
            <a:round/>
            <a:headEnd/>
            <a:tailEnd type="triangle" w="med" len="med"/>
          </a:ln>
        </p:spPr>
      </p:cxnSp>
      <p:sp>
        <p:nvSpPr>
          <p:cNvPr id="201825" name="AutoShape 97"/>
          <p:cNvSpPr>
            <a:spLocks noChangeArrowheads="1"/>
          </p:cNvSpPr>
          <p:nvPr/>
        </p:nvSpPr>
        <p:spPr bwMode="auto">
          <a:xfrm>
            <a:off x="5435600" y="5484813"/>
            <a:ext cx="758825" cy="528637"/>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TIME</a:t>
            </a:r>
          </a:p>
        </p:txBody>
      </p:sp>
      <p:sp>
        <p:nvSpPr>
          <p:cNvPr id="201826" name="AutoShape 98"/>
          <p:cNvSpPr>
            <a:spLocks noChangeArrowheads="1"/>
          </p:cNvSpPr>
          <p:nvPr/>
        </p:nvSpPr>
        <p:spPr bwMode="auto">
          <a:xfrm rot="5400000">
            <a:off x="6731794" y="5412582"/>
            <a:ext cx="527050" cy="684212"/>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27" name="Text Box 99"/>
          <p:cNvSpPr txBox="1">
            <a:spLocks noChangeArrowheads="1"/>
          </p:cNvSpPr>
          <p:nvPr/>
        </p:nvSpPr>
        <p:spPr bwMode="auto">
          <a:xfrm>
            <a:off x="6654800" y="5718175"/>
            <a:ext cx="455613" cy="92075"/>
          </a:xfrm>
          <a:prstGeom prst="rect">
            <a:avLst/>
          </a:prstGeom>
          <a:noFill/>
          <a:ln w="9525">
            <a:noFill/>
            <a:miter lim="800000"/>
            <a:headEnd/>
            <a:tailEnd/>
          </a:ln>
        </p:spPr>
        <p:txBody>
          <a:bodyPr tIns="0" bIns="0">
            <a:spAutoFit/>
          </a:bodyPr>
          <a:lstStyle/>
          <a:p>
            <a:pPr algn="ctr" eaLnBrk="0" hangingPunct="0"/>
            <a:r>
              <a:rPr lang="en-US" sz="600" b="1">
                <a:solidFill>
                  <a:srgbClr val="000000"/>
                </a:solidFill>
                <a:sym typeface="Wingdings 3" pitchFamily="18" charset="2"/>
              </a:rPr>
              <a:t></a:t>
            </a:r>
            <a:r>
              <a:rPr lang="en-US" sz="600" b="1">
                <a:solidFill>
                  <a:srgbClr val="000000"/>
                </a:solidFill>
                <a:latin typeface="Courier New" pitchFamily="49" charset="0"/>
              </a:rPr>
              <a:t> </a:t>
            </a:r>
          </a:p>
        </p:txBody>
      </p:sp>
      <p:sp>
        <p:nvSpPr>
          <p:cNvPr id="201828" name="Text Box 100"/>
          <p:cNvSpPr txBox="1">
            <a:spLocks noChangeArrowheads="1"/>
          </p:cNvSpPr>
          <p:nvPr/>
        </p:nvSpPr>
        <p:spPr bwMode="auto">
          <a:xfrm>
            <a:off x="6437313" y="5256213"/>
            <a:ext cx="1111250" cy="174625"/>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DW.PARTSUPP.DATE,</a:t>
            </a:r>
          </a:p>
          <a:p>
            <a:pPr algn="ctr" eaLnBrk="0" hangingPunct="0"/>
            <a:r>
              <a:rPr lang="en-US" sz="800" b="1">
                <a:solidFill>
                  <a:srgbClr val="000000"/>
                </a:solidFill>
                <a:latin typeface="Courier New" pitchFamily="49" charset="0"/>
              </a:rPr>
              <a:t>DAY</a:t>
            </a:r>
          </a:p>
        </p:txBody>
      </p:sp>
      <p:cxnSp>
        <p:nvCxnSpPr>
          <p:cNvPr id="201829" name="AutoShape 101"/>
          <p:cNvCxnSpPr>
            <a:cxnSpLocks noChangeShapeType="1"/>
            <a:stCxn id="201828" idx="2"/>
            <a:endCxn id="201826" idx="1"/>
          </p:cNvCxnSpPr>
          <p:nvPr/>
        </p:nvCxnSpPr>
        <p:spPr bwMode="auto">
          <a:xfrm>
            <a:off x="6994525" y="5430838"/>
            <a:ext cx="0" cy="190500"/>
          </a:xfrm>
          <a:prstGeom prst="straightConnector1">
            <a:avLst/>
          </a:prstGeom>
          <a:noFill/>
          <a:ln w="9525">
            <a:solidFill>
              <a:srgbClr val="000000"/>
            </a:solidFill>
            <a:round/>
            <a:headEnd/>
            <a:tailEnd type="triangle" w="med" len="med"/>
          </a:ln>
        </p:spPr>
      </p:cxnSp>
      <p:cxnSp>
        <p:nvCxnSpPr>
          <p:cNvPr id="201830" name="AutoShape 102"/>
          <p:cNvCxnSpPr>
            <a:cxnSpLocks noChangeShapeType="1"/>
            <a:stCxn id="201811" idx="4"/>
            <a:endCxn id="201826" idx="3"/>
          </p:cNvCxnSpPr>
          <p:nvPr/>
        </p:nvCxnSpPr>
        <p:spPr bwMode="auto">
          <a:xfrm>
            <a:off x="6210300" y="4802188"/>
            <a:ext cx="442913" cy="952500"/>
          </a:xfrm>
          <a:prstGeom prst="straightConnector1">
            <a:avLst/>
          </a:prstGeom>
          <a:noFill/>
          <a:ln w="9525">
            <a:solidFill>
              <a:srgbClr val="000000"/>
            </a:solidFill>
            <a:round/>
            <a:headEnd/>
            <a:tailEnd type="triangle" w="med" len="med"/>
          </a:ln>
        </p:spPr>
      </p:cxnSp>
      <p:cxnSp>
        <p:nvCxnSpPr>
          <p:cNvPr id="201831" name="AutoShape 103"/>
          <p:cNvCxnSpPr>
            <a:cxnSpLocks noChangeShapeType="1"/>
            <a:stCxn id="201825" idx="4"/>
            <a:endCxn id="201826" idx="3"/>
          </p:cNvCxnSpPr>
          <p:nvPr/>
        </p:nvCxnSpPr>
        <p:spPr bwMode="auto">
          <a:xfrm>
            <a:off x="6203950" y="5749925"/>
            <a:ext cx="449263" cy="4763"/>
          </a:xfrm>
          <a:prstGeom prst="straightConnector1">
            <a:avLst/>
          </a:prstGeom>
          <a:noFill/>
          <a:ln w="9525">
            <a:solidFill>
              <a:srgbClr val="000000"/>
            </a:solidFill>
            <a:round/>
            <a:headEnd/>
            <a:tailEnd type="triangle" w="med" len="med"/>
          </a:ln>
        </p:spPr>
      </p:cxnSp>
      <p:cxnSp>
        <p:nvCxnSpPr>
          <p:cNvPr id="201832" name="AutoShape 104"/>
          <p:cNvCxnSpPr>
            <a:cxnSpLocks noChangeShapeType="1"/>
            <a:stCxn id="201826" idx="0"/>
            <a:endCxn id="201816" idx="3"/>
          </p:cNvCxnSpPr>
          <p:nvPr/>
        </p:nvCxnSpPr>
        <p:spPr bwMode="auto">
          <a:xfrm>
            <a:off x="7335838" y="5753100"/>
            <a:ext cx="290512" cy="0"/>
          </a:xfrm>
          <a:prstGeom prst="straightConnector1">
            <a:avLst/>
          </a:prstGeom>
          <a:noFill/>
          <a:ln w="9525">
            <a:solidFill>
              <a:srgbClr val="000000"/>
            </a:solidFill>
            <a:round/>
            <a:headEnd/>
            <a:tailEnd type="triangle" w="med" len="med"/>
          </a:ln>
        </p:spPr>
      </p:cxnSp>
      <p:sp>
        <p:nvSpPr>
          <p:cNvPr id="201833" name="AutoShape 105"/>
          <p:cNvSpPr>
            <a:spLocks noChangeArrowheads="1"/>
          </p:cNvSpPr>
          <p:nvPr/>
        </p:nvSpPr>
        <p:spPr bwMode="auto">
          <a:xfrm rot="5400000">
            <a:off x="1825626" y="4486275"/>
            <a:ext cx="527050"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34" name="Text Box 106"/>
          <p:cNvSpPr txBox="1">
            <a:spLocks noChangeArrowheads="1"/>
          </p:cNvSpPr>
          <p:nvPr/>
        </p:nvSpPr>
        <p:spPr bwMode="auto">
          <a:xfrm>
            <a:off x="1747838" y="4791075"/>
            <a:ext cx="457200" cy="122238"/>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FTP</a:t>
            </a:r>
            <a:r>
              <a:rPr lang="en-US" sz="800" b="1" baseline="-25000">
                <a:solidFill>
                  <a:srgbClr val="000000"/>
                </a:solidFill>
                <a:latin typeface="Courier New" pitchFamily="49" charset="0"/>
              </a:rPr>
              <a:t>1</a:t>
            </a:r>
          </a:p>
        </p:txBody>
      </p:sp>
      <p:sp>
        <p:nvSpPr>
          <p:cNvPr id="201835" name="AutoShape 107"/>
          <p:cNvSpPr>
            <a:spLocks noChangeArrowheads="1"/>
          </p:cNvSpPr>
          <p:nvPr/>
        </p:nvSpPr>
        <p:spPr bwMode="auto">
          <a:xfrm>
            <a:off x="685800" y="4564063"/>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S</a:t>
            </a:r>
            <a:r>
              <a:rPr lang="en-US" sz="800" b="1" baseline="-25000">
                <a:solidFill>
                  <a:srgbClr val="000000"/>
                </a:solidFill>
                <a:latin typeface="Courier New" pitchFamily="49" charset="0"/>
              </a:rPr>
              <a:t>1</a:t>
            </a:r>
            <a:r>
              <a:rPr lang="en-US" sz="800" b="1">
                <a:solidFill>
                  <a:srgbClr val="000000"/>
                </a:solidFill>
                <a:latin typeface="Courier New" pitchFamily="49" charset="0"/>
              </a:rPr>
              <a:t>_PARTSUPP</a:t>
            </a:r>
          </a:p>
        </p:txBody>
      </p:sp>
      <p:cxnSp>
        <p:nvCxnSpPr>
          <p:cNvPr id="201836" name="AutoShape 108"/>
          <p:cNvCxnSpPr>
            <a:cxnSpLocks noChangeShapeType="1"/>
            <a:stCxn id="201835" idx="4"/>
            <a:endCxn id="201833" idx="3"/>
          </p:cNvCxnSpPr>
          <p:nvPr/>
        </p:nvCxnSpPr>
        <p:spPr bwMode="auto">
          <a:xfrm flipV="1">
            <a:off x="1454150" y="4826000"/>
            <a:ext cx="292100" cy="1588"/>
          </a:xfrm>
          <a:prstGeom prst="straightConnector1">
            <a:avLst/>
          </a:prstGeom>
          <a:noFill/>
          <a:ln w="9525">
            <a:solidFill>
              <a:srgbClr val="000000"/>
            </a:solidFill>
            <a:round/>
            <a:headEnd/>
            <a:tailEnd type="triangle" w="med" len="med"/>
          </a:ln>
        </p:spPr>
      </p:cxnSp>
      <p:sp>
        <p:nvSpPr>
          <p:cNvPr id="201837" name="AutoShape 109"/>
          <p:cNvSpPr>
            <a:spLocks noChangeArrowheads="1"/>
          </p:cNvSpPr>
          <p:nvPr/>
        </p:nvSpPr>
        <p:spPr bwMode="auto">
          <a:xfrm>
            <a:off x="685800" y="5492750"/>
            <a:ext cx="758825" cy="527050"/>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S</a:t>
            </a:r>
            <a:r>
              <a:rPr lang="en-US" sz="800" b="1" baseline="-25000">
                <a:solidFill>
                  <a:srgbClr val="000000"/>
                </a:solidFill>
                <a:latin typeface="Courier New" pitchFamily="49" charset="0"/>
              </a:rPr>
              <a:t>2</a:t>
            </a:r>
            <a:r>
              <a:rPr lang="en-US" sz="800" b="1">
                <a:solidFill>
                  <a:srgbClr val="000000"/>
                </a:solidFill>
                <a:latin typeface="Courier New" pitchFamily="49" charset="0"/>
              </a:rPr>
              <a:t>_PARTSUPP</a:t>
            </a:r>
          </a:p>
        </p:txBody>
      </p:sp>
      <p:sp>
        <p:nvSpPr>
          <p:cNvPr id="201838" name="AutoShape 110"/>
          <p:cNvSpPr>
            <a:spLocks noChangeArrowheads="1"/>
          </p:cNvSpPr>
          <p:nvPr/>
        </p:nvSpPr>
        <p:spPr bwMode="auto">
          <a:xfrm rot="5400000">
            <a:off x="1825626" y="5414962"/>
            <a:ext cx="527050"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39" name="Text Box 111"/>
          <p:cNvSpPr txBox="1">
            <a:spLocks noChangeArrowheads="1"/>
          </p:cNvSpPr>
          <p:nvPr/>
        </p:nvSpPr>
        <p:spPr bwMode="auto">
          <a:xfrm>
            <a:off x="1747838" y="5719763"/>
            <a:ext cx="457200" cy="122237"/>
          </a:xfrm>
          <a:prstGeom prst="rect">
            <a:avLst/>
          </a:prstGeom>
          <a:noFill/>
          <a:ln w="9525">
            <a:noFill/>
            <a:miter lim="800000"/>
            <a:headEnd/>
            <a:tailEnd/>
          </a:ln>
        </p:spPr>
        <p:txBody>
          <a:bodyPr tIns="0" bIns="0">
            <a:spAutoFit/>
          </a:bodyPr>
          <a:lstStyle/>
          <a:p>
            <a:pPr algn="ctr" eaLnBrk="0" hangingPunct="0"/>
            <a:r>
              <a:rPr lang="en-US" sz="800" b="1">
                <a:solidFill>
                  <a:srgbClr val="000000"/>
                </a:solidFill>
                <a:latin typeface="Courier New" pitchFamily="49" charset="0"/>
              </a:rPr>
              <a:t>FTP</a:t>
            </a:r>
            <a:r>
              <a:rPr lang="en-US" sz="800" b="1" baseline="-25000">
                <a:solidFill>
                  <a:srgbClr val="000000"/>
                </a:solidFill>
                <a:latin typeface="Courier New" pitchFamily="49" charset="0"/>
              </a:rPr>
              <a:t>2</a:t>
            </a:r>
          </a:p>
        </p:txBody>
      </p:sp>
      <p:cxnSp>
        <p:nvCxnSpPr>
          <p:cNvPr id="201840" name="AutoShape 112"/>
          <p:cNvCxnSpPr>
            <a:cxnSpLocks noChangeShapeType="1"/>
            <a:stCxn id="201837" idx="4"/>
            <a:endCxn id="201838" idx="3"/>
          </p:cNvCxnSpPr>
          <p:nvPr/>
        </p:nvCxnSpPr>
        <p:spPr bwMode="auto">
          <a:xfrm flipV="1">
            <a:off x="1454150" y="5754688"/>
            <a:ext cx="292100" cy="1587"/>
          </a:xfrm>
          <a:prstGeom prst="straightConnector1">
            <a:avLst/>
          </a:prstGeom>
          <a:noFill/>
          <a:ln w="9525">
            <a:solidFill>
              <a:srgbClr val="000000"/>
            </a:solidFill>
            <a:round/>
            <a:headEnd/>
            <a:tailEnd type="triangle" w="med" len="med"/>
          </a:ln>
        </p:spPr>
      </p:cxnSp>
      <p:sp>
        <p:nvSpPr>
          <p:cNvPr id="201841" name="AutoShape 113"/>
          <p:cNvSpPr>
            <a:spLocks noChangeArrowheads="1"/>
          </p:cNvSpPr>
          <p:nvPr/>
        </p:nvSpPr>
        <p:spPr bwMode="auto">
          <a:xfrm>
            <a:off x="896938" y="2887663"/>
            <a:ext cx="758825" cy="528637"/>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DS.PS_NEW</a:t>
            </a:r>
            <a:r>
              <a:rPr lang="en-US" sz="800" b="1" baseline="-25000">
                <a:solidFill>
                  <a:srgbClr val="000000"/>
                </a:solidFill>
                <a:latin typeface="Courier New" pitchFamily="49" charset="0"/>
              </a:rPr>
              <a:t>2</a:t>
            </a:r>
          </a:p>
        </p:txBody>
      </p:sp>
      <p:sp>
        <p:nvSpPr>
          <p:cNvPr id="201842" name="AutoShape 114"/>
          <p:cNvSpPr>
            <a:spLocks noChangeArrowheads="1"/>
          </p:cNvSpPr>
          <p:nvPr/>
        </p:nvSpPr>
        <p:spPr bwMode="auto">
          <a:xfrm rot="5400000">
            <a:off x="2112169" y="3104356"/>
            <a:ext cx="528638" cy="682625"/>
          </a:xfrm>
          <a:prstGeom prst="triangle">
            <a:avLst>
              <a:gd name="adj" fmla="val 50000"/>
            </a:avLst>
          </a:prstGeom>
          <a:solidFill>
            <a:srgbClr val="FFFF00"/>
          </a:solidFill>
          <a:ln w="9525">
            <a:solidFill>
              <a:srgbClr val="000000"/>
            </a:solidFill>
            <a:miter lim="800000"/>
            <a:headEnd/>
            <a:tailEnd/>
          </a:ln>
        </p:spPr>
        <p:txBody>
          <a:bodyPr/>
          <a:lstStyle/>
          <a:p>
            <a:pPr eaLnBrk="0" hangingPunct="0"/>
            <a:endParaRPr lang="en-GB" sz="800" b="1">
              <a:solidFill>
                <a:srgbClr val="000000"/>
              </a:solidFill>
              <a:latin typeface="Courier New" pitchFamily="49" charset="0"/>
            </a:endParaRPr>
          </a:p>
        </p:txBody>
      </p:sp>
      <p:sp>
        <p:nvSpPr>
          <p:cNvPr id="201843" name="Text Box 115"/>
          <p:cNvSpPr txBox="1">
            <a:spLocks noChangeArrowheads="1"/>
          </p:cNvSpPr>
          <p:nvPr/>
        </p:nvSpPr>
        <p:spPr bwMode="auto">
          <a:xfrm>
            <a:off x="2035175" y="3409950"/>
            <a:ext cx="538163" cy="92075"/>
          </a:xfrm>
          <a:prstGeom prst="rect">
            <a:avLst/>
          </a:prstGeom>
          <a:noFill/>
          <a:ln w="9525">
            <a:noFill/>
            <a:miter lim="800000"/>
            <a:headEnd/>
            <a:tailEnd/>
          </a:ln>
        </p:spPr>
        <p:txBody>
          <a:bodyPr tIns="0" bIns="0"/>
          <a:lstStyle/>
          <a:p>
            <a:pPr algn="ctr" eaLnBrk="0" hangingPunct="0"/>
            <a:r>
              <a:rPr lang="en-US" sz="800" b="1">
                <a:solidFill>
                  <a:srgbClr val="000000"/>
                </a:solidFill>
                <a:latin typeface="Courier New" pitchFamily="49" charset="0"/>
              </a:rPr>
              <a:t>DIFF</a:t>
            </a:r>
            <a:r>
              <a:rPr lang="en-US" sz="800" b="1" baseline="-25000">
                <a:solidFill>
                  <a:srgbClr val="000000"/>
                </a:solidFill>
                <a:latin typeface="Courier New" pitchFamily="49" charset="0"/>
              </a:rPr>
              <a:t>2</a:t>
            </a:r>
          </a:p>
        </p:txBody>
      </p:sp>
      <p:cxnSp>
        <p:nvCxnSpPr>
          <p:cNvPr id="201844" name="AutoShape 116"/>
          <p:cNvCxnSpPr>
            <a:cxnSpLocks noChangeShapeType="1"/>
            <a:stCxn id="201841" idx="4"/>
            <a:endCxn id="201842" idx="3"/>
          </p:cNvCxnSpPr>
          <p:nvPr/>
        </p:nvCxnSpPr>
        <p:spPr bwMode="auto">
          <a:xfrm>
            <a:off x="1665288" y="3152775"/>
            <a:ext cx="369887" cy="292100"/>
          </a:xfrm>
          <a:prstGeom prst="straightConnector1">
            <a:avLst/>
          </a:prstGeom>
          <a:noFill/>
          <a:ln w="9525">
            <a:solidFill>
              <a:srgbClr val="000000"/>
            </a:solidFill>
            <a:round/>
            <a:headEnd/>
            <a:tailEnd type="triangle" w="med" len="med"/>
          </a:ln>
        </p:spPr>
      </p:cxnSp>
      <p:sp>
        <p:nvSpPr>
          <p:cNvPr id="201845" name="AutoShape 117"/>
          <p:cNvSpPr>
            <a:spLocks noChangeArrowheads="1"/>
          </p:cNvSpPr>
          <p:nvPr/>
        </p:nvSpPr>
        <p:spPr bwMode="auto">
          <a:xfrm>
            <a:off x="896938" y="3475038"/>
            <a:ext cx="758825" cy="528637"/>
          </a:xfrm>
          <a:prstGeom prst="can">
            <a:avLst>
              <a:gd name="adj" fmla="val 25000"/>
            </a:avLst>
          </a:prstGeom>
          <a:solidFill>
            <a:srgbClr val="B2B2B2"/>
          </a:solidFill>
          <a:ln w="19050">
            <a:solidFill>
              <a:srgbClr val="0000FF"/>
            </a:solidFill>
            <a:round/>
            <a:headEnd/>
            <a:tailEnd/>
          </a:ln>
          <a:effectLst/>
        </p:spPr>
        <p:txBody>
          <a:bodyPr/>
          <a:lstStyle/>
          <a:p>
            <a:pPr algn="ctr" eaLnBrk="0" hangingPunct="0"/>
            <a:r>
              <a:rPr lang="en-US" sz="800" b="1">
                <a:solidFill>
                  <a:srgbClr val="000000"/>
                </a:solidFill>
                <a:latin typeface="Courier New" pitchFamily="49" charset="0"/>
              </a:rPr>
              <a:t>DS.PS_OLD</a:t>
            </a:r>
            <a:r>
              <a:rPr lang="en-US" sz="800" b="1" baseline="-25000">
                <a:solidFill>
                  <a:srgbClr val="000000"/>
                </a:solidFill>
                <a:latin typeface="Courier New" pitchFamily="49" charset="0"/>
              </a:rPr>
              <a:t>2</a:t>
            </a:r>
          </a:p>
        </p:txBody>
      </p:sp>
      <p:cxnSp>
        <p:nvCxnSpPr>
          <p:cNvPr id="201846" name="AutoShape 118"/>
          <p:cNvCxnSpPr>
            <a:cxnSpLocks noChangeShapeType="1"/>
            <a:stCxn id="201838" idx="0"/>
            <a:endCxn id="201841" idx="2"/>
          </p:cNvCxnSpPr>
          <p:nvPr/>
        </p:nvCxnSpPr>
        <p:spPr bwMode="auto">
          <a:xfrm flipH="1" flipV="1">
            <a:off x="887413" y="3152775"/>
            <a:ext cx="1541462" cy="2601913"/>
          </a:xfrm>
          <a:prstGeom prst="bentConnector5">
            <a:avLst>
              <a:gd name="adj1" fmla="val -22352"/>
              <a:gd name="adj2" fmla="val 59486"/>
              <a:gd name="adj3" fmla="val 107722"/>
            </a:avLst>
          </a:prstGeom>
          <a:noFill/>
          <a:ln w="9525">
            <a:solidFill>
              <a:srgbClr val="000000"/>
            </a:solidFill>
            <a:miter lim="800000"/>
            <a:headEnd/>
            <a:tailEnd type="triangle" w="med" len="med"/>
          </a:ln>
        </p:spPr>
      </p:cxnSp>
      <p:cxnSp>
        <p:nvCxnSpPr>
          <p:cNvPr id="201847" name="AutoShape 119"/>
          <p:cNvCxnSpPr>
            <a:cxnSpLocks noChangeShapeType="1"/>
            <a:stCxn id="201845" idx="4"/>
            <a:endCxn id="201842" idx="3"/>
          </p:cNvCxnSpPr>
          <p:nvPr/>
        </p:nvCxnSpPr>
        <p:spPr bwMode="auto">
          <a:xfrm flipV="1">
            <a:off x="1665288" y="3444875"/>
            <a:ext cx="369887" cy="295275"/>
          </a:xfrm>
          <a:prstGeom prst="straightConnector1">
            <a:avLst/>
          </a:prstGeom>
          <a:noFill/>
          <a:ln w="9525">
            <a:solidFill>
              <a:srgbClr val="000000"/>
            </a:solidFill>
            <a:round/>
            <a:headEnd/>
            <a:tailEnd type="triangle" w="med" len="med"/>
          </a:ln>
        </p:spPr>
      </p:cxnSp>
      <p:sp>
        <p:nvSpPr>
          <p:cNvPr id="201848" name="Text Box 120"/>
          <p:cNvSpPr txBox="1">
            <a:spLocks noChangeArrowheads="1"/>
          </p:cNvSpPr>
          <p:nvPr/>
        </p:nvSpPr>
        <p:spPr bwMode="auto">
          <a:xfrm>
            <a:off x="1768475" y="2887663"/>
            <a:ext cx="1212850" cy="176212"/>
          </a:xfrm>
          <a:prstGeom prst="rect">
            <a:avLst/>
          </a:prstGeom>
          <a:noFill/>
          <a:ln w="9525">
            <a:noFill/>
            <a:miter lim="800000"/>
            <a:headEnd/>
            <a:tailEnd/>
          </a:ln>
        </p:spPr>
        <p:txBody>
          <a:bodyPr lIns="0" tIns="0" rIns="0" bIns="0"/>
          <a:lstStyle/>
          <a:p>
            <a:pPr algn="ctr" eaLnBrk="0" hangingPunct="0"/>
            <a:r>
              <a:rPr lang="en-US" sz="800" b="1">
                <a:solidFill>
                  <a:srgbClr val="000000"/>
                </a:solidFill>
                <a:latin typeface="Courier New" pitchFamily="49" charset="0"/>
              </a:rPr>
              <a:t>DS.PS_NEW</a:t>
            </a:r>
            <a:r>
              <a:rPr lang="en-US" sz="800" b="1" baseline="-25000">
                <a:solidFill>
                  <a:srgbClr val="000000"/>
                </a:solidFill>
                <a:latin typeface="Courier New" pitchFamily="49" charset="0"/>
              </a:rPr>
              <a:t>2</a:t>
            </a:r>
            <a:r>
              <a:rPr lang="en-US" sz="800" b="1">
                <a:solidFill>
                  <a:srgbClr val="000000"/>
                </a:solidFill>
                <a:latin typeface="Courier New" pitchFamily="49" charset="0"/>
              </a:rPr>
              <a:t>.PKEY,</a:t>
            </a:r>
          </a:p>
          <a:p>
            <a:pPr algn="ctr" eaLnBrk="0" hangingPunct="0"/>
            <a:r>
              <a:rPr lang="en-US" sz="800" b="1">
                <a:solidFill>
                  <a:srgbClr val="000000"/>
                </a:solidFill>
                <a:latin typeface="Courier New" pitchFamily="49" charset="0"/>
              </a:rPr>
              <a:t>DS.PS_OLD</a:t>
            </a:r>
            <a:r>
              <a:rPr lang="en-US" sz="800" b="1" baseline="-25000">
                <a:solidFill>
                  <a:srgbClr val="000000"/>
                </a:solidFill>
                <a:latin typeface="Courier New" pitchFamily="49" charset="0"/>
              </a:rPr>
              <a:t>2</a:t>
            </a:r>
            <a:r>
              <a:rPr lang="en-US" sz="800" b="1">
                <a:solidFill>
                  <a:srgbClr val="000000"/>
                </a:solidFill>
                <a:latin typeface="Courier New" pitchFamily="49" charset="0"/>
              </a:rPr>
              <a:t>.PKEY</a:t>
            </a:r>
          </a:p>
        </p:txBody>
      </p:sp>
      <p:cxnSp>
        <p:nvCxnSpPr>
          <p:cNvPr id="201849" name="AutoShape 121"/>
          <p:cNvCxnSpPr>
            <a:cxnSpLocks noChangeShapeType="1"/>
            <a:stCxn id="201848" idx="2"/>
            <a:endCxn id="201842" idx="1"/>
          </p:cNvCxnSpPr>
          <p:nvPr/>
        </p:nvCxnSpPr>
        <p:spPr bwMode="auto">
          <a:xfrm>
            <a:off x="2374900" y="3063875"/>
            <a:ext cx="4763" cy="250825"/>
          </a:xfrm>
          <a:prstGeom prst="straightConnector1">
            <a:avLst/>
          </a:prstGeom>
          <a:noFill/>
          <a:ln w="9525">
            <a:solidFill>
              <a:srgbClr val="000000"/>
            </a:solidFill>
            <a:round/>
            <a:headEnd/>
            <a:tailEnd type="triangle" w="med" len="med"/>
          </a:ln>
        </p:spPr>
      </p:cxnSp>
      <p:cxnSp>
        <p:nvCxnSpPr>
          <p:cNvPr id="201850" name="AutoShape 122"/>
          <p:cNvCxnSpPr>
            <a:cxnSpLocks noChangeShapeType="1"/>
            <a:stCxn id="201842" idx="0"/>
            <a:endCxn id="201748" idx="2"/>
          </p:cNvCxnSpPr>
          <p:nvPr/>
        </p:nvCxnSpPr>
        <p:spPr bwMode="auto">
          <a:xfrm flipV="1">
            <a:off x="2717800" y="3441700"/>
            <a:ext cx="239713" cy="3175"/>
          </a:xfrm>
          <a:prstGeom prst="bentConnector3">
            <a:avLst>
              <a:gd name="adj1" fmla="val 51657"/>
            </a:avLst>
          </a:prstGeom>
          <a:noFill/>
          <a:ln w="9525">
            <a:solidFill>
              <a:srgbClr val="000000"/>
            </a:solidFill>
            <a:miter lim="800000"/>
            <a:headEnd/>
            <a:tailEnd type="triangle" w="med" len="med"/>
          </a:ln>
        </p:spPr>
      </p:cxnSp>
      <p:cxnSp>
        <p:nvCxnSpPr>
          <p:cNvPr id="201851" name="AutoShape 123"/>
          <p:cNvCxnSpPr>
            <a:cxnSpLocks noChangeShapeType="1"/>
            <a:stCxn id="201802" idx="0"/>
            <a:endCxn id="201778" idx="2"/>
          </p:cNvCxnSpPr>
          <p:nvPr/>
        </p:nvCxnSpPr>
        <p:spPr bwMode="auto">
          <a:xfrm>
            <a:off x="2716213" y="2143125"/>
            <a:ext cx="238125" cy="6350"/>
          </a:xfrm>
          <a:prstGeom prst="bentConnector3">
            <a:avLst>
              <a:gd name="adj1" fmla="val 52000"/>
            </a:avLst>
          </a:prstGeom>
          <a:noFill/>
          <a:ln w="9525">
            <a:solidFill>
              <a:srgbClr val="000000"/>
            </a:solidFill>
            <a:miter lim="800000"/>
            <a:headEnd/>
            <a:tailEnd type="triangle" w="med" len="med"/>
          </a:ln>
        </p:spPr>
      </p:cxnSp>
      <p:cxnSp>
        <p:nvCxnSpPr>
          <p:cNvPr id="201852" name="AutoShape 124"/>
          <p:cNvCxnSpPr>
            <a:cxnSpLocks noChangeShapeType="1"/>
            <a:stCxn id="201745" idx="0"/>
            <a:endCxn id="201768" idx="3"/>
          </p:cNvCxnSpPr>
          <p:nvPr/>
        </p:nvCxnSpPr>
        <p:spPr bwMode="auto">
          <a:xfrm>
            <a:off x="7589838" y="2147888"/>
            <a:ext cx="561975" cy="123825"/>
          </a:xfrm>
          <a:prstGeom prst="straightConnector1">
            <a:avLst/>
          </a:prstGeom>
          <a:noFill/>
          <a:ln w="9525">
            <a:solidFill>
              <a:srgbClr val="000000"/>
            </a:solidFill>
            <a:round/>
            <a:headEnd/>
            <a:tailEnd type="triangle" w="med" len="med"/>
          </a:ln>
        </p:spPr>
      </p:cxnSp>
      <p:cxnSp>
        <p:nvCxnSpPr>
          <p:cNvPr id="201853" name="AutoShape 125"/>
          <p:cNvCxnSpPr>
            <a:cxnSpLocks noChangeShapeType="1"/>
            <a:stCxn id="201764" idx="0"/>
            <a:endCxn id="201769" idx="1"/>
          </p:cNvCxnSpPr>
          <p:nvPr/>
        </p:nvCxnSpPr>
        <p:spPr bwMode="auto">
          <a:xfrm flipH="1" flipV="1">
            <a:off x="8151813" y="2305050"/>
            <a:ext cx="419100" cy="1136650"/>
          </a:xfrm>
          <a:prstGeom prst="bentConnector5">
            <a:avLst>
              <a:gd name="adj1" fmla="val -54167"/>
              <a:gd name="adj2" fmla="val 59079"/>
              <a:gd name="adj3" fmla="val 154546"/>
            </a:avLst>
          </a:prstGeom>
          <a:noFill/>
          <a:ln w="9525">
            <a:solidFill>
              <a:srgbClr val="000000"/>
            </a:solidFill>
            <a:miter lim="800000"/>
            <a:headEnd/>
            <a:tailEnd type="triangle" w="med" len="med"/>
          </a:ln>
        </p:spPr>
      </p:cxnSp>
      <p:cxnSp>
        <p:nvCxnSpPr>
          <p:cNvPr id="201854" name="AutoShape 126"/>
          <p:cNvCxnSpPr>
            <a:cxnSpLocks noChangeShapeType="1"/>
            <a:stCxn id="201768" idx="0"/>
            <a:endCxn id="201811" idx="2"/>
          </p:cNvCxnSpPr>
          <p:nvPr/>
        </p:nvCxnSpPr>
        <p:spPr bwMode="auto">
          <a:xfrm flipH="1">
            <a:off x="5432425" y="2271713"/>
            <a:ext cx="3402013" cy="2530475"/>
          </a:xfrm>
          <a:prstGeom prst="bentConnector5">
            <a:avLst>
              <a:gd name="adj1" fmla="val -6718"/>
              <a:gd name="adj2" fmla="val 78667"/>
              <a:gd name="adj3" fmla="val 116750"/>
            </a:avLst>
          </a:prstGeom>
          <a:noFill/>
          <a:ln w="9525">
            <a:solidFill>
              <a:srgbClr val="000000"/>
            </a:solidFill>
            <a:miter lim="800000"/>
            <a:headEnd/>
            <a:tailEnd type="triangle" w="med" len="med"/>
          </a:ln>
        </p:spPr>
      </p:cxnSp>
      <p:sp>
        <p:nvSpPr>
          <p:cNvPr id="201856" name="Text Box 128"/>
          <p:cNvSpPr txBox="1">
            <a:spLocks noChangeArrowheads="1"/>
          </p:cNvSpPr>
          <p:nvPr/>
        </p:nvSpPr>
        <p:spPr bwMode="auto">
          <a:xfrm>
            <a:off x="685800" y="6096000"/>
            <a:ext cx="777875" cy="304800"/>
          </a:xfrm>
          <a:prstGeom prst="rect">
            <a:avLst/>
          </a:prstGeom>
          <a:noFill/>
          <a:ln w="9525">
            <a:noFill/>
            <a:miter lim="800000"/>
            <a:headEnd/>
            <a:tailEnd/>
          </a:ln>
          <a:effectLst/>
        </p:spPr>
        <p:txBody>
          <a:bodyPr wrap="none">
            <a:spAutoFit/>
          </a:bodyPr>
          <a:lstStyle/>
          <a:p>
            <a:r>
              <a:rPr lang="en-US" b="1">
                <a:solidFill>
                  <a:srgbClr val="CC3300"/>
                </a:solidFill>
              </a:rPr>
              <a:t>Sources</a:t>
            </a:r>
            <a:endParaRPr lang="el-GR" b="1">
              <a:solidFill>
                <a:srgbClr val="CC3300"/>
              </a:solidFill>
            </a:endParaRPr>
          </a:p>
        </p:txBody>
      </p:sp>
      <p:sp>
        <p:nvSpPr>
          <p:cNvPr id="201857" name="Text Box 129"/>
          <p:cNvSpPr txBox="1">
            <a:spLocks noChangeArrowheads="1"/>
          </p:cNvSpPr>
          <p:nvPr/>
        </p:nvSpPr>
        <p:spPr bwMode="auto">
          <a:xfrm>
            <a:off x="5529263" y="6096000"/>
            <a:ext cx="490537" cy="304800"/>
          </a:xfrm>
          <a:prstGeom prst="rect">
            <a:avLst/>
          </a:prstGeom>
          <a:noFill/>
          <a:ln w="9525">
            <a:noFill/>
            <a:miter lim="800000"/>
            <a:headEnd/>
            <a:tailEnd/>
          </a:ln>
          <a:effectLst/>
        </p:spPr>
        <p:txBody>
          <a:bodyPr wrap="none">
            <a:spAutoFit/>
          </a:bodyPr>
          <a:lstStyle/>
          <a:p>
            <a:r>
              <a:rPr lang="en-US" b="1">
                <a:solidFill>
                  <a:srgbClr val="CC3300"/>
                </a:solidFill>
              </a:rPr>
              <a:t>DW</a:t>
            </a:r>
            <a:endParaRPr lang="el-GR" b="1">
              <a:solidFill>
                <a:srgbClr val="CC3300"/>
              </a:solidFill>
            </a:endParaRPr>
          </a:p>
        </p:txBody>
      </p:sp>
      <p:sp>
        <p:nvSpPr>
          <p:cNvPr id="201858" name="Text Box 130"/>
          <p:cNvSpPr txBox="1">
            <a:spLocks noChangeArrowheads="1"/>
          </p:cNvSpPr>
          <p:nvPr/>
        </p:nvSpPr>
        <p:spPr bwMode="auto">
          <a:xfrm>
            <a:off x="8375650" y="3886200"/>
            <a:ext cx="522900" cy="307777"/>
          </a:xfrm>
          <a:prstGeom prst="rect">
            <a:avLst/>
          </a:prstGeom>
          <a:noFill/>
          <a:ln w="9525">
            <a:noFill/>
            <a:miter lim="800000"/>
            <a:headEnd/>
            <a:tailEnd/>
          </a:ln>
          <a:effectLst/>
        </p:spPr>
        <p:txBody>
          <a:bodyPr wrap="none">
            <a:spAutoFit/>
          </a:bodyPr>
          <a:lstStyle/>
          <a:p>
            <a:r>
              <a:rPr lang="en-US" b="1" dirty="0" smtClean="0">
                <a:solidFill>
                  <a:srgbClr val="CC3300"/>
                </a:solidFill>
              </a:rPr>
              <a:t>ETL</a:t>
            </a:r>
            <a:endParaRPr lang="el-GR" b="1" dirty="0">
              <a:solidFill>
                <a:srgbClr val="CC3300"/>
              </a:solidFill>
            </a:endParaRPr>
          </a:p>
        </p:txBody>
      </p:sp>
      <p:sp>
        <p:nvSpPr>
          <p:cNvPr id="201859" name="Rectangle 131"/>
          <p:cNvSpPr>
            <a:spLocks noGrp="1" noChangeArrowheads="1"/>
          </p:cNvSpPr>
          <p:nvPr>
            <p:ph type="title"/>
          </p:nvPr>
        </p:nvSpPr>
        <p:spPr>
          <a:xfrm>
            <a:off x="685800" y="609600"/>
            <a:ext cx="7772400" cy="1143000"/>
          </a:xfrm>
        </p:spPr>
        <p:txBody>
          <a:bodyPr>
            <a:normAutofit/>
          </a:bodyPr>
          <a:lstStyle/>
          <a:p>
            <a:r>
              <a:rPr lang="en-US" dirty="0" smtClean="0"/>
              <a:t>NO!! DW </a:t>
            </a:r>
            <a:r>
              <a:rPr lang="en-US" dirty="0">
                <a:cs typeface="Times New Roman" pitchFamily="18" charset="0"/>
              </a:rPr>
              <a:t>≠</a:t>
            </a:r>
            <a:r>
              <a:rPr lang="el-GR" dirty="0"/>
              <a:t> </a:t>
            </a:r>
            <a:r>
              <a:rPr lang="en-US" dirty="0" smtClean="0"/>
              <a:t>Mat. views</a:t>
            </a:r>
            <a:r>
              <a:rPr lang="el-GR"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SWEBOK Maintenance</a:t>
            </a:r>
            <a:endParaRPr lang="en-US" sz="3600" dirty="0"/>
          </a:p>
        </p:txBody>
      </p:sp>
      <p:sp>
        <p:nvSpPr>
          <p:cNvPr id="3" name="Content Placeholder 2"/>
          <p:cNvSpPr>
            <a:spLocks noGrp="1"/>
          </p:cNvSpPr>
          <p:nvPr>
            <p:ph idx="1"/>
          </p:nvPr>
        </p:nvSpPr>
        <p:spPr>
          <a:xfrm>
            <a:off x="467544" y="1340768"/>
            <a:ext cx="8229600" cy="5517232"/>
          </a:xfrm>
        </p:spPr>
        <p:txBody>
          <a:bodyPr>
            <a:noAutofit/>
          </a:bodyPr>
          <a:lstStyle/>
          <a:p>
            <a:r>
              <a:rPr lang="en-US" sz="2400" b="1" dirty="0" smtClean="0">
                <a:solidFill>
                  <a:srgbClr val="0000FF"/>
                </a:solidFill>
              </a:rPr>
              <a:t>Corrective</a:t>
            </a:r>
            <a:r>
              <a:rPr lang="en-US" sz="2400" b="1" dirty="0" smtClean="0"/>
              <a:t> </a:t>
            </a:r>
            <a:r>
              <a:rPr lang="en-US" sz="2400" dirty="0" smtClean="0"/>
              <a:t>maintenance: reactive modification (or repairs) of a software product performed after delivery to </a:t>
            </a:r>
            <a:r>
              <a:rPr lang="en-US" sz="2400" b="1" dirty="0" smtClean="0">
                <a:solidFill>
                  <a:srgbClr val="0000FF"/>
                </a:solidFill>
              </a:rPr>
              <a:t>correct discovered problems</a:t>
            </a:r>
            <a:r>
              <a:rPr lang="en-US" sz="2400" dirty="0" smtClean="0">
                <a:solidFill>
                  <a:srgbClr val="0000FF"/>
                </a:solidFill>
              </a:rPr>
              <a:t>. </a:t>
            </a:r>
          </a:p>
          <a:p>
            <a:r>
              <a:rPr lang="en-US" sz="2400" b="1" dirty="0" smtClean="0">
                <a:solidFill>
                  <a:srgbClr val="FF0000"/>
                </a:solidFill>
              </a:rPr>
              <a:t>Adaptive</a:t>
            </a:r>
            <a:r>
              <a:rPr lang="en-US" sz="2400" dirty="0" smtClean="0"/>
              <a:t> maintenance: modification of a software product performed after delivery </a:t>
            </a:r>
            <a:r>
              <a:rPr lang="en-US" sz="2400" b="1" dirty="0" smtClean="0">
                <a:solidFill>
                  <a:srgbClr val="FF0000"/>
                </a:solidFill>
              </a:rPr>
              <a:t>to keep a software product usable in a changed or changing environment</a:t>
            </a:r>
            <a:r>
              <a:rPr lang="en-US" sz="2400" b="1" dirty="0" smtClean="0"/>
              <a:t>. </a:t>
            </a:r>
          </a:p>
          <a:p>
            <a:r>
              <a:rPr lang="en-US" sz="2400" b="1" dirty="0" smtClean="0"/>
              <a:t>Perfective</a:t>
            </a:r>
            <a:r>
              <a:rPr lang="en-US" sz="2400" dirty="0" smtClean="0"/>
              <a:t> maintenance: modification of a software product after delivery to provide enhancements for users, improvement of program documentation, and recoding </a:t>
            </a:r>
            <a:r>
              <a:rPr lang="en-US" sz="2400" b="1" dirty="0" smtClean="0"/>
              <a:t>to improve software performance, maintainability, or other software attributes. </a:t>
            </a:r>
          </a:p>
          <a:p>
            <a:r>
              <a:rPr lang="en-US" sz="2400" dirty="0" smtClean="0">
                <a:solidFill>
                  <a:srgbClr val="C00000"/>
                </a:solidFill>
              </a:rPr>
              <a:t>Preventive</a:t>
            </a:r>
            <a:r>
              <a:rPr lang="en-US" sz="2400" dirty="0" smtClean="0"/>
              <a:t> maintenance: modification of a software product after delivery </a:t>
            </a:r>
            <a:r>
              <a:rPr lang="en-US" sz="2400" dirty="0" smtClean="0">
                <a:solidFill>
                  <a:srgbClr val="C00000"/>
                </a:solidFill>
              </a:rPr>
              <a:t>to detect and correct latent faults </a:t>
            </a:r>
            <a:r>
              <a:rPr lang="en-US" sz="2400" dirty="0" smtClean="0"/>
              <a:t>in the software product before they become operational faults. </a:t>
            </a:r>
          </a:p>
        </p:txBody>
      </p:sp>
      <p:sp>
        <p:nvSpPr>
          <p:cNvPr id="5" name="Slide Number Placeholder 4"/>
          <p:cNvSpPr>
            <a:spLocks noGrp="1"/>
          </p:cNvSpPr>
          <p:nvPr>
            <p:ph type="sldNum" sz="quarter" idx="12"/>
          </p:nvPr>
        </p:nvSpPr>
        <p:spPr/>
        <p:txBody>
          <a:bodyPr/>
          <a:lstStyle/>
          <a:p>
            <a:fld id="{69E29E33-B620-47F9-BB04-8846C2A5AFCC}" type="slidenum">
              <a:rPr lang="en-US" smtClean="0"/>
              <a:pPr/>
              <a:t>3</a:t>
            </a:fld>
            <a:endParaRPr lang="en-US"/>
          </a:p>
        </p:txBody>
      </p:sp>
      <p:graphicFrame>
        <p:nvGraphicFramePr>
          <p:cNvPr id="6" name="Table 5"/>
          <p:cNvGraphicFramePr>
            <a:graphicFrameLocks noGrp="1"/>
          </p:cNvGraphicFramePr>
          <p:nvPr/>
        </p:nvGraphicFramePr>
        <p:xfrm>
          <a:off x="4788024" y="116632"/>
          <a:ext cx="4283968" cy="1051560"/>
        </p:xfrm>
        <a:graphic>
          <a:graphicData uri="http://schemas.openxmlformats.org/drawingml/2006/table">
            <a:tbl>
              <a:tblPr/>
              <a:tblGrid>
                <a:gridCol w="1293915"/>
                <a:gridCol w="1400323"/>
                <a:gridCol w="1589730"/>
              </a:tblGrid>
              <a:tr h="0">
                <a:tc>
                  <a:txBody>
                    <a:bodyPr/>
                    <a:lstStyle/>
                    <a:p>
                      <a:pPr>
                        <a:lnSpc>
                          <a:spcPct val="115000"/>
                        </a:lnSpc>
                        <a:spcAft>
                          <a:spcPts val="0"/>
                        </a:spcAft>
                      </a:pPr>
                      <a:endParaRPr lang="en-US" sz="2000" dirty="0">
                        <a:latin typeface="+mn-lt"/>
                        <a:ea typeface="Calibri"/>
                        <a:cs typeface="TimesNewRomanPS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latin typeface="+mn-lt"/>
                          <a:ea typeface="Calibri"/>
                          <a:cs typeface="TimesNewRomanPS-BoldMT"/>
                        </a:rPr>
                        <a:t>Correction</a:t>
                      </a:r>
                      <a:endParaRPr lang="en-US" sz="20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latin typeface="+mn-lt"/>
                          <a:ea typeface="Calibri"/>
                          <a:cs typeface="TimesNewRomanPS-BoldMT"/>
                        </a:rPr>
                        <a:t>Enhancement</a:t>
                      </a:r>
                      <a:endParaRPr lang="en-US" sz="20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000">
                          <a:latin typeface="+mn-lt"/>
                          <a:ea typeface="Calibri"/>
                          <a:cs typeface="TimesNewRomanPSMT"/>
                        </a:rPr>
                        <a:t>Proactive</a:t>
                      </a:r>
                      <a:endParaRPr lang="en-US" sz="20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solidFill>
                            <a:srgbClr val="C00000"/>
                          </a:solidFill>
                          <a:latin typeface="+mn-lt"/>
                          <a:ea typeface="Calibri"/>
                          <a:cs typeface="TimesNewRomanPSMT"/>
                        </a:rPr>
                        <a:t>Preventive</a:t>
                      </a:r>
                      <a:endParaRPr lang="en-US" sz="2000" dirty="0">
                        <a:solidFill>
                          <a:srgbClr val="C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dirty="0">
                          <a:latin typeface="+mn-lt"/>
                          <a:ea typeface="Calibri"/>
                          <a:cs typeface="TimesNewRomanPSMT"/>
                        </a:rPr>
                        <a:t>Perfective</a:t>
                      </a:r>
                      <a:endParaRPr lang="en-US" sz="20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000">
                          <a:latin typeface="+mn-lt"/>
                          <a:ea typeface="Calibri"/>
                          <a:cs typeface="TimesNewRomanPSMT"/>
                        </a:rPr>
                        <a:t>Reactive</a:t>
                      </a:r>
                      <a:endParaRPr lang="en-US" sz="20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dirty="0">
                          <a:solidFill>
                            <a:srgbClr val="0000FF"/>
                          </a:solidFill>
                          <a:latin typeface="+mn-lt"/>
                          <a:ea typeface="Calibri"/>
                          <a:cs typeface="TimesNewRomanPSMT"/>
                        </a:rPr>
                        <a:t>Corrective</a:t>
                      </a:r>
                      <a:endParaRPr lang="en-US" sz="2000" b="1" dirty="0">
                        <a:solidFill>
                          <a:srgbClr val="0000FF"/>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solidFill>
                            <a:srgbClr val="FF0000"/>
                          </a:solidFill>
                          <a:latin typeface="+mn-lt"/>
                          <a:ea typeface="Calibri"/>
                          <a:cs typeface="TimesNewRomanPSMT"/>
                        </a:rPr>
                        <a:t>Adaptive</a:t>
                      </a:r>
                      <a:endParaRPr lang="en-US" sz="2000" dirty="0">
                        <a:solidFill>
                          <a:srgbClr val="FF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Bellahsene</a:t>
            </a:r>
            <a:r>
              <a:rPr lang="en-US" dirty="0" smtClean="0"/>
              <a:t> (DEXA’98, KAIS02)</a:t>
            </a:r>
            <a:endParaRPr lang="el-GR" dirty="0"/>
          </a:p>
        </p:txBody>
      </p:sp>
      <p:sp>
        <p:nvSpPr>
          <p:cNvPr id="3" name="Content Placeholder 2"/>
          <p:cNvSpPr>
            <a:spLocks noGrp="1"/>
          </p:cNvSpPr>
          <p:nvPr>
            <p:ph idx="1"/>
          </p:nvPr>
        </p:nvSpPr>
        <p:spPr/>
        <p:txBody>
          <a:bodyPr>
            <a:normAutofit/>
          </a:bodyPr>
          <a:lstStyle/>
          <a:p>
            <a:r>
              <a:rPr lang="en-US" sz="2600" dirty="0" smtClean="0"/>
              <a:t>Annotate views with a </a:t>
            </a:r>
            <a:r>
              <a:rPr lang="en-US" sz="2600" dirty="0" smtClean="0">
                <a:solidFill>
                  <a:srgbClr val="FF0000"/>
                </a:solidFill>
                <a:latin typeface="Consolas" pitchFamily="49" charset="0"/>
                <a:cs typeface="Consolas" pitchFamily="49" charset="0"/>
              </a:rPr>
              <a:t>HIDE</a:t>
            </a:r>
            <a:r>
              <a:rPr lang="en-US" sz="2600" dirty="0" smtClean="0"/>
              <a:t> clause that works oppositely to SELECT (i.e., you project all attributes except for the hidden ones)</a:t>
            </a:r>
          </a:p>
          <a:p>
            <a:r>
              <a:rPr lang="en-US" sz="2600" dirty="0" smtClean="0"/>
              <a:t>Also: </a:t>
            </a:r>
            <a:r>
              <a:rPr lang="en-US" sz="2600" dirty="0" smtClean="0">
                <a:solidFill>
                  <a:srgbClr val="FF0000"/>
                </a:solidFill>
              </a:rPr>
              <a:t>ADD ATTRIBUTE</a:t>
            </a:r>
            <a:r>
              <a:rPr lang="en-US" sz="2600" dirty="0" smtClean="0"/>
              <a:t> to equip views with attributes not present in the sources (e.g., timestamps, calculations)</a:t>
            </a:r>
          </a:p>
          <a:p>
            <a:r>
              <a:rPr lang="en-US" sz="2600" dirty="0" smtClean="0"/>
              <a:t>What if </a:t>
            </a:r>
            <a:r>
              <a:rPr lang="en-US" sz="2600" b="1" dirty="0" smtClean="0"/>
              <a:t>sources </a:t>
            </a:r>
            <a:r>
              <a:rPr lang="en-US" sz="2600" dirty="0" smtClean="0"/>
              <a:t>change? The author considers attribute/relation addition &amp; deletion and the impact it has to view </a:t>
            </a:r>
            <a:r>
              <a:rPr lang="en-US" sz="2600" dirty="0" err="1" smtClean="0"/>
              <a:t>rematerialization</a:t>
            </a:r>
            <a:r>
              <a:rPr lang="en-US" sz="2600" dirty="0" smtClean="0"/>
              <a:t> (how to </a:t>
            </a:r>
            <a:r>
              <a:rPr lang="en-US" sz="2600" dirty="0" err="1" smtClean="0"/>
              <a:t>recompute</a:t>
            </a:r>
            <a:r>
              <a:rPr lang="en-US" sz="2600" dirty="0" smtClean="0"/>
              <a:t> the materialized extent via SQL commands)</a:t>
            </a:r>
          </a:p>
          <a:p>
            <a:r>
              <a:rPr lang="en-US" sz="2600" dirty="0" smtClean="0"/>
              <a:t>Cost model to estimate the cost of different options</a:t>
            </a:r>
          </a:p>
          <a:p>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30</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Bellahsene</a:t>
            </a:r>
            <a:r>
              <a:rPr lang="en-US" dirty="0" smtClean="0"/>
              <a:t> (DEXA’98, KAIS02)</a:t>
            </a:r>
            <a:endParaRPr lang="en-US" dirty="0"/>
          </a:p>
        </p:txBody>
      </p:sp>
      <p:sp>
        <p:nvSpPr>
          <p:cNvPr id="3" name="Content Placeholder 2"/>
          <p:cNvSpPr>
            <a:spLocks noGrp="1"/>
          </p:cNvSpPr>
          <p:nvPr>
            <p:ph idx="1"/>
          </p:nvPr>
        </p:nvSpPr>
        <p:spPr>
          <a:xfrm>
            <a:off x="457200" y="1600200"/>
            <a:ext cx="8363272" cy="4709120"/>
          </a:xfrm>
        </p:spPr>
        <p:txBody>
          <a:bodyPr>
            <a:normAutofit fontScale="85000" lnSpcReduction="10000"/>
          </a:bodyPr>
          <a:lstStyle/>
          <a:p>
            <a:pPr>
              <a:buNone/>
            </a:pPr>
            <a:r>
              <a:rPr lang="en-US" sz="2400" dirty="0" smtClean="0">
                <a:latin typeface="Consolas" pitchFamily="49" charset="0"/>
              </a:rPr>
              <a:t>[Create] view &lt;view name&gt; As &lt;query expression&gt;; </a:t>
            </a:r>
          </a:p>
          <a:p>
            <a:pPr>
              <a:buNone/>
            </a:pPr>
            <a:r>
              <a:rPr lang="en-US" sz="2400" dirty="0" smtClean="0">
                <a:latin typeface="Consolas" pitchFamily="49" charset="0"/>
              </a:rPr>
              <a:t>[Add Attribute &lt;attribute name&gt;:&lt;query expression&gt;=&lt;type&gt;]</a:t>
            </a:r>
          </a:p>
          <a:p>
            <a:pPr>
              <a:buNone/>
            </a:pPr>
            <a:r>
              <a:rPr lang="en-US" sz="2400" dirty="0" smtClean="0">
                <a:latin typeface="Consolas" pitchFamily="49" charset="0"/>
              </a:rPr>
              <a:t>[Hide Attribute &lt;attribute name&gt;];</a:t>
            </a:r>
          </a:p>
          <a:p>
            <a:pPr>
              <a:buNone/>
            </a:pPr>
            <a:endParaRPr lang="en-US" i="1" dirty="0" smtClean="0"/>
          </a:p>
          <a:p>
            <a:pPr>
              <a:buNone/>
            </a:pPr>
            <a:r>
              <a:rPr lang="en-US" i="1" dirty="0" smtClean="0"/>
              <a:t>Used for schema evolution too. See how to change the type of an attribute</a:t>
            </a:r>
          </a:p>
          <a:p>
            <a:pPr>
              <a:buNone/>
            </a:pPr>
            <a:endParaRPr lang="en-US" i="1" dirty="0" smtClean="0"/>
          </a:p>
          <a:p>
            <a:pPr>
              <a:buNone/>
            </a:pPr>
            <a:r>
              <a:rPr lang="en-US" sz="2600" dirty="0" smtClean="0">
                <a:latin typeface="Consolas" pitchFamily="49" charset="0"/>
              </a:rPr>
              <a:t>Create View V’ As Select From V;</a:t>
            </a:r>
          </a:p>
          <a:p>
            <a:pPr>
              <a:buNone/>
            </a:pPr>
            <a:r>
              <a:rPr lang="en-US" sz="2600" dirty="0" smtClean="0">
                <a:latin typeface="Consolas" pitchFamily="49" charset="0"/>
              </a:rPr>
              <a:t>Hide attribute A;</a:t>
            </a:r>
          </a:p>
          <a:p>
            <a:pPr>
              <a:buNone/>
            </a:pPr>
            <a:r>
              <a:rPr lang="en-US" sz="2600" dirty="0" smtClean="0">
                <a:latin typeface="Consolas" pitchFamily="49" charset="0"/>
              </a:rPr>
              <a:t>Add attribute A : T </a:t>
            </a:r>
            <a:r>
              <a:rPr lang="en-US" sz="2600" dirty="0" smtClean="0"/>
              <a:t>/* new type for A in V’ */</a:t>
            </a:r>
          </a:p>
          <a:p>
            <a:pPr>
              <a:buNone/>
            </a:pPr>
            <a:r>
              <a:rPr lang="en-US" sz="2600" dirty="0" smtClean="0">
                <a:latin typeface="Consolas" pitchFamily="49" charset="0"/>
              </a:rPr>
              <a:t>Drop view V;</a:t>
            </a:r>
          </a:p>
          <a:p>
            <a:pPr>
              <a:buNone/>
            </a:pPr>
            <a:r>
              <a:rPr lang="en-US" sz="2600" dirty="0" smtClean="0">
                <a:latin typeface="Consolas" pitchFamily="49" charset="0"/>
              </a:rPr>
              <a:t>Rename V’ as V;</a:t>
            </a:r>
            <a:endParaRPr lang="en-US" dirty="0"/>
          </a:p>
        </p:txBody>
      </p:sp>
      <p:sp>
        <p:nvSpPr>
          <p:cNvPr id="4" name="Footer Placeholder 3"/>
          <p:cNvSpPr>
            <a:spLocks noGrp="1"/>
          </p:cNvSpPr>
          <p:nvPr>
            <p:ph type="ftr" sz="quarter" idx="11"/>
          </p:nvPr>
        </p:nvSpPr>
        <p:spPr/>
        <p:txBody>
          <a:bodyPr/>
          <a:lstStyle/>
          <a:p>
            <a:r>
              <a:rPr lang="en-US" dirty="0" smtClean="0"/>
              <a:t>Example stolen from paper</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Quix</a:t>
            </a:r>
            <a:r>
              <a:rPr lang="en-US" dirty="0" smtClean="0"/>
              <a:t> @ DMDW ‘99</a:t>
            </a:r>
            <a:endParaRPr lang="en-US" dirty="0"/>
          </a:p>
        </p:txBody>
      </p:sp>
      <p:sp>
        <p:nvSpPr>
          <p:cNvPr id="6" name="Content Placeholder 5"/>
          <p:cNvSpPr>
            <a:spLocks noGrp="1"/>
          </p:cNvSpPr>
          <p:nvPr>
            <p:ph idx="1"/>
          </p:nvPr>
        </p:nvSpPr>
        <p:spPr>
          <a:xfrm>
            <a:off x="457200" y="1600201"/>
            <a:ext cx="8229600" cy="2057400"/>
          </a:xfrm>
        </p:spPr>
        <p:txBody>
          <a:bodyPr>
            <a:normAutofit lnSpcReduction="10000"/>
          </a:bodyPr>
          <a:lstStyle/>
          <a:p>
            <a:r>
              <a:rPr lang="en-US" sz="2400" dirty="0" smtClean="0"/>
              <a:t>Context: DW schemata annotated with quality factors</a:t>
            </a:r>
          </a:p>
          <a:p>
            <a:r>
              <a:rPr lang="en-US" sz="2400" dirty="0" smtClean="0"/>
              <a:t>Metadata </a:t>
            </a:r>
            <a:r>
              <a:rPr lang="en-US" sz="2400" dirty="0"/>
              <a:t>that track the history of changes and provide a set of rules to enforce when a quality factor </a:t>
            </a:r>
            <a:r>
              <a:rPr lang="en-US" sz="2400" dirty="0" smtClean="0"/>
              <a:t>(completeness, consistency, correctness, …) has </a:t>
            </a:r>
            <a:r>
              <a:rPr lang="en-US" sz="2400" dirty="0"/>
              <a:t>to be reevaluated. </a:t>
            </a:r>
          </a:p>
          <a:p>
            <a:r>
              <a:rPr lang="en-US" sz="2400" dirty="0" smtClean="0"/>
              <a:t>Basic </a:t>
            </a:r>
            <a:r>
              <a:rPr lang="en-US" sz="2400" b="1" dirty="0" smtClean="0"/>
              <a:t>taxonomy of changes</a:t>
            </a:r>
          </a:p>
        </p:txBody>
      </p:sp>
      <p:graphicFrame>
        <p:nvGraphicFramePr>
          <p:cNvPr id="4" name="Table 3"/>
          <p:cNvGraphicFramePr>
            <a:graphicFrameLocks noGrp="1"/>
          </p:cNvGraphicFramePr>
          <p:nvPr/>
        </p:nvGraphicFramePr>
        <p:xfrm>
          <a:off x="1447800" y="3886200"/>
          <a:ext cx="5943599" cy="2123440"/>
        </p:xfrm>
        <a:graphic>
          <a:graphicData uri="http://schemas.openxmlformats.org/drawingml/2006/table">
            <a:tbl>
              <a:tblPr firstRow="1" bandRow="1">
                <a:tableStyleId>{5C22544A-7EE6-4342-B048-85BDC9FD1C3A}</a:tableStyleId>
              </a:tblPr>
              <a:tblGrid>
                <a:gridCol w="1143000"/>
                <a:gridCol w="1142006"/>
                <a:gridCol w="1219531"/>
                <a:gridCol w="1219531"/>
                <a:gridCol w="1219531"/>
              </a:tblGrid>
              <a:tr h="370840">
                <a:tc>
                  <a:txBody>
                    <a:bodyPr/>
                    <a:lstStyle/>
                    <a:p>
                      <a:endParaRPr lang="el-GR" dirty="0"/>
                    </a:p>
                  </a:txBody>
                  <a:tcPr/>
                </a:tc>
                <a:tc>
                  <a:txBody>
                    <a:bodyPr/>
                    <a:lstStyle/>
                    <a:p>
                      <a:pPr algn="ctr"/>
                      <a:r>
                        <a:rPr lang="en-US" dirty="0" smtClean="0"/>
                        <a:t>Relation</a:t>
                      </a:r>
                      <a:endParaRPr lang="el-GR" dirty="0"/>
                    </a:p>
                  </a:txBody>
                  <a:tcPr/>
                </a:tc>
                <a:tc>
                  <a:txBody>
                    <a:bodyPr/>
                    <a:lstStyle/>
                    <a:p>
                      <a:pPr algn="ctr"/>
                      <a:r>
                        <a:rPr lang="en-US" dirty="0" smtClean="0"/>
                        <a:t>View</a:t>
                      </a:r>
                      <a:endParaRPr lang="el-GR" dirty="0"/>
                    </a:p>
                  </a:txBody>
                  <a:tcPr/>
                </a:tc>
                <a:tc>
                  <a:txBody>
                    <a:bodyPr/>
                    <a:lstStyle/>
                    <a:p>
                      <a:pPr algn="ctr"/>
                      <a:r>
                        <a:rPr lang="en-US" dirty="0" smtClean="0"/>
                        <a:t>Attribute</a:t>
                      </a:r>
                      <a:endParaRPr lang="el-GR" dirty="0"/>
                    </a:p>
                  </a:txBody>
                  <a:tcPr/>
                </a:tc>
                <a:tc>
                  <a:txBody>
                    <a:bodyPr/>
                    <a:lstStyle/>
                    <a:p>
                      <a:pPr algn="ctr"/>
                      <a:r>
                        <a:rPr lang="en-US" dirty="0" smtClean="0"/>
                        <a:t>Constraint</a:t>
                      </a:r>
                      <a:endParaRPr lang="el-GR" dirty="0"/>
                    </a:p>
                  </a:txBody>
                  <a:tcPr/>
                </a:tc>
              </a:tr>
              <a:tr h="370840">
                <a:tc>
                  <a:txBody>
                    <a:bodyPr/>
                    <a:lstStyle/>
                    <a:p>
                      <a:r>
                        <a:rPr lang="en-US" dirty="0" smtClean="0"/>
                        <a:t>Add</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r>
              <a:tr h="370840">
                <a:tc>
                  <a:txBody>
                    <a:bodyPr/>
                    <a:lstStyle/>
                    <a:p>
                      <a:r>
                        <a:rPr lang="en-US" dirty="0" smtClean="0"/>
                        <a:t>Delete</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r>
              <a:tr h="370840">
                <a:tc>
                  <a:txBody>
                    <a:bodyPr/>
                    <a:lstStyle/>
                    <a:p>
                      <a:r>
                        <a:rPr lang="en-US" dirty="0" smtClean="0"/>
                        <a:t>Rename</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r>
                        <a:rPr lang="el-GR" dirty="0" smtClean="0">
                          <a:sym typeface="Wingdings"/>
                        </a:rPr>
                        <a:t></a:t>
                      </a:r>
                      <a:endParaRPr lang="el-GR" dirty="0"/>
                    </a:p>
                  </a:txBody>
                  <a:tcPr/>
                </a:tc>
                <a:tc>
                  <a:txBody>
                    <a:bodyPr/>
                    <a:lstStyle/>
                    <a:p>
                      <a:pPr algn="ctr"/>
                      <a:endParaRPr lang="el-GR" dirty="0"/>
                    </a:p>
                  </a:txBody>
                  <a:tcPr/>
                </a:tc>
              </a:tr>
              <a:tr h="370840">
                <a:tc>
                  <a:txBody>
                    <a:bodyPr/>
                    <a:lstStyle/>
                    <a:p>
                      <a:r>
                        <a:rPr lang="en-US" dirty="0" smtClean="0"/>
                        <a:t>Redefine semantics</a:t>
                      </a:r>
                      <a:endParaRPr lang="el-GR" dirty="0"/>
                    </a:p>
                  </a:txBody>
                  <a:tcPr/>
                </a:tc>
                <a:tc>
                  <a:txBody>
                    <a:bodyPr/>
                    <a:lstStyle/>
                    <a:p>
                      <a:pPr algn="ctr"/>
                      <a:endParaRPr lang="el-GR" dirty="0"/>
                    </a:p>
                  </a:txBody>
                  <a:tcPr/>
                </a:tc>
                <a:tc>
                  <a:txBody>
                    <a:bodyPr/>
                    <a:lstStyle/>
                    <a:p>
                      <a:pPr algn="ctr"/>
                      <a:r>
                        <a:rPr lang="el-GR" dirty="0" smtClean="0">
                          <a:sym typeface="Wingdings"/>
                        </a:rPr>
                        <a:t></a:t>
                      </a: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1027" name="Picture 3" descr="D:\Users\pvassil\PROJECTS\_OLD\DWQ\dwqLogo.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72400" y="304800"/>
            <a:ext cx="1171686" cy="990600"/>
          </a:xfrm>
          <a:prstGeom prst="rect">
            <a:avLst/>
          </a:prstGeom>
          <a:noFill/>
        </p:spPr>
      </p:pic>
      <p:sp>
        <p:nvSpPr>
          <p:cNvPr id="7" name="Slide Number Placeholder 6"/>
          <p:cNvSpPr>
            <a:spLocks noGrp="1"/>
          </p:cNvSpPr>
          <p:nvPr>
            <p:ph type="sldNum" sz="quarter" idx="12"/>
          </p:nvPr>
        </p:nvSpPr>
        <p:spPr/>
        <p:txBody>
          <a:bodyPr/>
          <a:lstStyle/>
          <a:p>
            <a:fld id="{69E29E33-B620-47F9-BB04-8846C2A5AFCC}" type="slidenum">
              <a:rPr lang="en-US" smtClean="0"/>
              <a:pPr/>
              <a:t>32</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and then came dimension buses and multidimensional models …</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 which treat the </a:t>
            </a:r>
            <a:r>
              <a:rPr lang="en-US" smtClean="0"/>
              <a:t>DW as </a:t>
            </a:r>
            <a:r>
              <a:rPr lang="en-US" dirty="0" smtClean="0"/>
              <a:t>a collection of </a:t>
            </a:r>
          </a:p>
          <a:p>
            <a:pPr lvl="1"/>
            <a:r>
              <a:rPr lang="en-US" b="1" dirty="0" smtClean="0"/>
              <a:t>cubes</a:t>
            </a:r>
            <a:r>
              <a:rPr lang="en-US" dirty="0" smtClean="0"/>
              <a:t>, representing clean, undisputed facts that are to be loaded from the sources, cleaned and transformed, and eventually queried by the client applications</a:t>
            </a:r>
          </a:p>
          <a:p>
            <a:pPr lvl="1"/>
            <a:r>
              <a:rPr lang="en-US" dirty="0" smtClean="0"/>
              <a:t>defined over </a:t>
            </a:r>
            <a:r>
              <a:rPr lang="en-US" b="1" dirty="0" smtClean="0"/>
              <a:t>unambiguous,</a:t>
            </a:r>
            <a:r>
              <a:rPr lang="en-US" dirty="0" smtClean="0"/>
              <a:t> </a:t>
            </a:r>
            <a:r>
              <a:rPr lang="en-US" b="1" dirty="0" smtClean="0"/>
              <a:t>consolidated dimensions</a:t>
            </a:r>
            <a:r>
              <a:rPr lang="el-GR" b="1" dirty="0" smtClean="0"/>
              <a:t> </a:t>
            </a:r>
            <a:r>
              <a:rPr lang="en-US" dirty="0" smtClean="0"/>
              <a:t>that uniquely and commonly define the context of the facts</a:t>
            </a:r>
          </a:p>
          <a:p>
            <a:endParaRPr lang="en-US" b="1" dirty="0" smtClean="0"/>
          </a:p>
          <a:p>
            <a:r>
              <a:rPr lang="en-US" b="1" dirty="0" smtClean="0"/>
              <a:t>… The idea of a central DW schema acting as reference for the back-stage loading and front-end querying completely changed the perspective of DW research …</a:t>
            </a:r>
            <a:endParaRPr lang="el-GR" b="1"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33</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Slowly Changing Dimensions</a:t>
            </a:r>
            <a:endParaRPr lang="el-GR" dirty="0"/>
          </a:p>
        </p:txBody>
      </p:sp>
      <p:sp>
        <p:nvSpPr>
          <p:cNvPr id="5" name="Content Placeholder 4"/>
          <p:cNvSpPr>
            <a:spLocks noGrp="1"/>
          </p:cNvSpPr>
          <p:nvPr>
            <p:ph idx="1"/>
          </p:nvPr>
        </p:nvSpPr>
        <p:spPr>
          <a:xfrm>
            <a:off x="457200" y="1600200"/>
            <a:ext cx="8229600" cy="4853136"/>
          </a:xfrm>
        </p:spPr>
        <p:txBody>
          <a:bodyPr>
            <a:noAutofit/>
          </a:bodyPr>
          <a:lstStyle/>
          <a:p>
            <a:pPr>
              <a:buNone/>
            </a:pPr>
            <a:r>
              <a:rPr lang="en-US" sz="2400" dirty="0" smtClean="0"/>
              <a:t>What you ‘</a:t>
            </a:r>
            <a:r>
              <a:rPr lang="en-US" sz="2400" dirty="0" err="1" smtClean="0"/>
              <a:t>ve</a:t>
            </a:r>
            <a:r>
              <a:rPr lang="en-US" sz="2400" dirty="0" smtClean="0"/>
              <a:t> probably heard for dimension updates is SCD’s</a:t>
            </a:r>
          </a:p>
          <a:p>
            <a:pPr>
              <a:buNone/>
            </a:pPr>
            <a:endParaRPr lang="en-US" sz="2400" dirty="0" smtClean="0"/>
          </a:p>
          <a:p>
            <a:r>
              <a:rPr lang="en-US" sz="2400" dirty="0" smtClean="0"/>
              <a:t>Type 0: no change allowed</a:t>
            </a:r>
          </a:p>
          <a:p>
            <a:r>
              <a:rPr lang="en-US" sz="2400" dirty="0" smtClean="0"/>
              <a:t>Type 1: new value overwrites old</a:t>
            </a:r>
          </a:p>
          <a:p>
            <a:r>
              <a:rPr lang="en-US" sz="2400" dirty="0" smtClean="0"/>
              <a:t>Type 2: new record; valid time timestamps + status columns indicate which row is current and what happened</a:t>
            </a:r>
          </a:p>
          <a:p>
            <a:pPr lvl="1"/>
            <a:r>
              <a:rPr lang="en-US" sz="2000" dirty="0" smtClean="0"/>
              <a:t>New Surrogate Key (so joins with facts work as if these are different dimension records)</a:t>
            </a:r>
          </a:p>
          <a:p>
            <a:pPr lvl="1"/>
            <a:r>
              <a:rPr lang="en-US" sz="2000" dirty="0" smtClean="0"/>
              <a:t>Same natural / detailed key (to be used in group by’s)</a:t>
            </a:r>
          </a:p>
          <a:p>
            <a:pPr lvl="1"/>
            <a:r>
              <a:rPr lang="en-US" sz="2000" dirty="0" smtClean="0"/>
              <a:t>Status attribute: Current </a:t>
            </a:r>
            <a:r>
              <a:rPr lang="en-US" sz="2000" dirty="0" err="1" smtClean="0"/>
              <a:t>vs</a:t>
            </a:r>
            <a:r>
              <a:rPr lang="en-US" sz="2000" dirty="0" smtClean="0"/>
              <a:t> Old (aka Type 6)</a:t>
            </a:r>
          </a:p>
          <a:p>
            <a:r>
              <a:rPr lang="en-US" sz="2400" dirty="0" smtClean="0"/>
              <a:t>Type 3: add new column “</a:t>
            </a:r>
            <a:r>
              <a:rPr lang="en-US" sz="2400" dirty="0" err="1" smtClean="0"/>
              <a:t>PreviousValueForAttributeXXX</a:t>
            </a:r>
            <a:r>
              <a:rPr lang="en-US" sz="2400" dirty="0" smtClean="0"/>
              <a:t>” and update cells with new and old values respectively </a:t>
            </a:r>
          </a:p>
        </p:txBody>
      </p:sp>
      <p:sp>
        <p:nvSpPr>
          <p:cNvPr id="6" name="Slide Number Placeholder 5"/>
          <p:cNvSpPr>
            <a:spLocks noGrp="1"/>
          </p:cNvSpPr>
          <p:nvPr>
            <p:ph type="sldNum" sz="quarter" idx="12"/>
          </p:nvPr>
        </p:nvSpPr>
        <p:spPr/>
        <p:txBody>
          <a:bodyPr/>
          <a:lstStyle/>
          <a:p>
            <a:fld id="{69E29E33-B620-47F9-BB04-8846C2A5AFCC}" type="slidenum">
              <a:rPr lang="en-US" smtClean="0"/>
              <a:pPr/>
              <a:t>34</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Slowly Changing Dimensions</a:t>
            </a:r>
            <a:endParaRPr lang="el-GR" dirty="0"/>
          </a:p>
        </p:txBody>
      </p:sp>
      <p:sp>
        <p:nvSpPr>
          <p:cNvPr id="3" name="Content Placeholder 2"/>
          <p:cNvSpPr>
            <a:spLocks noGrp="1"/>
          </p:cNvSpPr>
          <p:nvPr>
            <p:ph idx="1"/>
          </p:nvPr>
        </p:nvSpPr>
        <p:spPr/>
        <p:txBody>
          <a:bodyPr/>
          <a:lstStyle/>
          <a:p>
            <a:r>
              <a:rPr lang="en-US" dirty="0" smtClean="0"/>
              <a:t>Type 4: definitions vary</a:t>
            </a:r>
          </a:p>
          <a:p>
            <a:pPr lvl="1"/>
            <a:r>
              <a:rPr lang="en-US" dirty="0" smtClean="0"/>
              <a:t>Split type 2 table in two tables subsets of the data set: the historical one and the current one (single row)</a:t>
            </a:r>
          </a:p>
          <a:p>
            <a:pPr lvl="1"/>
            <a:r>
              <a:rPr lang="en-US" dirty="0" smtClean="0"/>
              <a:t>Kimball’s: if some attributes of the dimension change frequently, export a new table (called “profile”)  just for them; facts have two FK’s for the dimension, one for the dim table and another for the profile table</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Quick guide to dimensional modeling </a:t>
            </a:r>
          </a:p>
        </p:txBody>
      </p:sp>
      <p:sp>
        <p:nvSpPr>
          <p:cNvPr id="3" name="Content Placeholder 2"/>
          <p:cNvSpPr>
            <a:spLocks noGrp="1"/>
          </p:cNvSpPr>
          <p:nvPr>
            <p:ph sz="half" idx="1"/>
          </p:nvPr>
        </p:nvSpPr>
        <p:spPr>
          <a:xfrm>
            <a:off x="457200" y="1600200"/>
            <a:ext cx="4267200" cy="4953000"/>
          </a:xfrm>
        </p:spPr>
        <p:txBody>
          <a:bodyPr>
            <a:normAutofit fontScale="70000" lnSpcReduction="20000"/>
          </a:bodyPr>
          <a:lstStyle/>
          <a:p>
            <a:pPr>
              <a:buNone/>
            </a:pPr>
            <a:r>
              <a:rPr lang="en-US" sz="2900" dirty="0" smtClean="0"/>
              <a:t>For each dimension:</a:t>
            </a:r>
          </a:p>
          <a:p>
            <a:r>
              <a:rPr lang="en-US" dirty="0" smtClean="0">
                <a:solidFill>
                  <a:srgbClr val="FF0000"/>
                </a:solidFill>
              </a:rPr>
              <a:t>Levels</a:t>
            </a:r>
            <a:r>
              <a:rPr lang="en-US" dirty="0" smtClean="0"/>
              <a:t> for “granularity degrees” of information</a:t>
            </a:r>
          </a:p>
          <a:p>
            <a:r>
              <a:rPr lang="en-US" dirty="0" smtClean="0"/>
              <a:t>Each level L with a domain </a:t>
            </a:r>
            <a:r>
              <a:rPr lang="en-US" dirty="0" err="1" smtClean="0"/>
              <a:t>dom</a:t>
            </a:r>
            <a:r>
              <a:rPr lang="en-US" dirty="0" smtClean="0"/>
              <a:t>(L) (typically </a:t>
            </a:r>
            <a:r>
              <a:rPr lang="en-US" dirty="0" err="1" smtClean="0"/>
              <a:t>isom</a:t>
            </a:r>
            <a:r>
              <a:rPr lang="en-US" dirty="0" smtClean="0"/>
              <a:t>. to integers)</a:t>
            </a:r>
          </a:p>
          <a:p>
            <a:r>
              <a:rPr lang="en-US" dirty="0" smtClean="0"/>
              <a:t>Can have attributes too</a:t>
            </a:r>
          </a:p>
          <a:p>
            <a:r>
              <a:rPr lang="en-US" dirty="0" smtClean="0"/>
              <a:t>Typically form a </a:t>
            </a:r>
            <a:r>
              <a:rPr lang="en-US" b="1" dirty="0" smtClean="0">
                <a:solidFill>
                  <a:srgbClr val="FF0000"/>
                </a:solidFill>
              </a:rPr>
              <a:t>lattice</a:t>
            </a:r>
            <a:r>
              <a:rPr lang="en-US" dirty="0" smtClean="0"/>
              <a:t> with </a:t>
            </a:r>
          </a:p>
          <a:p>
            <a:pPr lvl="1"/>
            <a:r>
              <a:rPr lang="en-US" dirty="0" smtClean="0"/>
              <a:t>a detailed level at bottom and </a:t>
            </a:r>
          </a:p>
          <a:p>
            <a:pPr lvl="1"/>
            <a:r>
              <a:rPr lang="en-US" dirty="0" smtClean="0"/>
              <a:t>A single-valued ‘ALL’ level at the top</a:t>
            </a:r>
          </a:p>
          <a:p>
            <a:r>
              <a:rPr lang="en-US" b="1" dirty="0" smtClean="0">
                <a:solidFill>
                  <a:srgbClr val="FF0000"/>
                </a:solidFill>
              </a:rPr>
              <a:t>Rollup functions </a:t>
            </a:r>
            <a:r>
              <a:rPr lang="en-US" dirty="0" smtClean="0"/>
              <a:t>between subsequent levels</a:t>
            </a:r>
            <a:endParaRPr lang="el-GR" dirty="0" smtClean="0"/>
          </a:p>
          <a:p>
            <a:r>
              <a:rPr lang="en-US" dirty="0" smtClean="0"/>
              <a:t>Have to be fully defined at the domain level and consistent under composition</a:t>
            </a:r>
          </a:p>
          <a:p>
            <a:r>
              <a:rPr lang="en-US" dirty="0" smtClean="0"/>
              <a:t>Drill-down relations (not functions): their inverse</a:t>
            </a:r>
          </a:p>
        </p:txBody>
      </p:sp>
      <p:pic>
        <p:nvPicPr>
          <p:cNvPr id="7172" name="Picture 4"/>
          <p:cNvPicPr>
            <a:picLocks noChangeAspect="1" noChangeArrowheads="1"/>
          </p:cNvPicPr>
          <p:nvPr/>
        </p:nvPicPr>
        <p:blipFill>
          <a:blip r:embed="rId2" cstate="print"/>
          <a:srcRect/>
          <a:stretch>
            <a:fillRect/>
          </a:stretch>
        </p:blipFill>
        <p:spPr bwMode="auto">
          <a:xfrm>
            <a:off x="5105400" y="1524000"/>
            <a:ext cx="1371600" cy="1999900"/>
          </a:xfrm>
          <a:prstGeom prst="rect">
            <a:avLst/>
          </a:prstGeom>
          <a:noFill/>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36</a:t>
            </a:fld>
            <a:endParaRPr kumimoji="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Hurtado</a:t>
            </a:r>
            <a:r>
              <a:rPr lang="en-US" dirty="0" smtClean="0"/>
              <a:t>, </a:t>
            </a:r>
            <a:r>
              <a:rPr lang="en-US" dirty="0" err="1" smtClean="0"/>
              <a:t>Mendelzon</a:t>
            </a:r>
            <a:r>
              <a:rPr lang="en-US" dirty="0" smtClean="0"/>
              <a:t> and </a:t>
            </a:r>
            <a:r>
              <a:rPr lang="en-US" dirty="0" err="1" smtClean="0"/>
              <a:t>Vaisman</a:t>
            </a:r>
            <a:r>
              <a:rPr lang="en-US" dirty="0" smtClean="0"/>
              <a:t> @ DOLAP99, ICDE’99</a:t>
            </a:r>
            <a:endParaRPr lang="en-US" dirty="0"/>
          </a:p>
        </p:txBody>
      </p:sp>
      <p:sp>
        <p:nvSpPr>
          <p:cNvPr id="13" name="Content Placeholder 12"/>
          <p:cNvSpPr>
            <a:spLocks noGrp="1"/>
          </p:cNvSpPr>
          <p:nvPr>
            <p:ph sz="half" idx="2"/>
          </p:nvPr>
        </p:nvSpPr>
        <p:spPr>
          <a:xfrm>
            <a:off x="6019800" y="3733800"/>
            <a:ext cx="2819400" cy="2819400"/>
          </a:xfrm>
          <a:ln>
            <a:solidFill>
              <a:schemeClr val="accent1"/>
            </a:solidFill>
          </a:ln>
        </p:spPr>
        <p:txBody>
          <a:bodyPr>
            <a:noAutofit/>
          </a:bodyPr>
          <a:lstStyle/>
          <a:p>
            <a:r>
              <a:rPr lang="en-US" sz="2000" dirty="0" smtClean="0"/>
              <a:t>[HuMN99a,b] Set of </a:t>
            </a:r>
            <a:r>
              <a:rPr lang="en-US" sz="2000" b="1" u="sng" dirty="0" smtClean="0"/>
              <a:t>operators</a:t>
            </a:r>
            <a:r>
              <a:rPr lang="en-US" sz="2000" u="sng" dirty="0" smtClean="0"/>
              <a:t> for evolving dimensions </a:t>
            </a:r>
            <a:r>
              <a:rPr lang="en-US" sz="2000" dirty="0" smtClean="0"/>
              <a:t>prescribing what should be done to have both a consistent schema and a consistent set of instances</a:t>
            </a:r>
            <a:endParaRPr lang="el-GR" sz="2000" dirty="0"/>
          </a:p>
        </p:txBody>
      </p:sp>
      <p:pic>
        <p:nvPicPr>
          <p:cNvPr id="7172" name="Picture 4"/>
          <p:cNvPicPr>
            <a:picLocks noChangeAspect="1" noChangeArrowheads="1"/>
          </p:cNvPicPr>
          <p:nvPr/>
        </p:nvPicPr>
        <p:blipFill>
          <a:blip r:embed="rId2" cstate="print"/>
          <a:srcRect/>
          <a:stretch>
            <a:fillRect/>
          </a:stretch>
        </p:blipFill>
        <p:spPr bwMode="auto">
          <a:xfrm>
            <a:off x="5105400" y="1524000"/>
            <a:ext cx="1371600" cy="1999900"/>
          </a:xfrm>
          <a:prstGeom prst="rect">
            <a:avLst/>
          </a:prstGeom>
          <a:noFill/>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37</a:t>
            </a:fld>
            <a:endParaRPr kumimoji="0" lang="en-US"/>
          </a:p>
        </p:txBody>
      </p:sp>
      <p:sp>
        <p:nvSpPr>
          <p:cNvPr id="7" name="Footer Placeholder 6"/>
          <p:cNvSpPr>
            <a:spLocks noGrp="1"/>
          </p:cNvSpPr>
          <p:nvPr>
            <p:ph type="ftr" sz="quarter" idx="11"/>
          </p:nvPr>
        </p:nvSpPr>
        <p:spPr/>
        <p:txBody>
          <a:bodyPr/>
          <a:lstStyle/>
          <a:p>
            <a:endParaRPr lang="en-US" dirty="0"/>
          </a:p>
        </p:txBody>
      </p:sp>
      <p:sp>
        <p:nvSpPr>
          <p:cNvPr id="8" name="Content Placeholder 7"/>
          <p:cNvSpPr>
            <a:spLocks noGrp="1"/>
          </p:cNvSpPr>
          <p:nvPr>
            <p:ph sz="half" idx="1"/>
          </p:nvPr>
        </p:nvSpPr>
        <p:spPr/>
        <p:txBody>
          <a:bodyPr/>
          <a:lstStyle/>
          <a:p>
            <a:pPr>
              <a:buNone/>
            </a:pPr>
            <a:r>
              <a:rPr lang="en-US" u="sng" dirty="0" smtClean="0"/>
              <a:t>Research issue:</a:t>
            </a:r>
          </a:p>
          <a:p>
            <a:r>
              <a:rPr lang="en-US" dirty="0" smtClean="0"/>
              <a:t>What is the </a:t>
            </a:r>
            <a:r>
              <a:rPr lang="en-US" b="1" dirty="0" smtClean="0">
                <a:solidFill>
                  <a:srgbClr val="FF0000"/>
                </a:solidFill>
              </a:rPr>
              <a:t>algebra</a:t>
            </a:r>
            <a:r>
              <a:rPr lang="en-US" dirty="0" smtClean="0"/>
              <a:t> of operators to change the dimensions of a DW?</a:t>
            </a:r>
          </a:p>
          <a:p>
            <a:r>
              <a:rPr lang="en-US" dirty="0" smtClean="0"/>
              <a:t>What are the </a:t>
            </a:r>
            <a:r>
              <a:rPr lang="en-US" b="1" dirty="0" smtClean="0">
                <a:solidFill>
                  <a:srgbClr val="FF0000"/>
                </a:solidFill>
              </a:rPr>
              <a:t>operators</a:t>
            </a:r>
            <a:r>
              <a:rPr lang="en-US" dirty="0" smtClean="0"/>
              <a:t>?</a:t>
            </a:r>
          </a:p>
          <a:p>
            <a:r>
              <a:rPr lang="en-US" dirty="0" smtClean="0"/>
              <a:t>How do they </a:t>
            </a:r>
            <a:r>
              <a:rPr lang="en-US" b="1" dirty="0" smtClean="0"/>
              <a:t>affect the schema and data </a:t>
            </a:r>
            <a:r>
              <a:rPr lang="en-US" dirty="0" smtClean="0"/>
              <a:t>of dimensions and cubes?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Hurtado</a:t>
            </a:r>
            <a:r>
              <a:rPr lang="en-US" dirty="0" smtClean="0"/>
              <a:t>, </a:t>
            </a:r>
            <a:r>
              <a:rPr lang="en-US" dirty="0" err="1" smtClean="0"/>
              <a:t>Mendelzon</a:t>
            </a:r>
            <a:r>
              <a:rPr lang="en-US" dirty="0" smtClean="0"/>
              <a:t> and </a:t>
            </a:r>
            <a:r>
              <a:rPr lang="en-US" dirty="0" err="1" smtClean="0"/>
              <a:t>Vaisman</a:t>
            </a:r>
            <a:r>
              <a:rPr lang="en-US" dirty="0" smtClean="0"/>
              <a:t> @ DOLAP99, ICDE’99</a:t>
            </a:r>
            <a:endParaRPr lang="en-US" dirty="0"/>
          </a:p>
        </p:txBody>
      </p:sp>
      <p:graphicFrame>
        <p:nvGraphicFramePr>
          <p:cNvPr id="5" name="Table 4"/>
          <p:cNvGraphicFramePr>
            <a:graphicFrameLocks noGrp="1"/>
          </p:cNvGraphicFramePr>
          <p:nvPr/>
        </p:nvGraphicFramePr>
        <p:xfrm>
          <a:off x="458628" y="1439968"/>
          <a:ext cx="8456772" cy="4770338"/>
        </p:xfrm>
        <a:graphic>
          <a:graphicData uri="http://schemas.openxmlformats.org/drawingml/2006/table">
            <a:tbl>
              <a:tblPr/>
              <a:tblGrid>
                <a:gridCol w="1795153"/>
                <a:gridCol w="6661619"/>
              </a:tblGrid>
              <a:tr h="375338">
                <a:tc>
                  <a:txBody>
                    <a:bodyPr/>
                    <a:lstStyle/>
                    <a:p>
                      <a:pPr>
                        <a:lnSpc>
                          <a:spcPct val="115000"/>
                        </a:lnSpc>
                        <a:spcAft>
                          <a:spcPts val="0"/>
                        </a:spcAft>
                      </a:pPr>
                      <a:r>
                        <a:rPr lang="en-US" sz="1800" noProof="0" dirty="0" smtClean="0">
                          <a:latin typeface="Calibri"/>
                          <a:ea typeface="Calibri"/>
                          <a:cs typeface="Times New Roman"/>
                        </a:rPr>
                        <a:t>Generalize</a:t>
                      </a:r>
                      <a:endParaRPr lang="en-US" sz="18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new level </a:t>
                      </a:r>
                      <a:r>
                        <a:rPr lang="en-US" sz="1800" b="0" noProof="0" smtClean="0">
                          <a:latin typeface="Calibri"/>
                          <a:ea typeface="Calibri"/>
                          <a:cs typeface="Times New Roman"/>
                        </a:rPr>
                        <a:t>above</a:t>
                      </a:r>
                      <a:r>
                        <a:rPr lang="en-US" sz="1800" noProof="0" smtClean="0">
                          <a:latin typeface="Calibri"/>
                          <a:ea typeface="Calibri"/>
                          <a:cs typeface="Times New Roman"/>
                        </a:rPr>
                        <a:t> a preexisting one, + a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nSpc>
                          <a:spcPct val="115000"/>
                        </a:lnSpc>
                        <a:spcAft>
                          <a:spcPts val="0"/>
                        </a:spcAft>
                      </a:pPr>
                      <a:r>
                        <a:rPr lang="en-US" sz="1800" noProof="0" smtClean="0">
                          <a:latin typeface="Calibri"/>
                          <a:ea typeface="Calibri"/>
                          <a:cs typeface="Times New Roman"/>
                        </a:rPr>
                        <a:t>Specialize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new level </a:t>
                      </a:r>
                      <a:r>
                        <a:rPr lang="en-US" sz="1800" b="0" noProof="0" smtClean="0">
                          <a:latin typeface="Calibri"/>
                          <a:ea typeface="Calibri"/>
                          <a:cs typeface="Times New Roman"/>
                        </a:rPr>
                        <a:t>below</a:t>
                      </a:r>
                      <a:r>
                        <a:rPr lang="en-US" sz="1800" noProof="0" smtClean="0">
                          <a:latin typeface="Calibri"/>
                          <a:ea typeface="Calibri"/>
                          <a:cs typeface="Times New Roman"/>
                        </a:rPr>
                        <a:t> the current bottom level + a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663">
                <a:tc>
                  <a:txBody>
                    <a:bodyPr/>
                    <a:lstStyle/>
                    <a:p>
                      <a:pPr>
                        <a:lnSpc>
                          <a:spcPct val="115000"/>
                        </a:lnSpc>
                        <a:spcAft>
                          <a:spcPts val="0"/>
                        </a:spcAft>
                      </a:pPr>
                      <a:r>
                        <a:rPr lang="en-US" sz="1800" noProof="0" smtClean="0">
                          <a:latin typeface="Calibri"/>
                          <a:ea typeface="Calibri"/>
                          <a:cs typeface="Times New Roman"/>
                        </a:rPr>
                        <a:t>Relate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dirty="0" smtClean="0">
                          <a:latin typeface="Calibri"/>
                          <a:ea typeface="Calibri"/>
                          <a:cs typeface="Times New Roman"/>
                        </a:rPr>
                        <a:t>Adds a new edge, between two parallel levels. The associated </a:t>
                      </a:r>
                      <a:r>
                        <a:rPr lang="en-US" sz="1800" noProof="0" dirty="0" err="1" smtClean="0">
                          <a:latin typeface="Calibri"/>
                          <a:ea typeface="Calibri"/>
                          <a:cs typeface="Times New Roman"/>
                        </a:rPr>
                        <a:t>roIlup</a:t>
                      </a:r>
                      <a:r>
                        <a:rPr lang="en-US" sz="1800" noProof="0" dirty="0" smtClean="0">
                          <a:latin typeface="Calibri"/>
                          <a:ea typeface="Calibri"/>
                          <a:cs typeface="Times New Roman"/>
                        </a:rPr>
                        <a:t> function, if it exists, is determined automatically. If not possible to do so uniquely, the operator is not applicable.</a:t>
                      </a:r>
                      <a:endParaRPr lang="en-US" sz="18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nSpc>
                          <a:spcPct val="115000"/>
                        </a:lnSpc>
                        <a:spcAft>
                          <a:spcPts val="0"/>
                        </a:spcAft>
                      </a:pPr>
                      <a:r>
                        <a:rPr lang="en-US" sz="1800" noProof="0" smtClean="0">
                          <a:latin typeface="Calibri"/>
                          <a:ea typeface="Calibri"/>
                          <a:cs typeface="Times New Roman"/>
                        </a:rPr>
                        <a:t>Unrelate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an edge between two levels.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041">
                <a:tc>
                  <a:txBody>
                    <a:bodyPr/>
                    <a:lstStyle/>
                    <a:p>
                      <a:pPr>
                        <a:lnSpc>
                          <a:spcPct val="115000"/>
                        </a:lnSpc>
                        <a:spcAft>
                          <a:spcPts val="0"/>
                        </a:spcAft>
                      </a:pPr>
                      <a:r>
                        <a:rPr lang="en-US" sz="1800" noProof="0" smtClean="0">
                          <a:latin typeface="Calibri"/>
                          <a:ea typeface="Calibri"/>
                          <a:cs typeface="Times New Roman"/>
                        </a:rPr>
                        <a:t>Delete Level</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 level with the precondition that the new hierarchy must have a unique bottom level (ALL cannot be deleted).</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94">
                <a:tc>
                  <a:txBody>
                    <a:bodyPr/>
                    <a:lstStyle/>
                    <a:p>
                      <a:pPr>
                        <a:lnSpc>
                          <a:spcPct val="115000"/>
                        </a:lnSpc>
                        <a:spcAft>
                          <a:spcPts val="0"/>
                        </a:spcAft>
                      </a:pPr>
                      <a:r>
                        <a:rPr lang="en-US" sz="1800" noProof="0" smtClean="0">
                          <a:latin typeface="Calibri"/>
                          <a:ea typeface="Calibri"/>
                          <a:cs typeface="Times New Roman"/>
                        </a:rPr>
                        <a:t>Add Instance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Adds a value, say x, +  a pair of the form (x,y) for each rollup function</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92">
                <a:tc>
                  <a:txBody>
                    <a:bodyPr/>
                    <a:lstStyle/>
                    <a:p>
                      <a:pPr>
                        <a:lnSpc>
                          <a:spcPct val="115000"/>
                        </a:lnSpc>
                        <a:spcAft>
                          <a:spcPts val="0"/>
                        </a:spcAft>
                      </a:pPr>
                      <a:r>
                        <a:rPr lang="en-US" sz="1800" noProof="0" smtClean="0">
                          <a:latin typeface="Calibri"/>
                          <a:ea typeface="Calibri"/>
                          <a:cs typeface="Times New Roman"/>
                        </a:rPr>
                        <a:t>Delete Instance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Deletes a value x from a level L + rollup functions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094">
                <a:tc>
                  <a:txBody>
                    <a:bodyPr/>
                    <a:lstStyle/>
                    <a:p>
                      <a:pPr>
                        <a:lnSpc>
                          <a:spcPct val="115000"/>
                        </a:lnSpc>
                        <a:spcAft>
                          <a:spcPts val="0"/>
                        </a:spcAft>
                      </a:pPr>
                      <a:r>
                        <a:rPr lang="en-US" sz="1800" noProof="0" smtClean="0">
                          <a:latin typeface="Calibri"/>
                          <a:ea typeface="Calibri"/>
                          <a:cs typeface="Times New Roman"/>
                        </a:rPr>
                        <a:t>Reclassify</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Update rollup-memberships (e.g., a brand moves to a new company)</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78">
                <a:tc>
                  <a:txBody>
                    <a:bodyPr/>
                    <a:lstStyle/>
                    <a:p>
                      <a:pPr>
                        <a:lnSpc>
                          <a:spcPct val="115000"/>
                        </a:lnSpc>
                        <a:spcAft>
                          <a:spcPts val="0"/>
                        </a:spcAft>
                      </a:pPr>
                      <a:r>
                        <a:rPr lang="en-US" sz="1800" noProof="0" smtClean="0">
                          <a:latin typeface="Calibri"/>
                          <a:ea typeface="Calibri"/>
                          <a:cs typeface="Times New Roman"/>
                        </a:rPr>
                        <a:t>Split &amp; Merge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smtClean="0">
                          <a:latin typeface="Calibri"/>
                          <a:ea typeface="Calibri"/>
                          <a:cs typeface="Times New Roman"/>
                        </a:rPr>
                        <a:t>Czechoslovakia</a:t>
                      </a:r>
                      <a:r>
                        <a:rPr lang="en-US" sz="1800" baseline="0" noProof="0" smtClean="0">
                          <a:latin typeface="Calibri"/>
                          <a:ea typeface="Calibri"/>
                          <a:cs typeface="Times New Roman"/>
                        </a:rPr>
                        <a:t> &lt;-&gt; Czechia &amp; Slovakia + rollup functions</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92">
                <a:tc>
                  <a:txBody>
                    <a:bodyPr/>
                    <a:lstStyle/>
                    <a:p>
                      <a:pPr>
                        <a:lnSpc>
                          <a:spcPct val="115000"/>
                        </a:lnSpc>
                        <a:spcAft>
                          <a:spcPts val="0"/>
                        </a:spcAft>
                      </a:pPr>
                      <a:r>
                        <a:rPr lang="en-US" sz="1800" noProof="0" smtClean="0">
                          <a:latin typeface="Calibri"/>
                          <a:ea typeface="Calibri"/>
                          <a:cs typeface="Times New Roman"/>
                        </a:rPr>
                        <a:t>Update</a:t>
                      </a:r>
                      <a:endParaRPr lang="en-US" sz="1800" noProof="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noProof="0" dirty="0" smtClean="0">
                          <a:latin typeface="Calibri"/>
                          <a:ea typeface="Calibri"/>
                          <a:cs typeface="Times New Roman"/>
                        </a:rPr>
                        <a:t>Rename value without structural changes</a:t>
                      </a:r>
                      <a:endParaRPr lang="en-US" sz="18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69E29E33-B620-47F9-BB04-8846C2A5AFCC}" type="slidenum">
              <a:rPr lang="en-US" smtClean="0"/>
              <a:pPr/>
              <a:t>38</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err="1" smtClean="0"/>
              <a:t>Blaschka</a:t>
            </a:r>
            <a:r>
              <a:rPr lang="en-US" dirty="0" smtClean="0"/>
              <a:t>, </a:t>
            </a:r>
            <a:r>
              <a:rPr lang="en-US" dirty="0" err="1" smtClean="0"/>
              <a:t>Sapia</a:t>
            </a:r>
            <a:r>
              <a:rPr lang="en-US" dirty="0" smtClean="0"/>
              <a:t> and </a:t>
            </a:r>
            <a:r>
              <a:rPr lang="en-US" dirty="0" err="1" smtClean="0"/>
              <a:t>Höﬂing</a:t>
            </a:r>
            <a:r>
              <a:rPr lang="en-US" dirty="0" smtClean="0"/>
              <a:t> @DaWaK’99</a:t>
            </a:r>
            <a:endParaRPr lang="en-US" dirty="0"/>
          </a:p>
        </p:txBody>
      </p:sp>
      <p:sp>
        <p:nvSpPr>
          <p:cNvPr id="6" name="Content Placeholder 5"/>
          <p:cNvSpPr>
            <a:spLocks noGrp="1"/>
          </p:cNvSpPr>
          <p:nvPr>
            <p:ph idx="1"/>
          </p:nvPr>
        </p:nvSpPr>
        <p:spPr>
          <a:xfrm>
            <a:off x="457200" y="1600200"/>
            <a:ext cx="4114800" cy="4525963"/>
          </a:xfrm>
        </p:spPr>
        <p:txBody>
          <a:bodyPr>
            <a:normAutofit fontScale="85000" lnSpcReduction="20000"/>
          </a:bodyPr>
          <a:lstStyle/>
          <a:p>
            <a:r>
              <a:rPr lang="en-US" dirty="0" smtClean="0"/>
              <a:t>Data model + an </a:t>
            </a:r>
            <a:r>
              <a:rPr lang="en-US" b="1" dirty="0"/>
              <a:t>evolution </a:t>
            </a:r>
            <a:r>
              <a:rPr lang="en-US" b="1" dirty="0" smtClean="0"/>
              <a:t>algebra</a:t>
            </a:r>
            <a:r>
              <a:rPr lang="en-US" dirty="0" smtClean="0"/>
              <a:t> : </a:t>
            </a:r>
          </a:p>
          <a:p>
            <a:pPr lvl="1"/>
            <a:r>
              <a:rPr lang="en-US" b="1" dirty="0" smtClean="0"/>
              <a:t>Evolution operators</a:t>
            </a:r>
            <a:r>
              <a:rPr lang="en-US" dirty="0" smtClean="0"/>
              <a:t> for </a:t>
            </a:r>
            <a:r>
              <a:rPr lang="en-US" u="sng" dirty="0"/>
              <a:t>multi-dimensional schemata </a:t>
            </a:r>
            <a:r>
              <a:rPr lang="en-US" dirty="0"/>
              <a:t>and </a:t>
            </a:r>
            <a:endParaRPr lang="en-US" dirty="0" smtClean="0"/>
          </a:p>
          <a:p>
            <a:pPr lvl="1"/>
            <a:r>
              <a:rPr lang="en-US" dirty="0" smtClean="0"/>
              <a:t>Spec. of their effects to both schema </a:t>
            </a:r>
            <a:r>
              <a:rPr lang="en-US" dirty="0"/>
              <a:t>and instances. </a:t>
            </a:r>
            <a:endParaRPr lang="en-US" dirty="0" smtClean="0"/>
          </a:p>
          <a:p>
            <a:r>
              <a:rPr lang="en-US" dirty="0" smtClean="0"/>
              <a:t>Operators: </a:t>
            </a:r>
            <a:r>
              <a:rPr lang="en-US" b="1" dirty="0"/>
              <a:t>atomic evolution operations</a:t>
            </a:r>
            <a:r>
              <a:rPr lang="en-US" dirty="0"/>
              <a:t>, </a:t>
            </a:r>
            <a:endParaRPr lang="en-US" dirty="0" smtClean="0"/>
          </a:p>
          <a:p>
            <a:r>
              <a:rPr lang="en-US" dirty="0" smtClean="0"/>
              <a:t>that can be used for complex </a:t>
            </a:r>
            <a:r>
              <a:rPr lang="en-US" dirty="0"/>
              <a:t>operations.</a:t>
            </a:r>
          </a:p>
        </p:txBody>
      </p:sp>
      <p:graphicFrame>
        <p:nvGraphicFramePr>
          <p:cNvPr id="4" name="Table 3"/>
          <p:cNvGraphicFramePr>
            <a:graphicFrameLocks noGrp="1"/>
          </p:cNvGraphicFramePr>
          <p:nvPr/>
        </p:nvGraphicFramePr>
        <p:xfrm>
          <a:off x="4495800" y="914400"/>
          <a:ext cx="4419600" cy="5486400"/>
        </p:xfrm>
        <a:graphic>
          <a:graphicData uri="http://schemas.openxmlformats.org/drawingml/2006/table">
            <a:tbl>
              <a:tblPr firstRow="1" bandRow="1">
                <a:tableStyleId>{5C22544A-7EE6-4342-B048-85BDC9FD1C3A}</a:tableStyleId>
              </a:tblPr>
              <a:tblGrid>
                <a:gridCol w="4419600"/>
              </a:tblGrid>
              <a:tr h="313691">
                <a:tc>
                  <a:txBody>
                    <a:bodyPr/>
                    <a:lstStyle/>
                    <a:p>
                      <a:r>
                        <a:rPr lang="en-US" sz="1800" dirty="0" smtClean="0"/>
                        <a:t>Algebraic Operator</a:t>
                      </a:r>
                      <a:endParaRPr lang="en-US" sz="1800" dirty="0"/>
                    </a:p>
                  </a:txBody>
                  <a:tcPr/>
                </a:tc>
              </a:tr>
              <a:tr h="313691">
                <a:tc>
                  <a:txBody>
                    <a:bodyPr/>
                    <a:lstStyle/>
                    <a:p>
                      <a:r>
                        <a:rPr lang="en-US" sz="1800" dirty="0" smtClean="0"/>
                        <a:t>Insert level</a:t>
                      </a:r>
                      <a:endParaRPr lang="en-US" sz="1800" dirty="0"/>
                    </a:p>
                  </a:txBody>
                  <a:tcPr/>
                </a:tc>
              </a:tr>
              <a:tr h="31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Delete level</a:t>
                      </a:r>
                    </a:p>
                  </a:txBody>
                  <a:tcPr/>
                </a:tc>
              </a:tr>
              <a:tr h="313691">
                <a:tc>
                  <a:txBody>
                    <a:bodyPr/>
                    <a:lstStyle/>
                    <a:p>
                      <a:r>
                        <a:rPr lang="en-US" sz="1800" dirty="0" smtClean="0"/>
                        <a:t>Insert Attribute </a:t>
                      </a:r>
                      <a:endParaRPr lang="en-US" sz="1800" dirty="0"/>
                    </a:p>
                  </a:txBody>
                  <a:tcPr/>
                </a:tc>
              </a:tr>
              <a:tr h="313691">
                <a:tc>
                  <a:txBody>
                    <a:bodyPr/>
                    <a:lstStyle/>
                    <a:p>
                      <a:r>
                        <a:rPr lang="en-US" sz="1800" dirty="0" smtClean="0"/>
                        <a:t>Delete Attribute</a:t>
                      </a:r>
                    </a:p>
                  </a:txBody>
                  <a:tcPr/>
                </a:tc>
              </a:tr>
              <a:tr h="313691">
                <a:tc>
                  <a:txBody>
                    <a:bodyPr/>
                    <a:lstStyle/>
                    <a:p>
                      <a:r>
                        <a:rPr lang="en-US" sz="1800" dirty="0" smtClean="0"/>
                        <a:t>Connect attribute to dimension level</a:t>
                      </a:r>
                      <a:endParaRPr lang="en-US" sz="1800" dirty="0"/>
                    </a:p>
                  </a:txBody>
                  <a:tcPr/>
                </a:tc>
              </a:tr>
              <a:tr h="313691">
                <a:tc>
                  <a:txBody>
                    <a:bodyPr/>
                    <a:lstStyle/>
                    <a:p>
                      <a:r>
                        <a:rPr lang="en-US" sz="1800" dirty="0" smtClean="0"/>
                        <a:t>Disconnect attribute from dimension level</a:t>
                      </a:r>
                      <a:endParaRPr lang="en-US" sz="1800" dirty="0"/>
                    </a:p>
                  </a:txBody>
                  <a:tcPr/>
                </a:tc>
              </a:tr>
              <a:tr h="313691">
                <a:tc>
                  <a:txBody>
                    <a:bodyPr/>
                    <a:lstStyle/>
                    <a:p>
                      <a:r>
                        <a:rPr lang="en-US" sz="1800" dirty="0" smtClean="0"/>
                        <a:t>Connect attribute to fact</a:t>
                      </a:r>
                      <a:endParaRPr lang="en-US" sz="1800" dirty="0"/>
                    </a:p>
                  </a:txBody>
                  <a:tcPr/>
                </a:tc>
              </a:tr>
              <a:tr h="313691">
                <a:tc>
                  <a:txBody>
                    <a:bodyPr/>
                    <a:lstStyle/>
                    <a:p>
                      <a:r>
                        <a:rPr lang="en-US" sz="1800" dirty="0" smtClean="0"/>
                        <a:t>Disconnect attribute to fact</a:t>
                      </a:r>
                      <a:endParaRPr lang="en-US" sz="1800" dirty="0"/>
                    </a:p>
                  </a:txBody>
                  <a:tcPr/>
                </a:tc>
              </a:tr>
              <a:tr h="313691">
                <a:tc>
                  <a:txBody>
                    <a:bodyPr/>
                    <a:lstStyle/>
                    <a:p>
                      <a:r>
                        <a:rPr lang="en-US" sz="1800" dirty="0" smtClean="0"/>
                        <a:t>Insert classification relationship</a:t>
                      </a:r>
                      <a:endParaRPr lang="en-US" sz="1800" dirty="0"/>
                    </a:p>
                  </a:txBody>
                  <a:tcPr/>
                </a:tc>
              </a:tr>
              <a:tr h="313691">
                <a:tc>
                  <a:txBody>
                    <a:bodyPr/>
                    <a:lstStyle/>
                    <a:p>
                      <a:r>
                        <a:rPr lang="en-US" sz="1800" dirty="0" smtClean="0"/>
                        <a:t>Delete classification relationship</a:t>
                      </a:r>
                      <a:endParaRPr lang="en-US" sz="1800" dirty="0"/>
                    </a:p>
                  </a:txBody>
                  <a:tcPr/>
                </a:tc>
              </a:tr>
              <a:tr h="313691">
                <a:tc>
                  <a:txBody>
                    <a:bodyPr/>
                    <a:lstStyle/>
                    <a:p>
                      <a:r>
                        <a:rPr lang="en-US" sz="1800" dirty="0" smtClean="0"/>
                        <a:t>Insert fact</a:t>
                      </a:r>
                      <a:endParaRPr lang="en-US" sz="1800" dirty="0"/>
                    </a:p>
                  </a:txBody>
                  <a:tcPr/>
                </a:tc>
              </a:tr>
              <a:tr h="313691">
                <a:tc>
                  <a:txBody>
                    <a:bodyPr/>
                    <a:lstStyle/>
                    <a:p>
                      <a:r>
                        <a:rPr lang="en-US" sz="1800" dirty="0" smtClean="0"/>
                        <a:t>Delete fact</a:t>
                      </a:r>
                      <a:endParaRPr lang="en-US" sz="1800" dirty="0"/>
                    </a:p>
                  </a:txBody>
                  <a:tcPr/>
                </a:tc>
              </a:tr>
              <a:tr h="313691">
                <a:tc>
                  <a:txBody>
                    <a:bodyPr/>
                    <a:lstStyle/>
                    <a:p>
                      <a:r>
                        <a:rPr lang="en-US" sz="1800" dirty="0" smtClean="0"/>
                        <a:t>Insert dimension into fact</a:t>
                      </a:r>
                      <a:endParaRPr lang="en-US" sz="1800" dirty="0"/>
                    </a:p>
                  </a:txBody>
                  <a:tcPr/>
                </a:tc>
              </a:tr>
              <a:tr h="313691">
                <a:tc>
                  <a:txBody>
                    <a:bodyPr/>
                    <a:lstStyle/>
                    <a:p>
                      <a:r>
                        <a:rPr lang="en-US" sz="1800" dirty="0" smtClean="0"/>
                        <a:t>Delete Dimension</a:t>
                      </a:r>
                      <a:endParaRPr lang="en-US" sz="1800" dirty="0"/>
                    </a:p>
                  </a:txBody>
                  <a:tcPr/>
                </a:tc>
              </a:tr>
            </a:tbl>
          </a:graphicData>
        </a:graphic>
      </p:graphicFrame>
      <p:sp>
        <p:nvSpPr>
          <p:cNvPr id="7" name="Slide Number Placeholder 6"/>
          <p:cNvSpPr>
            <a:spLocks noGrp="1"/>
          </p:cNvSpPr>
          <p:nvPr>
            <p:ph type="sldNum" sz="quarter" idx="12"/>
          </p:nvPr>
        </p:nvSpPr>
        <p:spPr/>
        <p:txBody>
          <a:bodyPr/>
          <a:lstStyle/>
          <a:p>
            <a:fld id="{69E29E33-B620-47F9-BB04-8846C2A5AFCC}" type="slidenum">
              <a:rPr lang="en-US" smtClean="0"/>
              <a:pPr/>
              <a:t>39</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Evolution: why and what</a:t>
            </a:r>
            <a:endParaRPr lang="el-GR" dirty="0"/>
          </a:p>
        </p:txBody>
      </p:sp>
      <p:sp>
        <p:nvSpPr>
          <p:cNvPr id="6" name="Content Placeholder 5"/>
          <p:cNvSpPr>
            <a:spLocks noGrp="1"/>
          </p:cNvSpPr>
          <p:nvPr>
            <p:ph idx="1"/>
          </p:nvPr>
        </p:nvSpPr>
        <p:spPr/>
        <p:txBody>
          <a:bodyPr>
            <a:noAutofit/>
          </a:bodyPr>
          <a:lstStyle/>
          <a:p>
            <a:r>
              <a:rPr lang="en-US" sz="2400" dirty="0" smtClean="0"/>
              <a:t>Software systems and, thus, databases are dynamic environments and can evolve due</a:t>
            </a:r>
          </a:p>
          <a:p>
            <a:pPr lvl="1"/>
            <a:r>
              <a:rPr lang="en-US" sz="2000" dirty="0" smtClean="0"/>
              <a:t>Changes of requirements</a:t>
            </a:r>
          </a:p>
          <a:p>
            <a:pPr lvl="1"/>
            <a:r>
              <a:rPr lang="en-US" sz="2000" dirty="0" smtClean="0"/>
              <a:t>Internal restructuring due to performance reasons</a:t>
            </a:r>
          </a:p>
          <a:p>
            <a:pPr lvl="1"/>
            <a:r>
              <a:rPr lang="en-US" sz="2000" dirty="0" smtClean="0"/>
              <a:t>migration / integration of data from another system</a:t>
            </a:r>
          </a:p>
          <a:p>
            <a:pPr lvl="1"/>
            <a:r>
              <a:rPr lang="en-US" sz="2000" dirty="0" smtClean="0"/>
              <a:t>…</a:t>
            </a:r>
            <a:endParaRPr lang="en-US" sz="2400" dirty="0" smtClean="0"/>
          </a:p>
          <a:p>
            <a:r>
              <a:rPr lang="en-US" sz="2400" dirty="0" smtClean="0"/>
              <a:t>Database evolution concerns</a:t>
            </a:r>
          </a:p>
          <a:p>
            <a:pPr lvl="1"/>
            <a:r>
              <a:rPr lang="en-US" sz="2000" dirty="0" smtClean="0"/>
              <a:t>changes in the content (</a:t>
            </a:r>
            <a:r>
              <a:rPr lang="en-US" sz="2000" b="1" dirty="0" smtClean="0"/>
              <a:t>data</a:t>
            </a:r>
            <a:r>
              <a:rPr lang="en-US" sz="2000" dirty="0" smtClean="0"/>
              <a:t>) of the databases as time passes by</a:t>
            </a:r>
          </a:p>
          <a:p>
            <a:pPr lvl="1"/>
            <a:r>
              <a:rPr lang="en-US" sz="2000" dirty="0" smtClean="0"/>
              <a:t>changes in the internal structure, or </a:t>
            </a:r>
            <a:r>
              <a:rPr lang="en-US" sz="2000" b="1" dirty="0" smtClean="0">
                <a:solidFill>
                  <a:srgbClr val="FF0000"/>
                </a:solidFill>
              </a:rPr>
              <a:t>schema</a:t>
            </a:r>
            <a:r>
              <a:rPr lang="en-US" sz="2000" dirty="0" smtClean="0"/>
              <a:t>, of the database</a:t>
            </a:r>
          </a:p>
          <a:p>
            <a:pPr lvl="1"/>
            <a:r>
              <a:rPr lang="en-US" sz="2000" dirty="0" smtClean="0"/>
              <a:t>changes in the operational environment of the database</a:t>
            </a:r>
          </a:p>
        </p:txBody>
      </p:sp>
      <p:sp>
        <p:nvSpPr>
          <p:cNvPr id="5" name="Slide Number Placeholder 4"/>
          <p:cNvSpPr>
            <a:spLocks noGrp="1"/>
          </p:cNvSpPr>
          <p:nvPr>
            <p:ph type="sldNum" sz="quarter" idx="12"/>
          </p:nvPr>
        </p:nvSpPr>
        <p:spPr/>
        <p:txBody>
          <a:bodyPr/>
          <a:lstStyle/>
          <a:p>
            <a:fld id="{69E29E33-B620-47F9-BB04-8846C2A5AFCC}" type="slidenum">
              <a:rPr lang="en-US" smtClean="0"/>
              <a:pPr/>
              <a:t>4</a:t>
            </a:fld>
            <a:endParaRPr lang="en-US"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and then came </a:t>
            </a:r>
            <a:br>
              <a:rPr lang="en-US" dirty="0" smtClean="0"/>
            </a:br>
            <a:r>
              <a:rPr lang="en-US" dirty="0" smtClean="0"/>
              <a:t>versioning…</a:t>
            </a:r>
            <a:endParaRPr lang="el-GR" dirty="0"/>
          </a:p>
        </p:txBody>
      </p:sp>
      <p:sp>
        <p:nvSpPr>
          <p:cNvPr id="3" name="Content Placeholder 2"/>
          <p:cNvSpPr>
            <a:spLocks noGrp="1"/>
          </p:cNvSpPr>
          <p:nvPr>
            <p:ph idx="1"/>
          </p:nvPr>
        </p:nvSpPr>
        <p:spPr>
          <a:xfrm>
            <a:off x="457200" y="1384176"/>
            <a:ext cx="4186808" cy="5141168"/>
          </a:xfrm>
        </p:spPr>
        <p:txBody>
          <a:bodyPr>
            <a:noAutofit/>
          </a:bodyPr>
          <a:lstStyle/>
          <a:p>
            <a:r>
              <a:rPr lang="en-US" sz="2400" dirty="0" smtClean="0"/>
              <a:t>After we had obtained a basic understanding of how multidimensional schemata are restructured, people thought:</a:t>
            </a:r>
          </a:p>
          <a:p>
            <a:r>
              <a:rPr lang="en-US" sz="2400" dirty="0" smtClean="0"/>
              <a:t>“what if we keep track of the history of all the versions of a DW schema as it evolves?”</a:t>
            </a:r>
          </a:p>
          <a:p>
            <a:r>
              <a:rPr lang="en-US" sz="2400" dirty="0" smtClean="0"/>
              <a:t>Then, </a:t>
            </a:r>
            <a:r>
              <a:rPr lang="en-US" sz="2400" b="1" dirty="0" smtClean="0"/>
              <a:t>we can ask a query that spans versions</a:t>
            </a:r>
            <a:r>
              <a:rPr lang="en-US" sz="2400" dirty="0" smtClean="0"/>
              <a:t>, and </a:t>
            </a:r>
            <a:r>
              <a:rPr lang="en-US" sz="2400" dirty="0" smtClean="0">
                <a:solidFill>
                  <a:srgbClr val="FF0000"/>
                </a:solidFill>
              </a:rPr>
              <a:t>transform its results into a convenient schema </a:t>
            </a:r>
            <a:r>
              <a:rPr lang="en-US" sz="2400" dirty="0" smtClean="0"/>
              <a:t>to show to the users</a:t>
            </a:r>
            <a:endParaRPr lang="el-GR" sz="2400"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40</a:t>
            </a:fld>
            <a:endParaRPr lang="en-US" dirty="0"/>
          </a:p>
        </p:txBody>
      </p:sp>
      <p:pic>
        <p:nvPicPr>
          <p:cNvPr id="28673" name="Picture 1" descr="C:\Users\pvassil\Downloads\41OcGWpaziL._SX331_BO1,204,203,200_.jpg"/>
          <p:cNvPicPr>
            <a:picLocks noChangeAspect="1" noChangeArrowheads="1"/>
          </p:cNvPicPr>
          <p:nvPr/>
        </p:nvPicPr>
        <p:blipFill>
          <a:blip r:embed="rId2"/>
          <a:srcRect/>
          <a:stretch>
            <a:fillRect/>
          </a:stretch>
        </p:blipFill>
        <p:spPr bwMode="auto">
          <a:xfrm>
            <a:off x="5724128" y="188639"/>
            <a:ext cx="2880320" cy="4316155"/>
          </a:xfrm>
          <a:prstGeom prst="rect">
            <a:avLst/>
          </a:prstGeom>
          <a:noFill/>
        </p:spPr>
      </p:pic>
      <p:sp>
        <p:nvSpPr>
          <p:cNvPr id="7" name="TextBox 6"/>
          <p:cNvSpPr txBox="1"/>
          <p:nvPr/>
        </p:nvSpPr>
        <p:spPr>
          <a:xfrm>
            <a:off x="5364088" y="4509120"/>
            <a:ext cx="3779912" cy="1938992"/>
          </a:xfrm>
          <a:prstGeom prst="rect">
            <a:avLst/>
          </a:prstGeom>
          <a:noFill/>
        </p:spPr>
        <p:txBody>
          <a:bodyPr wrap="square" rtlCol="0">
            <a:spAutoFit/>
          </a:bodyPr>
          <a:lstStyle/>
          <a:p>
            <a:r>
              <a:rPr lang="en-US" sz="2400" kern="1200" dirty="0" smtClean="0">
                <a:solidFill>
                  <a:schemeClr val="tx1"/>
                </a:solidFill>
                <a:latin typeface="+mn-lt"/>
                <a:ea typeface="+mn-ea"/>
                <a:cs typeface="+mn-cs"/>
              </a:rPr>
              <a:t>Closely related to </a:t>
            </a:r>
            <a:r>
              <a:rPr lang="en-US" sz="2400" b="1" kern="1200" dirty="0" smtClean="0">
                <a:solidFill>
                  <a:schemeClr val="tx1"/>
                </a:solidFill>
                <a:latin typeface="+mn-lt"/>
                <a:ea typeface="+mn-ea"/>
                <a:cs typeface="+mn-cs"/>
              </a:rPr>
              <a:t>temporal management in DW’s</a:t>
            </a:r>
          </a:p>
          <a:p>
            <a:endParaRPr lang="en-US" sz="2400" kern="1200" dirty="0" smtClean="0">
              <a:solidFill>
                <a:schemeClr val="tx1"/>
              </a:solidFill>
              <a:latin typeface="+mn-lt"/>
              <a:ea typeface="+mn-ea"/>
              <a:cs typeface="+mn-cs"/>
            </a:endParaRPr>
          </a:p>
          <a:p>
            <a:r>
              <a:rPr lang="en-US" sz="2400" kern="1200" dirty="0" smtClean="0">
                <a:solidFill>
                  <a:schemeClr val="tx1"/>
                </a:solidFill>
                <a:latin typeface="+mn-lt"/>
                <a:ea typeface="+mn-ea"/>
                <a:cs typeface="+mn-cs"/>
              </a:rPr>
              <a:t>See later today presentation by  </a:t>
            </a:r>
            <a:r>
              <a:rPr lang="fr-FR" sz="2400" kern="1200" dirty="0" err="1" smtClean="0">
                <a:solidFill>
                  <a:schemeClr val="tx1"/>
                </a:solidFill>
                <a:latin typeface="+mn-lt"/>
                <a:ea typeface="+mn-ea"/>
                <a:cs typeface="+mn-cs"/>
              </a:rPr>
              <a:t>Waqas</a:t>
            </a:r>
            <a:r>
              <a:rPr lang="fr-FR" sz="2400" kern="1200" dirty="0" smtClean="0">
                <a:solidFill>
                  <a:schemeClr val="tx1"/>
                </a:solidFill>
                <a:latin typeface="+mn-lt"/>
                <a:ea typeface="+mn-ea"/>
                <a:cs typeface="+mn-cs"/>
              </a:rPr>
              <a:t> Ahmed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Cross-Version Querying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41</a:t>
            </a:fld>
            <a:endParaRPr lang="en-US"/>
          </a:p>
        </p:txBody>
      </p:sp>
      <p:cxnSp>
        <p:nvCxnSpPr>
          <p:cNvPr id="6" name="Straight Arrow Connector 5"/>
          <p:cNvCxnSpPr/>
          <p:nvPr/>
        </p:nvCxnSpPr>
        <p:spPr>
          <a:xfrm>
            <a:off x="1547664" y="4869160"/>
            <a:ext cx="684076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lowchart: Magnetic Disk 6"/>
          <p:cNvSpPr/>
          <p:nvPr/>
        </p:nvSpPr>
        <p:spPr>
          <a:xfrm>
            <a:off x="2051720" y="3573016"/>
            <a:ext cx="864096" cy="1008112"/>
          </a:xfrm>
          <a:prstGeom prst="flowChartMagneticDisk">
            <a:avLst/>
          </a:prstGeom>
          <a:solidFill>
            <a:schemeClr val="accent5">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635896" y="3573016"/>
            <a:ext cx="864096" cy="1008112"/>
          </a:xfrm>
          <a:prstGeom prst="flowChartMagneticDisk">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456386" y="4625754"/>
            <a:ext cx="0" cy="4320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67944" y="4653136"/>
            <a:ext cx="0" cy="43204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23728" y="5301208"/>
            <a:ext cx="864096" cy="646331"/>
          </a:xfrm>
          <a:prstGeom prst="rect">
            <a:avLst/>
          </a:prstGeom>
          <a:noFill/>
        </p:spPr>
        <p:txBody>
          <a:bodyPr wrap="square" rtlCol="0">
            <a:spAutoFit/>
          </a:bodyPr>
          <a:lstStyle/>
          <a:p>
            <a:pPr algn="ctr"/>
            <a:r>
              <a:rPr lang="en-US" sz="3600" dirty="0" smtClean="0">
                <a:solidFill>
                  <a:schemeClr val="tx1"/>
                </a:solidFill>
                <a:latin typeface="+mn-lt"/>
              </a:rPr>
              <a:t>t1</a:t>
            </a:r>
          </a:p>
        </p:txBody>
      </p:sp>
      <p:sp>
        <p:nvSpPr>
          <p:cNvPr id="14" name="TextBox 13"/>
          <p:cNvSpPr txBox="1"/>
          <p:nvPr/>
        </p:nvSpPr>
        <p:spPr>
          <a:xfrm>
            <a:off x="3635896" y="5301208"/>
            <a:ext cx="864096" cy="646331"/>
          </a:xfrm>
          <a:prstGeom prst="rect">
            <a:avLst/>
          </a:prstGeom>
          <a:noFill/>
        </p:spPr>
        <p:txBody>
          <a:bodyPr wrap="square" rtlCol="0">
            <a:spAutoFit/>
          </a:bodyPr>
          <a:lstStyle/>
          <a:p>
            <a:pPr algn="ctr"/>
            <a:r>
              <a:rPr lang="en-US" sz="3600" dirty="0" smtClean="0">
                <a:solidFill>
                  <a:schemeClr val="tx1"/>
                </a:solidFill>
                <a:latin typeface="+mn-lt"/>
              </a:rPr>
              <a:t>t2</a:t>
            </a:r>
          </a:p>
        </p:txBody>
      </p:sp>
      <p:sp>
        <p:nvSpPr>
          <p:cNvPr id="15" name="TextBox 14"/>
          <p:cNvSpPr txBox="1"/>
          <p:nvPr/>
        </p:nvSpPr>
        <p:spPr>
          <a:xfrm>
            <a:off x="6156176" y="1558533"/>
            <a:ext cx="720080" cy="646331"/>
          </a:xfrm>
          <a:prstGeom prst="rect">
            <a:avLst/>
          </a:prstGeom>
          <a:noFill/>
        </p:spPr>
        <p:txBody>
          <a:bodyPr wrap="square" rtlCol="0">
            <a:spAutoFit/>
          </a:bodyPr>
          <a:lstStyle/>
          <a:p>
            <a:pPr algn="ctr"/>
            <a:r>
              <a:rPr lang="en-US" sz="3600" dirty="0" smtClean="0">
                <a:solidFill>
                  <a:schemeClr val="tx1"/>
                </a:solidFill>
                <a:latin typeface="+mn-lt"/>
              </a:rPr>
              <a:t>Q</a:t>
            </a:r>
          </a:p>
        </p:txBody>
      </p:sp>
      <p:sp>
        <p:nvSpPr>
          <p:cNvPr id="16" name="TextBox 15"/>
          <p:cNvSpPr txBox="1"/>
          <p:nvPr/>
        </p:nvSpPr>
        <p:spPr>
          <a:xfrm>
            <a:off x="323528" y="3741780"/>
            <a:ext cx="1152128" cy="646331"/>
          </a:xfrm>
          <a:prstGeom prst="rect">
            <a:avLst/>
          </a:prstGeom>
          <a:noFill/>
        </p:spPr>
        <p:txBody>
          <a:bodyPr wrap="square" rtlCol="0">
            <a:spAutoFit/>
          </a:bodyPr>
          <a:lstStyle/>
          <a:p>
            <a:r>
              <a:rPr lang="en-US" sz="3600" dirty="0" smtClean="0">
                <a:solidFill>
                  <a:schemeClr val="tx1"/>
                </a:solidFill>
                <a:latin typeface="+mn-lt"/>
              </a:rPr>
              <a:t>Data</a:t>
            </a:r>
          </a:p>
        </p:txBody>
      </p:sp>
      <p:sp>
        <p:nvSpPr>
          <p:cNvPr id="17" name="TextBox 16"/>
          <p:cNvSpPr txBox="1"/>
          <p:nvPr/>
        </p:nvSpPr>
        <p:spPr>
          <a:xfrm>
            <a:off x="323528" y="2497766"/>
            <a:ext cx="1656184" cy="646331"/>
          </a:xfrm>
          <a:prstGeom prst="rect">
            <a:avLst/>
          </a:prstGeom>
          <a:noFill/>
        </p:spPr>
        <p:txBody>
          <a:bodyPr wrap="square" rtlCol="0">
            <a:spAutoFit/>
          </a:bodyPr>
          <a:lstStyle/>
          <a:p>
            <a:r>
              <a:rPr lang="en-US" sz="3600" dirty="0" smtClean="0">
                <a:solidFill>
                  <a:schemeClr val="tx1"/>
                </a:solidFill>
                <a:latin typeface="+mn-lt"/>
              </a:rPr>
              <a:t>Schema</a:t>
            </a:r>
          </a:p>
        </p:txBody>
      </p:sp>
      <p:sp>
        <p:nvSpPr>
          <p:cNvPr id="18" name="Plaque 17"/>
          <p:cNvSpPr/>
          <p:nvPr/>
        </p:nvSpPr>
        <p:spPr>
          <a:xfrm>
            <a:off x="3720278" y="2564904"/>
            <a:ext cx="720080" cy="648072"/>
          </a:xfrm>
          <a:prstGeom prst="plaque">
            <a:avLst>
              <a:gd name="adj" fmla="val 4734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Plaque 18"/>
          <p:cNvSpPr/>
          <p:nvPr/>
        </p:nvSpPr>
        <p:spPr>
          <a:xfrm>
            <a:off x="2123728" y="2492896"/>
            <a:ext cx="720080" cy="648072"/>
          </a:xfrm>
          <a:prstGeom prst="plaque">
            <a:avLst>
              <a:gd name="adj" fmla="val 47340"/>
            </a:avLst>
          </a:prstGeom>
          <a:solidFill>
            <a:schemeClr val="accent1">
              <a:lumMod val="20000"/>
              <a:lumOff val="80000"/>
            </a:schemeClr>
          </a:solidFill>
          <a:ln>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Plaque 19"/>
          <p:cNvSpPr/>
          <p:nvPr/>
        </p:nvSpPr>
        <p:spPr>
          <a:xfrm>
            <a:off x="6156176" y="2564904"/>
            <a:ext cx="720080" cy="648072"/>
          </a:xfrm>
          <a:prstGeom prst="plaque">
            <a:avLst>
              <a:gd name="adj" fmla="val 4734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Flowchart: Magnetic Disk 20"/>
          <p:cNvSpPr/>
          <p:nvPr/>
        </p:nvSpPr>
        <p:spPr>
          <a:xfrm>
            <a:off x="5724128" y="3573016"/>
            <a:ext cx="567680" cy="567680"/>
          </a:xfrm>
          <a:prstGeom prst="flowChartMagneticDisk">
            <a:avLst/>
          </a:prstGeom>
          <a:solidFill>
            <a:schemeClr val="accent5">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6588224" y="3573016"/>
            <a:ext cx="567680" cy="567680"/>
          </a:xfrm>
          <a:prstGeom prst="flowChartMagneticDisk">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6516216" y="4653136"/>
            <a:ext cx="0" cy="43204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Eder and </a:t>
            </a:r>
            <a:r>
              <a:rPr lang="en-US" dirty="0" err="1" smtClean="0"/>
              <a:t>Koncilia</a:t>
            </a:r>
            <a:r>
              <a:rPr lang="en-US" dirty="0" smtClean="0"/>
              <a:t> @ </a:t>
            </a:r>
            <a:r>
              <a:rPr lang="en-US" dirty="0" err="1" smtClean="0"/>
              <a:t>DaWaK</a:t>
            </a:r>
            <a:r>
              <a:rPr lang="en-US" dirty="0" smtClean="0"/>
              <a:t> 2001</a:t>
            </a:r>
            <a:endParaRPr lang="el-GR" dirty="0"/>
          </a:p>
        </p:txBody>
      </p:sp>
      <p:sp>
        <p:nvSpPr>
          <p:cNvPr id="3" name="Content Placeholder 2"/>
          <p:cNvSpPr>
            <a:spLocks noGrp="1"/>
          </p:cNvSpPr>
          <p:nvPr>
            <p:ph idx="1"/>
          </p:nvPr>
        </p:nvSpPr>
        <p:spPr/>
        <p:txBody>
          <a:bodyPr>
            <a:noAutofit/>
          </a:bodyPr>
          <a:lstStyle/>
          <a:p>
            <a:r>
              <a:rPr lang="en-US" sz="2000" dirty="0" smtClean="0"/>
              <a:t>Multidimensional data model that allows the registration of temporal versions of dimension data in data warehouses. </a:t>
            </a:r>
          </a:p>
          <a:p>
            <a:r>
              <a:rPr lang="en-US" sz="2000" dirty="0" smtClean="0"/>
              <a:t>To navigate between temporal versions: mappings as </a:t>
            </a:r>
            <a:r>
              <a:rPr lang="en-US" sz="2000" b="1" dirty="0" smtClean="0"/>
              <a:t>transformation matrices</a:t>
            </a:r>
            <a:r>
              <a:rPr lang="en-US" sz="2000" dirty="0" smtClean="0"/>
              <a:t>. Each matrix is a mapping of data from structure Vi to V i+1 for a dimension D. For example, table T describes a split of value a into values a1 and a2 respectively. There is an mapping function that describes that the 30% of the fact –values for A should be placed to a1 and the remaining should be placed in a2 . </a:t>
            </a:r>
          </a:p>
          <a:p>
            <a:endParaRPr lang="en-US" sz="2000" dirty="0" smtClean="0"/>
          </a:p>
          <a:p>
            <a:endParaRPr lang="en-US" sz="2000" dirty="0" smtClean="0"/>
          </a:p>
          <a:p>
            <a:r>
              <a:rPr lang="en-US" sz="2000" dirty="0" smtClean="0"/>
              <a:t>This mapping function is described in a transformation matrix T that says exactly that in order to go from A to A1 we need to take 30% of the tuples of table A and what remains goes to table A2.</a:t>
            </a:r>
          </a:p>
          <a:p>
            <a:r>
              <a:rPr lang="en-US" sz="2000" dirty="0" smtClean="0"/>
              <a:t>Queries are posed over snapshots of the database. For each query the appropriate snapshots are computed.</a:t>
            </a:r>
            <a:endParaRPr lang="el-GR" sz="2000" dirty="0"/>
          </a:p>
        </p:txBody>
      </p:sp>
      <p:graphicFrame>
        <p:nvGraphicFramePr>
          <p:cNvPr id="4" name="Table 3"/>
          <p:cNvGraphicFramePr>
            <a:graphicFrameLocks noGrp="1"/>
          </p:cNvGraphicFramePr>
          <p:nvPr/>
        </p:nvGraphicFramePr>
        <p:xfrm>
          <a:off x="3733800" y="4038600"/>
          <a:ext cx="1766070" cy="741680"/>
        </p:xfrm>
        <a:graphic>
          <a:graphicData uri="http://schemas.openxmlformats.org/drawingml/2006/table">
            <a:tbl>
              <a:tblPr firstRow="1" bandRow="1">
                <a:tableStyleId>{5C22544A-7EE6-4342-B048-85BDC9FD1C3A}</a:tableStyleId>
              </a:tblPr>
              <a:tblGrid>
                <a:gridCol w="457200"/>
                <a:gridCol w="647537"/>
                <a:gridCol w="661333"/>
              </a:tblGrid>
              <a:tr h="370840">
                <a:tc>
                  <a:txBody>
                    <a:bodyPr/>
                    <a:lstStyle/>
                    <a:p>
                      <a:r>
                        <a:rPr lang="en-US" dirty="0" smtClean="0"/>
                        <a:t>T</a:t>
                      </a:r>
                      <a:endParaRPr lang="el-GR" dirty="0"/>
                    </a:p>
                  </a:txBody>
                  <a:tcPr/>
                </a:tc>
                <a:tc>
                  <a:txBody>
                    <a:bodyPr/>
                    <a:lstStyle/>
                    <a:p>
                      <a:r>
                        <a:rPr lang="en-US" dirty="0" smtClean="0"/>
                        <a:t>A1</a:t>
                      </a:r>
                      <a:endParaRPr lang="el-GR" dirty="0"/>
                    </a:p>
                  </a:txBody>
                  <a:tcPr/>
                </a:tc>
                <a:tc>
                  <a:txBody>
                    <a:bodyPr/>
                    <a:lstStyle/>
                    <a:p>
                      <a:r>
                        <a:rPr lang="en-US" dirty="0" smtClean="0"/>
                        <a:t>A2</a:t>
                      </a:r>
                      <a:endParaRPr lang="el-GR" dirty="0"/>
                    </a:p>
                  </a:txBody>
                  <a:tcPr/>
                </a:tc>
              </a:tr>
              <a:tr h="370840">
                <a:tc>
                  <a:txBody>
                    <a:bodyPr/>
                    <a:lstStyle/>
                    <a:p>
                      <a:r>
                        <a:rPr lang="en-US" dirty="0" smtClean="0"/>
                        <a:t>A</a:t>
                      </a:r>
                      <a:endParaRPr lang="el-GR" dirty="0"/>
                    </a:p>
                  </a:txBody>
                  <a:tcPr/>
                </a:tc>
                <a:tc>
                  <a:txBody>
                    <a:bodyPr/>
                    <a:lstStyle/>
                    <a:p>
                      <a:r>
                        <a:rPr lang="en-US" dirty="0" smtClean="0"/>
                        <a:t>30%</a:t>
                      </a:r>
                      <a:endParaRPr lang="el-GR" dirty="0"/>
                    </a:p>
                  </a:txBody>
                  <a:tcPr/>
                </a:tc>
                <a:tc>
                  <a:txBody>
                    <a:bodyPr/>
                    <a:lstStyle/>
                    <a:p>
                      <a:r>
                        <a:rPr lang="en-US" dirty="0" smtClean="0"/>
                        <a:t>70%</a:t>
                      </a:r>
                      <a:endParaRPr lang="el-GR" dirty="0"/>
                    </a:p>
                  </a:txBody>
                  <a:tcPr/>
                </a:tc>
              </a:tr>
            </a:tbl>
          </a:graphicData>
        </a:graphic>
      </p:graphicFrame>
      <p:sp>
        <p:nvSpPr>
          <p:cNvPr id="5" name="Slide Number Placeholder 4"/>
          <p:cNvSpPr>
            <a:spLocks noGrp="1"/>
          </p:cNvSpPr>
          <p:nvPr>
            <p:ph type="sldNum" sz="quarter" idx="12"/>
          </p:nvPr>
        </p:nvSpPr>
        <p:spPr/>
        <p:txBody>
          <a:bodyPr/>
          <a:lstStyle/>
          <a:p>
            <a:fld id="{69E29E33-B620-47F9-BB04-8846C2A5AFCC}"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Eder and </a:t>
            </a:r>
            <a:r>
              <a:rPr lang="en-US" dirty="0" err="1" smtClean="0"/>
              <a:t>Koncilia</a:t>
            </a:r>
            <a:r>
              <a:rPr lang="en-US" dirty="0" smtClean="0"/>
              <a:t> @ </a:t>
            </a:r>
            <a:r>
              <a:rPr lang="en-US" dirty="0" err="1" smtClean="0"/>
              <a:t>DaWaK</a:t>
            </a:r>
            <a:r>
              <a:rPr lang="en-US" dirty="0" smtClean="0"/>
              <a:t> 2001</a:t>
            </a:r>
            <a:endParaRPr lang="el-GR" dirty="0"/>
          </a:p>
        </p:txBody>
      </p:sp>
      <p:sp>
        <p:nvSpPr>
          <p:cNvPr id="3" name="Content Placeholder 2"/>
          <p:cNvSpPr>
            <a:spLocks noGrp="1"/>
          </p:cNvSpPr>
          <p:nvPr>
            <p:ph idx="1"/>
          </p:nvPr>
        </p:nvSpPr>
        <p:spPr>
          <a:xfrm>
            <a:off x="457200" y="1600200"/>
            <a:ext cx="8229600" cy="4495800"/>
          </a:xfrm>
        </p:spPr>
        <p:txBody>
          <a:bodyPr>
            <a:noAutofit/>
          </a:bodyPr>
          <a:lstStyle/>
          <a:p>
            <a:r>
              <a:rPr lang="en-US" sz="2000" dirty="0" smtClean="0"/>
              <a:t>We can transform each cuboid C (with facts) over a set of dimensions from version Vi to version Vi+1, by sequentially transforming each of its dimensions one at a time.</a:t>
            </a:r>
          </a:p>
          <a:p>
            <a:r>
              <a:rPr lang="en-US" sz="2000" b="1" dirty="0" smtClean="0"/>
              <a:t>Original</a:t>
            </a:r>
            <a:r>
              <a:rPr lang="en-US" sz="2000" dirty="0" smtClean="0"/>
              <a:t> </a:t>
            </a:r>
            <a:r>
              <a:rPr lang="en-US" sz="2000" b="1" dirty="0" smtClean="0"/>
              <a:t>cube</a:t>
            </a:r>
            <a:r>
              <a:rPr lang="en-US" sz="2000" dirty="0" smtClean="0"/>
              <a:t> (dimension values on the side)</a:t>
            </a:r>
          </a:p>
          <a:p>
            <a:endParaRPr lang="en-US" sz="2000" dirty="0" smtClean="0"/>
          </a:p>
          <a:p>
            <a:r>
              <a:rPr lang="en-US" sz="2000" b="1" dirty="0" smtClean="0">
                <a:solidFill>
                  <a:srgbClr val="FF0000"/>
                </a:solidFill>
              </a:rPr>
              <a:t>Transformation matrices for dimensions</a:t>
            </a:r>
          </a:p>
          <a:p>
            <a:endParaRPr lang="en-US" sz="2000" dirty="0" smtClean="0"/>
          </a:p>
          <a:p>
            <a:endParaRPr lang="en-US" sz="2000" dirty="0" smtClean="0"/>
          </a:p>
          <a:p>
            <a:endParaRPr lang="en-US" sz="2000" dirty="0" smtClean="0"/>
          </a:p>
          <a:p>
            <a:endParaRPr lang="en-US" sz="600" dirty="0" smtClean="0"/>
          </a:p>
          <a:p>
            <a:endParaRPr lang="en-US" sz="2000" dirty="0" smtClean="0"/>
          </a:p>
          <a:p>
            <a:r>
              <a:rPr lang="en-US" sz="2000" b="1" u="sng" dirty="0" smtClean="0">
                <a:solidFill>
                  <a:srgbClr val="3333FF"/>
                </a:solidFill>
              </a:rPr>
              <a:t>Final cube</a:t>
            </a:r>
            <a:r>
              <a:rPr lang="en-US" sz="2000" u="sng" dirty="0" smtClean="0">
                <a:solidFill>
                  <a:srgbClr val="3333FF"/>
                </a:solidFill>
              </a:rPr>
              <a:t> with the </a:t>
            </a:r>
            <a:r>
              <a:rPr lang="en-US" sz="2000" b="1" u="sng" dirty="0" smtClean="0"/>
              <a:t>values</a:t>
            </a:r>
            <a:r>
              <a:rPr lang="en-US" sz="2000" u="sng" dirty="0" smtClean="0">
                <a:solidFill>
                  <a:srgbClr val="3333FF"/>
                </a:solidFill>
              </a:rPr>
              <a:t> </a:t>
            </a:r>
            <a:r>
              <a:rPr lang="en-US" sz="2000" u="sng" dirty="0" smtClean="0"/>
              <a:t>of the </a:t>
            </a:r>
            <a:r>
              <a:rPr lang="en-US" sz="2000" b="1" u="sng" dirty="0" smtClean="0"/>
              <a:t>original version </a:t>
            </a:r>
            <a:r>
              <a:rPr lang="en-US" sz="2000" u="sng" dirty="0" smtClean="0">
                <a:solidFill>
                  <a:srgbClr val="3333FF"/>
                </a:solidFill>
              </a:rPr>
              <a:t>over the “</a:t>
            </a:r>
            <a:r>
              <a:rPr lang="en-US" sz="2000" u="sng" dirty="0" smtClean="0">
                <a:solidFill>
                  <a:srgbClr val="FF0000"/>
                </a:solidFill>
              </a:rPr>
              <a:t>structure” of the new version</a:t>
            </a: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2209800"/>
            <a:ext cx="3343275" cy="16383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3705225"/>
            <a:ext cx="4029075" cy="15525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6400" y="3933825"/>
            <a:ext cx="3171825" cy="123825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b="14894"/>
          <a:stretch>
            <a:fillRect/>
          </a:stretch>
        </p:blipFill>
        <p:spPr bwMode="auto">
          <a:xfrm>
            <a:off x="5486400" y="5638800"/>
            <a:ext cx="3381375" cy="1143000"/>
          </a:xfrm>
          <a:prstGeom prst="rect">
            <a:avLst/>
          </a:prstGeom>
          <a:noFill/>
          <a:ln w="9525">
            <a:noFill/>
            <a:miter lim="800000"/>
            <a:headEnd/>
            <a:tailEnd/>
          </a:ln>
        </p:spPr>
      </p:pic>
      <p:sp>
        <p:nvSpPr>
          <p:cNvPr id="8" name="TextBox 7"/>
          <p:cNvSpPr txBox="1"/>
          <p:nvPr/>
        </p:nvSpPr>
        <p:spPr>
          <a:xfrm>
            <a:off x="152400" y="6400800"/>
            <a:ext cx="3429000" cy="369332"/>
          </a:xfrm>
          <a:prstGeom prst="rect">
            <a:avLst/>
          </a:prstGeom>
          <a:noFill/>
        </p:spPr>
        <p:txBody>
          <a:bodyPr wrap="square" rtlCol="0">
            <a:spAutoFit/>
          </a:bodyPr>
          <a:lstStyle/>
          <a:p>
            <a:r>
              <a:rPr lang="en-US" i="1" dirty="0" smtClean="0"/>
              <a:t>Photos stolen from the paper</a:t>
            </a:r>
            <a:endParaRPr lang="el-GR" i="1" dirty="0"/>
          </a:p>
        </p:txBody>
      </p:sp>
      <p:sp>
        <p:nvSpPr>
          <p:cNvPr id="9" name="Slide Number Placeholder 8"/>
          <p:cNvSpPr>
            <a:spLocks noGrp="1"/>
          </p:cNvSpPr>
          <p:nvPr>
            <p:ph type="sldNum" sz="quarter" idx="12"/>
          </p:nvPr>
        </p:nvSpPr>
        <p:spPr/>
        <p:txBody>
          <a:bodyPr/>
          <a:lstStyle/>
          <a:p>
            <a:fld id="{69E29E33-B620-47F9-BB04-8846C2A5AFC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Eder, </a:t>
            </a:r>
            <a:r>
              <a:rPr lang="en-US" dirty="0" err="1" smtClean="0"/>
              <a:t>Koncilia</a:t>
            </a:r>
            <a:r>
              <a:rPr lang="en-US" dirty="0" smtClean="0"/>
              <a:t> and </a:t>
            </a:r>
            <a:r>
              <a:rPr lang="en-US" dirty="0" err="1" smtClean="0"/>
              <a:t>Mitsche</a:t>
            </a:r>
            <a:r>
              <a:rPr lang="en-US" dirty="0" smtClean="0"/>
              <a:t> @ DaWaK’03, CAiSE’04</a:t>
            </a:r>
            <a:endParaRPr lang="en-US" dirty="0"/>
          </a:p>
        </p:txBody>
      </p:sp>
      <p:sp>
        <p:nvSpPr>
          <p:cNvPr id="3" name="Content Placeholder 2"/>
          <p:cNvSpPr>
            <a:spLocks noGrp="1"/>
          </p:cNvSpPr>
          <p:nvPr>
            <p:ph idx="1"/>
          </p:nvPr>
        </p:nvSpPr>
        <p:spPr/>
        <p:txBody>
          <a:bodyPr>
            <a:normAutofit/>
          </a:bodyPr>
          <a:lstStyle/>
          <a:p>
            <a:r>
              <a:rPr lang="en-US" dirty="0" smtClean="0"/>
              <a:t>Making use of three basic operations (INSERT, UPDATE and DELETE), the authors are able to represent more complex operations on dimension values such as: SPLIT, MERGE, CHANGE, MOVE, NEW-</a:t>
            </a:r>
            <a:r>
              <a:rPr lang="fr-FR" dirty="0" smtClean="0"/>
              <a:t>MEMBER, and DELETE-MEMBER.</a:t>
            </a:r>
            <a:endParaRPr lang="en-US" dirty="0" smtClean="0"/>
          </a:p>
          <a:p>
            <a:r>
              <a:rPr lang="en-US" dirty="0" smtClean="0"/>
              <a:t>Also: data </a:t>
            </a:r>
            <a:r>
              <a:rPr lang="en-US" dirty="0"/>
              <a:t>mining techniques for the detection of structural changes in data </a:t>
            </a:r>
            <a:r>
              <a:rPr lang="en-US" dirty="0" smtClean="0"/>
              <a:t>warehouses.</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normAutofit/>
          </a:bodyPr>
          <a:lstStyle/>
          <a:p>
            <a:r>
              <a:rPr lang="en-US" sz="2400" b="1" dirty="0" smtClean="0"/>
              <a:t>How to facilitate cross-version queries?</a:t>
            </a:r>
          </a:p>
          <a:p>
            <a:r>
              <a:rPr lang="en-US" sz="2400" dirty="0" smtClean="0"/>
              <a:t>A graph model for DW multidimensional schemata</a:t>
            </a:r>
          </a:p>
          <a:p>
            <a:r>
              <a:rPr lang="en-US" sz="2400" dirty="0" smtClean="0"/>
              <a:t>Nodes : (</a:t>
            </a:r>
            <a:r>
              <a:rPr lang="en-US" sz="2400" dirty="0" err="1" smtClean="0"/>
              <a:t>i</a:t>
            </a:r>
            <a:r>
              <a:rPr lang="en-US" sz="2400" dirty="0" smtClean="0"/>
              <a:t>) fact tables and (ii) their attributes of fact tables (including properties and measures), </a:t>
            </a:r>
          </a:p>
          <a:p>
            <a:r>
              <a:rPr lang="en-US" sz="2400" dirty="0" smtClean="0"/>
              <a:t>Edges: functional dependencies (aka dimension hierarchies) defined over the nodes</a:t>
            </a:r>
            <a:endParaRPr lang="el-GR" sz="2400"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45</a:t>
            </a:fld>
            <a:endParaRPr lang="en-US"/>
          </a:p>
        </p:txBody>
      </p:sp>
      <p:sp>
        <p:nvSpPr>
          <p:cNvPr id="5" name="Footer Placeholder 4"/>
          <p:cNvSpPr>
            <a:spLocks noGrp="1"/>
          </p:cNvSpPr>
          <p:nvPr>
            <p:ph type="ftr" sz="quarter" idx="11"/>
          </p:nvPr>
        </p:nvSpPr>
        <p:spPr/>
        <p:txBody>
          <a:bodyPr/>
          <a:lstStyle/>
          <a:p>
            <a:r>
              <a:rPr lang="en-US" i="1" dirty="0" smtClean="0"/>
              <a:t>Photo stolen from the paper</a:t>
            </a:r>
            <a:endParaRPr lang="en-US" i="1" dirty="0"/>
          </a:p>
        </p:txBody>
      </p:sp>
      <p:pic>
        <p:nvPicPr>
          <p:cNvPr id="24578" name="Picture 2"/>
          <p:cNvPicPr>
            <a:picLocks noChangeAspect="1" noChangeArrowheads="1"/>
          </p:cNvPicPr>
          <p:nvPr/>
        </p:nvPicPr>
        <p:blipFill>
          <a:blip r:embed="rId2">
            <a:grayscl/>
            <a:lum contrast="30000"/>
          </a:blip>
          <a:srcRect/>
          <a:stretch>
            <a:fillRect/>
          </a:stretch>
        </p:blipFill>
        <p:spPr bwMode="auto">
          <a:xfrm>
            <a:off x="4825305" y="3645024"/>
            <a:ext cx="4067175"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lstStyle/>
          <a:p>
            <a:r>
              <a:rPr lang="en-US" dirty="0" smtClean="0"/>
              <a:t>Taxonomy of changes:</a:t>
            </a:r>
          </a:p>
          <a:p>
            <a:pPr lvl="1"/>
            <a:r>
              <a:rPr lang="en-US" dirty="0" smtClean="0"/>
              <a:t>Add / delete node (i.e., tables and attributes)</a:t>
            </a:r>
          </a:p>
          <a:p>
            <a:pPr lvl="1"/>
            <a:r>
              <a:rPr lang="en-US" dirty="0" smtClean="0"/>
              <a:t>Add / delete edge (i.e., restructure dimensions)</a:t>
            </a:r>
          </a:p>
          <a:p>
            <a:r>
              <a:rPr lang="en-US" dirty="0" smtClean="0"/>
              <a:t>Transactions = sequences of atomic changes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46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p:txBody>
          <a:bodyPr>
            <a:noAutofit/>
          </a:bodyPr>
          <a:lstStyle/>
          <a:p>
            <a:pPr>
              <a:buNone/>
            </a:pPr>
            <a:r>
              <a:rPr lang="en-US" sz="2400" dirty="0" smtClean="0">
                <a:solidFill>
                  <a:srgbClr val="FF0000"/>
                </a:solidFill>
              </a:rPr>
              <a:t>Augmented schema of a previous version</a:t>
            </a:r>
          </a:p>
          <a:p>
            <a:r>
              <a:rPr lang="en-US" sz="2400" dirty="0" smtClean="0"/>
              <a:t>Assume a version </a:t>
            </a:r>
            <a:r>
              <a:rPr lang="en-US" sz="2400" dirty="0" err="1" smtClean="0"/>
              <a:t>S</a:t>
            </a:r>
            <a:r>
              <a:rPr lang="en-US" sz="2400" baseline="-25000" dirty="0" err="1" smtClean="0"/>
              <a:t>k</a:t>
            </a:r>
            <a:endParaRPr lang="en-US" sz="2400" baseline="-25000" dirty="0" smtClean="0"/>
          </a:p>
          <a:p>
            <a:r>
              <a:rPr lang="en-US" sz="2400" dirty="0" smtClean="0"/>
              <a:t>Assume a set of changes M</a:t>
            </a:r>
            <a:r>
              <a:rPr lang="en-US" sz="2400" baseline="-25000" dirty="0" smtClean="0"/>
              <a:t>1</a:t>
            </a:r>
            <a:r>
              <a:rPr lang="en-US" sz="2400" dirty="0" smtClean="0"/>
              <a:t>,…, </a:t>
            </a:r>
            <a:r>
              <a:rPr lang="en-US" sz="2400" dirty="0" err="1" smtClean="0"/>
              <a:t>M</a:t>
            </a:r>
            <a:r>
              <a:rPr lang="en-US" sz="2400" baseline="-25000" dirty="0" err="1" smtClean="0"/>
              <a:t>n</a:t>
            </a:r>
            <a:endParaRPr lang="en-US" sz="2400" baseline="-25000" dirty="0" smtClean="0"/>
          </a:p>
          <a:p>
            <a:r>
              <a:rPr lang="en-US" sz="2400" dirty="0" smtClean="0"/>
              <a:t>Then you get to a version </a:t>
            </a:r>
            <a:r>
              <a:rPr lang="en-US" sz="2400" dirty="0" err="1" smtClean="0"/>
              <a:t>S</a:t>
            </a:r>
            <a:r>
              <a:rPr lang="en-US" sz="2400" baseline="-25000" dirty="0" err="1" smtClean="0"/>
              <a:t>k+n</a:t>
            </a:r>
            <a:endParaRPr lang="en-US" sz="2400" baseline="-25000" dirty="0" smtClean="0"/>
          </a:p>
          <a:p>
            <a:r>
              <a:rPr lang="en-US" sz="2400" dirty="0" smtClean="0"/>
              <a:t>The </a:t>
            </a:r>
            <a:r>
              <a:rPr lang="en-US" sz="2400" b="1" dirty="0" smtClean="0"/>
              <a:t>augmented version </a:t>
            </a:r>
            <a:r>
              <a:rPr lang="en-US" sz="2400" dirty="0" smtClean="0"/>
              <a:t>of </a:t>
            </a:r>
            <a:r>
              <a:rPr lang="en-US" sz="2400" dirty="0" err="1" smtClean="0"/>
              <a:t>S</a:t>
            </a:r>
            <a:r>
              <a:rPr lang="en-US" sz="2400" baseline="-25000" dirty="0" err="1" smtClean="0"/>
              <a:t>k</a:t>
            </a:r>
            <a:r>
              <a:rPr lang="en-US" sz="2400" dirty="0" smtClean="0"/>
              <a:t> </a:t>
            </a:r>
            <a:r>
              <a:rPr lang="en-US" sz="2400" dirty="0" err="1" smtClean="0"/>
              <a:t>wrt</a:t>
            </a:r>
            <a:r>
              <a:rPr lang="en-US" sz="2400" dirty="0" smtClean="0"/>
              <a:t> </a:t>
            </a:r>
            <a:r>
              <a:rPr lang="en-US" sz="2400" dirty="0" err="1" smtClean="0"/>
              <a:t>S</a:t>
            </a:r>
            <a:r>
              <a:rPr lang="en-US" sz="2400" baseline="-25000" dirty="0" err="1" smtClean="0"/>
              <a:t>k+n</a:t>
            </a:r>
            <a:r>
              <a:rPr lang="en-US" sz="2400" dirty="0" smtClean="0"/>
              <a:t> is the schema and data of </a:t>
            </a:r>
            <a:r>
              <a:rPr lang="en-US" sz="2400" dirty="0" err="1" smtClean="0"/>
              <a:t>S</a:t>
            </a:r>
            <a:r>
              <a:rPr lang="en-US" sz="2400" baseline="-25000" dirty="0" err="1" smtClean="0"/>
              <a:t>k</a:t>
            </a:r>
            <a:r>
              <a:rPr lang="en-US" sz="2400" dirty="0" smtClean="0"/>
              <a:t>, along with all the extra attributes and FD’s </a:t>
            </a:r>
            <a:r>
              <a:rPr lang="en-US" sz="2400" u="sng" dirty="0" smtClean="0"/>
              <a:t>added</a:t>
            </a:r>
            <a:r>
              <a:rPr lang="en-US" sz="2400" dirty="0" smtClean="0"/>
              <a:t> at </a:t>
            </a:r>
            <a:r>
              <a:rPr lang="en-US" sz="2400" dirty="0" err="1" smtClean="0"/>
              <a:t>S</a:t>
            </a:r>
            <a:r>
              <a:rPr lang="en-US" sz="2400" baseline="-25000" dirty="0" err="1" smtClean="0"/>
              <a:t>k+n</a:t>
            </a:r>
            <a:endParaRPr lang="el-GR" sz="2400" baseline="-25000" dirty="0" smtClean="0"/>
          </a:p>
          <a:p>
            <a:r>
              <a:rPr lang="en-US" sz="2400" dirty="0" smtClean="0"/>
              <a:t>So basically, we are </a:t>
            </a:r>
            <a:r>
              <a:rPr lang="en-US" sz="2400" b="1" dirty="0" smtClean="0"/>
              <a:t>adapting the previous </a:t>
            </a:r>
            <a:r>
              <a:rPr lang="en-US" sz="2400" b="1" dirty="0" err="1" smtClean="0"/>
              <a:t>schema+data</a:t>
            </a:r>
            <a:r>
              <a:rPr lang="en-US" sz="2400" b="1" dirty="0" smtClean="0"/>
              <a:t> to the structure of the new version</a:t>
            </a:r>
          </a:p>
          <a:p>
            <a:r>
              <a:rPr lang="en-US" sz="2400" dirty="0" smtClean="0">
                <a:solidFill>
                  <a:srgbClr val="FF0000"/>
                </a:solidFill>
              </a:rPr>
              <a:t>This might require aggregations or </a:t>
            </a:r>
            <a:r>
              <a:rPr lang="en-US" sz="2400" dirty="0" err="1" smtClean="0">
                <a:solidFill>
                  <a:srgbClr val="FF0000"/>
                </a:solidFill>
              </a:rPr>
              <a:t>disaggregations</a:t>
            </a:r>
            <a:r>
              <a:rPr lang="en-US" sz="2400" dirty="0" smtClean="0">
                <a:solidFill>
                  <a:srgbClr val="FF0000"/>
                </a:solidFill>
              </a:rPr>
              <a:t> (and estimations of the necessary values), addition of default values, …</a:t>
            </a:r>
            <a:endParaRPr lang="el-GR" sz="2400" dirty="0">
              <a:solidFill>
                <a:srgbClr val="FF0000"/>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pPr/>
              <a:t>47</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400" dirty="0" smtClean="0"/>
              <a:t>Assume a fact </a:t>
            </a:r>
          </a:p>
          <a:p>
            <a:pPr lvl="1"/>
            <a:r>
              <a:rPr lang="en-US" sz="2400" b="1" dirty="0" smtClean="0">
                <a:latin typeface="Consolas" pitchFamily="49" charset="0"/>
                <a:cs typeface="Consolas" pitchFamily="49" charset="0"/>
              </a:rPr>
              <a:t>SALES(</a:t>
            </a:r>
            <a:r>
              <a:rPr lang="en-US" sz="2400" b="1" dirty="0" err="1" smtClean="0">
                <a:latin typeface="Consolas" pitchFamily="49" charset="0"/>
                <a:cs typeface="Consolas" pitchFamily="49" charset="0"/>
              </a:rPr>
              <a:t>ProdID</a:t>
            </a:r>
            <a:r>
              <a:rPr lang="en-US" sz="2400" b="1" dirty="0" smtClean="0">
                <a:latin typeface="Consolas" pitchFamily="49" charset="0"/>
                <a:cs typeface="Consolas" pitchFamily="49" charset="0"/>
              </a:rPr>
              <a:t>, </a:t>
            </a:r>
            <a:r>
              <a:rPr lang="en-US" sz="2400" b="1" dirty="0" err="1" smtClean="0">
                <a:latin typeface="Consolas" pitchFamily="49" charset="0"/>
                <a:cs typeface="Consolas" pitchFamily="49" charset="0"/>
              </a:rPr>
              <a:t>DayId</a:t>
            </a:r>
            <a:r>
              <a:rPr lang="en-US" sz="2400" b="1" dirty="0" smtClean="0">
                <a:latin typeface="Consolas" pitchFamily="49" charset="0"/>
                <a:cs typeface="Consolas" pitchFamily="49" charset="0"/>
              </a:rPr>
              <a:t>, </a:t>
            </a:r>
            <a:r>
              <a:rPr lang="en-US" sz="2400" b="1" dirty="0" err="1" smtClean="0">
                <a:latin typeface="Consolas" pitchFamily="49" charset="0"/>
                <a:cs typeface="Consolas" pitchFamily="49" charset="0"/>
              </a:rPr>
              <a:t>CustId</a:t>
            </a:r>
            <a:r>
              <a:rPr lang="en-US" sz="2400" b="1" dirty="0" smtClean="0">
                <a:latin typeface="Consolas" pitchFamily="49" charset="0"/>
                <a:cs typeface="Consolas" pitchFamily="49" charset="0"/>
              </a:rPr>
              <a:t>, Price, Qty)</a:t>
            </a:r>
          </a:p>
          <a:p>
            <a:r>
              <a:rPr lang="en-US" sz="2400" dirty="0" smtClean="0"/>
              <a:t>With a set of dimensions</a:t>
            </a:r>
          </a:p>
          <a:p>
            <a:pPr lvl="1"/>
            <a:r>
              <a:rPr lang="en-US" sz="2400" b="1" dirty="0" smtClean="0">
                <a:latin typeface="Consolas" pitchFamily="49" charset="0"/>
                <a:cs typeface="Consolas" pitchFamily="49" charset="0"/>
              </a:rPr>
              <a:t>Product (Product, Type, Family)</a:t>
            </a:r>
          </a:p>
          <a:p>
            <a:pPr lvl="1"/>
            <a:r>
              <a:rPr lang="en-US" sz="2400" b="1" dirty="0" smtClean="0">
                <a:latin typeface="Consolas" pitchFamily="49" charset="0"/>
                <a:cs typeface="Consolas" pitchFamily="49" charset="0"/>
              </a:rPr>
              <a:t>Customer(Customer, </a:t>
            </a:r>
            <a:r>
              <a:rPr lang="en-US" sz="2400" b="1" dirty="0" err="1" smtClean="0">
                <a:latin typeface="Consolas" pitchFamily="49" charset="0"/>
                <a:cs typeface="Consolas" pitchFamily="49" charset="0"/>
              </a:rPr>
              <a:t>CustGroup</a:t>
            </a:r>
            <a:r>
              <a:rPr lang="en-US" sz="2400" b="1" dirty="0" smtClean="0">
                <a:latin typeface="Consolas" pitchFamily="49" charset="0"/>
                <a:cs typeface="Consolas" pitchFamily="49" charset="0"/>
              </a:rPr>
              <a:t>)</a:t>
            </a:r>
          </a:p>
          <a:p>
            <a:pPr lvl="1"/>
            <a:r>
              <a:rPr lang="en-US" sz="2400" b="1" dirty="0" smtClean="0">
                <a:latin typeface="Consolas" pitchFamily="49" charset="0"/>
                <a:cs typeface="Consolas" pitchFamily="49" charset="0"/>
              </a:rPr>
              <a:t>Time(Day, Month, Year)</a:t>
            </a:r>
          </a:p>
          <a:p>
            <a:r>
              <a:rPr lang="en-US" sz="2400" dirty="0" smtClean="0"/>
              <a:t>and a set of changes</a:t>
            </a:r>
          </a:p>
          <a:p>
            <a:pPr lvl="1"/>
            <a:r>
              <a:rPr lang="en-US" sz="2400" dirty="0" smtClean="0"/>
              <a:t>Add attribute Salesman and a hierarchy Salesman -&gt; Store</a:t>
            </a:r>
          </a:p>
          <a:p>
            <a:pPr lvl="1"/>
            <a:r>
              <a:rPr lang="en-US" sz="2400" dirty="0" smtClean="0"/>
              <a:t>Remove day from the time hierarchy and replace it with Month</a:t>
            </a:r>
          </a:p>
          <a:p>
            <a:pPr lvl="1"/>
            <a:r>
              <a:rPr lang="en-US" sz="2400" dirty="0" err="1" smtClean="0"/>
              <a:t>SumSales</a:t>
            </a:r>
            <a:r>
              <a:rPr lang="en-US" sz="2400" dirty="0" smtClean="0"/>
              <a:t> = Qty*Price</a:t>
            </a:r>
          </a:p>
          <a:p>
            <a:r>
              <a:rPr lang="en-US" sz="2400" dirty="0" smtClean="0"/>
              <a:t>Then, the new fact is</a:t>
            </a:r>
          </a:p>
          <a:p>
            <a:pPr>
              <a:buNone/>
            </a:pPr>
            <a:r>
              <a:rPr lang="en-US" sz="2400" b="1" dirty="0" smtClean="0">
                <a:latin typeface="Consolas" pitchFamily="49" charset="0"/>
                <a:cs typeface="Consolas" pitchFamily="49" charset="0"/>
              </a:rPr>
              <a:t>SALES’(</a:t>
            </a:r>
            <a:r>
              <a:rPr lang="en-US" sz="2400" b="1" dirty="0" err="1" smtClean="0">
                <a:latin typeface="Consolas" pitchFamily="49" charset="0"/>
                <a:cs typeface="Consolas" pitchFamily="49" charset="0"/>
              </a:rPr>
              <a:t>ProdID,MonthId,CustId,SalesmanId,Price,Qty,SumSales</a:t>
            </a:r>
            <a:r>
              <a:rPr lang="en-US" sz="2400" b="1" dirty="0" smtClean="0">
                <a:latin typeface="Consolas" pitchFamily="49" charset="0"/>
                <a:cs typeface="Consolas" pitchFamily="49" charset="0"/>
              </a:rPr>
              <a:t>)</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48</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534400" cy="5105400"/>
          </a:xfrm>
        </p:spPr>
        <p:txBody>
          <a:bodyPr>
            <a:normAutofit/>
          </a:bodyPr>
          <a:lstStyle/>
          <a:p>
            <a:pPr>
              <a:buNone/>
            </a:pPr>
            <a:r>
              <a:rPr lang="en-US" sz="2000" b="1" dirty="0" smtClean="0">
                <a:latin typeface="Consolas" pitchFamily="49" charset="0"/>
                <a:cs typeface="Consolas" pitchFamily="49" charset="0"/>
              </a:rPr>
              <a:t>SALES(</a:t>
            </a:r>
            <a:r>
              <a:rPr lang="en-US" sz="2000" b="1" dirty="0" err="1" smtClean="0">
                <a:latin typeface="Consolas" pitchFamily="49" charset="0"/>
                <a:cs typeface="Consolas" pitchFamily="49" charset="0"/>
              </a:rPr>
              <a:t>ProdID</a:t>
            </a:r>
            <a:r>
              <a:rPr lang="en-US" sz="2000" b="1" dirty="0" smtClean="0">
                <a:latin typeface="Consolas" pitchFamily="49" charset="0"/>
                <a:cs typeface="Consolas" pitchFamily="49" charset="0"/>
              </a:rPr>
              <a:t>, </a:t>
            </a:r>
            <a:r>
              <a:rPr lang="en-US" sz="2000" b="1" dirty="0" err="1" smtClean="0">
                <a:solidFill>
                  <a:srgbClr val="FF0000"/>
                </a:solidFill>
                <a:latin typeface="Consolas" pitchFamily="49" charset="0"/>
                <a:cs typeface="Consolas" pitchFamily="49" charset="0"/>
              </a:rPr>
              <a:t>DayId</a:t>
            </a:r>
            <a:r>
              <a:rPr lang="en-US" sz="2000" b="1" dirty="0" smtClean="0">
                <a:latin typeface="Consolas" pitchFamily="49" charset="0"/>
                <a:cs typeface="Consolas" pitchFamily="49" charset="0"/>
              </a:rPr>
              <a:t>, </a:t>
            </a:r>
            <a:r>
              <a:rPr lang="en-US" sz="2000" b="1" dirty="0" err="1" smtClean="0">
                <a:latin typeface="Consolas" pitchFamily="49" charset="0"/>
                <a:cs typeface="Consolas" pitchFamily="49" charset="0"/>
              </a:rPr>
              <a:t>CustId</a:t>
            </a:r>
            <a:r>
              <a:rPr lang="en-US" sz="2000" b="1" dirty="0" smtClean="0">
                <a:latin typeface="Consolas" pitchFamily="49" charset="0"/>
                <a:cs typeface="Consolas" pitchFamily="49" charset="0"/>
              </a:rPr>
              <a:t>, Price, Qty)</a:t>
            </a:r>
          </a:p>
          <a:p>
            <a:pPr>
              <a:buNone/>
            </a:pPr>
            <a:r>
              <a:rPr lang="en-US" sz="2000" b="1" dirty="0" smtClean="0">
                <a:latin typeface="Consolas" pitchFamily="49" charset="0"/>
                <a:cs typeface="Consolas" pitchFamily="49" charset="0"/>
              </a:rPr>
              <a:t>SALES’(</a:t>
            </a:r>
            <a:r>
              <a:rPr lang="en-US" sz="2000" b="1" dirty="0" err="1" smtClean="0">
                <a:latin typeface="Consolas" pitchFamily="49" charset="0"/>
                <a:cs typeface="Consolas" pitchFamily="49" charset="0"/>
              </a:rPr>
              <a:t>ProdID,</a:t>
            </a:r>
            <a:r>
              <a:rPr lang="en-US" sz="2000" b="1" dirty="0" err="1" smtClean="0">
                <a:solidFill>
                  <a:srgbClr val="FF0000"/>
                </a:solidFill>
                <a:latin typeface="Consolas" pitchFamily="49" charset="0"/>
                <a:cs typeface="Consolas" pitchFamily="49" charset="0"/>
              </a:rPr>
              <a:t>MonthId</a:t>
            </a:r>
            <a:r>
              <a:rPr lang="en-US" sz="2000" b="1" dirty="0" err="1" smtClean="0">
                <a:latin typeface="Consolas" pitchFamily="49" charset="0"/>
                <a:cs typeface="Consolas" pitchFamily="49" charset="0"/>
              </a:rPr>
              <a:t>,CustId,</a:t>
            </a:r>
            <a:r>
              <a:rPr lang="en-US" sz="2000" b="1" dirty="0" err="1" smtClean="0">
                <a:solidFill>
                  <a:srgbClr val="00B050"/>
                </a:solidFill>
                <a:latin typeface="Consolas" pitchFamily="49" charset="0"/>
                <a:cs typeface="Consolas" pitchFamily="49" charset="0"/>
              </a:rPr>
              <a:t>SalesmanId</a:t>
            </a:r>
            <a:r>
              <a:rPr lang="en-US" sz="2000" b="1" dirty="0" err="1" smtClean="0">
                <a:latin typeface="Consolas" pitchFamily="49" charset="0"/>
                <a:cs typeface="Consolas" pitchFamily="49" charset="0"/>
              </a:rPr>
              <a:t>,Price,Qty,</a:t>
            </a:r>
            <a:r>
              <a:rPr lang="en-US" sz="2000" b="1" dirty="0" err="1" smtClean="0">
                <a:solidFill>
                  <a:srgbClr val="7030A0"/>
                </a:solidFill>
                <a:latin typeface="Consolas" pitchFamily="49" charset="0"/>
                <a:cs typeface="Consolas" pitchFamily="49" charset="0"/>
              </a:rPr>
              <a:t>SumSales</a:t>
            </a:r>
            <a:r>
              <a:rPr lang="en-US" sz="2000" b="1" dirty="0" smtClean="0">
                <a:latin typeface="Consolas" pitchFamily="49" charset="0"/>
                <a:cs typeface="Consolas" pitchFamily="49" charset="0"/>
              </a:rPr>
              <a:t>)</a:t>
            </a:r>
          </a:p>
          <a:p>
            <a:r>
              <a:rPr lang="en-US" sz="2400" dirty="0" smtClean="0"/>
              <a:t>We can compute the augmented version of the  OLD schema </a:t>
            </a:r>
          </a:p>
          <a:p>
            <a:pPr>
              <a:buNone/>
            </a:pPr>
            <a:r>
              <a:rPr lang="en-US" sz="2000" b="1" dirty="0" err="1" smtClean="0">
                <a:latin typeface="Consolas" pitchFamily="49" charset="0"/>
                <a:cs typeface="Consolas" pitchFamily="49" charset="0"/>
              </a:rPr>
              <a:t>SALES</a:t>
            </a:r>
            <a:r>
              <a:rPr lang="en-US" sz="2000" b="1" baseline="30000" dirty="0" err="1" smtClean="0">
                <a:latin typeface="Consolas" pitchFamily="49" charset="0"/>
                <a:cs typeface="Consolas" pitchFamily="49" charset="0"/>
              </a:rPr>
              <a:t>Aug</a:t>
            </a:r>
            <a:r>
              <a:rPr lang="en-US" sz="2000" b="1" dirty="0" smtClean="0">
                <a:latin typeface="Consolas" pitchFamily="49" charset="0"/>
                <a:cs typeface="Consolas" pitchFamily="49" charset="0"/>
              </a:rPr>
              <a:t>(</a:t>
            </a:r>
            <a:r>
              <a:rPr lang="en-US" sz="2000" b="1" dirty="0" err="1" smtClean="0">
                <a:latin typeface="Consolas" pitchFamily="49" charset="0"/>
                <a:cs typeface="Consolas" pitchFamily="49" charset="0"/>
              </a:rPr>
              <a:t>ProdID,</a:t>
            </a:r>
            <a:r>
              <a:rPr lang="en-US" sz="2000" b="1" dirty="0" err="1" smtClean="0">
                <a:solidFill>
                  <a:srgbClr val="FF0000"/>
                </a:solidFill>
                <a:latin typeface="Consolas" pitchFamily="49" charset="0"/>
                <a:cs typeface="Consolas" pitchFamily="49" charset="0"/>
              </a:rPr>
              <a:t>DayId,MonthId</a:t>
            </a:r>
            <a:r>
              <a:rPr lang="en-US" sz="2000" b="1" dirty="0" err="1" smtClean="0">
                <a:latin typeface="Consolas" pitchFamily="49" charset="0"/>
                <a:cs typeface="Consolas" pitchFamily="49" charset="0"/>
              </a:rPr>
              <a:t>,CustId,</a:t>
            </a:r>
            <a:r>
              <a:rPr lang="en-US" sz="2000" b="1" dirty="0" err="1" smtClean="0">
                <a:solidFill>
                  <a:srgbClr val="00B050"/>
                </a:solidFill>
                <a:latin typeface="Consolas" pitchFamily="49" charset="0"/>
                <a:cs typeface="Consolas" pitchFamily="49" charset="0"/>
              </a:rPr>
              <a:t>SalesmanId</a:t>
            </a:r>
            <a:r>
              <a:rPr lang="en-US" sz="2000" b="1" dirty="0" err="1" smtClean="0">
                <a:latin typeface="Consolas" pitchFamily="49" charset="0"/>
                <a:cs typeface="Consolas" pitchFamily="49" charset="0"/>
              </a:rPr>
              <a:t>,Price,Qty,</a:t>
            </a:r>
            <a:r>
              <a:rPr lang="en-US" sz="2000" b="1" dirty="0" err="1" smtClean="0">
                <a:solidFill>
                  <a:srgbClr val="7030A0"/>
                </a:solidFill>
                <a:latin typeface="Consolas" pitchFamily="49" charset="0"/>
                <a:cs typeface="Consolas" pitchFamily="49" charset="0"/>
              </a:rPr>
              <a:t>SumSales</a:t>
            </a:r>
            <a:r>
              <a:rPr lang="en-US" sz="2000" b="1" dirty="0" smtClean="0">
                <a:latin typeface="Consolas" pitchFamily="49" charset="0"/>
                <a:cs typeface="Consolas" pitchFamily="49" charset="0"/>
              </a:rPr>
              <a:t>)</a:t>
            </a:r>
          </a:p>
          <a:p>
            <a:r>
              <a:rPr lang="en-US" sz="2400" dirty="0" smtClean="0"/>
              <a:t>…that includes @ schema level</a:t>
            </a:r>
          </a:p>
          <a:p>
            <a:pPr lvl="1"/>
            <a:r>
              <a:rPr lang="en-US" sz="2000" dirty="0" smtClean="0"/>
              <a:t>The old attributes &amp; FD’s</a:t>
            </a:r>
          </a:p>
          <a:p>
            <a:pPr lvl="1"/>
            <a:r>
              <a:rPr lang="en-US" sz="2000" dirty="0" smtClean="0"/>
              <a:t>The new attributes &amp; FD’s added during evolution</a:t>
            </a:r>
          </a:p>
          <a:p>
            <a:pPr lvl="1"/>
            <a:r>
              <a:rPr lang="en-US" sz="2000" dirty="0" smtClean="0"/>
              <a:t>… hoping that all FD’s hold (otherwise there is no augmentation)</a:t>
            </a:r>
          </a:p>
          <a:p>
            <a:r>
              <a:rPr lang="en-US" sz="2400" dirty="0" smtClean="0"/>
              <a:t>… and at data level: values of SALES (the old v.) with interpolation for the measures due to dimension addition</a:t>
            </a:r>
          </a:p>
        </p:txBody>
      </p:sp>
      <p:sp>
        <p:nvSpPr>
          <p:cNvPr id="4" name="Slide Number Placeholder 3"/>
          <p:cNvSpPr>
            <a:spLocks noGrp="1"/>
          </p:cNvSpPr>
          <p:nvPr>
            <p:ph type="sldNum" sz="quarter" idx="12"/>
          </p:nvPr>
        </p:nvSpPr>
        <p:spPr/>
        <p:txBody>
          <a:bodyPr/>
          <a:lstStyle/>
          <a:p>
            <a:fld id="{69E29E33-B620-47F9-BB04-8846C2A5AFCC}" type="slidenum">
              <a:rPr lang="en-US" smtClean="0"/>
              <a:pPr/>
              <a:t>49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evolves in DBMS...</a:t>
            </a:r>
            <a:endParaRPr lang="en-US" dirty="0"/>
          </a:p>
        </p:txBody>
      </p:sp>
      <p:sp>
        <p:nvSpPr>
          <p:cNvPr id="17411" name="Content Placeholder 2"/>
          <p:cNvSpPr>
            <a:spLocks noGrp="1"/>
          </p:cNvSpPr>
          <p:nvPr>
            <p:ph idx="1"/>
          </p:nvPr>
        </p:nvSpPr>
        <p:spPr>
          <a:xfrm>
            <a:off x="357188" y="1500188"/>
            <a:ext cx="8258175" cy="2114550"/>
          </a:xfrm>
        </p:spPr>
        <p:txBody>
          <a:bodyPr/>
          <a:lstStyle/>
          <a:p>
            <a:pPr eaLnBrk="1" hangingPunct="1"/>
            <a:r>
              <a:rPr lang="en-US" dirty="0" smtClean="0"/>
              <a:t>Data</a:t>
            </a:r>
          </a:p>
          <a:p>
            <a:pPr lvl="1" eaLnBrk="1" hangingPunct="1">
              <a:buFont typeface="Arial" charset="0"/>
              <a:buNone/>
            </a:pPr>
            <a:r>
              <a:rPr lang="en-US" dirty="0" smtClean="0"/>
              <a:t>		</a:t>
            </a:r>
            <a:r>
              <a:rPr lang="en-US" sz="1800" dirty="0" smtClean="0">
                <a:latin typeface="Courier New" pitchFamily="49" charset="0"/>
                <a:cs typeface="Courier New" pitchFamily="49" charset="0"/>
              </a:rPr>
              <a:t>UPDATE EMP</a:t>
            </a:r>
          </a:p>
          <a:p>
            <a:pPr lvl="2" eaLnBrk="1" hangingPunct="1">
              <a:buFont typeface="Arial" charset="0"/>
              <a:buNone/>
            </a:pPr>
            <a:r>
              <a:rPr lang="en-US" sz="1800" dirty="0" smtClean="0">
                <a:latin typeface="Courier New" pitchFamily="49" charset="0"/>
                <a:cs typeface="Courier New" pitchFamily="49" charset="0"/>
              </a:rPr>
              <a:t>SET SALARY = SALARY *1.10</a:t>
            </a:r>
          </a:p>
          <a:p>
            <a:pPr lvl="2" eaLnBrk="1" hangingPunct="1">
              <a:buFont typeface="Arial" charset="0"/>
              <a:buNone/>
            </a:pPr>
            <a:r>
              <a:rPr lang="en-US" sz="1800" dirty="0" smtClean="0">
                <a:latin typeface="Courier New" pitchFamily="49" charset="0"/>
                <a:cs typeface="Courier New" pitchFamily="49" charset="0"/>
              </a:rPr>
              <a:t>WHERE...</a:t>
            </a:r>
          </a:p>
          <a:p>
            <a:pPr eaLnBrk="1" hangingPunct="1">
              <a:buFont typeface="Arial" charset="0"/>
              <a:buNone/>
            </a:pPr>
            <a:endParaRPr lang="en-US" dirty="0" smtClean="0"/>
          </a:p>
          <a:p>
            <a:pPr eaLnBrk="1" hangingPunct="1"/>
            <a:endParaRPr lang="en-US" dirty="0" smtClean="0"/>
          </a:p>
        </p:txBody>
      </p:sp>
      <p:graphicFrame>
        <p:nvGraphicFramePr>
          <p:cNvPr id="6" name="Table 5"/>
          <p:cNvGraphicFramePr>
            <a:graphicFrameLocks noGrp="1"/>
          </p:cNvGraphicFramePr>
          <p:nvPr/>
        </p:nvGraphicFramePr>
        <p:xfrm>
          <a:off x="3159795" y="1628800"/>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1500</a:t>
                      </a:r>
                      <a:endParaRPr lang="en-US" sz="1800" b="1" kern="1200" dirty="0">
                        <a:solidFill>
                          <a:schemeClr val="lt1"/>
                        </a:solidFill>
                        <a:latin typeface="+mn-lt"/>
                        <a:ea typeface="+mn-ea"/>
                        <a:cs typeface="+mn-cs"/>
                      </a:endParaRPr>
                    </a:p>
                  </a:txBody>
                  <a:tcPr/>
                </a:tc>
              </a:tr>
            </a:tbl>
          </a:graphicData>
        </a:graphic>
      </p:graphicFrame>
      <p:graphicFrame>
        <p:nvGraphicFramePr>
          <p:cNvPr id="7" name="Table 6"/>
          <p:cNvGraphicFramePr>
            <a:graphicFrameLocks noGrp="1"/>
          </p:cNvGraphicFramePr>
          <p:nvPr/>
        </p:nvGraphicFramePr>
        <p:xfrm>
          <a:off x="6660232" y="1628800"/>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1650</a:t>
                      </a:r>
                      <a:endParaRPr lang="en-US" sz="1800" b="1" kern="1200" dirty="0">
                        <a:solidFill>
                          <a:schemeClr val="lt1"/>
                        </a:solidFill>
                        <a:latin typeface="+mn-lt"/>
                        <a:ea typeface="+mn-ea"/>
                        <a:cs typeface="+mn-cs"/>
                      </a:endParaRPr>
                    </a:p>
                  </a:txBody>
                  <a:tcPr/>
                </a:tc>
              </a:tr>
            </a:tbl>
          </a:graphicData>
        </a:graphic>
      </p:graphicFrame>
      <p:cxnSp>
        <p:nvCxnSpPr>
          <p:cNvPr id="9" name="Straight Arrow Connector 8"/>
          <p:cNvCxnSpPr/>
          <p:nvPr/>
        </p:nvCxnSpPr>
        <p:spPr>
          <a:xfrm>
            <a:off x="5802982" y="1985988"/>
            <a:ext cx="571500" cy="15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8843" y="3374107"/>
            <a:ext cx="8258175" cy="211455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kern="1200" dirty="0" smtClean="0">
                <a:solidFill>
                  <a:schemeClr val="tx1"/>
                </a:solidFill>
                <a:latin typeface="+mn-lt"/>
                <a:ea typeface="+mn-ea"/>
                <a:cs typeface="+mn-cs"/>
              </a:rPr>
              <a:t>Metadata –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Schemata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kern="1200" dirty="0" smtClean="0">
                <a:solidFill>
                  <a:schemeClr val="tx1"/>
                </a:solidFill>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Models</a:t>
            </a: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ALTER TABLE EMP</a:t>
            </a:r>
          </a:p>
          <a:p>
            <a:pPr marL="1143000" marR="0" lvl="2"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ADD COLUMN PHONE VARCHAR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259632" y="5517232"/>
          <a:ext cx="2190744" cy="731520"/>
        </p:xfrm>
        <a:graphic>
          <a:graphicData uri="http://schemas.openxmlformats.org/drawingml/2006/table">
            <a:tbl>
              <a:tblPr firstRow="1" bandRow="1">
                <a:tableStyleId>{5C22544A-7EE6-4342-B048-85BDC9FD1C3A}</a:tableStyleId>
              </a:tblPr>
              <a:tblGrid>
                <a:gridCol w="1095372"/>
                <a:gridCol w="109537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1500</a:t>
                      </a:r>
                      <a:endParaRPr lang="en-US" sz="1800" b="1" kern="1200" dirty="0">
                        <a:solidFill>
                          <a:schemeClr val="lt1"/>
                        </a:solidFill>
                        <a:latin typeface="+mn-lt"/>
                        <a:ea typeface="+mn-ea"/>
                        <a:cs typeface="+mn-cs"/>
                      </a:endParaRPr>
                    </a:p>
                  </a:txBody>
                  <a:tcPr/>
                </a:tc>
              </a:tr>
            </a:tbl>
          </a:graphicData>
        </a:graphic>
      </p:graphicFrame>
      <p:graphicFrame>
        <p:nvGraphicFramePr>
          <p:cNvPr id="11" name="Table 10"/>
          <p:cNvGraphicFramePr>
            <a:graphicFrameLocks noGrp="1"/>
          </p:cNvGraphicFramePr>
          <p:nvPr/>
        </p:nvGraphicFramePr>
        <p:xfrm>
          <a:off x="4572000" y="5517232"/>
          <a:ext cx="3905256" cy="731520"/>
        </p:xfrm>
        <a:graphic>
          <a:graphicData uri="http://schemas.openxmlformats.org/drawingml/2006/table">
            <a:tbl>
              <a:tblPr firstRow="1" bandRow="1">
                <a:tableStyleId>{5C22544A-7EE6-4342-B048-85BDC9FD1C3A}</a:tableStyleId>
              </a:tblPr>
              <a:tblGrid>
                <a:gridCol w="1301752"/>
                <a:gridCol w="1301752"/>
                <a:gridCol w="1301752"/>
              </a:tblGrid>
              <a:tr h="283534">
                <a:tc>
                  <a:txBody>
                    <a:bodyPr/>
                    <a:lstStyle/>
                    <a:p>
                      <a:pPr marL="0" algn="l" defTabSz="914400" rtl="0" eaLnBrk="1" latinLnBrk="0" hangingPunct="1"/>
                      <a:r>
                        <a:rPr lang="en-US" sz="1800" b="1" kern="1200" dirty="0" err="1" smtClean="0">
                          <a:solidFill>
                            <a:schemeClr val="lt1"/>
                          </a:solidFill>
                          <a:latin typeface="+mn-lt"/>
                          <a:ea typeface="+mn-ea"/>
                          <a:cs typeface="+mn-cs"/>
                        </a:rPr>
                        <a:t>EMP_ID</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SALARY</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PHONE</a:t>
                      </a:r>
                      <a:endParaRPr lang="en-US" sz="1800" b="1" kern="1200" dirty="0">
                        <a:solidFill>
                          <a:schemeClr val="lt1"/>
                        </a:solidFill>
                        <a:latin typeface="+mn-lt"/>
                        <a:ea typeface="+mn-ea"/>
                        <a:cs typeface="+mn-cs"/>
                      </a:endParaRPr>
                    </a:p>
                  </a:txBody>
                  <a:tcPr/>
                </a:tc>
              </a:tr>
              <a:tr h="283534">
                <a:tc>
                  <a:txBody>
                    <a:bodyPr/>
                    <a:lstStyle/>
                    <a:p>
                      <a:pPr marL="0" algn="l" defTabSz="914400" rtl="0" eaLnBrk="1" latinLnBrk="0" hangingPunct="1"/>
                      <a:r>
                        <a:rPr lang="en-US" sz="1800" b="1" kern="1200" dirty="0" smtClean="0">
                          <a:solidFill>
                            <a:schemeClr val="lt1"/>
                          </a:solidFill>
                          <a:latin typeface="+mn-lt"/>
                          <a:ea typeface="+mn-ea"/>
                          <a:cs typeface="+mn-cs"/>
                        </a:rPr>
                        <a:t>100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1650</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210777777</a:t>
                      </a:r>
                      <a:endParaRPr lang="en-US" sz="1800" b="1" kern="1200" dirty="0">
                        <a:solidFill>
                          <a:schemeClr val="lt1"/>
                        </a:solidFill>
                        <a:latin typeface="+mn-lt"/>
                        <a:ea typeface="+mn-ea"/>
                        <a:cs typeface="+mn-cs"/>
                      </a:endParaRPr>
                    </a:p>
                  </a:txBody>
                  <a:tcPr/>
                </a:tc>
              </a:tr>
            </a:tbl>
          </a:graphicData>
        </a:graphic>
      </p:graphicFrame>
      <p:cxnSp>
        <p:nvCxnSpPr>
          <p:cNvPr id="12" name="Straight Arrow Connector 11"/>
          <p:cNvCxnSpPr/>
          <p:nvPr/>
        </p:nvCxnSpPr>
        <p:spPr>
          <a:xfrm>
            <a:off x="3690218" y="5874419"/>
            <a:ext cx="571500"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69E29E33-B620-47F9-BB04-8846C2A5AFCC}" type="slidenum">
              <a:rPr lang="en-US" smtClean="0"/>
              <a:pPr/>
              <a:t>5</a:t>
            </a:fld>
            <a:endParaRPr lang="en-US"/>
          </a:p>
        </p:txBody>
      </p:sp>
      <p:sp>
        <p:nvSpPr>
          <p:cNvPr id="14" name="Footer Placeholder 1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Golfarelli</a:t>
            </a:r>
            <a:r>
              <a:rPr lang="en-US" dirty="0" smtClean="0"/>
              <a:t>, </a:t>
            </a:r>
            <a:r>
              <a:rPr lang="en-US" dirty="0" err="1" smtClean="0"/>
              <a:t>Lechtenbörger</a:t>
            </a:r>
            <a:r>
              <a:rPr lang="en-US" dirty="0" smtClean="0"/>
              <a:t>, </a:t>
            </a:r>
            <a:r>
              <a:rPr lang="en-US" dirty="0" err="1" smtClean="0"/>
              <a:t>Rizzi</a:t>
            </a:r>
            <a:r>
              <a:rPr lang="en-US" dirty="0" smtClean="0"/>
              <a:t> and </a:t>
            </a:r>
            <a:r>
              <a:rPr lang="en-US" dirty="0" err="1" smtClean="0"/>
              <a:t>Vossen</a:t>
            </a:r>
            <a:r>
              <a:rPr lang="en-US" dirty="0" smtClean="0"/>
              <a:t> @ DKE 2006</a:t>
            </a:r>
            <a:endParaRPr lang="el-GR" dirty="0"/>
          </a:p>
        </p:txBody>
      </p:sp>
      <p:sp>
        <p:nvSpPr>
          <p:cNvPr id="3" name="Content Placeholder 2"/>
          <p:cNvSpPr>
            <a:spLocks noGrp="1"/>
          </p:cNvSpPr>
          <p:nvPr>
            <p:ph idx="1"/>
          </p:nvPr>
        </p:nvSpPr>
        <p:spPr>
          <a:xfrm>
            <a:off x="457200" y="1600200"/>
            <a:ext cx="8534400" cy="5105400"/>
          </a:xfrm>
        </p:spPr>
        <p:txBody>
          <a:bodyPr>
            <a:normAutofit lnSpcReduction="10000"/>
          </a:bodyPr>
          <a:lstStyle/>
          <a:p>
            <a:r>
              <a:rPr lang="en-US" sz="2400" b="1" dirty="0" smtClean="0"/>
              <a:t>History</a:t>
            </a:r>
            <a:r>
              <a:rPr lang="en-US" sz="2400" dirty="0" smtClean="0"/>
              <a:t> is a sequence of versions H = (v</a:t>
            </a:r>
            <a:r>
              <a:rPr lang="en-US" sz="2400" baseline="-25000" dirty="0" smtClean="0"/>
              <a:t>1</a:t>
            </a:r>
            <a:r>
              <a:rPr lang="en-US" sz="2400" dirty="0" smtClean="0"/>
              <a:t>, …, </a:t>
            </a:r>
            <a:r>
              <a:rPr lang="en-US" sz="2400" dirty="0" err="1" smtClean="0"/>
              <a:t>v</a:t>
            </a:r>
            <a:r>
              <a:rPr lang="en-US" sz="2400" baseline="-25000" dirty="0" err="1" smtClean="0"/>
              <a:t>n</a:t>
            </a:r>
            <a:r>
              <a:rPr lang="en-US" sz="2400" dirty="0" smtClean="0"/>
              <a:t>) . Each version has</a:t>
            </a:r>
          </a:p>
          <a:p>
            <a:pPr lvl="1"/>
            <a:r>
              <a:rPr lang="en-US" sz="2000" dirty="0" smtClean="0"/>
              <a:t>Its own schema</a:t>
            </a:r>
          </a:p>
          <a:p>
            <a:pPr lvl="1"/>
            <a:r>
              <a:rPr lang="en-US" sz="2000" dirty="0" smtClean="0">
                <a:solidFill>
                  <a:srgbClr val="FF0000"/>
                </a:solidFill>
              </a:rPr>
              <a:t>The augmented schema </a:t>
            </a:r>
            <a:r>
              <a:rPr lang="en-US" sz="2000" dirty="0" err="1" smtClean="0">
                <a:solidFill>
                  <a:srgbClr val="FF0000"/>
                </a:solidFill>
              </a:rPr>
              <a:t>wrt</a:t>
            </a:r>
            <a:r>
              <a:rPr lang="en-US" sz="2000" dirty="0" smtClean="0">
                <a:solidFill>
                  <a:srgbClr val="FF0000"/>
                </a:solidFill>
              </a:rPr>
              <a:t> </a:t>
            </a:r>
            <a:r>
              <a:rPr lang="en-US" sz="2000" dirty="0" err="1" smtClean="0">
                <a:solidFill>
                  <a:srgbClr val="FF0000"/>
                </a:solidFill>
              </a:rPr>
              <a:t>v</a:t>
            </a:r>
            <a:r>
              <a:rPr lang="en-US" sz="2000" baseline="-25000" dirty="0" err="1" smtClean="0">
                <a:solidFill>
                  <a:srgbClr val="FF0000"/>
                </a:solidFill>
              </a:rPr>
              <a:t>n</a:t>
            </a:r>
            <a:r>
              <a:rPr lang="en-US" sz="2000" baseline="-25000" dirty="0" smtClean="0"/>
              <a:t>	</a:t>
            </a:r>
            <a:r>
              <a:rPr lang="en-US" sz="2000" dirty="0" smtClean="0"/>
              <a:t>//needs modification if v</a:t>
            </a:r>
            <a:r>
              <a:rPr lang="en-US" sz="2000" baseline="-25000" dirty="0" smtClean="0"/>
              <a:t>n+1 </a:t>
            </a:r>
            <a:r>
              <a:rPr lang="en-US" sz="2000" dirty="0" smtClean="0"/>
              <a:t>comes</a:t>
            </a:r>
          </a:p>
          <a:p>
            <a:pPr lvl="1"/>
            <a:r>
              <a:rPr lang="en-US" sz="2000" dirty="0" smtClean="0"/>
              <a:t>The timestamp of change</a:t>
            </a:r>
          </a:p>
          <a:p>
            <a:r>
              <a:rPr lang="en-US" sz="2400" dirty="0" smtClean="0"/>
              <a:t>Why bother?</a:t>
            </a:r>
          </a:p>
          <a:p>
            <a:r>
              <a:rPr lang="en-US" sz="2400" dirty="0" smtClean="0"/>
              <a:t>Because at query time, </a:t>
            </a:r>
            <a:r>
              <a:rPr lang="en-US" sz="2400" dirty="0" smtClean="0">
                <a:solidFill>
                  <a:srgbClr val="FF0000"/>
                </a:solidFill>
              </a:rPr>
              <a:t>we can transform the old schema and data to the last one.</a:t>
            </a:r>
          </a:p>
          <a:p>
            <a:r>
              <a:rPr lang="en-US" sz="2400" u="sng" dirty="0" smtClean="0"/>
              <a:t>Then we can pose queries to the old data based on the structure of the new one and a get a uniform result under the last known schema.</a:t>
            </a:r>
          </a:p>
          <a:p>
            <a:r>
              <a:rPr lang="en-US" sz="2400" dirty="0" smtClean="0"/>
              <a:t>If differences (e.g., because of attribute deletions), we retain the common set of attributes</a:t>
            </a:r>
          </a:p>
        </p:txBody>
      </p:sp>
      <p:sp>
        <p:nvSpPr>
          <p:cNvPr id="4" name="Slide Number Placeholder 3"/>
          <p:cNvSpPr>
            <a:spLocks noGrp="1"/>
          </p:cNvSpPr>
          <p:nvPr>
            <p:ph type="sldNum" sz="quarter" idx="12"/>
          </p:nvPr>
        </p:nvSpPr>
        <p:spPr/>
        <p:txBody>
          <a:bodyPr/>
          <a:lstStyle/>
          <a:p>
            <a:fld id="{69E29E33-B620-47F9-BB04-8846C2A5AFCC}"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How to handle changes that come </a:t>
            </a:r>
            <a:r>
              <a:rPr lang="en-US" b="1" dirty="0"/>
              <a:t>up on the external data sources (EDS) of a data </a:t>
            </a:r>
            <a:r>
              <a:rPr lang="en-US" b="1" dirty="0" smtClean="0"/>
              <a:t>warehouse?</a:t>
            </a:r>
          </a:p>
          <a:p>
            <a:r>
              <a:rPr lang="en-US" dirty="0" smtClean="0"/>
              <a:t>Deal with it via a </a:t>
            </a:r>
            <a:r>
              <a:rPr lang="en-US" b="1" dirty="0" err="1" smtClean="0"/>
              <a:t>multiversion</a:t>
            </a:r>
            <a:r>
              <a:rPr lang="en-US" dirty="0" smtClean="0"/>
              <a:t> technique!</a:t>
            </a:r>
          </a:p>
          <a:p>
            <a:r>
              <a:rPr lang="en-US" dirty="0" smtClean="0"/>
              <a:t>Everything has a version (each with a valid time):</a:t>
            </a:r>
          </a:p>
          <a:p>
            <a:pPr lvl="1"/>
            <a:r>
              <a:rPr lang="en-US" dirty="0" smtClean="0"/>
              <a:t>Dimensions, levels and hierarchies </a:t>
            </a:r>
          </a:p>
          <a:p>
            <a:pPr lvl="1"/>
            <a:r>
              <a:rPr lang="en-US" dirty="0" smtClean="0"/>
              <a:t>Facts</a:t>
            </a:r>
          </a:p>
          <a:p>
            <a:pPr lvl="1"/>
            <a:r>
              <a:rPr lang="en-US" dirty="0" smtClean="0"/>
              <a:t>Attributes</a:t>
            </a:r>
          </a:p>
          <a:p>
            <a:pPr lvl="1"/>
            <a:r>
              <a:rPr lang="en-US" dirty="0" smtClean="0"/>
              <a:t>Integrity constraints</a:t>
            </a:r>
          </a:p>
          <a:p>
            <a:r>
              <a:rPr lang="en-US" dirty="0" smtClean="0"/>
              <a:t>Mappings are between versioned objects. E.g.,</a:t>
            </a:r>
          </a:p>
          <a:p>
            <a:pPr lvl="1"/>
            <a:r>
              <a:rPr lang="en-US" dirty="0" smtClean="0"/>
              <a:t>level versions are mapped to dimension versions</a:t>
            </a:r>
          </a:p>
          <a:p>
            <a:pPr lvl="1"/>
            <a:r>
              <a:rPr lang="en-US" dirty="0" smtClean="0"/>
              <a:t>Fact versions to level versions</a:t>
            </a:r>
          </a:p>
          <a:p>
            <a:pPr lvl="1"/>
            <a:r>
              <a:rPr lang="en-US" dirty="0" smtClean="0"/>
              <a:t>…</a:t>
            </a:r>
          </a:p>
          <a:p>
            <a:r>
              <a:rPr lang="en-US" dirty="0" smtClean="0"/>
              <a:t>Both real and alternative (for simulation) versions are supported</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51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lum contrast="15000"/>
          </a:blip>
          <a:srcRect/>
          <a:stretch>
            <a:fillRect/>
          </a:stretch>
        </p:blipFill>
        <p:spPr bwMode="auto">
          <a:xfrm rot="5400000">
            <a:off x="2292015" y="-445169"/>
            <a:ext cx="4572000" cy="8662737"/>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err="1" smtClean="0"/>
              <a:t>Wrembel</a:t>
            </a:r>
            <a:r>
              <a:rPr lang="en-US" dirty="0" smtClean="0"/>
              <a:t> and Bebel @ JoDS’07</a:t>
            </a:r>
            <a:endParaRPr lang="el-GR" dirty="0"/>
          </a:p>
        </p:txBody>
      </p:sp>
      <p:sp>
        <p:nvSpPr>
          <p:cNvPr id="4" name="TextBox 3"/>
          <p:cNvSpPr txBox="1"/>
          <p:nvPr/>
        </p:nvSpPr>
        <p:spPr>
          <a:xfrm>
            <a:off x="152400" y="6400800"/>
            <a:ext cx="3429000" cy="369332"/>
          </a:xfrm>
          <a:prstGeom prst="rect">
            <a:avLst/>
          </a:prstGeom>
          <a:noFill/>
        </p:spPr>
        <p:txBody>
          <a:bodyPr wrap="square" rtlCol="0">
            <a:spAutoFit/>
          </a:bodyPr>
          <a:lstStyle/>
          <a:p>
            <a:r>
              <a:rPr lang="en-US" i="1" dirty="0" smtClean="0"/>
              <a:t>Photo stolen from the paper</a:t>
            </a:r>
            <a:endParaRPr lang="el-GR" i="1"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Schema Change Operations</a:t>
            </a:r>
          </a:p>
          <a:p>
            <a:pPr lvl="1"/>
            <a:r>
              <a:rPr lang="en-US" dirty="0" smtClean="0"/>
              <a:t>the addition / deletion of attribute @ dimension level table</a:t>
            </a:r>
          </a:p>
          <a:p>
            <a:pPr lvl="1"/>
            <a:r>
              <a:rPr lang="en-US" dirty="0" smtClean="0"/>
              <a:t>the creation of a new fact table + the association of a fact with a dimension</a:t>
            </a:r>
          </a:p>
          <a:p>
            <a:pPr lvl="1"/>
            <a:r>
              <a:rPr lang="en-US" dirty="0" smtClean="0"/>
              <a:t>the renaming of a table </a:t>
            </a:r>
          </a:p>
          <a:p>
            <a:pPr lvl="1"/>
            <a:r>
              <a:rPr lang="en-US" dirty="0" smtClean="0"/>
              <a:t>snowflake changes:  </a:t>
            </a:r>
          </a:p>
          <a:p>
            <a:pPr lvl="2"/>
            <a:r>
              <a:rPr lang="en-US" dirty="0" smtClean="0"/>
              <a:t>the creation of a new dimension level table with a given structure</a:t>
            </a:r>
          </a:p>
          <a:p>
            <a:pPr lvl="2"/>
            <a:r>
              <a:rPr lang="en-US" dirty="0" smtClean="0"/>
              <a:t>the inclusion of a parent dimension level table into its child dimension level table, </a:t>
            </a:r>
          </a:p>
          <a:p>
            <a:pPr lvl="2"/>
            <a:r>
              <a:rPr lang="en-US" dirty="0" smtClean="0"/>
              <a:t>the creation of a parent dimension level table based on its child level table.</a:t>
            </a:r>
          </a:p>
          <a:p>
            <a:pPr lvl="2"/>
            <a:endParaRPr lang="en-US" dirty="0" smtClean="0"/>
          </a:p>
          <a:p>
            <a:r>
              <a:rPr lang="en-US" dirty="0" smtClean="0"/>
              <a:t>Instance change operations </a:t>
            </a:r>
          </a:p>
          <a:p>
            <a:pPr lvl="1"/>
            <a:r>
              <a:rPr lang="en-US" dirty="0" smtClean="0"/>
              <a:t>Add/del level instance</a:t>
            </a:r>
          </a:p>
          <a:p>
            <a:pPr lvl="1"/>
            <a:r>
              <a:rPr lang="en-US" dirty="0" smtClean="0"/>
              <a:t>Change parent of a level </a:t>
            </a:r>
          </a:p>
          <a:p>
            <a:pPr lvl="1"/>
            <a:r>
              <a:rPr lang="en-US" dirty="0" smtClean="0"/>
              <a:t>Merge many instances of a level into a single one / split(inverse)</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53</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Querying multiple versions</a:t>
            </a:r>
          </a:p>
          <a:p>
            <a:r>
              <a:rPr lang="en-US" dirty="0" smtClean="0"/>
              <a:t>Split original query to a set of single version queries</a:t>
            </a:r>
          </a:p>
          <a:p>
            <a:r>
              <a:rPr lang="en-US" dirty="0" smtClean="0"/>
              <a:t>For each single version query, do a best-effort approach: </a:t>
            </a:r>
          </a:p>
          <a:p>
            <a:pPr lvl="1"/>
            <a:r>
              <a:rPr lang="en-US" dirty="0" smtClean="0"/>
              <a:t>if attributes are missing, omit them; </a:t>
            </a:r>
          </a:p>
          <a:p>
            <a:pPr lvl="1"/>
            <a:r>
              <a:rPr lang="en-US" dirty="0" smtClean="0"/>
              <a:t>use metadata for renames</a:t>
            </a:r>
          </a:p>
          <a:p>
            <a:pPr lvl="1"/>
            <a:r>
              <a:rPr lang="en-US" dirty="0" smtClean="0"/>
              <a:t>ignore v. if a grouping is impossible</a:t>
            </a:r>
          </a:p>
          <a:p>
            <a:pPr lvl="1"/>
            <a:r>
              <a:rPr lang="en-US" dirty="0" smtClean="0"/>
              <a:t>…</a:t>
            </a:r>
          </a:p>
          <a:p>
            <a:r>
              <a:rPr lang="en-US" dirty="0" smtClean="0"/>
              <a:t>If possible, the collected results are integrated under the intersection of attributes common to all versions (if this is the case of the query);</a:t>
            </a:r>
          </a:p>
          <a:p>
            <a:r>
              <a:rPr lang="en-US" dirty="0" smtClean="0"/>
              <a:t>Else they are presented as a set of results, each with its own metadata</a:t>
            </a:r>
          </a:p>
        </p:txBody>
      </p:sp>
      <p:sp>
        <p:nvSpPr>
          <p:cNvPr id="4" name="Slide Number Placeholder 3"/>
          <p:cNvSpPr>
            <a:spLocks noGrp="1"/>
          </p:cNvSpPr>
          <p:nvPr>
            <p:ph type="sldNum" sz="quarter" idx="12"/>
          </p:nvPr>
        </p:nvSpPr>
        <p:spPr/>
        <p:txBody>
          <a:bodyPr/>
          <a:lstStyle/>
          <a:p>
            <a:fld id="{69E29E33-B620-47F9-BB04-8846C2A5AFCC}" type="slidenum">
              <a:rPr lang="en-US" smtClean="0"/>
              <a:pPr/>
              <a:t>54</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Wrembel</a:t>
            </a:r>
            <a:r>
              <a:rPr lang="en-US" dirty="0" smtClean="0"/>
              <a:t> and Bebel @ JoDS’07</a:t>
            </a:r>
            <a:endParaRPr lang="el-GR" dirty="0"/>
          </a:p>
        </p:txBody>
      </p:sp>
      <p:sp>
        <p:nvSpPr>
          <p:cNvPr id="4" name="Flowchart: Magnetic Disk 3"/>
          <p:cNvSpPr/>
          <p:nvPr/>
        </p:nvSpPr>
        <p:spPr>
          <a:xfrm>
            <a:off x="7315200" y="2819400"/>
            <a:ext cx="1295400"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DW</a:t>
            </a:r>
            <a:endParaRPr lang="el-GR" sz="2400" dirty="0"/>
          </a:p>
        </p:txBody>
      </p:sp>
      <p:sp>
        <p:nvSpPr>
          <p:cNvPr id="5" name="Rectangle 4"/>
          <p:cNvSpPr/>
          <p:nvPr/>
        </p:nvSpPr>
        <p:spPr>
          <a:xfrm>
            <a:off x="3505200" y="1676400"/>
            <a:ext cx="3505200" cy="3124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sz="2400"/>
          </a:p>
        </p:txBody>
      </p:sp>
      <p:sp>
        <p:nvSpPr>
          <p:cNvPr id="6" name="TextBox 5"/>
          <p:cNvSpPr txBox="1"/>
          <p:nvPr/>
        </p:nvSpPr>
        <p:spPr>
          <a:xfrm>
            <a:off x="5410200" y="2209800"/>
            <a:ext cx="1447800" cy="830997"/>
          </a:xfrm>
          <a:prstGeom prst="rect">
            <a:avLst/>
          </a:prstGeom>
          <a:solidFill>
            <a:schemeClr val="bg1"/>
          </a:solidFill>
        </p:spPr>
        <p:txBody>
          <a:bodyPr wrap="square" rtlCol="0">
            <a:spAutoFit/>
          </a:bodyPr>
          <a:lstStyle/>
          <a:p>
            <a:r>
              <a:rPr lang="en-US" sz="2400" dirty="0" smtClean="0">
                <a:latin typeface="+mj-lt"/>
              </a:rPr>
              <a:t>Metadata manager</a:t>
            </a:r>
            <a:endParaRPr lang="el-GR" sz="2400" dirty="0">
              <a:latin typeface="+mj-lt"/>
            </a:endParaRPr>
          </a:p>
        </p:txBody>
      </p:sp>
      <p:sp>
        <p:nvSpPr>
          <p:cNvPr id="7" name="TextBox 6"/>
          <p:cNvSpPr txBox="1"/>
          <p:nvPr/>
        </p:nvSpPr>
        <p:spPr>
          <a:xfrm>
            <a:off x="5410200" y="3163669"/>
            <a:ext cx="1447800" cy="461665"/>
          </a:xfrm>
          <a:prstGeom prst="rect">
            <a:avLst/>
          </a:prstGeom>
          <a:solidFill>
            <a:schemeClr val="bg1"/>
          </a:solidFill>
        </p:spPr>
        <p:txBody>
          <a:bodyPr wrap="square" rtlCol="0">
            <a:spAutoFit/>
          </a:bodyPr>
          <a:lstStyle/>
          <a:p>
            <a:pPr algn="ctr"/>
            <a:r>
              <a:rPr lang="en-US" sz="2400" dirty="0" smtClean="0">
                <a:latin typeface="+mj-lt"/>
              </a:rPr>
              <a:t>Refresher</a:t>
            </a:r>
            <a:endParaRPr lang="el-GR" sz="2400" dirty="0">
              <a:latin typeface="+mj-lt"/>
            </a:endParaRPr>
          </a:p>
        </p:txBody>
      </p:sp>
      <p:sp>
        <p:nvSpPr>
          <p:cNvPr id="8" name="TextBox 7"/>
          <p:cNvSpPr txBox="1"/>
          <p:nvPr/>
        </p:nvSpPr>
        <p:spPr>
          <a:xfrm>
            <a:off x="3657600" y="2415064"/>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9" name="TextBox 8"/>
          <p:cNvSpPr txBox="1"/>
          <p:nvPr/>
        </p:nvSpPr>
        <p:spPr>
          <a:xfrm>
            <a:off x="3657600" y="3024664"/>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10" name="TextBox 9"/>
          <p:cNvSpPr txBox="1"/>
          <p:nvPr/>
        </p:nvSpPr>
        <p:spPr>
          <a:xfrm>
            <a:off x="3657600" y="4110335"/>
            <a:ext cx="1447800" cy="461665"/>
          </a:xfrm>
          <a:prstGeom prst="rect">
            <a:avLst/>
          </a:prstGeom>
          <a:solidFill>
            <a:schemeClr val="bg1"/>
          </a:solidFill>
        </p:spPr>
        <p:txBody>
          <a:bodyPr wrap="square" rtlCol="0">
            <a:spAutoFit/>
          </a:bodyPr>
          <a:lstStyle/>
          <a:p>
            <a:pPr algn="ctr"/>
            <a:r>
              <a:rPr lang="en-US" sz="2400" dirty="0" smtClean="0">
                <a:latin typeface="+mj-lt"/>
              </a:rPr>
              <a:t>Monitor</a:t>
            </a:r>
            <a:endParaRPr lang="el-GR" sz="2400" dirty="0">
              <a:latin typeface="+mj-lt"/>
            </a:endParaRPr>
          </a:p>
        </p:txBody>
      </p:sp>
      <p:sp>
        <p:nvSpPr>
          <p:cNvPr id="11" name="TextBox 10"/>
          <p:cNvSpPr txBox="1"/>
          <p:nvPr/>
        </p:nvSpPr>
        <p:spPr>
          <a:xfrm>
            <a:off x="3657600" y="3565267"/>
            <a:ext cx="1447800" cy="461665"/>
          </a:xfrm>
          <a:prstGeom prst="rect">
            <a:avLst/>
          </a:prstGeom>
          <a:solidFill>
            <a:schemeClr val="bg1"/>
          </a:solidFill>
        </p:spPr>
        <p:txBody>
          <a:bodyPr wrap="square" rtlCol="0">
            <a:spAutoFit/>
          </a:bodyPr>
          <a:lstStyle/>
          <a:p>
            <a:pPr algn="ctr"/>
            <a:r>
              <a:rPr lang="en-US" sz="2400" dirty="0" smtClean="0">
                <a:latin typeface="+mj-lt"/>
              </a:rPr>
              <a:t>…</a:t>
            </a:r>
            <a:endParaRPr lang="el-GR" sz="2400" dirty="0">
              <a:latin typeface="+mj-lt"/>
            </a:endParaRPr>
          </a:p>
        </p:txBody>
      </p:sp>
      <p:sp>
        <p:nvSpPr>
          <p:cNvPr id="13" name="TextBox 12"/>
          <p:cNvSpPr txBox="1"/>
          <p:nvPr/>
        </p:nvSpPr>
        <p:spPr>
          <a:xfrm>
            <a:off x="1828800" y="2415064"/>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4" name="TextBox 13"/>
          <p:cNvSpPr txBox="1"/>
          <p:nvPr/>
        </p:nvSpPr>
        <p:spPr>
          <a:xfrm>
            <a:off x="1828800" y="3024664"/>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5" name="TextBox 14"/>
          <p:cNvSpPr txBox="1"/>
          <p:nvPr/>
        </p:nvSpPr>
        <p:spPr>
          <a:xfrm>
            <a:off x="1828800" y="4110335"/>
            <a:ext cx="14478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t>Wrapper</a:t>
            </a:r>
            <a:endParaRPr lang="el-GR" sz="2400" dirty="0"/>
          </a:p>
        </p:txBody>
      </p:sp>
      <p:sp>
        <p:nvSpPr>
          <p:cNvPr id="16" name="TextBox 15"/>
          <p:cNvSpPr txBox="1"/>
          <p:nvPr/>
        </p:nvSpPr>
        <p:spPr>
          <a:xfrm>
            <a:off x="1828800" y="3576935"/>
            <a:ext cx="1447800" cy="461665"/>
          </a:xfrm>
          <a:prstGeom prst="rect">
            <a:avLst/>
          </a:prstGeom>
          <a:noFill/>
        </p:spPr>
        <p:txBody>
          <a:bodyPr wrap="square" rtlCol="0">
            <a:spAutoFit/>
          </a:bodyPr>
          <a:lstStyle/>
          <a:p>
            <a:pPr algn="ctr"/>
            <a:r>
              <a:rPr lang="en-US" sz="2400" dirty="0" smtClean="0">
                <a:latin typeface="+mj-lt"/>
              </a:rPr>
              <a:t>…</a:t>
            </a:r>
            <a:endParaRPr lang="el-GR" sz="2400" dirty="0">
              <a:latin typeface="+mj-lt"/>
            </a:endParaRPr>
          </a:p>
        </p:txBody>
      </p:sp>
      <p:sp>
        <p:nvSpPr>
          <p:cNvPr id="17" name="Flowchart: Magnetic Disk 16"/>
          <p:cNvSpPr/>
          <p:nvPr/>
        </p:nvSpPr>
        <p:spPr>
          <a:xfrm>
            <a:off x="990600" y="40386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8" name="Flowchart: Magnetic Disk 17"/>
          <p:cNvSpPr/>
          <p:nvPr/>
        </p:nvSpPr>
        <p:spPr>
          <a:xfrm>
            <a:off x="990600" y="30480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 name="Flowchart: Magnetic Disk 18"/>
          <p:cNvSpPr/>
          <p:nvPr/>
        </p:nvSpPr>
        <p:spPr>
          <a:xfrm>
            <a:off x="990600" y="2286000"/>
            <a:ext cx="609600" cy="6858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TextBox 20"/>
          <p:cNvSpPr txBox="1"/>
          <p:nvPr/>
        </p:nvSpPr>
        <p:spPr>
          <a:xfrm>
            <a:off x="609600" y="3657600"/>
            <a:ext cx="1447800" cy="461665"/>
          </a:xfrm>
          <a:prstGeom prst="rect">
            <a:avLst/>
          </a:prstGeom>
          <a:noFill/>
        </p:spPr>
        <p:txBody>
          <a:bodyPr wrap="square" rtlCol="0">
            <a:spAutoFit/>
          </a:bodyPr>
          <a:lstStyle/>
          <a:p>
            <a:pPr algn="ctr"/>
            <a:r>
              <a:rPr lang="en-US" sz="2400" dirty="0" smtClean="0">
                <a:latin typeface="+mj-lt"/>
              </a:rPr>
              <a:t>…</a:t>
            </a:r>
            <a:endParaRPr lang="el-GR" sz="2400" dirty="0">
              <a:latin typeface="+mj-lt"/>
            </a:endParaRPr>
          </a:p>
        </p:txBody>
      </p:sp>
      <p:sp>
        <p:nvSpPr>
          <p:cNvPr id="22" name="TextBox 21"/>
          <p:cNvSpPr txBox="1"/>
          <p:nvPr/>
        </p:nvSpPr>
        <p:spPr>
          <a:xfrm>
            <a:off x="533400" y="4953000"/>
            <a:ext cx="1600200" cy="1569660"/>
          </a:xfrm>
          <a:prstGeom prst="rect">
            <a:avLst/>
          </a:prstGeom>
          <a:noFill/>
        </p:spPr>
        <p:txBody>
          <a:bodyPr wrap="square" rtlCol="0">
            <a:spAutoFit/>
          </a:bodyPr>
          <a:lstStyle/>
          <a:p>
            <a:r>
              <a:rPr lang="en-US" sz="2400" dirty="0" smtClean="0">
                <a:solidFill>
                  <a:srgbClr val="C00000"/>
                </a:solidFill>
                <a:latin typeface="+mj-lt"/>
              </a:rPr>
              <a:t>monitored External Data Sources</a:t>
            </a:r>
            <a:endParaRPr lang="el-GR" sz="2400" dirty="0">
              <a:solidFill>
                <a:srgbClr val="C00000"/>
              </a:solidFill>
              <a:latin typeface="+mj-lt"/>
            </a:endParaRPr>
          </a:p>
        </p:txBody>
      </p:sp>
      <p:sp>
        <p:nvSpPr>
          <p:cNvPr id="20" name="Slide Number Placeholder 19"/>
          <p:cNvSpPr>
            <a:spLocks noGrp="1"/>
          </p:cNvSpPr>
          <p:nvPr>
            <p:ph type="sldNum" sz="quarter" idx="12"/>
          </p:nvPr>
        </p:nvSpPr>
        <p:spPr/>
        <p:txBody>
          <a:bodyPr/>
          <a:lstStyle/>
          <a:p>
            <a:fld id="{69E29E33-B620-47F9-BB04-8846C2A5AFCC}" type="slidenum">
              <a:rPr lang="en-US" smtClean="0"/>
              <a:pPr/>
              <a:t>55</a:t>
            </a:fld>
            <a:endParaRPr lang="en-US"/>
          </a:p>
        </p:txBody>
      </p:sp>
      <p:sp>
        <p:nvSpPr>
          <p:cNvPr id="23" name="Footer Placeholder 22"/>
          <p:cNvSpPr>
            <a:spLocks noGrp="1"/>
          </p:cNvSpPr>
          <p:nvPr>
            <p:ph type="ftr" sz="quarter" idx="11"/>
          </p:nvPr>
        </p:nvSpPr>
        <p:spPr/>
        <p:txBody>
          <a:bodyPr/>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study Of </a:t>
            </a:r>
            <a:br>
              <a:rPr lang="en-US" dirty="0" smtClean="0"/>
            </a:br>
            <a:r>
              <a:rPr lang="en-US" dirty="0" smtClean="0"/>
              <a:t>DW evolution</a:t>
            </a:r>
            <a:endParaRPr lang="el-GR" dirty="0"/>
          </a:p>
        </p:txBody>
      </p:sp>
      <p:sp>
        <p:nvSpPr>
          <p:cNvPr id="3" name="Text Placeholder 2"/>
          <p:cNvSpPr>
            <a:spLocks noGrp="1"/>
          </p:cNvSpPr>
          <p:nvPr>
            <p:ph type="body" idx="1"/>
          </p:nvPr>
        </p:nvSpPr>
        <p:spPr/>
        <p:txBody>
          <a:bodyPr>
            <a:normAutofit/>
          </a:bodyPr>
          <a:lstStyle/>
          <a:p>
            <a:r>
              <a:rPr lang="en-US" dirty="0" smtClean="0"/>
              <a:t>George </a:t>
            </a:r>
            <a:r>
              <a:rPr lang="en-US" dirty="0" err="1" smtClean="0"/>
              <a:t>Papastefanatos</a:t>
            </a:r>
            <a:r>
              <a:rPr lang="en-US" dirty="0" smtClean="0"/>
              <a:t>, Panos Vassiliadis, </a:t>
            </a:r>
            <a:r>
              <a:rPr lang="en-US" dirty="0" err="1" smtClean="0"/>
              <a:t>Alkis</a:t>
            </a:r>
            <a:r>
              <a:rPr lang="en-US" dirty="0" smtClean="0"/>
              <a:t> </a:t>
            </a:r>
            <a:r>
              <a:rPr lang="en-US" dirty="0" err="1" smtClean="0"/>
              <a:t>Simitsis</a:t>
            </a:r>
            <a:r>
              <a:rPr lang="en-US" baseline="-25000" dirty="0" smtClean="0"/>
              <a:t>, </a:t>
            </a:r>
            <a:r>
              <a:rPr lang="en-US" dirty="0" err="1" smtClean="0"/>
              <a:t>Yannis</a:t>
            </a:r>
            <a:r>
              <a:rPr lang="en-US" dirty="0" smtClean="0"/>
              <a:t> </a:t>
            </a:r>
            <a:r>
              <a:rPr lang="en-US" dirty="0" err="1" smtClean="0"/>
              <a:t>Vassiliou</a:t>
            </a:r>
            <a:r>
              <a:rPr lang="en-US" dirty="0" smtClean="0"/>
              <a:t>.  Metrics for the Prediction of Evolution Impact in ETL Ecosystems: A Case Study. Journal on Data Semantics, August 2012, Volume 1, Issue 2, pp 75-97</a:t>
            </a:r>
          </a:p>
        </p:txBody>
      </p:sp>
      <p:sp>
        <p:nvSpPr>
          <p:cNvPr id="4" name="Slide Number Placeholder 3"/>
          <p:cNvSpPr>
            <a:spLocks noGrp="1"/>
          </p:cNvSpPr>
          <p:nvPr>
            <p:ph type="sldNum" sz="quarter" idx="12"/>
          </p:nvPr>
        </p:nvSpPr>
        <p:spPr/>
        <p:txBody>
          <a:bodyPr/>
          <a:lstStyle/>
          <a:p>
            <a:fld id="{B534F264-710F-462F-ACDF-5EB054FAB7C1}" type="slidenum">
              <a:rPr lang="el-GR" smtClean="0"/>
              <a:pPr/>
              <a:t>56</a:t>
            </a:fld>
            <a:endParaRPr lang="el-GR"/>
          </a:p>
        </p:txBody>
      </p:sp>
      <p:sp>
        <p:nvSpPr>
          <p:cNvPr id="5" name="Footer Placeholder 4"/>
          <p:cNvSpPr>
            <a:spLocks noGrp="1"/>
          </p:cNvSpPr>
          <p:nvPr>
            <p:ph type="ftr" sz="quarter" idx="11"/>
          </p:nvPr>
        </p:nvSpPr>
        <p:spPr/>
        <p:txBody>
          <a:bodyPr/>
          <a:lstStyle/>
          <a:p>
            <a:endParaRPr lang="en-US" dirty="0"/>
          </a:p>
        </p:txBody>
      </p:sp>
      <p:sp>
        <p:nvSpPr>
          <p:cNvPr id="7"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t>
            </a:r>
            <a:r>
              <a:rPr lang="en-US" sz="2000" b="1" kern="1200" dirty="0" smtClean="0">
                <a:solidFill>
                  <a:schemeClr val="tx1">
                    <a:tint val="75000"/>
                  </a:schemeClr>
                </a:solidFill>
                <a:latin typeface="+mn-lt"/>
                <a:ea typeface="+mn-ea"/>
                <a:cs typeface="+mn-cs"/>
              </a:rPr>
              <a:t>A case study </a:t>
            </a:r>
            <a:r>
              <a:rPr lang="en-US" sz="2000" kern="1200" dirty="0" smtClean="0">
                <a:solidFill>
                  <a:schemeClr val="tx1">
                    <a:tint val="75000"/>
                  </a:schemeClr>
                </a:solidFill>
                <a:latin typeface="+mn-lt"/>
                <a:ea typeface="+mn-ea"/>
                <a:cs typeface="+mn-cs"/>
              </a:rPr>
              <a:t>(if time)</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Open Issues and discussions</a:t>
            </a:r>
          </a:p>
        </p:txBody>
      </p:sp>
      <p:pic>
        <p:nvPicPr>
          <p:cNvPr id="8" name="Picture 8" descr="http://upload.wikimedia.org/wikipedia/commons/3/34/Jenga.gif"/>
          <p:cNvPicPr>
            <a:picLocks noChangeAspect="1" noChangeArrowheads="1"/>
          </p:cNvPicPr>
          <p:nvPr/>
        </p:nvPicPr>
        <p:blipFill>
          <a:blip r:embed="rId3" cstate="print"/>
          <a:srcRect/>
          <a:stretch>
            <a:fillRect/>
          </a:stretch>
        </p:blipFill>
        <p:spPr bwMode="auto">
          <a:xfrm>
            <a:off x="7380312" y="4077072"/>
            <a:ext cx="1676400" cy="22352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Study</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We </a:t>
            </a:r>
            <a:r>
              <a:rPr lang="en-US" dirty="0"/>
              <a:t>have studied a data warehouse </a:t>
            </a:r>
            <a:r>
              <a:rPr lang="en-US" dirty="0" smtClean="0"/>
              <a:t>scenario from a Greek public sector’s data warehouse maintaining information for farming and agricultural statistics. </a:t>
            </a:r>
          </a:p>
          <a:p>
            <a:r>
              <a:rPr lang="en-US" dirty="0" smtClean="0">
                <a:solidFill>
                  <a:srgbClr val="C00000"/>
                </a:solidFill>
              </a:rPr>
              <a:t>The </a:t>
            </a:r>
            <a:r>
              <a:rPr lang="en-US" dirty="0">
                <a:solidFill>
                  <a:srgbClr val="C00000"/>
                </a:solidFill>
              </a:rPr>
              <a:t>warehouse maintains statistical information collected from surveys, held once per year via questionnaires. </a:t>
            </a:r>
            <a:endParaRPr lang="en-US" dirty="0" smtClean="0">
              <a:solidFill>
                <a:srgbClr val="C00000"/>
              </a:solidFill>
            </a:endParaRPr>
          </a:p>
          <a:p>
            <a:r>
              <a:rPr lang="en-US" dirty="0" smtClean="0"/>
              <a:t>Our study is based on the evolution of the source tables and their accompanying ETL flows, which has happened in the </a:t>
            </a:r>
            <a:r>
              <a:rPr lang="en-US" i="1" dirty="0" smtClean="0">
                <a:solidFill>
                  <a:srgbClr val="0000FF"/>
                </a:solidFill>
              </a:rPr>
              <a:t>context of maintenance due to the change of requirements at the real world</a:t>
            </a:r>
            <a:r>
              <a:rPr lang="en-US" dirty="0" smtClean="0"/>
              <a:t>. </a:t>
            </a:r>
          </a:p>
          <a:p>
            <a:r>
              <a:rPr lang="en-US" dirty="0" smtClean="0"/>
              <a:t>Practically this is due to the update of the questionnaires from year to year</a:t>
            </a:r>
          </a:p>
          <a:p>
            <a:endParaRPr lang="en-US"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57</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Internals of the monitored scenario</a:t>
            </a:r>
            <a:endParaRPr lang="el-GR" dirty="0"/>
          </a:p>
        </p:txBody>
      </p:sp>
      <p:sp>
        <p:nvSpPr>
          <p:cNvPr id="3" name="Content Placeholder 2"/>
          <p:cNvSpPr>
            <a:spLocks noGrp="1"/>
          </p:cNvSpPr>
          <p:nvPr>
            <p:ph idx="1"/>
          </p:nvPr>
        </p:nvSpPr>
        <p:spPr/>
        <p:txBody>
          <a:bodyPr>
            <a:normAutofit lnSpcReduction="10000"/>
          </a:bodyPr>
          <a:lstStyle/>
          <a:p>
            <a:r>
              <a:rPr lang="en-US" dirty="0" smtClean="0"/>
              <a:t>The environment involves a set of </a:t>
            </a:r>
            <a:r>
              <a:rPr lang="en-US" dirty="0" smtClean="0">
                <a:solidFill>
                  <a:srgbClr val="FF0000"/>
                </a:solidFill>
              </a:rPr>
              <a:t>7 ETL workflows</a:t>
            </a:r>
            <a:r>
              <a:rPr lang="en-US" dirty="0" smtClean="0"/>
              <a:t>: </a:t>
            </a:r>
          </a:p>
          <a:p>
            <a:pPr lvl="1"/>
            <a:r>
              <a:rPr lang="en-US" dirty="0" smtClean="0"/>
              <a:t>7 source tables, (S1 to S7) </a:t>
            </a:r>
          </a:p>
          <a:p>
            <a:pPr lvl="1"/>
            <a:r>
              <a:rPr lang="en-US" dirty="0" smtClean="0"/>
              <a:t>3 lookup tables(L1 to L3), </a:t>
            </a:r>
          </a:p>
          <a:p>
            <a:pPr lvl="1"/>
            <a:r>
              <a:rPr lang="en-US" dirty="0" smtClean="0"/>
              <a:t>7 target tables, (T1 to T7), stored in the data warehouse. </a:t>
            </a:r>
          </a:p>
          <a:p>
            <a:pPr lvl="1"/>
            <a:r>
              <a:rPr lang="en-US" dirty="0" smtClean="0"/>
              <a:t>7 temporary tables (each target table has a temporary replica) for keeping data in the data staging area, </a:t>
            </a:r>
          </a:p>
          <a:p>
            <a:pPr lvl="1"/>
            <a:r>
              <a:rPr lang="en-US" dirty="0" smtClean="0">
                <a:solidFill>
                  <a:srgbClr val="FF0000"/>
                </a:solidFill>
              </a:rPr>
              <a:t>58 ETL activities in total </a:t>
            </a:r>
            <a:r>
              <a:rPr lang="en-US" dirty="0" smtClean="0"/>
              <a:t>for all the 7 workflows. </a:t>
            </a:r>
          </a:p>
        </p:txBody>
      </p:sp>
      <p:sp>
        <p:nvSpPr>
          <p:cNvPr id="4" name="Slide Number Placeholder 3"/>
          <p:cNvSpPr>
            <a:spLocks noGrp="1"/>
          </p:cNvSpPr>
          <p:nvPr>
            <p:ph type="sldNum" sz="quarter" idx="12"/>
          </p:nvPr>
        </p:nvSpPr>
        <p:spPr/>
        <p:txBody>
          <a:bodyPr/>
          <a:lstStyle/>
          <a:p>
            <a:fld id="{B534F264-710F-462F-ACDF-5EB054FAB7C1}" type="slidenum">
              <a:rPr lang="el-GR" smtClean="0"/>
              <a:pPr/>
              <a:t>58</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to graph transformation</a:t>
            </a:r>
            <a:endParaRPr lang="el-GR" dirty="0"/>
          </a:p>
        </p:txBody>
      </p:sp>
      <p:sp>
        <p:nvSpPr>
          <p:cNvPr id="3" name="Content Placeholder 2"/>
          <p:cNvSpPr>
            <a:spLocks noGrp="1"/>
          </p:cNvSpPr>
          <p:nvPr>
            <p:ph idx="1"/>
          </p:nvPr>
        </p:nvSpPr>
        <p:spPr/>
        <p:txBody>
          <a:bodyPr>
            <a:normAutofit/>
          </a:bodyPr>
          <a:lstStyle/>
          <a:p>
            <a:r>
              <a:rPr lang="en-US" dirty="0" smtClean="0"/>
              <a:t>All ETL scenarios were source coded as PL\SQL stored procedures in the data warehouse. </a:t>
            </a:r>
          </a:p>
          <a:p>
            <a:pPr lvl="1"/>
            <a:r>
              <a:rPr lang="en-US" dirty="0" smtClean="0"/>
              <a:t>We extracted embedded SQL code (e.g., cursor definitions, DML statements, SQL queries) from activity stored procedures</a:t>
            </a:r>
          </a:p>
          <a:p>
            <a:pPr lvl="1"/>
            <a:r>
              <a:rPr lang="en-US" dirty="0" smtClean="0"/>
              <a:t>Each activity was represented in our graph model as a view defined over the previous activities</a:t>
            </a:r>
          </a:p>
          <a:p>
            <a:pPr lvl="1"/>
            <a:r>
              <a:rPr lang="en-US" dirty="0" smtClean="0"/>
              <a:t>Table definitions were represented as relation graphs.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59</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Why is (schema) evolution so important?</a:t>
            </a:r>
            <a:endParaRPr lang="en-US" dirty="0"/>
          </a:p>
        </p:txBody>
      </p:sp>
      <p:sp>
        <p:nvSpPr>
          <p:cNvPr id="21507" name="Content Placeholder 2"/>
          <p:cNvSpPr>
            <a:spLocks noGrp="1"/>
          </p:cNvSpPr>
          <p:nvPr>
            <p:ph idx="1"/>
          </p:nvPr>
        </p:nvSpPr>
        <p:spPr>
          <a:xfrm>
            <a:off x="457200" y="1500188"/>
            <a:ext cx="8472488" cy="4525962"/>
          </a:xfrm>
        </p:spPr>
        <p:txBody>
          <a:bodyPr>
            <a:normAutofit/>
          </a:bodyPr>
          <a:lstStyle/>
          <a:p>
            <a:r>
              <a:rPr lang="en-US" sz="2800" dirty="0" smtClean="0"/>
              <a:t>Software and DB </a:t>
            </a:r>
            <a:r>
              <a:rPr lang="en-US" sz="2800" b="1" dirty="0" smtClean="0"/>
              <a:t>maintenance</a:t>
            </a:r>
            <a:r>
              <a:rPr lang="en-US" sz="2800" dirty="0" smtClean="0"/>
              <a:t> makes up for </a:t>
            </a:r>
            <a:r>
              <a:rPr lang="en-US" sz="2800" b="1" dirty="0" smtClean="0"/>
              <a:t>at least 50% of all resources spent in a project</a:t>
            </a:r>
            <a:r>
              <a:rPr lang="en-US" sz="2800" dirty="0" smtClean="0"/>
              <a:t>.</a:t>
            </a:r>
          </a:p>
          <a:p>
            <a:r>
              <a:rPr lang="en-US" sz="2800" dirty="0" smtClean="0"/>
              <a:t>Changes are more frequent than you think</a:t>
            </a:r>
          </a:p>
          <a:p>
            <a:r>
              <a:rPr lang="en-US" sz="2800" b="1" dirty="0" smtClean="0"/>
              <a:t>Databases are rarely stand-alone: typically, an entire ecosystem of applications is structured around them =&gt;</a:t>
            </a:r>
          </a:p>
          <a:p>
            <a:r>
              <a:rPr lang="en-US" sz="2800" b="1" dirty="0" smtClean="0">
                <a:solidFill>
                  <a:srgbClr val="FF0000"/>
                </a:solidFill>
              </a:rPr>
              <a:t>Changes in the schema can impact a large (typically, not traced) number of surrounding app’s, without explicit identification of the impact</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assessment</a:t>
            </a:r>
            <a:endParaRPr lang="el-GR" dirty="0"/>
          </a:p>
        </p:txBody>
      </p:sp>
      <p:sp>
        <p:nvSpPr>
          <p:cNvPr id="3" name="Content Placeholder 2"/>
          <p:cNvSpPr>
            <a:spLocks noGrp="1"/>
          </p:cNvSpPr>
          <p:nvPr>
            <p:ph idx="1"/>
          </p:nvPr>
        </p:nvSpPr>
        <p:spPr/>
        <p:txBody>
          <a:bodyPr>
            <a:normAutofit fontScale="92500"/>
          </a:bodyPr>
          <a:lstStyle/>
          <a:p>
            <a:r>
              <a:rPr lang="en-US" dirty="0" smtClean="0"/>
              <a:t>We have represented the ETL workflows in our graph model </a:t>
            </a:r>
          </a:p>
          <a:p>
            <a:r>
              <a:rPr lang="en-US" dirty="0" smtClean="0">
                <a:solidFill>
                  <a:srgbClr val="FF0000"/>
                </a:solidFill>
              </a:rPr>
              <a:t>We have recorded </a:t>
            </a:r>
            <a:r>
              <a:rPr lang="en-US" dirty="0">
                <a:solidFill>
                  <a:srgbClr val="FF0000"/>
                </a:solidFill>
              </a:rPr>
              <a:t>evolution events on the nodes of the source, lookup and temporary tables. </a:t>
            </a:r>
            <a:endParaRPr lang="en-US" dirty="0" smtClean="0">
              <a:solidFill>
                <a:srgbClr val="FF0000"/>
              </a:solidFill>
            </a:endParaRPr>
          </a:p>
          <a:p>
            <a:r>
              <a:rPr lang="en-US" dirty="0" smtClean="0"/>
              <a:t>We have applied each event sequentially on the graph and monitored </a:t>
            </a:r>
            <a:r>
              <a:rPr lang="en-US" dirty="0"/>
              <a:t>the impact of the change towards the rest of the graph </a:t>
            </a:r>
            <a:r>
              <a:rPr lang="en-US" dirty="0">
                <a:solidFill>
                  <a:srgbClr val="0000FF"/>
                </a:solidFill>
              </a:rPr>
              <a:t>by recording the times that a node has been affected by each change</a:t>
            </a:r>
            <a:endParaRPr lang="el-GR" dirty="0">
              <a:solidFill>
                <a:srgbClr val="0000FF"/>
              </a:solidFill>
            </a:endParaRPr>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60</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modeling of a data-intensive ecosystem</a:t>
            </a:r>
            <a:endParaRPr lang="el-GR" dirty="0"/>
          </a:p>
        </p:txBody>
      </p:sp>
      <p:sp>
        <p:nvSpPr>
          <p:cNvPr id="3" name="Content Placeholder 2"/>
          <p:cNvSpPr>
            <a:spLocks noGrp="1"/>
          </p:cNvSpPr>
          <p:nvPr>
            <p:ph idx="1"/>
          </p:nvPr>
        </p:nvSpPr>
        <p:spPr/>
        <p:txBody>
          <a:bodyPr>
            <a:normAutofit/>
          </a:bodyPr>
          <a:lstStyle/>
          <a:p>
            <a:r>
              <a:rPr lang="en-US" sz="2400" dirty="0" smtClean="0">
                <a:solidFill>
                  <a:srgbClr val="002060"/>
                </a:solidFill>
              </a:rPr>
              <a:t>The </a:t>
            </a:r>
            <a:r>
              <a:rPr lang="en-US" sz="2400" b="1" dirty="0" smtClean="0">
                <a:solidFill>
                  <a:srgbClr val="002060"/>
                </a:solidFill>
              </a:rPr>
              <a:t>entire data-intensive ecosystem</a:t>
            </a:r>
            <a:r>
              <a:rPr lang="en-US" sz="2400" dirty="0" smtClean="0">
                <a:solidFill>
                  <a:srgbClr val="002060"/>
                </a:solidFill>
              </a:rPr>
              <a:t>, comprising </a:t>
            </a:r>
            <a:r>
              <a:rPr lang="en-US" sz="2400" b="1" dirty="0" smtClean="0">
                <a:solidFill>
                  <a:srgbClr val="002060"/>
                </a:solidFill>
              </a:rPr>
              <a:t>databases</a:t>
            </a:r>
            <a:r>
              <a:rPr lang="en-US" sz="2400" dirty="0" smtClean="0">
                <a:solidFill>
                  <a:srgbClr val="002060"/>
                </a:solidFill>
              </a:rPr>
              <a:t> and their internals, as well as </a:t>
            </a:r>
            <a:r>
              <a:rPr lang="en-US" sz="2400" b="1" dirty="0" smtClean="0">
                <a:solidFill>
                  <a:srgbClr val="002060"/>
                </a:solidFill>
              </a:rPr>
              <a:t>applications</a:t>
            </a:r>
            <a:r>
              <a:rPr lang="en-US" sz="2400" dirty="0" smtClean="0">
                <a:solidFill>
                  <a:srgbClr val="002060"/>
                </a:solidFill>
              </a:rPr>
              <a:t> and their data-intensive parts, is modeled via a graph that we call </a:t>
            </a:r>
            <a:r>
              <a:rPr lang="en-US" sz="2400" b="1" dirty="0" smtClean="0">
                <a:solidFill>
                  <a:srgbClr val="002060"/>
                </a:solidFill>
              </a:rPr>
              <a:t>Architecture Graph</a:t>
            </a:r>
            <a:r>
              <a:rPr lang="en-US" sz="2400" dirty="0" smtClean="0">
                <a:solidFill>
                  <a:srgbClr val="002060"/>
                </a:solidFill>
              </a:rPr>
              <a:t> </a:t>
            </a:r>
          </a:p>
          <a:p>
            <a:endParaRPr lang="en-US" sz="2400" dirty="0" smtClean="0"/>
          </a:p>
          <a:p>
            <a:r>
              <a:rPr lang="en-US" sz="2400" dirty="0" smtClean="0"/>
              <a:t>Why Graph modeling?</a:t>
            </a:r>
          </a:p>
          <a:p>
            <a:pPr lvl="1"/>
            <a:r>
              <a:rPr lang="en-US" sz="2000" dirty="0" smtClean="0"/>
              <a:t>Completeness: graphs can model everything</a:t>
            </a:r>
          </a:p>
          <a:p>
            <a:pPr lvl="1"/>
            <a:r>
              <a:rPr lang="en-US" sz="2000" dirty="0" smtClean="0"/>
              <a:t>Uniformity: we would like to module everything </a:t>
            </a:r>
            <a:r>
              <a:rPr lang="en-US" sz="2000" b="1" dirty="0" smtClean="0"/>
              <a:t>uniform</a:t>
            </a:r>
            <a:r>
              <a:rPr lang="en-US" sz="2000" dirty="0" smtClean="0"/>
              <a:t> manner</a:t>
            </a:r>
          </a:p>
          <a:p>
            <a:pPr lvl="1"/>
            <a:r>
              <a:rPr lang="en-US" sz="2000" dirty="0" smtClean="0"/>
              <a:t>Detail and Grand-View: we would like to capture </a:t>
            </a:r>
            <a:r>
              <a:rPr lang="en-US" sz="2000" b="1" dirty="0" smtClean="0"/>
              <a:t>parts</a:t>
            </a:r>
            <a:r>
              <a:rPr lang="en-US" sz="2000" dirty="0" smtClean="0"/>
              <a:t> and </a:t>
            </a:r>
            <a:r>
              <a:rPr lang="en-US" sz="2000" b="1" dirty="0" smtClean="0"/>
              <a:t>dependencies</a:t>
            </a:r>
            <a:r>
              <a:rPr lang="en-US" sz="2000" dirty="0" smtClean="0"/>
              <a:t> at the very </a:t>
            </a:r>
            <a:r>
              <a:rPr lang="en-US" sz="2000" b="1" dirty="0" smtClean="0"/>
              <a:t>finest level</a:t>
            </a:r>
            <a:r>
              <a:rPr lang="en-US" sz="2000" dirty="0" smtClean="0"/>
              <a:t>; at same time, we would like to have the ability to </a:t>
            </a:r>
            <a:r>
              <a:rPr lang="en-US" sz="2000" b="1" dirty="0" smtClean="0"/>
              <a:t>zoom-out</a:t>
            </a:r>
            <a:r>
              <a:rPr lang="en-US" sz="2000" dirty="0" smtClean="0"/>
              <a:t> at higher levels of abstraction</a:t>
            </a:r>
          </a:p>
          <a:p>
            <a:pPr lvl="1"/>
            <a:r>
              <a:rPr lang="en-US" sz="2000" dirty="0" smtClean="0"/>
              <a:t>Exploit graph management techniques and toolkits</a:t>
            </a:r>
          </a:p>
        </p:txBody>
      </p:sp>
      <p:sp>
        <p:nvSpPr>
          <p:cNvPr id="4" name="Slide Number Placeholder 3"/>
          <p:cNvSpPr>
            <a:spLocks noGrp="1"/>
          </p:cNvSpPr>
          <p:nvPr>
            <p:ph type="sldNum" sz="quarter" idx="12"/>
          </p:nvPr>
        </p:nvSpPr>
        <p:spPr/>
        <p:txBody>
          <a:bodyPr/>
          <a:lstStyle/>
          <a:p>
            <a:fld id="{B534F264-710F-462F-ACDF-5EB054FAB7C1}" type="slidenum">
              <a:rPr lang="el-GR" smtClean="0"/>
              <a:pPr/>
              <a:t>61</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200" dirty="0" smtClean="0"/>
              <a:t>Relations – Attributes - Constraints</a:t>
            </a:r>
          </a:p>
        </p:txBody>
      </p:sp>
      <p:sp>
        <p:nvSpPr>
          <p:cNvPr id="18435" name="Content Placeholder 2"/>
          <p:cNvSpPr>
            <a:spLocks noGrp="1"/>
          </p:cNvSpPr>
          <p:nvPr>
            <p:ph idx="1"/>
          </p:nvPr>
        </p:nvSpPr>
        <p:spPr>
          <a:xfrm>
            <a:off x="285750" y="1643063"/>
            <a:ext cx="5429250" cy="1404937"/>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CREATE TABLE </a:t>
            </a:r>
            <a:r>
              <a:rPr lang="en-US" sz="1800" b="1" dirty="0" err="1" smtClean="0">
                <a:solidFill>
                  <a:srgbClr val="000000"/>
                </a:solidFill>
                <a:cs typeface="Arial" pitchFamily="34" charset="0"/>
              </a:rPr>
              <a:t>EMP</a:t>
            </a:r>
            <a:r>
              <a:rPr lang="el-GR" sz="1800" dirty="0" smtClean="0">
                <a:solidFill>
                  <a:srgbClr val="000000"/>
                </a:solidFill>
                <a:cs typeface="Arial" pitchFamily="34" charset="0"/>
              </a:rPr>
              <a:t>	</a:t>
            </a:r>
            <a:r>
              <a:rPr lang="en-US" sz="1800" dirty="0" smtClean="0">
                <a:solidFill>
                  <a:srgbClr val="000000"/>
                </a:solidFill>
                <a:cs typeface="Arial" pitchFamily="34" charset="0"/>
              </a:rPr>
              <a:t>(</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INTEGER 	PRIMARY KEY, </a:t>
            </a:r>
          </a:p>
          <a:p>
            <a:pPr>
              <a:buFontTx/>
              <a:buNone/>
              <a:defRPr/>
            </a:pPr>
            <a:r>
              <a:rPr lang="el-GR" sz="1800" dirty="0" smtClean="0">
                <a:solidFill>
                  <a:srgbClr val="000000"/>
                </a:solidFill>
                <a:cs typeface="Arial" pitchFamily="34" charset="0"/>
              </a:rPr>
              <a:t>			</a:t>
            </a:r>
            <a:r>
              <a:rPr lang="en-US" sz="1800" dirty="0" smtClean="0">
                <a:solidFill>
                  <a:srgbClr val="000000"/>
                </a:solidFill>
                <a:cs typeface="Arial" pitchFamily="34" charset="0"/>
              </a:rPr>
              <a:t>NAME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(25) NOT NULL,</a:t>
            </a:r>
          </a:p>
          <a:p>
            <a:pPr>
              <a:buFontTx/>
              <a:buNone/>
              <a:defRPr/>
            </a:pPr>
            <a:r>
              <a:rPr lang="en-US" sz="1800" dirty="0" smtClean="0">
                <a:solidFill>
                  <a:srgbClr val="000000"/>
                </a:solidFill>
                <a:cs typeface="Arial" pitchFamily="34" charset="0"/>
              </a:rPr>
              <a:t>			TITLE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(10),</a:t>
            </a:r>
          </a:p>
          <a:p>
            <a:pPr>
              <a:buFontTx/>
              <a:buNone/>
              <a:defRPr/>
            </a:pPr>
            <a:r>
              <a:rPr lang="en-US" sz="1800" dirty="0" smtClean="0">
                <a:solidFill>
                  <a:srgbClr val="000000"/>
                </a:solidFill>
                <a:cs typeface="Arial" pitchFamily="34" charset="0"/>
              </a:rPr>
              <a:t>			SAL	INTEGER NOT NULL);</a:t>
            </a:r>
          </a:p>
        </p:txBody>
      </p:sp>
      <p:graphicFrame>
        <p:nvGraphicFramePr>
          <p:cNvPr id="2050" name="Object 10"/>
          <p:cNvGraphicFramePr>
            <a:graphicFrameLocks noChangeAspect="1"/>
          </p:cNvGraphicFramePr>
          <p:nvPr/>
        </p:nvGraphicFramePr>
        <p:xfrm>
          <a:off x="3500438" y="2643188"/>
          <a:ext cx="5227637" cy="3429000"/>
        </p:xfrm>
        <a:graphic>
          <a:graphicData uri="http://schemas.openxmlformats.org/presentationml/2006/ole">
            <p:oleObj spid="_x0000_s1026" name="Visio" r:id="rId3" imgW="1475718" imgH="968443"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62</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200" dirty="0" smtClean="0"/>
              <a:t>Queries &amp; Views</a:t>
            </a:r>
          </a:p>
        </p:txBody>
      </p:sp>
      <p:sp>
        <p:nvSpPr>
          <p:cNvPr id="6" name="Content Placeholder 2"/>
          <p:cNvSpPr>
            <a:spLocks noGrp="1"/>
          </p:cNvSpPr>
          <p:nvPr>
            <p:ph idx="1"/>
          </p:nvPr>
        </p:nvSpPr>
        <p:spPr>
          <a:xfrm>
            <a:off x="214313" y="1066800"/>
            <a:ext cx="4129087" cy="1933575"/>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Q: SELECT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a:t>
            </a:r>
          </a:p>
          <a:p>
            <a:pPr>
              <a:buFontTx/>
              <a:buNone/>
              <a:defRPr/>
            </a:pPr>
            <a:r>
              <a:rPr lang="en-US" sz="1800" dirty="0" smtClean="0">
                <a:solidFill>
                  <a:srgbClr val="000000"/>
                </a:solidFill>
                <a:cs typeface="Arial" pitchFamily="34" charset="0"/>
              </a:rPr>
              <a:t>		Sum(</a:t>
            </a:r>
            <a:r>
              <a:rPr lang="en-US" sz="1800" dirty="0" err="1" smtClean="0">
                <a:solidFill>
                  <a:srgbClr val="000000"/>
                </a:solidFill>
                <a:cs typeface="Arial" pitchFamily="34" charset="0"/>
              </a:rPr>
              <a:t>WORKS.Hours</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T_Hours</a:t>
            </a:r>
            <a:endParaRPr lang="en-US" sz="1800" dirty="0" smtClean="0">
              <a:solidFill>
                <a:srgbClr val="000000"/>
              </a:solidFill>
              <a:cs typeface="Arial" pitchFamily="34" charset="0"/>
            </a:endParaRPr>
          </a:p>
          <a:p>
            <a:pPr>
              <a:buFontTx/>
              <a:buNone/>
              <a:defRPr/>
            </a:pPr>
            <a:r>
              <a:rPr lang="en-US" sz="1800" dirty="0" smtClean="0">
                <a:solidFill>
                  <a:srgbClr val="000000"/>
                </a:solidFill>
                <a:cs typeface="Arial" pitchFamily="34" charset="0"/>
              </a:rPr>
              <a:t>    FROM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WORKS</a:t>
            </a:r>
          </a:p>
          <a:p>
            <a:pPr>
              <a:buFontTx/>
              <a:buNone/>
              <a:defRPr/>
            </a:pPr>
            <a:r>
              <a:rPr lang="en-US" sz="1800" dirty="0" smtClean="0">
                <a:solidFill>
                  <a:srgbClr val="000000"/>
                </a:solidFill>
                <a:cs typeface="Arial" pitchFamily="34" charset="0"/>
              </a:rPr>
              <a:t>    WHERE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 </a:t>
            </a:r>
            <a:r>
              <a:rPr lang="en-US" sz="1800" dirty="0" err="1" smtClean="0">
                <a:solidFill>
                  <a:srgbClr val="000000"/>
                </a:solidFill>
                <a:cs typeface="Arial" pitchFamily="34" charset="0"/>
              </a:rPr>
              <a:t>WORKS.Emp</a:t>
            </a:r>
            <a:r>
              <a:rPr lang="en-US" sz="1800" dirty="0" smtClean="0">
                <a:solidFill>
                  <a:srgbClr val="000000"/>
                </a:solidFill>
                <a:cs typeface="Arial" pitchFamily="34" charset="0"/>
              </a:rPr>
              <a:t>#</a:t>
            </a:r>
          </a:p>
          <a:p>
            <a:pPr>
              <a:buFontTx/>
              <a:buNone/>
              <a:defRPr/>
            </a:pPr>
            <a:r>
              <a:rPr lang="en-US" sz="1800" dirty="0" smtClean="0">
                <a:solidFill>
                  <a:srgbClr val="000000"/>
                </a:solidFill>
                <a:cs typeface="Arial" pitchFamily="34" charset="0"/>
              </a:rPr>
              <a:t>	 AND  EMP.SAL &gt; 50K</a:t>
            </a:r>
          </a:p>
          <a:p>
            <a:pPr>
              <a:buFontTx/>
              <a:buNone/>
              <a:defRPr/>
            </a:pPr>
            <a:r>
              <a:rPr lang="en-US" sz="1800" dirty="0" smtClean="0">
                <a:solidFill>
                  <a:srgbClr val="000000"/>
                </a:solidFill>
                <a:cs typeface="Arial" pitchFamily="34" charset="0"/>
              </a:rPr>
              <a:t>    GROUP BY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a:t>
            </a:r>
          </a:p>
        </p:txBody>
      </p:sp>
      <p:graphicFrame>
        <p:nvGraphicFramePr>
          <p:cNvPr id="3074" name="Object 6"/>
          <p:cNvGraphicFramePr>
            <a:graphicFrameLocks noChangeAspect="1"/>
          </p:cNvGraphicFramePr>
          <p:nvPr/>
        </p:nvGraphicFramePr>
        <p:xfrm>
          <a:off x="2000250" y="1500188"/>
          <a:ext cx="6572250" cy="4619625"/>
        </p:xfrm>
        <a:graphic>
          <a:graphicData uri="http://schemas.openxmlformats.org/presentationml/2006/ole">
            <p:oleObj spid="_x0000_s2050" name="Visio" r:id="rId3" imgW="3453141" imgH="2427321"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63</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z="3200" dirty="0" smtClean="0"/>
              <a:t>Modules: relations, queries, views</a:t>
            </a:r>
          </a:p>
        </p:txBody>
      </p:sp>
      <p:graphicFrame>
        <p:nvGraphicFramePr>
          <p:cNvPr id="4098" name="Object 7"/>
          <p:cNvGraphicFramePr>
            <a:graphicFrameLocks noChangeAspect="1"/>
          </p:cNvGraphicFramePr>
          <p:nvPr/>
        </p:nvGraphicFramePr>
        <p:xfrm>
          <a:off x="214313" y="1571625"/>
          <a:ext cx="8643937" cy="4429125"/>
        </p:xfrm>
        <a:graphic>
          <a:graphicData uri="http://schemas.openxmlformats.org/presentationml/2006/ole">
            <p:oleObj spid="_x0000_s3074" name="Visio" r:id="rId3" imgW="5298125" imgH="2715098" progId="Visio.Drawing.11">
              <p:embed/>
            </p:oleObj>
          </a:graphicData>
        </a:graphic>
      </p:graphicFrame>
      <p:sp>
        <p:nvSpPr>
          <p:cNvPr id="4" name="Slide Number Placeholder 3"/>
          <p:cNvSpPr>
            <a:spLocks noGrp="1"/>
          </p:cNvSpPr>
          <p:nvPr>
            <p:ph type="sldNum" sz="quarter" idx="12"/>
          </p:nvPr>
        </p:nvSpPr>
        <p:spPr/>
        <p:txBody>
          <a:bodyPr/>
          <a:lstStyle/>
          <a:p>
            <a:fld id="{B534F264-710F-462F-ACDF-5EB054FAB7C1}" type="slidenum">
              <a:rPr lang="el-GR" smtClean="0"/>
              <a:pPr/>
              <a:t>64</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sz="3200" dirty="0" smtClean="0"/>
              <a:t>Zooming out to top-level nodes (modules)</a:t>
            </a:r>
          </a:p>
        </p:txBody>
      </p:sp>
      <p:graphicFrame>
        <p:nvGraphicFramePr>
          <p:cNvPr id="5122" name="Object 8"/>
          <p:cNvGraphicFramePr>
            <a:graphicFrameLocks noChangeAspect="1"/>
          </p:cNvGraphicFramePr>
          <p:nvPr/>
        </p:nvGraphicFramePr>
        <p:xfrm>
          <a:off x="2000250" y="2867025"/>
          <a:ext cx="6786563" cy="3111500"/>
        </p:xfrm>
        <a:graphic>
          <a:graphicData uri="http://schemas.openxmlformats.org/presentationml/2006/ole">
            <p:oleObj spid="_x0000_s4098" name="Visio" r:id="rId3" imgW="2111023" imgH="972013" progId="Visio.Drawing.11">
              <p:embed/>
            </p:oleObj>
          </a:graphicData>
        </a:graphic>
      </p:graphicFrame>
      <p:graphicFrame>
        <p:nvGraphicFramePr>
          <p:cNvPr id="5123" name="Object 7"/>
          <p:cNvGraphicFramePr>
            <a:graphicFrameLocks noChangeAspect="1"/>
          </p:cNvGraphicFramePr>
          <p:nvPr/>
        </p:nvGraphicFramePr>
        <p:xfrm>
          <a:off x="571500" y="1785938"/>
          <a:ext cx="4043363" cy="2071687"/>
        </p:xfrm>
        <a:graphic>
          <a:graphicData uri="http://schemas.openxmlformats.org/presentationml/2006/ole">
            <p:oleObj spid="_x0000_s4099" name="Visio" r:id="rId4" imgW="5298125" imgH="2715098"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65</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p:txBody>
          <a:bodyPr>
            <a:normAutofit/>
          </a:bodyPr>
          <a:lstStyle/>
          <a:p>
            <a:pPr eaLnBrk="1" hangingPunct="1"/>
            <a:r>
              <a:rPr lang="en-US" dirty="0" smtClean="0"/>
              <a:t>Metrics: Node Degree</a:t>
            </a:r>
            <a:endParaRPr lang="en-GB" dirty="0" smtClean="0"/>
          </a:p>
        </p:txBody>
      </p:sp>
      <p:sp>
        <p:nvSpPr>
          <p:cNvPr id="12294" name="Rectangle 5"/>
          <p:cNvSpPr>
            <a:spLocks noGrp="1" noChangeArrowheads="1"/>
          </p:cNvSpPr>
          <p:nvPr>
            <p:ph type="body" sz="half" idx="1"/>
          </p:nvPr>
        </p:nvSpPr>
        <p:spPr>
          <a:xfrm>
            <a:off x="4143375" y="1492250"/>
            <a:ext cx="4500563" cy="865188"/>
          </a:xfrm>
          <a:solidFill>
            <a:srgbClr val="FFFFCC"/>
          </a:solidFill>
        </p:spPr>
        <p:txBody>
          <a:bodyPr/>
          <a:lstStyle/>
          <a:p>
            <a:pPr marL="0" indent="0" eaLnBrk="1" hangingPunct="1">
              <a:buFontTx/>
              <a:buNone/>
            </a:pPr>
            <a:r>
              <a:rPr lang="en-US" sz="2400" dirty="0" smtClean="0"/>
              <a:t>Simple metrics: </a:t>
            </a:r>
            <a:br>
              <a:rPr lang="en-US" sz="2400" dirty="0" smtClean="0"/>
            </a:br>
            <a:r>
              <a:rPr lang="en-US" sz="2400" dirty="0" smtClean="0"/>
              <a:t>in-degree, out-degree, degree</a:t>
            </a:r>
          </a:p>
          <a:p>
            <a:pPr marL="0" indent="0" eaLnBrk="1" hangingPunct="1">
              <a:buFontTx/>
              <a:buNone/>
            </a:pPr>
            <a:endParaRPr lang="en-GB" sz="2400" dirty="0" smtClean="0"/>
          </a:p>
        </p:txBody>
      </p:sp>
      <p:sp>
        <p:nvSpPr>
          <p:cNvPr id="12295" name="Rectangle 8"/>
          <p:cNvSpPr>
            <a:spLocks noChangeArrowheads="1"/>
          </p:cNvSpPr>
          <p:nvPr/>
        </p:nvSpPr>
        <p:spPr bwMode="auto">
          <a:xfrm>
            <a:off x="325438" y="1773238"/>
            <a:ext cx="2603500" cy="1798637"/>
          </a:xfrm>
          <a:prstGeom prst="rect">
            <a:avLst/>
          </a:prstGeom>
          <a:noFill/>
          <a:ln w="9525">
            <a:noFill/>
            <a:miter lim="800000"/>
            <a:headEnd/>
            <a:tailEnd/>
          </a:ln>
        </p:spPr>
        <p:txBody>
          <a:bodyPr/>
          <a:lstStyle/>
          <a:p>
            <a:pPr>
              <a:spcBef>
                <a:spcPct val="20000"/>
              </a:spcBef>
            </a:pPr>
            <a:r>
              <a:rPr lang="en-US" sz="2000" dirty="0" err="1">
                <a:solidFill>
                  <a:srgbClr val="3333FF"/>
                </a:solidFill>
                <a:latin typeface="Calibri" pitchFamily="34" charset="0"/>
              </a:rPr>
              <a:t>EMP.Emp</a:t>
            </a:r>
            <a:r>
              <a:rPr lang="en-US" sz="2000" dirty="0">
                <a:solidFill>
                  <a:srgbClr val="3333FF"/>
                </a:solidFill>
                <a:latin typeface="Calibri" pitchFamily="34" charset="0"/>
              </a:rPr>
              <a:t>#</a:t>
            </a:r>
            <a:r>
              <a:rPr lang="en-US" sz="2000" dirty="0">
                <a:latin typeface="Calibri" pitchFamily="34" charset="0"/>
              </a:rPr>
              <a:t> </a:t>
            </a:r>
            <a:r>
              <a:rPr lang="en-US" sz="2000" dirty="0" smtClean="0">
                <a:latin typeface="Calibri" pitchFamily="34" charset="0"/>
              </a:rPr>
              <a:t>is the </a:t>
            </a:r>
            <a:r>
              <a:rPr lang="el-GR" sz="2000" dirty="0" smtClean="0">
                <a:latin typeface="Calibri" pitchFamily="34" charset="0"/>
              </a:rPr>
              <a:t> </a:t>
            </a:r>
            <a:r>
              <a:rPr lang="en-US" sz="2000" dirty="0" smtClean="0">
                <a:latin typeface="Calibri" pitchFamily="34" charset="0"/>
              </a:rPr>
              <a:t>most important attribute of </a:t>
            </a:r>
            <a:r>
              <a:rPr lang="en-US" sz="2000" dirty="0" smtClean="0">
                <a:solidFill>
                  <a:srgbClr val="FF0000"/>
                </a:solidFill>
                <a:latin typeface="Calibri" pitchFamily="34" charset="0"/>
              </a:rPr>
              <a:t>EMP.SAL</a:t>
            </a:r>
            <a:r>
              <a:rPr lang="en-US" sz="2000" dirty="0">
                <a:latin typeface="Calibri" pitchFamily="34" charset="0"/>
              </a:rPr>
              <a:t>, </a:t>
            </a:r>
            <a:r>
              <a:rPr lang="en-US" sz="2000" dirty="0" smtClean="0">
                <a:latin typeface="Calibri" pitchFamily="34" charset="0"/>
              </a:rPr>
              <a:t>if one considers how many nodes depend on it</a:t>
            </a:r>
            <a:r>
              <a:rPr lang="el-GR" sz="2000" dirty="0" smtClean="0">
                <a:latin typeface="Calibri" pitchFamily="34" charset="0"/>
              </a:rPr>
              <a:t>.</a:t>
            </a:r>
            <a:endParaRPr lang="en-US" sz="2000" dirty="0">
              <a:latin typeface="Calibri" pitchFamily="34" charset="0"/>
            </a:endParaRPr>
          </a:p>
          <a:p>
            <a:pPr>
              <a:spcBef>
                <a:spcPct val="20000"/>
              </a:spcBef>
            </a:pPr>
            <a:endParaRPr lang="en-GB" sz="2000" dirty="0">
              <a:latin typeface="Calibri" pitchFamily="34" charset="0"/>
            </a:endParaRPr>
          </a:p>
        </p:txBody>
      </p:sp>
      <p:graphicFrame>
        <p:nvGraphicFramePr>
          <p:cNvPr id="12290" name="Object 12"/>
          <p:cNvGraphicFramePr>
            <a:graphicFrameLocks noChangeAspect="1"/>
          </p:cNvGraphicFramePr>
          <p:nvPr/>
        </p:nvGraphicFramePr>
        <p:xfrm>
          <a:off x="2987675" y="2444750"/>
          <a:ext cx="5702300" cy="3857625"/>
        </p:xfrm>
        <a:graphic>
          <a:graphicData uri="http://schemas.openxmlformats.org/presentationml/2006/ole">
            <p:oleObj spid="_x0000_s5122" name="Visio" r:id="rId4" imgW="3700758" imgH="2503791" progId="Visio.Drawing.11">
              <p:embed/>
            </p:oleObj>
          </a:graphicData>
        </a:graphic>
      </p:graphicFrame>
      <p:sp>
        <p:nvSpPr>
          <p:cNvPr id="6" name="Cloud Callout 5"/>
          <p:cNvSpPr/>
          <p:nvPr/>
        </p:nvSpPr>
        <p:spPr>
          <a:xfrm>
            <a:off x="0" y="4869160"/>
            <a:ext cx="2627784" cy="1728192"/>
          </a:xfrm>
          <a:prstGeom prst="cloudCallout">
            <a:avLst>
              <a:gd name="adj1" fmla="val 55668"/>
              <a:gd name="adj2" fmla="val -751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85D8A"/>
                </a:solidFill>
              </a:rPr>
              <a:t>Edge direction: from dependant </a:t>
            </a:r>
          </a:p>
          <a:p>
            <a:r>
              <a:rPr lang="en-US" sz="1600" dirty="0" smtClean="0">
                <a:solidFill>
                  <a:srgbClr val="385D8A"/>
                </a:solidFill>
              </a:rPr>
              <a:t>to depended upon</a:t>
            </a:r>
            <a:endParaRPr lang="el-GR" sz="1600" dirty="0">
              <a:solidFill>
                <a:srgbClr val="385D8A"/>
              </a:solidFill>
            </a:endParaRPr>
          </a:p>
        </p:txBody>
      </p:sp>
      <p:sp>
        <p:nvSpPr>
          <p:cNvPr id="7" name="Slide Number Placeholder 6"/>
          <p:cNvSpPr>
            <a:spLocks noGrp="1"/>
          </p:cNvSpPr>
          <p:nvPr>
            <p:ph type="sldNum" sz="quarter" idx="11"/>
          </p:nvPr>
        </p:nvSpPr>
        <p:spPr/>
        <p:txBody>
          <a:bodyPr/>
          <a:lstStyle/>
          <a:p>
            <a:pPr>
              <a:defRPr/>
            </a:pPr>
            <a:fld id="{DF1E1923-DBC7-4D4E-B5B2-E865E7B51E29}" type="slidenum">
              <a:rPr lang="en-GB" smtClean="0"/>
              <a:pPr>
                <a:defRPr/>
              </a:pPr>
              <a:t>66</a:t>
            </a:fld>
            <a:endParaRPr lang="en-GB"/>
          </a:p>
        </p:txBody>
      </p:sp>
      <p:sp>
        <p:nvSpPr>
          <p:cNvPr id="8" name="Footer Placeholder 7"/>
          <p:cNvSpPr>
            <a:spLocks noGrp="1"/>
          </p:cNvSpPr>
          <p:nvPr>
            <p:ph type="ftr" sz="quarter" idx="10"/>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noAutofit/>
          </a:bodyPr>
          <a:lstStyle/>
          <a:p>
            <a:r>
              <a:rPr lang="en-US" dirty="0" smtClean="0"/>
              <a:t>Metrics: Transitive Node Degree</a:t>
            </a:r>
            <a:endParaRPr lang="en-GB" dirty="0" smtClean="0"/>
          </a:p>
        </p:txBody>
      </p:sp>
      <p:sp>
        <p:nvSpPr>
          <p:cNvPr id="13318" name="Rectangle 5"/>
          <p:cNvSpPr>
            <a:spLocks noChangeArrowheads="1"/>
          </p:cNvSpPr>
          <p:nvPr/>
        </p:nvSpPr>
        <p:spPr bwMode="auto">
          <a:xfrm>
            <a:off x="4500563" y="1500188"/>
            <a:ext cx="3924300" cy="857250"/>
          </a:xfrm>
          <a:prstGeom prst="rect">
            <a:avLst/>
          </a:prstGeom>
          <a:solidFill>
            <a:srgbClr val="FFFFCC"/>
          </a:solidFill>
          <a:ln w="9525">
            <a:noFill/>
            <a:miter lim="800000"/>
            <a:headEnd/>
            <a:tailEnd/>
          </a:ln>
        </p:spPr>
        <p:txBody>
          <a:bodyPr/>
          <a:lstStyle/>
          <a:p>
            <a:pPr>
              <a:spcBef>
                <a:spcPct val="20000"/>
              </a:spcBef>
            </a:pPr>
            <a:r>
              <a:rPr lang="en-US" sz="2000" dirty="0" smtClean="0">
                <a:latin typeface="Calibri" pitchFamily="34" charset="0"/>
              </a:rPr>
              <a:t>Transitive Metrics: </a:t>
            </a:r>
            <a:r>
              <a:rPr lang="en-US" sz="2000" dirty="0">
                <a:latin typeface="Calibri" pitchFamily="34" charset="0"/>
              </a:rPr>
              <a:t/>
            </a:r>
            <a:br>
              <a:rPr lang="en-US" sz="2000" dirty="0">
                <a:latin typeface="Calibri" pitchFamily="34" charset="0"/>
              </a:rPr>
            </a:br>
            <a:r>
              <a:rPr lang="en-US" sz="2000" dirty="0">
                <a:latin typeface="Calibri" pitchFamily="34" charset="0"/>
              </a:rPr>
              <a:t>in-degree, out-degree, degree</a:t>
            </a:r>
          </a:p>
          <a:p>
            <a:pPr>
              <a:spcBef>
                <a:spcPct val="20000"/>
              </a:spcBef>
            </a:pPr>
            <a:endParaRPr lang="en-GB" sz="2000" dirty="0">
              <a:latin typeface="Calibri" pitchFamily="34" charset="0"/>
            </a:endParaRPr>
          </a:p>
        </p:txBody>
      </p:sp>
      <p:sp>
        <p:nvSpPr>
          <p:cNvPr id="13319" name="Rectangle 6"/>
          <p:cNvSpPr>
            <a:spLocks noChangeArrowheads="1"/>
          </p:cNvSpPr>
          <p:nvPr/>
        </p:nvSpPr>
        <p:spPr bwMode="auto">
          <a:xfrm>
            <a:off x="325438" y="1484784"/>
            <a:ext cx="4246562" cy="1281112"/>
          </a:xfrm>
          <a:prstGeom prst="rect">
            <a:avLst/>
          </a:prstGeom>
          <a:noFill/>
          <a:ln w="9525">
            <a:noFill/>
            <a:miter lim="800000"/>
            <a:headEnd/>
            <a:tailEnd/>
          </a:ln>
        </p:spPr>
        <p:txBody>
          <a:bodyPr/>
          <a:lstStyle/>
          <a:p>
            <a:pPr marL="114300" lvl="1">
              <a:spcBef>
                <a:spcPct val="20000"/>
              </a:spcBef>
            </a:pPr>
            <a:r>
              <a:rPr lang="en-US" sz="2000" dirty="0" smtClean="0">
                <a:solidFill>
                  <a:srgbClr val="000099"/>
                </a:solidFill>
                <a:latin typeface="Calibri" pitchFamily="34" charset="0"/>
              </a:rPr>
              <a:t>Observe that there is both</a:t>
            </a:r>
            <a:r>
              <a:rPr lang="el-GR" sz="2000" dirty="0" smtClean="0">
                <a:solidFill>
                  <a:srgbClr val="000099"/>
                </a:solidFill>
                <a:latin typeface="Calibri" pitchFamily="34" charset="0"/>
              </a:rPr>
              <a:t> </a:t>
            </a:r>
            <a:r>
              <a:rPr lang="en-US" sz="2000" dirty="0" smtClean="0">
                <a:solidFill>
                  <a:srgbClr val="FF0000"/>
                </a:solidFill>
                <a:latin typeface="Calibri" pitchFamily="34" charset="0"/>
              </a:rPr>
              <a:t>a view</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and</a:t>
            </a:r>
            <a:r>
              <a:rPr lang="el-GR" sz="2000" dirty="0" smtClean="0">
                <a:solidFill>
                  <a:srgbClr val="FF0000"/>
                </a:solidFill>
                <a:latin typeface="Calibri" pitchFamily="34" charset="0"/>
              </a:rPr>
              <a:t> </a:t>
            </a:r>
            <a:r>
              <a:rPr lang="en-US" sz="2000" dirty="0" smtClean="0">
                <a:solidFill>
                  <a:srgbClr val="FF0000"/>
                </a:solidFill>
                <a:latin typeface="Calibri" pitchFamily="34" charset="0"/>
              </a:rPr>
              <a:t>a query</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with nodes dependent upon attribute </a:t>
            </a:r>
            <a:r>
              <a:rPr lang="en-US" sz="2000" i="1" dirty="0" err="1" smtClean="0">
                <a:solidFill>
                  <a:srgbClr val="3333FF"/>
                </a:solidFill>
                <a:latin typeface="Calibri" pitchFamily="34" charset="0"/>
              </a:rPr>
              <a:t>EMP.Emp</a:t>
            </a:r>
            <a:r>
              <a:rPr lang="en-US" sz="2000" i="1" dirty="0">
                <a:solidFill>
                  <a:srgbClr val="3333FF"/>
                </a:solidFill>
                <a:latin typeface="Calibri" pitchFamily="34" charset="0"/>
              </a:rPr>
              <a:t>#</a:t>
            </a:r>
            <a:r>
              <a:rPr lang="el-GR" sz="2000" i="1" dirty="0">
                <a:solidFill>
                  <a:srgbClr val="3333FF"/>
                </a:solidFill>
                <a:latin typeface="Calibri" pitchFamily="34" charset="0"/>
              </a:rPr>
              <a:t>.</a:t>
            </a:r>
            <a:endParaRPr lang="en-GB" sz="2000" dirty="0">
              <a:latin typeface="Calibri" pitchFamily="34" charset="0"/>
            </a:endParaRPr>
          </a:p>
        </p:txBody>
      </p:sp>
      <p:graphicFrame>
        <p:nvGraphicFramePr>
          <p:cNvPr id="13314" name="Object 9"/>
          <p:cNvGraphicFramePr>
            <a:graphicFrameLocks noChangeAspect="1"/>
          </p:cNvGraphicFramePr>
          <p:nvPr/>
        </p:nvGraphicFramePr>
        <p:xfrm>
          <a:off x="642938" y="2487613"/>
          <a:ext cx="7786687" cy="3727450"/>
        </p:xfrm>
        <a:graphic>
          <a:graphicData uri="http://schemas.openxmlformats.org/presentationml/2006/ole">
            <p:oleObj spid="_x0000_s6146" name="Visio" r:id="rId4" imgW="5302711" imgH="2754009" progId="Visio.Drawing.11">
              <p:embed/>
            </p:oleObj>
          </a:graphicData>
        </a:graphic>
      </p:graphicFrame>
      <p:sp>
        <p:nvSpPr>
          <p:cNvPr id="6" name="Slide Number Placeholder 5"/>
          <p:cNvSpPr>
            <a:spLocks noGrp="1"/>
          </p:cNvSpPr>
          <p:nvPr>
            <p:ph type="sldNum" sz="quarter" idx="12"/>
          </p:nvPr>
        </p:nvSpPr>
        <p:spPr/>
        <p:txBody>
          <a:bodyPr/>
          <a:lstStyle/>
          <a:p>
            <a:fld id="{B534F264-710F-462F-ACDF-5EB054FAB7C1}" type="slidenum">
              <a:rPr lang="el-GR" smtClean="0"/>
              <a:pPr/>
              <a:t>67</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oAutofit/>
          </a:bodyPr>
          <a:lstStyle/>
          <a:p>
            <a:pPr eaLnBrk="1" hangingPunct="1"/>
            <a:r>
              <a:rPr lang="en-US" dirty="0" smtClean="0"/>
              <a:t>Strength: Zooming out to modules</a:t>
            </a:r>
            <a:endParaRPr lang="en-GB" dirty="0" smtClean="0"/>
          </a:p>
        </p:txBody>
      </p:sp>
      <p:graphicFrame>
        <p:nvGraphicFramePr>
          <p:cNvPr id="14338" name="Object 4"/>
          <p:cNvGraphicFramePr>
            <a:graphicFrameLocks noChangeAspect="1"/>
          </p:cNvGraphicFramePr>
          <p:nvPr/>
        </p:nvGraphicFramePr>
        <p:xfrm>
          <a:off x="1928813" y="3857625"/>
          <a:ext cx="5535612" cy="1928813"/>
        </p:xfrm>
        <a:graphic>
          <a:graphicData uri="http://schemas.openxmlformats.org/presentationml/2006/ole">
            <p:oleObj spid="_x0000_s7170" name="Visio" r:id="rId4" imgW="2305691" imgH="802802" progId="Visio.Drawing.11">
              <p:embed/>
            </p:oleObj>
          </a:graphicData>
        </a:graphic>
      </p:graphicFrame>
      <p:sp>
        <p:nvSpPr>
          <p:cNvPr id="14342" name="TextBox 6"/>
          <p:cNvSpPr txBox="1">
            <a:spLocks noChangeArrowheads="1"/>
          </p:cNvSpPr>
          <p:nvPr/>
        </p:nvSpPr>
        <p:spPr bwMode="auto">
          <a:xfrm>
            <a:off x="714374" y="1556792"/>
            <a:ext cx="4467225" cy="1631216"/>
          </a:xfrm>
          <a:prstGeom prst="rect">
            <a:avLst/>
          </a:prstGeom>
          <a:noFill/>
          <a:ln w="9525">
            <a:noFill/>
            <a:miter lim="800000"/>
            <a:headEnd/>
            <a:tailEnd/>
          </a:ln>
        </p:spPr>
        <p:txBody>
          <a:bodyPr wrap="square">
            <a:spAutoFit/>
          </a:bodyPr>
          <a:lstStyle/>
          <a:p>
            <a:r>
              <a:rPr lang="en-US" sz="2000" dirty="0" smtClean="0">
                <a:latin typeface="Calibri" pitchFamily="34" charset="0"/>
              </a:rPr>
              <a:t>A zoomed out graph highlights the dependence between modules (relations, queries, views), incorporating the detailed dependencies as the weight of the edges</a:t>
            </a:r>
            <a:endParaRPr lang="en-US" sz="2000" dirty="0">
              <a:latin typeface="Calibri" pitchFamily="34" charset="0"/>
            </a:endParaRPr>
          </a:p>
        </p:txBody>
      </p:sp>
      <p:sp>
        <p:nvSpPr>
          <p:cNvPr id="14343" name="Rectangle 5"/>
          <p:cNvSpPr txBox="1">
            <a:spLocks noChangeArrowheads="1"/>
          </p:cNvSpPr>
          <p:nvPr/>
        </p:nvSpPr>
        <p:spPr bwMode="auto">
          <a:xfrm>
            <a:off x="5364088" y="1412776"/>
            <a:ext cx="3071812" cy="1881187"/>
          </a:xfrm>
          <a:prstGeom prst="rect">
            <a:avLst/>
          </a:prstGeom>
          <a:solidFill>
            <a:srgbClr val="FFFFCC"/>
          </a:solidFill>
          <a:ln w="9525">
            <a:noFill/>
            <a:miter lim="800000"/>
            <a:headEnd/>
            <a:tailEnd/>
          </a:ln>
        </p:spPr>
        <p:txBody>
          <a:bodyPr/>
          <a:lstStyle/>
          <a:p>
            <a:pPr>
              <a:spcBef>
                <a:spcPct val="20000"/>
              </a:spcBef>
            </a:pPr>
            <a:r>
              <a:rPr lang="en-US" sz="2400" dirty="0" smtClean="0">
                <a:latin typeface="Calibri" pitchFamily="34" charset="0"/>
              </a:rPr>
              <a:t>Again, for modules, we can have both: </a:t>
            </a:r>
          </a:p>
          <a:p>
            <a:pPr>
              <a:spcBef>
                <a:spcPct val="20000"/>
              </a:spcBef>
              <a:buFont typeface="Arial" pitchFamily="34" charset="0"/>
              <a:buChar char="•"/>
            </a:pPr>
            <a:r>
              <a:rPr lang="en-US" sz="2400" dirty="0" smtClean="0">
                <a:latin typeface="Calibri" pitchFamily="34" charset="0"/>
              </a:rPr>
              <a:t> Simple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buFont typeface="Arial" pitchFamily="34" charset="0"/>
              <a:buChar char="•"/>
            </a:pPr>
            <a:r>
              <a:rPr lang="en-US" sz="2400" dirty="0" smtClean="0">
                <a:latin typeface="Calibri" pitchFamily="34" charset="0"/>
              </a:rPr>
              <a:t> Transitive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pPr>
            <a:endParaRPr lang="en-GB" sz="2400" dirty="0">
              <a:latin typeface="Calibri" pitchFamily="34" charset="0"/>
            </a:endParaRPr>
          </a:p>
        </p:txBody>
      </p:sp>
      <p:sp>
        <p:nvSpPr>
          <p:cNvPr id="6" name="Slide Number Placeholder 5"/>
          <p:cNvSpPr>
            <a:spLocks noGrp="1"/>
          </p:cNvSpPr>
          <p:nvPr>
            <p:ph type="sldNum" sz="quarter" idx="12"/>
          </p:nvPr>
        </p:nvSpPr>
        <p:spPr/>
        <p:txBody>
          <a:bodyPr/>
          <a:lstStyle/>
          <a:p>
            <a:fld id="{B534F264-710F-462F-ACDF-5EB054FAB7C1}" type="slidenum">
              <a:rPr lang="el-GR" smtClean="0"/>
              <a:pPr/>
              <a:t>68</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normAutofit/>
          </a:bodyPr>
          <a:lstStyle/>
          <a:p>
            <a:r>
              <a:rPr lang="en-US" dirty="0" smtClean="0"/>
              <a:t>Metrics: Node Entropy</a:t>
            </a:r>
            <a:endParaRPr lang="en-GB" dirty="0" smtClean="0"/>
          </a:p>
        </p:txBody>
      </p:sp>
      <p:graphicFrame>
        <p:nvGraphicFramePr>
          <p:cNvPr id="15362" name="Object 7"/>
          <p:cNvGraphicFramePr>
            <a:graphicFrameLocks noChangeAspect="1"/>
          </p:cNvGraphicFramePr>
          <p:nvPr/>
        </p:nvGraphicFramePr>
        <p:xfrm>
          <a:off x="642938" y="1752600"/>
          <a:ext cx="6502400" cy="1404938"/>
        </p:xfrm>
        <a:graphic>
          <a:graphicData uri="http://schemas.openxmlformats.org/presentationml/2006/ole">
            <p:oleObj spid="_x0000_s8194" name="Document" r:id="rId4" imgW="3450570" imgH="747387" progId="Word.Document.12">
              <p:embed/>
            </p:oleObj>
          </a:graphicData>
        </a:graphic>
      </p:graphicFrame>
      <p:graphicFrame>
        <p:nvGraphicFramePr>
          <p:cNvPr id="15363" name="Object 4"/>
          <p:cNvGraphicFramePr>
            <a:graphicFrameLocks noChangeAspect="1"/>
          </p:cNvGraphicFramePr>
          <p:nvPr/>
        </p:nvGraphicFramePr>
        <p:xfrm>
          <a:off x="457200" y="3075305"/>
          <a:ext cx="4295775" cy="1496695"/>
        </p:xfrm>
        <a:graphic>
          <a:graphicData uri="http://schemas.openxmlformats.org/presentationml/2006/ole">
            <p:oleObj spid="_x0000_s8195" name="Visio" r:id="rId5" imgW="2327809" imgH="811989" progId="Visio.Drawing.11">
              <p:embed/>
            </p:oleObj>
          </a:graphicData>
        </a:graphic>
      </p:graphicFrame>
      <p:sp>
        <p:nvSpPr>
          <p:cNvPr id="15367" name="TextBox 9"/>
          <p:cNvSpPr txBox="1">
            <a:spLocks noChangeArrowheads="1"/>
          </p:cNvSpPr>
          <p:nvPr/>
        </p:nvSpPr>
        <p:spPr bwMode="auto">
          <a:xfrm>
            <a:off x="785813" y="1295400"/>
            <a:ext cx="7358062" cy="369332"/>
          </a:xfrm>
          <a:prstGeom prst="rect">
            <a:avLst/>
          </a:prstGeom>
          <a:noFill/>
          <a:ln w="9525">
            <a:noFill/>
            <a:miter lim="800000"/>
            <a:headEnd/>
            <a:tailEnd/>
          </a:ln>
        </p:spPr>
        <p:txBody>
          <a:bodyPr>
            <a:spAutoFit/>
          </a:bodyPr>
          <a:lstStyle/>
          <a:p>
            <a:r>
              <a:rPr lang="en-US" dirty="0" smtClean="0"/>
              <a:t>The probability a node</a:t>
            </a:r>
            <a:r>
              <a:rPr lang="el-GR" dirty="0" smtClean="0"/>
              <a:t> </a:t>
            </a:r>
            <a:r>
              <a:rPr lang="en-US" i="1" dirty="0">
                <a:solidFill>
                  <a:srgbClr val="CC3300"/>
                </a:solidFill>
              </a:rPr>
              <a:t>v</a:t>
            </a:r>
            <a:r>
              <a:rPr lang="en-US" dirty="0"/>
              <a:t> </a:t>
            </a:r>
            <a:r>
              <a:rPr lang="en-US" dirty="0" smtClean="0"/>
              <a:t>being affected by an evolution event on node</a:t>
            </a:r>
            <a:r>
              <a:rPr lang="el-GR" dirty="0" smtClean="0"/>
              <a:t> </a:t>
            </a:r>
            <a:r>
              <a:rPr lang="en-US" i="1" dirty="0" err="1">
                <a:solidFill>
                  <a:srgbClr val="CC3300"/>
                </a:solidFill>
              </a:rPr>
              <a:t>y</a:t>
            </a:r>
            <a:r>
              <a:rPr lang="en-US" i="1" baseline="-25000" dirty="0" err="1">
                <a:solidFill>
                  <a:srgbClr val="CC3300"/>
                </a:solidFill>
              </a:rPr>
              <a:t>i</a:t>
            </a:r>
            <a:r>
              <a:rPr lang="en-US" i="1" baseline="-25000" dirty="0"/>
              <a:t> </a:t>
            </a:r>
            <a:r>
              <a:rPr lang="en-US" dirty="0"/>
              <a:t>:</a:t>
            </a:r>
          </a:p>
        </p:txBody>
      </p:sp>
      <p:sp>
        <p:nvSpPr>
          <p:cNvPr id="15368" name="TextBox 10"/>
          <p:cNvSpPr txBox="1">
            <a:spLocks noChangeArrowheads="1"/>
          </p:cNvSpPr>
          <p:nvPr/>
        </p:nvSpPr>
        <p:spPr bwMode="auto">
          <a:xfrm>
            <a:off x="5000625" y="3005455"/>
            <a:ext cx="2857500" cy="1200329"/>
          </a:xfrm>
          <a:prstGeom prst="rect">
            <a:avLst/>
          </a:prstGeom>
          <a:solidFill>
            <a:srgbClr val="FFFFCC"/>
          </a:solidFill>
          <a:ln w="9525">
            <a:noFill/>
            <a:miter lim="800000"/>
            <a:headEnd/>
            <a:tailEnd/>
          </a:ln>
        </p:spPr>
        <p:txBody>
          <a:bodyPr>
            <a:spAutoFit/>
          </a:bodyPr>
          <a:lstStyle/>
          <a:p>
            <a:r>
              <a:rPr lang="en-US" i="1" u="sng" dirty="0" smtClean="0"/>
              <a:t>Examples</a:t>
            </a:r>
            <a:endParaRPr lang="en-US" i="1" u="sng" dirty="0"/>
          </a:p>
          <a:p>
            <a:r>
              <a:rPr lang="en-US" i="1" dirty="0"/>
              <a:t>P</a:t>
            </a:r>
            <a:r>
              <a:rPr lang="en-US" dirty="0"/>
              <a:t>(</a:t>
            </a:r>
            <a:r>
              <a:rPr lang="en-US" i="1" dirty="0"/>
              <a:t>Q|V</a:t>
            </a:r>
            <a:r>
              <a:rPr lang="en-US" dirty="0"/>
              <a:t>) = 1/4, </a:t>
            </a:r>
          </a:p>
          <a:p>
            <a:r>
              <a:rPr lang="en-US" i="1" dirty="0"/>
              <a:t>P</a:t>
            </a:r>
            <a:r>
              <a:rPr lang="en-US" dirty="0"/>
              <a:t>(</a:t>
            </a:r>
            <a:r>
              <a:rPr lang="en-US" i="1" dirty="0"/>
              <a:t>Q|EMP</a:t>
            </a:r>
            <a:r>
              <a:rPr lang="en-US" dirty="0"/>
              <a:t>) = 2/4, </a:t>
            </a:r>
            <a:endParaRPr lang="en-US" i="1" dirty="0"/>
          </a:p>
          <a:p>
            <a:r>
              <a:rPr lang="en-US" i="1" dirty="0"/>
              <a:t>P</a:t>
            </a:r>
            <a:r>
              <a:rPr lang="en-US" dirty="0"/>
              <a:t>(</a:t>
            </a:r>
            <a:r>
              <a:rPr lang="en-US" i="1" dirty="0"/>
              <a:t>V|WORKS</a:t>
            </a:r>
            <a:r>
              <a:rPr lang="en-US" dirty="0"/>
              <a:t>) = 1/3</a:t>
            </a:r>
          </a:p>
        </p:txBody>
      </p:sp>
      <p:sp>
        <p:nvSpPr>
          <p:cNvPr id="7" name="Slide Number Placeholder 6"/>
          <p:cNvSpPr>
            <a:spLocks noGrp="1"/>
          </p:cNvSpPr>
          <p:nvPr>
            <p:ph type="sldNum" sz="quarter" idx="12"/>
          </p:nvPr>
        </p:nvSpPr>
        <p:spPr/>
        <p:txBody>
          <a:bodyPr/>
          <a:lstStyle/>
          <a:p>
            <a:fld id="{B534F264-710F-462F-ACDF-5EB054FAB7C1}" type="slidenum">
              <a:rPr lang="el-GR" smtClean="0"/>
              <a:pPr/>
              <a:t>69</a:t>
            </a:fld>
            <a:endParaRPr lang="el-GR"/>
          </a:p>
        </p:txBody>
      </p:sp>
      <p:sp>
        <p:nvSpPr>
          <p:cNvPr id="8" name="Content Placeholder 2"/>
          <p:cNvSpPr>
            <a:spLocks noGrp="1"/>
          </p:cNvSpPr>
          <p:nvPr>
            <p:ph idx="1"/>
          </p:nvPr>
        </p:nvSpPr>
        <p:spPr>
          <a:xfrm>
            <a:off x="838200" y="4800600"/>
            <a:ext cx="7743825" cy="1143000"/>
          </a:xfrm>
        </p:spPr>
        <p:txBody>
          <a:bodyPr>
            <a:normAutofit/>
          </a:bodyPr>
          <a:lstStyle/>
          <a:p>
            <a:pPr marL="0">
              <a:buFontTx/>
              <a:buNone/>
            </a:pPr>
            <a:r>
              <a:rPr lang="en-US" sz="1800" dirty="0" smtClean="0">
                <a:solidFill>
                  <a:srgbClr val="CC3300"/>
                </a:solidFill>
              </a:rPr>
              <a:t>Entropy of a node </a:t>
            </a:r>
            <a:r>
              <a:rPr lang="en-US" sz="1800" i="1" dirty="0" smtClean="0">
                <a:solidFill>
                  <a:srgbClr val="CC3300"/>
                </a:solidFill>
              </a:rPr>
              <a:t>v </a:t>
            </a:r>
            <a:r>
              <a:rPr lang="en-US" sz="1800" dirty="0" smtClean="0"/>
              <a:t>: How sensitive the node </a:t>
            </a:r>
            <a:r>
              <a:rPr lang="en-US" sz="1800" i="1" dirty="0" smtClean="0">
                <a:solidFill>
                  <a:srgbClr val="CC3300"/>
                </a:solidFill>
              </a:rPr>
              <a:t>v</a:t>
            </a:r>
            <a:r>
              <a:rPr lang="el-GR" sz="1800" dirty="0" smtClean="0"/>
              <a:t> </a:t>
            </a:r>
            <a:r>
              <a:rPr lang="en-US" sz="1800" dirty="0" smtClean="0"/>
              <a:t>is by an arbitrary event on the graph</a:t>
            </a:r>
            <a:r>
              <a:rPr lang="el-GR" sz="1800" dirty="0" smtClean="0"/>
              <a:t>.</a:t>
            </a:r>
            <a:endParaRPr lang="en-US" sz="1800" dirty="0" smtClean="0"/>
          </a:p>
        </p:txBody>
      </p:sp>
      <p:graphicFrame>
        <p:nvGraphicFramePr>
          <p:cNvPr id="9" name="Object 8"/>
          <p:cNvGraphicFramePr>
            <a:graphicFrameLocks noChangeAspect="1"/>
          </p:cNvGraphicFramePr>
          <p:nvPr/>
        </p:nvGraphicFramePr>
        <p:xfrm>
          <a:off x="762001" y="5334001"/>
          <a:ext cx="6857999" cy="1041669"/>
        </p:xfrm>
        <a:graphic>
          <a:graphicData uri="http://schemas.openxmlformats.org/presentationml/2006/ole">
            <p:oleObj spid="_x0000_s8196" name="Document" r:id="rId6" imgW="3737697" imgH="564860" progId="Word.Document.12">
              <p:embed/>
            </p:oleObj>
          </a:graphicData>
        </a:graphic>
      </p:graphicFrame>
      <p:sp>
        <p:nvSpPr>
          <p:cNvPr id="10" name="Footer Placeholder 9"/>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exemplary code [Maule+08]</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7</a:t>
            </a:fld>
            <a:endParaRPr lang="en-US"/>
          </a:p>
        </p:txBody>
      </p:sp>
      <p:pic>
        <p:nvPicPr>
          <p:cNvPr id="234498" name="Picture 2"/>
          <p:cNvPicPr>
            <a:picLocks noChangeAspect="1" noChangeArrowheads="1"/>
          </p:cNvPicPr>
          <p:nvPr/>
        </p:nvPicPr>
        <p:blipFill>
          <a:blip r:embed="rId2">
            <a:grayscl/>
          </a:blip>
          <a:srcRect/>
          <a:stretch>
            <a:fillRect/>
          </a:stretch>
        </p:blipFill>
        <p:spPr bwMode="auto">
          <a:xfrm>
            <a:off x="899592" y="1628800"/>
            <a:ext cx="7200799" cy="45091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Macroscopic view</a:t>
            </a:r>
            <a:endParaRPr lang="el-GR" dirty="0"/>
          </a:p>
        </p:txBody>
      </p:sp>
      <p:graphicFrame>
        <p:nvGraphicFramePr>
          <p:cNvPr id="6" name="Content Placeholder 5"/>
          <p:cNvGraphicFramePr>
            <a:graphicFrameLocks noGrp="1"/>
          </p:cNvGraphicFramePr>
          <p:nvPr>
            <p:ph sz="half" idx="1"/>
          </p:nvPr>
        </p:nvGraphicFramePr>
        <p:xfrm>
          <a:off x="304800" y="1600200"/>
          <a:ext cx="4191000" cy="4237990"/>
        </p:xfrm>
        <a:graphic>
          <a:graphicData uri="http://schemas.openxmlformats.org/drawingml/2006/table">
            <a:tbl>
              <a:tblPr firstRow="1" bandRow="1">
                <a:tableStyleId>{5C22544A-7EE6-4342-B048-85BDC9FD1C3A}</a:tableStyleId>
              </a:tblPr>
              <a:tblGrid>
                <a:gridCol w="1066800"/>
                <a:gridCol w="1028700"/>
                <a:gridCol w="1409700"/>
                <a:gridCol w="685800"/>
              </a:tblGrid>
              <a:tr h="370840">
                <a:tc>
                  <a:txBody>
                    <a:bodyPr/>
                    <a:lstStyle/>
                    <a:p>
                      <a:endParaRPr lang="el-GR" dirty="0"/>
                    </a:p>
                  </a:txBody>
                  <a:tcPr marL="72000" marR="72000"/>
                </a:tc>
                <a:tc>
                  <a:txBody>
                    <a:bodyPr/>
                    <a:lstStyle/>
                    <a:p>
                      <a:pPr algn="ctr"/>
                      <a:r>
                        <a:rPr lang="en-US" dirty="0" smtClean="0"/>
                        <a:t># tables affected</a:t>
                      </a:r>
                      <a:endParaRPr lang="el-GR" dirty="0"/>
                    </a:p>
                  </a:txBody>
                  <a:tcPr marL="72000" marR="72000"/>
                </a:tc>
                <a:tc>
                  <a:txBody>
                    <a:bodyPr/>
                    <a:lstStyle/>
                    <a:p>
                      <a:pPr algn="ctr"/>
                      <a:r>
                        <a:rPr lang="en-US" dirty="0" smtClean="0"/>
                        <a:t>Occurrences</a:t>
                      </a:r>
                      <a:endParaRPr lang="el-GR" dirty="0"/>
                    </a:p>
                  </a:txBody>
                  <a:tcPr marL="72000" marR="72000"/>
                </a:tc>
                <a:tc>
                  <a:txBody>
                    <a:bodyPr/>
                    <a:lstStyle/>
                    <a:p>
                      <a:pPr algn="ctr"/>
                      <a:r>
                        <a:rPr lang="en-US" dirty="0" smtClean="0"/>
                        <a:t>pct</a:t>
                      </a:r>
                      <a:endParaRPr lang="el-GR" dirty="0"/>
                    </a:p>
                  </a:txBody>
                  <a:tcPr marL="72000" marR="72000"/>
                </a:tc>
              </a:tr>
              <a:tr h="370840">
                <a:tc>
                  <a:txBody>
                    <a:bodyPr/>
                    <a:lstStyle/>
                    <a:p>
                      <a:pPr algn="r" fontAlgn="b"/>
                      <a:r>
                        <a:rPr lang="fr-FR" sz="1600" b="1" i="0" u="none" strike="noStrike" dirty="0" err="1">
                          <a:solidFill>
                            <a:srgbClr val="000000"/>
                          </a:solidFill>
                          <a:latin typeface="Calibri"/>
                        </a:rPr>
                        <a:t>Add</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c>
                  <a:txBody>
                    <a:bodyPr/>
                    <a:lstStyle/>
                    <a:p>
                      <a:pPr algn="ctr" fontAlgn="b"/>
                      <a:r>
                        <a:rPr lang="el-GR" sz="1600" b="0" i="0" u="none" strike="noStrike">
                          <a:solidFill>
                            <a:srgbClr val="000000"/>
                          </a:solidFill>
                          <a:latin typeface="Calibri"/>
                        </a:rPr>
                        <a:t>122</a:t>
                      </a:r>
                    </a:p>
                  </a:txBody>
                  <a:tcPr marL="72000" marR="72000" marT="9525" marB="0" anchor="b"/>
                </a:tc>
                <a:tc>
                  <a:txBody>
                    <a:bodyPr/>
                    <a:lstStyle/>
                    <a:p>
                      <a:pPr algn="ctr" fontAlgn="b"/>
                      <a:r>
                        <a:rPr lang="el-GR" sz="1600" b="1" i="0" u="none" strike="noStrike" dirty="0">
                          <a:solidFill>
                            <a:srgbClr val="000000"/>
                          </a:solidFill>
                          <a:latin typeface="Calibri"/>
                        </a:rPr>
                        <a:t>29</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Add</a:t>
                      </a:r>
                      <a:r>
                        <a:rPr lang="fr-FR" sz="1600" b="0" i="0" u="none" strike="noStrike" dirty="0">
                          <a:solidFill>
                            <a:srgbClr val="000000"/>
                          </a:solidFill>
                          <a:latin typeface="Calibri"/>
                        </a:rPr>
                        <a:t> </a:t>
                      </a:r>
                      <a:r>
                        <a:rPr lang="fr-FR" sz="1600" b="0" i="0" u="none" strike="noStrike" dirty="0" err="1">
                          <a:solidFill>
                            <a:srgbClr val="000000"/>
                          </a:solidFill>
                          <a:latin typeface="Calibri"/>
                        </a:rPr>
                        <a:t>Constraint</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1</a:t>
                      </a:r>
                    </a:p>
                  </a:txBody>
                  <a:tcPr marL="72000" marR="72000" marT="9525" marB="0" anchor="b"/>
                </a:tc>
                <a:tc>
                  <a:txBody>
                    <a:bodyPr/>
                    <a:lstStyle/>
                    <a:p>
                      <a:pPr algn="ctr" fontAlgn="b"/>
                      <a:r>
                        <a:rPr lang="el-GR" sz="1600" b="0" i="0" u="none" strike="noStrike" dirty="0">
                          <a:solidFill>
                            <a:srgbClr val="000000"/>
                          </a:solidFill>
                          <a:latin typeface="Calibri"/>
                        </a:rPr>
                        <a:t>1</a:t>
                      </a:r>
                    </a:p>
                  </a:txBody>
                  <a:tcPr marL="72000" marR="72000" marT="9525" marB="0" anchor="b"/>
                </a:tc>
                <a:tc>
                  <a:txBody>
                    <a:bodyPr/>
                    <a:lstStyle/>
                    <a:p>
                      <a:pPr algn="ctr" fontAlgn="b"/>
                      <a:r>
                        <a:rPr lang="el-GR" sz="1600" b="0" i="0" u="none" strike="noStrike">
                          <a:solidFill>
                            <a:srgbClr val="000000"/>
                          </a:solidFill>
                          <a:latin typeface="Calibri"/>
                        </a:rPr>
                        <a:t>0%</a:t>
                      </a:r>
                    </a:p>
                  </a:txBody>
                  <a:tcPr marL="72000" marR="72000" marT="9525" marB="0" anchor="b"/>
                </a:tc>
              </a:tr>
              <a:tr h="370840">
                <a:tc>
                  <a:txBody>
                    <a:bodyPr/>
                    <a:lstStyle/>
                    <a:p>
                      <a:pPr algn="r" fontAlgn="b"/>
                      <a:r>
                        <a:rPr lang="fr-FR" sz="1600" b="0" i="0" u="none" strike="noStrike" dirty="0">
                          <a:solidFill>
                            <a:srgbClr val="000000"/>
                          </a:solidFill>
                          <a:latin typeface="Calibri"/>
                        </a:rPr>
                        <a:t>Drop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Count</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dirty="0">
                          <a:solidFill>
                            <a:srgbClr val="000000"/>
                          </a:solidFill>
                          <a:latin typeface="Calibri"/>
                        </a:rPr>
                        <a:t>34</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r>
              <a:tr h="370840">
                <a:tc>
                  <a:txBody>
                    <a:bodyPr/>
                    <a:lstStyle/>
                    <a:p>
                      <a:pPr algn="r" fontAlgn="b"/>
                      <a:r>
                        <a:rPr lang="fr-FR" sz="1600" b="0" i="0" u="none" strike="noStrike" dirty="0" err="1">
                          <a:solidFill>
                            <a:srgbClr val="000000"/>
                          </a:solidFill>
                          <a:latin typeface="Calibri"/>
                        </a:rPr>
                        <a:t>Modify</a:t>
                      </a:r>
                      <a:r>
                        <a:rPr lang="fr-FR" sz="1600" b="0" i="0" u="none" strike="noStrike" dirty="0">
                          <a:solidFill>
                            <a:srgbClr val="000000"/>
                          </a:solidFill>
                          <a:latin typeface="Calibri"/>
                        </a:rPr>
                        <a:t>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9</a:t>
                      </a:r>
                    </a:p>
                  </a:txBody>
                  <a:tcPr marL="72000" marR="72000" marT="9525" marB="0" anchor="b"/>
                </a:tc>
                <a:tc>
                  <a:txBody>
                    <a:bodyPr/>
                    <a:lstStyle/>
                    <a:p>
                      <a:pPr algn="ctr" fontAlgn="b"/>
                      <a:r>
                        <a:rPr lang="el-GR" sz="1600" b="0" i="0" u="none" strike="noStrike">
                          <a:solidFill>
                            <a:srgbClr val="000000"/>
                          </a:solidFill>
                          <a:latin typeface="Calibri"/>
                        </a:rPr>
                        <a:t>16</a:t>
                      </a:r>
                    </a:p>
                  </a:txBody>
                  <a:tcPr marL="72000" marR="72000" marT="9525" marB="0" anchor="b"/>
                </a:tc>
                <a:tc>
                  <a:txBody>
                    <a:bodyPr/>
                    <a:lstStyle/>
                    <a:p>
                      <a:pPr algn="ctr" fontAlgn="b"/>
                      <a:r>
                        <a:rPr lang="el-GR" sz="1600" b="0" i="0" u="none" strike="noStrike" dirty="0">
                          <a:solidFill>
                            <a:srgbClr val="000000"/>
                          </a:solidFill>
                          <a:latin typeface="Calibri"/>
                        </a:rPr>
                        <a:t>4%</a:t>
                      </a:r>
                    </a:p>
                  </a:txBody>
                  <a:tcPr marL="72000" marR="72000" marT="9525" marB="0" anchor="b"/>
                </a:tc>
              </a:tr>
              <a:tr h="370840">
                <a:tc>
                  <a:txBody>
                    <a:bodyPr/>
                    <a:lstStyle/>
                    <a:p>
                      <a:pPr algn="r" fontAlgn="b"/>
                      <a:r>
                        <a:rPr lang="fr-FR" sz="1600" b="1" i="0" u="none" strike="noStrike" dirty="0" err="1">
                          <a:solidFill>
                            <a:srgbClr val="000000"/>
                          </a:solidFill>
                          <a:latin typeface="Calibri"/>
                        </a:rPr>
                        <a:t>Rename</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a:solidFill>
                            <a:srgbClr val="000000"/>
                          </a:solidFill>
                          <a:latin typeface="Calibri"/>
                        </a:rPr>
                        <a:t>236</a:t>
                      </a:r>
                    </a:p>
                  </a:txBody>
                  <a:tcPr marL="72000" marR="72000" marT="9525" marB="0" anchor="b"/>
                </a:tc>
                <a:tc>
                  <a:txBody>
                    <a:bodyPr/>
                    <a:lstStyle/>
                    <a:p>
                      <a:pPr algn="ctr" fontAlgn="b"/>
                      <a:r>
                        <a:rPr lang="el-GR" sz="1600" b="1" i="0" u="none" strike="noStrike" dirty="0">
                          <a:solidFill>
                            <a:srgbClr val="000000"/>
                          </a:solidFill>
                          <a:latin typeface="Calibri"/>
                        </a:rPr>
                        <a:t>57</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Rename</a:t>
                      </a:r>
                      <a:r>
                        <a:rPr lang="fr-FR" sz="1600" b="0" i="0" u="none" strike="noStrike" dirty="0">
                          <a:solidFill>
                            <a:srgbClr val="000000"/>
                          </a:solidFill>
                          <a:latin typeface="Calibri"/>
                        </a:rPr>
                        <a:t> Table </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dirty="0">
                          <a:solidFill>
                            <a:srgbClr val="000000"/>
                          </a:solidFill>
                          <a:latin typeface="Calibri"/>
                        </a:rPr>
                        <a:t>2%</a:t>
                      </a:r>
                    </a:p>
                  </a:txBody>
                  <a:tcPr marL="72000" marR="72000" marT="9525" marB="0" anchor="b"/>
                </a:tc>
              </a:tr>
              <a:tr h="370840">
                <a:tc>
                  <a:txBody>
                    <a:bodyPr/>
                    <a:lstStyle/>
                    <a:p>
                      <a:pPr algn="l" fontAlgn="b"/>
                      <a:endParaRPr lang="el-GR" sz="1600" b="0" i="0" u="none" strike="noStrike">
                        <a:solidFill>
                          <a:srgbClr val="000000"/>
                        </a:solidFill>
                        <a:latin typeface="Calibri"/>
                      </a:endParaRPr>
                    </a:p>
                  </a:txBody>
                  <a:tcPr marL="72000" marR="72000" marT="9525" marB="0" anchor="b"/>
                </a:tc>
                <a:tc>
                  <a:txBody>
                    <a:bodyPr/>
                    <a:lstStyle/>
                    <a:p>
                      <a:pPr algn="ctr" fontAlgn="b"/>
                      <a:endParaRPr lang="el-GR" sz="1600" b="0" i="0" u="none" strike="noStrike">
                        <a:solidFill>
                          <a:srgbClr val="000000"/>
                        </a:solidFill>
                        <a:latin typeface="Calibri"/>
                      </a:endParaRPr>
                    </a:p>
                  </a:txBody>
                  <a:tcPr marL="72000" marR="72000" marT="9525" marB="0" anchor="b"/>
                </a:tc>
                <a:tc>
                  <a:txBody>
                    <a:bodyPr/>
                    <a:lstStyle/>
                    <a:p>
                      <a:pPr algn="ctr" fontAlgn="b"/>
                      <a:r>
                        <a:rPr lang="el-GR" sz="1600" b="1" i="0" u="none" strike="noStrike" dirty="0">
                          <a:solidFill>
                            <a:srgbClr val="000000"/>
                          </a:solidFill>
                          <a:latin typeface="Calibri"/>
                        </a:rPr>
                        <a:t>416</a:t>
                      </a:r>
                    </a:p>
                  </a:txBody>
                  <a:tcPr marL="72000" marR="72000" marT="9525" marB="0" anchor="b"/>
                </a:tc>
                <a:tc>
                  <a:txBody>
                    <a:bodyPr/>
                    <a:lstStyle/>
                    <a:p>
                      <a:pPr algn="ctr" fontAlgn="b"/>
                      <a:endParaRPr lang="el-GR" sz="1600" b="0" i="0" u="none" strike="noStrike" dirty="0">
                        <a:solidFill>
                          <a:srgbClr val="000000"/>
                        </a:solidFill>
                        <a:latin typeface="Calibri"/>
                      </a:endParaRPr>
                    </a:p>
                  </a:txBody>
                  <a:tcPr marL="72000" marR="72000" marT="9525" marB="0" anchor="b"/>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graphicFrame>
        <p:nvGraphicFramePr>
          <p:cNvPr id="11" name="Content Placeholder 10"/>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943600" y="304800"/>
            <a:ext cx="2819400" cy="1200329"/>
          </a:xfrm>
          <a:prstGeom prst="rect">
            <a:avLst/>
          </a:prstGeom>
          <a:noFill/>
        </p:spPr>
        <p:txBody>
          <a:bodyPr wrap="square" rtlCol="0">
            <a:spAutoFit/>
          </a:bodyPr>
          <a:lstStyle/>
          <a:p>
            <a:r>
              <a:rPr lang="en-US" i="1" dirty="0" smtClean="0">
                <a:solidFill>
                  <a:srgbClr val="0000FF"/>
                </a:solidFill>
              </a:rPr>
              <a:t>ATTN: change of requirements at the real world determines pct breakdown!!</a:t>
            </a:r>
            <a:endParaRPr lang="el-GR"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8433" name="Picture 31"/>
          <p:cNvPicPr>
            <a:picLocks noChangeAspect="1" noChangeArrowheads="1"/>
          </p:cNvPicPr>
          <p:nvPr/>
        </p:nvPicPr>
        <p:blipFill>
          <a:blip r:embed="rId3" cstate="print"/>
          <a:srcRect/>
          <a:stretch>
            <a:fillRect/>
          </a:stretch>
        </p:blipFill>
        <p:spPr bwMode="auto">
          <a:xfrm>
            <a:off x="107504" y="1268760"/>
            <a:ext cx="8820472" cy="3651575"/>
          </a:xfrm>
          <a:prstGeom prst="rect">
            <a:avLst/>
          </a:prstGeom>
          <a:noFill/>
        </p:spPr>
      </p:pic>
      <p:sp>
        <p:nvSpPr>
          <p:cNvPr id="5" name="TextBox 4"/>
          <p:cNvSpPr txBox="1"/>
          <p:nvPr/>
        </p:nvSpPr>
        <p:spPr>
          <a:xfrm>
            <a:off x="1691680" y="5229200"/>
            <a:ext cx="5472608" cy="369332"/>
          </a:xfrm>
          <a:prstGeom prst="rect">
            <a:avLst/>
          </a:prstGeom>
          <a:noFill/>
        </p:spPr>
        <p:txBody>
          <a:bodyPr wrap="square" rtlCol="0">
            <a:spAutoFit/>
          </a:bodyPr>
          <a:lstStyle/>
          <a:p>
            <a:r>
              <a:rPr lang="en-US" dirty="0"/>
              <a:t>Workflow of the first ETL scenario, ETL1</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71</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Users\pvassil\RESEARCH\ACCEPTED\2012\12JODS\Experiments\post_CR_forPptx\ETL1_m01.png"/>
          <p:cNvPicPr>
            <a:picLocks noChangeAspect="1" noChangeArrowheads="1"/>
          </p:cNvPicPr>
          <p:nvPr/>
        </p:nvPicPr>
        <p:blipFill>
          <a:blip r:embed="rId3" cstate="print"/>
          <a:srcRect/>
          <a:stretch>
            <a:fillRect/>
          </a:stretch>
        </p:blipFill>
        <p:spPr bwMode="auto">
          <a:xfrm>
            <a:off x="227583" y="548680"/>
            <a:ext cx="8880921" cy="5658641"/>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72</a:t>
            </a:fld>
            <a:endParaRPr lang="el-G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TextBox 2"/>
          <p:cNvSpPr txBox="1"/>
          <p:nvPr/>
        </p:nvSpPr>
        <p:spPr>
          <a:xfrm>
            <a:off x="179512" y="5517232"/>
            <a:ext cx="3456384" cy="923330"/>
          </a:xfrm>
          <a:prstGeom prst="rect">
            <a:avLst/>
          </a:prstGeom>
          <a:solidFill>
            <a:schemeClr val="accent3">
              <a:lumMod val="20000"/>
              <a:lumOff val="80000"/>
            </a:schemeClr>
          </a:solidFill>
        </p:spPr>
        <p:txBody>
          <a:bodyPr wrap="square" rtlCol="0">
            <a:spAutoFit/>
          </a:bodyPr>
          <a:lstStyle/>
          <a:p>
            <a:r>
              <a:rPr lang="en-US" dirty="0" smtClean="0"/>
              <a:t>Out – degree</a:t>
            </a:r>
          </a:p>
          <a:p>
            <a:pPr>
              <a:buFontTx/>
              <a:buChar char="-"/>
            </a:pPr>
            <a:r>
              <a:rPr lang="en-US" dirty="0" smtClean="0"/>
              <a:t> Schema size for tables</a:t>
            </a:r>
          </a:p>
          <a:p>
            <a:pPr>
              <a:buFontTx/>
              <a:buChar char="-"/>
            </a:pPr>
            <a:r>
              <a:rPr lang="en-US" dirty="0" smtClean="0"/>
              <a:t> Output schema size for activities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73</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Rectangle 2"/>
          <p:cNvSpPr/>
          <p:nvPr/>
        </p:nvSpPr>
        <p:spPr>
          <a:xfrm>
            <a:off x="891698" y="881102"/>
            <a:ext cx="2592288"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3519498" y="881102"/>
            <a:ext cx="3960440" cy="5068178"/>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115616" y="6093296"/>
            <a:ext cx="1512168" cy="646331"/>
          </a:xfrm>
          <a:prstGeom prst="rect">
            <a:avLst/>
          </a:prstGeom>
          <a:noFill/>
        </p:spPr>
        <p:txBody>
          <a:bodyPr wrap="square" rtlCol="0">
            <a:spAutoFit/>
          </a:bodyPr>
          <a:lstStyle/>
          <a:p>
            <a:r>
              <a:rPr lang="en-US" dirty="0" smtClean="0">
                <a:solidFill>
                  <a:srgbClr val="336600"/>
                </a:solidFill>
              </a:rPr>
              <a:t>Pretty good job for tables</a:t>
            </a:r>
            <a:endParaRPr lang="el-GR" dirty="0">
              <a:solidFill>
                <a:srgbClr val="336600"/>
              </a:solidFill>
            </a:endParaRPr>
          </a:p>
        </p:txBody>
      </p:sp>
      <p:sp>
        <p:nvSpPr>
          <p:cNvPr id="6" name="TextBox 5"/>
          <p:cNvSpPr txBox="1"/>
          <p:nvPr/>
        </p:nvSpPr>
        <p:spPr>
          <a:xfrm>
            <a:off x="3563888" y="6093296"/>
            <a:ext cx="1944216" cy="646331"/>
          </a:xfrm>
          <a:prstGeom prst="rect">
            <a:avLst/>
          </a:prstGeom>
          <a:noFill/>
        </p:spPr>
        <p:txBody>
          <a:bodyPr wrap="square" rtlCol="0">
            <a:spAutoFit/>
          </a:bodyPr>
          <a:lstStyle/>
          <a:p>
            <a:r>
              <a:rPr lang="en-US" dirty="0" smtClean="0">
                <a:solidFill>
                  <a:srgbClr val="385D8A"/>
                </a:solidFill>
              </a:rPr>
              <a:t>Decent job for filters and joins</a:t>
            </a:r>
            <a:endParaRPr lang="el-GR" dirty="0">
              <a:solidFill>
                <a:srgbClr val="385D8A"/>
              </a:solidFill>
            </a:endParaRPr>
          </a:p>
        </p:txBody>
      </p:sp>
      <p:sp>
        <p:nvSpPr>
          <p:cNvPr id="7" name="TextBox 6"/>
          <p:cNvSpPr txBox="1"/>
          <p:nvPr/>
        </p:nvSpPr>
        <p:spPr>
          <a:xfrm>
            <a:off x="6084168" y="6093296"/>
            <a:ext cx="2160240" cy="646331"/>
          </a:xfrm>
          <a:prstGeom prst="rect">
            <a:avLst/>
          </a:prstGeom>
          <a:noFill/>
        </p:spPr>
        <p:txBody>
          <a:bodyPr wrap="square" rtlCol="0">
            <a:spAutoFit/>
          </a:bodyPr>
          <a:lstStyle/>
          <a:p>
            <a:r>
              <a:rPr lang="en-US" dirty="0" smtClean="0">
                <a:solidFill>
                  <a:srgbClr val="385D8A"/>
                </a:solidFill>
              </a:rPr>
              <a:t>Not so good for projection activities </a:t>
            </a:r>
            <a:endParaRPr lang="el-GR" dirty="0">
              <a:solidFill>
                <a:srgbClr val="385D8A"/>
              </a:solidFill>
            </a:endParaRPr>
          </a:p>
        </p:txBody>
      </p:sp>
      <p:sp>
        <p:nvSpPr>
          <p:cNvPr id="8" name="Slide Number Placeholder 7"/>
          <p:cNvSpPr>
            <a:spLocks noGrp="1"/>
          </p:cNvSpPr>
          <p:nvPr>
            <p:ph type="sldNum" sz="quarter" idx="12"/>
          </p:nvPr>
        </p:nvSpPr>
        <p:spPr/>
        <p:txBody>
          <a:bodyPr/>
          <a:lstStyle/>
          <a:p>
            <a:fld id="{B534F264-710F-462F-ACDF-5EB054FAB7C1}" type="slidenum">
              <a:rPr lang="el-GR" smtClean="0"/>
              <a:pPr/>
              <a:t>74</a:t>
            </a:fld>
            <a:endParaRPr lang="el-G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Users\pvassil\RESEARCH\ACCEPTED\2012\12JODS\Experiments\post_CR_forPptx\ETL1_m03.png"/>
          <p:cNvPicPr>
            <a:picLocks noChangeAspect="1" noChangeArrowheads="1"/>
          </p:cNvPicPr>
          <p:nvPr/>
        </p:nvPicPr>
        <p:blipFill>
          <a:blip r:embed="rId3" cstate="print"/>
          <a:srcRect/>
          <a:stretch>
            <a:fillRect/>
          </a:stretch>
        </p:blipFill>
        <p:spPr bwMode="auto">
          <a:xfrm>
            <a:off x="251520" y="548680"/>
            <a:ext cx="8866632" cy="5644351"/>
          </a:xfrm>
          <a:prstGeom prst="rect">
            <a:avLst/>
          </a:prstGeom>
          <a:noFill/>
        </p:spPr>
      </p:pic>
      <p:sp>
        <p:nvSpPr>
          <p:cNvPr id="4" name="Oval 3"/>
          <p:cNvSpPr/>
          <p:nvPr/>
        </p:nvSpPr>
        <p:spPr>
          <a:xfrm>
            <a:off x="683568" y="4293096"/>
            <a:ext cx="2880320" cy="720080"/>
          </a:xfrm>
          <a:prstGeom prst="ellipse">
            <a:avLst/>
          </a:prstGeom>
          <a:solidFill>
            <a:schemeClr val="accent3">
              <a:lumMod val="20000"/>
              <a:lumOff val="80000"/>
              <a:alpha val="32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67544" y="5517232"/>
            <a:ext cx="2664296" cy="923330"/>
          </a:xfrm>
          <a:prstGeom prst="rect">
            <a:avLst/>
          </a:prstGeom>
          <a:solidFill>
            <a:schemeClr val="accent1">
              <a:lumMod val="20000"/>
              <a:lumOff val="80000"/>
            </a:schemeClr>
          </a:solidFill>
        </p:spPr>
        <p:txBody>
          <a:bodyPr wrap="square" rtlCol="0">
            <a:spAutoFit/>
          </a:bodyPr>
          <a:lstStyle/>
          <a:p>
            <a:r>
              <a:rPr lang="en-US" dirty="0" smtClean="0"/>
              <a:t>Strength out did not work so well -- esp. for tables, it is  too bad</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75</a:t>
            </a:fld>
            <a:endParaRPr lang="el-G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Users\pvassil\RESEARCH\ACCEPTED\2012\12JODS\Experiments\post_CR_forPptx\ETL1_m04.png"/>
          <p:cNvPicPr>
            <a:picLocks noChangeAspect="1" noChangeArrowheads="1"/>
          </p:cNvPicPr>
          <p:nvPr/>
        </p:nvPicPr>
        <p:blipFill>
          <a:blip r:embed="rId3" cstate="print"/>
          <a:srcRect/>
          <a:stretch>
            <a:fillRect/>
          </a:stretch>
        </p:blipFill>
        <p:spPr bwMode="auto">
          <a:xfrm>
            <a:off x="234499" y="548680"/>
            <a:ext cx="8909501" cy="5687219"/>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76</a:t>
            </a:fld>
            <a:endParaRPr lang="el-GR"/>
          </a:p>
        </p:txBody>
      </p:sp>
      <p:sp>
        <p:nvSpPr>
          <p:cNvPr id="4" name="TextBox 3"/>
          <p:cNvSpPr txBox="1"/>
          <p:nvPr/>
        </p:nvSpPr>
        <p:spPr>
          <a:xfrm>
            <a:off x="467544" y="5517232"/>
            <a:ext cx="2664296" cy="646331"/>
          </a:xfrm>
          <a:prstGeom prst="rect">
            <a:avLst/>
          </a:prstGeom>
          <a:solidFill>
            <a:schemeClr val="accent1">
              <a:lumMod val="20000"/>
              <a:lumOff val="80000"/>
            </a:schemeClr>
          </a:solidFill>
        </p:spPr>
        <p:txBody>
          <a:bodyPr wrap="square" rtlCol="0">
            <a:spAutoFit/>
          </a:bodyPr>
          <a:lstStyle/>
          <a:p>
            <a:r>
              <a:rPr lang="en-US" dirty="0" smtClean="0"/>
              <a:t>Strength-total works the other way around</a:t>
            </a:r>
            <a:endParaRPr lang="el-GR"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spect="1"/>
          </p:cNvPicPr>
          <p:nvPr/>
        </p:nvPicPr>
        <p:blipFill>
          <a:blip r:embed="rId3" cstate="print"/>
          <a:srcRect/>
          <a:stretch>
            <a:fillRect/>
          </a:stretch>
        </p:blipFill>
        <p:spPr bwMode="auto">
          <a:xfrm>
            <a:off x="683568" y="332656"/>
            <a:ext cx="8186851" cy="2060857"/>
          </a:xfrm>
          <a:prstGeom prst="rect">
            <a:avLst/>
          </a:prstGeom>
          <a:noFill/>
          <a:ln w="9525">
            <a:noFill/>
            <a:miter lim="800000"/>
            <a:headEnd/>
            <a:tailEnd/>
          </a:ln>
        </p:spPr>
      </p:pic>
      <p:sp>
        <p:nvSpPr>
          <p:cNvPr id="5" name="TextBox 4"/>
          <p:cNvSpPr txBox="1"/>
          <p:nvPr/>
        </p:nvSpPr>
        <p:spPr>
          <a:xfrm>
            <a:off x="1331640" y="5517232"/>
            <a:ext cx="5976664" cy="369332"/>
          </a:xfrm>
          <a:prstGeom prst="rect">
            <a:avLst/>
          </a:prstGeom>
          <a:noFill/>
        </p:spPr>
        <p:txBody>
          <a:bodyPr wrap="square" rtlCol="0">
            <a:spAutoFit/>
          </a:bodyPr>
          <a:lstStyle/>
          <a:p>
            <a:r>
              <a:rPr lang="en-US" dirty="0" smtClean="0"/>
              <a:t>Workflows </a:t>
            </a:r>
            <a:r>
              <a:rPr lang="en-US" dirty="0"/>
              <a:t>of the </a:t>
            </a:r>
            <a:r>
              <a:rPr lang="en-US" dirty="0" smtClean="0"/>
              <a:t>second &amp; third ETL scenarios, ETL2 – ETL3</a:t>
            </a:r>
            <a:endParaRPr lang="el-GR" dirty="0"/>
          </a:p>
        </p:txBody>
      </p:sp>
      <p:pic>
        <p:nvPicPr>
          <p:cNvPr id="6" name="Picture 5"/>
          <p:cNvPicPr>
            <a:picLocks noChangeAspect="1"/>
          </p:cNvPicPr>
          <p:nvPr/>
        </p:nvPicPr>
        <p:blipFill>
          <a:blip r:embed="rId4" cstate="print"/>
          <a:srcRect/>
          <a:stretch>
            <a:fillRect/>
          </a:stretch>
        </p:blipFill>
        <p:spPr bwMode="auto">
          <a:xfrm>
            <a:off x="539552" y="2924944"/>
            <a:ext cx="8186851" cy="206085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534F264-710F-462F-ACDF-5EB054FAB7C1}" type="slidenum">
              <a:rPr lang="el-GR" smtClean="0"/>
              <a:pPr/>
              <a:t>77</a:t>
            </a:fld>
            <a:endParaRPr lang="el-G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Users\pvassil\RESEARCH\ACCEPTED\2012\12JODS\Experiments\post_CR_forPptx\ETL2_m02.png"/>
          <p:cNvPicPr>
            <a:picLocks noChangeAspect="1" noChangeArrowheads="1"/>
          </p:cNvPicPr>
          <p:nvPr/>
        </p:nvPicPr>
        <p:blipFill>
          <a:blip r:embed="rId3" cstate="print"/>
          <a:srcRect/>
          <a:stretch>
            <a:fillRect/>
          </a:stretch>
        </p:blipFill>
        <p:spPr bwMode="auto">
          <a:xfrm>
            <a:off x="-8878" y="539802"/>
            <a:ext cx="9130988" cy="5851548"/>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78</a:t>
            </a:fld>
            <a:endParaRPr lang="el-G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971600" y="332656"/>
            <a:ext cx="6994418" cy="5976991"/>
          </a:xfrm>
          <a:prstGeom prst="rect">
            <a:avLst/>
          </a:prstGeom>
          <a:noFill/>
          <a:ln w="9525">
            <a:noFill/>
            <a:miter lim="800000"/>
            <a:headEnd/>
            <a:tailEnd/>
          </a:ln>
        </p:spPr>
      </p:pic>
      <p:sp>
        <p:nvSpPr>
          <p:cNvPr id="3" name="TextBox 2"/>
          <p:cNvSpPr txBox="1"/>
          <p:nvPr/>
        </p:nvSpPr>
        <p:spPr>
          <a:xfrm>
            <a:off x="323528" y="6309320"/>
            <a:ext cx="1656184" cy="369332"/>
          </a:xfrm>
          <a:prstGeom prst="rect">
            <a:avLst/>
          </a:prstGeom>
          <a:noFill/>
        </p:spPr>
        <p:txBody>
          <a:bodyPr wrap="square" rtlCol="0">
            <a:spAutoFit/>
          </a:bodyPr>
          <a:lstStyle/>
          <a:p>
            <a:r>
              <a:rPr lang="en-US" dirty="0" smtClean="0"/>
              <a:t>ETL 4</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79</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taxonomy</a:t>
            </a:r>
            <a:endParaRPr lang="el-GR" dirty="0"/>
          </a:p>
        </p:txBody>
      </p:sp>
      <p:sp>
        <p:nvSpPr>
          <p:cNvPr id="3" name="Content Placeholder 2"/>
          <p:cNvSpPr>
            <a:spLocks noGrp="1"/>
          </p:cNvSpPr>
          <p:nvPr>
            <p:ph idx="1"/>
          </p:nvPr>
        </p:nvSpPr>
        <p:spPr/>
        <p:txBody>
          <a:bodyPr>
            <a:normAutofit lnSpcReduction="10000"/>
          </a:bodyPr>
          <a:lstStyle/>
          <a:p>
            <a:r>
              <a:rPr lang="en-US" b="1" dirty="0" smtClean="0"/>
              <a:t>Schema evolution</a:t>
            </a:r>
            <a:r>
              <a:rPr lang="en-US" dirty="0" smtClean="0"/>
              <a:t>, itself, can be addressed at </a:t>
            </a:r>
          </a:p>
          <a:p>
            <a:pPr lvl="1"/>
            <a:r>
              <a:rPr lang="en-US" dirty="0" smtClean="0"/>
              <a:t>the </a:t>
            </a:r>
            <a:r>
              <a:rPr lang="en-US" u="sng" dirty="0" smtClean="0"/>
              <a:t>conceptual</a:t>
            </a:r>
            <a:r>
              <a:rPr lang="en-US" dirty="0" smtClean="0"/>
              <a:t> level (</a:t>
            </a:r>
            <a:r>
              <a:rPr lang="en-US" dirty="0" err="1" smtClean="0"/>
              <a:t>req’s</a:t>
            </a:r>
            <a:r>
              <a:rPr lang="en-US" dirty="0" smtClean="0"/>
              <a:t>, goals, conc. model, …. Evolve)</a:t>
            </a:r>
          </a:p>
          <a:p>
            <a:pPr lvl="1"/>
            <a:r>
              <a:rPr lang="en-US" dirty="0" smtClean="0"/>
              <a:t>the </a:t>
            </a:r>
            <a:r>
              <a:rPr lang="en-US" u="sng" dirty="0" smtClean="0"/>
              <a:t>logical</a:t>
            </a:r>
            <a:r>
              <a:rPr lang="en-US" dirty="0" smtClean="0"/>
              <a:t> level, where the main constructs of the database structure evolve </a:t>
            </a:r>
          </a:p>
          <a:p>
            <a:pPr lvl="2"/>
            <a:r>
              <a:rPr lang="en-US" dirty="0" smtClean="0"/>
              <a:t>E.g.,: relations and views in the relational area, classes in the object-oriented database area, or (XML) elements in the XML/semi-structured area), </a:t>
            </a:r>
          </a:p>
          <a:p>
            <a:pPr lvl="1"/>
            <a:r>
              <a:rPr lang="en-US" dirty="0" smtClean="0"/>
              <a:t>the </a:t>
            </a:r>
            <a:r>
              <a:rPr lang="en-US" u="sng" dirty="0" smtClean="0"/>
              <a:t>physical</a:t>
            </a:r>
            <a:r>
              <a:rPr lang="en-US" dirty="0" smtClean="0"/>
              <a:t> level, involving data placement and partitioning, indexing, compression, archiving etc.</a:t>
            </a:r>
            <a:endParaRPr lang="el-GR" dirty="0" smtClean="0"/>
          </a:p>
          <a:p>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8</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Users\pvassil\RESEARCH\ACCEPTED\2012\12JODS\Experiments\post_CR_forPptx\ETL4_m02.png"/>
          <p:cNvPicPr>
            <a:picLocks noChangeAspect="1" noChangeArrowheads="1"/>
          </p:cNvPicPr>
          <p:nvPr/>
        </p:nvPicPr>
        <p:blipFill>
          <a:blip r:embed="rId3" cstate="print"/>
          <a:srcRect/>
          <a:stretch>
            <a:fillRect/>
          </a:stretch>
        </p:blipFill>
        <p:spPr bwMode="auto">
          <a:xfrm>
            <a:off x="35512" y="548680"/>
            <a:ext cx="8862345" cy="5634824"/>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80</a:t>
            </a:fld>
            <a:endParaRPr lang="el-GR"/>
          </a:p>
        </p:txBody>
      </p:sp>
      <p:sp>
        <p:nvSpPr>
          <p:cNvPr id="5" name="Rectangle 4"/>
          <p:cNvSpPr/>
          <p:nvPr/>
        </p:nvSpPr>
        <p:spPr>
          <a:xfrm>
            <a:off x="4191000" y="3124200"/>
            <a:ext cx="2514600" cy="30480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923330"/>
          </a:xfrm>
          <a:prstGeom prst="rect">
            <a:avLst/>
          </a:prstGeom>
          <a:noFill/>
        </p:spPr>
        <p:txBody>
          <a:bodyPr wrap="square" rtlCol="0">
            <a:spAutoFit/>
          </a:bodyPr>
          <a:lstStyle/>
          <a:p>
            <a:r>
              <a:rPr lang="en-US" dirty="0" smtClean="0">
                <a:solidFill>
                  <a:srgbClr val="385D8A"/>
                </a:solidFill>
              </a:rPr>
              <a:t>Suddenly everything is underestimated</a:t>
            </a:r>
            <a:endParaRPr lang="el-GR" dirty="0">
              <a:solidFill>
                <a:srgbClr val="385D8A"/>
              </a:solidFill>
            </a:endParaRPr>
          </a:p>
        </p:txBody>
      </p:sp>
      <p:sp>
        <p:nvSpPr>
          <p:cNvPr id="7" name="Rectangle 6"/>
          <p:cNvSpPr/>
          <p:nvPr/>
        </p:nvSpPr>
        <p:spPr>
          <a:xfrm>
            <a:off x="891698" y="1098607"/>
            <a:ext cx="3299302"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115615" y="6319679"/>
            <a:ext cx="3075385" cy="369332"/>
          </a:xfrm>
          <a:prstGeom prst="rect">
            <a:avLst/>
          </a:prstGeom>
          <a:noFill/>
        </p:spPr>
        <p:txBody>
          <a:bodyPr wrap="square" rtlCol="0">
            <a:spAutoFit/>
          </a:bodyPr>
          <a:lstStyle/>
          <a:p>
            <a:r>
              <a:rPr lang="en-US" dirty="0" smtClean="0">
                <a:solidFill>
                  <a:srgbClr val="336600"/>
                </a:solidFill>
              </a:rPr>
              <a:t>Pretty good job in the left part</a:t>
            </a:r>
            <a:endParaRPr lang="el-GR" dirty="0">
              <a:solidFill>
                <a:srgbClr val="336600"/>
              </a:solidFill>
            </a:endParaRP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4_m03.png"/>
          <p:cNvPicPr>
            <a:picLocks noChangeAspect="1" noChangeArrowheads="1"/>
          </p:cNvPicPr>
          <p:nvPr/>
        </p:nvPicPr>
        <p:blipFill>
          <a:blip r:embed="rId3" cstate="print"/>
          <a:srcRect/>
          <a:stretch>
            <a:fillRect/>
          </a:stretch>
        </p:blipFill>
        <p:spPr bwMode="auto">
          <a:xfrm>
            <a:off x="0" y="548680"/>
            <a:ext cx="8892480" cy="5672910"/>
          </a:xfrm>
          <a:prstGeom prst="rect">
            <a:avLst/>
          </a:prstGeom>
          <a:noFill/>
        </p:spPr>
      </p:pic>
      <p:sp>
        <p:nvSpPr>
          <p:cNvPr id="5" name="Slide Number Placeholder 4"/>
          <p:cNvSpPr>
            <a:spLocks noGrp="1"/>
          </p:cNvSpPr>
          <p:nvPr>
            <p:ph type="sldNum" sz="quarter" idx="12"/>
          </p:nvPr>
        </p:nvSpPr>
        <p:spPr/>
        <p:txBody>
          <a:bodyPr/>
          <a:lstStyle/>
          <a:p>
            <a:fld id="{B534F264-710F-462F-ACDF-5EB054FAB7C1}" type="slidenum">
              <a:rPr lang="el-GR" smtClean="0"/>
              <a:pPr/>
              <a:t>81</a:t>
            </a:fld>
            <a:endParaRPr lang="el-GR"/>
          </a:p>
        </p:txBody>
      </p:sp>
      <p:sp>
        <p:nvSpPr>
          <p:cNvPr id="4" name="Rectangle 3"/>
          <p:cNvSpPr/>
          <p:nvPr/>
        </p:nvSpPr>
        <p:spPr>
          <a:xfrm>
            <a:off x="4191000" y="1447800"/>
            <a:ext cx="2514600" cy="47244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646331"/>
          </a:xfrm>
          <a:prstGeom prst="rect">
            <a:avLst/>
          </a:prstGeom>
          <a:noFill/>
        </p:spPr>
        <p:txBody>
          <a:bodyPr wrap="square" rtlCol="0">
            <a:spAutoFit/>
          </a:bodyPr>
          <a:lstStyle/>
          <a:p>
            <a:r>
              <a:rPr lang="en-US" dirty="0" smtClean="0">
                <a:solidFill>
                  <a:srgbClr val="385D8A"/>
                </a:solidFill>
              </a:rPr>
              <a:t>Transitive metrics to the rescue</a:t>
            </a:r>
            <a:endParaRPr lang="el-GR" dirty="0">
              <a:solidFill>
                <a:srgbClr val="385D8A"/>
              </a:solidFill>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539552" y="1052736"/>
            <a:ext cx="8136904" cy="1573887"/>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539552" y="2894084"/>
            <a:ext cx="8136904" cy="1573887"/>
          </a:xfrm>
          <a:prstGeom prst="rect">
            <a:avLst/>
          </a:prstGeom>
          <a:noFill/>
          <a:ln w="9525">
            <a:noFill/>
            <a:miter lim="800000"/>
            <a:headEnd/>
            <a:tailEnd/>
          </a:ln>
        </p:spPr>
      </p:pic>
      <p:pic>
        <p:nvPicPr>
          <p:cNvPr id="4" name="Picture 3"/>
          <p:cNvPicPr/>
          <p:nvPr/>
        </p:nvPicPr>
        <p:blipFill>
          <a:blip r:embed="rId5" cstate="print"/>
          <a:srcRect/>
          <a:stretch>
            <a:fillRect/>
          </a:stretch>
        </p:blipFill>
        <p:spPr bwMode="auto">
          <a:xfrm>
            <a:off x="539552" y="4735433"/>
            <a:ext cx="8136904" cy="1573887"/>
          </a:xfrm>
          <a:prstGeom prst="rect">
            <a:avLst/>
          </a:prstGeom>
          <a:noFill/>
          <a:ln w="9525">
            <a:noFill/>
            <a:miter lim="800000"/>
            <a:headEnd/>
            <a:tailEnd/>
          </a:ln>
        </p:spPr>
      </p:pic>
      <p:sp>
        <p:nvSpPr>
          <p:cNvPr id="6" name="TextBox 5"/>
          <p:cNvSpPr txBox="1"/>
          <p:nvPr/>
        </p:nvSpPr>
        <p:spPr>
          <a:xfrm>
            <a:off x="323528" y="6309320"/>
            <a:ext cx="1656184" cy="369332"/>
          </a:xfrm>
          <a:prstGeom prst="rect">
            <a:avLst/>
          </a:prstGeom>
          <a:noFill/>
        </p:spPr>
        <p:txBody>
          <a:bodyPr wrap="square" rtlCol="0">
            <a:spAutoFit/>
          </a:bodyPr>
          <a:lstStyle/>
          <a:p>
            <a:r>
              <a:rPr lang="en-US" dirty="0" smtClean="0"/>
              <a:t>ETL 5,6,7</a:t>
            </a:r>
            <a:endParaRPr lang="el-GR" dirty="0"/>
          </a:p>
        </p:txBody>
      </p:sp>
      <p:sp>
        <p:nvSpPr>
          <p:cNvPr id="7" name="Slide Number Placeholder 6"/>
          <p:cNvSpPr>
            <a:spLocks noGrp="1"/>
          </p:cNvSpPr>
          <p:nvPr>
            <p:ph type="sldNum" sz="quarter" idx="12"/>
          </p:nvPr>
        </p:nvSpPr>
        <p:spPr/>
        <p:txBody>
          <a:bodyPr/>
          <a:lstStyle/>
          <a:p>
            <a:fld id="{B534F264-710F-462F-ACDF-5EB054FAB7C1}" type="slidenum">
              <a:rPr lang="el-GR" smtClean="0"/>
              <a:pPr/>
              <a:t>82</a:t>
            </a:fld>
            <a:endParaRPr lang="el-G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5_m02.png"/>
          <p:cNvPicPr>
            <a:picLocks noChangeAspect="1" noChangeArrowheads="1"/>
          </p:cNvPicPr>
          <p:nvPr/>
        </p:nvPicPr>
        <p:blipFill>
          <a:blip r:embed="rId3" cstate="print"/>
          <a:srcRect/>
          <a:stretch>
            <a:fillRect/>
          </a:stretch>
        </p:blipFill>
        <p:spPr bwMode="auto">
          <a:xfrm>
            <a:off x="251519" y="548680"/>
            <a:ext cx="8655624" cy="4782599"/>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83</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Schema size and module complexity as predictors for the vulnerability of a system</a:t>
            </a:r>
            <a:endParaRPr lang="el-GR" sz="3200" dirty="0"/>
          </a:p>
        </p:txBody>
      </p:sp>
      <p:sp>
        <p:nvSpPr>
          <p:cNvPr id="3" name="Content Placeholder 2"/>
          <p:cNvSpPr>
            <a:spLocks noGrp="1"/>
          </p:cNvSpPr>
          <p:nvPr>
            <p:ph idx="1"/>
          </p:nvPr>
        </p:nvSpPr>
        <p:spPr>
          <a:xfrm>
            <a:off x="457200" y="1600200"/>
            <a:ext cx="8229600" cy="4724400"/>
          </a:xfrm>
        </p:spPr>
        <p:txBody>
          <a:bodyPr>
            <a:noAutofit/>
          </a:bodyPr>
          <a:lstStyle/>
          <a:p>
            <a:r>
              <a:rPr lang="en-US" sz="1800" dirty="0" smtClean="0"/>
              <a:t>The </a:t>
            </a:r>
            <a:r>
              <a:rPr lang="en-US" sz="1800" b="1" dirty="0" smtClean="0">
                <a:solidFill>
                  <a:srgbClr val="C00000"/>
                </a:solidFill>
              </a:rPr>
              <a:t>size of the schemas </a:t>
            </a:r>
            <a:r>
              <a:rPr lang="en-US" sz="1800" dirty="0" smtClean="0"/>
              <a:t>involved in an ETL design significantly affects the design vulnerability to evolution events. </a:t>
            </a:r>
          </a:p>
          <a:p>
            <a:pPr lvl="1"/>
            <a:r>
              <a:rPr lang="en-US" sz="1400" dirty="0" smtClean="0"/>
              <a:t>For example, source or intermediate tables with many attributes are more vulnerable to changes at the attribute level. </a:t>
            </a:r>
            <a:endParaRPr lang="el-GR" sz="1400" dirty="0" smtClean="0"/>
          </a:p>
          <a:p>
            <a:pPr lvl="1"/>
            <a:r>
              <a:rPr lang="en-US" sz="1400" dirty="0" smtClean="0"/>
              <a:t>The </a:t>
            </a:r>
            <a:r>
              <a:rPr lang="en-US" sz="1400" b="1" dirty="0" smtClean="0">
                <a:solidFill>
                  <a:srgbClr val="336600"/>
                </a:solidFill>
              </a:rPr>
              <a:t>out-degree</a:t>
            </a:r>
            <a:r>
              <a:rPr lang="en-US" sz="1400" dirty="0" smtClean="0">
                <a:solidFill>
                  <a:srgbClr val="336600"/>
                </a:solidFill>
              </a:rPr>
              <a:t> captures the projected attributes </a:t>
            </a:r>
            <a:r>
              <a:rPr lang="en-US" sz="1400" dirty="0" smtClean="0"/>
              <a:t>by an activity, whereas the </a:t>
            </a:r>
            <a:r>
              <a:rPr lang="en-US" sz="1400" b="1" dirty="0" smtClean="0">
                <a:solidFill>
                  <a:srgbClr val="385D8A"/>
                </a:solidFill>
              </a:rPr>
              <a:t>out-strength</a:t>
            </a:r>
            <a:r>
              <a:rPr lang="en-US" sz="1400" dirty="0" smtClean="0">
                <a:solidFill>
                  <a:srgbClr val="385D8A"/>
                </a:solidFill>
              </a:rPr>
              <a:t> captures the total number of dependencies between an activity and its sources.</a:t>
            </a:r>
            <a:endParaRPr lang="el-GR" sz="1400" dirty="0" smtClean="0"/>
          </a:p>
          <a:p>
            <a:r>
              <a:rPr lang="en-US" sz="1800" dirty="0" smtClean="0"/>
              <a:t>The </a:t>
            </a:r>
            <a:r>
              <a:rPr lang="en-US" sz="1800" b="1" dirty="0" smtClean="0">
                <a:solidFill>
                  <a:srgbClr val="0000FF"/>
                </a:solidFill>
              </a:rPr>
              <a:t>internal structure of an ETL activity</a:t>
            </a:r>
            <a:r>
              <a:rPr lang="en-US" sz="1800" b="1" dirty="0" smtClean="0"/>
              <a:t> </a:t>
            </a:r>
            <a:r>
              <a:rPr lang="en-US" sz="1800" dirty="0" smtClean="0"/>
              <a:t>plays a significant role for the impact of evolution events on it. </a:t>
            </a:r>
          </a:p>
          <a:p>
            <a:pPr lvl="1"/>
            <a:r>
              <a:rPr lang="en-US" sz="1400" dirty="0" smtClean="0"/>
              <a:t>Activities with </a:t>
            </a:r>
            <a:r>
              <a:rPr lang="en-US" sz="1400" dirty="0" smtClean="0">
                <a:solidFill>
                  <a:srgbClr val="006600"/>
                </a:solidFill>
              </a:rPr>
              <a:t>high out-degree and out-strengths </a:t>
            </a:r>
            <a:r>
              <a:rPr lang="en-US" sz="1400" dirty="0" smtClean="0"/>
              <a:t>tend to be more vulnerable to evolution </a:t>
            </a:r>
          </a:p>
          <a:p>
            <a:pPr lvl="1"/>
            <a:r>
              <a:rPr lang="en-US" sz="1400" dirty="0" smtClean="0"/>
              <a:t>Activities performing </a:t>
            </a:r>
            <a:r>
              <a:rPr lang="en-US" sz="1400" b="1" dirty="0" smtClean="0">
                <a:solidFill>
                  <a:schemeClr val="accent1"/>
                </a:solidFill>
              </a:rPr>
              <a:t>attribute reduction</a:t>
            </a:r>
            <a:r>
              <a:rPr lang="en-US" sz="1400" dirty="0" smtClean="0">
                <a:solidFill>
                  <a:schemeClr val="accent1"/>
                </a:solidFill>
              </a:rPr>
              <a:t> </a:t>
            </a:r>
            <a:r>
              <a:rPr lang="en-US" sz="1400" dirty="0" smtClean="0"/>
              <a:t>(e.g., through either a group-by or a projection operation) are in general, less vulnerable to evolution events.</a:t>
            </a:r>
            <a:endParaRPr lang="el-GR" sz="1400" dirty="0" smtClean="0"/>
          </a:p>
          <a:p>
            <a:pPr lvl="1"/>
            <a:r>
              <a:rPr lang="en-US" sz="1400" dirty="0" smtClean="0">
                <a:solidFill>
                  <a:srgbClr val="006600"/>
                </a:solidFill>
              </a:rPr>
              <a:t>Transitive degree and entropy metrics</a:t>
            </a:r>
            <a:r>
              <a:rPr lang="en-US" sz="1400" dirty="0" smtClean="0"/>
              <a:t> capture the dependencies of a module with its various non-adjacent sources. Useful </a:t>
            </a:r>
            <a:r>
              <a:rPr lang="en-US" sz="1400" dirty="0" smtClean="0">
                <a:solidFill>
                  <a:srgbClr val="385D8A"/>
                </a:solidFill>
              </a:rPr>
              <a:t>for activities which act as “hubs” of various different paths from sources </a:t>
            </a:r>
            <a:r>
              <a:rPr lang="en-US" sz="1400" dirty="0" smtClean="0"/>
              <a:t>in complex workflows. </a:t>
            </a:r>
            <a:endParaRPr lang="el-GR" sz="1400" dirty="0" smtClean="0"/>
          </a:p>
          <a:p>
            <a:r>
              <a:rPr lang="en-US" sz="1800" dirty="0" smtClean="0"/>
              <a:t>The </a:t>
            </a:r>
            <a:r>
              <a:rPr lang="en-US" sz="1800" b="1" dirty="0" smtClean="0">
                <a:solidFill>
                  <a:srgbClr val="336600"/>
                </a:solidFill>
              </a:rPr>
              <a:t>module-level design</a:t>
            </a:r>
            <a:r>
              <a:rPr lang="en-US" sz="1800" dirty="0" smtClean="0">
                <a:solidFill>
                  <a:srgbClr val="336600"/>
                </a:solidFill>
              </a:rPr>
              <a:t> </a:t>
            </a:r>
            <a:r>
              <a:rPr lang="en-US" sz="1800" dirty="0" smtClean="0"/>
              <a:t>of an ETL flow also affects the overall evolution impact on the flow. </a:t>
            </a:r>
            <a:endParaRPr lang="el-GR" sz="1800" dirty="0" smtClean="0"/>
          </a:p>
          <a:p>
            <a:pPr lvl="1"/>
            <a:r>
              <a:rPr lang="en-US" sz="1400" dirty="0" smtClean="0"/>
              <a:t>For example, it might be worthy to </a:t>
            </a:r>
            <a:r>
              <a:rPr lang="en-US" sz="1400" b="1" dirty="0" smtClean="0">
                <a:solidFill>
                  <a:schemeClr val="accent1"/>
                </a:solidFill>
              </a:rPr>
              <a:t>place schema reduction activities early in an ETL flow </a:t>
            </a:r>
            <a:r>
              <a:rPr lang="en-US" sz="1400" dirty="0" smtClean="0"/>
              <a:t>to restrain the flooding of evolution events. </a:t>
            </a:r>
            <a:endParaRPr lang="el-GR" sz="1400"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84</a:t>
            </a:fld>
            <a:endParaRPr lang="el-G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&amp; Guidelines</a:t>
            </a:r>
            <a:br>
              <a:rPr lang="en-US" dirty="0" smtClean="0"/>
            </a:br>
            <a:endParaRPr lang="el-GR" dirty="0"/>
          </a:p>
        </p:txBody>
      </p:sp>
      <p:graphicFrame>
        <p:nvGraphicFramePr>
          <p:cNvPr id="4" name="Content Placeholder 3"/>
          <p:cNvGraphicFramePr>
            <a:graphicFrameLocks noGrp="1"/>
          </p:cNvGraphicFramePr>
          <p:nvPr>
            <p:ph idx="1"/>
          </p:nvPr>
        </p:nvGraphicFramePr>
        <p:xfrm>
          <a:off x="350162" y="908720"/>
          <a:ext cx="8435280" cy="5561776"/>
        </p:xfrm>
        <a:graphic>
          <a:graphicData uri="http://schemas.openxmlformats.org/drawingml/2006/table">
            <a:tbl>
              <a:tblPr firstRow="1" bandRow="1">
                <a:tableStyleId>{5C22544A-7EE6-4342-B048-85BDC9FD1C3A}</a:tableStyleId>
              </a:tblPr>
              <a:tblGrid>
                <a:gridCol w="2077217"/>
                <a:gridCol w="3045695"/>
                <a:gridCol w="3312368"/>
              </a:tblGrid>
              <a:tr h="576064">
                <a:tc>
                  <a:txBody>
                    <a:bodyPr/>
                    <a:lstStyle/>
                    <a:p>
                      <a:pPr indent="144145" algn="ctr" fontAlgn="base" hangingPunct="0">
                        <a:spcAft>
                          <a:spcPts val="0"/>
                        </a:spcAft>
                      </a:pPr>
                      <a:r>
                        <a:rPr lang="en-US" sz="1600" dirty="0">
                          <a:latin typeface="+mn-lt"/>
                          <a:ea typeface="Times New Roman"/>
                          <a:cs typeface="Times New Roman"/>
                        </a:rPr>
                        <a:t>ETL Construct</a:t>
                      </a:r>
                      <a:endParaRPr lang="el-GR" sz="1800" dirty="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Most suitable Metric</a:t>
                      </a:r>
                      <a:endParaRPr lang="el-GR" sz="180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Heuristic</a:t>
                      </a:r>
                      <a:endParaRPr lang="el-GR" sz="1800">
                        <a:latin typeface="+mn-lt"/>
                        <a:ea typeface="Times New Roman"/>
                        <a:cs typeface="Times New Roman"/>
                      </a:endParaRPr>
                    </a:p>
                  </a:txBody>
                  <a:tcPr marL="68580" marR="68580" marT="0" marB="0" anchor="ctr"/>
                </a:tc>
              </a:tr>
              <a:tr h="864096">
                <a:tc>
                  <a:txBody>
                    <a:bodyPr/>
                    <a:lstStyle/>
                    <a:p>
                      <a:pPr indent="0" algn="just" fontAlgn="base" hangingPunct="0">
                        <a:spcBef>
                          <a:spcPts val="200"/>
                        </a:spcBef>
                        <a:spcAft>
                          <a:spcPts val="0"/>
                        </a:spcAft>
                      </a:pPr>
                      <a:r>
                        <a:rPr lang="en-US" sz="1800" dirty="0">
                          <a:latin typeface="+mn-lt"/>
                          <a:ea typeface="Times New Roman"/>
                          <a:cs typeface="Times New Roman"/>
                        </a:rPr>
                        <a:t>Source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Intermediate &amp; Target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 </a:t>
                      </a:r>
                      <a:r>
                        <a:rPr lang="en-US" sz="1800" i="1" dirty="0">
                          <a:latin typeface="Cambria" pitchFamily="18" charset="0"/>
                          <a:ea typeface="Times New Roman"/>
                          <a:cs typeface="Times New Roman"/>
                        </a:rPr>
                        <a:t>in intermediate tables</a:t>
                      </a:r>
                      <a:endParaRPr lang="el-GR" sz="1800" dirty="0">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Filtering activities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endParaRPr lang="el-GR" sz="1800" dirty="0">
                        <a:solidFill>
                          <a:srgbClr val="385D8A"/>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latin typeface="Cambria" pitchFamily="18" charset="0"/>
                          <a:ea typeface="Times New Roman"/>
                          <a:cs typeface="Times New Roman"/>
                        </a:rPr>
                        <a:t>Retain </a:t>
                      </a:r>
                      <a:r>
                        <a:rPr lang="en-US" sz="1800" i="1" dirty="0">
                          <a:solidFill>
                            <a:srgbClr val="0000FF"/>
                          </a:solidFill>
                          <a:latin typeface="Cambria" pitchFamily="18" charset="0"/>
                          <a:ea typeface="Times New Roman"/>
                          <a:cs typeface="Times New Roman"/>
                        </a:rPr>
                        <a:t>small number of conditions </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Join Activities </a:t>
                      </a:r>
                      <a:endParaRPr lang="el-GR" sz="1800" dirty="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FF0000"/>
                          </a:solidFill>
                          <a:latin typeface="Cambria" pitchFamily="18" charset="0"/>
                          <a:ea typeface="Times New Roman"/>
                          <a:cs typeface="Times New Roman"/>
                        </a:rPr>
                        <a:t>Move to early stages of the workflow</a:t>
                      </a:r>
                      <a:endParaRPr lang="el-GR" sz="1800" dirty="0">
                        <a:solidFill>
                          <a:srgbClr val="FF0000"/>
                        </a:solidFill>
                        <a:latin typeface="Cambria" pitchFamily="18" charset="0"/>
                        <a:ea typeface="Times New Roman"/>
                        <a:cs typeface="Times New Roman"/>
                      </a:endParaRPr>
                    </a:p>
                  </a:txBody>
                  <a:tcPr marL="68580" marR="68580" marT="0" marB="0" anchor="ctr"/>
                </a:tc>
              </a:tr>
              <a:tr h="1097280">
                <a:tc>
                  <a:txBody>
                    <a:bodyPr/>
                    <a:lstStyle/>
                    <a:p>
                      <a:pPr indent="0" algn="just" fontAlgn="base" hangingPunct="0">
                        <a:spcBef>
                          <a:spcPts val="200"/>
                        </a:spcBef>
                        <a:spcAft>
                          <a:spcPts val="0"/>
                        </a:spcAft>
                      </a:pPr>
                      <a:r>
                        <a:rPr lang="en-US" sz="1800">
                          <a:latin typeface="+mn-lt"/>
                          <a:ea typeface="Times New Roman"/>
                          <a:cs typeface="Times New Roman"/>
                        </a:rPr>
                        <a:t>Project Activities</a:t>
                      </a:r>
                      <a:endParaRPr lang="el-GR" sz="180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l" fontAlgn="base" hangingPunct="0">
                        <a:spcBef>
                          <a:spcPts val="200"/>
                        </a:spcBef>
                        <a:spcAft>
                          <a:spcPts val="0"/>
                        </a:spcAft>
                      </a:pPr>
                      <a:r>
                        <a:rPr lang="en-US" sz="1800" i="1" dirty="0">
                          <a:latin typeface="Cambria" pitchFamily="18" charset="0"/>
                          <a:ea typeface="Times New Roman"/>
                          <a:cs typeface="Times New Roman"/>
                        </a:rPr>
                        <a:t>Move attribute reduction activities to </a:t>
                      </a:r>
                      <a:r>
                        <a:rPr lang="en-US" sz="1800" i="1" dirty="0">
                          <a:solidFill>
                            <a:srgbClr val="FF0000"/>
                          </a:solidFill>
                          <a:latin typeface="Cambria" pitchFamily="18" charset="0"/>
                          <a:ea typeface="Times New Roman"/>
                          <a:cs typeface="Times New Roman"/>
                        </a:rPr>
                        <a:t>early stages of the workflow</a:t>
                      </a:r>
                      <a:r>
                        <a:rPr lang="en-US" sz="1800" i="1" dirty="0">
                          <a:latin typeface="Cambria" pitchFamily="18" charset="0"/>
                          <a:ea typeface="Times New Roman"/>
                          <a:cs typeface="Times New Roman"/>
                        </a:rPr>
                        <a:t> and attribute increase activities to later stages</a:t>
                      </a:r>
                      <a:endParaRPr lang="el-GR" sz="1800" dirty="0">
                        <a:latin typeface="Cambria" pitchFamily="18" charset="0"/>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85</a:t>
            </a:fld>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a:t>
            </a:r>
            <a:endParaRPr lang="el-GR" dirty="0"/>
          </a:p>
        </p:txBody>
      </p:sp>
      <p:sp>
        <p:nvSpPr>
          <p:cNvPr id="3" name="Text Placeholder 2"/>
          <p:cNvSpPr>
            <a:spLocks noGrp="1"/>
          </p:cNvSpPr>
          <p:nvPr>
            <p:ph type="body" idx="1"/>
          </p:nvPr>
        </p:nvSpPr>
        <p:spPr/>
        <p:txBody>
          <a:bodyPr/>
          <a:lstStyle/>
          <a:p>
            <a:r>
              <a:rPr lang="en-US" dirty="0" smtClean="0"/>
              <a:t>… and data intensive ecosystems…</a:t>
            </a:r>
            <a:endParaRPr lang="el-GR"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86</a:t>
            </a:fld>
            <a:endParaRPr lang="en-US"/>
          </a:p>
        </p:txBody>
      </p:sp>
      <p:sp>
        <p:nvSpPr>
          <p:cNvPr id="6" name="Footer Placeholder 5"/>
          <p:cNvSpPr>
            <a:spLocks noGrp="1"/>
          </p:cNvSpPr>
          <p:nvPr>
            <p:ph type="ftr" sz="quarter" idx="11"/>
          </p:nvPr>
        </p:nvSpPr>
        <p:spPr/>
        <p:txBody>
          <a:bodyPr/>
          <a:lstStyle/>
          <a:p>
            <a:endParaRPr lang="en-US" dirty="0"/>
          </a:p>
        </p:txBody>
      </p:sp>
      <p:sp>
        <p:nvSpPr>
          <p:cNvPr id="8" name="Text Placeholder 2"/>
          <p:cNvSpPr txBox="1">
            <a:spLocks/>
          </p:cNvSpPr>
          <p:nvPr/>
        </p:nvSpPr>
        <p:spPr>
          <a:xfrm>
            <a:off x="4355976" y="116632"/>
            <a:ext cx="4680520" cy="2592288"/>
          </a:xfrm>
          <a:prstGeom prst="rect">
            <a:avLst/>
          </a:prstGeom>
        </p:spPr>
        <p:txBody>
          <a:bodyPr vert="horz" lIns="91440" tIns="45720" rIns="91440" bIns="45720" rtlCol="0" anchor="b">
            <a:noAutofit/>
          </a:bodyPr>
          <a:lstStyle/>
          <a:p>
            <a:pPr marL="238125" indent="-238125"/>
            <a:r>
              <a:rPr lang="en-US" sz="2000" b="1" u="sng" kern="1200" dirty="0" smtClean="0">
                <a:solidFill>
                  <a:schemeClr val="tx1">
                    <a:tint val="75000"/>
                  </a:schemeClr>
                </a:solidFill>
                <a:latin typeface="+mn-lt"/>
                <a:ea typeface="+mn-ea"/>
                <a:cs typeface="+mn-cs"/>
              </a:rPr>
              <a:t>Roadmap</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Evolution of views </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Data warehouse Evolution</a:t>
            </a:r>
          </a:p>
          <a:p>
            <a:pPr marL="238125" lvl="1" indent="-238125">
              <a:buFont typeface="Arial" pitchFamily="34" charset="0"/>
              <a:buChar char="•"/>
            </a:pPr>
            <a:r>
              <a:rPr lang="en-US" sz="2000" kern="1200" dirty="0" smtClean="0">
                <a:solidFill>
                  <a:schemeClr val="tx1">
                    <a:tint val="75000"/>
                  </a:schemeClr>
                </a:solidFill>
                <a:latin typeface="+mn-lt"/>
                <a:ea typeface="+mn-ea"/>
                <a:cs typeface="+mn-cs"/>
              </a:rPr>
              <a:t>	A case study (if time)</a:t>
            </a:r>
          </a:p>
          <a:p>
            <a:pPr marL="238125" indent="-238125">
              <a:buFont typeface="Arial" pitchFamily="34" charset="0"/>
              <a:buChar char="•"/>
            </a:pPr>
            <a:r>
              <a:rPr lang="en-US" sz="2000" b="1" kern="1200" dirty="0" smtClean="0">
                <a:solidFill>
                  <a:schemeClr val="tx1">
                    <a:tint val="75000"/>
                  </a:schemeClr>
                </a:solidFill>
                <a:latin typeface="+mn-lt"/>
                <a:ea typeface="+mn-ea"/>
                <a:cs typeface="+mn-cs"/>
              </a:rPr>
              <a:t>Impact assessment in ecosystems</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Empirical  studies concerning database evolution</a:t>
            </a:r>
          </a:p>
          <a:p>
            <a:pPr marL="238125" indent="-238125">
              <a:buFont typeface="Arial" pitchFamily="34" charset="0"/>
              <a:buChar char="•"/>
            </a:pPr>
            <a:r>
              <a:rPr lang="en-US" sz="2000" kern="1200" dirty="0" smtClean="0">
                <a:solidFill>
                  <a:schemeClr val="tx1">
                    <a:tint val="75000"/>
                  </a:schemeClr>
                </a:solidFill>
                <a:latin typeface="+mn-lt"/>
                <a:ea typeface="+mn-ea"/>
                <a:cs typeface="+mn-cs"/>
              </a:rPr>
              <a:t>Open Issues and discussions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Data</a:t>
            </a:r>
            <a:r>
              <a:rPr lang="en-US" dirty="0" smtClean="0"/>
              <a:t> intensive ecosystems</a:t>
            </a:r>
            <a:endParaRPr lang="el-GR" dirty="0"/>
          </a:p>
        </p:txBody>
      </p:sp>
      <p:sp>
        <p:nvSpPr>
          <p:cNvPr id="3" name="Content Placeholder 2"/>
          <p:cNvSpPr>
            <a:spLocks noGrp="1"/>
          </p:cNvSpPr>
          <p:nvPr>
            <p:ph idx="1"/>
          </p:nvPr>
        </p:nvSpPr>
        <p:spPr/>
        <p:txBody>
          <a:bodyPr/>
          <a:lstStyle/>
          <a:p>
            <a:r>
              <a:rPr lang="en-US" dirty="0" smtClean="0"/>
              <a:t>Ecosystems of </a:t>
            </a:r>
            <a:r>
              <a:rPr lang="en-US" b="1" dirty="0" smtClean="0"/>
              <a:t>applications</a:t>
            </a:r>
            <a:r>
              <a:rPr lang="en-US" dirty="0" smtClean="0"/>
              <a:t>, built on top of one or more </a:t>
            </a:r>
            <a:r>
              <a:rPr lang="en-US" b="1" dirty="0" smtClean="0"/>
              <a:t>databases</a:t>
            </a:r>
            <a:r>
              <a:rPr lang="en-US" dirty="0" smtClean="0"/>
              <a:t> and strongly dependent upon them</a:t>
            </a:r>
          </a:p>
          <a:p>
            <a:r>
              <a:rPr lang="en-US" dirty="0" smtClean="0"/>
              <a:t>Like all software systems, they too change…</a:t>
            </a:r>
            <a:endParaRPr lang="el-G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87</a:t>
            </a:fld>
            <a:endParaRPr lang="en-US"/>
          </a:p>
        </p:txBody>
      </p:sp>
      <p:pic>
        <p:nvPicPr>
          <p:cNvPr id="6" name="Picture 8" descr="http://upload.wikimedia.org/wikipedia/commons/3/34/Jenga.gif"/>
          <p:cNvPicPr>
            <a:picLocks noChangeAspect="1" noChangeArrowheads="1"/>
          </p:cNvPicPr>
          <p:nvPr/>
        </p:nvPicPr>
        <p:blipFill>
          <a:blip r:embed="rId2" cstate="print"/>
          <a:srcRect/>
          <a:stretch>
            <a:fillRect/>
          </a:stretch>
        </p:blipFill>
        <p:spPr bwMode="auto">
          <a:xfrm>
            <a:off x="6553200" y="4267200"/>
            <a:ext cx="1676400" cy="22352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data-intensive ecosystem</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88</a:t>
            </a:fld>
            <a:endParaRPr lang="en-US"/>
          </a:p>
        </p:txBody>
      </p:sp>
      <p:pic>
        <p:nvPicPr>
          <p:cNvPr id="1028" name="Picture 4" descr="D:\Users\pvassil\PERSONAL\TALKS\eBISS-2015\TALK\WORKING\fig01a-clean.png"/>
          <p:cNvPicPr>
            <a:picLocks noChangeAspect="1" noChangeArrowheads="1"/>
          </p:cNvPicPr>
          <p:nvPr/>
        </p:nvPicPr>
        <p:blipFill>
          <a:blip r:embed="rId2"/>
          <a:srcRect/>
          <a:stretch>
            <a:fillRect/>
          </a:stretch>
        </p:blipFill>
        <p:spPr bwMode="auto">
          <a:xfrm>
            <a:off x="179512" y="1268760"/>
            <a:ext cx="8685715" cy="4636191"/>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data-intensive ecosystem</a:t>
            </a:r>
            <a:endParaRPr lang="el-G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89</a:t>
            </a:fld>
            <a:endParaRPr lang="en-US"/>
          </a:p>
        </p:txBody>
      </p:sp>
      <p:pic>
        <p:nvPicPr>
          <p:cNvPr id="1028" name="Picture 4" descr="D:\Users\pvassil\PERSONAL\TALKS\eBISS-2015\TALK\WORKING\fig01a-clean.png"/>
          <p:cNvPicPr>
            <a:picLocks noChangeAspect="1" noChangeArrowheads="1"/>
          </p:cNvPicPr>
          <p:nvPr/>
        </p:nvPicPr>
        <p:blipFill>
          <a:blip r:embed="rId2"/>
          <a:srcRect/>
          <a:stretch>
            <a:fillRect/>
          </a:stretch>
        </p:blipFill>
        <p:spPr bwMode="auto">
          <a:xfrm>
            <a:off x="179512" y="1268760"/>
            <a:ext cx="8685715" cy="4636191"/>
          </a:xfrm>
          <a:prstGeom prst="rect">
            <a:avLst/>
          </a:prstGeom>
          <a:noFill/>
        </p:spPr>
      </p:pic>
      <p:sp>
        <p:nvSpPr>
          <p:cNvPr id="6" name="Rectangle 5"/>
          <p:cNvSpPr/>
          <p:nvPr/>
        </p:nvSpPr>
        <p:spPr>
          <a:xfrm>
            <a:off x="5958440" y="1484784"/>
            <a:ext cx="286203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7824" y="3356992"/>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0152" y="3861048"/>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4"/>
          <p:cNvSpPr txBox="1">
            <a:spLocks noChangeArrowheads="1"/>
          </p:cNvSpPr>
          <p:nvPr/>
        </p:nvSpPr>
        <p:spPr bwMode="auto">
          <a:xfrm>
            <a:off x="1371600" y="6096000"/>
            <a:ext cx="6629400"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The impact can be </a:t>
            </a:r>
            <a:r>
              <a:rPr lang="en-US" b="1" i="1" dirty="0" smtClean="0">
                <a:solidFill>
                  <a:srgbClr val="FFFF00"/>
                </a:solidFill>
              </a:rPr>
              <a:t>syntactical</a:t>
            </a:r>
            <a:r>
              <a:rPr lang="en-US" b="1" i="1" dirty="0" smtClean="0"/>
              <a:t> (causing crashes), </a:t>
            </a:r>
            <a:r>
              <a:rPr lang="en-US" b="1" i="1" dirty="0" smtClean="0">
                <a:solidFill>
                  <a:srgbClr val="FFFF00"/>
                </a:solidFill>
              </a:rPr>
              <a:t>semantic</a:t>
            </a:r>
            <a:r>
              <a:rPr lang="en-US" b="1" i="1" dirty="0" smtClean="0"/>
              <a:t> (causing info loss or inconsistencies) and related to the performance</a:t>
            </a:r>
            <a:endParaRPr lang="en-US" b="1" i="1" dirty="0"/>
          </a:p>
        </p:txBody>
      </p:sp>
      <p:sp>
        <p:nvSpPr>
          <p:cNvPr id="10" name="TextBox 14"/>
          <p:cNvSpPr txBox="1">
            <a:spLocks noChangeArrowheads="1"/>
          </p:cNvSpPr>
          <p:nvPr/>
        </p:nvSpPr>
        <p:spPr bwMode="auto">
          <a:xfrm>
            <a:off x="2627784" y="3861048"/>
            <a:ext cx="2151856" cy="369332"/>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Semantically unclear</a:t>
            </a:r>
            <a:endParaRPr lang="en-US" i="1" dirty="0"/>
          </a:p>
        </p:txBody>
      </p:sp>
      <p:sp>
        <p:nvSpPr>
          <p:cNvPr id="11" name="TextBox 14"/>
          <p:cNvSpPr txBox="1">
            <a:spLocks noChangeArrowheads="1"/>
          </p:cNvSpPr>
          <p:nvPr/>
        </p:nvSpPr>
        <p:spPr bwMode="auto">
          <a:xfrm>
            <a:off x="6948264" y="1826388"/>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
        <p:nvSpPr>
          <p:cNvPr id="12" name="TextBox 11"/>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13" name="TextBox 12"/>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taxonomy: areas</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Relational databases</a:t>
            </a:r>
          </a:p>
          <a:p>
            <a:r>
              <a:rPr lang="en-US" dirty="0" smtClean="0"/>
              <a:t>Object Oriented db’s</a:t>
            </a:r>
          </a:p>
          <a:p>
            <a:r>
              <a:rPr lang="en-US" dirty="0" smtClean="0"/>
              <a:t>Conceptual models</a:t>
            </a:r>
          </a:p>
          <a:p>
            <a:r>
              <a:rPr lang="en-US" dirty="0" smtClean="0"/>
              <a:t>XML</a:t>
            </a:r>
          </a:p>
          <a:p>
            <a:r>
              <a:rPr lang="en-US" dirty="0" err="1" smtClean="0"/>
              <a:t>Ontologies</a:t>
            </a:r>
            <a:endParaRPr lang="en-US" dirty="0" smtClean="0"/>
          </a:p>
          <a:p>
            <a:r>
              <a:rPr lang="en-US" dirty="0" smtClean="0"/>
              <a:t>…</a:t>
            </a:r>
          </a:p>
          <a:p>
            <a:endParaRPr lang="en-US" dirty="0" smtClean="0"/>
          </a:p>
          <a:p>
            <a:r>
              <a:rPr lang="en-US" dirty="0" smtClean="0"/>
              <a:t>Special case of relational: </a:t>
            </a:r>
            <a:r>
              <a:rPr lang="en-US" dirty="0" smtClean="0">
                <a:solidFill>
                  <a:srgbClr val="FF0000"/>
                </a:solidFill>
              </a:rPr>
              <a:t>data warehouses</a:t>
            </a:r>
            <a:endParaRPr lang="el-GR"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29E33-B620-47F9-BB04-8846C2A5AFCC}"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changes &amp; a wish-list</a:t>
            </a:r>
            <a:endParaRPr lang="el-GR" dirty="0"/>
          </a:p>
        </p:txBody>
      </p:sp>
      <p:sp>
        <p:nvSpPr>
          <p:cNvPr id="3" name="Content Placeholder 2"/>
          <p:cNvSpPr>
            <a:spLocks noGrp="1"/>
          </p:cNvSpPr>
          <p:nvPr>
            <p:ph idx="1"/>
          </p:nvPr>
        </p:nvSpPr>
        <p:spPr/>
        <p:txBody>
          <a:bodyPr>
            <a:normAutofit fontScale="92500" lnSpcReduction="10000"/>
          </a:bodyPr>
          <a:lstStyle/>
          <a:p>
            <a:r>
              <a:rPr lang="en-US" sz="2800" dirty="0" smtClean="0">
                <a:solidFill>
                  <a:srgbClr val="FF0000"/>
                </a:solidFill>
              </a:rPr>
              <a:t>Syntactic</a:t>
            </a:r>
            <a:r>
              <a:rPr lang="en-US" sz="2800" dirty="0" smtClean="0"/>
              <a:t>: scripts &amp; reports simply crash</a:t>
            </a:r>
          </a:p>
          <a:p>
            <a:r>
              <a:rPr lang="en-US" sz="2800" dirty="0" smtClean="0">
                <a:solidFill>
                  <a:srgbClr val="FF0000"/>
                </a:solidFill>
              </a:rPr>
              <a:t>Semantic</a:t>
            </a:r>
            <a:r>
              <a:rPr lang="en-US" sz="2800" dirty="0" smtClean="0"/>
              <a:t>: views and applications can become inconsistent or information losing</a:t>
            </a:r>
          </a:p>
          <a:p>
            <a:r>
              <a:rPr lang="en-US" sz="2800" dirty="0" smtClean="0">
                <a:solidFill>
                  <a:srgbClr val="FF0000"/>
                </a:solidFill>
              </a:rPr>
              <a:t>Performance</a:t>
            </a:r>
            <a:r>
              <a:rPr lang="en-US" sz="2800" dirty="0" smtClean="0"/>
              <a:t>: can vary a lot</a:t>
            </a:r>
          </a:p>
          <a:p>
            <a:endParaRPr lang="en-US" sz="2800" dirty="0" smtClean="0"/>
          </a:p>
          <a:p>
            <a:pPr>
              <a:buNone/>
            </a:pPr>
            <a:r>
              <a:rPr lang="en-US" sz="2800" dirty="0" smtClean="0"/>
              <a:t>We would like: </a:t>
            </a:r>
            <a:r>
              <a:rPr lang="en-US" sz="2800" dirty="0" smtClean="0">
                <a:solidFill>
                  <a:srgbClr val="0000FF"/>
                </a:solidFill>
              </a:rPr>
              <a:t>evolution predictability</a:t>
            </a:r>
          </a:p>
          <a:p>
            <a:pPr>
              <a:buNone/>
            </a:pPr>
            <a:r>
              <a:rPr lang="en-US" sz="2800" dirty="0" smtClean="0"/>
              <a:t>i.e., control of </a:t>
            </a:r>
            <a:r>
              <a:rPr lang="en-US" sz="2800" dirty="0" smtClean="0">
                <a:solidFill>
                  <a:srgbClr val="FF0000"/>
                </a:solidFill>
              </a:rPr>
              <a:t>what will be affected</a:t>
            </a:r>
          </a:p>
          <a:p>
            <a:pPr>
              <a:buNone/>
            </a:pPr>
            <a:r>
              <a:rPr lang="en-US" sz="2800" dirty="0" smtClean="0">
                <a:solidFill>
                  <a:srgbClr val="0000FF"/>
                </a:solidFill>
              </a:rPr>
              <a:t>before</a:t>
            </a:r>
            <a:r>
              <a:rPr lang="en-US" sz="2800" dirty="0" smtClean="0"/>
              <a:t> changes happen</a:t>
            </a:r>
          </a:p>
          <a:p>
            <a:pPr>
              <a:buFontTx/>
              <a:buChar char="-"/>
            </a:pPr>
            <a:r>
              <a:rPr lang="en-US" sz="2800" dirty="0" smtClean="0"/>
              <a:t>Learn what changes &amp; how</a:t>
            </a:r>
          </a:p>
          <a:p>
            <a:pPr>
              <a:buFontTx/>
              <a:buChar char="-"/>
            </a:pPr>
            <a:r>
              <a:rPr lang="en-US" sz="2800" dirty="0" smtClean="0"/>
              <a:t>Find ways to quarantine effects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pic>
        <p:nvPicPr>
          <p:cNvPr id="5" name="Picture 8" descr="http://upload.wikimedia.org/wikipedia/commons/3/34/Jenga.gif"/>
          <p:cNvPicPr>
            <a:picLocks noChangeAspect="1" noChangeArrowheads="1"/>
          </p:cNvPicPr>
          <p:nvPr/>
        </p:nvPicPr>
        <p:blipFill>
          <a:blip r:embed="rId2" cstate="print"/>
          <a:srcRect/>
          <a:stretch>
            <a:fillRect/>
          </a:stretch>
        </p:blipFill>
        <p:spPr bwMode="auto">
          <a:xfrm>
            <a:off x="6553200" y="4267200"/>
            <a:ext cx="1676400" cy="22352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a:t>
            </a:r>
            <a:r>
              <a:rPr lang="en-US" b="1" dirty="0" smtClean="0"/>
              <a:t>Hecataeus</a:t>
            </a:r>
            <a:r>
              <a:rPr lang="en-US" dirty="0" smtClean="0"/>
              <a:t> tool &amp; method.</a:t>
            </a:r>
            <a:br>
              <a:rPr lang="en-US" dirty="0" smtClean="0"/>
            </a:br>
            <a:r>
              <a:rPr lang="en-US" dirty="0" smtClean="0"/>
              <a:t>Here: a first map of </a:t>
            </a:r>
            <a:r>
              <a:rPr lang="en-US" dirty="0" err="1" smtClean="0"/>
              <a:t>Drupal</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91</a:t>
            </a:fld>
            <a:endParaRPr lang="en-US">
              <a:solidFill>
                <a:prstClr val="black">
                  <a:tint val="75000"/>
                </a:prstClr>
              </a:solidFill>
            </a:endParaRPr>
          </a:p>
        </p:txBody>
      </p:sp>
      <p:pic>
        <p:nvPicPr>
          <p:cNvPr id="242690" name="Picture 2" descr="D:\Users\pvassil\RESEARCH\ACCEPTED\2014\14ER\Presentation\presentationHecataeus_better\Hecataeus02.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
        <p:nvSpPr>
          <p:cNvPr id="5" name="Rectangle 4"/>
          <p:cNvSpPr/>
          <p:nvPr/>
        </p:nvSpPr>
        <p:spPr>
          <a:xfrm>
            <a:off x="0" y="6453336"/>
            <a:ext cx="7452320" cy="400110"/>
          </a:xfrm>
          <a:prstGeom prst="rect">
            <a:avLst/>
          </a:prstGeom>
        </p:spPr>
        <p:txBody>
          <a:bodyPr wrap="square">
            <a:spAutoFit/>
          </a:bodyPr>
          <a:lstStyle/>
          <a:p>
            <a:r>
              <a:rPr lang="fr-FR" sz="2000" b="1" dirty="0" smtClean="0">
                <a:solidFill>
                  <a:srgbClr val="0000FF"/>
                </a:solidFill>
                <a:latin typeface="Consolas" pitchFamily="49" charset="0"/>
                <a:cs typeface="Consolas" pitchFamily="49" charset="0"/>
              </a:rPr>
              <a:t>http://www.cs.uoi.gr/~pvassil/projects/hecataeus/ </a:t>
            </a:r>
            <a:endParaRPr lang="el-GR" sz="2000" b="1" dirty="0">
              <a:solidFill>
                <a:srgbClr val="0000FF"/>
              </a:solidFill>
              <a:latin typeface="Consolas" pitchFamily="49" charset="0"/>
              <a:cs typeface="Consolas" pitchFamily="49" charset="0"/>
            </a:endParaRP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92</a:t>
            </a:fld>
            <a:endParaRPr lang="en-US">
              <a:solidFill>
                <a:prstClr val="black">
                  <a:tint val="75000"/>
                </a:prstClr>
              </a:solidFill>
            </a:endParaRPr>
          </a:p>
        </p:txBody>
      </p:sp>
      <p:pic>
        <p:nvPicPr>
          <p:cNvPr id="243714" name="Picture 2" descr="D:\Users\pvassil\RESEARCH\ACCEPTED\2014\14ER\Presentation\presentationHecataeus_better\Hecataeus03.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93</a:t>
            </a:fld>
            <a:endParaRPr lang="en-US">
              <a:solidFill>
                <a:prstClr val="black">
                  <a:tint val="75000"/>
                </a:prstClr>
              </a:solidFill>
            </a:endParaRPr>
          </a:p>
        </p:txBody>
      </p:sp>
      <p:pic>
        <p:nvPicPr>
          <p:cNvPr id="244738" name="Picture 2" descr="D:\Users\pvassil\RESEARCH\ACCEPTED\2014\14ER\Presentation\presentationHecataeus_better\Hecataeus04.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a:off x="3995936" y="566124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a:off x="7812360" y="494116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195736" y="6381328"/>
            <a:ext cx="4248472" cy="369332"/>
          </a:xfrm>
          <a:prstGeom prst="rect">
            <a:avLst/>
          </a:prstGeom>
          <a:noFill/>
        </p:spPr>
        <p:txBody>
          <a:bodyPr wrap="square" rtlCol="0">
            <a:spAutoFit/>
          </a:bodyPr>
          <a:lstStyle/>
          <a:p>
            <a:r>
              <a:rPr lang="en-US" sz="1800" dirty="0" smtClean="0">
                <a:solidFill>
                  <a:schemeClr val="tx1"/>
                </a:solidFill>
                <a:latin typeface="+mn-lt"/>
              </a:rPr>
              <a:t>Tooltips with info on the script &amp; query</a:t>
            </a:r>
            <a:endParaRPr lang="el-GR" sz="1800" dirty="0">
              <a:solidFill>
                <a:schemeClr val="tx1"/>
              </a:solidFill>
              <a:latin typeface="+mn-lt"/>
            </a:endParaRP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file structure too…</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94</a:t>
            </a:fld>
            <a:endParaRPr lang="en-US">
              <a:solidFill>
                <a:prstClr val="black">
                  <a:tint val="75000"/>
                </a:prstClr>
              </a:solidFill>
            </a:endParaRPr>
          </a:p>
        </p:txBody>
      </p:sp>
      <p:pic>
        <p:nvPicPr>
          <p:cNvPr id="245762" name="Picture 2" descr="D:\Users\pvassil\RESEARCH\ACCEPTED\2014\14ER\Presentation\presentationHecataeus_better\Hecataeus05.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5" name="Up Arrow 4"/>
          <p:cNvSpPr/>
          <p:nvPr/>
        </p:nvSpPr>
        <p:spPr>
          <a:xfrm rot="12263154">
            <a:off x="7845232" y="2741792"/>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handle evolution?</a:t>
            </a:r>
            <a:endParaRPr lang="el-GR" dirty="0"/>
          </a:p>
        </p:txBody>
      </p:sp>
      <p:sp>
        <p:nvSpPr>
          <p:cNvPr id="3" name="Content Placeholder 2"/>
          <p:cNvSpPr>
            <a:spLocks noGrp="1"/>
          </p:cNvSpPr>
          <p:nvPr>
            <p:ph idx="1"/>
          </p:nvPr>
        </p:nvSpPr>
        <p:spPr>
          <a:xfrm>
            <a:off x="457200" y="1371600"/>
            <a:ext cx="8229600" cy="5029200"/>
          </a:xfrm>
          <a:noFill/>
        </p:spPr>
        <p:txBody>
          <a:bodyPr>
            <a:noAutofit/>
          </a:bodyPr>
          <a:lstStyle/>
          <a:p>
            <a:r>
              <a:rPr lang="en-US" sz="2000" dirty="0" smtClean="0">
                <a:solidFill>
                  <a:srgbClr val="C00000"/>
                </a:solidFill>
              </a:rPr>
              <a:t>Architecture Graphs</a:t>
            </a:r>
            <a:r>
              <a:rPr lang="en-US" sz="2000" dirty="0" smtClean="0"/>
              <a:t>: graph with the data flow between modules (i.e., relations, views or queries) at the detailed (attribute) level; module internals are also modeled as </a:t>
            </a:r>
            <a:r>
              <a:rPr lang="en-US" sz="2000" dirty="0" err="1" smtClean="0"/>
              <a:t>subgraphs</a:t>
            </a:r>
            <a:r>
              <a:rPr lang="en-US" sz="2000" dirty="0" smtClean="0"/>
              <a:t> of the Architecture Graph</a:t>
            </a:r>
          </a:p>
          <a:p>
            <a:r>
              <a:rPr lang="en-US" sz="2000" dirty="0" smtClean="0">
                <a:solidFill>
                  <a:srgbClr val="0000FF"/>
                </a:solidFill>
              </a:rPr>
              <a:t>Policies</a:t>
            </a:r>
            <a:r>
              <a:rPr lang="en-US" sz="2000" dirty="0" smtClean="0"/>
              <a:t>,  that annotate a module with a reaction for each possible event that it can withstand, in one of two possible modes: </a:t>
            </a:r>
          </a:p>
          <a:p>
            <a:pPr lvl="1"/>
            <a:r>
              <a:rPr lang="en-US" sz="1600" dirty="0" smtClean="0"/>
              <a:t>(a) </a:t>
            </a:r>
            <a:r>
              <a:rPr lang="en-US" sz="1600" dirty="0" smtClean="0">
                <a:solidFill>
                  <a:srgbClr val="FF0000"/>
                </a:solidFill>
              </a:rPr>
              <a:t>block</a:t>
            </a:r>
            <a:r>
              <a:rPr lang="en-US" sz="1600" dirty="0" smtClean="0"/>
              <a:t>, to veto the event and demand that the module retains its previous structure and semantics, or, </a:t>
            </a:r>
          </a:p>
          <a:p>
            <a:pPr lvl="1"/>
            <a:r>
              <a:rPr lang="en-US" sz="1600" dirty="0" smtClean="0"/>
              <a:t>(b) </a:t>
            </a:r>
            <a:r>
              <a:rPr lang="en-US" sz="1600" dirty="0" smtClean="0">
                <a:solidFill>
                  <a:srgbClr val="00B050"/>
                </a:solidFill>
              </a:rPr>
              <a:t>propagate</a:t>
            </a:r>
            <a:r>
              <a:rPr lang="en-US" sz="1600" dirty="0" smtClean="0"/>
              <a:t>, to allow the event and adapt the module to a new internal structure.</a:t>
            </a:r>
          </a:p>
          <a:p>
            <a:r>
              <a:rPr lang="en-US" sz="2000" dirty="0" smtClean="0"/>
              <a:t>Given a potential change in the ecosystem</a:t>
            </a:r>
          </a:p>
          <a:p>
            <a:pPr lvl="1"/>
            <a:r>
              <a:rPr lang="en-US" sz="1600" dirty="0" smtClean="0"/>
              <a:t>we </a:t>
            </a:r>
            <a:r>
              <a:rPr lang="en-US" sz="1600" dirty="0" smtClean="0">
                <a:solidFill>
                  <a:srgbClr val="0000FF"/>
                </a:solidFill>
              </a:rPr>
              <a:t>identify which parts of the ecosystem are affected </a:t>
            </a:r>
            <a:r>
              <a:rPr lang="en-US" sz="1600" dirty="0" smtClean="0"/>
              <a:t>via a “change propagation” algorithm</a:t>
            </a:r>
          </a:p>
          <a:p>
            <a:pPr lvl="1"/>
            <a:r>
              <a:rPr lang="en-US" sz="1600" dirty="0" smtClean="0"/>
              <a:t>we </a:t>
            </a:r>
            <a:r>
              <a:rPr lang="en-US" sz="1600" dirty="0" smtClean="0">
                <a:solidFill>
                  <a:srgbClr val="C00000"/>
                </a:solidFill>
              </a:rPr>
              <a:t>rewrite the ecosystem to reflect the new version </a:t>
            </a:r>
            <a:r>
              <a:rPr lang="en-US" sz="1600" dirty="0" smtClean="0"/>
              <a:t>in the parts that are affected and do not veto the change via a rewriting algorithm </a:t>
            </a:r>
          </a:p>
          <a:p>
            <a:pPr lvl="2"/>
            <a:r>
              <a:rPr lang="en-US" sz="1400" dirty="0" smtClean="0"/>
              <a:t>Within this task, we </a:t>
            </a:r>
            <a:r>
              <a:rPr lang="en-US" sz="1400" dirty="0" smtClean="0">
                <a:solidFill>
                  <a:srgbClr val="FF0000"/>
                </a:solidFill>
              </a:rPr>
              <a:t>resolve conflicts </a:t>
            </a:r>
            <a:r>
              <a:rPr lang="en-US" sz="1400" dirty="0" smtClean="0"/>
              <a:t>(different modules dictate conflicting reactions) via a conflict resolution algorithm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pic>
        <p:nvPicPr>
          <p:cNvPr id="8" name="Picture 7"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69622" y="116632"/>
            <a:ext cx="1622858" cy="1296144"/>
          </a:xfrm>
          <a:prstGeom prst="rect">
            <a:avLst/>
          </a:prstGeom>
          <a:noFill/>
          <a:ln w="9525">
            <a:noFill/>
            <a:miter lim="800000"/>
            <a:headEnd/>
            <a:tailEnd/>
          </a:ln>
        </p:spPr>
      </p:pic>
      <p:sp>
        <p:nvSpPr>
          <p:cNvPr id="7" name="Footer Placeholder 6"/>
          <p:cNvSpPr>
            <a:spLocks noGrp="1"/>
          </p:cNvSpPr>
          <p:nvPr>
            <p:ph type="ftr" sz="quarter" idx="11"/>
          </p:nvPr>
        </p:nvSpPr>
        <p:spPr>
          <a:xfrm>
            <a:off x="467544" y="6093296"/>
            <a:ext cx="6624736" cy="628179"/>
          </a:xfrm>
        </p:spPr>
        <p:txBody>
          <a:bodyPr/>
          <a:lstStyle/>
          <a:p>
            <a:r>
              <a:rPr lang="en-US" dirty="0" err="1" smtClean="0"/>
              <a:t>Manousis</a:t>
            </a:r>
            <a:r>
              <a:rPr lang="en-US" dirty="0" smtClean="0"/>
              <a:t>+ @ ER 2013 for the details of impact analysis (summary coming)</a:t>
            </a:r>
          </a:p>
          <a:p>
            <a:r>
              <a:rPr lang="en-US" dirty="0" smtClean="0"/>
              <a:t>ER 2014 for the visualization (not here)</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44280"/>
            <a:ext cx="8229240" cy="1142640"/>
          </a:xfrm>
          <a:prstGeom prst="rect">
            <a:avLst/>
          </a:prstGeom>
        </p:spPr>
        <p:txBody>
          <a:bodyPr anchor="ctr"/>
          <a:lstStyle/>
          <a:p>
            <a:pPr algn="ctr">
              <a:lnSpc>
                <a:spcPct val="100000"/>
              </a:lnSpc>
              <a:spcBef>
                <a:spcPct val="0"/>
              </a:spcBef>
            </a:pPr>
            <a:r>
              <a:rPr lang="en-US" sz="4000" kern="1200" dirty="0">
                <a:solidFill>
                  <a:schemeClr val="tx1"/>
                </a:solidFill>
                <a:latin typeface="+mj-lt"/>
                <a:ea typeface="+mj-ea"/>
                <a:cs typeface="+mj-cs"/>
              </a:rPr>
              <a:t>University E/S Architecture </a:t>
            </a:r>
            <a:r>
              <a:rPr lang="en-US" sz="4000" kern="1200" dirty="0" smtClean="0">
                <a:solidFill>
                  <a:schemeClr val="tx1"/>
                </a:solidFill>
                <a:latin typeface="+mj-lt"/>
                <a:ea typeface="+mj-ea"/>
                <a:cs typeface="+mj-cs"/>
              </a:rPr>
              <a:t>Graph</a:t>
            </a:r>
            <a:endParaRPr lang="en-US" sz="4000" kern="1200" dirty="0">
              <a:solidFill>
                <a:schemeClr val="tx1"/>
              </a:solidFill>
              <a:latin typeface="+mj-lt"/>
              <a:ea typeface="+mj-ea"/>
              <a:cs typeface="+mj-cs"/>
            </a:endParaRPr>
          </a:p>
        </p:txBody>
      </p:sp>
      <p:pic>
        <p:nvPicPr>
          <p:cNvPr id="276" name="Picture 4"/>
          <p:cNvPicPr/>
          <p:nvPr/>
        </p:nvPicPr>
        <p:blipFill>
          <a:blip r:embed="rId3" cstate="print"/>
          <a:stretch>
            <a:fillRect/>
          </a:stretch>
        </p:blipFill>
        <p:spPr>
          <a:xfrm>
            <a:off x="1042920" y="1280160"/>
            <a:ext cx="7200720" cy="5020200"/>
          </a:xfrm>
          <a:prstGeom prst="rect">
            <a:avLst/>
          </a:prstGeom>
        </p:spPr>
      </p:pic>
      <p:sp>
        <p:nvSpPr>
          <p:cNvPr id="6" name="Slide Number Placeholder 4"/>
          <p:cNvSpPr>
            <a:spLocks noGrp="1"/>
          </p:cNvSpPr>
          <p:nvPr>
            <p:ph type="sldNum" sz="quarter" idx="12"/>
          </p:nvPr>
        </p:nvSpPr>
        <p:spPr/>
        <p:txBody>
          <a:bodyPr/>
          <a:lstStyle/>
          <a:p>
            <a:fld id="{B6F15528-21DE-4FAA-801E-634DDDAF4B2B}" type="slidenum">
              <a:rPr lang="en-US" smtClean="0"/>
              <a:pPr/>
              <a:t>96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t>Architecture Graph</a:t>
            </a:r>
            <a:endParaRPr lang="el-GR" dirty="0"/>
          </a:p>
        </p:txBody>
      </p:sp>
      <p:pic>
        <p:nvPicPr>
          <p:cNvPr id="12" name="Picture 2"/>
          <p:cNvPicPr>
            <a:picLocks noGrp="1"/>
          </p:cNvPicPr>
          <p:nvPr>
            <p:ph idx="1"/>
          </p:nvPr>
        </p:nvPicPr>
        <p:blipFill>
          <a:blip r:embed="rId3" cstate="print"/>
          <a:stretch>
            <a:fillRect/>
          </a:stretch>
        </p:blipFill>
        <p:spPr>
          <a:xfrm>
            <a:off x="1228725" y="1667669"/>
            <a:ext cx="6686550" cy="4391025"/>
          </a:xfrm>
        </p:spPr>
      </p:pic>
      <p:sp>
        <p:nvSpPr>
          <p:cNvPr id="15" name="Slide Number Placeholder 14"/>
          <p:cNvSpPr>
            <a:spLocks noGrp="1"/>
          </p:cNvSpPr>
          <p:nvPr>
            <p:ph type="sldNum" sz="quarter" idx="12"/>
          </p:nvPr>
        </p:nvSpPr>
        <p:spPr/>
        <p:txBody>
          <a:bodyPr/>
          <a:lstStyle/>
          <a:p>
            <a:fld id="{B6F15528-21DE-4FAA-801E-634DDDAF4B2B}" type="slidenum">
              <a:rPr lang="en-US" smtClean="0"/>
              <a:pPr/>
              <a:t>97</a:t>
            </a:fld>
            <a:endParaRPr lang="en-US"/>
          </a:p>
        </p:txBody>
      </p:sp>
      <p:sp>
        <p:nvSpPr>
          <p:cNvPr id="270" name="CustomShape 2"/>
          <p:cNvSpPr/>
          <p:nvPr/>
        </p:nvSpPr>
        <p:spPr>
          <a:xfrm flipH="1">
            <a:off x="6019800" y="2438400"/>
            <a:ext cx="228600" cy="457200"/>
          </a:xfrm>
          <a:prstGeom prst="straightConnector1">
            <a:avLst/>
          </a:prstGeom>
          <a:ln w="38160">
            <a:solidFill>
              <a:srgbClr val="C0504D"/>
            </a:solidFill>
            <a:round/>
            <a:tailEnd type="triangle" w="med" len="med"/>
          </a:ln>
        </p:spPr>
      </p:sp>
      <p:sp>
        <p:nvSpPr>
          <p:cNvPr id="272" name="CustomShape 3"/>
          <p:cNvSpPr/>
          <p:nvPr/>
        </p:nvSpPr>
        <p:spPr>
          <a:xfrm>
            <a:off x="381000" y="1371600"/>
            <a:ext cx="2735280" cy="1143000"/>
          </a:xfrm>
          <a:prstGeom prst="rect">
            <a:avLst/>
          </a:prstGeom>
          <a:solidFill>
            <a:srgbClr val="FFFFCC"/>
          </a:solidFill>
        </p:spPr>
        <p:txBody>
          <a:bodyPr lIns="90000" tIns="45000" rIns="90000" bIns="45000"/>
          <a:lstStyle/>
          <a:p>
            <a:pPr>
              <a:lnSpc>
                <a:spcPct val="100000"/>
              </a:lnSpc>
            </a:pPr>
            <a:r>
              <a:rPr lang="en-US" dirty="0">
                <a:solidFill>
                  <a:srgbClr val="000000"/>
                </a:solidFill>
                <a:latin typeface="+mn-lt"/>
              </a:rPr>
              <a:t>Modules and Module </a:t>
            </a:r>
            <a:r>
              <a:rPr lang="en-US" dirty="0" smtClean="0">
                <a:solidFill>
                  <a:srgbClr val="000000"/>
                </a:solidFill>
                <a:latin typeface="+mn-lt"/>
              </a:rPr>
              <a:t>Encapsulation</a:t>
            </a:r>
          </a:p>
          <a:p>
            <a:pPr>
              <a:lnSpc>
                <a:spcPct val="100000"/>
              </a:lnSpc>
            </a:pPr>
            <a:r>
              <a:rPr lang="en-US" b="1" dirty="0" smtClean="0">
                <a:solidFill>
                  <a:srgbClr val="C00000"/>
                </a:solidFill>
                <a:latin typeface="+mn-lt"/>
              </a:rPr>
              <a:t>Observe the input and output schemata!!</a:t>
            </a:r>
            <a:endParaRPr b="1" dirty="0">
              <a:solidFill>
                <a:srgbClr val="C00000"/>
              </a:solidFill>
              <a:latin typeface="+mn-lt"/>
            </a:endParaRPr>
          </a:p>
        </p:txBody>
      </p:sp>
      <p:sp>
        <p:nvSpPr>
          <p:cNvPr id="273" name="CustomShape 4"/>
          <p:cNvSpPr/>
          <p:nvPr/>
        </p:nvSpPr>
        <p:spPr>
          <a:xfrm>
            <a:off x="5105400" y="1260240"/>
            <a:ext cx="3733800" cy="1101960"/>
          </a:xfrm>
          <a:prstGeom prst="rect">
            <a:avLst/>
          </a:prstGeom>
          <a:solidFill>
            <a:schemeClr val="accent1">
              <a:lumMod val="20000"/>
              <a:lumOff val="80000"/>
            </a:schemeClr>
          </a:solidFill>
        </p:spPr>
        <p:txBody>
          <a:bodyPr lIns="90000" tIns="45000" rIns="90000" bIns="45000"/>
          <a:lstStyle/>
          <a:p>
            <a:pPr>
              <a:lnSpc>
                <a:spcPct val="100000"/>
              </a:lnSpc>
            </a:pPr>
            <a:r>
              <a:rPr lang="en-US" sz="1400" b="1" dirty="0">
                <a:solidFill>
                  <a:srgbClr val="000000"/>
                </a:solidFill>
                <a:latin typeface="+mn-lt"/>
              </a:rPr>
              <a:t>SELECT  V.STUDENT_ID, </a:t>
            </a:r>
            <a:r>
              <a:rPr lang="en-US" sz="1400" b="1" dirty="0" smtClean="0">
                <a:solidFill>
                  <a:srgbClr val="000000"/>
                </a:solidFill>
                <a:latin typeface="+mn-lt"/>
              </a:rPr>
              <a:t>S.STUDENT_NAME, </a:t>
            </a:r>
          </a:p>
          <a:p>
            <a:pPr>
              <a:lnSpc>
                <a:spcPct val="100000"/>
              </a:lnSpc>
            </a:pPr>
            <a:r>
              <a:rPr lang="en-US" sz="1400" b="1" dirty="0" smtClean="0">
                <a:solidFill>
                  <a:srgbClr val="000000"/>
                </a:solidFill>
                <a:latin typeface="+mn-lt"/>
              </a:rPr>
              <a:t>	AVG(V.TGRADE</a:t>
            </a:r>
            <a:r>
              <a:rPr lang="en-US" sz="1400" b="1" dirty="0">
                <a:solidFill>
                  <a:srgbClr val="000000"/>
                </a:solidFill>
                <a:latin typeface="+mn-lt"/>
              </a:rPr>
              <a:t>) AS GPA</a:t>
            </a:r>
            <a:endParaRPr sz="1400" b="1" dirty="0">
              <a:latin typeface="+mn-lt"/>
            </a:endParaRPr>
          </a:p>
          <a:p>
            <a:pPr>
              <a:lnSpc>
                <a:spcPct val="100000"/>
              </a:lnSpc>
            </a:pPr>
            <a:r>
              <a:rPr lang="en-US" sz="1400" b="1" dirty="0">
                <a:solidFill>
                  <a:srgbClr val="000000"/>
                </a:solidFill>
                <a:latin typeface="+mn-lt"/>
              </a:rPr>
              <a:t>FROM V_TR V </a:t>
            </a:r>
            <a:r>
              <a:rPr lang="en-US" sz="1400" b="1" dirty="0" smtClean="0">
                <a:solidFill>
                  <a:srgbClr val="000000"/>
                </a:solidFill>
                <a:latin typeface="+mn-lt"/>
              </a:rPr>
              <a:t>|&gt;&lt;| </a:t>
            </a:r>
            <a:r>
              <a:rPr lang="en-US" sz="1400" b="1" dirty="0">
                <a:solidFill>
                  <a:srgbClr val="000000"/>
                </a:solidFill>
                <a:latin typeface="+mn-lt"/>
              </a:rPr>
              <a:t>STUDENT S ON STUDENT_ID</a:t>
            </a:r>
            <a:endParaRPr sz="1400" b="1" dirty="0">
              <a:latin typeface="+mn-lt"/>
            </a:endParaRPr>
          </a:p>
          <a:p>
            <a:pPr>
              <a:lnSpc>
                <a:spcPct val="100000"/>
              </a:lnSpc>
            </a:pPr>
            <a:r>
              <a:rPr lang="en-US" sz="1400" b="1" dirty="0">
                <a:solidFill>
                  <a:srgbClr val="000000"/>
                </a:solidFill>
                <a:latin typeface="+mn-lt"/>
              </a:rPr>
              <a:t>WHERE V.TGRADE &gt; 4 / 10</a:t>
            </a:r>
            <a:endParaRPr sz="1400" b="1" dirty="0">
              <a:latin typeface="+mn-lt"/>
            </a:endParaRPr>
          </a:p>
          <a:p>
            <a:pPr>
              <a:lnSpc>
                <a:spcPct val="100000"/>
              </a:lnSpc>
            </a:pPr>
            <a:r>
              <a:rPr lang="en-US" sz="1400" b="1" dirty="0">
                <a:solidFill>
                  <a:srgbClr val="000000"/>
                </a:solidFill>
                <a:latin typeface="+mn-lt"/>
              </a:rPr>
              <a:t>GROUP BY V.STUDENT_ID, S.STUDENT_NAME</a:t>
            </a:r>
            <a:endParaRPr sz="1400" b="1" dirty="0">
              <a:latin typeface="+mn-lt"/>
            </a:endParaRP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B534F264-710F-462F-ACDF-5EB054FAB7C1}" type="slidenum">
              <a:rPr lang="el-GR" smtClean="0"/>
              <a:pPr/>
              <a:t>98</a:t>
            </a:fld>
            <a:endParaRPr lang="el-GR"/>
          </a:p>
        </p:txBody>
      </p:sp>
      <p:sp>
        <p:nvSpPr>
          <p:cNvPr id="23554" name="Title 1"/>
          <p:cNvSpPr>
            <a:spLocks noGrp="1"/>
          </p:cNvSpPr>
          <p:nvPr>
            <p:ph type="title"/>
          </p:nvPr>
        </p:nvSpPr>
        <p:spPr>
          <a:xfrm>
            <a:off x="457200" y="115888"/>
            <a:ext cx="8229600" cy="1143000"/>
          </a:xfrm>
        </p:spPr>
        <p:txBody>
          <a:bodyPr/>
          <a:lstStyle/>
          <a:p>
            <a:pPr eaLnBrk="1" hangingPunct="1"/>
            <a:r>
              <a:rPr lang="en-US" dirty="0" smtClean="0">
                <a:solidFill>
                  <a:srgbClr val="0000FF"/>
                </a:solidFill>
              </a:rPr>
              <a:t>Policies</a:t>
            </a:r>
            <a:r>
              <a:rPr lang="en-US" dirty="0" smtClean="0"/>
              <a:t> to predetermine reactions</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35248" y="352844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18" name="TextBox 17"/>
          <p:cNvSpPr txBox="1"/>
          <p:nvPr/>
        </p:nvSpPr>
        <p:spPr>
          <a:xfrm>
            <a:off x="4752528" y="984785"/>
            <a:ext cx="4283968" cy="5324535"/>
          </a:xfrm>
          <a:prstGeom prst="rect">
            <a:avLst/>
          </a:prstGeom>
          <a:solidFill>
            <a:schemeClr val="accent6">
              <a:lumMod val="20000"/>
              <a:lumOff val="80000"/>
            </a:schemeClr>
          </a:solidFill>
        </p:spPr>
        <p:txBody>
          <a:bodyPr wrap="square" rtlCol="0">
            <a:spAutoFit/>
          </a:bodyPr>
          <a:lstStyle/>
          <a:p>
            <a:r>
              <a:rPr lang="en-US" sz="1000" dirty="0" smtClean="0">
                <a:latin typeface="Consolas" pitchFamily="49" charset="0"/>
                <a:cs typeface="Consolas" pitchFamily="49" charset="0"/>
              </a:rPr>
              <a:t>RELATION.OUT.SELF: on ADD_ATTRIBUTE then PROPAGATE;</a:t>
            </a:r>
          </a:p>
          <a:p>
            <a:r>
              <a:rPr lang="en-US" sz="1000" dirty="0" smtClean="0">
                <a:latin typeface="Consolas" pitchFamily="49" charset="0"/>
                <a:cs typeface="Consolas" pitchFamily="49" charset="0"/>
              </a:rPr>
              <a:t>RELATION.OUT.SELF: on DELETE_SELF then PROPAGATE;</a:t>
            </a:r>
          </a:p>
          <a:p>
            <a:r>
              <a:rPr lang="en-US" sz="1000" dirty="0" smtClean="0">
                <a:latin typeface="Consolas" pitchFamily="49" charset="0"/>
                <a:cs typeface="Consolas" pitchFamily="49" charset="0"/>
              </a:rPr>
              <a:t>RELATION.OUT.SELF: on RENAME_SELF then PROPAGATE;</a:t>
            </a:r>
          </a:p>
          <a:p>
            <a:r>
              <a:rPr lang="en-US" sz="1000" dirty="0" smtClean="0">
                <a:latin typeface="Consolas" pitchFamily="49" charset="0"/>
                <a:cs typeface="Consolas" pitchFamily="49" charset="0"/>
              </a:rPr>
              <a:t>RELATION.OUT.ATTRIBUTES: on DELETE_SELF then PROPAGATE;</a:t>
            </a:r>
          </a:p>
          <a:p>
            <a:pPr>
              <a:spcAft>
                <a:spcPts val="600"/>
              </a:spcAft>
            </a:pPr>
            <a:r>
              <a:rPr lang="en-US" sz="1000" dirty="0" smtClean="0">
                <a:latin typeface="Consolas" pitchFamily="49" charset="0"/>
                <a:cs typeface="Consolas" pitchFamily="49" charset="0"/>
              </a:rPr>
              <a:t>RELATION.OUT.ATTRIBUTES: on RENAME_SELF then PROPAGATE;</a:t>
            </a:r>
          </a:p>
          <a:p>
            <a:r>
              <a:rPr lang="en-US" sz="1000" dirty="0" smtClean="0">
                <a:latin typeface="Consolas" pitchFamily="49" charset="0"/>
                <a:cs typeface="Consolas" pitchFamily="49" charset="0"/>
              </a:rPr>
              <a:t>VIEW.OUT.SELF: on ADD_ATTRIBUTE then PROPAGATE;</a:t>
            </a:r>
          </a:p>
          <a:p>
            <a:r>
              <a:rPr lang="en-US" sz="1000" dirty="0" smtClean="0">
                <a:latin typeface="Consolas" pitchFamily="49" charset="0"/>
                <a:cs typeface="Consolas" pitchFamily="49" charset="0"/>
              </a:rPr>
              <a:t>VIEW.OUT.SELF: on ADD_ATTRIBUTE_PROVIDER then PROPAGATE;</a:t>
            </a:r>
          </a:p>
          <a:p>
            <a:r>
              <a:rPr lang="en-US" sz="1000" dirty="0" smtClean="0">
                <a:latin typeface="Consolas" pitchFamily="49" charset="0"/>
                <a:cs typeface="Consolas" pitchFamily="49" charset="0"/>
              </a:rPr>
              <a:t>VIEW.OUT.SELF: on DELETE_SELF then PROPAGATE;</a:t>
            </a:r>
          </a:p>
          <a:p>
            <a:r>
              <a:rPr lang="en-US" sz="1000" dirty="0" smtClean="0">
                <a:latin typeface="Consolas" pitchFamily="49" charset="0"/>
                <a:cs typeface="Consolas" pitchFamily="49" charset="0"/>
              </a:rPr>
              <a:t>VIEW.OUT.SELF: on RENAME_SELF then PROPAGATE;</a:t>
            </a:r>
          </a:p>
          <a:p>
            <a:r>
              <a:rPr lang="en-US" sz="1000" dirty="0" smtClean="0">
                <a:latin typeface="Consolas" pitchFamily="49" charset="0"/>
                <a:cs typeface="Consolas" pitchFamily="49" charset="0"/>
              </a:rPr>
              <a:t>VIEW.OUT.ATTRIBUTES: on DELETE_SELF then PROPAGATE;</a:t>
            </a:r>
          </a:p>
          <a:p>
            <a:r>
              <a:rPr lang="en-US" sz="1000" dirty="0" smtClean="0">
                <a:latin typeface="Consolas" pitchFamily="49" charset="0"/>
                <a:cs typeface="Consolas" pitchFamily="49" charset="0"/>
              </a:rPr>
              <a:t>VIEW.OUT.ATTRIBUTES: on RENAME_SELF then PROPAGATE;</a:t>
            </a:r>
          </a:p>
          <a:p>
            <a:r>
              <a:rPr lang="en-US" sz="1000" dirty="0" smtClean="0">
                <a:latin typeface="Consolas" pitchFamily="49" charset="0"/>
                <a:cs typeface="Consolas" pitchFamily="49" charset="0"/>
              </a:rPr>
              <a:t>VIEW.OUT.ATTRIBUTES: on DELETE_PROVIDER then PROPAGATE;</a:t>
            </a:r>
          </a:p>
          <a:p>
            <a:r>
              <a:rPr lang="en-US" sz="1000" dirty="0" smtClean="0">
                <a:latin typeface="Consolas" pitchFamily="49" charset="0"/>
                <a:cs typeface="Consolas" pitchFamily="49" charset="0"/>
              </a:rPr>
              <a:t>VIEW.OUT.ATTRIBUTES: on RENAME_PROVIDER then PROPAGATE;</a:t>
            </a:r>
          </a:p>
          <a:p>
            <a:r>
              <a:rPr lang="en-US" sz="1000" dirty="0" smtClean="0">
                <a:latin typeface="Consolas" pitchFamily="49" charset="0"/>
                <a:cs typeface="Consolas" pitchFamily="49" charset="0"/>
              </a:rPr>
              <a:t>VIEW.IN.SELF: on DELETE_PROVIDER then PROPAGATE;</a:t>
            </a:r>
          </a:p>
          <a:p>
            <a:r>
              <a:rPr lang="en-US" sz="1000" dirty="0" smtClean="0">
                <a:latin typeface="Consolas" pitchFamily="49" charset="0"/>
                <a:cs typeface="Consolas" pitchFamily="49" charset="0"/>
              </a:rPr>
              <a:t>VIEW.IN.SELF: on RENAME_PROVIDER then PROPAGATE;</a:t>
            </a:r>
          </a:p>
          <a:p>
            <a:r>
              <a:rPr lang="en-US" sz="1000" dirty="0" smtClean="0">
                <a:latin typeface="Consolas" pitchFamily="49" charset="0"/>
                <a:cs typeface="Consolas" pitchFamily="49" charset="0"/>
              </a:rPr>
              <a:t>VIEW.IN.SELF: on ADD_ATTRIBUTE_PROVIDER then PROPAGATE;</a:t>
            </a:r>
          </a:p>
          <a:p>
            <a:r>
              <a:rPr lang="en-US" sz="1000" dirty="0" smtClean="0">
                <a:latin typeface="Consolas" pitchFamily="49" charset="0"/>
                <a:cs typeface="Consolas" pitchFamily="49" charset="0"/>
              </a:rPr>
              <a:t>VIEW.IN.ATTRIBUTES: on DELETE_PROVIDER then PROPAGATE;</a:t>
            </a:r>
          </a:p>
          <a:p>
            <a:r>
              <a:rPr lang="en-US" sz="1000" dirty="0" smtClean="0">
                <a:latin typeface="Consolas" pitchFamily="49" charset="0"/>
                <a:cs typeface="Consolas" pitchFamily="49" charset="0"/>
              </a:rPr>
              <a:t>VIEW.IN.ATTRIBUTES: on RENAME_PROVIDER then PROPAGATE;</a:t>
            </a:r>
          </a:p>
          <a:p>
            <a:pPr>
              <a:spcAft>
                <a:spcPts val="600"/>
              </a:spcAft>
            </a:pPr>
            <a:r>
              <a:rPr lang="en-US" sz="1000" dirty="0" smtClean="0">
                <a:latin typeface="Consolas" pitchFamily="49" charset="0"/>
                <a:cs typeface="Consolas" pitchFamily="49" charset="0"/>
              </a:rPr>
              <a:t>VIEW.SMTX.SELF: on ALTER_SEMANTICS then PROPAGATE;</a:t>
            </a:r>
          </a:p>
          <a:p>
            <a:r>
              <a:rPr lang="en-US" sz="1000" dirty="0" smtClean="0">
                <a:latin typeface="Consolas" pitchFamily="49" charset="0"/>
                <a:cs typeface="Consolas" pitchFamily="49" charset="0"/>
              </a:rPr>
              <a:t>QUERY.OUT.SELF: on ADD_ATTRIBUTE then PROPAGATE;</a:t>
            </a:r>
          </a:p>
          <a:p>
            <a:r>
              <a:rPr lang="en-US" sz="1000" dirty="0" smtClean="0">
                <a:latin typeface="Consolas" pitchFamily="49" charset="0"/>
                <a:cs typeface="Consolas" pitchFamily="49" charset="0"/>
              </a:rPr>
              <a:t>QUERY.OUT.SELF: on ADD_ATTRIBUTE_PROVIDER then PROPAGATE;</a:t>
            </a:r>
          </a:p>
          <a:p>
            <a:r>
              <a:rPr lang="en-US" sz="1000" dirty="0" smtClean="0">
                <a:latin typeface="Consolas" pitchFamily="49" charset="0"/>
                <a:cs typeface="Consolas" pitchFamily="49" charset="0"/>
              </a:rPr>
              <a:t>QUERY.OUT.SELF: on DELETE_SELF then PROPAGATE;</a:t>
            </a:r>
          </a:p>
          <a:p>
            <a:r>
              <a:rPr lang="en-US" sz="1000" dirty="0" smtClean="0">
                <a:latin typeface="Consolas" pitchFamily="49" charset="0"/>
                <a:cs typeface="Consolas" pitchFamily="49" charset="0"/>
              </a:rPr>
              <a:t>QUERY.OUT.SELF: on RENAME_SELF then PROPAGATE;</a:t>
            </a:r>
          </a:p>
          <a:p>
            <a:r>
              <a:rPr lang="en-US" sz="1000" dirty="0" smtClean="0">
                <a:latin typeface="Consolas" pitchFamily="49" charset="0"/>
                <a:cs typeface="Consolas" pitchFamily="49" charset="0"/>
              </a:rPr>
              <a:t>QUERY.OUT.ATTRIBUTES: on DELETE_SELF then PROPAGATE;</a:t>
            </a:r>
          </a:p>
          <a:p>
            <a:r>
              <a:rPr lang="en-US" sz="1000" dirty="0" smtClean="0">
                <a:latin typeface="Consolas" pitchFamily="49" charset="0"/>
                <a:cs typeface="Consolas" pitchFamily="49" charset="0"/>
              </a:rPr>
              <a:t>QUERY.OUT.ATTRIBUTES: on RENAME_SELF then PROPAGATE;</a:t>
            </a:r>
          </a:p>
          <a:p>
            <a:r>
              <a:rPr lang="en-US" sz="1000" dirty="0" smtClean="0">
                <a:latin typeface="Consolas" pitchFamily="49" charset="0"/>
                <a:cs typeface="Consolas" pitchFamily="49" charset="0"/>
              </a:rPr>
              <a:t>QUERY.OUT.ATTRIBUTES: on DELETE_PROVIDER then PROPAGATE;</a:t>
            </a:r>
          </a:p>
          <a:p>
            <a:r>
              <a:rPr lang="en-US" sz="1000" dirty="0" smtClean="0">
                <a:latin typeface="Consolas" pitchFamily="49" charset="0"/>
                <a:cs typeface="Consolas" pitchFamily="49" charset="0"/>
              </a:rPr>
              <a:t>QUERY.OUT.ATTRIBUTES: on RENAME_PROVIDER then PROPAGATE;</a:t>
            </a:r>
          </a:p>
          <a:p>
            <a:r>
              <a:rPr lang="en-US" sz="1000" dirty="0" smtClean="0">
                <a:latin typeface="Consolas" pitchFamily="49" charset="0"/>
                <a:cs typeface="Consolas" pitchFamily="49" charset="0"/>
              </a:rPr>
              <a:t>QUERY.IN.SELF: on DELETE_PROVIDER then PROPAGATE;</a:t>
            </a:r>
          </a:p>
          <a:p>
            <a:r>
              <a:rPr lang="en-US" sz="1000" dirty="0" smtClean="0">
                <a:latin typeface="Consolas" pitchFamily="49" charset="0"/>
                <a:cs typeface="Consolas" pitchFamily="49" charset="0"/>
              </a:rPr>
              <a:t>QUERY.IN.SELF: on RENAME_PROVIDER then PROPAGATE;</a:t>
            </a:r>
          </a:p>
          <a:p>
            <a:r>
              <a:rPr lang="en-US" sz="1000" dirty="0" smtClean="0">
                <a:latin typeface="Consolas" pitchFamily="49" charset="0"/>
                <a:cs typeface="Consolas" pitchFamily="49" charset="0"/>
              </a:rPr>
              <a:t>QUERY.IN.SELF: on ADD_ATTRIBUTE_PROVIDER then PROPAGATE;</a:t>
            </a:r>
          </a:p>
          <a:p>
            <a:r>
              <a:rPr lang="en-US" sz="1000" dirty="0" smtClean="0">
                <a:latin typeface="Consolas" pitchFamily="49" charset="0"/>
                <a:cs typeface="Consolas" pitchFamily="49" charset="0"/>
              </a:rPr>
              <a:t>QUERY.IN.ATTRIBUTES: on DELETE_PROVIDER then PROPAGATE;</a:t>
            </a:r>
          </a:p>
          <a:p>
            <a:r>
              <a:rPr lang="en-US" sz="1000" dirty="0" smtClean="0">
                <a:latin typeface="Consolas" pitchFamily="49" charset="0"/>
                <a:cs typeface="Consolas" pitchFamily="49" charset="0"/>
              </a:rPr>
              <a:t>QUERY.IN.ATTRIBUTES: on RENAME_PROVIDER then PROPAGATE;</a:t>
            </a:r>
          </a:p>
          <a:p>
            <a:r>
              <a:rPr lang="en-US" sz="1000" dirty="0" smtClean="0">
                <a:latin typeface="Consolas" pitchFamily="49" charset="0"/>
                <a:cs typeface="Consolas" pitchFamily="49" charset="0"/>
              </a:rPr>
              <a:t>QUERY.SMTX.SELF: on ALTER_SEMANTICS then PROPAGATE;</a:t>
            </a:r>
          </a:p>
        </p:txBody>
      </p:sp>
      <p:sp>
        <p:nvSpPr>
          <p:cNvPr id="23" name="TextBox 14"/>
          <p:cNvSpPr txBox="1">
            <a:spLocks noChangeArrowheads="1"/>
          </p:cNvSpPr>
          <p:nvPr/>
        </p:nvSpPr>
        <p:spPr bwMode="auto">
          <a:xfrm>
            <a:off x="323528" y="6095037"/>
            <a:ext cx="4032448"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r>
              <a:rPr lang="en-US" b="1" i="1" dirty="0" smtClean="0"/>
              <a:t>?</a:t>
            </a:r>
            <a:endParaRPr lang="en-US" b="1" i="1" dirty="0"/>
          </a:p>
        </p:txBody>
      </p:sp>
      <p:sp>
        <p:nvSpPr>
          <p:cNvPr id="24" name="Footer Placeholder 2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pvassil\PERSONAL\TALKS\eBISS-2015\TALK\WORKING\fig01a.png"/>
          <p:cNvPicPr>
            <a:picLocks noChangeAspect="1" noChangeArrowheads="1"/>
          </p:cNvPicPr>
          <p:nvPr/>
        </p:nvPicPr>
        <p:blipFill>
          <a:blip r:embed="rId3"/>
          <a:srcRect/>
          <a:stretch>
            <a:fillRect/>
          </a:stretch>
        </p:blipFill>
        <p:spPr bwMode="auto">
          <a:xfrm>
            <a:off x="251520" y="915699"/>
            <a:ext cx="8424936" cy="5753661"/>
          </a:xfrm>
          <a:prstGeom prst="rect">
            <a:avLst/>
          </a:prstGeom>
          <a:noFill/>
        </p:spPr>
      </p:pic>
      <p:sp>
        <p:nvSpPr>
          <p:cNvPr id="18" name="Slide Number Placeholder 17"/>
          <p:cNvSpPr>
            <a:spLocks noGrp="1"/>
          </p:cNvSpPr>
          <p:nvPr>
            <p:ph type="sldNum" sz="quarter" idx="12"/>
          </p:nvPr>
        </p:nvSpPr>
        <p:spPr/>
        <p:txBody>
          <a:bodyPr/>
          <a:lstStyle/>
          <a:p>
            <a:fld id="{B534F264-710F-462F-ACDF-5EB054FAB7C1}" type="slidenum">
              <a:rPr lang="el-GR" smtClean="0"/>
              <a:pPr/>
              <a:t>99</a:t>
            </a:fld>
            <a:endParaRPr lang="el-GR"/>
          </a:p>
        </p:txBody>
      </p:sp>
      <p:sp>
        <p:nvSpPr>
          <p:cNvPr id="23554" name="Title 1"/>
          <p:cNvSpPr>
            <a:spLocks noGrp="1"/>
          </p:cNvSpPr>
          <p:nvPr>
            <p:ph type="title"/>
          </p:nvPr>
        </p:nvSpPr>
        <p:spPr>
          <a:xfrm>
            <a:off x="457200" y="115888"/>
            <a:ext cx="8229600" cy="1143000"/>
          </a:xfrm>
        </p:spPr>
        <p:txBody>
          <a:bodyPr>
            <a:normAutofit/>
          </a:bodyPr>
          <a:lstStyle/>
          <a:p>
            <a:r>
              <a:rPr lang="en-US" dirty="0" smtClean="0"/>
              <a:t>How to handle evolution?</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 name="TextBox 21"/>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3212</TotalTime>
  <Words>10770</Words>
  <Application>Microsoft Office PowerPoint</Application>
  <PresentationFormat>On-screen Show (4:3)</PresentationFormat>
  <Paragraphs>1734</Paragraphs>
  <Slides>162</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162</vt:i4>
      </vt:variant>
    </vt:vector>
  </HeadingPairs>
  <TitlesOfParts>
    <vt:vector size="165" baseType="lpstr">
      <vt:lpstr>Office Theme</vt:lpstr>
      <vt:lpstr>Visio</vt:lpstr>
      <vt:lpstr>Document</vt:lpstr>
      <vt:lpstr>Schema evolution for traditional databases and data warehouses  Panos Vassiliadis</vt:lpstr>
      <vt:lpstr>The nature that needs change is vicious; for it is not simple nor good…</vt:lpstr>
      <vt:lpstr>SWEBOK Maintenance</vt:lpstr>
      <vt:lpstr>Database Evolution: why and what</vt:lpstr>
      <vt:lpstr>What evolves in DBMS...</vt:lpstr>
      <vt:lpstr>Why is (schema) evolution so important?</vt:lpstr>
      <vt:lpstr>Some exemplary code [Maule+08]</vt:lpstr>
      <vt:lpstr>Evolution taxonomy</vt:lpstr>
      <vt:lpstr>Evolution taxonomy: areas</vt:lpstr>
      <vt:lpstr>… To probe further …</vt:lpstr>
      <vt:lpstr>Roadmap</vt:lpstr>
      <vt:lpstr>View adaptation</vt:lpstr>
      <vt:lpstr>Views</vt:lpstr>
      <vt:lpstr>Views</vt:lpstr>
      <vt:lpstr>Traditional research problems with views</vt:lpstr>
      <vt:lpstr>Oracle 11g and Materialized Views</vt:lpstr>
      <vt:lpstr>View adaptation</vt:lpstr>
      <vt:lpstr>Gupta et al @ Inf. Systems, 26(5), 2001</vt:lpstr>
      <vt:lpstr>A “taxonomy” of atomic changes to SPJ and SPJG+ views</vt:lpstr>
      <vt:lpstr>Example: Adding an atomic selection to the WHERE clause</vt:lpstr>
      <vt:lpstr>Important notes</vt:lpstr>
      <vt:lpstr>Nica et al., EDBT 1998</vt:lpstr>
      <vt:lpstr>Meta Knowledge Base</vt:lpstr>
      <vt:lpstr>View annotation</vt:lpstr>
      <vt:lpstr>Complex View Synchronization algorithm</vt:lpstr>
      <vt:lpstr>Data warehouse evolution</vt:lpstr>
      <vt:lpstr>Early days (late ‘90s)</vt:lpstr>
      <vt:lpstr>DW = set of mat. views?</vt:lpstr>
      <vt:lpstr>NO!! DW ≠ Mat. views!</vt:lpstr>
      <vt:lpstr>Bellahsene (DEXA’98, KAIS02)</vt:lpstr>
      <vt:lpstr>Bellahsene (DEXA’98, KAIS02)</vt:lpstr>
      <vt:lpstr>Quix @ DMDW ‘99</vt:lpstr>
      <vt:lpstr>… and then came dimension buses and multidimensional models …</vt:lpstr>
      <vt:lpstr>Slowly Changing Dimensions</vt:lpstr>
      <vt:lpstr>Slowly Changing Dimensions</vt:lpstr>
      <vt:lpstr>Quick guide to dimensional modeling </vt:lpstr>
      <vt:lpstr>Hurtado, Mendelzon and Vaisman @ DOLAP99, ICDE’99</vt:lpstr>
      <vt:lpstr>Hurtado, Mendelzon and Vaisman @ DOLAP99, ICDE’99</vt:lpstr>
      <vt:lpstr>Blaschka, Sapia and Höﬂing @DaWaK’99</vt:lpstr>
      <vt:lpstr>… and then came  versioning…</vt:lpstr>
      <vt:lpstr>Cross-Version Querying</vt:lpstr>
      <vt:lpstr>Eder and Koncilia @ DaWaK 2001</vt:lpstr>
      <vt:lpstr>Eder and Koncilia @ DaWaK 2001</vt:lpstr>
      <vt:lpstr>Eder, Koncilia and Mitsche @ DaWaK’03, CAiSE’04</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Golfarelli, Lechtenbörger, Rizzi and Vossen @ DKE 2006</vt:lpstr>
      <vt:lpstr>Wrembel and Bebel @ JoDS’07</vt:lpstr>
      <vt:lpstr>Wrembel and Bebel @ JoDS’07</vt:lpstr>
      <vt:lpstr>Wrembel and Bebel @ JoDS’07</vt:lpstr>
      <vt:lpstr>Wrembel and Bebel @ JoDS’07</vt:lpstr>
      <vt:lpstr>Wrembel and Bebel @ JoDS’07</vt:lpstr>
      <vt:lpstr>A case study Of  DW evolution</vt:lpstr>
      <vt:lpstr>Context of the Study</vt:lpstr>
      <vt:lpstr>Internals of the monitored scenario</vt:lpstr>
      <vt:lpstr>PL/SQL to graph transformation</vt:lpstr>
      <vt:lpstr>Method of assessment</vt:lpstr>
      <vt:lpstr>Graph modeling of a data-intensive ecosystem</vt:lpstr>
      <vt:lpstr>Relations – Attributes - Constraints</vt:lpstr>
      <vt:lpstr>Queries &amp; Views</vt:lpstr>
      <vt:lpstr>Modules: relations, queries, views</vt:lpstr>
      <vt:lpstr>Zooming out to top-level nodes (modules)</vt:lpstr>
      <vt:lpstr>Metrics: Node Degree</vt:lpstr>
      <vt:lpstr>Metrics: Transitive Node Degree</vt:lpstr>
      <vt:lpstr>Strength: Zooming out to modules</vt:lpstr>
      <vt:lpstr>Metrics: Node Entropy</vt:lpstr>
      <vt:lpstr>Macroscopic view</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Schema size and module complexity as predictors for the vulnerability of a system</vt:lpstr>
      <vt:lpstr>Summary &amp; Guidelines </vt:lpstr>
      <vt:lpstr>Impact assessment</vt:lpstr>
      <vt:lpstr>Data intensive ecosystems</vt:lpstr>
      <vt:lpstr>Evolving data-intensive ecosystem</vt:lpstr>
      <vt:lpstr>Evolving data-intensive ecosystem</vt:lpstr>
      <vt:lpstr>The impact of changes &amp; a wish-list</vt:lpstr>
      <vt:lpstr>The Hecataeus tool &amp; method. Here: a first map of Drupal</vt:lpstr>
      <vt:lpstr>What happens if I modify table search_index? Who are the neighbors?</vt:lpstr>
      <vt:lpstr>What happens if I modify table search_index? Who are the neighbors?</vt:lpstr>
      <vt:lpstr>In the file structure too…</vt:lpstr>
      <vt:lpstr>How to handle evolution?</vt:lpstr>
      <vt:lpstr>Slide 96</vt:lpstr>
      <vt:lpstr>Architecture Graph</vt:lpstr>
      <vt:lpstr>Policies to predetermine reactions</vt:lpstr>
      <vt:lpstr>How to handle evolution?</vt:lpstr>
      <vt:lpstr>Internals of impact assess. &amp; rewriting</vt:lpstr>
      <vt:lpstr>Impact assessment &amp; rewriting</vt:lpstr>
      <vt:lpstr>Conflicts: what they are and how to handle them (more than flooding)</vt:lpstr>
      <vt:lpstr>Played an impact analysis scenario: delete attr. ‘word’ from search_index</vt:lpstr>
      <vt:lpstr>Other efforts</vt:lpstr>
      <vt:lpstr>Maule et al. @ ICSE’08</vt:lpstr>
      <vt:lpstr>[On the side] code assumed to be of the form:</vt:lpstr>
      <vt:lpstr>… whereas what you can get is …</vt:lpstr>
      <vt:lpstr>Prism/Prism++</vt:lpstr>
      <vt:lpstr>Prism/Prism++ motivation</vt:lpstr>
      <vt:lpstr>SMO’s  and ICSMO’s </vt:lpstr>
      <vt:lpstr>Answering old queries to new schemata without user noticing it</vt:lpstr>
      <vt:lpstr>Empirical studies</vt:lpstr>
      <vt:lpstr>What are the “laws” of database schema evolution?</vt:lpstr>
      <vt:lpstr>What are the “laws” of database (schema) evolution?</vt:lpstr>
      <vt:lpstr>Why care for the “laws”/patterns of schema evolution?</vt:lpstr>
      <vt:lpstr>Imagine if we could predict how a schema will evolve over time…</vt:lpstr>
      <vt:lpstr>Why aren’t we there yet?</vt:lpstr>
      <vt:lpstr>Timeline of empirical studies</vt:lpstr>
      <vt:lpstr>Timeline of empirical studies</vt:lpstr>
      <vt:lpstr>Timeline of empirical studies</vt:lpstr>
      <vt:lpstr>Timeline of empirical studies</vt:lpstr>
      <vt:lpstr>Timeline of empirical studies</vt:lpstr>
      <vt:lpstr>Timeline of empirical studies</vt:lpstr>
      <vt:lpstr>Timeline of empirical studies</vt:lpstr>
      <vt:lpstr>Our take on the problem</vt:lpstr>
      <vt:lpstr>Schema evolution for o/s db’s at the “macro” Level</vt:lpstr>
      <vt:lpstr>Datasets</vt:lpstr>
      <vt:lpstr>Data sets</vt:lpstr>
      <vt:lpstr>Hecate: SQL schema diff viewer</vt:lpstr>
      <vt:lpstr>Hecate: SQL schema diff viewer</vt:lpstr>
      <vt:lpstr>Schema Size (relations) </vt:lpstr>
      <vt:lpstr>Schema Growth (diff in #tables)</vt:lpstr>
      <vt:lpstr>Change over time </vt:lpstr>
      <vt:lpstr>Main results</vt:lpstr>
      <vt:lpstr>Observing the evolution of o/s db schemata at the micro level</vt:lpstr>
      <vt:lpstr>Statistical study of durations</vt:lpstr>
      <vt:lpstr>Tables are mostly thin</vt:lpstr>
      <vt:lpstr>The $Gamma$       Pattern:  "if you 're wide, you survive"</vt:lpstr>
      <vt:lpstr>Slide 139</vt:lpstr>
      <vt:lpstr>The Comet Pattern</vt:lpstr>
      <vt:lpstr>Slide 141</vt:lpstr>
      <vt:lpstr>The inverse $Gamma$  pattern</vt:lpstr>
      <vt:lpstr>Slide 143</vt:lpstr>
      <vt:lpstr>Quiet tables rule, esp. for mature db’s </vt:lpstr>
      <vt:lpstr>Longevity and update  activity correlate !! </vt:lpstr>
      <vt:lpstr>Longevity and update  activity correlate !! </vt:lpstr>
      <vt:lpstr>Slide 147</vt:lpstr>
      <vt:lpstr>Slide 148</vt:lpstr>
      <vt:lpstr>Slide 149</vt:lpstr>
      <vt:lpstr>All in one</vt:lpstr>
      <vt:lpstr>Slide 151</vt:lpstr>
      <vt:lpstr>$Gamma$  Inv. $Gamma,  Comet   Empty Triangle </vt:lpstr>
      <vt:lpstr>Open issues</vt:lpstr>
      <vt:lpstr>Where we stand</vt:lpstr>
      <vt:lpstr>svn/git for db schemata</vt:lpstr>
      <vt:lpstr>Schema curation and preservation </vt:lpstr>
      <vt:lpstr>Are there “laws” of schema evolution?</vt:lpstr>
      <vt:lpstr>Management of ecosystems’ evolution</vt:lpstr>
      <vt:lpstr>Current trends in data management</vt:lpstr>
      <vt:lpstr>What about DW evolution?</vt:lpstr>
      <vt:lpstr>Take Away Message</vt:lpstr>
      <vt:lpstr>Thank you!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Schema Evolution for Databases in Open-Source Software</dc:title>
  <dc:creator>pvassil</dc:creator>
  <cp:lastModifiedBy>p.v.</cp:lastModifiedBy>
  <cp:revision>419</cp:revision>
  <dcterms:modified xsi:type="dcterms:W3CDTF">2015-07-26T16:58:33Z</dcterms:modified>
</cp:coreProperties>
</file>