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slides/slide32.xml" ContentType="application/vnd.openxmlformats-officedocument.presentationml.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charts/chart7.xml" ContentType="application/vnd.openxmlformats-officedocument.drawingml.chart+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7" r:id="rId1"/>
  </p:sldMasterIdLst>
  <p:notesMasterIdLst>
    <p:notesMasterId r:id="rId151"/>
  </p:notesMasterIdLst>
  <p:handoutMasterIdLst>
    <p:handoutMasterId r:id="rId152"/>
  </p:handoutMasterIdLst>
  <p:sldIdLst>
    <p:sldId id="256" r:id="rId2"/>
    <p:sldId id="467" r:id="rId3"/>
    <p:sldId id="507" r:id="rId4"/>
    <p:sldId id="502" r:id="rId5"/>
    <p:sldId id="503" r:id="rId6"/>
    <p:sldId id="505" r:id="rId7"/>
    <p:sldId id="504" r:id="rId8"/>
    <p:sldId id="506" r:id="rId9"/>
    <p:sldId id="470"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69" r:id="rId24"/>
    <p:sldId id="536" r:id="rId25"/>
    <p:sldId id="537" r:id="rId26"/>
    <p:sldId id="538" r:id="rId27"/>
    <p:sldId id="539" r:id="rId28"/>
    <p:sldId id="559" r:id="rId29"/>
    <p:sldId id="560" r:id="rId30"/>
    <p:sldId id="540" r:id="rId31"/>
    <p:sldId id="541" r:id="rId32"/>
    <p:sldId id="542" r:id="rId33"/>
    <p:sldId id="543" r:id="rId34"/>
    <p:sldId id="544" r:id="rId35"/>
    <p:sldId id="545"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 id="561" r:id="rId50"/>
    <p:sldId id="562" r:id="rId51"/>
    <p:sldId id="563" r:id="rId52"/>
    <p:sldId id="564" r:id="rId53"/>
    <p:sldId id="565" r:id="rId54"/>
    <p:sldId id="587" r:id="rId55"/>
    <p:sldId id="588" r:id="rId56"/>
    <p:sldId id="589" r:id="rId57"/>
    <p:sldId id="590" r:id="rId58"/>
    <p:sldId id="591" r:id="rId59"/>
    <p:sldId id="593" r:id="rId60"/>
    <p:sldId id="594" r:id="rId61"/>
    <p:sldId id="595" r:id="rId62"/>
    <p:sldId id="596" r:id="rId63"/>
    <p:sldId id="566" r:id="rId64"/>
    <p:sldId id="567" r:id="rId65"/>
    <p:sldId id="568" r:id="rId66"/>
    <p:sldId id="569" r:id="rId67"/>
    <p:sldId id="570" r:id="rId68"/>
    <p:sldId id="571" r:id="rId69"/>
    <p:sldId id="572" r:id="rId70"/>
    <p:sldId id="573" r:id="rId71"/>
    <p:sldId id="575" r:id="rId72"/>
    <p:sldId id="576" r:id="rId73"/>
    <p:sldId id="578" r:id="rId74"/>
    <p:sldId id="579" r:id="rId75"/>
    <p:sldId id="581" r:id="rId76"/>
    <p:sldId id="583" r:id="rId77"/>
    <p:sldId id="585" r:id="rId78"/>
    <p:sldId id="586" r:id="rId79"/>
    <p:sldId id="468" r:id="rId80"/>
    <p:sldId id="510" r:id="rId81"/>
    <p:sldId id="516" r:id="rId82"/>
    <p:sldId id="517" r:id="rId83"/>
    <p:sldId id="518" r:id="rId84"/>
    <p:sldId id="519" r:id="rId85"/>
    <p:sldId id="520" r:id="rId86"/>
    <p:sldId id="521" r:id="rId87"/>
    <p:sldId id="515" r:id="rId88"/>
    <p:sldId id="524" r:id="rId89"/>
    <p:sldId id="525" r:id="rId90"/>
    <p:sldId id="514" r:id="rId91"/>
    <p:sldId id="512" r:id="rId92"/>
    <p:sldId id="523" r:id="rId93"/>
    <p:sldId id="509" r:id="rId94"/>
    <p:sldId id="526" r:id="rId95"/>
    <p:sldId id="522" r:id="rId96"/>
    <p:sldId id="531" r:id="rId97"/>
    <p:sldId id="508" r:id="rId98"/>
    <p:sldId id="528" r:id="rId99"/>
    <p:sldId id="527" r:id="rId100"/>
    <p:sldId id="529" r:id="rId101"/>
    <p:sldId id="530" r:id="rId102"/>
    <p:sldId id="471" r:id="rId103"/>
    <p:sldId id="362" r:id="rId104"/>
    <p:sldId id="361" r:id="rId105"/>
    <p:sldId id="364" r:id="rId106"/>
    <p:sldId id="363" r:id="rId107"/>
    <p:sldId id="365" r:id="rId108"/>
    <p:sldId id="486" r:id="rId109"/>
    <p:sldId id="388" r:id="rId110"/>
    <p:sldId id="487" r:id="rId111"/>
    <p:sldId id="488" r:id="rId112"/>
    <p:sldId id="489" r:id="rId113"/>
    <p:sldId id="490" r:id="rId114"/>
    <p:sldId id="491" r:id="rId115"/>
    <p:sldId id="492" r:id="rId116"/>
    <p:sldId id="493" r:id="rId117"/>
    <p:sldId id="389" r:id="rId118"/>
    <p:sldId id="439" r:id="rId119"/>
    <p:sldId id="440" r:id="rId120"/>
    <p:sldId id="441" r:id="rId121"/>
    <p:sldId id="445" r:id="rId122"/>
    <p:sldId id="443" r:id="rId123"/>
    <p:sldId id="444" r:id="rId124"/>
    <p:sldId id="446" r:id="rId125"/>
    <p:sldId id="448" r:id="rId126"/>
    <p:sldId id="449" r:id="rId127"/>
    <p:sldId id="450" r:id="rId128"/>
    <p:sldId id="452" r:id="rId129"/>
    <p:sldId id="453" r:id="rId130"/>
    <p:sldId id="454" r:id="rId131"/>
    <p:sldId id="455" r:id="rId132"/>
    <p:sldId id="456" r:id="rId133"/>
    <p:sldId id="457" r:id="rId134"/>
    <p:sldId id="459" r:id="rId135"/>
    <p:sldId id="461" r:id="rId136"/>
    <p:sldId id="462" r:id="rId137"/>
    <p:sldId id="463" r:id="rId138"/>
    <p:sldId id="464" r:id="rId139"/>
    <p:sldId id="460" r:id="rId140"/>
    <p:sldId id="465" r:id="rId141"/>
    <p:sldId id="466" r:id="rId142"/>
    <p:sldId id="485" r:id="rId143"/>
    <p:sldId id="532" r:id="rId144"/>
    <p:sldId id="533" r:id="rId145"/>
    <p:sldId id="535" r:id="rId146"/>
    <p:sldId id="534" r:id="rId147"/>
    <p:sldId id="500" r:id="rId148"/>
    <p:sldId id="501" r:id="rId149"/>
    <p:sldId id="498" r:id="rId150"/>
  </p:sldIdLst>
  <p:sldSz cx="9144000" cy="6858000" type="screen4x3"/>
  <p:notesSz cx="6807200" cy="9906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808080"/>
    <a:srgbClr val="FFFFFF"/>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25" autoAdjust="0"/>
    <p:restoredTop sz="77246" autoAdjust="0"/>
  </p:normalViewPr>
  <p:slideViewPr>
    <p:cSldViewPr>
      <p:cViewPr varScale="1">
        <p:scale>
          <a:sx n="89" d="100"/>
          <a:sy n="89" d="100"/>
        </p:scale>
        <p:origin x="-2166" y="-108"/>
      </p:cViewPr>
      <p:guideLst>
        <p:guide orient="horz" pos="2160"/>
        <p:guide pos="2880"/>
      </p:guideLst>
    </p:cSldViewPr>
  </p:slideViewPr>
  <p:outlineViewPr>
    <p:cViewPr>
      <p:scale>
        <a:sx n="33" d="100"/>
        <a:sy n="33" d="100"/>
      </p:scale>
      <p:origin x="48" y="6852"/>
    </p:cViewPr>
  </p:outlineViewPr>
  <p:notesTextViewPr>
    <p:cViewPr>
      <p:scale>
        <a:sx n="100" d="100"/>
        <a:sy n="100" d="100"/>
      </p:scale>
      <p:origin x="0" y="0"/>
    </p:cViewPr>
  </p:notesTextViewPr>
  <p:sorterViewPr>
    <p:cViewPr>
      <p:scale>
        <a:sx n="100" d="100"/>
        <a:sy n="100" d="100"/>
      </p:scale>
      <p:origin x="0" y="3906"/>
    </p:cViewPr>
  </p:sorterViewPr>
  <p:notesViewPr>
    <p:cSldViewPr>
      <p:cViewPr varScale="1">
        <p:scale>
          <a:sx n="82" d="100"/>
          <a:sy n="82" d="100"/>
        </p:scale>
        <p:origin x="-3912" y="-90"/>
      </p:cViewPr>
      <p:guideLst>
        <p:guide orient="horz" pos="3120"/>
        <p:guide pos="214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Users\pvassil\PERSONAL\TALKS\EDA-2013\JoDS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fr-FR"/>
              <a:t>Breakdown per event type</a:t>
            </a:r>
          </a:p>
        </c:rich>
      </c:tx>
      <c:layout>
        <c:manualLayout>
          <c:xMode val="edge"/>
          <c:yMode val="edge"/>
          <c:x val="0.16830981033031248"/>
          <c:y val="0.10101717579220157"/>
        </c:manualLayout>
      </c:layout>
    </c:title>
    <c:plotArea>
      <c:layout/>
      <c:pieChart>
        <c:varyColors val="1"/>
        <c:ser>
          <c:idx val="0"/>
          <c:order val="0"/>
          <c:dLbls>
            <c:dLbl>
              <c:idx val="2"/>
              <c:layout>
                <c:manualLayout>
                  <c:x val="-6.69957392038463E-2"/>
                  <c:y val="0.14969605651145493"/>
                </c:manualLayout>
              </c:layout>
              <c:showPercent val="1"/>
            </c:dLbl>
            <c:dLbl>
              <c:idx val="3"/>
              <c:layout>
                <c:manualLayout>
                  <c:x val="-0.17959946410221986"/>
                  <c:y val="8.4295389002300644E-2"/>
                </c:manualLayout>
              </c:layout>
              <c:showPercent val="1"/>
            </c:dLbl>
            <c:showPercent val="1"/>
            <c:showLeaderLines val="1"/>
          </c:dLbls>
          <c:cat>
            <c:strRef>
              <c:f>Sheet1!$A$10:$A$42</c:f>
              <c:strCache>
                <c:ptCount val="6"/>
                <c:pt idx="0">
                  <c:v>Add Attribute </c:v>
                </c:pt>
                <c:pt idx="1">
                  <c:v>Add Constraint </c:v>
                </c:pt>
                <c:pt idx="2">
                  <c:v>Drop Attribute Count</c:v>
                </c:pt>
                <c:pt idx="3">
                  <c:v>Modify Attribute </c:v>
                </c:pt>
                <c:pt idx="4">
                  <c:v>Rename Attribute </c:v>
                </c:pt>
                <c:pt idx="5">
                  <c:v>Rename Table </c:v>
                </c:pt>
              </c:strCache>
            </c:strRef>
          </c:cat>
          <c:val>
            <c:numRef>
              <c:f>Sheet1!$C$10:$C$42</c:f>
              <c:numCache>
                <c:formatCode>General</c:formatCode>
                <c:ptCount val="6"/>
                <c:pt idx="0">
                  <c:v>122</c:v>
                </c:pt>
                <c:pt idx="1">
                  <c:v>1</c:v>
                </c:pt>
                <c:pt idx="2">
                  <c:v>34</c:v>
                </c:pt>
                <c:pt idx="3">
                  <c:v>16</c:v>
                </c:pt>
                <c:pt idx="4">
                  <c:v>236</c:v>
                </c:pt>
                <c:pt idx="5">
                  <c:v>7</c:v>
                </c:pt>
              </c:numCache>
            </c:numRef>
          </c:val>
        </c:ser>
        <c:dLbls>
          <c:showPercent val="1"/>
        </c:dLbls>
        <c:firstSliceAng val="0"/>
      </c:pieChart>
    </c:plotArea>
    <c:legend>
      <c:legendPos val="r"/>
      <c:layout>
        <c:manualLayout>
          <c:xMode val="edge"/>
          <c:yMode val="edge"/>
          <c:x val="0.62693156732891864"/>
          <c:y val="0.23775337293364637"/>
          <c:w val="0.37306843267108181"/>
          <c:h val="0.70563337477552168"/>
        </c:manualLayout>
      </c:layout>
      <c:txPr>
        <a:bodyPr/>
        <a:lstStyle/>
        <a:p>
          <a:pPr rtl="0">
            <a:defRPr sz="1200"/>
          </a:pPr>
          <a:endParaRPr lang="el-GR"/>
        </a:p>
      </c:txPr>
    </c:legend>
    <c:plotVisOnly val="1"/>
  </c:chart>
  <c:txPr>
    <a:bodyPr/>
    <a:lstStyle/>
    <a:p>
      <a:pPr>
        <a:defRPr sz="1600"/>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atlas!$D$2:$D$86</c:f>
              <c:numCache>
                <c:formatCode>[$-409]d\-mmm\-yy;@</c:formatCode>
                <c:ptCount val="85"/>
                <c:pt idx="0">
                  <c:v>38933.5706134266</c:v>
                </c:pt>
                <c:pt idx="1">
                  <c:v>38958.624131944445</c:v>
                </c:pt>
                <c:pt idx="2">
                  <c:v>38987.448252315211</c:v>
                </c:pt>
                <c:pt idx="3">
                  <c:v>38987.452141203685</c:v>
                </c:pt>
                <c:pt idx="4">
                  <c:v>38987.534745370373</c:v>
                </c:pt>
                <c:pt idx="5">
                  <c:v>38987.678252314843</c:v>
                </c:pt>
                <c:pt idx="6">
                  <c:v>38987.709710648152</c:v>
                </c:pt>
                <c:pt idx="7">
                  <c:v>39002.551805555559</c:v>
                </c:pt>
                <c:pt idx="8">
                  <c:v>39007.41881944568</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39198.552256945281</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39376.771168980682</c:v>
                </c:pt>
                <c:pt idx="44">
                  <c:v>39377.654791666624</c:v>
                </c:pt>
                <c:pt idx="45">
                  <c:v>39378.739444444444</c:v>
                </c:pt>
                <c:pt idx="46">
                  <c:v>39415.425254629634</c:v>
                </c:pt>
                <c:pt idx="47">
                  <c:v>39464.831111111074</c:v>
                </c:pt>
                <c:pt idx="48">
                  <c:v>39517.6768981489</c:v>
                </c:pt>
                <c:pt idx="49">
                  <c:v>39518.725196758984</c:v>
                </c:pt>
                <c:pt idx="50">
                  <c:v>39540.676828703705</c:v>
                </c:pt>
                <c:pt idx="51">
                  <c:v>39540.702615740738</c:v>
                </c:pt>
                <c:pt idx="52">
                  <c:v>39546.372696759259</c:v>
                </c:pt>
                <c:pt idx="53">
                  <c:v>39547.344907407612</c:v>
                </c:pt>
                <c:pt idx="54">
                  <c:v>39547.358877315579</c:v>
                </c:pt>
                <c:pt idx="55">
                  <c:v>39547.385856481611</c:v>
                </c:pt>
                <c:pt idx="56">
                  <c:v>39547.548043981486</c:v>
                </c:pt>
                <c:pt idx="57">
                  <c:v>39547.676932870367</c:v>
                </c:pt>
                <c:pt idx="58">
                  <c:v>39548.410625000011</c:v>
                </c:pt>
                <c:pt idx="59">
                  <c:v>39548.472430555557</c:v>
                </c:pt>
                <c:pt idx="60">
                  <c:v>39548.473645833175</c:v>
                </c:pt>
                <c:pt idx="61">
                  <c:v>39552.621122684272</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39792.561180554578</c:v>
                </c:pt>
                <c:pt idx="80">
                  <c:v>39801.568136574082</c:v>
                </c:pt>
                <c:pt idx="81">
                  <c:v>39835.419375000012</c:v>
                </c:pt>
                <c:pt idx="82">
                  <c:v>39896.568888888891</c:v>
                </c:pt>
                <c:pt idx="83">
                  <c:v>39901.343368055561</c:v>
                </c:pt>
              </c:numCache>
            </c:numRef>
          </c:cat>
          <c:val>
            <c:numRef>
              <c:f>atlas!$S$2:$S$86</c:f>
              <c:numCache>
                <c:formatCode>General</c:formatCode>
                <c:ptCount val="85"/>
                <c:pt idx="0">
                  <c:v>0</c:v>
                </c:pt>
                <c:pt idx="1">
                  <c:v>0</c:v>
                </c:pt>
                <c:pt idx="2">
                  <c:v>1</c:v>
                </c:pt>
                <c:pt idx="3">
                  <c:v>0</c:v>
                </c:pt>
                <c:pt idx="4">
                  <c:v>5</c:v>
                </c:pt>
                <c:pt idx="5">
                  <c:v>1</c:v>
                </c:pt>
                <c:pt idx="6">
                  <c:v>18</c:v>
                </c:pt>
                <c:pt idx="7">
                  <c:v>2</c:v>
                </c:pt>
                <c:pt idx="8">
                  <c:v>1</c:v>
                </c:pt>
                <c:pt idx="9">
                  <c:v>0</c:v>
                </c:pt>
                <c:pt idx="10">
                  <c:v>1</c:v>
                </c:pt>
                <c:pt idx="11">
                  <c:v>0</c:v>
                </c:pt>
                <c:pt idx="12">
                  <c:v>2</c:v>
                </c:pt>
                <c:pt idx="13">
                  <c:v>40</c:v>
                </c:pt>
                <c:pt idx="14">
                  <c:v>2</c:v>
                </c:pt>
                <c:pt idx="15">
                  <c:v>2</c:v>
                </c:pt>
                <c:pt idx="16">
                  <c:v>6</c:v>
                </c:pt>
                <c:pt idx="17">
                  <c:v>1</c:v>
                </c:pt>
                <c:pt idx="18">
                  <c:v>112</c:v>
                </c:pt>
                <c:pt idx="19">
                  <c:v>0</c:v>
                </c:pt>
                <c:pt idx="20">
                  <c:v>0</c:v>
                </c:pt>
                <c:pt idx="21">
                  <c:v>2</c:v>
                </c:pt>
                <c:pt idx="22">
                  <c:v>5</c:v>
                </c:pt>
                <c:pt idx="23">
                  <c:v>4</c:v>
                </c:pt>
                <c:pt idx="24">
                  <c:v>4</c:v>
                </c:pt>
                <c:pt idx="25">
                  <c:v>9</c:v>
                </c:pt>
                <c:pt idx="26">
                  <c:v>8</c:v>
                </c:pt>
                <c:pt idx="27">
                  <c:v>0</c:v>
                </c:pt>
                <c:pt idx="28">
                  <c:v>1</c:v>
                </c:pt>
                <c:pt idx="29">
                  <c:v>1</c:v>
                </c:pt>
                <c:pt idx="30">
                  <c:v>1</c:v>
                </c:pt>
                <c:pt idx="31">
                  <c:v>53</c:v>
                </c:pt>
                <c:pt idx="32">
                  <c:v>50</c:v>
                </c:pt>
                <c:pt idx="33">
                  <c:v>4</c:v>
                </c:pt>
                <c:pt idx="34">
                  <c:v>8</c:v>
                </c:pt>
                <c:pt idx="35">
                  <c:v>0</c:v>
                </c:pt>
                <c:pt idx="36">
                  <c:v>0</c:v>
                </c:pt>
                <c:pt idx="37">
                  <c:v>2</c:v>
                </c:pt>
                <c:pt idx="38">
                  <c:v>4</c:v>
                </c:pt>
                <c:pt idx="39">
                  <c:v>3</c:v>
                </c:pt>
                <c:pt idx="40">
                  <c:v>3</c:v>
                </c:pt>
                <c:pt idx="41">
                  <c:v>0</c:v>
                </c:pt>
                <c:pt idx="42">
                  <c:v>0</c:v>
                </c:pt>
                <c:pt idx="43">
                  <c:v>2</c:v>
                </c:pt>
                <c:pt idx="44">
                  <c:v>2</c:v>
                </c:pt>
                <c:pt idx="45">
                  <c:v>2</c:v>
                </c:pt>
                <c:pt idx="46">
                  <c:v>2</c:v>
                </c:pt>
                <c:pt idx="47">
                  <c:v>2</c:v>
                </c:pt>
                <c:pt idx="48">
                  <c:v>143</c:v>
                </c:pt>
                <c:pt idx="49">
                  <c:v>1</c:v>
                </c:pt>
                <c:pt idx="50">
                  <c:v>5</c:v>
                </c:pt>
                <c:pt idx="51">
                  <c:v>0</c:v>
                </c:pt>
                <c:pt idx="52">
                  <c:v>6</c:v>
                </c:pt>
                <c:pt idx="53">
                  <c:v>2</c:v>
                </c:pt>
                <c:pt idx="54">
                  <c:v>2</c:v>
                </c:pt>
                <c:pt idx="55">
                  <c:v>1</c:v>
                </c:pt>
                <c:pt idx="56">
                  <c:v>1</c:v>
                </c:pt>
                <c:pt idx="57">
                  <c:v>2</c:v>
                </c:pt>
                <c:pt idx="58">
                  <c:v>2</c:v>
                </c:pt>
                <c:pt idx="59">
                  <c:v>0</c:v>
                </c:pt>
                <c:pt idx="60">
                  <c:v>2</c:v>
                </c:pt>
                <c:pt idx="61">
                  <c:v>1</c:v>
                </c:pt>
                <c:pt idx="62">
                  <c:v>1</c:v>
                </c:pt>
                <c:pt idx="63">
                  <c:v>0</c:v>
                </c:pt>
                <c:pt idx="64">
                  <c:v>5</c:v>
                </c:pt>
                <c:pt idx="65">
                  <c:v>3</c:v>
                </c:pt>
                <c:pt idx="66">
                  <c:v>16</c:v>
                </c:pt>
                <c:pt idx="67">
                  <c:v>4</c:v>
                </c:pt>
                <c:pt idx="68">
                  <c:v>2</c:v>
                </c:pt>
                <c:pt idx="69">
                  <c:v>0</c:v>
                </c:pt>
                <c:pt idx="70">
                  <c:v>3</c:v>
                </c:pt>
                <c:pt idx="71">
                  <c:v>0</c:v>
                </c:pt>
                <c:pt idx="72">
                  <c:v>2</c:v>
                </c:pt>
                <c:pt idx="73">
                  <c:v>0</c:v>
                </c:pt>
                <c:pt idx="74">
                  <c:v>0</c:v>
                </c:pt>
                <c:pt idx="75">
                  <c:v>0</c:v>
                </c:pt>
                <c:pt idx="76">
                  <c:v>3</c:v>
                </c:pt>
                <c:pt idx="77">
                  <c:v>23</c:v>
                </c:pt>
                <c:pt idx="78">
                  <c:v>0</c:v>
                </c:pt>
                <c:pt idx="79">
                  <c:v>0</c:v>
                </c:pt>
                <c:pt idx="80">
                  <c:v>1</c:v>
                </c:pt>
                <c:pt idx="81">
                  <c:v>0</c:v>
                </c:pt>
                <c:pt idx="82">
                  <c:v>0</c:v>
                </c:pt>
                <c:pt idx="83">
                  <c:v>1</c:v>
                </c:pt>
              </c:numCache>
            </c:numRef>
          </c:val>
        </c:ser>
        <c:ser>
          <c:idx val="1"/>
          <c:order val="1"/>
          <c:tx>
            <c:v>Insertions</c:v>
          </c:tx>
          <c:spPr>
            <a:solidFill>
              <a:srgbClr val="00B050"/>
            </a:solidFill>
          </c:spPr>
          <c:cat>
            <c:numRef>
              <c:f>atlas!$D$2:$D$86</c:f>
              <c:numCache>
                <c:formatCode>[$-409]d\-mmm\-yy;@</c:formatCode>
                <c:ptCount val="85"/>
                <c:pt idx="0">
                  <c:v>38933.5706134266</c:v>
                </c:pt>
                <c:pt idx="1">
                  <c:v>38958.624131944445</c:v>
                </c:pt>
                <c:pt idx="2">
                  <c:v>38987.448252315211</c:v>
                </c:pt>
                <c:pt idx="3">
                  <c:v>38987.452141203685</c:v>
                </c:pt>
                <c:pt idx="4">
                  <c:v>38987.534745370373</c:v>
                </c:pt>
                <c:pt idx="5">
                  <c:v>38987.678252314843</c:v>
                </c:pt>
                <c:pt idx="6">
                  <c:v>38987.709710648152</c:v>
                </c:pt>
                <c:pt idx="7">
                  <c:v>39002.551805555559</c:v>
                </c:pt>
                <c:pt idx="8">
                  <c:v>39007.41881944568</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39198.552256945281</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39376.771168980682</c:v>
                </c:pt>
                <c:pt idx="44">
                  <c:v>39377.654791666624</c:v>
                </c:pt>
                <c:pt idx="45">
                  <c:v>39378.739444444444</c:v>
                </c:pt>
                <c:pt idx="46">
                  <c:v>39415.425254629634</c:v>
                </c:pt>
                <c:pt idx="47">
                  <c:v>39464.831111111074</c:v>
                </c:pt>
                <c:pt idx="48">
                  <c:v>39517.6768981489</c:v>
                </c:pt>
                <c:pt idx="49">
                  <c:v>39518.725196758984</c:v>
                </c:pt>
                <c:pt idx="50">
                  <c:v>39540.676828703705</c:v>
                </c:pt>
                <c:pt idx="51">
                  <c:v>39540.702615740738</c:v>
                </c:pt>
                <c:pt idx="52">
                  <c:v>39546.372696759259</c:v>
                </c:pt>
                <c:pt idx="53">
                  <c:v>39547.344907407612</c:v>
                </c:pt>
                <c:pt idx="54">
                  <c:v>39547.358877315579</c:v>
                </c:pt>
                <c:pt idx="55">
                  <c:v>39547.385856481611</c:v>
                </c:pt>
                <c:pt idx="56">
                  <c:v>39547.548043981486</c:v>
                </c:pt>
                <c:pt idx="57">
                  <c:v>39547.676932870367</c:v>
                </c:pt>
                <c:pt idx="58">
                  <c:v>39548.410625000011</c:v>
                </c:pt>
                <c:pt idx="59">
                  <c:v>39548.472430555557</c:v>
                </c:pt>
                <c:pt idx="60">
                  <c:v>39548.473645833175</c:v>
                </c:pt>
                <c:pt idx="61">
                  <c:v>39552.621122684272</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39792.561180554578</c:v>
                </c:pt>
                <c:pt idx="80">
                  <c:v>39801.568136574082</c:v>
                </c:pt>
                <c:pt idx="81">
                  <c:v>39835.419375000012</c:v>
                </c:pt>
                <c:pt idx="82">
                  <c:v>39896.568888888891</c:v>
                </c:pt>
                <c:pt idx="83">
                  <c:v>39901.343368055561</c:v>
                </c:pt>
              </c:numCache>
            </c:numRef>
          </c:cat>
          <c:val>
            <c:numRef>
              <c:f>atlas!$W$2:$W$86</c:f>
              <c:numCache>
                <c:formatCode>General</c:formatCode>
                <c:ptCount val="85"/>
                <c:pt idx="0">
                  <c:v>0</c:v>
                </c:pt>
                <c:pt idx="1">
                  <c:v>0</c:v>
                </c:pt>
                <c:pt idx="2">
                  <c:v>15</c:v>
                </c:pt>
                <c:pt idx="3">
                  <c:v>0</c:v>
                </c:pt>
                <c:pt idx="4">
                  <c:v>0</c:v>
                </c:pt>
                <c:pt idx="5">
                  <c:v>1</c:v>
                </c:pt>
                <c:pt idx="6">
                  <c:v>0</c:v>
                </c:pt>
                <c:pt idx="7">
                  <c:v>0</c:v>
                </c:pt>
                <c:pt idx="8">
                  <c:v>6</c:v>
                </c:pt>
                <c:pt idx="9">
                  <c:v>0</c:v>
                </c:pt>
                <c:pt idx="10">
                  <c:v>3</c:v>
                </c:pt>
                <c:pt idx="11">
                  <c:v>15</c:v>
                </c:pt>
                <c:pt idx="12">
                  <c:v>0</c:v>
                </c:pt>
                <c:pt idx="13">
                  <c:v>0</c:v>
                </c:pt>
                <c:pt idx="14">
                  <c:v>0</c:v>
                </c:pt>
                <c:pt idx="15">
                  <c:v>0</c:v>
                </c:pt>
                <c:pt idx="16">
                  <c:v>9</c:v>
                </c:pt>
                <c:pt idx="17">
                  <c:v>2</c:v>
                </c:pt>
                <c:pt idx="18">
                  <c:v>0</c:v>
                </c:pt>
                <c:pt idx="19">
                  <c:v>0</c:v>
                </c:pt>
                <c:pt idx="20">
                  <c:v>0</c:v>
                </c:pt>
                <c:pt idx="21">
                  <c:v>0</c:v>
                </c:pt>
                <c:pt idx="22">
                  <c:v>3</c:v>
                </c:pt>
                <c:pt idx="23">
                  <c:v>0</c:v>
                </c:pt>
                <c:pt idx="24">
                  <c:v>0</c:v>
                </c:pt>
                <c:pt idx="25">
                  <c:v>1</c:v>
                </c:pt>
                <c:pt idx="26">
                  <c:v>0</c:v>
                </c:pt>
                <c:pt idx="27">
                  <c:v>9</c:v>
                </c:pt>
                <c:pt idx="28">
                  <c:v>0</c:v>
                </c:pt>
                <c:pt idx="29">
                  <c:v>9</c:v>
                </c:pt>
                <c:pt idx="30">
                  <c:v>1</c:v>
                </c:pt>
                <c:pt idx="31">
                  <c:v>53</c:v>
                </c:pt>
                <c:pt idx="32">
                  <c:v>14</c:v>
                </c:pt>
                <c:pt idx="33">
                  <c:v>3</c:v>
                </c:pt>
                <c:pt idx="34">
                  <c:v>13</c:v>
                </c:pt>
                <c:pt idx="35">
                  <c:v>0</c:v>
                </c:pt>
                <c:pt idx="36">
                  <c:v>0</c:v>
                </c:pt>
                <c:pt idx="37">
                  <c:v>11</c:v>
                </c:pt>
                <c:pt idx="38">
                  <c:v>1</c:v>
                </c:pt>
                <c:pt idx="39">
                  <c:v>20</c:v>
                </c:pt>
                <c:pt idx="40">
                  <c:v>0</c:v>
                </c:pt>
                <c:pt idx="41">
                  <c:v>4</c:v>
                </c:pt>
                <c:pt idx="42">
                  <c:v>0</c:v>
                </c:pt>
                <c:pt idx="43">
                  <c:v>0</c:v>
                </c:pt>
                <c:pt idx="44">
                  <c:v>0</c:v>
                </c:pt>
                <c:pt idx="45">
                  <c:v>0</c:v>
                </c:pt>
                <c:pt idx="46">
                  <c:v>0</c:v>
                </c:pt>
                <c:pt idx="47">
                  <c:v>0</c:v>
                </c:pt>
                <c:pt idx="48">
                  <c:v>4</c:v>
                </c:pt>
                <c:pt idx="49">
                  <c:v>1</c:v>
                </c:pt>
                <c:pt idx="50">
                  <c:v>11</c:v>
                </c:pt>
                <c:pt idx="51">
                  <c:v>0</c:v>
                </c:pt>
                <c:pt idx="52">
                  <c:v>27</c:v>
                </c:pt>
                <c:pt idx="53">
                  <c:v>14</c:v>
                </c:pt>
                <c:pt idx="54">
                  <c:v>1</c:v>
                </c:pt>
                <c:pt idx="55">
                  <c:v>1</c:v>
                </c:pt>
                <c:pt idx="56">
                  <c:v>5</c:v>
                </c:pt>
                <c:pt idx="57">
                  <c:v>0</c:v>
                </c:pt>
                <c:pt idx="58">
                  <c:v>1</c:v>
                </c:pt>
                <c:pt idx="59">
                  <c:v>0</c:v>
                </c:pt>
                <c:pt idx="60">
                  <c:v>0</c:v>
                </c:pt>
                <c:pt idx="61">
                  <c:v>1</c:v>
                </c:pt>
                <c:pt idx="62">
                  <c:v>1</c:v>
                </c:pt>
                <c:pt idx="63">
                  <c:v>0</c:v>
                </c:pt>
                <c:pt idx="64">
                  <c:v>0</c:v>
                </c:pt>
                <c:pt idx="65">
                  <c:v>9</c:v>
                </c:pt>
                <c:pt idx="66">
                  <c:v>17</c:v>
                </c:pt>
                <c:pt idx="67">
                  <c:v>5</c:v>
                </c:pt>
                <c:pt idx="68">
                  <c:v>27</c:v>
                </c:pt>
                <c:pt idx="69">
                  <c:v>54</c:v>
                </c:pt>
                <c:pt idx="70">
                  <c:v>3</c:v>
                </c:pt>
                <c:pt idx="71">
                  <c:v>0</c:v>
                </c:pt>
                <c:pt idx="72">
                  <c:v>10</c:v>
                </c:pt>
                <c:pt idx="73">
                  <c:v>0</c:v>
                </c:pt>
                <c:pt idx="74">
                  <c:v>16</c:v>
                </c:pt>
                <c:pt idx="75">
                  <c:v>0</c:v>
                </c:pt>
                <c:pt idx="76">
                  <c:v>10</c:v>
                </c:pt>
                <c:pt idx="77">
                  <c:v>2</c:v>
                </c:pt>
                <c:pt idx="78">
                  <c:v>0</c:v>
                </c:pt>
                <c:pt idx="79">
                  <c:v>2</c:v>
                </c:pt>
                <c:pt idx="80">
                  <c:v>1</c:v>
                </c:pt>
                <c:pt idx="81">
                  <c:v>0</c:v>
                </c:pt>
                <c:pt idx="82">
                  <c:v>4</c:v>
                </c:pt>
                <c:pt idx="83">
                  <c:v>1</c:v>
                </c:pt>
              </c:numCache>
            </c:numRef>
          </c:val>
        </c:ser>
        <c:ser>
          <c:idx val="2"/>
          <c:order val="2"/>
          <c:tx>
            <c:v>Deletions</c:v>
          </c:tx>
          <c:spPr>
            <a:solidFill>
              <a:srgbClr val="FF0000"/>
            </a:solidFill>
          </c:spPr>
          <c:cat>
            <c:numRef>
              <c:f>atlas!$D$2:$D$86</c:f>
              <c:numCache>
                <c:formatCode>[$-409]d\-mmm\-yy;@</c:formatCode>
                <c:ptCount val="85"/>
                <c:pt idx="0">
                  <c:v>38933.5706134266</c:v>
                </c:pt>
                <c:pt idx="1">
                  <c:v>38958.624131944445</c:v>
                </c:pt>
                <c:pt idx="2">
                  <c:v>38987.448252315211</c:v>
                </c:pt>
                <c:pt idx="3">
                  <c:v>38987.452141203685</c:v>
                </c:pt>
                <c:pt idx="4">
                  <c:v>38987.534745370373</c:v>
                </c:pt>
                <c:pt idx="5">
                  <c:v>38987.678252314843</c:v>
                </c:pt>
                <c:pt idx="6">
                  <c:v>38987.709710648152</c:v>
                </c:pt>
                <c:pt idx="7">
                  <c:v>39002.551805555559</c:v>
                </c:pt>
                <c:pt idx="8">
                  <c:v>39007.41881944568</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39198.552256945281</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39376.771168980682</c:v>
                </c:pt>
                <c:pt idx="44">
                  <c:v>39377.654791666624</c:v>
                </c:pt>
                <c:pt idx="45">
                  <c:v>39378.739444444444</c:v>
                </c:pt>
                <c:pt idx="46">
                  <c:v>39415.425254629634</c:v>
                </c:pt>
                <c:pt idx="47">
                  <c:v>39464.831111111074</c:v>
                </c:pt>
                <c:pt idx="48">
                  <c:v>39517.6768981489</c:v>
                </c:pt>
                <c:pt idx="49">
                  <c:v>39518.725196758984</c:v>
                </c:pt>
                <c:pt idx="50">
                  <c:v>39540.676828703705</c:v>
                </c:pt>
                <c:pt idx="51">
                  <c:v>39540.702615740738</c:v>
                </c:pt>
                <c:pt idx="52">
                  <c:v>39546.372696759259</c:v>
                </c:pt>
                <c:pt idx="53">
                  <c:v>39547.344907407612</c:v>
                </c:pt>
                <c:pt idx="54">
                  <c:v>39547.358877315579</c:v>
                </c:pt>
                <c:pt idx="55">
                  <c:v>39547.385856481611</c:v>
                </c:pt>
                <c:pt idx="56">
                  <c:v>39547.548043981486</c:v>
                </c:pt>
                <c:pt idx="57">
                  <c:v>39547.676932870367</c:v>
                </c:pt>
                <c:pt idx="58">
                  <c:v>39548.410625000011</c:v>
                </c:pt>
                <c:pt idx="59">
                  <c:v>39548.472430555557</c:v>
                </c:pt>
                <c:pt idx="60">
                  <c:v>39548.473645833175</c:v>
                </c:pt>
                <c:pt idx="61">
                  <c:v>39552.621122684272</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39792.561180554578</c:v>
                </c:pt>
                <c:pt idx="80">
                  <c:v>39801.568136574082</c:v>
                </c:pt>
                <c:pt idx="81">
                  <c:v>39835.419375000012</c:v>
                </c:pt>
                <c:pt idx="82">
                  <c:v>39896.568888888891</c:v>
                </c:pt>
                <c:pt idx="83">
                  <c:v>39901.343368055561</c:v>
                </c:pt>
              </c:numCache>
            </c:numRef>
          </c:cat>
          <c:val>
            <c:numRef>
              <c:f>atlas!$X$2:$X$86</c:f>
              <c:numCache>
                <c:formatCode>General</c:formatCode>
                <c:ptCount val="85"/>
                <c:pt idx="0">
                  <c:v>0</c:v>
                </c:pt>
                <c:pt idx="1">
                  <c:v>7</c:v>
                </c:pt>
                <c:pt idx="2">
                  <c:v>0</c:v>
                </c:pt>
                <c:pt idx="3">
                  <c:v>0</c:v>
                </c:pt>
                <c:pt idx="4">
                  <c:v>0</c:v>
                </c:pt>
                <c:pt idx="5">
                  <c:v>2</c:v>
                </c:pt>
                <c:pt idx="6">
                  <c:v>0</c:v>
                </c:pt>
                <c:pt idx="7">
                  <c:v>0</c:v>
                </c:pt>
                <c:pt idx="8">
                  <c:v>6</c:v>
                </c:pt>
                <c:pt idx="9">
                  <c:v>0</c:v>
                </c:pt>
                <c:pt idx="10">
                  <c:v>2</c:v>
                </c:pt>
                <c:pt idx="11">
                  <c:v>0</c:v>
                </c:pt>
                <c:pt idx="12">
                  <c:v>0</c:v>
                </c:pt>
                <c:pt idx="13">
                  <c:v>0</c:v>
                </c:pt>
                <c:pt idx="14">
                  <c:v>0</c:v>
                </c:pt>
                <c:pt idx="15">
                  <c:v>0</c:v>
                </c:pt>
                <c:pt idx="16">
                  <c:v>0</c:v>
                </c:pt>
                <c:pt idx="17">
                  <c:v>0</c:v>
                </c:pt>
                <c:pt idx="18">
                  <c:v>0</c:v>
                </c:pt>
                <c:pt idx="19">
                  <c:v>0</c:v>
                </c:pt>
                <c:pt idx="20">
                  <c:v>0</c:v>
                </c:pt>
                <c:pt idx="21">
                  <c:v>50</c:v>
                </c:pt>
                <c:pt idx="22">
                  <c:v>6</c:v>
                </c:pt>
                <c:pt idx="23">
                  <c:v>0</c:v>
                </c:pt>
                <c:pt idx="24">
                  <c:v>0</c:v>
                </c:pt>
                <c:pt idx="25">
                  <c:v>2</c:v>
                </c:pt>
                <c:pt idx="26">
                  <c:v>0</c:v>
                </c:pt>
                <c:pt idx="27">
                  <c:v>0</c:v>
                </c:pt>
                <c:pt idx="28">
                  <c:v>4</c:v>
                </c:pt>
                <c:pt idx="29">
                  <c:v>0</c:v>
                </c:pt>
                <c:pt idx="30">
                  <c:v>0</c:v>
                </c:pt>
                <c:pt idx="31">
                  <c:v>0</c:v>
                </c:pt>
                <c:pt idx="32">
                  <c:v>104</c:v>
                </c:pt>
                <c:pt idx="33">
                  <c:v>0</c:v>
                </c:pt>
                <c:pt idx="34">
                  <c:v>10</c:v>
                </c:pt>
                <c:pt idx="35">
                  <c:v>0</c:v>
                </c:pt>
                <c:pt idx="36">
                  <c:v>0</c:v>
                </c:pt>
                <c:pt idx="37">
                  <c:v>7</c:v>
                </c:pt>
                <c:pt idx="38">
                  <c:v>0</c:v>
                </c:pt>
                <c:pt idx="39">
                  <c:v>8</c:v>
                </c:pt>
                <c:pt idx="40">
                  <c:v>0</c:v>
                </c:pt>
                <c:pt idx="41">
                  <c:v>0</c:v>
                </c:pt>
                <c:pt idx="42">
                  <c:v>0</c:v>
                </c:pt>
                <c:pt idx="43">
                  <c:v>0</c:v>
                </c:pt>
                <c:pt idx="44">
                  <c:v>0</c:v>
                </c:pt>
                <c:pt idx="45">
                  <c:v>0</c:v>
                </c:pt>
                <c:pt idx="46">
                  <c:v>0</c:v>
                </c:pt>
                <c:pt idx="47">
                  <c:v>0</c:v>
                </c:pt>
                <c:pt idx="48">
                  <c:v>10</c:v>
                </c:pt>
                <c:pt idx="49">
                  <c:v>0</c:v>
                </c:pt>
                <c:pt idx="50">
                  <c:v>6</c:v>
                </c:pt>
                <c:pt idx="51">
                  <c:v>0</c:v>
                </c:pt>
                <c:pt idx="52">
                  <c:v>22</c:v>
                </c:pt>
                <c:pt idx="53">
                  <c:v>27</c:v>
                </c:pt>
                <c:pt idx="54">
                  <c:v>0</c:v>
                </c:pt>
                <c:pt idx="55">
                  <c:v>2</c:v>
                </c:pt>
                <c:pt idx="56">
                  <c:v>17</c:v>
                </c:pt>
                <c:pt idx="57">
                  <c:v>0</c:v>
                </c:pt>
                <c:pt idx="58">
                  <c:v>0</c:v>
                </c:pt>
                <c:pt idx="59">
                  <c:v>0</c:v>
                </c:pt>
                <c:pt idx="60">
                  <c:v>0</c:v>
                </c:pt>
                <c:pt idx="61">
                  <c:v>0</c:v>
                </c:pt>
                <c:pt idx="62">
                  <c:v>2</c:v>
                </c:pt>
                <c:pt idx="63">
                  <c:v>0</c:v>
                </c:pt>
                <c:pt idx="64">
                  <c:v>0</c:v>
                </c:pt>
                <c:pt idx="65">
                  <c:v>6</c:v>
                </c:pt>
                <c:pt idx="66">
                  <c:v>12</c:v>
                </c:pt>
                <c:pt idx="67">
                  <c:v>0</c:v>
                </c:pt>
                <c:pt idx="68">
                  <c:v>15</c:v>
                </c:pt>
                <c:pt idx="69">
                  <c:v>0</c:v>
                </c:pt>
                <c:pt idx="70">
                  <c:v>0</c:v>
                </c:pt>
                <c:pt idx="71">
                  <c:v>0</c:v>
                </c:pt>
                <c:pt idx="72">
                  <c:v>0</c:v>
                </c:pt>
                <c:pt idx="73">
                  <c:v>16</c:v>
                </c:pt>
                <c:pt idx="74">
                  <c:v>0</c:v>
                </c:pt>
                <c:pt idx="75">
                  <c:v>0</c:v>
                </c:pt>
                <c:pt idx="76">
                  <c:v>3</c:v>
                </c:pt>
                <c:pt idx="77">
                  <c:v>12</c:v>
                </c:pt>
                <c:pt idx="78">
                  <c:v>0</c:v>
                </c:pt>
                <c:pt idx="79">
                  <c:v>0</c:v>
                </c:pt>
                <c:pt idx="80">
                  <c:v>0</c:v>
                </c:pt>
                <c:pt idx="81">
                  <c:v>0</c:v>
                </c:pt>
                <c:pt idx="82">
                  <c:v>0</c:v>
                </c:pt>
                <c:pt idx="83">
                  <c:v>0</c:v>
                </c:pt>
              </c:numCache>
            </c:numRef>
          </c:val>
        </c:ser>
        <c:gapWidth val="0"/>
        <c:overlap val="100"/>
        <c:axId val="92351104"/>
        <c:axId val="92439680"/>
      </c:barChart>
      <c:dateAx>
        <c:axId val="92351104"/>
        <c:scaling>
          <c:orientation val="minMax"/>
        </c:scaling>
        <c:delete val="1"/>
        <c:axPos val="b"/>
        <c:numFmt formatCode="[$-409]yyyy;@" sourceLinked="0"/>
        <c:tickLblPos val="none"/>
        <c:crossAx val="92439680"/>
        <c:crosses val="autoZero"/>
        <c:auto val="1"/>
        <c:lblOffset val="100"/>
        <c:majorUnit val="1"/>
        <c:majorTimeUnit val="years"/>
      </c:dateAx>
      <c:valAx>
        <c:axId val="92439680"/>
        <c:scaling>
          <c:orientation val="minMax"/>
          <c:max val="180"/>
          <c:min val="0"/>
        </c:scaling>
        <c:axPos val="l"/>
        <c:numFmt formatCode="General" sourceLinked="1"/>
        <c:tickLblPos val="nextTo"/>
        <c:crossAx val="9235110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37585.357569445339</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39501.091724536171</c:v>
                </c:pt>
                <c:pt idx="43">
                  <c:v>39501.098668981474</c:v>
                </c:pt>
                <c:pt idx="44">
                  <c:v>39661.179120370354</c:v>
                </c:pt>
                <c:pt idx="45">
                  <c:v>41162.429629629594</c:v>
                </c:pt>
              </c:numCache>
            </c:numRef>
          </c:cat>
          <c:val>
            <c:numRef>
              <c:f>biosql!$S$2:$S$47</c:f>
              <c:numCache>
                <c:formatCode>General</c:formatCode>
                <c:ptCount val="46"/>
                <c:pt idx="0">
                  <c:v>1</c:v>
                </c:pt>
                <c:pt idx="1">
                  <c:v>0</c:v>
                </c:pt>
                <c:pt idx="2">
                  <c:v>6</c:v>
                </c:pt>
                <c:pt idx="3">
                  <c:v>0</c:v>
                </c:pt>
                <c:pt idx="4">
                  <c:v>0</c:v>
                </c:pt>
                <c:pt idx="5">
                  <c:v>0</c:v>
                </c:pt>
                <c:pt idx="6">
                  <c:v>0</c:v>
                </c:pt>
                <c:pt idx="7">
                  <c:v>4</c:v>
                </c:pt>
                <c:pt idx="8">
                  <c:v>1</c:v>
                </c:pt>
                <c:pt idx="9">
                  <c:v>37</c:v>
                </c:pt>
                <c:pt idx="10">
                  <c:v>4</c:v>
                </c:pt>
                <c:pt idx="11">
                  <c:v>2</c:v>
                </c:pt>
                <c:pt idx="12">
                  <c:v>1</c:v>
                </c:pt>
                <c:pt idx="13">
                  <c:v>0</c:v>
                </c:pt>
                <c:pt idx="14">
                  <c:v>3</c:v>
                </c:pt>
                <c:pt idx="15">
                  <c:v>5</c:v>
                </c:pt>
                <c:pt idx="16">
                  <c:v>1</c:v>
                </c:pt>
                <c:pt idx="17">
                  <c:v>4</c:v>
                </c:pt>
                <c:pt idx="18">
                  <c:v>1</c:v>
                </c:pt>
                <c:pt idx="19">
                  <c:v>1</c:v>
                </c:pt>
                <c:pt idx="20">
                  <c:v>23</c:v>
                </c:pt>
                <c:pt idx="21">
                  <c:v>1</c:v>
                </c:pt>
                <c:pt idx="22">
                  <c:v>8</c:v>
                </c:pt>
                <c:pt idx="23">
                  <c:v>5</c:v>
                </c:pt>
                <c:pt idx="24">
                  <c:v>1</c:v>
                </c:pt>
                <c:pt idx="25">
                  <c:v>1</c:v>
                </c:pt>
                <c:pt idx="26">
                  <c:v>8</c:v>
                </c:pt>
                <c:pt idx="27">
                  <c:v>0</c:v>
                </c:pt>
                <c:pt idx="28">
                  <c:v>1</c:v>
                </c:pt>
                <c:pt idx="29">
                  <c:v>4</c:v>
                </c:pt>
                <c:pt idx="30">
                  <c:v>0</c:v>
                </c:pt>
                <c:pt idx="31">
                  <c:v>13</c:v>
                </c:pt>
                <c:pt idx="32">
                  <c:v>4</c:v>
                </c:pt>
                <c:pt idx="33">
                  <c:v>0</c:v>
                </c:pt>
                <c:pt idx="34">
                  <c:v>0</c:v>
                </c:pt>
                <c:pt idx="35">
                  <c:v>0</c:v>
                </c:pt>
                <c:pt idx="36">
                  <c:v>0</c:v>
                </c:pt>
                <c:pt idx="37">
                  <c:v>0</c:v>
                </c:pt>
                <c:pt idx="38">
                  <c:v>0</c:v>
                </c:pt>
                <c:pt idx="39">
                  <c:v>0</c:v>
                </c:pt>
                <c:pt idx="40">
                  <c:v>0</c:v>
                </c:pt>
                <c:pt idx="41">
                  <c:v>0</c:v>
                </c:pt>
                <c:pt idx="42">
                  <c:v>0</c:v>
                </c:pt>
                <c:pt idx="43">
                  <c:v>0</c:v>
                </c:pt>
                <c:pt idx="44">
                  <c:v>4</c:v>
                </c:pt>
                <c:pt idx="45">
                  <c:v>0</c:v>
                </c:pt>
              </c:numCache>
            </c:numRef>
          </c:val>
        </c:ser>
        <c:ser>
          <c:idx val="1"/>
          <c:order val="1"/>
          <c:tx>
            <c:v>Insertions</c:v>
          </c:tx>
          <c:spPr>
            <a:solidFill>
              <a:srgbClr val="00B050"/>
            </a:solidFill>
          </c:spPr>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37585.357569445339</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39501.091724536171</c:v>
                </c:pt>
                <c:pt idx="43">
                  <c:v>39501.098668981474</c:v>
                </c:pt>
                <c:pt idx="44">
                  <c:v>39661.179120370354</c:v>
                </c:pt>
                <c:pt idx="45">
                  <c:v>41162.429629629594</c:v>
                </c:pt>
              </c:numCache>
            </c:numRef>
          </c:cat>
          <c:val>
            <c:numRef>
              <c:f>biosql!$W$2:$W$47</c:f>
              <c:numCache>
                <c:formatCode>General</c:formatCode>
                <c:ptCount val="46"/>
                <c:pt idx="0">
                  <c:v>1</c:v>
                </c:pt>
                <c:pt idx="1">
                  <c:v>0</c:v>
                </c:pt>
                <c:pt idx="2">
                  <c:v>22</c:v>
                </c:pt>
                <c:pt idx="3">
                  <c:v>0</c:v>
                </c:pt>
                <c:pt idx="4">
                  <c:v>6</c:v>
                </c:pt>
                <c:pt idx="5">
                  <c:v>0</c:v>
                </c:pt>
                <c:pt idx="6">
                  <c:v>0</c:v>
                </c:pt>
                <c:pt idx="7">
                  <c:v>2</c:v>
                </c:pt>
                <c:pt idx="8">
                  <c:v>2</c:v>
                </c:pt>
                <c:pt idx="9">
                  <c:v>15</c:v>
                </c:pt>
                <c:pt idx="10">
                  <c:v>1</c:v>
                </c:pt>
                <c:pt idx="11">
                  <c:v>2</c:v>
                </c:pt>
                <c:pt idx="12">
                  <c:v>1</c:v>
                </c:pt>
                <c:pt idx="13">
                  <c:v>0</c:v>
                </c:pt>
                <c:pt idx="14">
                  <c:v>2</c:v>
                </c:pt>
                <c:pt idx="15">
                  <c:v>2</c:v>
                </c:pt>
                <c:pt idx="16">
                  <c:v>6</c:v>
                </c:pt>
                <c:pt idx="17">
                  <c:v>1</c:v>
                </c:pt>
                <c:pt idx="18">
                  <c:v>2</c:v>
                </c:pt>
                <c:pt idx="19">
                  <c:v>1</c:v>
                </c:pt>
                <c:pt idx="20">
                  <c:v>62</c:v>
                </c:pt>
                <c:pt idx="21">
                  <c:v>3</c:v>
                </c:pt>
                <c:pt idx="22">
                  <c:v>11</c:v>
                </c:pt>
                <c:pt idx="23">
                  <c:v>11</c:v>
                </c:pt>
                <c:pt idx="24">
                  <c:v>0</c:v>
                </c:pt>
                <c:pt idx="25">
                  <c:v>5</c:v>
                </c:pt>
                <c:pt idx="26">
                  <c:v>28</c:v>
                </c:pt>
                <c:pt idx="27">
                  <c:v>12</c:v>
                </c:pt>
                <c:pt idx="28">
                  <c:v>4</c:v>
                </c:pt>
                <c:pt idx="29">
                  <c:v>0</c:v>
                </c:pt>
                <c:pt idx="30">
                  <c:v>0</c:v>
                </c:pt>
                <c:pt idx="31">
                  <c:v>3</c:v>
                </c:pt>
                <c:pt idx="32">
                  <c:v>8</c:v>
                </c:pt>
                <c:pt idx="33">
                  <c:v>0</c:v>
                </c:pt>
                <c:pt idx="34">
                  <c:v>0</c:v>
                </c:pt>
                <c:pt idx="35">
                  <c:v>0</c:v>
                </c:pt>
                <c:pt idx="36">
                  <c:v>0</c:v>
                </c:pt>
                <c:pt idx="37">
                  <c:v>3</c:v>
                </c:pt>
                <c:pt idx="38">
                  <c:v>0</c:v>
                </c:pt>
                <c:pt idx="39">
                  <c:v>0</c:v>
                </c:pt>
                <c:pt idx="40">
                  <c:v>0</c:v>
                </c:pt>
                <c:pt idx="41">
                  <c:v>0</c:v>
                </c:pt>
                <c:pt idx="42">
                  <c:v>0</c:v>
                </c:pt>
                <c:pt idx="43">
                  <c:v>0</c:v>
                </c:pt>
                <c:pt idx="44">
                  <c:v>0</c:v>
                </c:pt>
                <c:pt idx="45">
                  <c:v>0</c:v>
                </c:pt>
              </c:numCache>
            </c:numRef>
          </c:val>
        </c:ser>
        <c:ser>
          <c:idx val="2"/>
          <c:order val="2"/>
          <c:tx>
            <c:v>Deletions</c:v>
          </c:tx>
          <c:spPr>
            <a:solidFill>
              <a:srgbClr val="FF0000"/>
            </a:solidFill>
          </c:spPr>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37585.357569445339</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39501.091724536171</c:v>
                </c:pt>
                <c:pt idx="43">
                  <c:v>39501.098668981474</c:v>
                </c:pt>
                <c:pt idx="44">
                  <c:v>39661.179120370354</c:v>
                </c:pt>
                <c:pt idx="45">
                  <c:v>41162.429629629594</c:v>
                </c:pt>
              </c:numCache>
            </c:numRef>
          </c:cat>
          <c:val>
            <c:numRef>
              <c:f>biosql!$X$2:$X$47</c:f>
              <c:numCache>
                <c:formatCode>General</c:formatCode>
                <c:ptCount val="46"/>
                <c:pt idx="0">
                  <c:v>1</c:v>
                </c:pt>
                <c:pt idx="1">
                  <c:v>0</c:v>
                </c:pt>
                <c:pt idx="2">
                  <c:v>22</c:v>
                </c:pt>
                <c:pt idx="3">
                  <c:v>0</c:v>
                </c:pt>
                <c:pt idx="4">
                  <c:v>0</c:v>
                </c:pt>
                <c:pt idx="5">
                  <c:v>0</c:v>
                </c:pt>
                <c:pt idx="6">
                  <c:v>0</c:v>
                </c:pt>
                <c:pt idx="7">
                  <c:v>0</c:v>
                </c:pt>
                <c:pt idx="8">
                  <c:v>0</c:v>
                </c:pt>
                <c:pt idx="9">
                  <c:v>21</c:v>
                </c:pt>
                <c:pt idx="10">
                  <c:v>3</c:v>
                </c:pt>
                <c:pt idx="11">
                  <c:v>5</c:v>
                </c:pt>
                <c:pt idx="12">
                  <c:v>0</c:v>
                </c:pt>
                <c:pt idx="13">
                  <c:v>0</c:v>
                </c:pt>
                <c:pt idx="14">
                  <c:v>2</c:v>
                </c:pt>
                <c:pt idx="15">
                  <c:v>4</c:v>
                </c:pt>
                <c:pt idx="16">
                  <c:v>0</c:v>
                </c:pt>
                <c:pt idx="17">
                  <c:v>0</c:v>
                </c:pt>
                <c:pt idx="18">
                  <c:v>4</c:v>
                </c:pt>
                <c:pt idx="19">
                  <c:v>2</c:v>
                </c:pt>
                <c:pt idx="20">
                  <c:v>65</c:v>
                </c:pt>
                <c:pt idx="21">
                  <c:v>6</c:v>
                </c:pt>
                <c:pt idx="22">
                  <c:v>14</c:v>
                </c:pt>
                <c:pt idx="23">
                  <c:v>0</c:v>
                </c:pt>
                <c:pt idx="24">
                  <c:v>4</c:v>
                </c:pt>
                <c:pt idx="25">
                  <c:v>0</c:v>
                </c:pt>
                <c:pt idx="26">
                  <c:v>37</c:v>
                </c:pt>
                <c:pt idx="27">
                  <c:v>11</c:v>
                </c:pt>
                <c:pt idx="28">
                  <c:v>0</c:v>
                </c:pt>
                <c:pt idx="29">
                  <c:v>2</c:v>
                </c:pt>
                <c:pt idx="30">
                  <c:v>0</c:v>
                </c:pt>
                <c:pt idx="31">
                  <c:v>4</c:v>
                </c:pt>
                <c:pt idx="32">
                  <c:v>16</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gapWidth val="9"/>
        <c:overlap val="100"/>
        <c:axId val="110080000"/>
        <c:axId val="116901760"/>
      </c:barChart>
      <c:dateAx>
        <c:axId val="110080000"/>
        <c:scaling>
          <c:orientation val="minMax"/>
        </c:scaling>
        <c:delete val="1"/>
        <c:axPos val="b"/>
        <c:numFmt formatCode="[$-409]yyyy;@" sourceLinked="0"/>
        <c:majorTickMark val="none"/>
        <c:tickLblPos val="none"/>
        <c:crossAx val="116901760"/>
        <c:crosses val="autoZero"/>
        <c:auto val="1"/>
        <c:lblOffset val="100"/>
        <c:majorUnit val="1"/>
        <c:majorTimeUnit val="years"/>
      </c:dateAx>
      <c:valAx>
        <c:axId val="116901760"/>
        <c:scaling>
          <c:orientation val="minMax"/>
          <c:max val="160"/>
          <c:min val="0"/>
        </c:scaling>
        <c:axPos val="l"/>
        <c:numFmt formatCode="General" sourceLinked="1"/>
        <c:tickLblPos val="nextTo"/>
        <c:crossAx val="11008000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coppermine!$D$2:$D$118</c:f>
              <c:numCache>
                <c:formatCode>[$-409]d\-mmm\-yy;@</c:formatCode>
                <c:ptCount val="117"/>
                <c:pt idx="0">
                  <c:v>37882.866817130212</c:v>
                </c:pt>
                <c:pt idx="1">
                  <c:v>37894.947141203585</c:v>
                </c:pt>
                <c:pt idx="2">
                  <c:v>37895.985787037025</c:v>
                </c:pt>
                <c:pt idx="3">
                  <c:v>37910.232037037036</c:v>
                </c:pt>
                <c:pt idx="4">
                  <c:v>38018.429062499999</c:v>
                </c:pt>
                <c:pt idx="5">
                  <c:v>38046.604363425933</c:v>
                </c:pt>
                <c:pt idx="6">
                  <c:v>38047.308912037042</c:v>
                </c:pt>
                <c:pt idx="7">
                  <c:v>38067.931423610258</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38666.512256945243</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39345.487256945198</c:v>
                </c:pt>
                <c:pt idx="64">
                  <c:v>39430.316539352949</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39828.896539352594</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40512.684398148915</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coppermine!$S$2:$S$118</c:f>
              <c:numCache>
                <c:formatCode>General</c:formatCode>
                <c:ptCount val="117"/>
                <c:pt idx="0">
                  <c:v>1</c:v>
                </c:pt>
                <c:pt idx="1">
                  <c:v>1</c:v>
                </c:pt>
                <c:pt idx="2">
                  <c:v>0</c:v>
                </c:pt>
                <c:pt idx="3">
                  <c:v>1</c:v>
                </c:pt>
                <c:pt idx="4">
                  <c:v>0</c:v>
                </c:pt>
                <c:pt idx="5">
                  <c:v>0</c:v>
                </c:pt>
                <c:pt idx="6">
                  <c:v>1</c:v>
                </c:pt>
                <c:pt idx="7">
                  <c:v>0</c:v>
                </c:pt>
                <c:pt idx="8">
                  <c:v>1</c:v>
                </c:pt>
                <c:pt idx="9">
                  <c:v>1</c:v>
                </c:pt>
                <c:pt idx="10">
                  <c:v>2</c:v>
                </c:pt>
                <c:pt idx="11">
                  <c:v>1</c:v>
                </c:pt>
                <c:pt idx="12">
                  <c:v>1</c:v>
                </c:pt>
                <c:pt idx="13">
                  <c:v>1</c:v>
                </c:pt>
                <c:pt idx="14">
                  <c:v>0</c:v>
                </c:pt>
                <c:pt idx="15">
                  <c:v>1</c:v>
                </c:pt>
                <c:pt idx="16">
                  <c:v>2</c:v>
                </c:pt>
                <c:pt idx="17">
                  <c:v>0</c:v>
                </c:pt>
                <c:pt idx="18">
                  <c:v>1</c:v>
                </c:pt>
                <c:pt idx="19">
                  <c:v>0</c:v>
                </c:pt>
                <c:pt idx="20">
                  <c:v>1</c:v>
                </c:pt>
                <c:pt idx="21">
                  <c:v>0</c:v>
                </c:pt>
                <c:pt idx="22">
                  <c:v>0</c:v>
                </c:pt>
                <c:pt idx="23">
                  <c:v>1</c:v>
                </c:pt>
                <c:pt idx="24">
                  <c:v>1</c:v>
                </c:pt>
                <c:pt idx="25">
                  <c:v>0</c:v>
                </c:pt>
                <c:pt idx="26">
                  <c:v>0</c:v>
                </c:pt>
                <c:pt idx="27">
                  <c:v>0</c:v>
                </c:pt>
                <c:pt idx="28">
                  <c:v>1</c:v>
                </c:pt>
                <c:pt idx="29">
                  <c:v>1</c:v>
                </c:pt>
                <c:pt idx="30">
                  <c:v>1</c:v>
                </c:pt>
                <c:pt idx="31">
                  <c:v>0</c:v>
                </c:pt>
                <c:pt idx="32">
                  <c:v>0</c:v>
                </c:pt>
                <c:pt idx="33">
                  <c:v>4</c:v>
                </c:pt>
                <c:pt idx="34">
                  <c:v>0</c:v>
                </c:pt>
                <c:pt idx="35">
                  <c:v>2</c:v>
                </c:pt>
                <c:pt idx="36">
                  <c:v>1</c:v>
                </c:pt>
                <c:pt idx="37">
                  <c:v>2</c:v>
                </c:pt>
                <c:pt idx="38">
                  <c:v>1</c:v>
                </c:pt>
                <c:pt idx="39">
                  <c:v>0</c:v>
                </c:pt>
                <c:pt idx="40">
                  <c:v>0</c:v>
                </c:pt>
                <c:pt idx="41">
                  <c:v>0</c:v>
                </c:pt>
                <c:pt idx="42">
                  <c:v>0</c:v>
                </c:pt>
                <c:pt idx="43">
                  <c:v>0</c:v>
                </c:pt>
                <c:pt idx="44">
                  <c:v>0</c:v>
                </c:pt>
                <c:pt idx="45">
                  <c:v>1</c:v>
                </c:pt>
                <c:pt idx="46">
                  <c:v>0</c:v>
                </c:pt>
                <c:pt idx="47">
                  <c:v>0</c:v>
                </c:pt>
                <c:pt idx="48">
                  <c:v>0</c:v>
                </c:pt>
                <c:pt idx="49">
                  <c:v>0</c:v>
                </c:pt>
                <c:pt idx="50">
                  <c:v>1</c:v>
                </c:pt>
                <c:pt idx="51">
                  <c:v>0</c:v>
                </c:pt>
                <c:pt idx="52">
                  <c:v>1</c:v>
                </c:pt>
                <c:pt idx="53">
                  <c:v>0</c:v>
                </c:pt>
                <c:pt idx="54">
                  <c:v>1</c:v>
                </c:pt>
                <c:pt idx="55">
                  <c:v>0</c:v>
                </c:pt>
                <c:pt idx="56">
                  <c:v>2</c:v>
                </c:pt>
                <c:pt idx="57">
                  <c:v>0</c:v>
                </c:pt>
                <c:pt idx="58">
                  <c:v>0</c:v>
                </c:pt>
                <c:pt idx="59">
                  <c:v>0</c:v>
                </c:pt>
                <c:pt idx="60">
                  <c:v>0</c:v>
                </c:pt>
                <c:pt idx="61">
                  <c:v>0</c:v>
                </c:pt>
                <c:pt idx="62">
                  <c:v>2</c:v>
                </c:pt>
                <c:pt idx="63">
                  <c:v>2</c:v>
                </c:pt>
                <c:pt idx="64">
                  <c:v>1</c:v>
                </c:pt>
                <c:pt idx="65">
                  <c:v>0</c:v>
                </c:pt>
                <c:pt idx="66">
                  <c:v>0</c:v>
                </c:pt>
                <c:pt idx="67">
                  <c:v>1</c:v>
                </c:pt>
                <c:pt idx="68">
                  <c:v>1</c:v>
                </c:pt>
                <c:pt idx="69">
                  <c:v>1</c:v>
                </c:pt>
                <c:pt idx="70">
                  <c:v>0</c:v>
                </c:pt>
                <c:pt idx="71">
                  <c:v>0</c:v>
                </c:pt>
                <c:pt idx="72">
                  <c:v>1</c:v>
                </c:pt>
                <c:pt idx="73">
                  <c:v>2</c:v>
                </c:pt>
                <c:pt idx="74">
                  <c:v>1</c:v>
                </c:pt>
                <c:pt idx="75">
                  <c:v>1</c:v>
                </c:pt>
                <c:pt idx="76">
                  <c:v>2</c:v>
                </c:pt>
                <c:pt idx="77">
                  <c:v>0</c:v>
                </c:pt>
                <c:pt idx="78">
                  <c:v>3</c:v>
                </c:pt>
                <c:pt idx="79">
                  <c:v>0</c:v>
                </c:pt>
                <c:pt idx="80">
                  <c:v>0</c:v>
                </c:pt>
                <c:pt idx="81">
                  <c:v>0</c:v>
                </c:pt>
                <c:pt idx="82">
                  <c:v>0</c:v>
                </c:pt>
                <c:pt idx="83">
                  <c:v>1</c:v>
                </c:pt>
                <c:pt idx="84">
                  <c:v>1</c:v>
                </c:pt>
                <c:pt idx="85">
                  <c:v>0</c:v>
                </c:pt>
                <c:pt idx="86">
                  <c:v>2</c:v>
                </c:pt>
                <c:pt idx="87">
                  <c:v>0</c:v>
                </c:pt>
                <c:pt idx="88">
                  <c:v>1</c:v>
                </c:pt>
                <c:pt idx="89">
                  <c:v>0</c:v>
                </c:pt>
                <c:pt idx="90">
                  <c:v>1</c:v>
                </c:pt>
                <c:pt idx="91">
                  <c:v>0</c:v>
                </c:pt>
                <c:pt idx="92">
                  <c:v>0</c:v>
                </c:pt>
                <c:pt idx="93">
                  <c:v>0</c:v>
                </c:pt>
                <c:pt idx="94">
                  <c:v>0</c:v>
                </c:pt>
                <c:pt idx="95">
                  <c:v>0</c:v>
                </c:pt>
                <c:pt idx="96">
                  <c:v>0</c:v>
                </c:pt>
                <c:pt idx="97">
                  <c:v>0</c:v>
                </c:pt>
                <c:pt idx="98">
                  <c:v>1</c:v>
                </c:pt>
                <c:pt idx="99">
                  <c:v>0</c:v>
                </c:pt>
                <c:pt idx="100">
                  <c:v>0</c:v>
                </c:pt>
                <c:pt idx="101">
                  <c:v>0</c:v>
                </c:pt>
                <c:pt idx="102">
                  <c:v>0</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ser>
          <c:idx val="1"/>
          <c:order val="1"/>
          <c:tx>
            <c:v>Insertions</c:v>
          </c:tx>
          <c:spPr>
            <a:solidFill>
              <a:srgbClr val="00B050"/>
            </a:solidFill>
          </c:spPr>
          <c:cat>
            <c:numRef>
              <c:f>coppermine!$D$2:$D$118</c:f>
              <c:numCache>
                <c:formatCode>[$-409]d\-mmm\-yy;@</c:formatCode>
                <c:ptCount val="117"/>
                <c:pt idx="0">
                  <c:v>37882.866817130212</c:v>
                </c:pt>
                <c:pt idx="1">
                  <c:v>37894.947141203585</c:v>
                </c:pt>
                <c:pt idx="2">
                  <c:v>37895.985787037025</c:v>
                </c:pt>
                <c:pt idx="3">
                  <c:v>37910.232037037036</c:v>
                </c:pt>
                <c:pt idx="4">
                  <c:v>38018.429062499999</c:v>
                </c:pt>
                <c:pt idx="5">
                  <c:v>38046.604363425933</c:v>
                </c:pt>
                <c:pt idx="6">
                  <c:v>38047.308912037042</c:v>
                </c:pt>
                <c:pt idx="7">
                  <c:v>38067.931423610258</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38666.512256945243</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39345.487256945198</c:v>
                </c:pt>
                <c:pt idx="64">
                  <c:v>39430.316539352949</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39828.896539352594</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40512.684398148915</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coppermine!$W$2:$W$118</c:f>
              <c:numCache>
                <c:formatCode>General</c:formatCode>
                <c:ptCount val="117"/>
                <c:pt idx="0">
                  <c:v>2</c:v>
                </c:pt>
                <c:pt idx="1">
                  <c:v>2</c:v>
                </c:pt>
                <c:pt idx="2">
                  <c:v>5</c:v>
                </c:pt>
                <c:pt idx="3">
                  <c:v>4</c:v>
                </c:pt>
                <c:pt idx="4">
                  <c:v>4</c:v>
                </c:pt>
                <c:pt idx="5">
                  <c:v>9</c:v>
                </c:pt>
                <c:pt idx="6">
                  <c:v>1</c:v>
                </c:pt>
                <c:pt idx="7">
                  <c:v>0</c:v>
                </c:pt>
                <c:pt idx="8">
                  <c:v>8</c:v>
                </c:pt>
                <c:pt idx="9">
                  <c:v>1</c:v>
                </c:pt>
                <c:pt idx="10">
                  <c:v>0</c:v>
                </c:pt>
                <c:pt idx="11">
                  <c:v>1</c:v>
                </c:pt>
                <c:pt idx="12">
                  <c:v>1</c:v>
                </c:pt>
                <c:pt idx="13">
                  <c:v>3</c:v>
                </c:pt>
                <c:pt idx="14">
                  <c:v>3</c:v>
                </c:pt>
                <c:pt idx="15">
                  <c:v>6</c:v>
                </c:pt>
                <c:pt idx="16">
                  <c:v>0</c:v>
                </c:pt>
                <c:pt idx="17">
                  <c:v>0</c:v>
                </c:pt>
                <c:pt idx="18">
                  <c:v>1</c:v>
                </c:pt>
                <c:pt idx="19">
                  <c:v>5</c:v>
                </c:pt>
                <c:pt idx="20">
                  <c:v>1</c:v>
                </c:pt>
                <c:pt idx="21">
                  <c:v>0</c:v>
                </c:pt>
                <c:pt idx="22">
                  <c:v>0</c:v>
                </c:pt>
                <c:pt idx="23">
                  <c:v>1</c:v>
                </c:pt>
                <c:pt idx="24">
                  <c:v>1</c:v>
                </c:pt>
                <c:pt idx="25">
                  <c:v>3</c:v>
                </c:pt>
                <c:pt idx="26">
                  <c:v>11</c:v>
                </c:pt>
                <c:pt idx="27">
                  <c:v>0</c:v>
                </c:pt>
                <c:pt idx="28">
                  <c:v>8</c:v>
                </c:pt>
                <c:pt idx="29">
                  <c:v>1</c:v>
                </c:pt>
                <c:pt idx="30">
                  <c:v>18</c:v>
                </c:pt>
                <c:pt idx="31">
                  <c:v>0</c:v>
                </c:pt>
                <c:pt idx="32">
                  <c:v>0</c:v>
                </c:pt>
                <c:pt idx="33">
                  <c:v>2</c:v>
                </c:pt>
                <c:pt idx="34">
                  <c:v>5</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1</c:v>
                </c:pt>
                <c:pt idx="53">
                  <c:v>0</c:v>
                </c:pt>
                <c:pt idx="54">
                  <c:v>1</c:v>
                </c:pt>
                <c:pt idx="55">
                  <c:v>5</c:v>
                </c:pt>
                <c:pt idx="56">
                  <c:v>0</c:v>
                </c:pt>
                <c:pt idx="57">
                  <c:v>0</c:v>
                </c:pt>
                <c:pt idx="58">
                  <c:v>0</c:v>
                </c:pt>
                <c:pt idx="59">
                  <c:v>0</c:v>
                </c:pt>
                <c:pt idx="60">
                  <c:v>0</c:v>
                </c:pt>
                <c:pt idx="61">
                  <c:v>0</c:v>
                </c:pt>
                <c:pt idx="62">
                  <c:v>0</c:v>
                </c:pt>
                <c:pt idx="63">
                  <c:v>0</c:v>
                </c:pt>
                <c:pt idx="64">
                  <c:v>5</c:v>
                </c:pt>
                <c:pt idx="65">
                  <c:v>0</c:v>
                </c:pt>
                <c:pt idx="66">
                  <c:v>0</c:v>
                </c:pt>
                <c:pt idx="67">
                  <c:v>0</c:v>
                </c:pt>
                <c:pt idx="68">
                  <c:v>3</c:v>
                </c:pt>
                <c:pt idx="69">
                  <c:v>1</c:v>
                </c:pt>
                <c:pt idx="70">
                  <c:v>9</c:v>
                </c:pt>
                <c:pt idx="71">
                  <c:v>0</c:v>
                </c:pt>
                <c:pt idx="72">
                  <c:v>1</c:v>
                </c:pt>
                <c:pt idx="73">
                  <c:v>0</c:v>
                </c:pt>
                <c:pt idx="74">
                  <c:v>2</c:v>
                </c:pt>
                <c:pt idx="75">
                  <c:v>1</c:v>
                </c:pt>
                <c:pt idx="76">
                  <c:v>1</c:v>
                </c:pt>
                <c:pt idx="77">
                  <c:v>0</c:v>
                </c:pt>
                <c:pt idx="78">
                  <c:v>0</c:v>
                </c:pt>
                <c:pt idx="79">
                  <c:v>0</c:v>
                </c:pt>
                <c:pt idx="80">
                  <c:v>0</c:v>
                </c:pt>
                <c:pt idx="81">
                  <c:v>0</c:v>
                </c:pt>
                <c:pt idx="82">
                  <c:v>0</c:v>
                </c:pt>
                <c:pt idx="83">
                  <c:v>1</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1</c:v>
                </c:pt>
                <c:pt idx="99">
                  <c:v>0</c:v>
                </c:pt>
                <c:pt idx="100">
                  <c:v>0</c:v>
                </c:pt>
                <c:pt idx="101">
                  <c:v>0</c:v>
                </c:pt>
                <c:pt idx="102">
                  <c:v>0</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ser>
          <c:idx val="2"/>
          <c:order val="2"/>
          <c:tx>
            <c:v>Deletions</c:v>
          </c:tx>
          <c:spPr>
            <a:solidFill>
              <a:srgbClr val="FF0000"/>
            </a:solidFill>
          </c:spPr>
          <c:cat>
            <c:numRef>
              <c:f>coppermine!$D$2:$D$118</c:f>
              <c:numCache>
                <c:formatCode>[$-409]d\-mmm\-yy;@</c:formatCode>
                <c:ptCount val="117"/>
                <c:pt idx="0">
                  <c:v>37882.866817130212</c:v>
                </c:pt>
                <c:pt idx="1">
                  <c:v>37894.947141203585</c:v>
                </c:pt>
                <c:pt idx="2">
                  <c:v>37895.985787037025</c:v>
                </c:pt>
                <c:pt idx="3">
                  <c:v>37910.232037037036</c:v>
                </c:pt>
                <c:pt idx="4">
                  <c:v>38018.429062499999</c:v>
                </c:pt>
                <c:pt idx="5">
                  <c:v>38046.604363425933</c:v>
                </c:pt>
                <c:pt idx="6">
                  <c:v>38047.308912037042</c:v>
                </c:pt>
                <c:pt idx="7">
                  <c:v>38067.931423610258</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38666.512256945243</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39345.487256945198</c:v>
                </c:pt>
                <c:pt idx="64">
                  <c:v>39430.316539352949</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39828.896539352594</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40512.684398148915</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coppermine!$X$2:$X$118</c:f>
              <c:numCache>
                <c:formatCode>General</c:formatCode>
                <c:ptCount val="117"/>
                <c:pt idx="0">
                  <c:v>0</c:v>
                </c:pt>
                <c:pt idx="1">
                  <c:v>0</c:v>
                </c:pt>
                <c:pt idx="2">
                  <c:v>0</c:v>
                </c:pt>
                <c:pt idx="3">
                  <c:v>0</c:v>
                </c:pt>
                <c:pt idx="4">
                  <c:v>0</c:v>
                </c:pt>
                <c:pt idx="5">
                  <c:v>0</c:v>
                </c:pt>
                <c:pt idx="6">
                  <c:v>0</c:v>
                </c:pt>
                <c:pt idx="7">
                  <c:v>0</c:v>
                </c:pt>
                <c:pt idx="8">
                  <c:v>0</c:v>
                </c:pt>
                <c:pt idx="9">
                  <c:v>2</c:v>
                </c:pt>
                <c:pt idx="10">
                  <c:v>0</c:v>
                </c:pt>
                <c:pt idx="11">
                  <c:v>0</c:v>
                </c:pt>
                <c:pt idx="12">
                  <c:v>0</c:v>
                </c:pt>
                <c:pt idx="13">
                  <c:v>2</c:v>
                </c:pt>
                <c:pt idx="14">
                  <c:v>0</c:v>
                </c:pt>
                <c:pt idx="15">
                  <c:v>7</c:v>
                </c:pt>
                <c:pt idx="16">
                  <c:v>0</c:v>
                </c:pt>
                <c:pt idx="17">
                  <c:v>0</c:v>
                </c:pt>
                <c:pt idx="18">
                  <c:v>0</c:v>
                </c:pt>
                <c:pt idx="19">
                  <c:v>0</c:v>
                </c:pt>
                <c:pt idx="20">
                  <c:v>0</c:v>
                </c:pt>
                <c:pt idx="21">
                  <c:v>0</c:v>
                </c:pt>
                <c:pt idx="22">
                  <c:v>0</c:v>
                </c:pt>
                <c:pt idx="23">
                  <c:v>0</c:v>
                </c:pt>
                <c:pt idx="24">
                  <c:v>0</c:v>
                </c:pt>
                <c:pt idx="25">
                  <c:v>0</c:v>
                </c:pt>
                <c:pt idx="26">
                  <c:v>0</c:v>
                </c:pt>
                <c:pt idx="27">
                  <c:v>0</c:v>
                </c:pt>
                <c:pt idx="28">
                  <c:v>2</c:v>
                </c:pt>
                <c:pt idx="29">
                  <c:v>18</c:v>
                </c:pt>
                <c:pt idx="30">
                  <c:v>2</c:v>
                </c:pt>
                <c:pt idx="31">
                  <c:v>0</c:v>
                </c:pt>
                <c:pt idx="32">
                  <c:v>0</c:v>
                </c:pt>
                <c:pt idx="33">
                  <c:v>0</c:v>
                </c:pt>
                <c:pt idx="34">
                  <c:v>0</c:v>
                </c:pt>
                <c:pt idx="35">
                  <c:v>0</c:v>
                </c:pt>
                <c:pt idx="36">
                  <c:v>4</c:v>
                </c:pt>
                <c:pt idx="37">
                  <c:v>10</c:v>
                </c:pt>
                <c:pt idx="38">
                  <c:v>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2</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2</c:v>
                </c:pt>
                <c:pt idx="85">
                  <c:v>0</c:v>
                </c:pt>
                <c:pt idx="86">
                  <c:v>0</c:v>
                </c:pt>
                <c:pt idx="87">
                  <c:v>4</c:v>
                </c:pt>
                <c:pt idx="88">
                  <c:v>7</c:v>
                </c:pt>
                <c:pt idx="89">
                  <c:v>0</c:v>
                </c:pt>
                <c:pt idx="90">
                  <c:v>2</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overlap val="100"/>
        <c:axId val="120817920"/>
        <c:axId val="123854208"/>
      </c:barChart>
      <c:dateAx>
        <c:axId val="120817920"/>
        <c:scaling>
          <c:orientation val="minMax"/>
        </c:scaling>
        <c:delete val="1"/>
        <c:axPos val="b"/>
        <c:numFmt formatCode="[$-409]yyyy;@" sourceLinked="0"/>
        <c:tickLblPos val="none"/>
        <c:crossAx val="123854208"/>
        <c:crosses val="autoZero"/>
        <c:auto val="1"/>
        <c:lblOffset val="100"/>
        <c:majorUnit val="1"/>
        <c:majorTimeUnit val="years"/>
      </c:dateAx>
      <c:valAx>
        <c:axId val="123854208"/>
        <c:scaling>
          <c:orientation val="minMax"/>
          <c:max val="23"/>
          <c:min val="0"/>
        </c:scaling>
        <c:axPos val="l"/>
        <c:numFmt formatCode="General" sourceLinked="1"/>
        <c:tickLblPos val="nextTo"/>
        <c:crossAx val="12081792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36541.516898149217</c:v>
                </c:pt>
                <c:pt idx="18">
                  <c:v>36544.788819445435</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36620.322858797022</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36700.794189814049</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36777.561724536237</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37005.44127314887</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37140.554988426637</c:v>
                </c:pt>
                <c:pt idx="112">
                  <c:v>37144.527118055557</c:v>
                </c:pt>
                <c:pt idx="113">
                  <c:v>37169.512673611105</c:v>
                </c:pt>
                <c:pt idx="114">
                  <c:v>37173.655821759254</c:v>
                </c:pt>
                <c:pt idx="115">
                  <c:v>37174.533703702975</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37357.665937500002</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37470.542546297067</c:v>
                </c:pt>
                <c:pt idx="151">
                  <c:v>37482.565798610347</c:v>
                </c:pt>
                <c:pt idx="152">
                  <c:v>37484.431319445139</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37608.621400462194</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37699.681238426696</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37827.697812500002</c:v>
                </c:pt>
                <c:pt idx="207">
                  <c:v>37827.720937500002</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37963.555613426652</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38069.474039352564</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38278.306921297008</c:v>
                </c:pt>
                <c:pt idx="272">
                  <c:v>38278.415300925932</c:v>
                </c:pt>
                <c:pt idx="273">
                  <c:v>38316.425682870184</c:v>
                </c:pt>
                <c:pt idx="274">
                  <c:v>38323.578206018603</c:v>
                </c:pt>
                <c:pt idx="275">
                  <c:v>38369.705000000002</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38503.415613426696</c:v>
                </c:pt>
                <c:pt idx="286">
                  <c:v>38519.531331018516</c:v>
                </c:pt>
                <c:pt idx="287">
                  <c:v>38566.334340277783</c:v>
                </c:pt>
                <c:pt idx="288">
                  <c:v>38602.495451388888</c:v>
                </c:pt>
                <c:pt idx="289">
                  <c:v>38630.697465277575</c:v>
                </c:pt>
                <c:pt idx="290">
                  <c:v>38642.325046296297</c:v>
                </c:pt>
                <c:pt idx="291">
                  <c:v>38642.485659722232</c:v>
                </c:pt>
                <c:pt idx="292">
                  <c:v>38643.596423610303</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38784.622743054984</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39013.333819445346</c:v>
                </c:pt>
                <c:pt idx="344">
                  <c:v>39031.508414351862</c:v>
                </c:pt>
                <c:pt idx="345">
                  <c:v>39069.603136574078</c:v>
                </c:pt>
                <c:pt idx="346">
                  <c:v>39086.572997685187</c:v>
                </c:pt>
                <c:pt idx="347">
                  <c:v>39086.579560185186</c:v>
                </c:pt>
                <c:pt idx="348">
                  <c:v>39090.446296297348</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39580.35094907476</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39638.458148148973</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39661.802557871073</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40113.557187500002</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40415.578819445502</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40582.690462962113</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40610.646296297222</c:v>
                </c:pt>
                <c:pt idx="465">
                  <c:v>40613.544305555552</c:v>
                </c:pt>
                <c:pt idx="466">
                  <c:v>40616.822824074203</c:v>
                </c:pt>
                <c:pt idx="467">
                  <c:v>40626.443692129629</c:v>
                </c:pt>
                <c:pt idx="468">
                  <c:v>40626.449699074212</c:v>
                </c:pt>
                <c:pt idx="469">
                  <c:v>40626.573217592602</c:v>
                </c:pt>
                <c:pt idx="470">
                  <c:v>40634.536273148973</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40721.612546297059</c:v>
                </c:pt>
                <c:pt idx="479">
                  <c:v>40721.620729166585</c:v>
                </c:pt>
                <c:pt idx="480">
                  <c:v>40737.457013889012</c:v>
                </c:pt>
                <c:pt idx="481">
                  <c:v>40744.557569445213</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41085.691203702976</c:v>
                </c:pt>
                <c:pt idx="515">
                  <c:v>41095.395567129628</c:v>
                </c:pt>
                <c:pt idx="516">
                  <c:v>41130.422893518517</c:v>
                </c:pt>
                <c:pt idx="517">
                  <c:v>41130.423993055556</c:v>
                </c:pt>
                <c:pt idx="518">
                  <c:v>41207.537175925929</c:v>
                </c:pt>
                <c:pt idx="519">
                  <c:v>41211.485520833325</c:v>
                </c:pt>
                <c:pt idx="520">
                  <c:v>41211.540613426696</c:v>
                </c:pt>
                <c:pt idx="521">
                  <c:v>41218.402395833335</c:v>
                </c:pt>
                <c:pt idx="522">
                  <c:v>41218.476319445435</c:v>
                </c:pt>
                <c:pt idx="523">
                  <c:v>41218.627453702975</c:v>
                </c:pt>
                <c:pt idx="524">
                  <c:v>41290.490532407413</c:v>
                </c:pt>
                <c:pt idx="525">
                  <c:v>41306.687766203584</c:v>
                </c:pt>
                <c:pt idx="526">
                  <c:v>41306.697685184976</c:v>
                </c:pt>
                <c:pt idx="527">
                  <c:v>41309.518622685187</c:v>
                </c:pt>
              </c:numCache>
            </c:numRef>
          </c:cat>
          <c:val>
            <c:numRef>
              <c:f>ensembl!$S$2:$S$529</c:f>
              <c:numCache>
                <c:formatCode>General</c:formatCode>
                <c:ptCount val="528"/>
                <c:pt idx="0">
                  <c:v>2</c:v>
                </c:pt>
                <c:pt idx="1">
                  <c:v>10</c:v>
                </c:pt>
                <c:pt idx="2">
                  <c:v>6</c:v>
                </c:pt>
                <c:pt idx="3">
                  <c:v>2</c:v>
                </c:pt>
                <c:pt idx="4">
                  <c:v>2</c:v>
                </c:pt>
                <c:pt idx="5">
                  <c:v>3</c:v>
                </c:pt>
                <c:pt idx="6">
                  <c:v>2</c:v>
                </c:pt>
                <c:pt idx="7">
                  <c:v>9</c:v>
                </c:pt>
                <c:pt idx="8">
                  <c:v>0</c:v>
                </c:pt>
                <c:pt idx="9">
                  <c:v>2</c:v>
                </c:pt>
                <c:pt idx="10">
                  <c:v>2</c:v>
                </c:pt>
                <c:pt idx="11">
                  <c:v>0</c:v>
                </c:pt>
                <c:pt idx="12">
                  <c:v>0</c:v>
                </c:pt>
                <c:pt idx="13">
                  <c:v>3</c:v>
                </c:pt>
                <c:pt idx="14">
                  <c:v>2</c:v>
                </c:pt>
                <c:pt idx="15">
                  <c:v>1</c:v>
                </c:pt>
                <c:pt idx="16">
                  <c:v>2</c:v>
                </c:pt>
                <c:pt idx="17">
                  <c:v>2</c:v>
                </c:pt>
                <c:pt idx="18">
                  <c:v>6</c:v>
                </c:pt>
                <c:pt idx="19">
                  <c:v>0</c:v>
                </c:pt>
                <c:pt idx="20">
                  <c:v>0</c:v>
                </c:pt>
                <c:pt idx="21">
                  <c:v>6</c:v>
                </c:pt>
                <c:pt idx="22">
                  <c:v>1</c:v>
                </c:pt>
                <c:pt idx="23">
                  <c:v>4</c:v>
                </c:pt>
                <c:pt idx="24">
                  <c:v>2</c:v>
                </c:pt>
                <c:pt idx="25">
                  <c:v>1</c:v>
                </c:pt>
                <c:pt idx="26">
                  <c:v>4</c:v>
                </c:pt>
                <c:pt idx="27">
                  <c:v>3</c:v>
                </c:pt>
                <c:pt idx="28">
                  <c:v>4</c:v>
                </c:pt>
                <c:pt idx="29">
                  <c:v>2</c:v>
                </c:pt>
                <c:pt idx="30">
                  <c:v>7</c:v>
                </c:pt>
                <c:pt idx="31">
                  <c:v>0</c:v>
                </c:pt>
                <c:pt idx="32">
                  <c:v>1</c:v>
                </c:pt>
                <c:pt idx="33">
                  <c:v>1</c:v>
                </c:pt>
                <c:pt idx="34">
                  <c:v>1</c:v>
                </c:pt>
                <c:pt idx="35">
                  <c:v>2</c:v>
                </c:pt>
                <c:pt idx="36">
                  <c:v>2</c:v>
                </c:pt>
                <c:pt idx="37">
                  <c:v>4</c:v>
                </c:pt>
                <c:pt idx="38">
                  <c:v>6</c:v>
                </c:pt>
                <c:pt idx="39">
                  <c:v>4</c:v>
                </c:pt>
                <c:pt idx="40">
                  <c:v>0</c:v>
                </c:pt>
                <c:pt idx="41">
                  <c:v>6</c:v>
                </c:pt>
                <c:pt idx="42">
                  <c:v>10</c:v>
                </c:pt>
                <c:pt idx="43">
                  <c:v>0</c:v>
                </c:pt>
                <c:pt idx="44">
                  <c:v>0</c:v>
                </c:pt>
                <c:pt idx="45">
                  <c:v>2</c:v>
                </c:pt>
                <c:pt idx="46">
                  <c:v>0</c:v>
                </c:pt>
                <c:pt idx="47">
                  <c:v>0</c:v>
                </c:pt>
                <c:pt idx="48">
                  <c:v>0</c:v>
                </c:pt>
                <c:pt idx="49">
                  <c:v>0</c:v>
                </c:pt>
                <c:pt idx="50">
                  <c:v>0</c:v>
                </c:pt>
                <c:pt idx="51">
                  <c:v>2</c:v>
                </c:pt>
                <c:pt idx="52">
                  <c:v>0</c:v>
                </c:pt>
                <c:pt idx="53">
                  <c:v>0</c:v>
                </c:pt>
                <c:pt idx="54">
                  <c:v>0</c:v>
                </c:pt>
                <c:pt idx="55">
                  <c:v>6</c:v>
                </c:pt>
                <c:pt idx="56">
                  <c:v>2</c:v>
                </c:pt>
                <c:pt idx="57">
                  <c:v>0</c:v>
                </c:pt>
                <c:pt idx="58">
                  <c:v>0</c:v>
                </c:pt>
                <c:pt idx="59">
                  <c:v>0</c:v>
                </c:pt>
                <c:pt idx="60">
                  <c:v>1</c:v>
                </c:pt>
                <c:pt idx="61">
                  <c:v>2</c:v>
                </c:pt>
                <c:pt idx="62">
                  <c:v>0</c:v>
                </c:pt>
                <c:pt idx="63">
                  <c:v>1</c:v>
                </c:pt>
                <c:pt idx="64">
                  <c:v>0</c:v>
                </c:pt>
                <c:pt idx="65">
                  <c:v>1</c:v>
                </c:pt>
                <c:pt idx="66">
                  <c:v>2</c:v>
                </c:pt>
                <c:pt idx="67">
                  <c:v>0</c:v>
                </c:pt>
                <c:pt idx="68">
                  <c:v>0</c:v>
                </c:pt>
                <c:pt idx="69">
                  <c:v>0</c:v>
                </c:pt>
                <c:pt idx="70">
                  <c:v>2</c:v>
                </c:pt>
                <c:pt idx="71">
                  <c:v>1</c:v>
                </c:pt>
                <c:pt idx="72">
                  <c:v>0</c:v>
                </c:pt>
                <c:pt idx="73">
                  <c:v>1</c:v>
                </c:pt>
                <c:pt idx="74">
                  <c:v>0</c:v>
                </c:pt>
                <c:pt idx="75">
                  <c:v>0</c:v>
                </c:pt>
                <c:pt idx="76">
                  <c:v>0</c:v>
                </c:pt>
                <c:pt idx="77">
                  <c:v>0</c:v>
                </c:pt>
                <c:pt idx="78">
                  <c:v>0</c:v>
                </c:pt>
                <c:pt idx="79">
                  <c:v>0</c:v>
                </c:pt>
                <c:pt idx="80">
                  <c:v>0</c:v>
                </c:pt>
                <c:pt idx="81">
                  <c:v>1</c:v>
                </c:pt>
                <c:pt idx="82">
                  <c:v>1</c:v>
                </c:pt>
                <c:pt idx="83">
                  <c:v>0</c:v>
                </c:pt>
                <c:pt idx="84">
                  <c:v>0</c:v>
                </c:pt>
                <c:pt idx="85">
                  <c:v>0</c:v>
                </c:pt>
                <c:pt idx="86">
                  <c:v>2</c:v>
                </c:pt>
                <c:pt idx="87">
                  <c:v>0</c:v>
                </c:pt>
                <c:pt idx="88">
                  <c:v>0</c:v>
                </c:pt>
                <c:pt idx="89">
                  <c:v>0</c:v>
                </c:pt>
                <c:pt idx="90">
                  <c:v>1</c:v>
                </c:pt>
                <c:pt idx="91">
                  <c:v>1</c:v>
                </c:pt>
                <c:pt idx="92">
                  <c:v>22</c:v>
                </c:pt>
                <c:pt idx="93">
                  <c:v>6</c:v>
                </c:pt>
                <c:pt idx="94">
                  <c:v>2</c:v>
                </c:pt>
                <c:pt idx="95">
                  <c:v>0</c:v>
                </c:pt>
                <c:pt idx="96">
                  <c:v>1</c:v>
                </c:pt>
                <c:pt idx="97">
                  <c:v>0</c:v>
                </c:pt>
                <c:pt idx="98">
                  <c:v>2</c:v>
                </c:pt>
                <c:pt idx="99">
                  <c:v>2</c:v>
                </c:pt>
                <c:pt idx="100">
                  <c:v>0</c:v>
                </c:pt>
                <c:pt idx="101">
                  <c:v>4</c:v>
                </c:pt>
                <c:pt idx="102">
                  <c:v>0</c:v>
                </c:pt>
                <c:pt idx="103">
                  <c:v>0</c:v>
                </c:pt>
                <c:pt idx="104">
                  <c:v>0</c:v>
                </c:pt>
                <c:pt idx="105">
                  <c:v>0</c:v>
                </c:pt>
                <c:pt idx="106">
                  <c:v>0</c:v>
                </c:pt>
                <c:pt idx="107">
                  <c:v>3</c:v>
                </c:pt>
                <c:pt idx="108">
                  <c:v>11</c:v>
                </c:pt>
                <c:pt idx="109">
                  <c:v>2</c:v>
                </c:pt>
                <c:pt idx="110">
                  <c:v>2</c:v>
                </c:pt>
                <c:pt idx="111">
                  <c:v>0</c:v>
                </c:pt>
                <c:pt idx="112">
                  <c:v>0</c:v>
                </c:pt>
                <c:pt idx="113">
                  <c:v>0</c:v>
                </c:pt>
                <c:pt idx="114">
                  <c:v>3</c:v>
                </c:pt>
                <c:pt idx="115">
                  <c:v>1</c:v>
                </c:pt>
                <c:pt idx="116">
                  <c:v>0</c:v>
                </c:pt>
                <c:pt idx="117">
                  <c:v>0</c:v>
                </c:pt>
                <c:pt idx="118">
                  <c:v>0</c:v>
                </c:pt>
                <c:pt idx="119">
                  <c:v>0</c:v>
                </c:pt>
                <c:pt idx="120">
                  <c:v>8</c:v>
                </c:pt>
                <c:pt idx="121">
                  <c:v>0</c:v>
                </c:pt>
                <c:pt idx="122">
                  <c:v>19</c:v>
                </c:pt>
                <c:pt idx="123">
                  <c:v>0</c:v>
                </c:pt>
                <c:pt idx="124">
                  <c:v>0</c:v>
                </c:pt>
                <c:pt idx="125">
                  <c:v>0</c:v>
                </c:pt>
                <c:pt idx="126">
                  <c:v>1</c:v>
                </c:pt>
                <c:pt idx="127">
                  <c:v>2</c:v>
                </c:pt>
                <c:pt idx="128">
                  <c:v>4</c:v>
                </c:pt>
                <c:pt idx="129">
                  <c:v>0</c:v>
                </c:pt>
                <c:pt idx="130">
                  <c:v>1</c:v>
                </c:pt>
                <c:pt idx="131">
                  <c:v>0</c:v>
                </c:pt>
                <c:pt idx="132">
                  <c:v>25</c:v>
                </c:pt>
                <c:pt idx="133">
                  <c:v>0</c:v>
                </c:pt>
                <c:pt idx="134">
                  <c:v>1</c:v>
                </c:pt>
                <c:pt idx="135">
                  <c:v>2</c:v>
                </c:pt>
                <c:pt idx="136">
                  <c:v>0</c:v>
                </c:pt>
                <c:pt idx="137">
                  <c:v>1</c:v>
                </c:pt>
                <c:pt idx="138">
                  <c:v>2</c:v>
                </c:pt>
                <c:pt idx="139">
                  <c:v>2</c:v>
                </c:pt>
                <c:pt idx="140">
                  <c:v>1</c:v>
                </c:pt>
                <c:pt idx="141">
                  <c:v>0</c:v>
                </c:pt>
                <c:pt idx="142">
                  <c:v>0</c:v>
                </c:pt>
                <c:pt idx="143">
                  <c:v>0</c:v>
                </c:pt>
                <c:pt idx="144">
                  <c:v>0</c:v>
                </c:pt>
                <c:pt idx="145">
                  <c:v>0</c:v>
                </c:pt>
                <c:pt idx="146">
                  <c:v>1</c:v>
                </c:pt>
                <c:pt idx="147">
                  <c:v>2</c:v>
                </c:pt>
                <c:pt idx="148">
                  <c:v>0</c:v>
                </c:pt>
                <c:pt idx="149">
                  <c:v>1</c:v>
                </c:pt>
                <c:pt idx="150">
                  <c:v>1</c:v>
                </c:pt>
                <c:pt idx="151">
                  <c:v>1</c:v>
                </c:pt>
                <c:pt idx="152">
                  <c:v>1</c:v>
                </c:pt>
                <c:pt idx="153">
                  <c:v>0</c:v>
                </c:pt>
                <c:pt idx="154">
                  <c:v>1</c:v>
                </c:pt>
                <c:pt idx="155">
                  <c:v>1</c:v>
                </c:pt>
                <c:pt idx="156">
                  <c:v>1</c:v>
                </c:pt>
                <c:pt idx="157">
                  <c:v>0</c:v>
                </c:pt>
                <c:pt idx="158">
                  <c:v>0</c:v>
                </c:pt>
                <c:pt idx="159">
                  <c:v>2</c:v>
                </c:pt>
                <c:pt idx="160">
                  <c:v>2</c:v>
                </c:pt>
                <c:pt idx="161">
                  <c:v>4</c:v>
                </c:pt>
                <c:pt idx="162">
                  <c:v>4</c:v>
                </c:pt>
                <c:pt idx="163">
                  <c:v>0</c:v>
                </c:pt>
                <c:pt idx="164">
                  <c:v>2</c:v>
                </c:pt>
                <c:pt idx="165">
                  <c:v>2</c:v>
                </c:pt>
                <c:pt idx="166">
                  <c:v>2</c:v>
                </c:pt>
                <c:pt idx="167">
                  <c:v>3</c:v>
                </c:pt>
                <c:pt idx="168">
                  <c:v>0</c:v>
                </c:pt>
                <c:pt idx="169">
                  <c:v>2</c:v>
                </c:pt>
                <c:pt idx="170">
                  <c:v>2</c:v>
                </c:pt>
                <c:pt idx="171">
                  <c:v>2</c:v>
                </c:pt>
                <c:pt idx="172">
                  <c:v>2</c:v>
                </c:pt>
                <c:pt idx="173">
                  <c:v>2</c:v>
                </c:pt>
                <c:pt idx="174">
                  <c:v>0</c:v>
                </c:pt>
                <c:pt idx="175">
                  <c:v>2</c:v>
                </c:pt>
                <c:pt idx="176">
                  <c:v>0</c:v>
                </c:pt>
                <c:pt idx="177">
                  <c:v>1</c:v>
                </c:pt>
                <c:pt idx="178">
                  <c:v>0</c:v>
                </c:pt>
                <c:pt idx="179">
                  <c:v>1</c:v>
                </c:pt>
                <c:pt idx="180">
                  <c:v>2</c:v>
                </c:pt>
                <c:pt idx="181">
                  <c:v>1</c:v>
                </c:pt>
                <c:pt idx="182">
                  <c:v>2</c:v>
                </c:pt>
                <c:pt idx="183">
                  <c:v>0</c:v>
                </c:pt>
                <c:pt idx="184">
                  <c:v>2</c:v>
                </c:pt>
                <c:pt idx="185">
                  <c:v>2</c:v>
                </c:pt>
                <c:pt idx="186">
                  <c:v>2</c:v>
                </c:pt>
                <c:pt idx="187">
                  <c:v>2</c:v>
                </c:pt>
                <c:pt idx="188">
                  <c:v>0</c:v>
                </c:pt>
                <c:pt idx="189">
                  <c:v>2</c:v>
                </c:pt>
                <c:pt idx="190">
                  <c:v>3</c:v>
                </c:pt>
                <c:pt idx="191">
                  <c:v>0</c:v>
                </c:pt>
                <c:pt idx="192">
                  <c:v>2</c:v>
                </c:pt>
                <c:pt idx="193">
                  <c:v>0</c:v>
                </c:pt>
                <c:pt idx="194">
                  <c:v>0</c:v>
                </c:pt>
                <c:pt idx="195">
                  <c:v>4</c:v>
                </c:pt>
                <c:pt idx="196">
                  <c:v>2</c:v>
                </c:pt>
                <c:pt idx="197">
                  <c:v>0</c:v>
                </c:pt>
                <c:pt idx="198">
                  <c:v>0</c:v>
                </c:pt>
                <c:pt idx="199">
                  <c:v>2</c:v>
                </c:pt>
                <c:pt idx="200">
                  <c:v>0</c:v>
                </c:pt>
                <c:pt idx="201">
                  <c:v>1</c:v>
                </c:pt>
                <c:pt idx="202">
                  <c:v>2</c:v>
                </c:pt>
                <c:pt idx="203">
                  <c:v>3</c:v>
                </c:pt>
                <c:pt idx="204">
                  <c:v>2</c:v>
                </c:pt>
                <c:pt idx="205">
                  <c:v>12</c:v>
                </c:pt>
                <c:pt idx="206">
                  <c:v>1</c:v>
                </c:pt>
                <c:pt idx="207">
                  <c:v>0</c:v>
                </c:pt>
                <c:pt idx="208">
                  <c:v>1</c:v>
                </c:pt>
                <c:pt idx="209">
                  <c:v>9</c:v>
                </c:pt>
                <c:pt idx="210">
                  <c:v>2</c:v>
                </c:pt>
                <c:pt idx="211">
                  <c:v>3</c:v>
                </c:pt>
                <c:pt idx="212">
                  <c:v>0</c:v>
                </c:pt>
                <c:pt idx="213">
                  <c:v>1</c:v>
                </c:pt>
                <c:pt idx="214">
                  <c:v>1</c:v>
                </c:pt>
                <c:pt idx="215">
                  <c:v>0</c:v>
                </c:pt>
                <c:pt idx="216">
                  <c:v>1</c:v>
                </c:pt>
                <c:pt idx="217">
                  <c:v>3</c:v>
                </c:pt>
                <c:pt idx="218">
                  <c:v>0</c:v>
                </c:pt>
                <c:pt idx="219">
                  <c:v>0</c:v>
                </c:pt>
                <c:pt idx="220">
                  <c:v>0</c:v>
                </c:pt>
                <c:pt idx="221">
                  <c:v>0</c:v>
                </c:pt>
                <c:pt idx="222">
                  <c:v>1</c:v>
                </c:pt>
                <c:pt idx="223">
                  <c:v>0</c:v>
                </c:pt>
                <c:pt idx="224">
                  <c:v>3</c:v>
                </c:pt>
                <c:pt idx="225">
                  <c:v>0</c:v>
                </c:pt>
                <c:pt idx="226">
                  <c:v>3</c:v>
                </c:pt>
                <c:pt idx="227">
                  <c:v>1</c:v>
                </c:pt>
                <c:pt idx="228">
                  <c:v>3</c:v>
                </c:pt>
                <c:pt idx="229">
                  <c:v>1</c:v>
                </c:pt>
                <c:pt idx="230">
                  <c:v>0</c:v>
                </c:pt>
                <c:pt idx="231">
                  <c:v>0</c:v>
                </c:pt>
                <c:pt idx="232">
                  <c:v>0</c:v>
                </c:pt>
                <c:pt idx="233">
                  <c:v>0</c:v>
                </c:pt>
                <c:pt idx="234">
                  <c:v>1</c:v>
                </c:pt>
                <c:pt idx="235">
                  <c:v>2</c:v>
                </c:pt>
                <c:pt idx="236">
                  <c:v>0</c:v>
                </c:pt>
                <c:pt idx="237">
                  <c:v>0</c:v>
                </c:pt>
                <c:pt idx="238">
                  <c:v>0</c:v>
                </c:pt>
                <c:pt idx="239">
                  <c:v>0</c:v>
                </c:pt>
                <c:pt idx="240">
                  <c:v>17</c:v>
                </c:pt>
                <c:pt idx="241">
                  <c:v>0</c:v>
                </c:pt>
                <c:pt idx="242">
                  <c:v>35</c:v>
                </c:pt>
                <c:pt idx="243">
                  <c:v>0</c:v>
                </c:pt>
                <c:pt idx="244">
                  <c:v>1</c:v>
                </c:pt>
                <c:pt idx="245">
                  <c:v>0</c:v>
                </c:pt>
                <c:pt idx="246">
                  <c:v>0</c:v>
                </c:pt>
                <c:pt idx="247">
                  <c:v>0</c:v>
                </c:pt>
                <c:pt idx="248">
                  <c:v>36</c:v>
                </c:pt>
                <c:pt idx="249">
                  <c:v>0</c:v>
                </c:pt>
                <c:pt idx="250">
                  <c:v>2</c:v>
                </c:pt>
                <c:pt idx="251">
                  <c:v>0</c:v>
                </c:pt>
                <c:pt idx="252">
                  <c:v>0</c:v>
                </c:pt>
                <c:pt idx="253">
                  <c:v>0</c:v>
                </c:pt>
                <c:pt idx="254">
                  <c:v>0</c:v>
                </c:pt>
                <c:pt idx="255">
                  <c:v>0</c:v>
                </c:pt>
                <c:pt idx="256">
                  <c:v>2</c:v>
                </c:pt>
                <c:pt idx="257">
                  <c:v>0</c:v>
                </c:pt>
                <c:pt idx="258">
                  <c:v>0</c:v>
                </c:pt>
                <c:pt idx="259">
                  <c:v>0</c:v>
                </c:pt>
                <c:pt idx="260">
                  <c:v>0</c:v>
                </c:pt>
                <c:pt idx="261">
                  <c:v>2</c:v>
                </c:pt>
                <c:pt idx="262">
                  <c:v>0</c:v>
                </c:pt>
                <c:pt idx="263">
                  <c:v>0</c:v>
                </c:pt>
                <c:pt idx="264">
                  <c:v>0</c:v>
                </c:pt>
                <c:pt idx="265">
                  <c:v>1</c:v>
                </c:pt>
                <c:pt idx="266">
                  <c:v>1</c:v>
                </c:pt>
                <c:pt idx="267">
                  <c:v>0</c:v>
                </c:pt>
                <c:pt idx="268">
                  <c:v>0</c:v>
                </c:pt>
                <c:pt idx="269">
                  <c:v>4</c:v>
                </c:pt>
                <c:pt idx="270">
                  <c:v>0</c:v>
                </c:pt>
                <c:pt idx="271">
                  <c:v>0</c:v>
                </c:pt>
                <c:pt idx="272">
                  <c:v>2</c:v>
                </c:pt>
                <c:pt idx="273">
                  <c:v>1</c:v>
                </c:pt>
                <c:pt idx="274">
                  <c:v>0</c:v>
                </c:pt>
                <c:pt idx="275">
                  <c:v>2</c:v>
                </c:pt>
                <c:pt idx="276">
                  <c:v>0</c:v>
                </c:pt>
                <c:pt idx="277">
                  <c:v>0</c:v>
                </c:pt>
                <c:pt idx="278">
                  <c:v>0</c:v>
                </c:pt>
                <c:pt idx="279">
                  <c:v>0</c:v>
                </c:pt>
                <c:pt idx="280">
                  <c:v>0</c:v>
                </c:pt>
                <c:pt idx="281">
                  <c:v>0</c:v>
                </c:pt>
                <c:pt idx="282">
                  <c:v>0</c:v>
                </c:pt>
                <c:pt idx="283">
                  <c:v>2</c:v>
                </c:pt>
                <c:pt idx="284">
                  <c:v>1</c:v>
                </c:pt>
                <c:pt idx="285">
                  <c:v>0</c:v>
                </c:pt>
                <c:pt idx="286">
                  <c:v>2</c:v>
                </c:pt>
                <c:pt idx="287">
                  <c:v>1</c:v>
                </c:pt>
                <c:pt idx="288">
                  <c:v>2</c:v>
                </c:pt>
                <c:pt idx="289">
                  <c:v>2</c:v>
                </c:pt>
                <c:pt idx="290">
                  <c:v>2</c:v>
                </c:pt>
                <c:pt idx="291">
                  <c:v>2</c:v>
                </c:pt>
                <c:pt idx="292">
                  <c:v>0</c:v>
                </c:pt>
                <c:pt idx="293">
                  <c:v>0</c:v>
                </c:pt>
                <c:pt idx="294">
                  <c:v>0</c:v>
                </c:pt>
                <c:pt idx="295">
                  <c:v>2</c:v>
                </c:pt>
                <c:pt idx="296">
                  <c:v>1</c:v>
                </c:pt>
                <c:pt idx="297">
                  <c:v>1</c:v>
                </c:pt>
                <c:pt idx="298">
                  <c:v>0</c:v>
                </c:pt>
                <c:pt idx="299">
                  <c:v>0</c:v>
                </c:pt>
                <c:pt idx="300">
                  <c:v>0</c:v>
                </c:pt>
                <c:pt idx="301">
                  <c:v>2</c:v>
                </c:pt>
                <c:pt idx="302">
                  <c:v>0</c:v>
                </c:pt>
                <c:pt idx="303">
                  <c:v>2</c:v>
                </c:pt>
                <c:pt idx="304">
                  <c:v>2</c:v>
                </c:pt>
                <c:pt idx="305">
                  <c:v>2</c:v>
                </c:pt>
                <c:pt idx="306">
                  <c:v>0</c:v>
                </c:pt>
                <c:pt idx="307">
                  <c:v>1</c:v>
                </c:pt>
                <c:pt idx="308">
                  <c:v>1</c:v>
                </c:pt>
                <c:pt idx="309">
                  <c:v>2</c:v>
                </c:pt>
                <c:pt idx="310">
                  <c:v>0</c:v>
                </c:pt>
                <c:pt idx="311">
                  <c:v>1</c:v>
                </c:pt>
                <c:pt idx="312">
                  <c:v>1</c:v>
                </c:pt>
                <c:pt idx="313">
                  <c:v>2</c:v>
                </c:pt>
                <c:pt idx="314">
                  <c:v>2</c:v>
                </c:pt>
                <c:pt idx="315">
                  <c:v>0</c:v>
                </c:pt>
                <c:pt idx="316">
                  <c:v>1</c:v>
                </c:pt>
                <c:pt idx="317">
                  <c:v>10</c:v>
                </c:pt>
                <c:pt idx="318">
                  <c:v>17</c:v>
                </c:pt>
                <c:pt idx="319">
                  <c:v>1</c:v>
                </c:pt>
                <c:pt idx="320">
                  <c:v>0</c:v>
                </c:pt>
                <c:pt idx="321">
                  <c:v>4</c:v>
                </c:pt>
                <c:pt idx="322">
                  <c:v>0</c:v>
                </c:pt>
                <c:pt idx="323">
                  <c:v>3</c:v>
                </c:pt>
                <c:pt idx="324">
                  <c:v>4</c:v>
                </c:pt>
                <c:pt idx="325">
                  <c:v>168</c:v>
                </c:pt>
                <c:pt idx="326">
                  <c:v>1</c:v>
                </c:pt>
                <c:pt idx="327">
                  <c:v>168</c:v>
                </c:pt>
                <c:pt idx="328">
                  <c:v>168</c:v>
                </c:pt>
                <c:pt idx="329">
                  <c:v>0</c:v>
                </c:pt>
                <c:pt idx="330">
                  <c:v>0</c:v>
                </c:pt>
                <c:pt idx="331">
                  <c:v>0</c:v>
                </c:pt>
                <c:pt idx="332">
                  <c:v>0</c:v>
                </c:pt>
                <c:pt idx="333">
                  <c:v>0</c:v>
                </c:pt>
                <c:pt idx="334">
                  <c:v>2</c:v>
                </c:pt>
                <c:pt idx="335">
                  <c:v>5</c:v>
                </c:pt>
                <c:pt idx="336">
                  <c:v>0</c:v>
                </c:pt>
                <c:pt idx="337">
                  <c:v>0</c:v>
                </c:pt>
                <c:pt idx="338">
                  <c:v>0</c:v>
                </c:pt>
                <c:pt idx="339">
                  <c:v>0</c:v>
                </c:pt>
                <c:pt idx="340">
                  <c:v>0</c:v>
                </c:pt>
                <c:pt idx="341">
                  <c:v>0</c:v>
                </c:pt>
                <c:pt idx="342">
                  <c:v>1</c:v>
                </c:pt>
                <c:pt idx="343">
                  <c:v>1</c:v>
                </c:pt>
                <c:pt idx="344">
                  <c:v>0</c:v>
                </c:pt>
                <c:pt idx="345">
                  <c:v>1</c:v>
                </c:pt>
                <c:pt idx="346">
                  <c:v>2</c:v>
                </c:pt>
                <c:pt idx="347">
                  <c:v>0</c:v>
                </c:pt>
                <c:pt idx="348">
                  <c:v>2</c:v>
                </c:pt>
                <c:pt idx="349">
                  <c:v>0</c:v>
                </c:pt>
                <c:pt idx="350">
                  <c:v>0</c:v>
                </c:pt>
                <c:pt idx="351">
                  <c:v>43</c:v>
                </c:pt>
                <c:pt idx="352">
                  <c:v>4</c:v>
                </c:pt>
                <c:pt idx="353">
                  <c:v>1</c:v>
                </c:pt>
                <c:pt idx="354">
                  <c:v>2</c:v>
                </c:pt>
                <c:pt idx="355">
                  <c:v>0</c:v>
                </c:pt>
                <c:pt idx="356">
                  <c:v>2</c:v>
                </c:pt>
                <c:pt idx="357">
                  <c:v>0</c:v>
                </c:pt>
                <c:pt idx="358">
                  <c:v>0</c:v>
                </c:pt>
                <c:pt idx="359">
                  <c:v>0</c:v>
                </c:pt>
                <c:pt idx="360">
                  <c:v>2</c:v>
                </c:pt>
                <c:pt idx="361">
                  <c:v>0</c:v>
                </c:pt>
                <c:pt idx="362">
                  <c:v>1</c:v>
                </c:pt>
                <c:pt idx="363">
                  <c:v>1</c:v>
                </c:pt>
                <c:pt idx="364">
                  <c:v>0</c:v>
                </c:pt>
                <c:pt idx="365">
                  <c:v>0</c:v>
                </c:pt>
                <c:pt idx="366">
                  <c:v>1</c:v>
                </c:pt>
                <c:pt idx="367">
                  <c:v>1</c:v>
                </c:pt>
                <c:pt idx="368">
                  <c:v>0</c:v>
                </c:pt>
                <c:pt idx="369">
                  <c:v>0</c:v>
                </c:pt>
                <c:pt idx="370">
                  <c:v>1</c:v>
                </c:pt>
                <c:pt idx="371">
                  <c:v>1</c:v>
                </c:pt>
                <c:pt idx="372">
                  <c:v>1</c:v>
                </c:pt>
                <c:pt idx="373">
                  <c:v>5</c:v>
                </c:pt>
                <c:pt idx="374">
                  <c:v>0</c:v>
                </c:pt>
                <c:pt idx="375">
                  <c:v>2</c:v>
                </c:pt>
                <c:pt idx="376">
                  <c:v>2</c:v>
                </c:pt>
                <c:pt idx="377">
                  <c:v>5</c:v>
                </c:pt>
                <c:pt idx="378">
                  <c:v>2</c:v>
                </c:pt>
                <c:pt idx="379">
                  <c:v>0</c:v>
                </c:pt>
                <c:pt idx="380">
                  <c:v>1</c:v>
                </c:pt>
                <c:pt idx="381">
                  <c:v>0</c:v>
                </c:pt>
                <c:pt idx="382">
                  <c:v>0</c:v>
                </c:pt>
                <c:pt idx="383">
                  <c:v>1</c:v>
                </c:pt>
                <c:pt idx="384">
                  <c:v>0</c:v>
                </c:pt>
                <c:pt idx="385">
                  <c:v>0</c:v>
                </c:pt>
                <c:pt idx="386">
                  <c:v>0</c:v>
                </c:pt>
                <c:pt idx="387">
                  <c:v>0</c:v>
                </c:pt>
                <c:pt idx="388">
                  <c:v>0</c:v>
                </c:pt>
                <c:pt idx="389">
                  <c:v>0</c:v>
                </c:pt>
                <c:pt idx="390">
                  <c:v>1</c:v>
                </c:pt>
                <c:pt idx="391">
                  <c:v>4</c:v>
                </c:pt>
                <c:pt idx="392">
                  <c:v>2</c:v>
                </c:pt>
                <c:pt idx="393">
                  <c:v>0</c:v>
                </c:pt>
                <c:pt idx="394">
                  <c:v>0</c:v>
                </c:pt>
                <c:pt idx="395">
                  <c:v>1</c:v>
                </c:pt>
                <c:pt idx="396">
                  <c:v>0</c:v>
                </c:pt>
                <c:pt idx="397">
                  <c:v>2</c:v>
                </c:pt>
                <c:pt idx="398">
                  <c:v>2</c:v>
                </c:pt>
                <c:pt idx="399">
                  <c:v>0</c:v>
                </c:pt>
                <c:pt idx="400">
                  <c:v>0</c:v>
                </c:pt>
                <c:pt idx="401">
                  <c:v>0</c:v>
                </c:pt>
                <c:pt idx="402">
                  <c:v>2</c:v>
                </c:pt>
                <c:pt idx="403">
                  <c:v>0</c:v>
                </c:pt>
                <c:pt idx="404">
                  <c:v>10</c:v>
                </c:pt>
                <c:pt idx="405">
                  <c:v>0</c:v>
                </c:pt>
                <c:pt idx="406">
                  <c:v>10</c:v>
                </c:pt>
                <c:pt idx="407">
                  <c:v>10</c:v>
                </c:pt>
                <c:pt idx="408">
                  <c:v>0</c:v>
                </c:pt>
                <c:pt idx="409">
                  <c:v>0</c:v>
                </c:pt>
                <c:pt idx="410">
                  <c:v>3</c:v>
                </c:pt>
                <c:pt idx="411">
                  <c:v>8</c:v>
                </c:pt>
                <c:pt idx="412">
                  <c:v>0</c:v>
                </c:pt>
                <c:pt idx="413">
                  <c:v>0</c:v>
                </c:pt>
                <c:pt idx="414">
                  <c:v>2</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2</c:v>
                </c:pt>
                <c:pt idx="429">
                  <c:v>2</c:v>
                </c:pt>
                <c:pt idx="430">
                  <c:v>0</c:v>
                </c:pt>
                <c:pt idx="431">
                  <c:v>0</c:v>
                </c:pt>
                <c:pt idx="432">
                  <c:v>1</c:v>
                </c:pt>
                <c:pt idx="433">
                  <c:v>2</c:v>
                </c:pt>
                <c:pt idx="434">
                  <c:v>2</c:v>
                </c:pt>
                <c:pt idx="435">
                  <c:v>0</c:v>
                </c:pt>
                <c:pt idx="436">
                  <c:v>0</c:v>
                </c:pt>
                <c:pt idx="437">
                  <c:v>0</c:v>
                </c:pt>
                <c:pt idx="438">
                  <c:v>0</c:v>
                </c:pt>
                <c:pt idx="439">
                  <c:v>2</c:v>
                </c:pt>
                <c:pt idx="440">
                  <c:v>0</c:v>
                </c:pt>
                <c:pt idx="441">
                  <c:v>1</c:v>
                </c:pt>
                <c:pt idx="442">
                  <c:v>0</c:v>
                </c:pt>
                <c:pt idx="443">
                  <c:v>0</c:v>
                </c:pt>
                <c:pt idx="444">
                  <c:v>0</c:v>
                </c:pt>
                <c:pt idx="445">
                  <c:v>0</c:v>
                </c:pt>
                <c:pt idx="446">
                  <c:v>0</c:v>
                </c:pt>
                <c:pt idx="447">
                  <c:v>0</c:v>
                </c:pt>
                <c:pt idx="448">
                  <c:v>0</c:v>
                </c:pt>
                <c:pt idx="449">
                  <c:v>0</c:v>
                </c:pt>
                <c:pt idx="450">
                  <c:v>2</c:v>
                </c:pt>
                <c:pt idx="451">
                  <c:v>0</c:v>
                </c:pt>
                <c:pt idx="452">
                  <c:v>0</c:v>
                </c:pt>
                <c:pt idx="453">
                  <c:v>2</c:v>
                </c:pt>
                <c:pt idx="454">
                  <c:v>0</c:v>
                </c:pt>
                <c:pt idx="455">
                  <c:v>1</c:v>
                </c:pt>
                <c:pt idx="456">
                  <c:v>0</c:v>
                </c:pt>
                <c:pt idx="457">
                  <c:v>0</c:v>
                </c:pt>
                <c:pt idx="458">
                  <c:v>0</c:v>
                </c:pt>
                <c:pt idx="459">
                  <c:v>0</c:v>
                </c:pt>
                <c:pt idx="460">
                  <c:v>0</c:v>
                </c:pt>
                <c:pt idx="461">
                  <c:v>0</c:v>
                </c:pt>
                <c:pt idx="462">
                  <c:v>0</c:v>
                </c:pt>
                <c:pt idx="463">
                  <c:v>0</c:v>
                </c:pt>
                <c:pt idx="464">
                  <c:v>0</c:v>
                </c:pt>
                <c:pt idx="465">
                  <c:v>1</c:v>
                </c:pt>
                <c:pt idx="466">
                  <c:v>1</c:v>
                </c:pt>
                <c:pt idx="467">
                  <c:v>0</c:v>
                </c:pt>
                <c:pt idx="468">
                  <c:v>0</c:v>
                </c:pt>
                <c:pt idx="469">
                  <c:v>0</c:v>
                </c:pt>
                <c:pt idx="470">
                  <c:v>0</c:v>
                </c:pt>
                <c:pt idx="471">
                  <c:v>0</c:v>
                </c:pt>
                <c:pt idx="472">
                  <c:v>0</c:v>
                </c:pt>
                <c:pt idx="473">
                  <c:v>0</c:v>
                </c:pt>
                <c:pt idx="474">
                  <c:v>1</c:v>
                </c:pt>
                <c:pt idx="475">
                  <c:v>0</c:v>
                </c:pt>
                <c:pt idx="476">
                  <c:v>0</c:v>
                </c:pt>
                <c:pt idx="477">
                  <c:v>0</c:v>
                </c:pt>
                <c:pt idx="478">
                  <c:v>0</c:v>
                </c:pt>
                <c:pt idx="479">
                  <c:v>0</c:v>
                </c:pt>
                <c:pt idx="480">
                  <c:v>2</c:v>
                </c:pt>
                <c:pt idx="481">
                  <c:v>1</c:v>
                </c:pt>
                <c:pt idx="482">
                  <c:v>0</c:v>
                </c:pt>
                <c:pt idx="483">
                  <c:v>0</c:v>
                </c:pt>
                <c:pt idx="484">
                  <c:v>0</c:v>
                </c:pt>
                <c:pt idx="485">
                  <c:v>2</c:v>
                </c:pt>
                <c:pt idx="486">
                  <c:v>0</c:v>
                </c:pt>
                <c:pt idx="487">
                  <c:v>0</c:v>
                </c:pt>
                <c:pt idx="488">
                  <c:v>0</c:v>
                </c:pt>
                <c:pt idx="489">
                  <c:v>0</c:v>
                </c:pt>
                <c:pt idx="490">
                  <c:v>0</c:v>
                </c:pt>
                <c:pt idx="491">
                  <c:v>2</c:v>
                </c:pt>
                <c:pt idx="492">
                  <c:v>6</c:v>
                </c:pt>
                <c:pt idx="493">
                  <c:v>0</c:v>
                </c:pt>
                <c:pt idx="494">
                  <c:v>0</c:v>
                </c:pt>
                <c:pt idx="495">
                  <c:v>0</c:v>
                </c:pt>
                <c:pt idx="496">
                  <c:v>0</c:v>
                </c:pt>
                <c:pt idx="497">
                  <c:v>0</c:v>
                </c:pt>
                <c:pt idx="498">
                  <c:v>0</c:v>
                </c:pt>
                <c:pt idx="499">
                  <c:v>0</c:v>
                </c:pt>
                <c:pt idx="500">
                  <c:v>12</c:v>
                </c:pt>
                <c:pt idx="501">
                  <c:v>0</c:v>
                </c:pt>
                <c:pt idx="502">
                  <c:v>0</c:v>
                </c:pt>
                <c:pt idx="503">
                  <c:v>0</c:v>
                </c:pt>
                <c:pt idx="504">
                  <c:v>4</c:v>
                </c:pt>
                <c:pt idx="505">
                  <c:v>0</c:v>
                </c:pt>
                <c:pt idx="506">
                  <c:v>0</c:v>
                </c:pt>
                <c:pt idx="507">
                  <c:v>0</c:v>
                </c:pt>
                <c:pt idx="508">
                  <c:v>0</c:v>
                </c:pt>
                <c:pt idx="509">
                  <c:v>0</c:v>
                </c:pt>
                <c:pt idx="510">
                  <c:v>3</c:v>
                </c:pt>
                <c:pt idx="511">
                  <c:v>0</c:v>
                </c:pt>
                <c:pt idx="512">
                  <c:v>0</c:v>
                </c:pt>
                <c:pt idx="513">
                  <c:v>1</c:v>
                </c:pt>
                <c:pt idx="514">
                  <c:v>0</c:v>
                </c:pt>
                <c:pt idx="515">
                  <c:v>0</c:v>
                </c:pt>
                <c:pt idx="516">
                  <c:v>0</c:v>
                </c:pt>
                <c:pt idx="517">
                  <c:v>0</c:v>
                </c:pt>
                <c:pt idx="518">
                  <c:v>0</c:v>
                </c:pt>
                <c:pt idx="519">
                  <c:v>2</c:v>
                </c:pt>
                <c:pt idx="520">
                  <c:v>10</c:v>
                </c:pt>
                <c:pt idx="521">
                  <c:v>0</c:v>
                </c:pt>
                <c:pt idx="522">
                  <c:v>1</c:v>
                </c:pt>
                <c:pt idx="523">
                  <c:v>0</c:v>
                </c:pt>
                <c:pt idx="524">
                  <c:v>1</c:v>
                </c:pt>
                <c:pt idx="525">
                  <c:v>2</c:v>
                </c:pt>
                <c:pt idx="526">
                  <c:v>1</c:v>
                </c:pt>
                <c:pt idx="527">
                  <c:v>0</c:v>
                </c:pt>
              </c:numCache>
            </c:numRef>
          </c:val>
        </c:ser>
        <c:ser>
          <c:idx val="1"/>
          <c:order val="1"/>
          <c:tx>
            <c:v>Insertions</c:v>
          </c:tx>
          <c:spPr>
            <a:solidFill>
              <a:srgbClr val="00B050"/>
            </a:solidFill>
          </c:spPr>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36541.516898149217</c:v>
                </c:pt>
                <c:pt idx="18">
                  <c:v>36544.788819445435</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36620.322858797022</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36700.794189814049</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36777.561724536237</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37005.44127314887</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37140.554988426637</c:v>
                </c:pt>
                <c:pt idx="112">
                  <c:v>37144.527118055557</c:v>
                </c:pt>
                <c:pt idx="113">
                  <c:v>37169.512673611105</c:v>
                </c:pt>
                <c:pt idx="114">
                  <c:v>37173.655821759254</c:v>
                </c:pt>
                <c:pt idx="115">
                  <c:v>37174.533703702975</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37357.665937500002</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37470.542546297067</c:v>
                </c:pt>
                <c:pt idx="151">
                  <c:v>37482.565798610347</c:v>
                </c:pt>
                <c:pt idx="152">
                  <c:v>37484.431319445139</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37608.621400462194</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37699.681238426696</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37827.697812500002</c:v>
                </c:pt>
                <c:pt idx="207">
                  <c:v>37827.720937500002</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37963.555613426652</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38069.474039352564</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38278.306921297008</c:v>
                </c:pt>
                <c:pt idx="272">
                  <c:v>38278.415300925932</c:v>
                </c:pt>
                <c:pt idx="273">
                  <c:v>38316.425682870184</c:v>
                </c:pt>
                <c:pt idx="274">
                  <c:v>38323.578206018603</c:v>
                </c:pt>
                <c:pt idx="275">
                  <c:v>38369.705000000002</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38503.415613426696</c:v>
                </c:pt>
                <c:pt idx="286">
                  <c:v>38519.531331018516</c:v>
                </c:pt>
                <c:pt idx="287">
                  <c:v>38566.334340277783</c:v>
                </c:pt>
                <c:pt idx="288">
                  <c:v>38602.495451388888</c:v>
                </c:pt>
                <c:pt idx="289">
                  <c:v>38630.697465277575</c:v>
                </c:pt>
                <c:pt idx="290">
                  <c:v>38642.325046296297</c:v>
                </c:pt>
                <c:pt idx="291">
                  <c:v>38642.485659722232</c:v>
                </c:pt>
                <c:pt idx="292">
                  <c:v>38643.596423610303</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38784.622743054984</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39013.333819445346</c:v>
                </c:pt>
                <c:pt idx="344">
                  <c:v>39031.508414351862</c:v>
                </c:pt>
                <c:pt idx="345">
                  <c:v>39069.603136574078</c:v>
                </c:pt>
                <c:pt idx="346">
                  <c:v>39086.572997685187</c:v>
                </c:pt>
                <c:pt idx="347">
                  <c:v>39086.579560185186</c:v>
                </c:pt>
                <c:pt idx="348">
                  <c:v>39090.446296297348</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39580.35094907476</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39638.458148148973</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39661.802557871073</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40113.557187500002</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40415.578819445502</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40582.690462962113</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40610.646296297222</c:v>
                </c:pt>
                <c:pt idx="465">
                  <c:v>40613.544305555552</c:v>
                </c:pt>
                <c:pt idx="466">
                  <c:v>40616.822824074203</c:v>
                </c:pt>
                <c:pt idx="467">
                  <c:v>40626.443692129629</c:v>
                </c:pt>
                <c:pt idx="468">
                  <c:v>40626.449699074212</c:v>
                </c:pt>
                <c:pt idx="469">
                  <c:v>40626.573217592602</c:v>
                </c:pt>
                <c:pt idx="470">
                  <c:v>40634.536273148973</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40721.612546297059</c:v>
                </c:pt>
                <c:pt idx="479">
                  <c:v>40721.620729166585</c:v>
                </c:pt>
                <c:pt idx="480">
                  <c:v>40737.457013889012</c:v>
                </c:pt>
                <c:pt idx="481">
                  <c:v>40744.557569445213</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41085.691203702976</c:v>
                </c:pt>
                <c:pt idx="515">
                  <c:v>41095.395567129628</c:v>
                </c:pt>
                <c:pt idx="516">
                  <c:v>41130.422893518517</c:v>
                </c:pt>
                <c:pt idx="517">
                  <c:v>41130.423993055556</c:v>
                </c:pt>
                <c:pt idx="518">
                  <c:v>41207.537175925929</c:v>
                </c:pt>
                <c:pt idx="519">
                  <c:v>41211.485520833325</c:v>
                </c:pt>
                <c:pt idx="520">
                  <c:v>41211.540613426696</c:v>
                </c:pt>
                <c:pt idx="521">
                  <c:v>41218.402395833335</c:v>
                </c:pt>
                <c:pt idx="522">
                  <c:v>41218.476319445435</c:v>
                </c:pt>
                <c:pt idx="523">
                  <c:v>41218.627453702975</c:v>
                </c:pt>
                <c:pt idx="524">
                  <c:v>41290.490532407413</c:v>
                </c:pt>
                <c:pt idx="525">
                  <c:v>41306.687766203584</c:v>
                </c:pt>
                <c:pt idx="526">
                  <c:v>41306.697685184976</c:v>
                </c:pt>
                <c:pt idx="527">
                  <c:v>41309.518622685187</c:v>
                </c:pt>
              </c:numCache>
            </c:numRef>
          </c:cat>
          <c:val>
            <c:numRef>
              <c:f>ensembl!$W$2:$W$529</c:f>
              <c:numCache>
                <c:formatCode>General</c:formatCode>
                <c:ptCount val="528"/>
                <c:pt idx="0">
                  <c:v>0</c:v>
                </c:pt>
                <c:pt idx="1">
                  <c:v>9</c:v>
                </c:pt>
                <c:pt idx="2">
                  <c:v>0</c:v>
                </c:pt>
                <c:pt idx="3">
                  <c:v>4</c:v>
                </c:pt>
                <c:pt idx="4">
                  <c:v>4</c:v>
                </c:pt>
                <c:pt idx="5">
                  <c:v>6</c:v>
                </c:pt>
                <c:pt idx="6">
                  <c:v>0</c:v>
                </c:pt>
                <c:pt idx="7">
                  <c:v>3</c:v>
                </c:pt>
                <c:pt idx="8">
                  <c:v>10</c:v>
                </c:pt>
                <c:pt idx="9">
                  <c:v>0</c:v>
                </c:pt>
                <c:pt idx="10">
                  <c:v>0</c:v>
                </c:pt>
                <c:pt idx="11">
                  <c:v>0</c:v>
                </c:pt>
                <c:pt idx="12">
                  <c:v>3</c:v>
                </c:pt>
                <c:pt idx="13">
                  <c:v>5</c:v>
                </c:pt>
                <c:pt idx="14">
                  <c:v>0</c:v>
                </c:pt>
                <c:pt idx="15">
                  <c:v>1</c:v>
                </c:pt>
                <c:pt idx="16">
                  <c:v>0</c:v>
                </c:pt>
                <c:pt idx="17">
                  <c:v>4</c:v>
                </c:pt>
                <c:pt idx="18">
                  <c:v>0</c:v>
                </c:pt>
                <c:pt idx="19">
                  <c:v>11</c:v>
                </c:pt>
                <c:pt idx="20">
                  <c:v>11</c:v>
                </c:pt>
                <c:pt idx="21">
                  <c:v>0</c:v>
                </c:pt>
                <c:pt idx="22">
                  <c:v>11</c:v>
                </c:pt>
                <c:pt idx="23">
                  <c:v>0</c:v>
                </c:pt>
                <c:pt idx="24">
                  <c:v>0</c:v>
                </c:pt>
                <c:pt idx="25">
                  <c:v>0</c:v>
                </c:pt>
                <c:pt idx="26">
                  <c:v>0</c:v>
                </c:pt>
                <c:pt idx="27">
                  <c:v>17</c:v>
                </c:pt>
                <c:pt idx="28">
                  <c:v>0</c:v>
                </c:pt>
                <c:pt idx="29">
                  <c:v>0</c:v>
                </c:pt>
                <c:pt idx="30">
                  <c:v>1</c:v>
                </c:pt>
                <c:pt idx="31">
                  <c:v>10</c:v>
                </c:pt>
                <c:pt idx="32">
                  <c:v>2</c:v>
                </c:pt>
                <c:pt idx="33">
                  <c:v>1</c:v>
                </c:pt>
                <c:pt idx="34">
                  <c:v>9</c:v>
                </c:pt>
                <c:pt idx="35">
                  <c:v>0</c:v>
                </c:pt>
                <c:pt idx="36">
                  <c:v>0</c:v>
                </c:pt>
                <c:pt idx="37">
                  <c:v>0</c:v>
                </c:pt>
                <c:pt idx="38">
                  <c:v>12</c:v>
                </c:pt>
                <c:pt idx="39">
                  <c:v>0</c:v>
                </c:pt>
                <c:pt idx="40">
                  <c:v>0</c:v>
                </c:pt>
                <c:pt idx="41">
                  <c:v>0</c:v>
                </c:pt>
                <c:pt idx="42">
                  <c:v>0</c:v>
                </c:pt>
                <c:pt idx="43">
                  <c:v>0</c:v>
                </c:pt>
                <c:pt idx="44">
                  <c:v>0</c:v>
                </c:pt>
                <c:pt idx="45">
                  <c:v>0</c:v>
                </c:pt>
                <c:pt idx="46">
                  <c:v>0</c:v>
                </c:pt>
                <c:pt idx="47">
                  <c:v>0</c:v>
                </c:pt>
                <c:pt idx="48">
                  <c:v>4</c:v>
                </c:pt>
                <c:pt idx="49">
                  <c:v>12</c:v>
                </c:pt>
                <c:pt idx="50">
                  <c:v>3</c:v>
                </c:pt>
                <c:pt idx="51">
                  <c:v>0</c:v>
                </c:pt>
                <c:pt idx="52">
                  <c:v>15</c:v>
                </c:pt>
                <c:pt idx="53">
                  <c:v>12</c:v>
                </c:pt>
                <c:pt idx="54">
                  <c:v>3</c:v>
                </c:pt>
                <c:pt idx="55">
                  <c:v>7</c:v>
                </c:pt>
                <c:pt idx="56">
                  <c:v>2</c:v>
                </c:pt>
                <c:pt idx="57">
                  <c:v>0</c:v>
                </c:pt>
                <c:pt idx="58">
                  <c:v>3</c:v>
                </c:pt>
                <c:pt idx="59">
                  <c:v>10</c:v>
                </c:pt>
                <c:pt idx="60">
                  <c:v>6</c:v>
                </c:pt>
                <c:pt idx="61">
                  <c:v>6</c:v>
                </c:pt>
                <c:pt idx="62">
                  <c:v>12</c:v>
                </c:pt>
                <c:pt idx="63">
                  <c:v>1</c:v>
                </c:pt>
                <c:pt idx="64">
                  <c:v>10</c:v>
                </c:pt>
                <c:pt idx="65">
                  <c:v>5</c:v>
                </c:pt>
                <c:pt idx="66">
                  <c:v>0</c:v>
                </c:pt>
                <c:pt idx="67">
                  <c:v>0</c:v>
                </c:pt>
                <c:pt idx="68">
                  <c:v>3</c:v>
                </c:pt>
                <c:pt idx="69">
                  <c:v>4</c:v>
                </c:pt>
                <c:pt idx="70">
                  <c:v>2</c:v>
                </c:pt>
                <c:pt idx="71">
                  <c:v>16</c:v>
                </c:pt>
                <c:pt idx="72">
                  <c:v>6</c:v>
                </c:pt>
                <c:pt idx="73">
                  <c:v>4</c:v>
                </c:pt>
                <c:pt idx="74">
                  <c:v>3</c:v>
                </c:pt>
                <c:pt idx="75">
                  <c:v>6</c:v>
                </c:pt>
                <c:pt idx="76">
                  <c:v>9</c:v>
                </c:pt>
                <c:pt idx="77">
                  <c:v>0</c:v>
                </c:pt>
                <c:pt idx="78">
                  <c:v>5</c:v>
                </c:pt>
                <c:pt idx="79">
                  <c:v>0</c:v>
                </c:pt>
                <c:pt idx="80">
                  <c:v>18</c:v>
                </c:pt>
                <c:pt idx="81">
                  <c:v>1</c:v>
                </c:pt>
                <c:pt idx="82">
                  <c:v>1</c:v>
                </c:pt>
                <c:pt idx="83">
                  <c:v>4</c:v>
                </c:pt>
                <c:pt idx="84">
                  <c:v>6</c:v>
                </c:pt>
                <c:pt idx="85">
                  <c:v>0</c:v>
                </c:pt>
                <c:pt idx="86">
                  <c:v>0</c:v>
                </c:pt>
                <c:pt idx="87">
                  <c:v>0</c:v>
                </c:pt>
                <c:pt idx="88">
                  <c:v>0</c:v>
                </c:pt>
                <c:pt idx="89">
                  <c:v>0</c:v>
                </c:pt>
                <c:pt idx="90">
                  <c:v>4</c:v>
                </c:pt>
                <c:pt idx="91">
                  <c:v>3</c:v>
                </c:pt>
                <c:pt idx="92">
                  <c:v>0</c:v>
                </c:pt>
                <c:pt idx="93">
                  <c:v>9</c:v>
                </c:pt>
                <c:pt idx="94">
                  <c:v>0</c:v>
                </c:pt>
                <c:pt idx="95">
                  <c:v>12</c:v>
                </c:pt>
                <c:pt idx="96">
                  <c:v>0</c:v>
                </c:pt>
                <c:pt idx="97">
                  <c:v>0</c:v>
                </c:pt>
                <c:pt idx="98">
                  <c:v>0</c:v>
                </c:pt>
                <c:pt idx="99">
                  <c:v>0</c:v>
                </c:pt>
                <c:pt idx="100">
                  <c:v>0</c:v>
                </c:pt>
                <c:pt idx="101">
                  <c:v>5</c:v>
                </c:pt>
                <c:pt idx="102">
                  <c:v>0</c:v>
                </c:pt>
                <c:pt idx="103">
                  <c:v>0</c:v>
                </c:pt>
                <c:pt idx="104">
                  <c:v>0</c:v>
                </c:pt>
                <c:pt idx="105">
                  <c:v>0</c:v>
                </c:pt>
                <c:pt idx="106">
                  <c:v>0</c:v>
                </c:pt>
                <c:pt idx="107">
                  <c:v>0</c:v>
                </c:pt>
                <c:pt idx="108">
                  <c:v>35</c:v>
                </c:pt>
                <c:pt idx="109">
                  <c:v>0</c:v>
                </c:pt>
                <c:pt idx="110">
                  <c:v>0</c:v>
                </c:pt>
                <c:pt idx="111">
                  <c:v>0</c:v>
                </c:pt>
                <c:pt idx="112">
                  <c:v>0</c:v>
                </c:pt>
                <c:pt idx="113">
                  <c:v>0</c:v>
                </c:pt>
                <c:pt idx="114">
                  <c:v>0</c:v>
                </c:pt>
                <c:pt idx="115">
                  <c:v>1</c:v>
                </c:pt>
                <c:pt idx="116">
                  <c:v>7</c:v>
                </c:pt>
                <c:pt idx="117">
                  <c:v>0</c:v>
                </c:pt>
                <c:pt idx="118">
                  <c:v>7</c:v>
                </c:pt>
                <c:pt idx="119">
                  <c:v>0</c:v>
                </c:pt>
                <c:pt idx="120">
                  <c:v>0</c:v>
                </c:pt>
                <c:pt idx="121">
                  <c:v>0</c:v>
                </c:pt>
                <c:pt idx="122">
                  <c:v>1</c:v>
                </c:pt>
                <c:pt idx="123">
                  <c:v>0</c:v>
                </c:pt>
                <c:pt idx="124">
                  <c:v>0</c:v>
                </c:pt>
                <c:pt idx="125">
                  <c:v>10</c:v>
                </c:pt>
                <c:pt idx="126">
                  <c:v>1</c:v>
                </c:pt>
                <c:pt idx="127">
                  <c:v>0</c:v>
                </c:pt>
                <c:pt idx="128">
                  <c:v>0</c:v>
                </c:pt>
                <c:pt idx="129">
                  <c:v>0</c:v>
                </c:pt>
                <c:pt idx="130">
                  <c:v>1</c:v>
                </c:pt>
                <c:pt idx="131">
                  <c:v>30</c:v>
                </c:pt>
                <c:pt idx="132">
                  <c:v>141</c:v>
                </c:pt>
                <c:pt idx="133">
                  <c:v>0</c:v>
                </c:pt>
                <c:pt idx="134">
                  <c:v>0</c:v>
                </c:pt>
                <c:pt idx="135">
                  <c:v>0</c:v>
                </c:pt>
                <c:pt idx="136">
                  <c:v>0</c:v>
                </c:pt>
                <c:pt idx="137">
                  <c:v>1</c:v>
                </c:pt>
                <c:pt idx="138">
                  <c:v>0</c:v>
                </c:pt>
                <c:pt idx="139">
                  <c:v>0</c:v>
                </c:pt>
                <c:pt idx="140">
                  <c:v>1</c:v>
                </c:pt>
                <c:pt idx="141">
                  <c:v>0</c:v>
                </c:pt>
                <c:pt idx="142">
                  <c:v>12</c:v>
                </c:pt>
                <c:pt idx="143">
                  <c:v>0</c:v>
                </c:pt>
                <c:pt idx="144">
                  <c:v>0</c:v>
                </c:pt>
                <c:pt idx="145">
                  <c:v>40</c:v>
                </c:pt>
                <c:pt idx="146">
                  <c:v>0</c:v>
                </c:pt>
                <c:pt idx="147">
                  <c:v>0</c:v>
                </c:pt>
                <c:pt idx="148">
                  <c:v>0</c:v>
                </c:pt>
                <c:pt idx="149">
                  <c:v>0</c:v>
                </c:pt>
                <c:pt idx="150">
                  <c:v>1</c:v>
                </c:pt>
                <c:pt idx="151">
                  <c:v>4</c:v>
                </c:pt>
                <c:pt idx="152">
                  <c:v>1</c:v>
                </c:pt>
                <c:pt idx="153">
                  <c:v>0</c:v>
                </c:pt>
                <c:pt idx="154">
                  <c:v>1</c:v>
                </c:pt>
                <c:pt idx="155">
                  <c:v>1</c:v>
                </c:pt>
                <c:pt idx="156">
                  <c:v>0</c:v>
                </c:pt>
                <c:pt idx="157">
                  <c:v>0</c:v>
                </c:pt>
                <c:pt idx="158">
                  <c:v>0</c:v>
                </c:pt>
                <c:pt idx="159">
                  <c:v>0</c:v>
                </c:pt>
                <c:pt idx="160">
                  <c:v>0</c:v>
                </c:pt>
                <c:pt idx="161">
                  <c:v>0</c:v>
                </c:pt>
                <c:pt idx="162">
                  <c:v>0</c:v>
                </c:pt>
                <c:pt idx="163">
                  <c:v>0</c:v>
                </c:pt>
                <c:pt idx="164">
                  <c:v>2</c:v>
                </c:pt>
                <c:pt idx="165">
                  <c:v>0</c:v>
                </c:pt>
                <c:pt idx="166">
                  <c:v>2</c:v>
                </c:pt>
                <c:pt idx="167">
                  <c:v>2</c:v>
                </c:pt>
                <c:pt idx="168">
                  <c:v>0</c:v>
                </c:pt>
                <c:pt idx="169">
                  <c:v>0</c:v>
                </c:pt>
                <c:pt idx="170">
                  <c:v>0</c:v>
                </c:pt>
                <c:pt idx="171">
                  <c:v>0</c:v>
                </c:pt>
                <c:pt idx="172">
                  <c:v>0</c:v>
                </c:pt>
                <c:pt idx="173">
                  <c:v>0</c:v>
                </c:pt>
                <c:pt idx="174">
                  <c:v>0</c:v>
                </c:pt>
                <c:pt idx="175">
                  <c:v>0</c:v>
                </c:pt>
                <c:pt idx="176">
                  <c:v>32</c:v>
                </c:pt>
                <c:pt idx="177">
                  <c:v>1</c:v>
                </c:pt>
                <c:pt idx="178">
                  <c:v>0</c:v>
                </c:pt>
                <c:pt idx="179">
                  <c:v>0</c:v>
                </c:pt>
                <c:pt idx="180">
                  <c:v>0</c:v>
                </c:pt>
                <c:pt idx="181">
                  <c:v>0</c:v>
                </c:pt>
                <c:pt idx="182">
                  <c:v>0</c:v>
                </c:pt>
                <c:pt idx="183">
                  <c:v>0</c:v>
                </c:pt>
                <c:pt idx="184">
                  <c:v>0</c:v>
                </c:pt>
                <c:pt idx="185">
                  <c:v>0</c:v>
                </c:pt>
                <c:pt idx="186">
                  <c:v>0</c:v>
                </c:pt>
                <c:pt idx="187">
                  <c:v>0</c:v>
                </c:pt>
                <c:pt idx="188">
                  <c:v>15</c:v>
                </c:pt>
                <c:pt idx="189">
                  <c:v>0</c:v>
                </c:pt>
                <c:pt idx="190">
                  <c:v>5</c:v>
                </c:pt>
                <c:pt idx="191">
                  <c:v>0</c:v>
                </c:pt>
                <c:pt idx="192">
                  <c:v>0</c:v>
                </c:pt>
                <c:pt idx="193">
                  <c:v>0</c:v>
                </c:pt>
                <c:pt idx="194">
                  <c:v>10</c:v>
                </c:pt>
                <c:pt idx="195">
                  <c:v>14</c:v>
                </c:pt>
                <c:pt idx="196">
                  <c:v>0</c:v>
                </c:pt>
                <c:pt idx="197">
                  <c:v>0</c:v>
                </c:pt>
                <c:pt idx="198">
                  <c:v>3</c:v>
                </c:pt>
                <c:pt idx="199">
                  <c:v>0</c:v>
                </c:pt>
                <c:pt idx="200">
                  <c:v>5</c:v>
                </c:pt>
                <c:pt idx="201">
                  <c:v>1</c:v>
                </c:pt>
                <c:pt idx="202">
                  <c:v>0</c:v>
                </c:pt>
                <c:pt idx="203">
                  <c:v>0</c:v>
                </c:pt>
                <c:pt idx="204">
                  <c:v>0</c:v>
                </c:pt>
                <c:pt idx="205">
                  <c:v>41</c:v>
                </c:pt>
                <c:pt idx="206">
                  <c:v>7</c:v>
                </c:pt>
                <c:pt idx="207">
                  <c:v>20</c:v>
                </c:pt>
                <c:pt idx="208">
                  <c:v>6</c:v>
                </c:pt>
                <c:pt idx="209">
                  <c:v>27</c:v>
                </c:pt>
                <c:pt idx="210">
                  <c:v>0</c:v>
                </c:pt>
                <c:pt idx="211">
                  <c:v>2</c:v>
                </c:pt>
                <c:pt idx="212">
                  <c:v>0</c:v>
                </c:pt>
                <c:pt idx="213">
                  <c:v>3</c:v>
                </c:pt>
                <c:pt idx="214">
                  <c:v>1</c:v>
                </c:pt>
                <c:pt idx="215">
                  <c:v>0</c:v>
                </c:pt>
                <c:pt idx="216">
                  <c:v>0</c:v>
                </c:pt>
                <c:pt idx="217">
                  <c:v>7</c:v>
                </c:pt>
                <c:pt idx="218">
                  <c:v>3</c:v>
                </c:pt>
                <c:pt idx="219">
                  <c:v>0</c:v>
                </c:pt>
                <c:pt idx="220">
                  <c:v>0</c:v>
                </c:pt>
                <c:pt idx="221">
                  <c:v>0</c:v>
                </c:pt>
                <c:pt idx="222">
                  <c:v>1</c:v>
                </c:pt>
                <c:pt idx="223">
                  <c:v>0</c:v>
                </c:pt>
                <c:pt idx="224">
                  <c:v>4</c:v>
                </c:pt>
                <c:pt idx="225">
                  <c:v>24</c:v>
                </c:pt>
                <c:pt idx="226">
                  <c:v>18</c:v>
                </c:pt>
                <c:pt idx="227">
                  <c:v>10</c:v>
                </c:pt>
                <c:pt idx="228">
                  <c:v>1</c:v>
                </c:pt>
                <c:pt idx="229">
                  <c:v>8</c:v>
                </c:pt>
                <c:pt idx="230">
                  <c:v>0</c:v>
                </c:pt>
                <c:pt idx="231">
                  <c:v>0</c:v>
                </c:pt>
                <c:pt idx="232">
                  <c:v>0</c:v>
                </c:pt>
                <c:pt idx="233">
                  <c:v>0</c:v>
                </c:pt>
                <c:pt idx="234">
                  <c:v>1</c:v>
                </c:pt>
                <c:pt idx="235">
                  <c:v>0</c:v>
                </c:pt>
                <c:pt idx="236">
                  <c:v>0</c:v>
                </c:pt>
                <c:pt idx="237">
                  <c:v>0</c:v>
                </c:pt>
                <c:pt idx="238">
                  <c:v>0</c:v>
                </c:pt>
                <c:pt idx="239">
                  <c:v>3</c:v>
                </c:pt>
                <c:pt idx="240">
                  <c:v>0</c:v>
                </c:pt>
                <c:pt idx="241">
                  <c:v>12</c:v>
                </c:pt>
                <c:pt idx="242">
                  <c:v>117</c:v>
                </c:pt>
                <c:pt idx="243">
                  <c:v>0</c:v>
                </c:pt>
                <c:pt idx="244">
                  <c:v>2</c:v>
                </c:pt>
                <c:pt idx="245">
                  <c:v>0</c:v>
                </c:pt>
                <c:pt idx="246">
                  <c:v>0</c:v>
                </c:pt>
                <c:pt idx="247">
                  <c:v>0</c:v>
                </c:pt>
                <c:pt idx="248">
                  <c:v>135</c:v>
                </c:pt>
                <c:pt idx="249">
                  <c:v>0</c:v>
                </c:pt>
                <c:pt idx="250">
                  <c:v>1</c:v>
                </c:pt>
                <c:pt idx="251">
                  <c:v>0</c:v>
                </c:pt>
                <c:pt idx="252">
                  <c:v>0</c:v>
                </c:pt>
                <c:pt idx="253">
                  <c:v>0</c:v>
                </c:pt>
                <c:pt idx="254">
                  <c:v>0</c:v>
                </c:pt>
                <c:pt idx="255">
                  <c:v>0</c:v>
                </c:pt>
                <c:pt idx="256">
                  <c:v>1</c:v>
                </c:pt>
                <c:pt idx="257">
                  <c:v>0</c:v>
                </c:pt>
                <c:pt idx="258">
                  <c:v>0</c:v>
                </c:pt>
                <c:pt idx="259">
                  <c:v>0</c:v>
                </c:pt>
                <c:pt idx="260">
                  <c:v>0</c:v>
                </c:pt>
                <c:pt idx="261">
                  <c:v>0</c:v>
                </c:pt>
                <c:pt idx="262">
                  <c:v>8</c:v>
                </c:pt>
                <c:pt idx="263">
                  <c:v>0</c:v>
                </c:pt>
                <c:pt idx="264">
                  <c:v>0</c:v>
                </c:pt>
                <c:pt idx="265">
                  <c:v>1</c:v>
                </c:pt>
                <c:pt idx="266">
                  <c:v>1</c:v>
                </c:pt>
                <c:pt idx="267">
                  <c:v>0</c:v>
                </c:pt>
                <c:pt idx="268">
                  <c:v>0</c:v>
                </c:pt>
                <c:pt idx="269">
                  <c:v>8</c:v>
                </c:pt>
                <c:pt idx="270">
                  <c:v>0</c:v>
                </c:pt>
                <c:pt idx="271">
                  <c:v>20</c:v>
                </c:pt>
                <c:pt idx="272">
                  <c:v>0</c:v>
                </c:pt>
                <c:pt idx="273">
                  <c:v>0</c:v>
                </c:pt>
                <c:pt idx="274">
                  <c:v>0</c:v>
                </c:pt>
                <c:pt idx="275">
                  <c:v>0</c:v>
                </c:pt>
                <c:pt idx="276">
                  <c:v>4</c:v>
                </c:pt>
                <c:pt idx="277">
                  <c:v>0</c:v>
                </c:pt>
                <c:pt idx="278">
                  <c:v>21</c:v>
                </c:pt>
                <c:pt idx="279">
                  <c:v>0</c:v>
                </c:pt>
                <c:pt idx="280">
                  <c:v>0</c:v>
                </c:pt>
                <c:pt idx="281">
                  <c:v>21</c:v>
                </c:pt>
                <c:pt idx="282">
                  <c:v>4</c:v>
                </c:pt>
                <c:pt idx="283">
                  <c:v>7</c:v>
                </c:pt>
                <c:pt idx="284">
                  <c:v>3</c:v>
                </c:pt>
                <c:pt idx="285">
                  <c:v>0</c:v>
                </c:pt>
                <c:pt idx="286">
                  <c:v>10</c:v>
                </c:pt>
                <c:pt idx="287">
                  <c:v>1</c:v>
                </c:pt>
                <c:pt idx="288">
                  <c:v>4</c:v>
                </c:pt>
                <c:pt idx="289">
                  <c:v>2</c:v>
                </c:pt>
                <c:pt idx="290">
                  <c:v>2</c:v>
                </c:pt>
                <c:pt idx="291">
                  <c:v>2</c:v>
                </c:pt>
                <c:pt idx="292">
                  <c:v>0</c:v>
                </c:pt>
                <c:pt idx="293">
                  <c:v>10</c:v>
                </c:pt>
                <c:pt idx="294">
                  <c:v>4</c:v>
                </c:pt>
                <c:pt idx="295">
                  <c:v>0</c:v>
                </c:pt>
                <c:pt idx="296">
                  <c:v>1</c:v>
                </c:pt>
                <c:pt idx="297">
                  <c:v>1</c:v>
                </c:pt>
                <c:pt idx="298">
                  <c:v>0</c:v>
                </c:pt>
                <c:pt idx="299">
                  <c:v>0</c:v>
                </c:pt>
                <c:pt idx="300">
                  <c:v>0</c:v>
                </c:pt>
                <c:pt idx="301">
                  <c:v>0</c:v>
                </c:pt>
                <c:pt idx="302">
                  <c:v>0</c:v>
                </c:pt>
                <c:pt idx="303">
                  <c:v>0</c:v>
                </c:pt>
                <c:pt idx="304">
                  <c:v>0</c:v>
                </c:pt>
                <c:pt idx="305">
                  <c:v>3</c:v>
                </c:pt>
                <c:pt idx="306">
                  <c:v>4</c:v>
                </c:pt>
                <c:pt idx="307">
                  <c:v>1</c:v>
                </c:pt>
                <c:pt idx="308">
                  <c:v>16</c:v>
                </c:pt>
                <c:pt idx="309">
                  <c:v>0</c:v>
                </c:pt>
                <c:pt idx="310">
                  <c:v>0</c:v>
                </c:pt>
                <c:pt idx="311">
                  <c:v>2</c:v>
                </c:pt>
                <c:pt idx="312">
                  <c:v>1</c:v>
                </c:pt>
                <c:pt idx="313">
                  <c:v>1</c:v>
                </c:pt>
                <c:pt idx="314">
                  <c:v>40</c:v>
                </c:pt>
                <c:pt idx="315">
                  <c:v>0</c:v>
                </c:pt>
                <c:pt idx="316">
                  <c:v>5</c:v>
                </c:pt>
                <c:pt idx="317">
                  <c:v>0</c:v>
                </c:pt>
                <c:pt idx="318">
                  <c:v>1</c:v>
                </c:pt>
                <c:pt idx="319">
                  <c:v>1</c:v>
                </c:pt>
                <c:pt idx="320">
                  <c:v>0</c:v>
                </c:pt>
                <c:pt idx="321">
                  <c:v>0</c:v>
                </c:pt>
                <c:pt idx="322">
                  <c:v>0</c:v>
                </c:pt>
                <c:pt idx="323">
                  <c:v>3</c:v>
                </c:pt>
                <c:pt idx="324">
                  <c:v>0</c:v>
                </c:pt>
                <c:pt idx="325">
                  <c:v>0</c:v>
                </c:pt>
                <c:pt idx="326">
                  <c:v>1</c:v>
                </c:pt>
                <c:pt idx="327">
                  <c:v>0</c:v>
                </c:pt>
                <c:pt idx="328">
                  <c:v>1</c:v>
                </c:pt>
                <c:pt idx="329">
                  <c:v>0</c:v>
                </c:pt>
                <c:pt idx="330">
                  <c:v>0</c:v>
                </c:pt>
                <c:pt idx="331">
                  <c:v>20</c:v>
                </c:pt>
                <c:pt idx="332">
                  <c:v>0</c:v>
                </c:pt>
                <c:pt idx="333">
                  <c:v>0</c:v>
                </c:pt>
                <c:pt idx="334">
                  <c:v>0</c:v>
                </c:pt>
                <c:pt idx="335">
                  <c:v>2</c:v>
                </c:pt>
                <c:pt idx="336">
                  <c:v>0</c:v>
                </c:pt>
                <c:pt idx="337">
                  <c:v>0</c:v>
                </c:pt>
                <c:pt idx="338">
                  <c:v>0</c:v>
                </c:pt>
                <c:pt idx="339">
                  <c:v>0</c:v>
                </c:pt>
                <c:pt idx="340">
                  <c:v>0</c:v>
                </c:pt>
                <c:pt idx="341">
                  <c:v>0</c:v>
                </c:pt>
                <c:pt idx="342">
                  <c:v>4</c:v>
                </c:pt>
                <c:pt idx="343">
                  <c:v>1</c:v>
                </c:pt>
                <c:pt idx="344">
                  <c:v>0</c:v>
                </c:pt>
                <c:pt idx="345">
                  <c:v>1</c:v>
                </c:pt>
                <c:pt idx="346">
                  <c:v>0</c:v>
                </c:pt>
                <c:pt idx="347">
                  <c:v>0</c:v>
                </c:pt>
                <c:pt idx="348">
                  <c:v>0</c:v>
                </c:pt>
                <c:pt idx="349">
                  <c:v>0</c:v>
                </c:pt>
                <c:pt idx="350">
                  <c:v>0</c:v>
                </c:pt>
                <c:pt idx="351">
                  <c:v>0</c:v>
                </c:pt>
                <c:pt idx="352">
                  <c:v>0</c:v>
                </c:pt>
                <c:pt idx="353">
                  <c:v>1</c:v>
                </c:pt>
                <c:pt idx="354">
                  <c:v>0</c:v>
                </c:pt>
                <c:pt idx="355">
                  <c:v>0</c:v>
                </c:pt>
                <c:pt idx="356">
                  <c:v>0</c:v>
                </c:pt>
                <c:pt idx="357">
                  <c:v>0</c:v>
                </c:pt>
                <c:pt idx="358">
                  <c:v>0</c:v>
                </c:pt>
                <c:pt idx="359">
                  <c:v>0</c:v>
                </c:pt>
                <c:pt idx="360">
                  <c:v>0</c:v>
                </c:pt>
                <c:pt idx="361">
                  <c:v>0</c:v>
                </c:pt>
                <c:pt idx="362">
                  <c:v>1</c:v>
                </c:pt>
                <c:pt idx="363">
                  <c:v>0</c:v>
                </c:pt>
                <c:pt idx="364">
                  <c:v>0</c:v>
                </c:pt>
                <c:pt idx="365">
                  <c:v>0</c:v>
                </c:pt>
                <c:pt idx="366">
                  <c:v>1</c:v>
                </c:pt>
                <c:pt idx="367">
                  <c:v>1</c:v>
                </c:pt>
                <c:pt idx="368">
                  <c:v>0</c:v>
                </c:pt>
                <c:pt idx="369">
                  <c:v>0</c:v>
                </c:pt>
                <c:pt idx="370">
                  <c:v>2</c:v>
                </c:pt>
                <c:pt idx="371">
                  <c:v>2</c:v>
                </c:pt>
                <c:pt idx="372">
                  <c:v>0</c:v>
                </c:pt>
                <c:pt idx="373">
                  <c:v>4</c:v>
                </c:pt>
                <c:pt idx="374">
                  <c:v>0</c:v>
                </c:pt>
                <c:pt idx="375">
                  <c:v>0</c:v>
                </c:pt>
                <c:pt idx="376">
                  <c:v>0</c:v>
                </c:pt>
                <c:pt idx="377">
                  <c:v>1</c:v>
                </c:pt>
                <c:pt idx="378">
                  <c:v>0</c:v>
                </c:pt>
                <c:pt idx="379">
                  <c:v>0</c:v>
                </c:pt>
                <c:pt idx="380">
                  <c:v>9</c:v>
                </c:pt>
                <c:pt idx="381">
                  <c:v>0</c:v>
                </c:pt>
                <c:pt idx="382">
                  <c:v>0</c:v>
                </c:pt>
                <c:pt idx="383">
                  <c:v>6</c:v>
                </c:pt>
                <c:pt idx="384">
                  <c:v>0</c:v>
                </c:pt>
                <c:pt idx="385">
                  <c:v>0</c:v>
                </c:pt>
                <c:pt idx="386">
                  <c:v>0</c:v>
                </c:pt>
                <c:pt idx="387">
                  <c:v>0</c:v>
                </c:pt>
                <c:pt idx="388">
                  <c:v>0</c:v>
                </c:pt>
                <c:pt idx="389">
                  <c:v>0</c:v>
                </c:pt>
                <c:pt idx="390">
                  <c:v>1</c:v>
                </c:pt>
                <c:pt idx="391">
                  <c:v>0</c:v>
                </c:pt>
                <c:pt idx="392">
                  <c:v>0</c:v>
                </c:pt>
                <c:pt idx="393">
                  <c:v>0</c:v>
                </c:pt>
                <c:pt idx="394">
                  <c:v>7</c:v>
                </c:pt>
                <c:pt idx="395">
                  <c:v>1</c:v>
                </c:pt>
                <c:pt idx="396">
                  <c:v>0</c:v>
                </c:pt>
                <c:pt idx="397">
                  <c:v>2</c:v>
                </c:pt>
                <c:pt idx="398">
                  <c:v>2</c:v>
                </c:pt>
                <c:pt idx="399">
                  <c:v>0</c:v>
                </c:pt>
                <c:pt idx="400">
                  <c:v>0</c:v>
                </c:pt>
                <c:pt idx="401">
                  <c:v>0</c:v>
                </c:pt>
                <c:pt idx="402">
                  <c:v>0</c:v>
                </c:pt>
                <c:pt idx="403">
                  <c:v>0</c:v>
                </c:pt>
                <c:pt idx="404">
                  <c:v>2</c:v>
                </c:pt>
                <c:pt idx="405">
                  <c:v>0</c:v>
                </c:pt>
                <c:pt idx="406">
                  <c:v>0</c:v>
                </c:pt>
                <c:pt idx="407">
                  <c:v>2</c:v>
                </c:pt>
                <c:pt idx="408">
                  <c:v>0</c:v>
                </c:pt>
                <c:pt idx="409">
                  <c:v>0</c:v>
                </c:pt>
                <c:pt idx="410">
                  <c:v>6</c:v>
                </c:pt>
                <c:pt idx="411">
                  <c:v>1</c:v>
                </c:pt>
                <c:pt idx="412">
                  <c:v>0</c:v>
                </c:pt>
                <c:pt idx="413">
                  <c:v>0</c:v>
                </c:pt>
                <c:pt idx="414">
                  <c:v>28</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1</c:v>
                </c:pt>
                <c:pt idx="433">
                  <c:v>0</c:v>
                </c:pt>
                <c:pt idx="434">
                  <c:v>0</c:v>
                </c:pt>
                <c:pt idx="435">
                  <c:v>0</c:v>
                </c:pt>
                <c:pt idx="436">
                  <c:v>0</c:v>
                </c:pt>
                <c:pt idx="437">
                  <c:v>0</c:v>
                </c:pt>
                <c:pt idx="438">
                  <c:v>0</c:v>
                </c:pt>
                <c:pt idx="439">
                  <c:v>0</c:v>
                </c:pt>
                <c:pt idx="440">
                  <c:v>0</c:v>
                </c:pt>
                <c:pt idx="441">
                  <c:v>1</c:v>
                </c:pt>
                <c:pt idx="442">
                  <c:v>0</c:v>
                </c:pt>
                <c:pt idx="443">
                  <c:v>0</c:v>
                </c:pt>
                <c:pt idx="444">
                  <c:v>0</c:v>
                </c:pt>
                <c:pt idx="445">
                  <c:v>4</c:v>
                </c:pt>
                <c:pt idx="446">
                  <c:v>0</c:v>
                </c:pt>
                <c:pt idx="447">
                  <c:v>0</c:v>
                </c:pt>
                <c:pt idx="448">
                  <c:v>0</c:v>
                </c:pt>
                <c:pt idx="449">
                  <c:v>5</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1</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32</c:v>
                </c:pt>
                <c:pt idx="481">
                  <c:v>1</c:v>
                </c:pt>
                <c:pt idx="482">
                  <c:v>0</c:v>
                </c:pt>
                <c:pt idx="483">
                  <c:v>0</c:v>
                </c:pt>
                <c:pt idx="484">
                  <c:v>0</c:v>
                </c:pt>
                <c:pt idx="485">
                  <c:v>0</c:v>
                </c:pt>
                <c:pt idx="486">
                  <c:v>0</c:v>
                </c:pt>
                <c:pt idx="487">
                  <c:v>0</c:v>
                </c:pt>
                <c:pt idx="488">
                  <c:v>0</c:v>
                </c:pt>
                <c:pt idx="489">
                  <c:v>0</c:v>
                </c:pt>
                <c:pt idx="490">
                  <c:v>0</c:v>
                </c:pt>
                <c:pt idx="491">
                  <c:v>0</c:v>
                </c:pt>
                <c:pt idx="492">
                  <c:v>24</c:v>
                </c:pt>
                <c:pt idx="493">
                  <c:v>9</c:v>
                </c:pt>
                <c:pt idx="494">
                  <c:v>0</c:v>
                </c:pt>
                <c:pt idx="495">
                  <c:v>0</c:v>
                </c:pt>
                <c:pt idx="496">
                  <c:v>0</c:v>
                </c:pt>
                <c:pt idx="497">
                  <c:v>0</c:v>
                </c:pt>
                <c:pt idx="498">
                  <c:v>0</c:v>
                </c:pt>
                <c:pt idx="499">
                  <c:v>0</c:v>
                </c:pt>
                <c:pt idx="500">
                  <c:v>0</c:v>
                </c:pt>
                <c:pt idx="501">
                  <c:v>0</c:v>
                </c:pt>
                <c:pt idx="502">
                  <c:v>0</c:v>
                </c:pt>
                <c:pt idx="503">
                  <c:v>0</c:v>
                </c:pt>
                <c:pt idx="504">
                  <c:v>7</c:v>
                </c:pt>
                <c:pt idx="505">
                  <c:v>0</c:v>
                </c:pt>
                <c:pt idx="506">
                  <c:v>0</c:v>
                </c:pt>
                <c:pt idx="507">
                  <c:v>0</c:v>
                </c:pt>
                <c:pt idx="508">
                  <c:v>0</c:v>
                </c:pt>
                <c:pt idx="509">
                  <c:v>6</c:v>
                </c:pt>
                <c:pt idx="510">
                  <c:v>10</c:v>
                </c:pt>
                <c:pt idx="511">
                  <c:v>0</c:v>
                </c:pt>
                <c:pt idx="512">
                  <c:v>0</c:v>
                </c:pt>
                <c:pt idx="513">
                  <c:v>1</c:v>
                </c:pt>
                <c:pt idx="514">
                  <c:v>0</c:v>
                </c:pt>
                <c:pt idx="515">
                  <c:v>0</c:v>
                </c:pt>
                <c:pt idx="516">
                  <c:v>0</c:v>
                </c:pt>
                <c:pt idx="517">
                  <c:v>0</c:v>
                </c:pt>
                <c:pt idx="518">
                  <c:v>0</c:v>
                </c:pt>
                <c:pt idx="519">
                  <c:v>2</c:v>
                </c:pt>
                <c:pt idx="520">
                  <c:v>0</c:v>
                </c:pt>
                <c:pt idx="521">
                  <c:v>0</c:v>
                </c:pt>
                <c:pt idx="522">
                  <c:v>1</c:v>
                </c:pt>
                <c:pt idx="523">
                  <c:v>0</c:v>
                </c:pt>
                <c:pt idx="524">
                  <c:v>1</c:v>
                </c:pt>
                <c:pt idx="525">
                  <c:v>0</c:v>
                </c:pt>
                <c:pt idx="526">
                  <c:v>0</c:v>
                </c:pt>
                <c:pt idx="527">
                  <c:v>0</c:v>
                </c:pt>
              </c:numCache>
            </c:numRef>
          </c:val>
        </c:ser>
        <c:ser>
          <c:idx val="2"/>
          <c:order val="2"/>
          <c:tx>
            <c:v>Deletions</c:v>
          </c:tx>
          <c:spPr>
            <a:solidFill>
              <a:srgbClr val="FF0000"/>
            </a:solidFill>
          </c:spPr>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36541.516898149217</c:v>
                </c:pt>
                <c:pt idx="18">
                  <c:v>36544.788819445435</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36620.322858797022</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36700.794189814049</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36777.561724536237</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37005.44127314887</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37140.554988426637</c:v>
                </c:pt>
                <c:pt idx="112">
                  <c:v>37144.527118055557</c:v>
                </c:pt>
                <c:pt idx="113">
                  <c:v>37169.512673611105</c:v>
                </c:pt>
                <c:pt idx="114">
                  <c:v>37173.655821759254</c:v>
                </c:pt>
                <c:pt idx="115">
                  <c:v>37174.533703702975</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37357.665937500002</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37470.542546297067</c:v>
                </c:pt>
                <c:pt idx="151">
                  <c:v>37482.565798610347</c:v>
                </c:pt>
                <c:pt idx="152">
                  <c:v>37484.431319445139</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37608.621400462194</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37699.681238426696</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37827.697812500002</c:v>
                </c:pt>
                <c:pt idx="207">
                  <c:v>37827.720937500002</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37963.555613426652</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38069.474039352564</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38278.306921297008</c:v>
                </c:pt>
                <c:pt idx="272">
                  <c:v>38278.415300925932</c:v>
                </c:pt>
                <c:pt idx="273">
                  <c:v>38316.425682870184</c:v>
                </c:pt>
                <c:pt idx="274">
                  <c:v>38323.578206018603</c:v>
                </c:pt>
                <c:pt idx="275">
                  <c:v>38369.705000000002</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38503.415613426696</c:v>
                </c:pt>
                <c:pt idx="286">
                  <c:v>38519.531331018516</c:v>
                </c:pt>
                <c:pt idx="287">
                  <c:v>38566.334340277783</c:v>
                </c:pt>
                <c:pt idx="288">
                  <c:v>38602.495451388888</c:v>
                </c:pt>
                <c:pt idx="289">
                  <c:v>38630.697465277575</c:v>
                </c:pt>
                <c:pt idx="290">
                  <c:v>38642.325046296297</c:v>
                </c:pt>
                <c:pt idx="291">
                  <c:v>38642.485659722232</c:v>
                </c:pt>
                <c:pt idx="292">
                  <c:v>38643.596423610303</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38784.622743054984</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39013.333819445346</c:v>
                </c:pt>
                <c:pt idx="344">
                  <c:v>39031.508414351862</c:v>
                </c:pt>
                <c:pt idx="345">
                  <c:v>39069.603136574078</c:v>
                </c:pt>
                <c:pt idx="346">
                  <c:v>39086.572997685187</c:v>
                </c:pt>
                <c:pt idx="347">
                  <c:v>39086.579560185186</c:v>
                </c:pt>
                <c:pt idx="348">
                  <c:v>39090.446296297348</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39580.35094907476</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39638.458148148973</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39661.802557871073</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40113.557187500002</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40415.578819445502</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40582.690462962113</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40610.646296297222</c:v>
                </c:pt>
                <c:pt idx="465">
                  <c:v>40613.544305555552</c:v>
                </c:pt>
                <c:pt idx="466">
                  <c:v>40616.822824074203</c:v>
                </c:pt>
                <c:pt idx="467">
                  <c:v>40626.443692129629</c:v>
                </c:pt>
                <c:pt idx="468">
                  <c:v>40626.449699074212</c:v>
                </c:pt>
                <c:pt idx="469">
                  <c:v>40626.573217592602</c:v>
                </c:pt>
                <c:pt idx="470">
                  <c:v>40634.536273148973</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40721.612546297059</c:v>
                </c:pt>
                <c:pt idx="479">
                  <c:v>40721.620729166585</c:v>
                </c:pt>
                <c:pt idx="480">
                  <c:v>40737.457013889012</c:v>
                </c:pt>
                <c:pt idx="481">
                  <c:v>40744.557569445213</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41085.691203702976</c:v>
                </c:pt>
                <c:pt idx="515">
                  <c:v>41095.395567129628</c:v>
                </c:pt>
                <c:pt idx="516">
                  <c:v>41130.422893518517</c:v>
                </c:pt>
                <c:pt idx="517">
                  <c:v>41130.423993055556</c:v>
                </c:pt>
                <c:pt idx="518">
                  <c:v>41207.537175925929</c:v>
                </c:pt>
                <c:pt idx="519">
                  <c:v>41211.485520833325</c:v>
                </c:pt>
                <c:pt idx="520">
                  <c:v>41211.540613426696</c:v>
                </c:pt>
                <c:pt idx="521">
                  <c:v>41218.402395833335</c:v>
                </c:pt>
                <c:pt idx="522">
                  <c:v>41218.476319445435</c:v>
                </c:pt>
                <c:pt idx="523">
                  <c:v>41218.627453702975</c:v>
                </c:pt>
                <c:pt idx="524">
                  <c:v>41290.490532407413</c:v>
                </c:pt>
                <c:pt idx="525">
                  <c:v>41306.687766203584</c:v>
                </c:pt>
                <c:pt idx="526">
                  <c:v>41306.697685184976</c:v>
                </c:pt>
                <c:pt idx="527">
                  <c:v>41309.518622685187</c:v>
                </c:pt>
              </c:numCache>
            </c:numRef>
          </c:cat>
          <c:val>
            <c:numRef>
              <c:f>ensembl!$X$2:$X$529</c:f>
              <c:numCache>
                <c:formatCode>General</c:formatCode>
                <c:ptCount val="528"/>
                <c:pt idx="0">
                  <c:v>9</c:v>
                </c:pt>
                <c:pt idx="1">
                  <c:v>0</c:v>
                </c:pt>
                <c:pt idx="2">
                  <c:v>0</c:v>
                </c:pt>
                <c:pt idx="3">
                  <c:v>8</c:v>
                </c:pt>
                <c:pt idx="4">
                  <c:v>8</c:v>
                </c:pt>
                <c:pt idx="5">
                  <c:v>12</c:v>
                </c:pt>
                <c:pt idx="6">
                  <c:v>0</c:v>
                </c:pt>
                <c:pt idx="7">
                  <c:v>2</c:v>
                </c:pt>
                <c:pt idx="8">
                  <c:v>0</c:v>
                </c:pt>
                <c:pt idx="9">
                  <c:v>0</c:v>
                </c:pt>
                <c:pt idx="10">
                  <c:v>0</c:v>
                </c:pt>
                <c:pt idx="11">
                  <c:v>0</c:v>
                </c:pt>
                <c:pt idx="12">
                  <c:v>0</c:v>
                </c:pt>
                <c:pt idx="13">
                  <c:v>4</c:v>
                </c:pt>
                <c:pt idx="14">
                  <c:v>0</c:v>
                </c:pt>
                <c:pt idx="15">
                  <c:v>0</c:v>
                </c:pt>
                <c:pt idx="16">
                  <c:v>0</c:v>
                </c:pt>
                <c:pt idx="17">
                  <c:v>5</c:v>
                </c:pt>
                <c:pt idx="18">
                  <c:v>0</c:v>
                </c:pt>
                <c:pt idx="19">
                  <c:v>0</c:v>
                </c:pt>
                <c:pt idx="20">
                  <c:v>11</c:v>
                </c:pt>
                <c:pt idx="21">
                  <c:v>0</c:v>
                </c:pt>
                <c:pt idx="22">
                  <c:v>2</c:v>
                </c:pt>
                <c:pt idx="23">
                  <c:v>0</c:v>
                </c:pt>
                <c:pt idx="24">
                  <c:v>0</c:v>
                </c:pt>
                <c:pt idx="25">
                  <c:v>2</c:v>
                </c:pt>
                <c:pt idx="26">
                  <c:v>0</c:v>
                </c:pt>
                <c:pt idx="27">
                  <c:v>2</c:v>
                </c:pt>
                <c:pt idx="28">
                  <c:v>7</c:v>
                </c:pt>
                <c:pt idx="29">
                  <c:v>0</c:v>
                </c:pt>
                <c:pt idx="30">
                  <c:v>2</c:v>
                </c:pt>
                <c:pt idx="31">
                  <c:v>0</c:v>
                </c:pt>
                <c:pt idx="32">
                  <c:v>16</c:v>
                </c:pt>
                <c:pt idx="33">
                  <c:v>0</c:v>
                </c:pt>
                <c:pt idx="34">
                  <c:v>6</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55</c:v>
                </c:pt>
                <c:pt idx="56">
                  <c:v>2</c:v>
                </c:pt>
                <c:pt idx="57">
                  <c:v>0</c:v>
                </c:pt>
                <c:pt idx="58">
                  <c:v>0</c:v>
                </c:pt>
                <c:pt idx="59">
                  <c:v>0</c:v>
                </c:pt>
                <c:pt idx="60">
                  <c:v>8</c:v>
                </c:pt>
                <c:pt idx="61">
                  <c:v>0</c:v>
                </c:pt>
                <c:pt idx="62">
                  <c:v>0</c:v>
                </c:pt>
                <c:pt idx="63">
                  <c:v>0</c:v>
                </c:pt>
                <c:pt idx="64">
                  <c:v>0</c:v>
                </c:pt>
                <c:pt idx="65">
                  <c:v>0</c:v>
                </c:pt>
                <c:pt idx="66">
                  <c:v>0</c:v>
                </c:pt>
                <c:pt idx="67">
                  <c:v>0</c:v>
                </c:pt>
                <c:pt idx="68">
                  <c:v>0</c:v>
                </c:pt>
                <c:pt idx="69">
                  <c:v>0</c:v>
                </c:pt>
                <c:pt idx="70">
                  <c:v>0</c:v>
                </c:pt>
                <c:pt idx="71">
                  <c:v>0</c:v>
                </c:pt>
                <c:pt idx="72">
                  <c:v>0</c:v>
                </c:pt>
                <c:pt idx="73">
                  <c:v>0</c:v>
                </c:pt>
                <c:pt idx="74">
                  <c:v>6</c:v>
                </c:pt>
                <c:pt idx="75">
                  <c:v>0</c:v>
                </c:pt>
                <c:pt idx="76">
                  <c:v>0</c:v>
                </c:pt>
                <c:pt idx="77">
                  <c:v>0</c:v>
                </c:pt>
                <c:pt idx="78">
                  <c:v>0</c:v>
                </c:pt>
                <c:pt idx="79">
                  <c:v>5</c:v>
                </c:pt>
                <c:pt idx="80">
                  <c:v>0</c:v>
                </c:pt>
                <c:pt idx="81">
                  <c:v>0</c:v>
                </c:pt>
                <c:pt idx="82">
                  <c:v>0</c:v>
                </c:pt>
                <c:pt idx="83">
                  <c:v>0</c:v>
                </c:pt>
                <c:pt idx="84">
                  <c:v>0</c:v>
                </c:pt>
                <c:pt idx="85">
                  <c:v>0</c:v>
                </c:pt>
                <c:pt idx="86">
                  <c:v>0</c:v>
                </c:pt>
                <c:pt idx="87">
                  <c:v>0</c:v>
                </c:pt>
                <c:pt idx="88">
                  <c:v>0</c:v>
                </c:pt>
                <c:pt idx="89">
                  <c:v>0</c:v>
                </c:pt>
                <c:pt idx="90">
                  <c:v>0</c:v>
                </c:pt>
                <c:pt idx="91">
                  <c:v>4</c:v>
                </c:pt>
                <c:pt idx="92">
                  <c:v>75</c:v>
                </c:pt>
                <c:pt idx="93">
                  <c:v>12</c:v>
                </c:pt>
                <c:pt idx="94">
                  <c:v>0</c:v>
                </c:pt>
                <c:pt idx="95">
                  <c:v>0</c:v>
                </c:pt>
                <c:pt idx="96">
                  <c:v>1</c:v>
                </c:pt>
                <c:pt idx="97">
                  <c:v>9</c:v>
                </c:pt>
                <c:pt idx="98">
                  <c:v>0</c:v>
                </c:pt>
                <c:pt idx="99">
                  <c:v>0</c:v>
                </c:pt>
                <c:pt idx="100">
                  <c:v>0</c:v>
                </c:pt>
                <c:pt idx="101">
                  <c:v>0</c:v>
                </c:pt>
                <c:pt idx="102">
                  <c:v>0</c:v>
                </c:pt>
                <c:pt idx="103">
                  <c:v>0</c:v>
                </c:pt>
                <c:pt idx="104">
                  <c:v>0</c:v>
                </c:pt>
                <c:pt idx="105">
                  <c:v>0</c:v>
                </c:pt>
                <c:pt idx="106">
                  <c:v>0</c:v>
                </c:pt>
                <c:pt idx="107">
                  <c:v>0</c:v>
                </c:pt>
                <c:pt idx="108">
                  <c:v>45</c:v>
                </c:pt>
                <c:pt idx="109">
                  <c:v>0</c:v>
                </c:pt>
                <c:pt idx="110">
                  <c:v>0</c:v>
                </c:pt>
                <c:pt idx="111">
                  <c:v>0</c:v>
                </c:pt>
                <c:pt idx="112">
                  <c:v>0</c:v>
                </c:pt>
                <c:pt idx="113">
                  <c:v>0</c:v>
                </c:pt>
                <c:pt idx="114">
                  <c:v>0</c:v>
                </c:pt>
                <c:pt idx="115">
                  <c:v>0</c:v>
                </c:pt>
                <c:pt idx="116">
                  <c:v>8</c:v>
                </c:pt>
                <c:pt idx="117">
                  <c:v>0</c:v>
                </c:pt>
                <c:pt idx="118">
                  <c:v>7</c:v>
                </c:pt>
                <c:pt idx="119">
                  <c:v>0</c:v>
                </c:pt>
                <c:pt idx="120">
                  <c:v>0</c:v>
                </c:pt>
                <c:pt idx="121">
                  <c:v>0</c:v>
                </c:pt>
                <c:pt idx="122">
                  <c:v>2</c:v>
                </c:pt>
                <c:pt idx="123">
                  <c:v>0</c:v>
                </c:pt>
                <c:pt idx="124">
                  <c:v>0</c:v>
                </c:pt>
                <c:pt idx="125">
                  <c:v>0</c:v>
                </c:pt>
                <c:pt idx="126">
                  <c:v>7</c:v>
                </c:pt>
                <c:pt idx="127">
                  <c:v>0</c:v>
                </c:pt>
                <c:pt idx="128">
                  <c:v>0</c:v>
                </c:pt>
                <c:pt idx="129">
                  <c:v>0</c:v>
                </c:pt>
                <c:pt idx="130">
                  <c:v>0</c:v>
                </c:pt>
                <c:pt idx="131">
                  <c:v>0</c:v>
                </c:pt>
                <c:pt idx="132">
                  <c:v>196</c:v>
                </c:pt>
                <c:pt idx="133">
                  <c:v>0</c:v>
                </c:pt>
                <c:pt idx="134">
                  <c:v>2</c:v>
                </c:pt>
                <c:pt idx="135">
                  <c:v>0</c:v>
                </c:pt>
                <c:pt idx="136">
                  <c:v>0</c:v>
                </c:pt>
                <c:pt idx="137">
                  <c:v>0</c:v>
                </c:pt>
                <c:pt idx="138">
                  <c:v>0</c:v>
                </c:pt>
                <c:pt idx="139">
                  <c:v>0</c:v>
                </c:pt>
                <c:pt idx="140">
                  <c:v>0</c:v>
                </c:pt>
                <c:pt idx="141">
                  <c:v>0</c:v>
                </c:pt>
                <c:pt idx="142">
                  <c:v>0</c:v>
                </c:pt>
                <c:pt idx="143">
                  <c:v>0</c:v>
                </c:pt>
                <c:pt idx="144">
                  <c:v>0</c:v>
                </c:pt>
                <c:pt idx="145">
                  <c:v>0</c:v>
                </c:pt>
                <c:pt idx="146">
                  <c:v>2</c:v>
                </c:pt>
                <c:pt idx="147">
                  <c:v>0</c:v>
                </c:pt>
                <c:pt idx="148">
                  <c:v>0</c:v>
                </c:pt>
                <c:pt idx="149">
                  <c:v>4</c:v>
                </c:pt>
                <c:pt idx="150">
                  <c:v>1</c:v>
                </c:pt>
                <c:pt idx="151">
                  <c:v>27</c:v>
                </c:pt>
                <c:pt idx="152">
                  <c:v>4</c:v>
                </c:pt>
                <c:pt idx="153">
                  <c:v>0</c:v>
                </c:pt>
                <c:pt idx="154">
                  <c:v>2</c:v>
                </c:pt>
                <c:pt idx="155">
                  <c:v>2</c:v>
                </c:pt>
                <c:pt idx="156">
                  <c:v>17</c:v>
                </c:pt>
                <c:pt idx="157">
                  <c:v>10</c:v>
                </c:pt>
                <c:pt idx="158">
                  <c:v>0</c:v>
                </c:pt>
                <c:pt idx="159">
                  <c:v>0</c:v>
                </c:pt>
                <c:pt idx="160">
                  <c:v>0</c:v>
                </c:pt>
                <c:pt idx="161">
                  <c:v>0</c:v>
                </c:pt>
                <c:pt idx="162">
                  <c:v>0</c:v>
                </c:pt>
                <c:pt idx="163">
                  <c:v>0</c:v>
                </c:pt>
                <c:pt idx="164">
                  <c:v>0</c:v>
                </c:pt>
                <c:pt idx="165">
                  <c:v>0</c:v>
                </c:pt>
                <c:pt idx="166">
                  <c:v>0</c:v>
                </c:pt>
                <c:pt idx="167">
                  <c:v>6</c:v>
                </c:pt>
                <c:pt idx="168">
                  <c:v>0</c:v>
                </c:pt>
                <c:pt idx="169">
                  <c:v>0</c:v>
                </c:pt>
                <c:pt idx="170">
                  <c:v>0</c:v>
                </c:pt>
                <c:pt idx="171">
                  <c:v>0</c:v>
                </c:pt>
                <c:pt idx="172">
                  <c:v>0</c:v>
                </c:pt>
                <c:pt idx="173">
                  <c:v>0</c:v>
                </c:pt>
                <c:pt idx="174">
                  <c:v>0</c:v>
                </c:pt>
                <c:pt idx="175">
                  <c:v>0</c:v>
                </c:pt>
                <c:pt idx="176">
                  <c:v>0</c:v>
                </c:pt>
                <c:pt idx="177">
                  <c:v>0</c:v>
                </c:pt>
                <c:pt idx="178">
                  <c:v>0</c:v>
                </c:pt>
                <c:pt idx="179">
                  <c:v>2</c:v>
                </c:pt>
                <c:pt idx="180">
                  <c:v>0</c:v>
                </c:pt>
                <c:pt idx="181">
                  <c:v>4</c:v>
                </c:pt>
                <c:pt idx="182">
                  <c:v>0</c:v>
                </c:pt>
                <c:pt idx="183">
                  <c:v>0</c:v>
                </c:pt>
                <c:pt idx="184">
                  <c:v>0</c:v>
                </c:pt>
                <c:pt idx="185">
                  <c:v>0</c:v>
                </c:pt>
                <c:pt idx="186">
                  <c:v>0</c:v>
                </c:pt>
                <c:pt idx="187">
                  <c:v>0</c:v>
                </c:pt>
                <c:pt idx="188">
                  <c:v>0</c:v>
                </c:pt>
                <c:pt idx="189">
                  <c:v>0</c:v>
                </c:pt>
                <c:pt idx="190">
                  <c:v>4</c:v>
                </c:pt>
                <c:pt idx="191">
                  <c:v>0</c:v>
                </c:pt>
                <c:pt idx="192">
                  <c:v>0</c:v>
                </c:pt>
                <c:pt idx="193">
                  <c:v>0</c:v>
                </c:pt>
                <c:pt idx="194">
                  <c:v>0</c:v>
                </c:pt>
                <c:pt idx="195">
                  <c:v>1</c:v>
                </c:pt>
                <c:pt idx="196">
                  <c:v>0</c:v>
                </c:pt>
                <c:pt idx="197">
                  <c:v>0</c:v>
                </c:pt>
                <c:pt idx="198">
                  <c:v>0</c:v>
                </c:pt>
                <c:pt idx="199">
                  <c:v>0</c:v>
                </c:pt>
                <c:pt idx="200">
                  <c:v>0</c:v>
                </c:pt>
                <c:pt idx="201">
                  <c:v>0</c:v>
                </c:pt>
                <c:pt idx="202">
                  <c:v>0</c:v>
                </c:pt>
                <c:pt idx="203">
                  <c:v>0</c:v>
                </c:pt>
                <c:pt idx="204">
                  <c:v>0</c:v>
                </c:pt>
                <c:pt idx="205">
                  <c:v>104</c:v>
                </c:pt>
                <c:pt idx="206">
                  <c:v>13</c:v>
                </c:pt>
                <c:pt idx="207">
                  <c:v>0</c:v>
                </c:pt>
                <c:pt idx="208">
                  <c:v>5</c:v>
                </c:pt>
                <c:pt idx="209">
                  <c:v>54</c:v>
                </c:pt>
                <c:pt idx="210">
                  <c:v>0</c:v>
                </c:pt>
                <c:pt idx="211">
                  <c:v>6</c:v>
                </c:pt>
                <c:pt idx="212">
                  <c:v>0</c:v>
                </c:pt>
                <c:pt idx="213">
                  <c:v>6</c:v>
                </c:pt>
                <c:pt idx="214">
                  <c:v>2</c:v>
                </c:pt>
                <c:pt idx="215">
                  <c:v>0</c:v>
                </c:pt>
                <c:pt idx="216">
                  <c:v>2</c:v>
                </c:pt>
                <c:pt idx="217">
                  <c:v>14</c:v>
                </c:pt>
                <c:pt idx="218">
                  <c:v>0</c:v>
                </c:pt>
                <c:pt idx="219">
                  <c:v>0</c:v>
                </c:pt>
                <c:pt idx="220">
                  <c:v>0</c:v>
                </c:pt>
                <c:pt idx="221">
                  <c:v>0</c:v>
                </c:pt>
                <c:pt idx="222">
                  <c:v>1</c:v>
                </c:pt>
                <c:pt idx="223">
                  <c:v>0</c:v>
                </c:pt>
                <c:pt idx="224">
                  <c:v>7</c:v>
                </c:pt>
                <c:pt idx="225">
                  <c:v>31</c:v>
                </c:pt>
                <c:pt idx="226">
                  <c:v>10</c:v>
                </c:pt>
                <c:pt idx="227">
                  <c:v>11</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174</c:v>
                </c:pt>
                <c:pt idx="243">
                  <c:v>0</c:v>
                </c:pt>
                <c:pt idx="244">
                  <c:v>4</c:v>
                </c:pt>
                <c:pt idx="245">
                  <c:v>0</c:v>
                </c:pt>
                <c:pt idx="246">
                  <c:v>0</c:v>
                </c:pt>
                <c:pt idx="247">
                  <c:v>0</c:v>
                </c:pt>
                <c:pt idx="248">
                  <c:v>178</c:v>
                </c:pt>
                <c:pt idx="249">
                  <c:v>6</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2</c:v>
                </c:pt>
                <c:pt idx="274">
                  <c:v>0</c:v>
                </c:pt>
                <c:pt idx="275">
                  <c:v>0</c:v>
                </c:pt>
                <c:pt idx="276">
                  <c:v>0</c:v>
                </c:pt>
                <c:pt idx="277">
                  <c:v>0</c:v>
                </c:pt>
                <c:pt idx="278">
                  <c:v>0</c:v>
                </c:pt>
                <c:pt idx="279">
                  <c:v>21</c:v>
                </c:pt>
                <c:pt idx="280">
                  <c:v>0</c:v>
                </c:pt>
                <c:pt idx="281">
                  <c:v>0</c:v>
                </c:pt>
                <c:pt idx="282">
                  <c:v>0</c:v>
                </c:pt>
                <c:pt idx="283">
                  <c:v>4</c:v>
                </c:pt>
                <c:pt idx="284">
                  <c:v>0</c:v>
                </c:pt>
                <c:pt idx="285">
                  <c:v>0</c:v>
                </c:pt>
                <c:pt idx="286">
                  <c:v>11</c:v>
                </c:pt>
                <c:pt idx="287">
                  <c:v>0</c:v>
                </c:pt>
                <c:pt idx="288">
                  <c:v>3</c:v>
                </c:pt>
                <c:pt idx="289">
                  <c:v>4</c:v>
                </c:pt>
                <c:pt idx="290">
                  <c:v>3</c:v>
                </c:pt>
                <c:pt idx="291">
                  <c:v>4</c:v>
                </c:pt>
                <c:pt idx="292">
                  <c:v>0</c:v>
                </c:pt>
                <c:pt idx="293">
                  <c:v>0</c:v>
                </c:pt>
                <c:pt idx="294">
                  <c:v>0</c:v>
                </c:pt>
                <c:pt idx="295">
                  <c:v>4</c:v>
                </c:pt>
                <c:pt idx="296">
                  <c:v>1</c:v>
                </c:pt>
                <c:pt idx="297">
                  <c:v>0</c:v>
                </c:pt>
                <c:pt idx="298">
                  <c:v>0</c:v>
                </c:pt>
                <c:pt idx="299">
                  <c:v>0</c:v>
                </c:pt>
                <c:pt idx="300">
                  <c:v>0</c:v>
                </c:pt>
                <c:pt idx="301">
                  <c:v>0</c:v>
                </c:pt>
                <c:pt idx="302">
                  <c:v>0</c:v>
                </c:pt>
                <c:pt idx="303">
                  <c:v>0</c:v>
                </c:pt>
                <c:pt idx="304">
                  <c:v>0</c:v>
                </c:pt>
                <c:pt idx="305">
                  <c:v>2</c:v>
                </c:pt>
                <c:pt idx="306">
                  <c:v>0</c:v>
                </c:pt>
                <c:pt idx="307">
                  <c:v>2</c:v>
                </c:pt>
                <c:pt idx="308">
                  <c:v>2</c:v>
                </c:pt>
                <c:pt idx="309">
                  <c:v>0</c:v>
                </c:pt>
                <c:pt idx="310">
                  <c:v>0</c:v>
                </c:pt>
                <c:pt idx="311">
                  <c:v>0</c:v>
                </c:pt>
                <c:pt idx="312">
                  <c:v>2</c:v>
                </c:pt>
                <c:pt idx="313">
                  <c:v>21</c:v>
                </c:pt>
                <c:pt idx="314">
                  <c:v>21</c:v>
                </c:pt>
                <c:pt idx="315">
                  <c:v>0</c:v>
                </c:pt>
                <c:pt idx="316">
                  <c:v>2</c:v>
                </c:pt>
                <c:pt idx="317">
                  <c:v>0</c:v>
                </c:pt>
                <c:pt idx="318">
                  <c:v>2</c:v>
                </c:pt>
                <c:pt idx="319">
                  <c:v>0</c:v>
                </c:pt>
                <c:pt idx="320">
                  <c:v>0</c:v>
                </c:pt>
                <c:pt idx="321">
                  <c:v>0</c:v>
                </c:pt>
                <c:pt idx="322">
                  <c:v>0</c:v>
                </c:pt>
                <c:pt idx="323">
                  <c:v>0</c:v>
                </c:pt>
                <c:pt idx="324">
                  <c:v>0</c:v>
                </c:pt>
                <c:pt idx="325">
                  <c:v>0</c:v>
                </c:pt>
                <c:pt idx="326">
                  <c:v>0</c:v>
                </c:pt>
                <c:pt idx="327">
                  <c:v>2</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2</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4</c:v>
                </c:pt>
                <c:pt idx="373">
                  <c:v>0</c:v>
                </c:pt>
                <c:pt idx="374">
                  <c:v>0</c:v>
                </c:pt>
                <c:pt idx="375">
                  <c:v>0</c:v>
                </c:pt>
                <c:pt idx="376">
                  <c:v>0</c:v>
                </c:pt>
                <c:pt idx="377">
                  <c:v>33</c:v>
                </c:pt>
                <c:pt idx="378">
                  <c:v>0</c:v>
                </c:pt>
                <c:pt idx="379">
                  <c:v>0</c:v>
                </c:pt>
                <c:pt idx="380">
                  <c:v>2</c:v>
                </c:pt>
                <c:pt idx="381">
                  <c:v>7</c:v>
                </c:pt>
                <c:pt idx="382">
                  <c:v>0</c:v>
                </c:pt>
                <c:pt idx="383">
                  <c:v>0</c:v>
                </c:pt>
                <c:pt idx="384">
                  <c:v>0</c:v>
                </c:pt>
                <c:pt idx="385">
                  <c:v>0</c:v>
                </c:pt>
                <c:pt idx="386">
                  <c:v>0</c:v>
                </c:pt>
                <c:pt idx="387">
                  <c:v>0</c:v>
                </c:pt>
                <c:pt idx="388">
                  <c:v>0</c:v>
                </c:pt>
                <c:pt idx="389">
                  <c:v>0</c:v>
                </c:pt>
                <c:pt idx="390">
                  <c:v>5</c:v>
                </c:pt>
                <c:pt idx="391">
                  <c:v>0</c:v>
                </c:pt>
                <c:pt idx="392">
                  <c:v>3</c:v>
                </c:pt>
                <c:pt idx="393">
                  <c:v>0</c:v>
                </c:pt>
                <c:pt idx="394">
                  <c:v>0</c:v>
                </c:pt>
                <c:pt idx="395">
                  <c:v>2</c:v>
                </c:pt>
                <c:pt idx="396">
                  <c:v>0</c:v>
                </c:pt>
                <c:pt idx="397">
                  <c:v>0</c:v>
                </c:pt>
                <c:pt idx="398">
                  <c:v>0</c:v>
                </c:pt>
                <c:pt idx="399">
                  <c:v>0</c:v>
                </c:pt>
                <c:pt idx="400">
                  <c:v>0</c:v>
                </c:pt>
                <c:pt idx="401">
                  <c:v>0</c:v>
                </c:pt>
                <c:pt idx="402">
                  <c:v>0</c:v>
                </c:pt>
                <c:pt idx="403">
                  <c:v>0</c:v>
                </c:pt>
                <c:pt idx="404">
                  <c:v>0</c:v>
                </c:pt>
                <c:pt idx="405">
                  <c:v>0</c:v>
                </c:pt>
                <c:pt idx="406">
                  <c:v>4</c:v>
                </c:pt>
                <c:pt idx="407">
                  <c:v>0</c:v>
                </c:pt>
                <c:pt idx="408">
                  <c:v>0</c:v>
                </c:pt>
                <c:pt idx="409">
                  <c:v>0</c:v>
                </c:pt>
                <c:pt idx="410">
                  <c:v>12</c:v>
                </c:pt>
                <c:pt idx="411">
                  <c:v>2</c:v>
                </c:pt>
                <c:pt idx="412">
                  <c:v>0</c:v>
                </c:pt>
                <c:pt idx="413">
                  <c:v>0</c:v>
                </c:pt>
                <c:pt idx="414">
                  <c:v>0</c:v>
                </c:pt>
                <c:pt idx="415">
                  <c:v>0</c:v>
                </c:pt>
                <c:pt idx="416">
                  <c:v>0</c:v>
                </c:pt>
                <c:pt idx="417">
                  <c:v>0</c:v>
                </c:pt>
                <c:pt idx="418">
                  <c:v>0</c:v>
                </c:pt>
                <c:pt idx="419">
                  <c:v>0</c:v>
                </c:pt>
                <c:pt idx="420">
                  <c:v>0</c:v>
                </c:pt>
                <c:pt idx="421">
                  <c:v>0</c:v>
                </c:pt>
                <c:pt idx="422">
                  <c:v>0</c:v>
                </c:pt>
                <c:pt idx="423">
                  <c:v>0</c:v>
                </c:pt>
                <c:pt idx="424">
                  <c:v>22</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1</c:v>
                </c:pt>
                <c:pt idx="442">
                  <c:v>0</c:v>
                </c:pt>
                <c:pt idx="443">
                  <c:v>0</c:v>
                </c:pt>
                <c:pt idx="444">
                  <c:v>0</c:v>
                </c:pt>
                <c:pt idx="445">
                  <c:v>4</c:v>
                </c:pt>
                <c:pt idx="446">
                  <c:v>0</c:v>
                </c:pt>
                <c:pt idx="447">
                  <c:v>0</c:v>
                </c:pt>
                <c:pt idx="448">
                  <c:v>0</c:v>
                </c:pt>
                <c:pt idx="449">
                  <c:v>0</c:v>
                </c:pt>
                <c:pt idx="450">
                  <c:v>0</c:v>
                </c:pt>
                <c:pt idx="451">
                  <c:v>0</c:v>
                </c:pt>
                <c:pt idx="452">
                  <c:v>0</c:v>
                </c:pt>
                <c:pt idx="453">
                  <c:v>0</c:v>
                </c:pt>
                <c:pt idx="454">
                  <c:v>0</c:v>
                </c:pt>
                <c:pt idx="455">
                  <c:v>2</c:v>
                </c:pt>
                <c:pt idx="456">
                  <c:v>0</c:v>
                </c:pt>
                <c:pt idx="457">
                  <c:v>0</c:v>
                </c:pt>
                <c:pt idx="458">
                  <c:v>0</c:v>
                </c:pt>
                <c:pt idx="459">
                  <c:v>0</c:v>
                </c:pt>
                <c:pt idx="460">
                  <c:v>0</c:v>
                </c:pt>
                <c:pt idx="461">
                  <c:v>0</c:v>
                </c:pt>
                <c:pt idx="462">
                  <c:v>0</c:v>
                </c:pt>
                <c:pt idx="463">
                  <c:v>0</c:v>
                </c:pt>
                <c:pt idx="464">
                  <c:v>0</c:v>
                </c:pt>
                <c:pt idx="465">
                  <c:v>2</c:v>
                </c:pt>
                <c:pt idx="466">
                  <c:v>0</c:v>
                </c:pt>
                <c:pt idx="467">
                  <c:v>0</c:v>
                </c:pt>
                <c:pt idx="468">
                  <c:v>0</c:v>
                </c:pt>
                <c:pt idx="469">
                  <c:v>0</c:v>
                </c:pt>
                <c:pt idx="470">
                  <c:v>0</c:v>
                </c:pt>
                <c:pt idx="471">
                  <c:v>0</c:v>
                </c:pt>
                <c:pt idx="472">
                  <c:v>0</c:v>
                </c:pt>
                <c:pt idx="473">
                  <c:v>0</c:v>
                </c:pt>
                <c:pt idx="474">
                  <c:v>2</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36</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10</c:v>
                </c:pt>
                <c:pt idx="511">
                  <c:v>0</c:v>
                </c:pt>
                <c:pt idx="512">
                  <c:v>0</c:v>
                </c:pt>
                <c:pt idx="513">
                  <c:v>0</c:v>
                </c:pt>
                <c:pt idx="514">
                  <c:v>0</c:v>
                </c:pt>
                <c:pt idx="515">
                  <c:v>0</c:v>
                </c:pt>
                <c:pt idx="516">
                  <c:v>0</c:v>
                </c:pt>
                <c:pt idx="517">
                  <c:v>0</c:v>
                </c:pt>
                <c:pt idx="518">
                  <c:v>0</c:v>
                </c:pt>
                <c:pt idx="519">
                  <c:v>1</c:v>
                </c:pt>
                <c:pt idx="520">
                  <c:v>0</c:v>
                </c:pt>
                <c:pt idx="521">
                  <c:v>0</c:v>
                </c:pt>
                <c:pt idx="522">
                  <c:v>0</c:v>
                </c:pt>
                <c:pt idx="523">
                  <c:v>0</c:v>
                </c:pt>
                <c:pt idx="524">
                  <c:v>0</c:v>
                </c:pt>
                <c:pt idx="525">
                  <c:v>0</c:v>
                </c:pt>
                <c:pt idx="526">
                  <c:v>1</c:v>
                </c:pt>
                <c:pt idx="527">
                  <c:v>0</c:v>
                </c:pt>
              </c:numCache>
            </c:numRef>
          </c:val>
        </c:ser>
        <c:gapWidth val="9"/>
        <c:overlap val="100"/>
        <c:axId val="124143104"/>
        <c:axId val="125256448"/>
      </c:barChart>
      <c:dateAx>
        <c:axId val="124143104"/>
        <c:scaling>
          <c:orientation val="minMax"/>
        </c:scaling>
        <c:delete val="1"/>
        <c:axPos val="b"/>
        <c:numFmt formatCode="[$-409]yyyy;@" sourceLinked="0"/>
        <c:majorTickMark val="none"/>
        <c:tickLblPos val="none"/>
        <c:crossAx val="125256448"/>
        <c:crosses val="autoZero"/>
        <c:auto val="1"/>
        <c:lblOffset val="100"/>
        <c:majorUnit val="1"/>
        <c:majorTimeUnit val="years"/>
      </c:dateAx>
      <c:valAx>
        <c:axId val="125256448"/>
        <c:scaling>
          <c:orientation val="minMax"/>
          <c:max val="380"/>
          <c:min val="0"/>
        </c:scaling>
        <c:axPos val="l"/>
        <c:numFmt formatCode="General" sourceLinked="1"/>
        <c:tickLblPos val="nextTo"/>
        <c:crossAx val="12414310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opencart!$D$2:$D$165</c:f>
              <c:numCache>
                <c:formatCode>[$-409]d\-mmm\-yy;@</c:formatCode>
                <c:ptCount val="164"/>
                <c:pt idx="0">
                  <c:v>39888.030543981484</c:v>
                </c:pt>
                <c:pt idx="1">
                  <c:v>39888.542569445213</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40249.735312499994</c:v>
                </c:pt>
                <c:pt idx="22">
                  <c:v>40252.755104166594</c:v>
                </c:pt>
                <c:pt idx="23">
                  <c:v>40264.84841435252</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41134.621724536039</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41157.808738426858</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41247.123726850885</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41324.731180554452</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41443.302546297215</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opencart!$S$2:$S$165</c:f>
              <c:numCache>
                <c:formatCode>General</c:formatCode>
                <c:ptCount val="164"/>
                <c:pt idx="0">
                  <c:v>21</c:v>
                </c:pt>
                <c:pt idx="1">
                  <c:v>0</c:v>
                </c:pt>
                <c:pt idx="2">
                  <c:v>0</c:v>
                </c:pt>
                <c:pt idx="3">
                  <c:v>0</c:v>
                </c:pt>
                <c:pt idx="4">
                  <c:v>0</c:v>
                </c:pt>
                <c:pt idx="5">
                  <c:v>0</c:v>
                </c:pt>
                <c:pt idx="6">
                  <c:v>0</c:v>
                </c:pt>
                <c:pt idx="7">
                  <c:v>0</c:v>
                </c:pt>
                <c:pt idx="8">
                  <c:v>0</c:v>
                </c:pt>
                <c:pt idx="9">
                  <c:v>2</c:v>
                </c:pt>
                <c:pt idx="10">
                  <c:v>0</c:v>
                </c:pt>
                <c:pt idx="11">
                  <c:v>9</c:v>
                </c:pt>
                <c:pt idx="12">
                  <c:v>1</c:v>
                </c:pt>
                <c:pt idx="13">
                  <c:v>4</c:v>
                </c:pt>
                <c:pt idx="14">
                  <c:v>0</c:v>
                </c:pt>
                <c:pt idx="15">
                  <c:v>0</c:v>
                </c:pt>
                <c:pt idx="16">
                  <c:v>4</c:v>
                </c:pt>
                <c:pt idx="17">
                  <c:v>0</c:v>
                </c:pt>
                <c:pt idx="18">
                  <c:v>10</c:v>
                </c:pt>
                <c:pt idx="19">
                  <c:v>0</c:v>
                </c:pt>
                <c:pt idx="20">
                  <c:v>0</c:v>
                </c:pt>
                <c:pt idx="21">
                  <c:v>1</c:v>
                </c:pt>
                <c:pt idx="22">
                  <c:v>0</c:v>
                </c:pt>
                <c:pt idx="23">
                  <c:v>3</c:v>
                </c:pt>
                <c:pt idx="24">
                  <c:v>0</c:v>
                </c:pt>
                <c:pt idx="25">
                  <c:v>5</c:v>
                </c:pt>
                <c:pt idx="26">
                  <c:v>6</c:v>
                </c:pt>
                <c:pt idx="27">
                  <c:v>0</c:v>
                </c:pt>
                <c:pt idx="28">
                  <c:v>2</c:v>
                </c:pt>
                <c:pt idx="29">
                  <c:v>0</c:v>
                </c:pt>
                <c:pt idx="30">
                  <c:v>0</c:v>
                </c:pt>
                <c:pt idx="31">
                  <c:v>2</c:v>
                </c:pt>
                <c:pt idx="32">
                  <c:v>17</c:v>
                </c:pt>
                <c:pt idx="33">
                  <c:v>0</c:v>
                </c:pt>
                <c:pt idx="34">
                  <c:v>1</c:v>
                </c:pt>
                <c:pt idx="35">
                  <c:v>1</c:v>
                </c:pt>
                <c:pt idx="36">
                  <c:v>4</c:v>
                </c:pt>
                <c:pt idx="37">
                  <c:v>0</c:v>
                </c:pt>
                <c:pt idx="38">
                  <c:v>2</c:v>
                </c:pt>
                <c:pt idx="39">
                  <c:v>0</c:v>
                </c:pt>
                <c:pt idx="40">
                  <c:v>0</c:v>
                </c:pt>
                <c:pt idx="41">
                  <c:v>0</c:v>
                </c:pt>
                <c:pt idx="42">
                  <c:v>0</c:v>
                </c:pt>
                <c:pt idx="43">
                  <c:v>0</c:v>
                </c:pt>
                <c:pt idx="44">
                  <c:v>0</c:v>
                </c:pt>
                <c:pt idx="45">
                  <c:v>47</c:v>
                </c:pt>
                <c:pt idx="46">
                  <c:v>0</c:v>
                </c:pt>
                <c:pt idx="47">
                  <c:v>0</c:v>
                </c:pt>
                <c:pt idx="48">
                  <c:v>1</c:v>
                </c:pt>
                <c:pt idx="49">
                  <c:v>0</c:v>
                </c:pt>
                <c:pt idx="50">
                  <c:v>0</c:v>
                </c:pt>
                <c:pt idx="51">
                  <c:v>0</c:v>
                </c:pt>
                <c:pt idx="52">
                  <c:v>0</c:v>
                </c:pt>
                <c:pt idx="53">
                  <c:v>0</c:v>
                </c:pt>
                <c:pt idx="54">
                  <c:v>1</c:v>
                </c:pt>
                <c:pt idx="55">
                  <c:v>16</c:v>
                </c:pt>
                <c:pt idx="56">
                  <c:v>1</c:v>
                </c:pt>
                <c:pt idx="57">
                  <c:v>2</c:v>
                </c:pt>
                <c:pt idx="58">
                  <c:v>1</c:v>
                </c:pt>
                <c:pt idx="59">
                  <c:v>12</c:v>
                </c:pt>
                <c:pt idx="60">
                  <c:v>4</c:v>
                </c:pt>
                <c:pt idx="61">
                  <c:v>0</c:v>
                </c:pt>
                <c:pt idx="62">
                  <c:v>3</c:v>
                </c:pt>
                <c:pt idx="63">
                  <c:v>0</c:v>
                </c:pt>
                <c:pt idx="64">
                  <c:v>0</c:v>
                </c:pt>
                <c:pt idx="65">
                  <c:v>0</c:v>
                </c:pt>
                <c:pt idx="66">
                  <c:v>0</c:v>
                </c:pt>
                <c:pt idx="67">
                  <c:v>0</c:v>
                </c:pt>
                <c:pt idx="68">
                  <c:v>2</c:v>
                </c:pt>
                <c:pt idx="69">
                  <c:v>0</c:v>
                </c:pt>
                <c:pt idx="70">
                  <c:v>0</c:v>
                </c:pt>
                <c:pt idx="71">
                  <c:v>0</c:v>
                </c:pt>
                <c:pt idx="72">
                  <c:v>0</c:v>
                </c:pt>
                <c:pt idx="73">
                  <c:v>2</c:v>
                </c:pt>
                <c:pt idx="74">
                  <c:v>0</c:v>
                </c:pt>
                <c:pt idx="75">
                  <c:v>0</c:v>
                </c:pt>
                <c:pt idx="76">
                  <c:v>0</c:v>
                </c:pt>
                <c:pt idx="77">
                  <c:v>0</c:v>
                </c:pt>
                <c:pt idx="78">
                  <c:v>0</c:v>
                </c:pt>
                <c:pt idx="79">
                  <c:v>0</c:v>
                </c:pt>
                <c:pt idx="80">
                  <c:v>0</c:v>
                </c:pt>
                <c:pt idx="81">
                  <c:v>1</c:v>
                </c:pt>
                <c:pt idx="82">
                  <c:v>1</c:v>
                </c:pt>
                <c:pt idx="83">
                  <c:v>1</c:v>
                </c:pt>
                <c:pt idx="84">
                  <c:v>0</c:v>
                </c:pt>
                <c:pt idx="85">
                  <c:v>0</c:v>
                </c:pt>
                <c:pt idx="86">
                  <c:v>0</c:v>
                </c:pt>
                <c:pt idx="87">
                  <c:v>0</c:v>
                </c:pt>
                <c:pt idx="88">
                  <c:v>0</c:v>
                </c:pt>
                <c:pt idx="89">
                  <c:v>1</c:v>
                </c:pt>
                <c:pt idx="90">
                  <c:v>0</c:v>
                </c:pt>
                <c:pt idx="91">
                  <c:v>0</c:v>
                </c:pt>
                <c:pt idx="92">
                  <c:v>0</c:v>
                </c:pt>
                <c:pt idx="93">
                  <c:v>2</c:v>
                </c:pt>
                <c:pt idx="94">
                  <c:v>1</c:v>
                </c:pt>
                <c:pt idx="95">
                  <c:v>1</c:v>
                </c:pt>
                <c:pt idx="96">
                  <c:v>0</c:v>
                </c:pt>
                <c:pt idx="97">
                  <c:v>0</c:v>
                </c:pt>
                <c:pt idx="98">
                  <c:v>0</c:v>
                </c:pt>
                <c:pt idx="99">
                  <c:v>0</c:v>
                </c:pt>
                <c:pt idx="100">
                  <c:v>60</c:v>
                </c:pt>
                <c:pt idx="101">
                  <c:v>0</c:v>
                </c:pt>
                <c:pt idx="102">
                  <c:v>0</c:v>
                </c:pt>
                <c:pt idx="103">
                  <c:v>0</c:v>
                </c:pt>
                <c:pt idx="104">
                  <c:v>0</c:v>
                </c:pt>
                <c:pt idx="105">
                  <c:v>0</c:v>
                </c:pt>
                <c:pt idx="106">
                  <c:v>0</c:v>
                </c:pt>
                <c:pt idx="107">
                  <c:v>0</c:v>
                </c:pt>
                <c:pt idx="108">
                  <c:v>2</c:v>
                </c:pt>
                <c:pt idx="109">
                  <c:v>0</c:v>
                </c:pt>
                <c:pt idx="110">
                  <c:v>1</c:v>
                </c:pt>
                <c:pt idx="111">
                  <c:v>34</c:v>
                </c:pt>
                <c:pt idx="112">
                  <c:v>34</c:v>
                </c:pt>
                <c:pt idx="113">
                  <c:v>0</c:v>
                </c:pt>
                <c:pt idx="114">
                  <c:v>0</c:v>
                </c:pt>
                <c:pt idx="115">
                  <c:v>2</c:v>
                </c:pt>
                <c:pt idx="116">
                  <c:v>0</c:v>
                </c:pt>
                <c:pt idx="117">
                  <c:v>0</c:v>
                </c:pt>
                <c:pt idx="118">
                  <c:v>0</c:v>
                </c:pt>
                <c:pt idx="119">
                  <c:v>0</c:v>
                </c:pt>
                <c:pt idx="120">
                  <c:v>0</c:v>
                </c:pt>
                <c:pt idx="121">
                  <c:v>2</c:v>
                </c:pt>
                <c:pt idx="122">
                  <c:v>0</c:v>
                </c:pt>
                <c:pt idx="123">
                  <c:v>0</c:v>
                </c:pt>
                <c:pt idx="124">
                  <c:v>0</c:v>
                </c:pt>
                <c:pt idx="125">
                  <c:v>1</c:v>
                </c:pt>
                <c:pt idx="126">
                  <c:v>0</c:v>
                </c:pt>
                <c:pt idx="127">
                  <c:v>2</c:v>
                </c:pt>
                <c:pt idx="128">
                  <c:v>7</c:v>
                </c:pt>
                <c:pt idx="129">
                  <c:v>0</c:v>
                </c:pt>
                <c:pt idx="130">
                  <c:v>0</c:v>
                </c:pt>
                <c:pt idx="131">
                  <c:v>1</c:v>
                </c:pt>
                <c:pt idx="132">
                  <c:v>0</c:v>
                </c:pt>
                <c:pt idx="133">
                  <c:v>0</c:v>
                </c:pt>
                <c:pt idx="134">
                  <c:v>0</c:v>
                </c:pt>
                <c:pt idx="135">
                  <c:v>0</c:v>
                </c:pt>
                <c:pt idx="136">
                  <c:v>0</c:v>
                </c:pt>
                <c:pt idx="137">
                  <c:v>2</c:v>
                </c:pt>
                <c:pt idx="138">
                  <c:v>1</c:v>
                </c:pt>
                <c:pt idx="139">
                  <c:v>0</c:v>
                </c:pt>
                <c:pt idx="140">
                  <c:v>2</c:v>
                </c:pt>
                <c:pt idx="141">
                  <c:v>0</c:v>
                </c:pt>
                <c:pt idx="142">
                  <c:v>0</c:v>
                </c:pt>
                <c:pt idx="143">
                  <c:v>0</c:v>
                </c:pt>
                <c:pt idx="144">
                  <c:v>1</c:v>
                </c:pt>
                <c:pt idx="145">
                  <c:v>0</c:v>
                </c:pt>
                <c:pt idx="146">
                  <c:v>0</c:v>
                </c:pt>
                <c:pt idx="147">
                  <c:v>0</c:v>
                </c:pt>
                <c:pt idx="148">
                  <c:v>2</c:v>
                </c:pt>
                <c:pt idx="149">
                  <c:v>1</c:v>
                </c:pt>
                <c:pt idx="150">
                  <c:v>1</c:v>
                </c:pt>
                <c:pt idx="151">
                  <c:v>1</c:v>
                </c:pt>
                <c:pt idx="152">
                  <c:v>1</c:v>
                </c:pt>
                <c:pt idx="153">
                  <c:v>0</c:v>
                </c:pt>
                <c:pt idx="154">
                  <c:v>0</c:v>
                </c:pt>
                <c:pt idx="155">
                  <c:v>0</c:v>
                </c:pt>
                <c:pt idx="156">
                  <c:v>0</c:v>
                </c:pt>
                <c:pt idx="157">
                  <c:v>0</c:v>
                </c:pt>
                <c:pt idx="158">
                  <c:v>0</c:v>
                </c:pt>
                <c:pt idx="159">
                  <c:v>0</c:v>
                </c:pt>
                <c:pt idx="160">
                  <c:v>3</c:v>
                </c:pt>
                <c:pt idx="161">
                  <c:v>0</c:v>
                </c:pt>
                <c:pt idx="162">
                  <c:v>0</c:v>
                </c:pt>
                <c:pt idx="163">
                  <c:v>1</c:v>
                </c:pt>
              </c:numCache>
            </c:numRef>
          </c:val>
        </c:ser>
        <c:ser>
          <c:idx val="1"/>
          <c:order val="1"/>
          <c:tx>
            <c:v>Insertions</c:v>
          </c:tx>
          <c:spPr>
            <a:solidFill>
              <a:srgbClr val="00B050"/>
            </a:solidFill>
          </c:spPr>
          <c:cat>
            <c:numRef>
              <c:f>opencart!$D$2:$D$165</c:f>
              <c:numCache>
                <c:formatCode>[$-409]d\-mmm\-yy;@</c:formatCode>
                <c:ptCount val="164"/>
                <c:pt idx="0">
                  <c:v>39888.030543981484</c:v>
                </c:pt>
                <c:pt idx="1">
                  <c:v>39888.542569445213</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40249.735312499994</c:v>
                </c:pt>
                <c:pt idx="22">
                  <c:v>40252.755104166594</c:v>
                </c:pt>
                <c:pt idx="23">
                  <c:v>40264.84841435252</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41134.621724536039</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41157.808738426858</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41247.123726850885</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41324.731180554452</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41443.302546297215</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opencart!$W$2:$W$165</c:f>
              <c:numCache>
                <c:formatCode>General</c:formatCode>
                <c:ptCount val="164"/>
                <c:pt idx="0">
                  <c:v>35</c:v>
                </c:pt>
                <c:pt idx="1">
                  <c:v>0</c:v>
                </c:pt>
                <c:pt idx="2">
                  <c:v>0</c:v>
                </c:pt>
                <c:pt idx="3">
                  <c:v>0</c:v>
                </c:pt>
                <c:pt idx="4">
                  <c:v>0</c:v>
                </c:pt>
                <c:pt idx="5">
                  <c:v>0</c:v>
                </c:pt>
                <c:pt idx="6">
                  <c:v>0</c:v>
                </c:pt>
                <c:pt idx="7">
                  <c:v>0</c:v>
                </c:pt>
                <c:pt idx="8">
                  <c:v>0</c:v>
                </c:pt>
                <c:pt idx="9">
                  <c:v>2</c:v>
                </c:pt>
                <c:pt idx="10">
                  <c:v>6</c:v>
                </c:pt>
                <c:pt idx="11">
                  <c:v>4</c:v>
                </c:pt>
                <c:pt idx="12">
                  <c:v>1</c:v>
                </c:pt>
                <c:pt idx="13">
                  <c:v>0</c:v>
                </c:pt>
                <c:pt idx="14">
                  <c:v>353</c:v>
                </c:pt>
                <c:pt idx="15">
                  <c:v>352</c:v>
                </c:pt>
                <c:pt idx="16">
                  <c:v>19</c:v>
                </c:pt>
                <c:pt idx="17">
                  <c:v>8</c:v>
                </c:pt>
                <c:pt idx="18">
                  <c:v>10</c:v>
                </c:pt>
                <c:pt idx="19">
                  <c:v>0</c:v>
                </c:pt>
                <c:pt idx="20">
                  <c:v>439</c:v>
                </c:pt>
                <c:pt idx="21">
                  <c:v>1</c:v>
                </c:pt>
                <c:pt idx="22">
                  <c:v>0</c:v>
                </c:pt>
                <c:pt idx="23">
                  <c:v>3</c:v>
                </c:pt>
                <c:pt idx="24">
                  <c:v>0</c:v>
                </c:pt>
                <c:pt idx="25">
                  <c:v>12</c:v>
                </c:pt>
                <c:pt idx="26">
                  <c:v>7</c:v>
                </c:pt>
                <c:pt idx="27">
                  <c:v>0</c:v>
                </c:pt>
                <c:pt idx="28">
                  <c:v>1</c:v>
                </c:pt>
                <c:pt idx="29">
                  <c:v>0</c:v>
                </c:pt>
                <c:pt idx="30">
                  <c:v>0</c:v>
                </c:pt>
                <c:pt idx="31">
                  <c:v>1</c:v>
                </c:pt>
                <c:pt idx="32">
                  <c:v>227</c:v>
                </c:pt>
                <c:pt idx="33">
                  <c:v>0</c:v>
                </c:pt>
                <c:pt idx="34">
                  <c:v>15</c:v>
                </c:pt>
                <c:pt idx="35">
                  <c:v>1</c:v>
                </c:pt>
                <c:pt idx="36">
                  <c:v>3</c:v>
                </c:pt>
                <c:pt idx="37">
                  <c:v>0</c:v>
                </c:pt>
                <c:pt idx="38">
                  <c:v>2</c:v>
                </c:pt>
                <c:pt idx="39">
                  <c:v>0</c:v>
                </c:pt>
                <c:pt idx="40">
                  <c:v>0</c:v>
                </c:pt>
                <c:pt idx="41">
                  <c:v>0</c:v>
                </c:pt>
                <c:pt idx="42">
                  <c:v>0</c:v>
                </c:pt>
                <c:pt idx="43">
                  <c:v>0</c:v>
                </c:pt>
                <c:pt idx="44">
                  <c:v>0</c:v>
                </c:pt>
                <c:pt idx="45">
                  <c:v>0</c:v>
                </c:pt>
                <c:pt idx="46">
                  <c:v>0</c:v>
                </c:pt>
                <c:pt idx="47">
                  <c:v>0</c:v>
                </c:pt>
                <c:pt idx="48">
                  <c:v>1</c:v>
                </c:pt>
                <c:pt idx="49">
                  <c:v>0</c:v>
                </c:pt>
                <c:pt idx="50">
                  <c:v>0</c:v>
                </c:pt>
                <c:pt idx="51">
                  <c:v>0</c:v>
                </c:pt>
                <c:pt idx="52">
                  <c:v>0</c:v>
                </c:pt>
                <c:pt idx="53">
                  <c:v>0</c:v>
                </c:pt>
                <c:pt idx="54">
                  <c:v>1</c:v>
                </c:pt>
                <c:pt idx="55">
                  <c:v>122</c:v>
                </c:pt>
                <c:pt idx="56">
                  <c:v>1</c:v>
                </c:pt>
                <c:pt idx="57">
                  <c:v>0</c:v>
                </c:pt>
                <c:pt idx="58">
                  <c:v>4</c:v>
                </c:pt>
                <c:pt idx="59">
                  <c:v>0</c:v>
                </c:pt>
                <c:pt idx="60">
                  <c:v>0</c:v>
                </c:pt>
                <c:pt idx="61">
                  <c:v>0</c:v>
                </c:pt>
                <c:pt idx="62">
                  <c:v>3</c:v>
                </c:pt>
                <c:pt idx="63">
                  <c:v>0</c:v>
                </c:pt>
                <c:pt idx="64">
                  <c:v>4</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20</c:v>
                </c:pt>
                <c:pt idx="82">
                  <c:v>5</c:v>
                </c:pt>
                <c:pt idx="83">
                  <c:v>1</c:v>
                </c:pt>
                <c:pt idx="84">
                  <c:v>0</c:v>
                </c:pt>
                <c:pt idx="85">
                  <c:v>0</c:v>
                </c:pt>
                <c:pt idx="86">
                  <c:v>0</c:v>
                </c:pt>
                <c:pt idx="87">
                  <c:v>0</c:v>
                </c:pt>
                <c:pt idx="88">
                  <c:v>4</c:v>
                </c:pt>
                <c:pt idx="89">
                  <c:v>1</c:v>
                </c:pt>
                <c:pt idx="90">
                  <c:v>0</c:v>
                </c:pt>
                <c:pt idx="91">
                  <c:v>0</c:v>
                </c:pt>
                <c:pt idx="92">
                  <c:v>0</c:v>
                </c:pt>
                <c:pt idx="93">
                  <c:v>12</c:v>
                </c:pt>
                <c:pt idx="94">
                  <c:v>0</c:v>
                </c:pt>
                <c:pt idx="95">
                  <c:v>0</c:v>
                </c:pt>
                <c:pt idx="96">
                  <c:v>0</c:v>
                </c:pt>
                <c:pt idx="97">
                  <c:v>0</c:v>
                </c:pt>
                <c:pt idx="98">
                  <c:v>5</c:v>
                </c:pt>
                <c:pt idx="99">
                  <c:v>37</c:v>
                </c:pt>
                <c:pt idx="100">
                  <c:v>0</c:v>
                </c:pt>
                <c:pt idx="101">
                  <c:v>0</c:v>
                </c:pt>
                <c:pt idx="102">
                  <c:v>0</c:v>
                </c:pt>
                <c:pt idx="103">
                  <c:v>0</c:v>
                </c:pt>
                <c:pt idx="104">
                  <c:v>3</c:v>
                </c:pt>
                <c:pt idx="105">
                  <c:v>0</c:v>
                </c:pt>
                <c:pt idx="106">
                  <c:v>0</c:v>
                </c:pt>
                <c:pt idx="107">
                  <c:v>3</c:v>
                </c:pt>
                <c:pt idx="108">
                  <c:v>0</c:v>
                </c:pt>
                <c:pt idx="109">
                  <c:v>0</c:v>
                </c:pt>
                <c:pt idx="110">
                  <c:v>1</c:v>
                </c:pt>
                <c:pt idx="111">
                  <c:v>0</c:v>
                </c:pt>
                <c:pt idx="112">
                  <c:v>0</c:v>
                </c:pt>
                <c:pt idx="113">
                  <c:v>0</c:v>
                </c:pt>
                <c:pt idx="114">
                  <c:v>3</c:v>
                </c:pt>
                <c:pt idx="115">
                  <c:v>4</c:v>
                </c:pt>
                <c:pt idx="116">
                  <c:v>0</c:v>
                </c:pt>
                <c:pt idx="117">
                  <c:v>0</c:v>
                </c:pt>
                <c:pt idx="118">
                  <c:v>0</c:v>
                </c:pt>
                <c:pt idx="119">
                  <c:v>0</c:v>
                </c:pt>
                <c:pt idx="120">
                  <c:v>0</c:v>
                </c:pt>
                <c:pt idx="121">
                  <c:v>0</c:v>
                </c:pt>
                <c:pt idx="122">
                  <c:v>0</c:v>
                </c:pt>
                <c:pt idx="123">
                  <c:v>0</c:v>
                </c:pt>
                <c:pt idx="124">
                  <c:v>0</c:v>
                </c:pt>
                <c:pt idx="125">
                  <c:v>1</c:v>
                </c:pt>
                <c:pt idx="126">
                  <c:v>0</c:v>
                </c:pt>
                <c:pt idx="127">
                  <c:v>0</c:v>
                </c:pt>
                <c:pt idx="128">
                  <c:v>0</c:v>
                </c:pt>
                <c:pt idx="129">
                  <c:v>0</c:v>
                </c:pt>
                <c:pt idx="130">
                  <c:v>0</c:v>
                </c:pt>
                <c:pt idx="131">
                  <c:v>1</c:v>
                </c:pt>
                <c:pt idx="132">
                  <c:v>0</c:v>
                </c:pt>
                <c:pt idx="133">
                  <c:v>0</c:v>
                </c:pt>
                <c:pt idx="134">
                  <c:v>0</c:v>
                </c:pt>
                <c:pt idx="135">
                  <c:v>0</c:v>
                </c:pt>
                <c:pt idx="136">
                  <c:v>13</c:v>
                </c:pt>
                <c:pt idx="137">
                  <c:v>2</c:v>
                </c:pt>
                <c:pt idx="138">
                  <c:v>1</c:v>
                </c:pt>
                <c:pt idx="139">
                  <c:v>0</c:v>
                </c:pt>
                <c:pt idx="140">
                  <c:v>0</c:v>
                </c:pt>
                <c:pt idx="141">
                  <c:v>0</c:v>
                </c:pt>
                <c:pt idx="142">
                  <c:v>0</c:v>
                </c:pt>
                <c:pt idx="143">
                  <c:v>8</c:v>
                </c:pt>
                <c:pt idx="144">
                  <c:v>1</c:v>
                </c:pt>
                <c:pt idx="145">
                  <c:v>0</c:v>
                </c:pt>
                <c:pt idx="146">
                  <c:v>0</c:v>
                </c:pt>
                <c:pt idx="147">
                  <c:v>0</c:v>
                </c:pt>
                <c:pt idx="148">
                  <c:v>1</c:v>
                </c:pt>
                <c:pt idx="149">
                  <c:v>1</c:v>
                </c:pt>
                <c:pt idx="150">
                  <c:v>1</c:v>
                </c:pt>
                <c:pt idx="151">
                  <c:v>1</c:v>
                </c:pt>
                <c:pt idx="152">
                  <c:v>8</c:v>
                </c:pt>
                <c:pt idx="153">
                  <c:v>0</c:v>
                </c:pt>
                <c:pt idx="154">
                  <c:v>0</c:v>
                </c:pt>
                <c:pt idx="155">
                  <c:v>0</c:v>
                </c:pt>
                <c:pt idx="156">
                  <c:v>0</c:v>
                </c:pt>
                <c:pt idx="157">
                  <c:v>0</c:v>
                </c:pt>
                <c:pt idx="158">
                  <c:v>0</c:v>
                </c:pt>
                <c:pt idx="159">
                  <c:v>0</c:v>
                </c:pt>
                <c:pt idx="160">
                  <c:v>3</c:v>
                </c:pt>
                <c:pt idx="161">
                  <c:v>0</c:v>
                </c:pt>
                <c:pt idx="162">
                  <c:v>6</c:v>
                </c:pt>
                <c:pt idx="163">
                  <c:v>1</c:v>
                </c:pt>
              </c:numCache>
            </c:numRef>
          </c:val>
        </c:ser>
        <c:ser>
          <c:idx val="2"/>
          <c:order val="2"/>
          <c:tx>
            <c:v>Deletions</c:v>
          </c:tx>
          <c:spPr>
            <a:solidFill>
              <a:srgbClr val="FF0000"/>
            </a:solidFill>
          </c:spPr>
          <c:cat>
            <c:numRef>
              <c:f>opencart!$D$2:$D$165</c:f>
              <c:numCache>
                <c:formatCode>[$-409]d\-mmm\-yy;@</c:formatCode>
                <c:ptCount val="164"/>
                <c:pt idx="0">
                  <c:v>39888.030543981484</c:v>
                </c:pt>
                <c:pt idx="1">
                  <c:v>39888.542569445213</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40249.735312499994</c:v>
                </c:pt>
                <c:pt idx="22">
                  <c:v>40252.755104166594</c:v>
                </c:pt>
                <c:pt idx="23">
                  <c:v>40264.84841435252</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41134.621724536039</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41157.808738426858</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41247.123726850885</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41324.731180554452</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41443.302546297215</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opencart!$X$2:$X$165</c:f>
              <c:numCache>
                <c:formatCode>General</c:formatCode>
                <c:ptCount val="164"/>
                <c:pt idx="0">
                  <c:v>46</c:v>
                </c:pt>
                <c:pt idx="1">
                  <c:v>0</c:v>
                </c:pt>
                <c:pt idx="2">
                  <c:v>0</c:v>
                </c:pt>
                <c:pt idx="3">
                  <c:v>0</c:v>
                </c:pt>
                <c:pt idx="4">
                  <c:v>0</c:v>
                </c:pt>
                <c:pt idx="5">
                  <c:v>0</c:v>
                </c:pt>
                <c:pt idx="6">
                  <c:v>0</c:v>
                </c:pt>
                <c:pt idx="7">
                  <c:v>0</c:v>
                </c:pt>
                <c:pt idx="8">
                  <c:v>0</c:v>
                </c:pt>
                <c:pt idx="9">
                  <c:v>0</c:v>
                </c:pt>
                <c:pt idx="10">
                  <c:v>0</c:v>
                </c:pt>
                <c:pt idx="11">
                  <c:v>2</c:v>
                </c:pt>
                <c:pt idx="12">
                  <c:v>6</c:v>
                </c:pt>
                <c:pt idx="13">
                  <c:v>0</c:v>
                </c:pt>
                <c:pt idx="14">
                  <c:v>344</c:v>
                </c:pt>
                <c:pt idx="15">
                  <c:v>353</c:v>
                </c:pt>
                <c:pt idx="16">
                  <c:v>10</c:v>
                </c:pt>
                <c:pt idx="17">
                  <c:v>0</c:v>
                </c:pt>
                <c:pt idx="18">
                  <c:v>2</c:v>
                </c:pt>
                <c:pt idx="19">
                  <c:v>0</c:v>
                </c:pt>
                <c:pt idx="20">
                  <c:v>380</c:v>
                </c:pt>
                <c:pt idx="21">
                  <c:v>0</c:v>
                </c:pt>
                <c:pt idx="22">
                  <c:v>0</c:v>
                </c:pt>
                <c:pt idx="23">
                  <c:v>2</c:v>
                </c:pt>
                <c:pt idx="24">
                  <c:v>0</c:v>
                </c:pt>
                <c:pt idx="25">
                  <c:v>0</c:v>
                </c:pt>
                <c:pt idx="26">
                  <c:v>2</c:v>
                </c:pt>
                <c:pt idx="27">
                  <c:v>0</c:v>
                </c:pt>
                <c:pt idx="28">
                  <c:v>2</c:v>
                </c:pt>
                <c:pt idx="29">
                  <c:v>0</c:v>
                </c:pt>
                <c:pt idx="30">
                  <c:v>0</c:v>
                </c:pt>
                <c:pt idx="31">
                  <c:v>0</c:v>
                </c:pt>
                <c:pt idx="32">
                  <c:v>122</c:v>
                </c:pt>
                <c:pt idx="33">
                  <c:v>0</c:v>
                </c:pt>
                <c:pt idx="34">
                  <c:v>2</c:v>
                </c:pt>
                <c:pt idx="35">
                  <c:v>0</c:v>
                </c:pt>
                <c:pt idx="36">
                  <c:v>6</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21</c:v>
                </c:pt>
                <c:pt idx="56">
                  <c:v>5</c:v>
                </c:pt>
                <c:pt idx="57">
                  <c:v>0</c:v>
                </c:pt>
                <c:pt idx="58">
                  <c:v>0</c:v>
                </c:pt>
                <c:pt idx="59">
                  <c:v>0</c:v>
                </c:pt>
                <c:pt idx="60">
                  <c:v>0</c:v>
                </c:pt>
                <c:pt idx="61">
                  <c:v>0</c:v>
                </c:pt>
                <c:pt idx="62">
                  <c:v>0</c:v>
                </c:pt>
                <c:pt idx="63">
                  <c:v>4</c:v>
                </c:pt>
                <c:pt idx="64">
                  <c:v>0</c:v>
                </c:pt>
                <c:pt idx="65">
                  <c:v>0</c:v>
                </c:pt>
                <c:pt idx="66">
                  <c:v>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2</c:v>
                </c:pt>
                <c:pt idx="83">
                  <c:v>0</c:v>
                </c:pt>
                <c:pt idx="84">
                  <c:v>0</c:v>
                </c:pt>
                <c:pt idx="85">
                  <c:v>0</c:v>
                </c:pt>
                <c:pt idx="86">
                  <c:v>0</c:v>
                </c:pt>
                <c:pt idx="87">
                  <c:v>0</c:v>
                </c:pt>
                <c:pt idx="88">
                  <c:v>0</c:v>
                </c:pt>
                <c:pt idx="89">
                  <c:v>2</c:v>
                </c:pt>
                <c:pt idx="90">
                  <c:v>0</c:v>
                </c:pt>
                <c:pt idx="91">
                  <c:v>0</c:v>
                </c:pt>
                <c:pt idx="92">
                  <c:v>0</c:v>
                </c:pt>
                <c:pt idx="93">
                  <c:v>9</c:v>
                </c:pt>
                <c:pt idx="94">
                  <c:v>2</c:v>
                </c:pt>
                <c:pt idx="95">
                  <c:v>4</c:v>
                </c:pt>
                <c:pt idx="96">
                  <c:v>0</c:v>
                </c:pt>
                <c:pt idx="97">
                  <c:v>0</c:v>
                </c:pt>
                <c:pt idx="98">
                  <c:v>0</c:v>
                </c:pt>
                <c:pt idx="99">
                  <c:v>0</c:v>
                </c:pt>
                <c:pt idx="100">
                  <c:v>0</c:v>
                </c:pt>
                <c:pt idx="101">
                  <c:v>0</c:v>
                </c:pt>
                <c:pt idx="102">
                  <c:v>0</c:v>
                </c:pt>
                <c:pt idx="103">
                  <c:v>0</c:v>
                </c:pt>
                <c:pt idx="104">
                  <c:v>3</c:v>
                </c:pt>
                <c:pt idx="105">
                  <c:v>0</c:v>
                </c:pt>
                <c:pt idx="106">
                  <c:v>0</c:v>
                </c:pt>
                <c:pt idx="107">
                  <c:v>0</c:v>
                </c:pt>
                <c:pt idx="108">
                  <c:v>0</c:v>
                </c:pt>
                <c:pt idx="109">
                  <c:v>0</c:v>
                </c:pt>
                <c:pt idx="110">
                  <c:v>0</c:v>
                </c:pt>
                <c:pt idx="111">
                  <c:v>0</c:v>
                </c:pt>
                <c:pt idx="112">
                  <c:v>0</c:v>
                </c:pt>
                <c:pt idx="113">
                  <c:v>3</c:v>
                </c:pt>
                <c:pt idx="114">
                  <c:v>3</c:v>
                </c:pt>
                <c:pt idx="115">
                  <c:v>8</c:v>
                </c:pt>
                <c:pt idx="116">
                  <c:v>0</c:v>
                </c:pt>
                <c:pt idx="117">
                  <c:v>0</c:v>
                </c:pt>
                <c:pt idx="118">
                  <c:v>0</c:v>
                </c:pt>
                <c:pt idx="119">
                  <c:v>0</c:v>
                </c:pt>
                <c:pt idx="120">
                  <c:v>0</c:v>
                </c:pt>
                <c:pt idx="121">
                  <c:v>0</c:v>
                </c:pt>
                <c:pt idx="122">
                  <c:v>0</c:v>
                </c:pt>
                <c:pt idx="123">
                  <c:v>0</c:v>
                </c:pt>
                <c:pt idx="124">
                  <c:v>0</c:v>
                </c:pt>
                <c:pt idx="125">
                  <c:v>2</c:v>
                </c:pt>
                <c:pt idx="126">
                  <c:v>0</c:v>
                </c:pt>
                <c:pt idx="127">
                  <c:v>8</c:v>
                </c:pt>
                <c:pt idx="128">
                  <c:v>0</c:v>
                </c:pt>
                <c:pt idx="129">
                  <c:v>0</c:v>
                </c:pt>
                <c:pt idx="130">
                  <c:v>0</c:v>
                </c:pt>
                <c:pt idx="131">
                  <c:v>0</c:v>
                </c:pt>
                <c:pt idx="132">
                  <c:v>0</c:v>
                </c:pt>
                <c:pt idx="133">
                  <c:v>0</c:v>
                </c:pt>
                <c:pt idx="134">
                  <c:v>0</c:v>
                </c:pt>
                <c:pt idx="135">
                  <c:v>0</c:v>
                </c:pt>
                <c:pt idx="136">
                  <c:v>0</c:v>
                </c:pt>
                <c:pt idx="137">
                  <c:v>4</c:v>
                </c:pt>
                <c:pt idx="138">
                  <c:v>2</c:v>
                </c:pt>
                <c:pt idx="139">
                  <c:v>0</c:v>
                </c:pt>
                <c:pt idx="140">
                  <c:v>0</c:v>
                </c:pt>
                <c:pt idx="141">
                  <c:v>0</c:v>
                </c:pt>
                <c:pt idx="142">
                  <c:v>0</c:v>
                </c:pt>
                <c:pt idx="143">
                  <c:v>0</c:v>
                </c:pt>
                <c:pt idx="144">
                  <c:v>0</c:v>
                </c:pt>
                <c:pt idx="145">
                  <c:v>0</c:v>
                </c:pt>
                <c:pt idx="146">
                  <c:v>0</c:v>
                </c:pt>
                <c:pt idx="147">
                  <c:v>0</c:v>
                </c:pt>
                <c:pt idx="148">
                  <c:v>1</c:v>
                </c:pt>
                <c:pt idx="149">
                  <c:v>0</c:v>
                </c:pt>
                <c:pt idx="150">
                  <c:v>0</c:v>
                </c:pt>
                <c:pt idx="151">
                  <c:v>0</c:v>
                </c:pt>
                <c:pt idx="152">
                  <c:v>0</c:v>
                </c:pt>
                <c:pt idx="153">
                  <c:v>0</c:v>
                </c:pt>
                <c:pt idx="154">
                  <c:v>0</c:v>
                </c:pt>
                <c:pt idx="155">
                  <c:v>0</c:v>
                </c:pt>
                <c:pt idx="156">
                  <c:v>0</c:v>
                </c:pt>
                <c:pt idx="157">
                  <c:v>0</c:v>
                </c:pt>
                <c:pt idx="158">
                  <c:v>0</c:v>
                </c:pt>
                <c:pt idx="159">
                  <c:v>0</c:v>
                </c:pt>
                <c:pt idx="160">
                  <c:v>4</c:v>
                </c:pt>
                <c:pt idx="161">
                  <c:v>0</c:v>
                </c:pt>
                <c:pt idx="162">
                  <c:v>0</c:v>
                </c:pt>
                <c:pt idx="163">
                  <c:v>2</c:v>
                </c:pt>
              </c:numCache>
            </c:numRef>
          </c:val>
        </c:ser>
        <c:overlap val="100"/>
        <c:axId val="126617472"/>
        <c:axId val="126706048"/>
      </c:barChart>
      <c:dateAx>
        <c:axId val="126617472"/>
        <c:scaling>
          <c:orientation val="minMax"/>
        </c:scaling>
        <c:delete val="1"/>
        <c:axPos val="b"/>
        <c:numFmt formatCode="[$-409]yyyy;@" sourceLinked="0"/>
        <c:tickLblPos val="none"/>
        <c:crossAx val="126706048"/>
        <c:crosses val="autoZero"/>
        <c:auto val="1"/>
        <c:lblOffset val="100"/>
        <c:majorUnit val="1"/>
        <c:majorTimeUnit val="years"/>
      </c:dateAx>
      <c:valAx>
        <c:axId val="126706048"/>
        <c:scaling>
          <c:orientation val="minMax"/>
          <c:max val="900"/>
          <c:min val="0"/>
        </c:scaling>
        <c:axPos val="l"/>
        <c:numFmt formatCode="General" sourceLinked="1"/>
        <c:tickLblPos val="nextTo"/>
        <c:crossAx val="12661747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39003.923819445197</c:v>
                </c:pt>
                <c:pt idx="7">
                  <c:v>39031.576296297244</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39225.984074074775</c:v>
                </c:pt>
                <c:pt idx="29">
                  <c:v>39227.515324074091</c:v>
                </c:pt>
                <c:pt idx="30">
                  <c:v>39227.792407407404</c:v>
                </c:pt>
                <c:pt idx="31">
                  <c:v>39266.217349536986</c:v>
                </c:pt>
                <c:pt idx="32">
                  <c:v>39275.726944444446</c:v>
                </c:pt>
                <c:pt idx="33">
                  <c:v>39291.490995370368</c:v>
                </c:pt>
                <c:pt idx="34">
                  <c:v>39294.852534723068</c:v>
                </c:pt>
                <c:pt idx="35">
                  <c:v>39358.62909722222</c:v>
                </c:pt>
                <c:pt idx="36">
                  <c:v>39359.196284722224</c:v>
                </c:pt>
                <c:pt idx="37">
                  <c:v>39361.472708333335</c:v>
                </c:pt>
                <c:pt idx="38">
                  <c:v>39369.508703703585</c:v>
                </c:pt>
                <c:pt idx="39">
                  <c:v>39369.657453703585</c:v>
                </c:pt>
                <c:pt idx="40">
                  <c:v>39421.637743054984</c:v>
                </c:pt>
                <c:pt idx="41">
                  <c:v>39481.954976851848</c:v>
                </c:pt>
                <c:pt idx="42">
                  <c:v>39529.521724536149</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39991.358796297289</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40704.418738426946</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41007.59104166583</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41223.707453702984</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41284.986840278543</c:v>
                </c:pt>
                <c:pt idx="117">
                  <c:v>41285.560474536986</c:v>
                </c:pt>
                <c:pt idx="118">
                  <c:v>41289.730312500003</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41337.815069445212</c:v>
                </c:pt>
                <c:pt idx="129">
                  <c:v>41338.057048611074</c:v>
                </c:pt>
                <c:pt idx="130">
                  <c:v>41338.902557870613</c:v>
                </c:pt>
                <c:pt idx="131">
                  <c:v>41393.161863425928</c:v>
                </c:pt>
                <c:pt idx="132">
                  <c:v>41394.098692129628</c:v>
                </c:pt>
              </c:numCache>
            </c:numRef>
          </c:cat>
          <c:val>
            <c:numRef>
              <c:f>phpbb!$S$2:$S$134</c:f>
              <c:numCache>
                <c:formatCode>General</c:formatCode>
                <c:ptCount val="133"/>
                <c:pt idx="0">
                  <c:v>2</c:v>
                </c:pt>
                <c:pt idx="1">
                  <c:v>1</c:v>
                </c:pt>
                <c:pt idx="2">
                  <c:v>43</c:v>
                </c:pt>
                <c:pt idx="3">
                  <c:v>1</c:v>
                </c:pt>
                <c:pt idx="4">
                  <c:v>0</c:v>
                </c:pt>
                <c:pt idx="5">
                  <c:v>0</c:v>
                </c:pt>
                <c:pt idx="6">
                  <c:v>1</c:v>
                </c:pt>
                <c:pt idx="7">
                  <c:v>0</c:v>
                </c:pt>
                <c:pt idx="8">
                  <c:v>3</c:v>
                </c:pt>
                <c:pt idx="9">
                  <c:v>1</c:v>
                </c:pt>
                <c:pt idx="10">
                  <c:v>1</c:v>
                </c:pt>
                <c:pt idx="11">
                  <c:v>1</c:v>
                </c:pt>
                <c:pt idx="12">
                  <c:v>3</c:v>
                </c:pt>
                <c:pt idx="13">
                  <c:v>0</c:v>
                </c:pt>
                <c:pt idx="14">
                  <c:v>4</c:v>
                </c:pt>
                <c:pt idx="15">
                  <c:v>4</c:v>
                </c:pt>
                <c:pt idx="16">
                  <c:v>4</c:v>
                </c:pt>
                <c:pt idx="17">
                  <c:v>2</c:v>
                </c:pt>
                <c:pt idx="18">
                  <c:v>0</c:v>
                </c:pt>
                <c:pt idx="19">
                  <c:v>0</c:v>
                </c:pt>
                <c:pt idx="20">
                  <c:v>1</c:v>
                </c:pt>
                <c:pt idx="21">
                  <c:v>1</c:v>
                </c:pt>
                <c:pt idx="22">
                  <c:v>2</c:v>
                </c:pt>
                <c:pt idx="23">
                  <c:v>1</c:v>
                </c:pt>
                <c:pt idx="24">
                  <c:v>0</c:v>
                </c:pt>
                <c:pt idx="25">
                  <c:v>0</c:v>
                </c:pt>
                <c:pt idx="26">
                  <c:v>0</c:v>
                </c:pt>
                <c:pt idx="27">
                  <c:v>3</c:v>
                </c:pt>
                <c:pt idx="28">
                  <c:v>0</c:v>
                </c:pt>
                <c:pt idx="29">
                  <c:v>1</c:v>
                </c:pt>
                <c:pt idx="30">
                  <c:v>2</c:v>
                </c:pt>
                <c:pt idx="31">
                  <c:v>3</c:v>
                </c:pt>
                <c:pt idx="32">
                  <c:v>19</c:v>
                </c:pt>
                <c:pt idx="33">
                  <c:v>4</c:v>
                </c:pt>
                <c:pt idx="34">
                  <c:v>0</c:v>
                </c:pt>
                <c:pt idx="35">
                  <c:v>1</c:v>
                </c:pt>
                <c:pt idx="36">
                  <c:v>2</c:v>
                </c:pt>
                <c:pt idx="37">
                  <c:v>4</c:v>
                </c:pt>
                <c:pt idx="38">
                  <c:v>5</c:v>
                </c:pt>
                <c:pt idx="39">
                  <c:v>2</c:v>
                </c:pt>
                <c:pt idx="40">
                  <c:v>3</c:v>
                </c:pt>
                <c:pt idx="41">
                  <c:v>1</c:v>
                </c:pt>
                <c:pt idx="42">
                  <c:v>1</c:v>
                </c:pt>
                <c:pt idx="43">
                  <c:v>11</c:v>
                </c:pt>
                <c:pt idx="44">
                  <c:v>1</c:v>
                </c:pt>
                <c:pt idx="45">
                  <c:v>0</c:v>
                </c:pt>
                <c:pt idx="46">
                  <c:v>1</c:v>
                </c:pt>
                <c:pt idx="47">
                  <c:v>1</c:v>
                </c:pt>
                <c:pt idx="48">
                  <c:v>20</c:v>
                </c:pt>
                <c:pt idx="49">
                  <c:v>0</c:v>
                </c:pt>
                <c:pt idx="50">
                  <c:v>0</c:v>
                </c:pt>
                <c:pt idx="51">
                  <c:v>1</c:v>
                </c:pt>
                <c:pt idx="52">
                  <c:v>2</c:v>
                </c:pt>
                <c:pt idx="53">
                  <c:v>0</c:v>
                </c:pt>
                <c:pt idx="54">
                  <c:v>2</c:v>
                </c:pt>
                <c:pt idx="55">
                  <c:v>2</c:v>
                </c:pt>
                <c:pt idx="56">
                  <c:v>0</c:v>
                </c:pt>
                <c:pt idx="57">
                  <c:v>1</c:v>
                </c:pt>
                <c:pt idx="58">
                  <c:v>0</c:v>
                </c:pt>
                <c:pt idx="59">
                  <c:v>0</c:v>
                </c:pt>
                <c:pt idx="60">
                  <c:v>0</c:v>
                </c:pt>
                <c:pt idx="61">
                  <c:v>0</c:v>
                </c:pt>
                <c:pt idx="62">
                  <c:v>0</c:v>
                </c:pt>
                <c:pt idx="63">
                  <c:v>0</c:v>
                </c:pt>
                <c:pt idx="64">
                  <c:v>10</c:v>
                </c:pt>
                <c:pt idx="65">
                  <c:v>5</c:v>
                </c:pt>
                <c:pt idx="66">
                  <c:v>3</c:v>
                </c:pt>
                <c:pt idx="67">
                  <c:v>4</c:v>
                </c:pt>
                <c:pt idx="68">
                  <c:v>4</c:v>
                </c:pt>
                <c:pt idx="69">
                  <c:v>2</c:v>
                </c:pt>
                <c:pt idx="70">
                  <c:v>4</c:v>
                </c:pt>
                <c:pt idx="71">
                  <c:v>7</c:v>
                </c:pt>
                <c:pt idx="72">
                  <c:v>3</c:v>
                </c:pt>
                <c:pt idx="73">
                  <c:v>3</c:v>
                </c:pt>
                <c:pt idx="74">
                  <c:v>3</c:v>
                </c:pt>
                <c:pt idx="75">
                  <c:v>4</c:v>
                </c:pt>
                <c:pt idx="76">
                  <c:v>3</c:v>
                </c:pt>
                <c:pt idx="77">
                  <c:v>5</c:v>
                </c:pt>
                <c:pt idx="78">
                  <c:v>6</c:v>
                </c:pt>
                <c:pt idx="79">
                  <c:v>1</c:v>
                </c:pt>
                <c:pt idx="80">
                  <c:v>2</c:v>
                </c:pt>
                <c:pt idx="81">
                  <c:v>2</c:v>
                </c:pt>
                <c:pt idx="82">
                  <c:v>6</c:v>
                </c:pt>
                <c:pt idx="83">
                  <c:v>0</c:v>
                </c:pt>
                <c:pt idx="84">
                  <c:v>6</c:v>
                </c:pt>
                <c:pt idx="85">
                  <c:v>0</c:v>
                </c:pt>
                <c:pt idx="86">
                  <c:v>1</c:v>
                </c:pt>
                <c:pt idx="87">
                  <c:v>1</c:v>
                </c:pt>
                <c:pt idx="88">
                  <c:v>2</c:v>
                </c:pt>
                <c:pt idx="89">
                  <c:v>2</c:v>
                </c:pt>
                <c:pt idx="90">
                  <c:v>1</c:v>
                </c:pt>
                <c:pt idx="91">
                  <c:v>0</c:v>
                </c:pt>
                <c:pt idx="92">
                  <c:v>4</c:v>
                </c:pt>
                <c:pt idx="93">
                  <c:v>5</c:v>
                </c:pt>
                <c:pt idx="94">
                  <c:v>3</c:v>
                </c:pt>
                <c:pt idx="95">
                  <c:v>7</c:v>
                </c:pt>
                <c:pt idx="96">
                  <c:v>9</c:v>
                </c:pt>
                <c:pt idx="97">
                  <c:v>5</c:v>
                </c:pt>
                <c:pt idx="98">
                  <c:v>0</c:v>
                </c:pt>
                <c:pt idx="99">
                  <c:v>1</c:v>
                </c:pt>
                <c:pt idx="100">
                  <c:v>5</c:v>
                </c:pt>
                <c:pt idx="101">
                  <c:v>1</c:v>
                </c:pt>
                <c:pt idx="102">
                  <c:v>1</c:v>
                </c:pt>
                <c:pt idx="103">
                  <c:v>0</c:v>
                </c:pt>
                <c:pt idx="104">
                  <c:v>4</c:v>
                </c:pt>
                <c:pt idx="105">
                  <c:v>4</c:v>
                </c:pt>
                <c:pt idx="106">
                  <c:v>1</c:v>
                </c:pt>
                <c:pt idx="107">
                  <c:v>4</c:v>
                </c:pt>
                <c:pt idx="108">
                  <c:v>5</c:v>
                </c:pt>
                <c:pt idx="109">
                  <c:v>1</c:v>
                </c:pt>
                <c:pt idx="110">
                  <c:v>1</c:v>
                </c:pt>
                <c:pt idx="111">
                  <c:v>1</c:v>
                </c:pt>
                <c:pt idx="112">
                  <c:v>1</c:v>
                </c:pt>
                <c:pt idx="113">
                  <c:v>1</c:v>
                </c:pt>
                <c:pt idx="114">
                  <c:v>0</c:v>
                </c:pt>
                <c:pt idx="115">
                  <c:v>1</c:v>
                </c:pt>
                <c:pt idx="116">
                  <c:v>1</c:v>
                </c:pt>
                <c:pt idx="117">
                  <c:v>1</c:v>
                </c:pt>
                <c:pt idx="118">
                  <c:v>1</c:v>
                </c:pt>
                <c:pt idx="119">
                  <c:v>1</c:v>
                </c:pt>
                <c:pt idx="120">
                  <c:v>1</c:v>
                </c:pt>
                <c:pt idx="121">
                  <c:v>0</c:v>
                </c:pt>
                <c:pt idx="122">
                  <c:v>0</c:v>
                </c:pt>
                <c:pt idx="123">
                  <c:v>4</c:v>
                </c:pt>
                <c:pt idx="124">
                  <c:v>4</c:v>
                </c:pt>
                <c:pt idx="125">
                  <c:v>1</c:v>
                </c:pt>
                <c:pt idx="126">
                  <c:v>4</c:v>
                </c:pt>
                <c:pt idx="127">
                  <c:v>4</c:v>
                </c:pt>
                <c:pt idx="128">
                  <c:v>4</c:v>
                </c:pt>
                <c:pt idx="129">
                  <c:v>0</c:v>
                </c:pt>
                <c:pt idx="130">
                  <c:v>2</c:v>
                </c:pt>
                <c:pt idx="131">
                  <c:v>5</c:v>
                </c:pt>
                <c:pt idx="132">
                  <c:v>1</c:v>
                </c:pt>
              </c:numCache>
            </c:numRef>
          </c:val>
        </c:ser>
        <c:ser>
          <c:idx val="1"/>
          <c:order val="1"/>
          <c:tx>
            <c:v>Insertions</c:v>
          </c:tx>
          <c:spPr>
            <a:solidFill>
              <a:srgbClr val="00B050"/>
            </a:solidFill>
          </c:spPr>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39003.923819445197</c:v>
                </c:pt>
                <c:pt idx="7">
                  <c:v>39031.576296297244</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39225.984074074775</c:v>
                </c:pt>
                <c:pt idx="29">
                  <c:v>39227.515324074091</c:v>
                </c:pt>
                <c:pt idx="30">
                  <c:v>39227.792407407404</c:v>
                </c:pt>
                <c:pt idx="31">
                  <c:v>39266.217349536986</c:v>
                </c:pt>
                <c:pt idx="32">
                  <c:v>39275.726944444446</c:v>
                </c:pt>
                <c:pt idx="33">
                  <c:v>39291.490995370368</c:v>
                </c:pt>
                <c:pt idx="34">
                  <c:v>39294.852534723068</c:v>
                </c:pt>
                <c:pt idx="35">
                  <c:v>39358.62909722222</c:v>
                </c:pt>
                <c:pt idx="36">
                  <c:v>39359.196284722224</c:v>
                </c:pt>
                <c:pt idx="37">
                  <c:v>39361.472708333335</c:v>
                </c:pt>
                <c:pt idx="38">
                  <c:v>39369.508703703585</c:v>
                </c:pt>
                <c:pt idx="39">
                  <c:v>39369.657453703585</c:v>
                </c:pt>
                <c:pt idx="40">
                  <c:v>39421.637743054984</c:v>
                </c:pt>
                <c:pt idx="41">
                  <c:v>39481.954976851848</c:v>
                </c:pt>
                <c:pt idx="42">
                  <c:v>39529.521724536149</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39991.358796297289</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40704.418738426946</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41007.59104166583</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41223.707453702984</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41284.986840278543</c:v>
                </c:pt>
                <c:pt idx="117">
                  <c:v>41285.560474536986</c:v>
                </c:pt>
                <c:pt idx="118">
                  <c:v>41289.730312500003</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41337.815069445212</c:v>
                </c:pt>
                <c:pt idx="129">
                  <c:v>41338.057048611074</c:v>
                </c:pt>
                <c:pt idx="130">
                  <c:v>41338.902557870613</c:v>
                </c:pt>
                <c:pt idx="131">
                  <c:v>41393.161863425928</c:v>
                </c:pt>
                <c:pt idx="132">
                  <c:v>41394.098692129628</c:v>
                </c:pt>
              </c:numCache>
            </c:numRef>
          </c:cat>
          <c:val>
            <c:numRef>
              <c:f>phpbb!$W$2:$W$134</c:f>
              <c:numCache>
                <c:formatCode>General</c:formatCode>
                <c:ptCount val="133"/>
                <c:pt idx="0">
                  <c:v>0</c:v>
                </c:pt>
                <c:pt idx="1">
                  <c:v>2</c:v>
                </c:pt>
                <c:pt idx="2">
                  <c:v>0</c:v>
                </c:pt>
                <c:pt idx="3">
                  <c:v>0</c:v>
                </c:pt>
                <c:pt idx="4">
                  <c:v>0</c:v>
                </c:pt>
                <c:pt idx="5">
                  <c:v>0</c:v>
                </c:pt>
                <c:pt idx="6">
                  <c:v>1</c:v>
                </c:pt>
                <c:pt idx="7">
                  <c:v>0</c:v>
                </c:pt>
                <c:pt idx="8">
                  <c:v>1</c:v>
                </c:pt>
                <c:pt idx="9">
                  <c:v>1</c:v>
                </c:pt>
                <c:pt idx="10">
                  <c:v>1</c:v>
                </c:pt>
                <c:pt idx="11">
                  <c:v>1</c:v>
                </c:pt>
                <c:pt idx="12">
                  <c:v>0</c:v>
                </c:pt>
                <c:pt idx="13">
                  <c:v>0</c:v>
                </c:pt>
                <c:pt idx="14">
                  <c:v>0</c:v>
                </c:pt>
                <c:pt idx="15">
                  <c:v>0</c:v>
                </c:pt>
                <c:pt idx="16">
                  <c:v>0</c:v>
                </c:pt>
                <c:pt idx="17">
                  <c:v>0</c:v>
                </c:pt>
                <c:pt idx="18">
                  <c:v>0</c:v>
                </c:pt>
                <c:pt idx="19">
                  <c:v>0</c:v>
                </c:pt>
                <c:pt idx="20">
                  <c:v>1</c:v>
                </c:pt>
                <c:pt idx="21">
                  <c:v>1</c:v>
                </c:pt>
                <c:pt idx="22">
                  <c:v>0</c:v>
                </c:pt>
                <c:pt idx="23">
                  <c:v>8</c:v>
                </c:pt>
                <c:pt idx="24">
                  <c:v>0</c:v>
                </c:pt>
                <c:pt idx="25">
                  <c:v>0</c:v>
                </c:pt>
                <c:pt idx="26">
                  <c:v>0</c:v>
                </c:pt>
                <c:pt idx="27">
                  <c:v>0</c:v>
                </c:pt>
                <c:pt idx="28">
                  <c:v>0</c:v>
                </c:pt>
                <c:pt idx="29">
                  <c:v>1</c:v>
                </c:pt>
                <c:pt idx="30">
                  <c:v>1</c:v>
                </c:pt>
                <c:pt idx="31">
                  <c:v>0</c:v>
                </c:pt>
                <c:pt idx="32">
                  <c:v>0</c:v>
                </c:pt>
                <c:pt idx="33">
                  <c:v>0</c:v>
                </c:pt>
                <c:pt idx="34">
                  <c:v>0</c:v>
                </c:pt>
                <c:pt idx="35">
                  <c:v>1</c:v>
                </c:pt>
                <c:pt idx="36">
                  <c:v>0</c:v>
                </c:pt>
                <c:pt idx="37">
                  <c:v>0</c:v>
                </c:pt>
                <c:pt idx="38">
                  <c:v>0</c:v>
                </c:pt>
                <c:pt idx="39">
                  <c:v>0</c:v>
                </c:pt>
                <c:pt idx="40">
                  <c:v>0</c:v>
                </c:pt>
                <c:pt idx="41">
                  <c:v>1</c:v>
                </c:pt>
                <c:pt idx="42">
                  <c:v>1</c:v>
                </c:pt>
                <c:pt idx="43">
                  <c:v>0</c:v>
                </c:pt>
                <c:pt idx="44">
                  <c:v>2</c:v>
                </c:pt>
                <c:pt idx="45">
                  <c:v>0</c:v>
                </c:pt>
                <c:pt idx="46">
                  <c:v>1</c:v>
                </c:pt>
                <c:pt idx="47">
                  <c:v>1</c:v>
                </c:pt>
                <c:pt idx="48">
                  <c:v>0</c:v>
                </c:pt>
                <c:pt idx="49">
                  <c:v>0</c:v>
                </c:pt>
                <c:pt idx="50">
                  <c:v>0</c:v>
                </c:pt>
                <c:pt idx="51">
                  <c:v>1</c:v>
                </c:pt>
                <c:pt idx="52">
                  <c:v>2</c:v>
                </c:pt>
                <c:pt idx="53">
                  <c:v>0</c:v>
                </c:pt>
                <c:pt idx="54">
                  <c:v>2</c:v>
                </c:pt>
                <c:pt idx="55">
                  <c:v>3</c:v>
                </c:pt>
                <c:pt idx="56">
                  <c:v>0</c:v>
                </c:pt>
                <c:pt idx="57">
                  <c:v>1</c:v>
                </c:pt>
                <c:pt idx="58">
                  <c:v>0</c:v>
                </c:pt>
                <c:pt idx="59">
                  <c:v>0</c:v>
                </c:pt>
                <c:pt idx="60">
                  <c:v>0</c:v>
                </c:pt>
                <c:pt idx="61">
                  <c:v>0</c:v>
                </c:pt>
                <c:pt idx="62">
                  <c:v>0</c:v>
                </c:pt>
                <c:pt idx="63">
                  <c:v>0</c:v>
                </c:pt>
                <c:pt idx="64">
                  <c:v>14</c:v>
                </c:pt>
                <c:pt idx="65">
                  <c:v>25</c:v>
                </c:pt>
                <c:pt idx="66">
                  <c:v>0</c:v>
                </c:pt>
                <c:pt idx="67">
                  <c:v>1</c:v>
                </c:pt>
                <c:pt idx="68">
                  <c:v>0</c:v>
                </c:pt>
                <c:pt idx="69">
                  <c:v>1</c:v>
                </c:pt>
                <c:pt idx="70">
                  <c:v>12</c:v>
                </c:pt>
                <c:pt idx="71">
                  <c:v>25</c:v>
                </c:pt>
                <c:pt idx="72">
                  <c:v>2</c:v>
                </c:pt>
                <c:pt idx="73">
                  <c:v>0</c:v>
                </c:pt>
                <c:pt idx="74">
                  <c:v>2</c:v>
                </c:pt>
                <c:pt idx="75">
                  <c:v>0</c:v>
                </c:pt>
                <c:pt idx="76">
                  <c:v>2</c:v>
                </c:pt>
                <c:pt idx="77">
                  <c:v>19</c:v>
                </c:pt>
                <c:pt idx="78">
                  <c:v>16</c:v>
                </c:pt>
                <c:pt idx="79">
                  <c:v>1</c:v>
                </c:pt>
                <c:pt idx="80">
                  <c:v>10</c:v>
                </c:pt>
                <c:pt idx="81">
                  <c:v>0</c:v>
                </c:pt>
                <c:pt idx="82">
                  <c:v>24</c:v>
                </c:pt>
                <c:pt idx="83">
                  <c:v>0</c:v>
                </c:pt>
                <c:pt idx="84">
                  <c:v>2</c:v>
                </c:pt>
                <c:pt idx="85">
                  <c:v>4</c:v>
                </c:pt>
                <c:pt idx="86">
                  <c:v>1</c:v>
                </c:pt>
                <c:pt idx="87">
                  <c:v>1</c:v>
                </c:pt>
                <c:pt idx="88">
                  <c:v>4</c:v>
                </c:pt>
                <c:pt idx="89">
                  <c:v>2</c:v>
                </c:pt>
                <c:pt idx="90">
                  <c:v>0</c:v>
                </c:pt>
                <c:pt idx="91">
                  <c:v>0</c:v>
                </c:pt>
                <c:pt idx="92">
                  <c:v>0</c:v>
                </c:pt>
                <c:pt idx="93">
                  <c:v>2</c:v>
                </c:pt>
                <c:pt idx="94">
                  <c:v>0</c:v>
                </c:pt>
                <c:pt idx="95">
                  <c:v>41</c:v>
                </c:pt>
                <c:pt idx="96">
                  <c:v>11</c:v>
                </c:pt>
                <c:pt idx="97">
                  <c:v>1</c:v>
                </c:pt>
                <c:pt idx="98">
                  <c:v>14</c:v>
                </c:pt>
                <c:pt idx="99">
                  <c:v>1</c:v>
                </c:pt>
                <c:pt idx="100">
                  <c:v>1</c:v>
                </c:pt>
                <c:pt idx="101">
                  <c:v>1</c:v>
                </c:pt>
                <c:pt idx="102">
                  <c:v>2</c:v>
                </c:pt>
                <c:pt idx="103">
                  <c:v>16</c:v>
                </c:pt>
                <c:pt idx="104">
                  <c:v>0</c:v>
                </c:pt>
                <c:pt idx="105">
                  <c:v>6</c:v>
                </c:pt>
                <c:pt idx="106">
                  <c:v>0</c:v>
                </c:pt>
                <c:pt idx="107">
                  <c:v>1</c:v>
                </c:pt>
                <c:pt idx="108">
                  <c:v>3</c:v>
                </c:pt>
                <c:pt idx="109">
                  <c:v>16</c:v>
                </c:pt>
                <c:pt idx="110">
                  <c:v>3</c:v>
                </c:pt>
                <c:pt idx="111">
                  <c:v>1</c:v>
                </c:pt>
                <c:pt idx="112">
                  <c:v>1</c:v>
                </c:pt>
                <c:pt idx="113">
                  <c:v>1</c:v>
                </c:pt>
                <c:pt idx="114">
                  <c:v>7</c:v>
                </c:pt>
                <c:pt idx="115">
                  <c:v>1</c:v>
                </c:pt>
                <c:pt idx="116">
                  <c:v>0</c:v>
                </c:pt>
                <c:pt idx="117">
                  <c:v>1</c:v>
                </c:pt>
                <c:pt idx="118">
                  <c:v>21</c:v>
                </c:pt>
                <c:pt idx="119">
                  <c:v>0</c:v>
                </c:pt>
                <c:pt idx="120">
                  <c:v>19</c:v>
                </c:pt>
                <c:pt idx="121">
                  <c:v>0</c:v>
                </c:pt>
                <c:pt idx="122">
                  <c:v>8</c:v>
                </c:pt>
                <c:pt idx="123">
                  <c:v>0</c:v>
                </c:pt>
                <c:pt idx="124">
                  <c:v>18</c:v>
                </c:pt>
                <c:pt idx="125">
                  <c:v>6</c:v>
                </c:pt>
                <c:pt idx="126">
                  <c:v>19</c:v>
                </c:pt>
                <c:pt idx="127">
                  <c:v>6</c:v>
                </c:pt>
                <c:pt idx="128">
                  <c:v>0</c:v>
                </c:pt>
                <c:pt idx="129">
                  <c:v>3</c:v>
                </c:pt>
                <c:pt idx="130">
                  <c:v>0</c:v>
                </c:pt>
                <c:pt idx="131">
                  <c:v>4</c:v>
                </c:pt>
                <c:pt idx="132">
                  <c:v>1</c:v>
                </c:pt>
              </c:numCache>
            </c:numRef>
          </c:val>
        </c:ser>
        <c:ser>
          <c:idx val="2"/>
          <c:order val="2"/>
          <c:tx>
            <c:v>Deletions</c:v>
          </c:tx>
          <c:spPr>
            <a:solidFill>
              <a:srgbClr val="FF0000"/>
            </a:solidFill>
          </c:spPr>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39003.923819445197</c:v>
                </c:pt>
                <c:pt idx="7">
                  <c:v>39031.576296297244</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39225.984074074775</c:v>
                </c:pt>
                <c:pt idx="29">
                  <c:v>39227.515324074091</c:v>
                </c:pt>
                <c:pt idx="30">
                  <c:v>39227.792407407404</c:v>
                </c:pt>
                <c:pt idx="31">
                  <c:v>39266.217349536986</c:v>
                </c:pt>
                <c:pt idx="32">
                  <c:v>39275.726944444446</c:v>
                </c:pt>
                <c:pt idx="33">
                  <c:v>39291.490995370368</c:v>
                </c:pt>
                <c:pt idx="34">
                  <c:v>39294.852534723068</c:v>
                </c:pt>
                <c:pt idx="35">
                  <c:v>39358.62909722222</c:v>
                </c:pt>
                <c:pt idx="36">
                  <c:v>39359.196284722224</c:v>
                </c:pt>
                <c:pt idx="37">
                  <c:v>39361.472708333335</c:v>
                </c:pt>
                <c:pt idx="38">
                  <c:v>39369.508703703585</c:v>
                </c:pt>
                <c:pt idx="39">
                  <c:v>39369.657453703585</c:v>
                </c:pt>
                <c:pt idx="40">
                  <c:v>39421.637743054984</c:v>
                </c:pt>
                <c:pt idx="41">
                  <c:v>39481.954976851848</c:v>
                </c:pt>
                <c:pt idx="42">
                  <c:v>39529.521724536149</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39991.358796297289</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40704.418738426946</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41007.59104166583</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41223.707453702984</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41284.986840278543</c:v>
                </c:pt>
                <c:pt idx="117">
                  <c:v>41285.560474536986</c:v>
                </c:pt>
                <c:pt idx="118">
                  <c:v>41289.730312500003</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41337.815069445212</c:v>
                </c:pt>
                <c:pt idx="129">
                  <c:v>41338.057048611074</c:v>
                </c:pt>
                <c:pt idx="130">
                  <c:v>41338.902557870613</c:v>
                </c:pt>
                <c:pt idx="131">
                  <c:v>41393.161863425928</c:v>
                </c:pt>
                <c:pt idx="132">
                  <c:v>41394.098692129628</c:v>
                </c:pt>
              </c:numCache>
            </c:numRef>
          </c:cat>
          <c:val>
            <c:numRef>
              <c:f>phpbb!$X$2:$X$134</c:f>
              <c:numCache>
                <c:formatCode>General</c:formatCode>
                <c:ptCount val="133"/>
                <c:pt idx="0">
                  <c:v>4</c:v>
                </c:pt>
                <c:pt idx="1">
                  <c:v>0</c:v>
                </c:pt>
                <c:pt idx="2">
                  <c:v>0</c:v>
                </c:pt>
                <c:pt idx="3">
                  <c:v>2</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150</c:v>
                </c:pt>
                <c:pt idx="24">
                  <c:v>0</c:v>
                </c:pt>
                <c:pt idx="25">
                  <c:v>0</c:v>
                </c:pt>
                <c:pt idx="26">
                  <c:v>0</c:v>
                </c:pt>
                <c:pt idx="27">
                  <c:v>2</c:v>
                </c:pt>
                <c:pt idx="28">
                  <c:v>0</c:v>
                </c:pt>
                <c:pt idx="29">
                  <c:v>0</c:v>
                </c:pt>
                <c:pt idx="30">
                  <c:v>2</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29</c:v>
                </c:pt>
                <c:pt idx="65">
                  <c:v>12</c:v>
                </c:pt>
                <c:pt idx="66">
                  <c:v>4</c:v>
                </c:pt>
                <c:pt idx="67">
                  <c:v>0</c:v>
                </c:pt>
                <c:pt idx="68">
                  <c:v>2</c:v>
                </c:pt>
                <c:pt idx="69">
                  <c:v>0</c:v>
                </c:pt>
                <c:pt idx="70">
                  <c:v>27</c:v>
                </c:pt>
                <c:pt idx="71">
                  <c:v>7</c:v>
                </c:pt>
                <c:pt idx="72">
                  <c:v>0</c:v>
                </c:pt>
                <c:pt idx="73">
                  <c:v>4</c:v>
                </c:pt>
                <c:pt idx="74">
                  <c:v>0</c:v>
                </c:pt>
                <c:pt idx="75">
                  <c:v>6</c:v>
                </c:pt>
                <c:pt idx="76">
                  <c:v>0</c:v>
                </c:pt>
                <c:pt idx="77">
                  <c:v>42</c:v>
                </c:pt>
                <c:pt idx="78">
                  <c:v>24</c:v>
                </c:pt>
                <c:pt idx="79">
                  <c:v>0</c:v>
                </c:pt>
                <c:pt idx="80">
                  <c:v>4</c:v>
                </c:pt>
                <c:pt idx="81">
                  <c:v>12</c:v>
                </c:pt>
                <c:pt idx="82">
                  <c:v>4</c:v>
                </c:pt>
                <c:pt idx="83">
                  <c:v>0</c:v>
                </c:pt>
                <c:pt idx="84">
                  <c:v>27</c:v>
                </c:pt>
                <c:pt idx="85">
                  <c:v>0</c:v>
                </c:pt>
                <c:pt idx="86">
                  <c:v>0</c:v>
                </c:pt>
                <c:pt idx="87">
                  <c:v>2</c:v>
                </c:pt>
                <c:pt idx="88">
                  <c:v>17</c:v>
                </c:pt>
                <c:pt idx="89">
                  <c:v>0</c:v>
                </c:pt>
                <c:pt idx="90">
                  <c:v>2</c:v>
                </c:pt>
                <c:pt idx="91">
                  <c:v>0</c:v>
                </c:pt>
                <c:pt idx="92">
                  <c:v>0</c:v>
                </c:pt>
                <c:pt idx="93">
                  <c:v>0</c:v>
                </c:pt>
                <c:pt idx="94">
                  <c:v>6</c:v>
                </c:pt>
                <c:pt idx="95">
                  <c:v>18</c:v>
                </c:pt>
                <c:pt idx="96">
                  <c:v>44</c:v>
                </c:pt>
                <c:pt idx="97">
                  <c:v>0</c:v>
                </c:pt>
                <c:pt idx="98">
                  <c:v>0</c:v>
                </c:pt>
                <c:pt idx="99">
                  <c:v>0</c:v>
                </c:pt>
                <c:pt idx="100">
                  <c:v>2</c:v>
                </c:pt>
                <c:pt idx="101">
                  <c:v>0</c:v>
                </c:pt>
                <c:pt idx="102">
                  <c:v>16</c:v>
                </c:pt>
                <c:pt idx="103">
                  <c:v>0</c:v>
                </c:pt>
                <c:pt idx="104">
                  <c:v>16</c:v>
                </c:pt>
                <c:pt idx="105">
                  <c:v>0</c:v>
                </c:pt>
                <c:pt idx="106">
                  <c:v>2</c:v>
                </c:pt>
                <c:pt idx="107">
                  <c:v>6</c:v>
                </c:pt>
                <c:pt idx="108">
                  <c:v>0</c:v>
                </c:pt>
                <c:pt idx="109">
                  <c:v>6</c:v>
                </c:pt>
                <c:pt idx="110">
                  <c:v>2</c:v>
                </c:pt>
                <c:pt idx="111">
                  <c:v>2</c:v>
                </c:pt>
                <c:pt idx="112">
                  <c:v>2</c:v>
                </c:pt>
                <c:pt idx="113">
                  <c:v>2</c:v>
                </c:pt>
                <c:pt idx="114">
                  <c:v>18</c:v>
                </c:pt>
                <c:pt idx="115">
                  <c:v>0</c:v>
                </c:pt>
                <c:pt idx="116">
                  <c:v>10</c:v>
                </c:pt>
                <c:pt idx="117">
                  <c:v>0</c:v>
                </c:pt>
                <c:pt idx="118">
                  <c:v>0</c:v>
                </c:pt>
                <c:pt idx="119">
                  <c:v>20</c:v>
                </c:pt>
                <c:pt idx="120">
                  <c:v>0</c:v>
                </c:pt>
                <c:pt idx="121">
                  <c:v>18</c:v>
                </c:pt>
                <c:pt idx="122">
                  <c:v>0</c:v>
                </c:pt>
                <c:pt idx="123">
                  <c:v>0</c:v>
                </c:pt>
                <c:pt idx="124">
                  <c:v>0</c:v>
                </c:pt>
                <c:pt idx="125">
                  <c:v>20</c:v>
                </c:pt>
                <c:pt idx="126">
                  <c:v>6</c:v>
                </c:pt>
                <c:pt idx="127">
                  <c:v>2</c:v>
                </c:pt>
                <c:pt idx="128">
                  <c:v>0</c:v>
                </c:pt>
                <c:pt idx="129">
                  <c:v>0</c:v>
                </c:pt>
                <c:pt idx="130">
                  <c:v>0</c:v>
                </c:pt>
                <c:pt idx="131">
                  <c:v>6</c:v>
                </c:pt>
                <c:pt idx="132">
                  <c:v>2</c:v>
                </c:pt>
              </c:numCache>
            </c:numRef>
          </c:val>
        </c:ser>
        <c:gapWidth val="9"/>
        <c:overlap val="100"/>
        <c:axId val="126936576"/>
        <c:axId val="126938112"/>
      </c:barChart>
      <c:dateAx>
        <c:axId val="126936576"/>
        <c:scaling>
          <c:orientation val="minMax"/>
        </c:scaling>
        <c:delete val="1"/>
        <c:axPos val="b"/>
        <c:numFmt formatCode="[$-409]yyyy;@" sourceLinked="0"/>
        <c:majorTickMark val="none"/>
        <c:tickLblPos val="none"/>
        <c:crossAx val="126938112"/>
        <c:crosses val="autoZero"/>
        <c:auto val="1"/>
        <c:lblOffset val="100"/>
        <c:majorUnit val="1"/>
        <c:majorTimeUnit val="years"/>
      </c:dateAx>
      <c:valAx>
        <c:axId val="126938112"/>
        <c:scaling>
          <c:orientation val="minMax"/>
        </c:scaling>
        <c:axPos val="l"/>
        <c:numFmt formatCode="General" sourceLinked="1"/>
        <c:tickLblPos val="nextTo"/>
        <c:crossAx val="12693657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7.9723447261185423E-2"/>
          <c:y val="8.9856368563687811E-2"/>
          <c:w val="0.88802262199181259"/>
          <c:h val="0.72604200542005415"/>
        </c:manualLayout>
      </c:layout>
      <c:barChart>
        <c:barDir val="col"/>
        <c:grouping val="stacked"/>
        <c:ser>
          <c:idx val="0"/>
          <c:order val="0"/>
          <c:tx>
            <c:v>Alterations</c:v>
          </c:tx>
          <c:spPr>
            <a:solidFill>
              <a:srgbClr val="FFC000"/>
            </a:solidFill>
          </c:spPr>
          <c:cat>
            <c:numRef>
              <c:f>typo3!$D$2:$D$97</c:f>
              <c:numCache>
                <c:formatCode>[$-409]d\-mmm\-yy;@</c:formatCode>
                <c:ptCount val="96"/>
                <c:pt idx="0">
                  <c:v>37920.713703702975</c:v>
                </c:pt>
                <c:pt idx="1">
                  <c:v>38068.636539352243</c:v>
                </c:pt>
                <c:pt idx="2">
                  <c:v>38069.384872685201</c:v>
                </c:pt>
                <c:pt idx="3">
                  <c:v>38100.429513888892</c:v>
                </c:pt>
                <c:pt idx="4">
                  <c:v>38107.527002314804</c:v>
                </c:pt>
                <c:pt idx="5">
                  <c:v>38146.306944445205</c:v>
                </c:pt>
                <c:pt idx="6">
                  <c:v>38206.894201389012</c:v>
                </c:pt>
                <c:pt idx="7">
                  <c:v>38222.918946759259</c:v>
                </c:pt>
                <c:pt idx="8">
                  <c:v>38306.450787037036</c:v>
                </c:pt>
                <c:pt idx="9">
                  <c:v>38374.502256945205</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38817.393923610332</c:v>
                </c:pt>
                <c:pt idx="19">
                  <c:v>38896.476296297304</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39133.763703702665</c:v>
                </c:pt>
                <c:pt idx="32">
                  <c:v>39133.858912037213</c:v>
                </c:pt>
                <c:pt idx="33">
                  <c:v>39146.996238426887</c:v>
                </c:pt>
                <c:pt idx="34">
                  <c:v>39153.832604166666</c:v>
                </c:pt>
                <c:pt idx="35">
                  <c:v>39174.800960648201</c:v>
                </c:pt>
                <c:pt idx="36">
                  <c:v>39323.661550925928</c:v>
                </c:pt>
                <c:pt idx="37">
                  <c:v>39523.682071759264</c:v>
                </c:pt>
                <c:pt idx="38">
                  <c:v>39582.311724536994</c:v>
                </c:pt>
                <c:pt idx="39">
                  <c:v>39604.716180554984</c:v>
                </c:pt>
                <c:pt idx="40">
                  <c:v>39741.860937500001</c:v>
                </c:pt>
                <c:pt idx="41">
                  <c:v>39749.752592592602</c:v>
                </c:pt>
                <c:pt idx="42">
                  <c:v>39752.474837963011</c:v>
                </c:pt>
                <c:pt idx="43">
                  <c:v>39760.730949074081</c:v>
                </c:pt>
                <c:pt idx="44">
                  <c:v>39802.730914351851</c:v>
                </c:pt>
                <c:pt idx="45">
                  <c:v>39880.652384259258</c:v>
                </c:pt>
                <c:pt idx="46">
                  <c:v>39882.858414352675</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41119.38027777872</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typo3!$S$2:$S$97</c:f>
              <c:numCache>
                <c:formatCode>General</c:formatCode>
                <c:ptCount val="96"/>
                <c:pt idx="0">
                  <c:v>0</c:v>
                </c:pt>
                <c:pt idx="1">
                  <c:v>1</c:v>
                </c:pt>
                <c:pt idx="2">
                  <c:v>1</c:v>
                </c:pt>
                <c:pt idx="3">
                  <c:v>1</c:v>
                </c:pt>
                <c:pt idx="4">
                  <c:v>0</c:v>
                </c:pt>
                <c:pt idx="5">
                  <c:v>2</c:v>
                </c:pt>
                <c:pt idx="6">
                  <c:v>2</c:v>
                </c:pt>
                <c:pt idx="7">
                  <c:v>1</c:v>
                </c:pt>
                <c:pt idx="8">
                  <c:v>2</c:v>
                </c:pt>
                <c:pt idx="9">
                  <c:v>0</c:v>
                </c:pt>
                <c:pt idx="10">
                  <c:v>0</c:v>
                </c:pt>
                <c:pt idx="11">
                  <c:v>2</c:v>
                </c:pt>
                <c:pt idx="12">
                  <c:v>0</c:v>
                </c:pt>
                <c:pt idx="13">
                  <c:v>3</c:v>
                </c:pt>
                <c:pt idx="14">
                  <c:v>3</c:v>
                </c:pt>
                <c:pt idx="15">
                  <c:v>1</c:v>
                </c:pt>
                <c:pt idx="16">
                  <c:v>1</c:v>
                </c:pt>
                <c:pt idx="17">
                  <c:v>0</c:v>
                </c:pt>
                <c:pt idx="18">
                  <c:v>2</c:v>
                </c:pt>
                <c:pt idx="19">
                  <c:v>2</c:v>
                </c:pt>
                <c:pt idx="20">
                  <c:v>42</c:v>
                </c:pt>
                <c:pt idx="21">
                  <c:v>1</c:v>
                </c:pt>
                <c:pt idx="22">
                  <c:v>0</c:v>
                </c:pt>
                <c:pt idx="23">
                  <c:v>4</c:v>
                </c:pt>
                <c:pt idx="24">
                  <c:v>0</c:v>
                </c:pt>
                <c:pt idx="25">
                  <c:v>0</c:v>
                </c:pt>
                <c:pt idx="26">
                  <c:v>2</c:v>
                </c:pt>
                <c:pt idx="27">
                  <c:v>0</c:v>
                </c:pt>
                <c:pt idx="28">
                  <c:v>0</c:v>
                </c:pt>
                <c:pt idx="29">
                  <c:v>2</c:v>
                </c:pt>
                <c:pt idx="30">
                  <c:v>9</c:v>
                </c:pt>
                <c:pt idx="31">
                  <c:v>2</c:v>
                </c:pt>
                <c:pt idx="32">
                  <c:v>0</c:v>
                </c:pt>
                <c:pt idx="33">
                  <c:v>0</c:v>
                </c:pt>
                <c:pt idx="34">
                  <c:v>24</c:v>
                </c:pt>
                <c:pt idx="35">
                  <c:v>2</c:v>
                </c:pt>
                <c:pt idx="36">
                  <c:v>1</c:v>
                </c:pt>
                <c:pt idx="37">
                  <c:v>0</c:v>
                </c:pt>
                <c:pt idx="38">
                  <c:v>0</c:v>
                </c:pt>
                <c:pt idx="39">
                  <c:v>1</c:v>
                </c:pt>
                <c:pt idx="40">
                  <c:v>2</c:v>
                </c:pt>
                <c:pt idx="41">
                  <c:v>1</c:v>
                </c:pt>
                <c:pt idx="42">
                  <c:v>11</c:v>
                </c:pt>
                <c:pt idx="43">
                  <c:v>0</c:v>
                </c:pt>
                <c:pt idx="44">
                  <c:v>1</c:v>
                </c:pt>
                <c:pt idx="45">
                  <c:v>2</c:v>
                </c:pt>
                <c:pt idx="46">
                  <c:v>0</c:v>
                </c:pt>
                <c:pt idx="47">
                  <c:v>0</c:v>
                </c:pt>
                <c:pt idx="48">
                  <c:v>2</c:v>
                </c:pt>
                <c:pt idx="49">
                  <c:v>0</c:v>
                </c:pt>
                <c:pt idx="50">
                  <c:v>0</c:v>
                </c:pt>
                <c:pt idx="51">
                  <c:v>2</c:v>
                </c:pt>
                <c:pt idx="52">
                  <c:v>1</c:v>
                </c:pt>
                <c:pt idx="53">
                  <c:v>0</c:v>
                </c:pt>
                <c:pt idx="54">
                  <c:v>2</c:v>
                </c:pt>
                <c:pt idx="55">
                  <c:v>0</c:v>
                </c:pt>
                <c:pt idx="56">
                  <c:v>2</c:v>
                </c:pt>
                <c:pt idx="57">
                  <c:v>1</c:v>
                </c:pt>
                <c:pt idx="58">
                  <c:v>2</c:v>
                </c:pt>
                <c:pt idx="59">
                  <c:v>2</c:v>
                </c:pt>
                <c:pt idx="60">
                  <c:v>2</c:v>
                </c:pt>
                <c:pt idx="61">
                  <c:v>0</c:v>
                </c:pt>
                <c:pt idx="62">
                  <c:v>1</c:v>
                </c:pt>
                <c:pt idx="63">
                  <c:v>0</c:v>
                </c:pt>
                <c:pt idx="64">
                  <c:v>2</c:v>
                </c:pt>
                <c:pt idx="65">
                  <c:v>1</c:v>
                </c:pt>
                <c:pt idx="66">
                  <c:v>2</c:v>
                </c:pt>
                <c:pt idx="67">
                  <c:v>0</c:v>
                </c:pt>
                <c:pt idx="68">
                  <c:v>0</c:v>
                </c:pt>
                <c:pt idx="69">
                  <c:v>0</c:v>
                </c:pt>
                <c:pt idx="70">
                  <c:v>1</c:v>
                </c:pt>
                <c:pt idx="71">
                  <c:v>0</c:v>
                </c:pt>
                <c:pt idx="72">
                  <c:v>0</c:v>
                </c:pt>
                <c:pt idx="73">
                  <c:v>0</c:v>
                </c:pt>
                <c:pt idx="74">
                  <c:v>2</c:v>
                </c:pt>
                <c:pt idx="75">
                  <c:v>2</c:v>
                </c:pt>
                <c:pt idx="76">
                  <c:v>2</c:v>
                </c:pt>
                <c:pt idx="77">
                  <c:v>2</c:v>
                </c:pt>
                <c:pt idx="78">
                  <c:v>0</c:v>
                </c:pt>
                <c:pt idx="79">
                  <c:v>0</c:v>
                </c:pt>
                <c:pt idx="80">
                  <c:v>0</c:v>
                </c:pt>
                <c:pt idx="81">
                  <c:v>2</c:v>
                </c:pt>
                <c:pt idx="82">
                  <c:v>0</c:v>
                </c:pt>
                <c:pt idx="83">
                  <c:v>1</c:v>
                </c:pt>
                <c:pt idx="84">
                  <c:v>2</c:v>
                </c:pt>
                <c:pt idx="85">
                  <c:v>1</c:v>
                </c:pt>
                <c:pt idx="86">
                  <c:v>1</c:v>
                </c:pt>
                <c:pt idx="87">
                  <c:v>0</c:v>
                </c:pt>
                <c:pt idx="88">
                  <c:v>2</c:v>
                </c:pt>
                <c:pt idx="89">
                  <c:v>2</c:v>
                </c:pt>
                <c:pt idx="90">
                  <c:v>6</c:v>
                </c:pt>
                <c:pt idx="91">
                  <c:v>1</c:v>
                </c:pt>
                <c:pt idx="92">
                  <c:v>2</c:v>
                </c:pt>
                <c:pt idx="93">
                  <c:v>1</c:v>
                </c:pt>
                <c:pt idx="94">
                  <c:v>1</c:v>
                </c:pt>
                <c:pt idx="95">
                  <c:v>1</c:v>
                </c:pt>
              </c:numCache>
            </c:numRef>
          </c:val>
        </c:ser>
        <c:ser>
          <c:idx val="1"/>
          <c:order val="1"/>
          <c:tx>
            <c:v>Insertions</c:v>
          </c:tx>
          <c:spPr>
            <a:solidFill>
              <a:srgbClr val="00B050"/>
            </a:solidFill>
          </c:spPr>
          <c:cat>
            <c:numRef>
              <c:f>typo3!$D$2:$D$97</c:f>
              <c:numCache>
                <c:formatCode>[$-409]d\-mmm\-yy;@</c:formatCode>
                <c:ptCount val="96"/>
                <c:pt idx="0">
                  <c:v>37920.713703702975</c:v>
                </c:pt>
                <c:pt idx="1">
                  <c:v>38068.636539352243</c:v>
                </c:pt>
                <c:pt idx="2">
                  <c:v>38069.384872685201</c:v>
                </c:pt>
                <c:pt idx="3">
                  <c:v>38100.429513888892</c:v>
                </c:pt>
                <c:pt idx="4">
                  <c:v>38107.527002314804</c:v>
                </c:pt>
                <c:pt idx="5">
                  <c:v>38146.306944445205</c:v>
                </c:pt>
                <c:pt idx="6">
                  <c:v>38206.894201389012</c:v>
                </c:pt>
                <c:pt idx="7">
                  <c:v>38222.918946759259</c:v>
                </c:pt>
                <c:pt idx="8">
                  <c:v>38306.450787037036</c:v>
                </c:pt>
                <c:pt idx="9">
                  <c:v>38374.502256945205</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38817.393923610332</c:v>
                </c:pt>
                <c:pt idx="19">
                  <c:v>38896.476296297304</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39133.763703702665</c:v>
                </c:pt>
                <c:pt idx="32">
                  <c:v>39133.858912037213</c:v>
                </c:pt>
                <c:pt idx="33">
                  <c:v>39146.996238426887</c:v>
                </c:pt>
                <c:pt idx="34">
                  <c:v>39153.832604166666</c:v>
                </c:pt>
                <c:pt idx="35">
                  <c:v>39174.800960648201</c:v>
                </c:pt>
                <c:pt idx="36">
                  <c:v>39323.661550925928</c:v>
                </c:pt>
                <c:pt idx="37">
                  <c:v>39523.682071759264</c:v>
                </c:pt>
                <c:pt idx="38">
                  <c:v>39582.311724536994</c:v>
                </c:pt>
                <c:pt idx="39">
                  <c:v>39604.716180554984</c:v>
                </c:pt>
                <c:pt idx="40">
                  <c:v>39741.860937500001</c:v>
                </c:pt>
                <c:pt idx="41">
                  <c:v>39749.752592592602</c:v>
                </c:pt>
                <c:pt idx="42">
                  <c:v>39752.474837963011</c:v>
                </c:pt>
                <c:pt idx="43">
                  <c:v>39760.730949074081</c:v>
                </c:pt>
                <c:pt idx="44">
                  <c:v>39802.730914351851</c:v>
                </c:pt>
                <c:pt idx="45">
                  <c:v>39880.652384259258</c:v>
                </c:pt>
                <c:pt idx="46">
                  <c:v>39882.858414352675</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41119.38027777872</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typo3!$W$2:$W$97</c:f>
              <c:numCache>
                <c:formatCode>General</c:formatCode>
                <c:ptCount val="96"/>
                <c:pt idx="0">
                  <c:v>0</c:v>
                </c:pt>
                <c:pt idx="1">
                  <c:v>1</c:v>
                </c:pt>
                <c:pt idx="2">
                  <c:v>1</c:v>
                </c:pt>
                <c:pt idx="3">
                  <c:v>1</c:v>
                </c:pt>
                <c:pt idx="4">
                  <c:v>7</c:v>
                </c:pt>
                <c:pt idx="5">
                  <c:v>0</c:v>
                </c:pt>
                <c:pt idx="6">
                  <c:v>12</c:v>
                </c:pt>
                <c:pt idx="7">
                  <c:v>4</c:v>
                </c:pt>
                <c:pt idx="8">
                  <c:v>0</c:v>
                </c:pt>
                <c:pt idx="9">
                  <c:v>0</c:v>
                </c:pt>
                <c:pt idx="10">
                  <c:v>0</c:v>
                </c:pt>
                <c:pt idx="11">
                  <c:v>0</c:v>
                </c:pt>
                <c:pt idx="12">
                  <c:v>0</c:v>
                </c:pt>
                <c:pt idx="13">
                  <c:v>28</c:v>
                </c:pt>
                <c:pt idx="14">
                  <c:v>3</c:v>
                </c:pt>
                <c:pt idx="15">
                  <c:v>2</c:v>
                </c:pt>
                <c:pt idx="16">
                  <c:v>1</c:v>
                </c:pt>
                <c:pt idx="17">
                  <c:v>12</c:v>
                </c:pt>
                <c:pt idx="18">
                  <c:v>6</c:v>
                </c:pt>
                <c:pt idx="19">
                  <c:v>0</c:v>
                </c:pt>
                <c:pt idx="20">
                  <c:v>0</c:v>
                </c:pt>
                <c:pt idx="21">
                  <c:v>11</c:v>
                </c:pt>
                <c:pt idx="22">
                  <c:v>0</c:v>
                </c:pt>
                <c:pt idx="23">
                  <c:v>0</c:v>
                </c:pt>
                <c:pt idx="24">
                  <c:v>21</c:v>
                </c:pt>
                <c:pt idx="25">
                  <c:v>0</c:v>
                </c:pt>
                <c:pt idx="26">
                  <c:v>0</c:v>
                </c:pt>
                <c:pt idx="27">
                  <c:v>0</c:v>
                </c:pt>
                <c:pt idx="28">
                  <c:v>0</c:v>
                </c:pt>
                <c:pt idx="29">
                  <c:v>0</c:v>
                </c:pt>
                <c:pt idx="30">
                  <c:v>0</c:v>
                </c:pt>
                <c:pt idx="31">
                  <c:v>0</c:v>
                </c:pt>
                <c:pt idx="32">
                  <c:v>0</c:v>
                </c:pt>
                <c:pt idx="33">
                  <c:v>0</c:v>
                </c:pt>
                <c:pt idx="34">
                  <c:v>0</c:v>
                </c:pt>
                <c:pt idx="35">
                  <c:v>0</c:v>
                </c:pt>
                <c:pt idx="36">
                  <c:v>1</c:v>
                </c:pt>
                <c:pt idx="37">
                  <c:v>0</c:v>
                </c:pt>
                <c:pt idx="38">
                  <c:v>0</c:v>
                </c:pt>
                <c:pt idx="39">
                  <c:v>1</c:v>
                </c:pt>
                <c:pt idx="40">
                  <c:v>5</c:v>
                </c:pt>
                <c:pt idx="41">
                  <c:v>1</c:v>
                </c:pt>
                <c:pt idx="42">
                  <c:v>0</c:v>
                </c:pt>
                <c:pt idx="43">
                  <c:v>0</c:v>
                </c:pt>
                <c:pt idx="44">
                  <c:v>1</c:v>
                </c:pt>
                <c:pt idx="45">
                  <c:v>0</c:v>
                </c:pt>
                <c:pt idx="46">
                  <c:v>0</c:v>
                </c:pt>
                <c:pt idx="47">
                  <c:v>0</c:v>
                </c:pt>
                <c:pt idx="48">
                  <c:v>0</c:v>
                </c:pt>
                <c:pt idx="49">
                  <c:v>0</c:v>
                </c:pt>
                <c:pt idx="50">
                  <c:v>5</c:v>
                </c:pt>
                <c:pt idx="51">
                  <c:v>0</c:v>
                </c:pt>
                <c:pt idx="52">
                  <c:v>10</c:v>
                </c:pt>
                <c:pt idx="53">
                  <c:v>0</c:v>
                </c:pt>
                <c:pt idx="54">
                  <c:v>4</c:v>
                </c:pt>
                <c:pt idx="55">
                  <c:v>0</c:v>
                </c:pt>
                <c:pt idx="56">
                  <c:v>0</c:v>
                </c:pt>
                <c:pt idx="57">
                  <c:v>1</c:v>
                </c:pt>
                <c:pt idx="58">
                  <c:v>0</c:v>
                </c:pt>
                <c:pt idx="59">
                  <c:v>0</c:v>
                </c:pt>
                <c:pt idx="60">
                  <c:v>0</c:v>
                </c:pt>
                <c:pt idx="61">
                  <c:v>12</c:v>
                </c:pt>
                <c:pt idx="62">
                  <c:v>33</c:v>
                </c:pt>
                <c:pt idx="63">
                  <c:v>0</c:v>
                </c:pt>
                <c:pt idx="64">
                  <c:v>0</c:v>
                </c:pt>
                <c:pt idx="65">
                  <c:v>2</c:v>
                </c:pt>
                <c:pt idx="66">
                  <c:v>0</c:v>
                </c:pt>
                <c:pt idx="67">
                  <c:v>0</c:v>
                </c:pt>
                <c:pt idx="68">
                  <c:v>0</c:v>
                </c:pt>
                <c:pt idx="69">
                  <c:v>0</c:v>
                </c:pt>
                <c:pt idx="70">
                  <c:v>2</c:v>
                </c:pt>
                <c:pt idx="71">
                  <c:v>0</c:v>
                </c:pt>
                <c:pt idx="72">
                  <c:v>0</c:v>
                </c:pt>
                <c:pt idx="73">
                  <c:v>0</c:v>
                </c:pt>
                <c:pt idx="74">
                  <c:v>0</c:v>
                </c:pt>
                <c:pt idx="75">
                  <c:v>0</c:v>
                </c:pt>
                <c:pt idx="76">
                  <c:v>0</c:v>
                </c:pt>
                <c:pt idx="77">
                  <c:v>0</c:v>
                </c:pt>
                <c:pt idx="78">
                  <c:v>0</c:v>
                </c:pt>
                <c:pt idx="79">
                  <c:v>0</c:v>
                </c:pt>
                <c:pt idx="80">
                  <c:v>36</c:v>
                </c:pt>
                <c:pt idx="81">
                  <c:v>0</c:v>
                </c:pt>
                <c:pt idx="82">
                  <c:v>0</c:v>
                </c:pt>
                <c:pt idx="83">
                  <c:v>1</c:v>
                </c:pt>
                <c:pt idx="84">
                  <c:v>2</c:v>
                </c:pt>
                <c:pt idx="85">
                  <c:v>128</c:v>
                </c:pt>
                <c:pt idx="86">
                  <c:v>0</c:v>
                </c:pt>
                <c:pt idx="87">
                  <c:v>33</c:v>
                </c:pt>
                <c:pt idx="88">
                  <c:v>0</c:v>
                </c:pt>
                <c:pt idx="89">
                  <c:v>0</c:v>
                </c:pt>
                <c:pt idx="90">
                  <c:v>6</c:v>
                </c:pt>
                <c:pt idx="91">
                  <c:v>0</c:v>
                </c:pt>
                <c:pt idx="92">
                  <c:v>7</c:v>
                </c:pt>
                <c:pt idx="93">
                  <c:v>3</c:v>
                </c:pt>
                <c:pt idx="94">
                  <c:v>2</c:v>
                </c:pt>
                <c:pt idx="95">
                  <c:v>9</c:v>
                </c:pt>
              </c:numCache>
            </c:numRef>
          </c:val>
        </c:ser>
        <c:ser>
          <c:idx val="2"/>
          <c:order val="2"/>
          <c:tx>
            <c:v>Deletions</c:v>
          </c:tx>
          <c:spPr>
            <a:solidFill>
              <a:srgbClr val="FF0000"/>
            </a:solidFill>
          </c:spPr>
          <c:cat>
            <c:numRef>
              <c:f>typo3!$D$2:$D$97</c:f>
              <c:numCache>
                <c:formatCode>[$-409]d\-mmm\-yy;@</c:formatCode>
                <c:ptCount val="96"/>
                <c:pt idx="0">
                  <c:v>37920.713703702975</c:v>
                </c:pt>
                <c:pt idx="1">
                  <c:v>38068.636539352243</c:v>
                </c:pt>
                <c:pt idx="2">
                  <c:v>38069.384872685201</c:v>
                </c:pt>
                <c:pt idx="3">
                  <c:v>38100.429513888892</c:v>
                </c:pt>
                <c:pt idx="4">
                  <c:v>38107.527002314804</c:v>
                </c:pt>
                <c:pt idx="5">
                  <c:v>38146.306944445205</c:v>
                </c:pt>
                <c:pt idx="6">
                  <c:v>38206.894201389012</c:v>
                </c:pt>
                <c:pt idx="7">
                  <c:v>38222.918946759259</c:v>
                </c:pt>
                <c:pt idx="8">
                  <c:v>38306.450787037036</c:v>
                </c:pt>
                <c:pt idx="9">
                  <c:v>38374.502256945205</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38817.393923610332</c:v>
                </c:pt>
                <c:pt idx="19">
                  <c:v>38896.476296297304</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39133.763703702665</c:v>
                </c:pt>
                <c:pt idx="32">
                  <c:v>39133.858912037213</c:v>
                </c:pt>
                <c:pt idx="33">
                  <c:v>39146.996238426887</c:v>
                </c:pt>
                <c:pt idx="34">
                  <c:v>39153.832604166666</c:v>
                </c:pt>
                <c:pt idx="35">
                  <c:v>39174.800960648201</c:v>
                </c:pt>
                <c:pt idx="36">
                  <c:v>39323.661550925928</c:v>
                </c:pt>
                <c:pt idx="37">
                  <c:v>39523.682071759264</c:v>
                </c:pt>
                <c:pt idx="38">
                  <c:v>39582.311724536994</c:v>
                </c:pt>
                <c:pt idx="39">
                  <c:v>39604.716180554984</c:v>
                </c:pt>
                <c:pt idx="40">
                  <c:v>39741.860937500001</c:v>
                </c:pt>
                <c:pt idx="41">
                  <c:v>39749.752592592602</c:v>
                </c:pt>
                <c:pt idx="42">
                  <c:v>39752.474837963011</c:v>
                </c:pt>
                <c:pt idx="43">
                  <c:v>39760.730949074081</c:v>
                </c:pt>
                <c:pt idx="44">
                  <c:v>39802.730914351851</c:v>
                </c:pt>
                <c:pt idx="45">
                  <c:v>39880.652384259258</c:v>
                </c:pt>
                <c:pt idx="46">
                  <c:v>39882.858414352675</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41119.38027777872</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typo3!$X$2:$X$97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5</c:v>
                </c:pt>
                <c:pt idx="41">
                  <c:v>0</c:v>
                </c:pt>
                <c:pt idx="42">
                  <c:v>0</c:v>
                </c:pt>
                <c:pt idx="43">
                  <c:v>0</c:v>
                </c:pt>
                <c:pt idx="44">
                  <c:v>0</c:v>
                </c:pt>
                <c:pt idx="45">
                  <c:v>0</c:v>
                </c:pt>
                <c:pt idx="46">
                  <c:v>0</c:v>
                </c:pt>
                <c:pt idx="47">
                  <c:v>0</c:v>
                </c:pt>
                <c:pt idx="48">
                  <c:v>0</c:v>
                </c:pt>
                <c:pt idx="49">
                  <c:v>0</c:v>
                </c:pt>
                <c:pt idx="50">
                  <c:v>0</c:v>
                </c:pt>
                <c:pt idx="51">
                  <c:v>0</c:v>
                </c:pt>
                <c:pt idx="52">
                  <c:v>8</c:v>
                </c:pt>
                <c:pt idx="53">
                  <c:v>0</c:v>
                </c:pt>
                <c:pt idx="54">
                  <c:v>1</c:v>
                </c:pt>
                <c:pt idx="55">
                  <c:v>0</c:v>
                </c:pt>
                <c:pt idx="56">
                  <c:v>0</c:v>
                </c:pt>
                <c:pt idx="57">
                  <c:v>0</c:v>
                </c:pt>
                <c:pt idx="58">
                  <c:v>0</c:v>
                </c:pt>
                <c:pt idx="59">
                  <c:v>0</c:v>
                </c:pt>
                <c:pt idx="60">
                  <c:v>0</c:v>
                </c:pt>
                <c:pt idx="61">
                  <c:v>0</c:v>
                </c:pt>
                <c:pt idx="62">
                  <c:v>0</c:v>
                </c:pt>
                <c:pt idx="63">
                  <c:v>21</c:v>
                </c:pt>
                <c:pt idx="64">
                  <c:v>0</c:v>
                </c:pt>
                <c:pt idx="65">
                  <c:v>0</c:v>
                </c:pt>
                <c:pt idx="66">
                  <c:v>0</c:v>
                </c:pt>
                <c:pt idx="67">
                  <c:v>0</c:v>
                </c:pt>
                <c:pt idx="68">
                  <c:v>22</c:v>
                </c:pt>
                <c:pt idx="69">
                  <c:v>10</c:v>
                </c:pt>
                <c:pt idx="70">
                  <c:v>4</c:v>
                </c:pt>
                <c:pt idx="71">
                  <c:v>0</c:v>
                </c:pt>
                <c:pt idx="72">
                  <c:v>10</c:v>
                </c:pt>
                <c:pt idx="73">
                  <c:v>6</c:v>
                </c:pt>
                <c:pt idx="74">
                  <c:v>5</c:v>
                </c:pt>
                <c:pt idx="75">
                  <c:v>0</c:v>
                </c:pt>
                <c:pt idx="76">
                  <c:v>0</c:v>
                </c:pt>
                <c:pt idx="77">
                  <c:v>0</c:v>
                </c:pt>
                <c:pt idx="78">
                  <c:v>0</c:v>
                </c:pt>
                <c:pt idx="79">
                  <c:v>0</c:v>
                </c:pt>
                <c:pt idx="80">
                  <c:v>0</c:v>
                </c:pt>
                <c:pt idx="81">
                  <c:v>0</c:v>
                </c:pt>
                <c:pt idx="82">
                  <c:v>0</c:v>
                </c:pt>
                <c:pt idx="83">
                  <c:v>0</c:v>
                </c:pt>
                <c:pt idx="84">
                  <c:v>0</c:v>
                </c:pt>
                <c:pt idx="85">
                  <c:v>2</c:v>
                </c:pt>
                <c:pt idx="86">
                  <c:v>2</c:v>
                </c:pt>
                <c:pt idx="87">
                  <c:v>0</c:v>
                </c:pt>
                <c:pt idx="88">
                  <c:v>0</c:v>
                </c:pt>
                <c:pt idx="89">
                  <c:v>0</c:v>
                </c:pt>
                <c:pt idx="90">
                  <c:v>0</c:v>
                </c:pt>
                <c:pt idx="91">
                  <c:v>12</c:v>
                </c:pt>
                <c:pt idx="92">
                  <c:v>0</c:v>
                </c:pt>
                <c:pt idx="93">
                  <c:v>0</c:v>
                </c:pt>
                <c:pt idx="94">
                  <c:v>18</c:v>
                </c:pt>
                <c:pt idx="95">
                  <c:v>4</c:v>
                </c:pt>
              </c:numCache>
            </c:numRef>
          </c:val>
        </c:ser>
        <c:gapWidth val="9"/>
        <c:overlap val="100"/>
        <c:axId val="128087552"/>
        <c:axId val="128089472"/>
      </c:barChart>
      <c:dateAx>
        <c:axId val="128087552"/>
        <c:scaling>
          <c:orientation val="minMax"/>
        </c:scaling>
        <c:delete val="1"/>
        <c:axPos val="b"/>
        <c:numFmt formatCode="[$-409]yyyy;@" sourceLinked="0"/>
        <c:majorTickMark val="none"/>
        <c:tickLblPos val="none"/>
        <c:crossAx val="128089472"/>
        <c:crosses val="autoZero"/>
        <c:auto val="1"/>
        <c:lblOffset val="100"/>
      </c:dateAx>
      <c:valAx>
        <c:axId val="128089472"/>
        <c:scaling>
          <c:orientation val="minMax"/>
        </c:scaling>
        <c:axPos val="l"/>
        <c:numFmt formatCode="General" sourceLinked="1"/>
        <c:tickLblPos val="nextTo"/>
        <c:crossAx val="12808755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38056.988819445767</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38187.723043980528</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38284.888819445921</c:v>
                </c:pt>
                <c:pt idx="37">
                  <c:v>38284.931157407409</c:v>
                </c:pt>
                <c:pt idx="38">
                  <c:v>38322.552233797236</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38503.306608797022</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38639.193043980573</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39029.412569445405</c:v>
                </c:pt>
                <c:pt idx="116">
                  <c:v>39032.901597222233</c:v>
                </c:pt>
                <c:pt idx="117">
                  <c:v>39043.587500000001</c:v>
                </c:pt>
                <c:pt idx="118">
                  <c:v>39043.598530092611</c:v>
                </c:pt>
                <c:pt idx="119">
                  <c:v>39049.140416666654</c:v>
                </c:pt>
                <c:pt idx="120">
                  <c:v>39049.188599537039</c:v>
                </c:pt>
                <c:pt idx="121">
                  <c:v>39060.483738426243</c:v>
                </c:pt>
                <c:pt idx="122">
                  <c:v>39065.557546297088</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39118.384444445168</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39240.729953702976</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39498.370277778624</c:v>
                </c:pt>
                <c:pt idx="178">
                  <c:v>39499.806053241213</c:v>
                </c:pt>
                <c:pt idx="179">
                  <c:v>39501.707210648201</c:v>
                </c:pt>
                <c:pt idx="180">
                  <c:v>39525.004236111112</c:v>
                </c:pt>
                <c:pt idx="181">
                  <c:v>39525.012129629627</c:v>
                </c:pt>
                <c:pt idx="182">
                  <c:v>39526.538321759224</c:v>
                </c:pt>
                <c:pt idx="183">
                  <c:v>39527.590474536984</c:v>
                </c:pt>
                <c:pt idx="184">
                  <c:v>39547.638819445398</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39580.191064813887</c:v>
                </c:pt>
                <c:pt idx="193">
                  <c:v>39625.860023148212</c:v>
                </c:pt>
                <c:pt idx="194">
                  <c:v>39625.862268518518</c:v>
                </c:pt>
                <c:pt idx="195">
                  <c:v>39636.683333333334</c:v>
                </c:pt>
                <c:pt idx="196">
                  <c:v>39637.626469907176</c:v>
                </c:pt>
                <c:pt idx="197">
                  <c:v>39638.7966087963</c:v>
                </c:pt>
                <c:pt idx="198">
                  <c:v>39638.814444445212</c:v>
                </c:pt>
                <c:pt idx="199">
                  <c:v>39639.916712962993</c:v>
                </c:pt>
                <c:pt idx="200">
                  <c:v>39639.924432870372</c:v>
                </c:pt>
                <c:pt idx="201">
                  <c:v>39660.103344907184</c:v>
                </c:pt>
                <c:pt idx="202">
                  <c:v>39660.114537037043</c:v>
                </c:pt>
                <c:pt idx="203">
                  <c:v>39689.508159722223</c:v>
                </c:pt>
                <c:pt idx="204">
                  <c:v>39691.81223379734</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39841.797430554587</c:v>
                </c:pt>
                <c:pt idx="223">
                  <c:v>39841.816898149445</c:v>
                </c:pt>
                <c:pt idx="224">
                  <c:v>39842.65347222222</c:v>
                </c:pt>
                <c:pt idx="225">
                  <c:v>39850.887303240743</c:v>
                </c:pt>
                <c:pt idx="226">
                  <c:v>39855.346342592602</c:v>
                </c:pt>
                <c:pt idx="227">
                  <c:v>39858.257430555554</c:v>
                </c:pt>
                <c:pt idx="228">
                  <c:v>39871.701064814028</c:v>
                </c:pt>
                <c:pt idx="229">
                  <c:v>39881.414664351862</c:v>
                </c:pt>
                <c:pt idx="230">
                  <c:v>39882.655034722222</c:v>
                </c:pt>
                <c:pt idx="231">
                  <c:v>39892.052557871102</c:v>
                </c:pt>
                <c:pt idx="232">
                  <c:v>39892.472673611104</c:v>
                </c:pt>
                <c:pt idx="233">
                  <c:v>39927.063391203585</c:v>
                </c:pt>
                <c:pt idx="234">
                  <c:v>39928.47457175926</c:v>
                </c:pt>
                <c:pt idx="235">
                  <c:v>39930.718761574077</c:v>
                </c:pt>
                <c:pt idx="236">
                  <c:v>39946.919120370367</c:v>
                </c:pt>
                <c:pt idx="237">
                  <c:v>39947.947187500002</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40157.235937500001</c:v>
                </c:pt>
                <c:pt idx="251">
                  <c:v>40232.475462962924</c:v>
                </c:pt>
                <c:pt idx="252">
                  <c:v>40256.925347222204</c:v>
                </c:pt>
                <c:pt idx="253">
                  <c:v>40284.069502314815</c:v>
                </c:pt>
                <c:pt idx="254">
                  <c:v>40321.596759259257</c:v>
                </c:pt>
                <c:pt idx="255">
                  <c:v>40322.520937500005</c:v>
                </c:pt>
                <c:pt idx="256">
                  <c:v>40322.521874999999</c:v>
                </c:pt>
                <c:pt idx="257">
                  <c:v>40323.859259260214</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40549.810613427071</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40653.793645832367</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40737.797812500001</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mediawiki!$S$2:$S$323</c:f>
              <c:numCache>
                <c:formatCode>General</c:formatCode>
                <c:ptCount val="322"/>
                <c:pt idx="0">
                  <c:v>0</c:v>
                </c:pt>
                <c:pt idx="1">
                  <c:v>0</c:v>
                </c:pt>
                <c:pt idx="2">
                  <c:v>0</c:v>
                </c:pt>
                <c:pt idx="3">
                  <c:v>1</c:v>
                </c:pt>
                <c:pt idx="4">
                  <c:v>0</c:v>
                </c:pt>
                <c:pt idx="5">
                  <c:v>0</c:v>
                </c:pt>
                <c:pt idx="6">
                  <c:v>0</c:v>
                </c:pt>
                <c:pt idx="7">
                  <c:v>1</c:v>
                </c:pt>
                <c:pt idx="8">
                  <c:v>1</c:v>
                </c:pt>
                <c:pt idx="9">
                  <c:v>0</c:v>
                </c:pt>
                <c:pt idx="10">
                  <c:v>0</c:v>
                </c:pt>
                <c:pt idx="11">
                  <c:v>5</c:v>
                </c:pt>
                <c:pt idx="12">
                  <c:v>0</c:v>
                </c:pt>
                <c:pt idx="13">
                  <c:v>1</c:v>
                </c:pt>
                <c:pt idx="14">
                  <c:v>0</c:v>
                </c:pt>
                <c:pt idx="15">
                  <c:v>0</c:v>
                </c:pt>
                <c:pt idx="16">
                  <c:v>0</c:v>
                </c:pt>
                <c:pt idx="17">
                  <c:v>0</c:v>
                </c:pt>
                <c:pt idx="18">
                  <c:v>1</c:v>
                </c:pt>
                <c:pt idx="19">
                  <c:v>0</c:v>
                </c:pt>
                <c:pt idx="20">
                  <c:v>0</c:v>
                </c:pt>
                <c:pt idx="21">
                  <c:v>0</c:v>
                </c:pt>
                <c:pt idx="22">
                  <c:v>0</c:v>
                </c:pt>
                <c:pt idx="23">
                  <c:v>1</c:v>
                </c:pt>
                <c:pt idx="24">
                  <c:v>1</c:v>
                </c:pt>
                <c:pt idx="25">
                  <c:v>2</c:v>
                </c:pt>
                <c:pt idx="26">
                  <c:v>1</c:v>
                </c:pt>
                <c:pt idx="27">
                  <c:v>0</c:v>
                </c:pt>
                <c:pt idx="28">
                  <c:v>1</c:v>
                </c:pt>
                <c:pt idx="29">
                  <c:v>10</c:v>
                </c:pt>
                <c:pt idx="30">
                  <c:v>1</c:v>
                </c:pt>
                <c:pt idx="31">
                  <c:v>1</c:v>
                </c:pt>
                <c:pt idx="32">
                  <c:v>1</c:v>
                </c:pt>
                <c:pt idx="33">
                  <c:v>0</c:v>
                </c:pt>
                <c:pt idx="34">
                  <c:v>2</c:v>
                </c:pt>
                <c:pt idx="35">
                  <c:v>2</c:v>
                </c:pt>
                <c:pt idx="36">
                  <c:v>0</c:v>
                </c:pt>
                <c:pt idx="37">
                  <c:v>1</c:v>
                </c:pt>
                <c:pt idx="38">
                  <c:v>0</c:v>
                </c:pt>
                <c:pt idx="39">
                  <c:v>2</c:v>
                </c:pt>
                <c:pt idx="40">
                  <c:v>0</c:v>
                </c:pt>
                <c:pt idx="41">
                  <c:v>1</c:v>
                </c:pt>
                <c:pt idx="42">
                  <c:v>0</c:v>
                </c:pt>
                <c:pt idx="43">
                  <c:v>1</c:v>
                </c:pt>
                <c:pt idx="44">
                  <c:v>1</c:v>
                </c:pt>
                <c:pt idx="45">
                  <c:v>1</c:v>
                </c:pt>
                <c:pt idx="46">
                  <c:v>2</c:v>
                </c:pt>
                <c:pt idx="47">
                  <c:v>1</c:v>
                </c:pt>
                <c:pt idx="48">
                  <c:v>1</c:v>
                </c:pt>
                <c:pt idx="49">
                  <c:v>2</c:v>
                </c:pt>
                <c:pt idx="50">
                  <c:v>1</c:v>
                </c:pt>
                <c:pt idx="51">
                  <c:v>1</c:v>
                </c:pt>
                <c:pt idx="52">
                  <c:v>1</c:v>
                </c:pt>
                <c:pt idx="53">
                  <c:v>1</c:v>
                </c:pt>
                <c:pt idx="54">
                  <c:v>0</c:v>
                </c:pt>
                <c:pt idx="55">
                  <c:v>0</c:v>
                </c:pt>
                <c:pt idx="56">
                  <c:v>12</c:v>
                </c:pt>
                <c:pt idx="57">
                  <c:v>0</c:v>
                </c:pt>
                <c:pt idx="58">
                  <c:v>0</c:v>
                </c:pt>
                <c:pt idx="59">
                  <c:v>2</c:v>
                </c:pt>
                <c:pt idx="60">
                  <c:v>0</c:v>
                </c:pt>
                <c:pt idx="61">
                  <c:v>0</c:v>
                </c:pt>
                <c:pt idx="62">
                  <c:v>0</c:v>
                </c:pt>
                <c:pt idx="63">
                  <c:v>0</c:v>
                </c:pt>
                <c:pt idx="64">
                  <c:v>2</c:v>
                </c:pt>
                <c:pt idx="65">
                  <c:v>2</c:v>
                </c:pt>
                <c:pt idx="66">
                  <c:v>1</c:v>
                </c:pt>
                <c:pt idx="67">
                  <c:v>0</c:v>
                </c:pt>
                <c:pt idx="68">
                  <c:v>1</c:v>
                </c:pt>
                <c:pt idx="69">
                  <c:v>4</c:v>
                </c:pt>
                <c:pt idx="70">
                  <c:v>0</c:v>
                </c:pt>
                <c:pt idx="71">
                  <c:v>1</c:v>
                </c:pt>
                <c:pt idx="72">
                  <c:v>0</c:v>
                </c:pt>
                <c:pt idx="73">
                  <c:v>0</c:v>
                </c:pt>
                <c:pt idx="74">
                  <c:v>2</c:v>
                </c:pt>
                <c:pt idx="75">
                  <c:v>0</c:v>
                </c:pt>
                <c:pt idx="76">
                  <c:v>0</c:v>
                </c:pt>
                <c:pt idx="77">
                  <c:v>0</c:v>
                </c:pt>
                <c:pt idx="78">
                  <c:v>0</c:v>
                </c:pt>
                <c:pt idx="79">
                  <c:v>0</c:v>
                </c:pt>
                <c:pt idx="80">
                  <c:v>0</c:v>
                </c:pt>
                <c:pt idx="81">
                  <c:v>1</c:v>
                </c:pt>
                <c:pt idx="82">
                  <c:v>0</c:v>
                </c:pt>
                <c:pt idx="83">
                  <c:v>1</c:v>
                </c:pt>
                <c:pt idx="84">
                  <c:v>0</c:v>
                </c:pt>
                <c:pt idx="85">
                  <c:v>0</c:v>
                </c:pt>
                <c:pt idx="86">
                  <c:v>0</c:v>
                </c:pt>
                <c:pt idx="87">
                  <c:v>0</c:v>
                </c:pt>
                <c:pt idx="88">
                  <c:v>0</c:v>
                </c:pt>
                <c:pt idx="89">
                  <c:v>0</c:v>
                </c:pt>
                <c:pt idx="90">
                  <c:v>0</c:v>
                </c:pt>
                <c:pt idx="91">
                  <c:v>1</c:v>
                </c:pt>
                <c:pt idx="92">
                  <c:v>0</c:v>
                </c:pt>
                <c:pt idx="93">
                  <c:v>0</c:v>
                </c:pt>
                <c:pt idx="94">
                  <c:v>0</c:v>
                </c:pt>
                <c:pt idx="95">
                  <c:v>2</c:v>
                </c:pt>
                <c:pt idx="96">
                  <c:v>0</c:v>
                </c:pt>
                <c:pt idx="97">
                  <c:v>0</c:v>
                </c:pt>
                <c:pt idx="98">
                  <c:v>0</c:v>
                </c:pt>
                <c:pt idx="99">
                  <c:v>0</c:v>
                </c:pt>
                <c:pt idx="100">
                  <c:v>0</c:v>
                </c:pt>
                <c:pt idx="101">
                  <c:v>0</c:v>
                </c:pt>
                <c:pt idx="102">
                  <c:v>5</c:v>
                </c:pt>
                <c:pt idx="103">
                  <c:v>0</c:v>
                </c:pt>
                <c:pt idx="104">
                  <c:v>4</c:v>
                </c:pt>
                <c:pt idx="105">
                  <c:v>0</c:v>
                </c:pt>
                <c:pt idx="106">
                  <c:v>5</c:v>
                </c:pt>
                <c:pt idx="107">
                  <c:v>1</c:v>
                </c:pt>
                <c:pt idx="108">
                  <c:v>1</c:v>
                </c:pt>
                <c:pt idx="109">
                  <c:v>1</c:v>
                </c:pt>
                <c:pt idx="110">
                  <c:v>0</c:v>
                </c:pt>
                <c:pt idx="111">
                  <c:v>0</c:v>
                </c:pt>
                <c:pt idx="112">
                  <c:v>1</c:v>
                </c:pt>
                <c:pt idx="113">
                  <c:v>1</c:v>
                </c:pt>
                <c:pt idx="114">
                  <c:v>1</c:v>
                </c:pt>
                <c:pt idx="115">
                  <c:v>0</c:v>
                </c:pt>
                <c:pt idx="116">
                  <c:v>0</c:v>
                </c:pt>
                <c:pt idx="117">
                  <c:v>0</c:v>
                </c:pt>
                <c:pt idx="118">
                  <c:v>0</c:v>
                </c:pt>
                <c:pt idx="119">
                  <c:v>0</c:v>
                </c:pt>
                <c:pt idx="120">
                  <c:v>0</c:v>
                </c:pt>
                <c:pt idx="121">
                  <c:v>1</c:v>
                </c:pt>
                <c:pt idx="122">
                  <c:v>1</c:v>
                </c:pt>
                <c:pt idx="123">
                  <c:v>0</c:v>
                </c:pt>
                <c:pt idx="124">
                  <c:v>0</c:v>
                </c:pt>
                <c:pt idx="125">
                  <c:v>0</c:v>
                </c:pt>
                <c:pt idx="126">
                  <c:v>0</c:v>
                </c:pt>
                <c:pt idx="127">
                  <c:v>0</c:v>
                </c:pt>
                <c:pt idx="128">
                  <c:v>0</c:v>
                </c:pt>
                <c:pt idx="129">
                  <c:v>2</c:v>
                </c:pt>
                <c:pt idx="130">
                  <c:v>0</c:v>
                </c:pt>
                <c:pt idx="131">
                  <c:v>1</c:v>
                </c:pt>
                <c:pt idx="132">
                  <c:v>1</c:v>
                </c:pt>
                <c:pt idx="133">
                  <c:v>0</c:v>
                </c:pt>
                <c:pt idx="134">
                  <c:v>1</c:v>
                </c:pt>
                <c:pt idx="135">
                  <c:v>1</c:v>
                </c:pt>
                <c:pt idx="136">
                  <c:v>0</c:v>
                </c:pt>
                <c:pt idx="137">
                  <c:v>5</c:v>
                </c:pt>
                <c:pt idx="138">
                  <c:v>1</c:v>
                </c:pt>
                <c:pt idx="139">
                  <c:v>0</c:v>
                </c:pt>
                <c:pt idx="140">
                  <c:v>0</c:v>
                </c:pt>
                <c:pt idx="141">
                  <c:v>1</c:v>
                </c:pt>
                <c:pt idx="142">
                  <c:v>1</c:v>
                </c:pt>
                <c:pt idx="143">
                  <c:v>0</c:v>
                </c:pt>
                <c:pt idx="144">
                  <c:v>1</c:v>
                </c:pt>
                <c:pt idx="145">
                  <c:v>1</c:v>
                </c:pt>
                <c:pt idx="146">
                  <c:v>11</c:v>
                </c:pt>
                <c:pt idx="147">
                  <c:v>0</c:v>
                </c:pt>
                <c:pt idx="148">
                  <c:v>161</c:v>
                </c:pt>
                <c:pt idx="149">
                  <c:v>12</c:v>
                </c:pt>
                <c:pt idx="150">
                  <c:v>0</c:v>
                </c:pt>
                <c:pt idx="151">
                  <c:v>0</c:v>
                </c:pt>
                <c:pt idx="152">
                  <c:v>0</c:v>
                </c:pt>
                <c:pt idx="153">
                  <c:v>2</c:v>
                </c:pt>
                <c:pt idx="154">
                  <c:v>0</c:v>
                </c:pt>
                <c:pt idx="155">
                  <c:v>1</c:v>
                </c:pt>
                <c:pt idx="156">
                  <c:v>1</c:v>
                </c:pt>
                <c:pt idx="157">
                  <c:v>0</c:v>
                </c:pt>
                <c:pt idx="158">
                  <c:v>1</c:v>
                </c:pt>
                <c:pt idx="159">
                  <c:v>0</c:v>
                </c:pt>
                <c:pt idx="160">
                  <c:v>0</c:v>
                </c:pt>
                <c:pt idx="161">
                  <c:v>0</c:v>
                </c:pt>
                <c:pt idx="162">
                  <c:v>1</c:v>
                </c:pt>
                <c:pt idx="163">
                  <c:v>0</c:v>
                </c:pt>
                <c:pt idx="164">
                  <c:v>0</c:v>
                </c:pt>
                <c:pt idx="165">
                  <c:v>0</c:v>
                </c:pt>
                <c:pt idx="166">
                  <c:v>0</c:v>
                </c:pt>
                <c:pt idx="167">
                  <c:v>0</c:v>
                </c:pt>
                <c:pt idx="168">
                  <c:v>1</c:v>
                </c:pt>
                <c:pt idx="169">
                  <c:v>1</c:v>
                </c:pt>
                <c:pt idx="170">
                  <c:v>0</c:v>
                </c:pt>
                <c:pt idx="171">
                  <c:v>0</c:v>
                </c:pt>
                <c:pt idx="172">
                  <c:v>3</c:v>
                </c:pt>
                <c:pt idx="173">
                  <c:v>1</c:v>
                </c:pt>
                <c:pt idx="174">
                  <c:v>0</c:v>
                </c:pt>
                <c:pt idx="175">
                  <c:v>0</c:v>
                </c:pt>
                <c:pt idx="176">
                  <c:v>1</c:v>
                </c:pt>
                <c:pt idx="177">
                  <c:v>0</c:v>
                </c:pt>
                <c:pt idx="178">
                  <c:v>0</c:v>
                </c:pt>
                <c:pt idx="179">
                  <c:v>0</c:v>
                </c:pt>
                <c:pt idx="180">
                  <c:v>0</c:v>
                </c:pt>
                <c:pt idx="181">
                  <c:v>0</c:v>
                </c:pt>
                <c:pt idx="182">
                  <c:v>2</c:v>
                </c:pt>
                <c:pt idx="183">
                  <c:v>0</c:v>
                </c:pt>
                <c:pt idx="184">
                  <c:v>0</c:v>
                </c:pt>
                <c:pt idx="185">
                  <c:v>1</c:v>
                </c:pt>
                <c:pt idx="186">
                  <c:v>1</c:v>
                </c:pt>
                <c:pt idx="187">
                  <c:v>0</c:v>
                </c:pt>
                <c:pt idx="188">
                  <c:v>1</c:v>
                </c:pt>
                <c:pt idx="189">
                  <c:v>0</c:v>
                </c:pt>
                <c:pt idx="190">
                  <c:v>1</c:v>
                </c:pt>
                <c:pt idx="191">
                  <c:v>0</c:v>
                </c:pt>
                <c:pt idx="192">
                  <c:v>0</c:v>
                </c:pt>
                <c:pt idx="193">
                  <c:v>0</c:v>
                </c:pt>
                <c:pt idx="194">
                  <c:v>0</c:v>
                </c:pt>
                <c:pt idx="195">
                  <c:v>0</c:v>
                </c:pt>
                <c:pt idx="196">
                  <c:v>0</c:v>
                </c:pt>
                <c:pt idx="197">
                  <c:v>0</c:v>
                </c:pt>
                <c:pt idx="198">
                  <c:v>2</c:v>
                </c:pt>
                <c:pt idx="199">
                  <c:v>0</c:v>
                </c:pt>
                <c:pt idx="200">
                  <c:v>0</c:v>
                </c:pt>
                <c:pt idx="201">
                  <c:v>1</c:v>
                </c:pt>
                <c:pt idx="202">
                  <c:v>1</c:v>
                </c:pt>
                <c:pt idx="203">
                  <c:v>0</c:v>
                </c:pt>
                <c:pt idx="204">
                  <c:v>1</c:v>
                </c:pt>
                <c:pt idx="205">
                  <c:v>1</c:v>
                </c:pt>
                <c:pt idx="206">
                  <c:v>1</c:v>
                </c:pt>
                <c:pt idx="207">
                  <c:v>1</c:v>
                </c:pt>
                <c:pt idx="208">
                  <c:v>2</c:v>
                </c:pt>
                <c:pt idx="209">
                  <c:v>0</c:v>
                </c:pt>
                <c:pt idx="210">
                  <c:v>0</c:v>
                </c:pt>
                <c:pt idx="211">
                  <c:v>0</c:v>
                </c:pt>
                <c:pt idx="212">
                  <c:v>0</c:v>
                </c:pt>
                <c:pt idx="213">
                  <c:v>4</c:v>
                </c:pt>
                <c:pt idx="214">
                  <c:v>0</c:v>
                </c:pt>
                <c:pt idx="215">
                  <c:v>17</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1</c:v>
                </c:pt>
                <c:pt idx="232">
                  <c:v>0</c:v>
                </c:pt>
                <c:pt idx="233">
                  <c:v>0</c:v>
                </c:pt>
                <c:pt idx="234">
                  <c:v>0</c:v>
                </c:pt>
                <c:pt idx="235">
                  <c:v>0</c:v>
                </c:pt>
                <c:pt idx="236">
                  <c:v>0</c:v>
                </c:pt>
                <c:pt idx="237">
                  <c:v>0</c:v>
                </c:pt>
                <c:pt idx="238">
                  <c:v>0</c:v>
                </c:pt>
                <c:pt idx="239">
                  <c:v>4</c:v>
                </c:pt>
                <c:pt idx="240">
                  <c:v>1</c:v>
                </c:pt>
                <c:pt idx="241">
                  <c:v>0</c:v>
                </c:pt>
                <c:pt idx="242">
                  <c:v>0</c:v>
                </c:pt>
                <c:pt idx="243">
                  <c:v>0</c:v>
                </c:pt>
                <c:pt idx="244">
                  <c:v>1</c:v>
                </c:pt>
                <c:pt idx="245">
                  <c:v>3</c:v>
                </c:pt>
                <c:pt idx="246">
                  <c:v>0</c:v>
                </c:pt>
                <c:pt idx="247">
                  <c:v>0</c:v>
                </c:pt>
                <c:pt idx="248">
                  <c:v>0</c:v>
                </c:pt>
                <c:pt idx="249">
                  <c:v>1</c:v>
                </c:pt>
                <c:pt idx="250">
                  <c:v>2</c:v>
                </c:pt>
                <c:pt idx="251">
                  <c:v>6</c:v>
                </c:pt>
                <c:pt idx="252">
                  <c:v>0</c:v>
                </c:pt>
                <c:pt idx="253">
                  <c:v>0</c:v>
                </c:pt>
                <c:pt idx="254">
                  <c:v>0</c:v>
                </c:pt>
                <c:pt idx="255">
                  <c:v>0</c:v>
                </c:pt>
                <c:pt idx="256">
                  <c:v>0</c:v>
                </c:pt>
                <c:pt idx="257">
                  <c:v>0</c:v>
                </c:pt>
                <c:pt idx="258">
                  <c:v>1</c:v>
                </c:pt>
                <c:pt idx="259">
                  <c:v>1</c:v>
                </c:pt>
                <c:pt idx="260">
                  <c:v>0</c:v>
                </c:pt>
                <c:pt idx="261">
                  <c:v>1</c:v>
                </c:pt>
                <c:pt idx="262">
                  <c:v>3</c:v>
                </c:pt>
                <c:pt idx="263">
                  <c:v>0</c:v>
                </c:pt>
                <c:pt idx="264">
                  <c:v>0</c:v>
                </c:pt>
                <c:pt idx="265">
                  <c:v>2</c:v>
                </c:pt>
                <c:pt idx="266">
                  <c:v>8</c:v>
                </c:pt>
                <c:pt idx="267">
                  <c:v>0</c:v>
                </c:pt>
                <c:pt idx="268">
                  <c:v>0</c:v>
                </c:pt>
                <c:pt idx="269">
                  <c:v>0</c:v>
                </c:pt>
                <c:pt idx="270">
                  <c:v>0</c:v>
                </c:pt>
                <c:pt idx="271">
                  <c:v>0</c:v>
                </c:pt>
                <c:pt idx="272">
                  <c:v>0</c:v>
                </c:pt>
                <c:pt idx="273">
                  <c:v>82</c:v>
                </c:pt>
                <c:pt idx="274">
                  <c:v>82</c:v>
                </c:pt>
                <c:pt idx="275">
                  <c:v>2</c:v>
                </c:pt>
                <c:pt idx="276">
                  <c:v>2</c:v>
                </c:pt>
                <c:pt idx="277">
                  <c:v>2</c:v>
                </c:pt>
                <c:pt idx="278">
                  <c:v>2</c:v>
                </c:pt>
                <c:pt idx="279">
                  <c:v>2</c:v>
                </c:pt>
                <c:pt idx="280">
                  <c:v>0</c:v>
                </c:pt>
                <c:pt idx="281">
                  <c:v>0</c:v>
                </c:pt>
                <c:pt idx="282">
                  <c:v>2</c:v>
                </c:pt>
                <c:pt idx="283">
                  <c:v>0</c:v>
                </c:pt>
                <c:pt idx="284">
                  <c:v>0</c:v>
                </c:pt>
                <c:pt idx="285">
                  <c:v>0</c:v>
                </c:pt>
                <c:pt idx="286">
                  <c:v>0</c:v>
                </c:pt>
                <c:pt idx="287">
                  <c:v>0</c:v>
                </c:pt>
                <c:pt idx="288">
                  <c:v>3</c:v>
                </c:pt>
                <c:pt idx="289">
                  <c:v>0</c:v>
                </c:pt>
                <c:pt idx="290">
                  <c:v>3</c:v>
                </c:pt>
                <c:pt idx="291">
                  <c:v>0</c:v>
                </c:pt>
                <c:pt idx="292">
                  <c:v>0</c:v>
                </c:pt>
                <c:pt idx="293">
                  <c:v>0</c:v>
                </c:pt>
                <c:pt idx="294">
                  <c:v>0</c:v>
                </c:pt>
                <c:pt idx="295">
                  <c:v>0</c:v>
                </c:pt>
                <c:pt idx="296">
                  <c:v>2</c:v>
                </c:pt>
                <c:pt idx="297">
                  <c:v>2</c:v>
                </c:pt>
                <c:pt idx="298">
                  <c:v>0</c:v>
                </c:pt>
                <c:pt idx="299">
                  <c:v>1</c:v>
                </c:pt>
                <c:pt idx="300">
                  <c:v>0</c:v>
                </c:pt>
                <c:pt idx="301">
                  <c:v>2</c:v>
                </c:pt>
                <c:pt idx="302">
                  <c:v>0</c:v>
                </c:pt>
                <c:pt idx="303">
                  <c:v>0</c:v>
                </c:pt>
                <c:pt idx="304">
                  <c:v>0</c:v>
                </c:pt>
                <c:pt idx="305">
                  <c:v>0</c:v>
                </c:pt>
                <c:pt idx="306">
                  <c:v>0</c:v>
                </c:pt>
                <c:pt idx="307">
                  <c:v>2</c:v>
                </c:pt>
                <c:pt idx="308">
                  <c:v>0</c:v>
                </c:pt>
                <c:pt idx="309">
                  <c:v>1</c:v>
                </c:pt>
                <c:pt idx="310">
                  <c:v>1</c:v>
                </c:pt>
                <c:pt idx="311">
                  <c:v>1</c:v>
                </c:pt>
                <c:pt idx="312">
                  <c:v>0</c:v>
                </c:pt>
                <c:pt idx="313">
                  <c:v>1</c:v>
                </c:pt>
                <c:pt idx="314">
                  <c:v>0</c:v>
                </c:pt>
                <c:pt idx="315">
                  <c:v>0</c:v>
                </c:pt>
                <c:pt idx="316">
                  <c:v>0</c:v>
                </c:pt>
                <c:pt idx="317">
                  <c:v>0</c:v>
                </c:pt>
                <c:pt idx="318">
                  <c:v>2</c:v>
                </c:pt>
                <c:pt idx="319">
                  <c:v>0</c:v>
                </c:pt>
                <c:pt idx="320">
                  <c:v>0</c:v>
                </c:pt>
                <c:pt idx="321">
                  <c:v>0</c:v>
                </c:pt>
              </c:numCache>
            </c:numRef>
          </c:val>
        </c:ser>
        <c:ser>
          <c:idx val="1"/>
          <c:order val="1"/>
          <c:tx>
            <c:v>Insertions</c:v>
          </c:tx>
          <c:spPr>
            <a:solidFill>
              <a:srgbClr val="00B050"/>
            </a:solidFill>
          </c:spPr>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38056.988819445767</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38187.723043980528</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38284.888819445921</c:v>
                </c:pt>
                <c:pt idx="37">
                  <c:v>38284.931157407409</c:v>
                </c:pt>
                <c:pt idx="38">
                  <c:v>38322.552233797236</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38503.306608797022</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38639.193043980573</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39029.412569445405</c:v>
                </c:pt>
                <c:pt idx="116">
                  <c:v>39032.901597222233</c:v>
                </c:pt>
                <c:pt idx="117">
                  <c:v>39043.587500000001</c:v>
                </c:pt>
                <c:pt idx="118">
                  <c:v>39043.598530092611</c:v>
                </c:pt>
                <c:pt idx="119">
                  <c:v>39049.140416666654</c:v>
                </c:pt>
                <c:pt idx="120">
                  <c:v>39049.188599537039</c:v>
                </c:pt>
                <c:pt idx="121">
                  <c:v>39060.483738426243</c:v>
                </c:pt>
                <c:pt idx="122">
                  <c:v>39065.557546297088</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39118.384444445168</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39240.729953702976</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39498.370277778624</c:v>
                </c:pt>
                <c:pt idx="178">
                  <c:v>39499.806053241213</c:v>
                </c:pt>
                <c:pt idx="179">
                  <c:v>39501.707210648201</c:v>
                </c:pt>
                <c:pt idx="180">
                  <c:v>39525.004236111112</c:v>
                </c:pt>
                <c:pt idx="181">
                  <c:v>39525.012129629627</c:v>
                </c:pt>
                <c:pt idx="182">
                  <c:v>39526.538321759224</c:v>
                </c:pt>
                <c:pt idx="183">
                  <c:v>39527.590474536984</c:v>
                </c:pt>
                <c:pt idx="184">
                  <c:v>39547.638819445398</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39580.191064813887</c:v>
                </c:pt>
                <c:pt idx="193">
                  <c:v>39625.860023148212</c:v>
                </c:pt>
                <c:pt idx="194">
                  <c:v>39625.862268518518</c:v>
                </c:pt>
                <c:pt idx="195">
                  <c:v>39636.683333333334</c:v>
                </c:pt>
                <c:pt idx="196">
                  <c:v>39637.626469907176</c:v>
                </c:pt>
                <c:pt idx="197">
                  <c:v>39638.7966087963</c:v>
                </c:pt>
                <c:pt idx="198">
                  <c:v>39638.814444445212</c:v>
                </c:pt>
                <c:pt idx="199">
                  <c:v>39639.916712962993</c:v>
                </c:pt>
                <c:pt idx="200">
                  <c:v>39639.924432870372</c:v>
                </c:pt>
                <c:pt idx="201">
                  <c:v>39660.103344907184</c:v>
                </c:pt>
                <c:pt idx="202">
                  <c:v>39660.114537037043</c:v>
                </c:pt>
                <c:pt idx="203">
                  <c:v>39689.508159722223</c:v>
                </c:pt>
                <c:pt idx="204">
                  <c:v>39691.81223379734</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39841.797430554587</c:v>
                </c:pt>
                <c:pt idx="223">
                  <c:v>39841.816898149445</c:v>
                </c:pt>
                <c:pt idx="224">
                  <c:v>39842.65347222222</c:v>
                </c:pt>
                <c:pt idx="225">
                  <c:v>39850.887303240743</c:v>
                </c:pt>
                <c:pt idx="226">
                  <c:v>39855.346342592602</c:v>
                </c:pt>
                <c:pt idx="227">
                  <c:v>39858.257430555554</c:v>
                </c:pt>
                <c:pt idx="228">
                  <c:v>39871.701064814028</c:v>
                </c:pt>
                <c:pt idx="229">
                  <c:v>39881.414664351862</c:v>
                </c:pt>
                <c:pt idx="230">
                  <c:v>39882.655034722222</c:v>
                </c:pt>
                <c:pt idx="231">
                  <c:v>39892.052557871102</c:v>
                </c:pt>
                <c:pt idx="232">
                  <c:v>39892.472673611104</c:v>
                </c:pt>
                <c:pt idx="233">
                  <c:v>39927.063391203585</c:v>
                </c:pt>
                <c:pt idx="234">
                  <c:v>39928.47457175926</c:v>
                </c:pt>
                <c:pt idx="235">
                  <c:v>39930.718761574077</c:v>
                </c:pt>
                <c:pt idx="236">
                  <c:v>39946.919120370367</c:v>
                </c:pt>
                <c:pt idx="237">
                  <c:v>39947.947187500002</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40157.235937500001</c:v>
                </c:pt>
                <c:pt idx="251">
                  <c:v>40232.475462962924</c:v>
                </c:pt>
                <c:pt idx="252">
                  <c:v>40256.925347222204</c:v>
                </c:pt>
                <c:pt idx="253">
                  <c:v>40284.069502314815</c:v>
                </c:pt>
                <c:pt idx="254">
                  <c:v>40321.596759259257</c:v>
                </c:pt>
                <c:pt idx="255">
                  <c:v>40322.520937500005</c:v>
                </c:pt>
                <c:pt idx="256">
                  <c:v>40322.521874999999</c:v>
                </c:pt>
                <c:pt idx="257">
                  <c:v>40323.859259260214</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40549.810613427071</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40653.793645832367</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40737.797812500001</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mediawiki!$W$2:$W$323</c:f>
              <c:numCache>
                <c:formatCode>General</c:formatCode>
                <c:ptCount val="322"/>
                <c:pt idx="0">
                  <c:v>0</c:v>
                </c:pt>
                <c:pt idx="1">
                  <c:v>0</c:v>
                </c:pt>
                <c:pt idx="2">
                  <c:v>4</c:v>
                </c:pt>
                <c:pt idx="3">
                  <c:v>2</c:v>
                </c:pt>
                <c:pt idx="4">
                  <c:v>0</c:v>
                </c:pt>
                <c:pt idx="5">
                  <c:v>4</c:v>
                </c:pt>
                <c:pt idx="6">
                  <c:v>2</c:v>
                </c:pt>
                <c:pt idx="7">
                  <c:v>3</c:v>
                </c:pt>
                <c:pt idx="8">
                  <c:v>1</c:v>
                </c:pt>
                <c:pt idx="9">
                  <c:v>0</c:v>
                </c:pt>
                <c:pt idx="10">
                  <c:v>0</c:v>
                </c:pt>
                <c:pt idx="11">
                  <c:v>0</c:v>
                </c:pt>
                <c:pt idx="12">
                  <c:v>0</c:v>
                </c:pt>
                <c:pt idx="13">
                  <c:v>1</c:v>
                </c:pt>
                <c:pt idx="14">
                  <c:v>5</c:v>
                </c:pt>
                <c:pt idx="15">
                  <c:v>4</c:v>
                </c:pt>
                <c:pt idx="16">
                  <c:v>5</c:v>
                </c:pt>
                <c:pt idx="17">
                  <c:v>0</c:v>
                </c:pt>
                <c:pt idx="18">
                  <c:v>1</c:v>
                </c:pt>
                <c:pt idx="19">
                  <c:v>3</c:v>
                </c:pt>
                <c:pt idx="20">
                  <c:v>0</c:v>
                </c:pt>
                <c:pt idx="21">
                  <c:v>0</c:v>
                </c:pt>
                <c:pt idx="22">
                  <c:v>6</c:v>
                </c:pt>
                <c:pt idx="23">
                  <c:v>1</c:v>
                </c:pt>
                <c:pt idx="24">
                  <c:v>1</c:v>
                </c:pt>
                <c:pt idx="25">
                  <c:v>0</c:v>
                </c:pt>
                <c:pt idx="26">
                  <c:v>1</c:v>
                </c:pt>
                <c:pt idx="27">
                  <c:v>8</c:v>
                </c:pt>
                <c:pt idx="28">
                  <c:v>3</c:v>
                </c:pt>
                <c:pt idx="29">
                  <c:v>0</c:v>
                </c:pt>
                <c:pt idx="30">
                  <c:v>1</c:v>
                </c:pt>
                <c:pt idx="31">
                  <c:v>1</c:v>
                </c:pt>
                <c:pt idx="32">
                  <c:v>2</c:v>
                </c:pt>
                <c:pt idx="33">
                  <c:v>7</c:v>
                </c:pt>
                <c:pt idx="34">
                  <c:v>4</c:v>
                </c:pt>
                <c:pt idx="35">
                  <c:v>3</c:v>
                </c:pt>
                <c:pt idx="36">
                  <c:v>0</c:v>
                </c:pt>
                <c:pt idx="37">
                  <c:v>1</c:v>
                </c:pt>
                <c:pt idx="38">
                  <c:v>0</c:v>
                </c:pt>
                <c:pt idx="39">
                  <c:v>2</c:v>
                </c:pt>
                <c:pt idx="40">
                  <c:v>24</c:v>
                </c:pt>
                <c:pt idx="41">
                  <c:v>1</c:v>
                </c:pt>
                <c:pt idx="42">
                  <c:v>0</c:v>
                </c:pt>
                <c:pt idx="43">
                  <c:v>0</c:v>
                </c:pt>
                <c:pt idx="44">
                  <c:v>1</c:v>
                </c:pt>
                <c:pt idx="45">
                  <c:v>1</c:v>
                </c:pt>
                <c:pt idx="46">
                  <c:v>2</c:v>
                </c:pt>
                <c:pt idx="47">
                  <c:v>1</c:v>
                </c:pt>
                <c:pt idx="48">
                  <c:v>1</c:v>
                </c:pt>
                <c:pt idx="49">
                  <c:v>8</c:v>
                </c:pt>
                <c:pt idx="50">
                  <c:v>1</c:v>
                </c:pt>
                <c:pt idx="51">
                  <c:v>3</c:v>
                </c:pt>
                <c:pt idx="52">
                  <c:v>1</c:v>
                </c:pt>
                <c:pt idx="53">
                  <c:v>0</c:v>
                </c:pt>
                <c:pt idx="54">
                  <c:v>0</c:v>
                </c:pt>
                <c:pt idx="55">
                  <c:v>0</c:v>
                </c:pt>
                <c:pt idx="56">
                  <c:v>0</c:v>
                </c:pt>
                <c:pt idx="57">
                  <c:v>0</c:v>
                </c:pt>
                <c:pt idx="58">
                  <c:v>5</c:v>
                </c:pt>
                <c:pt idx="59">
                  <c:v>3</c:v>
                </c:pt>
                <c:pt idx="60">
                  <c:v>4</c:v>
                </c:pt>
                <c:pt idx="61">
                  <c:v>0</c:v>
                </c:pt>
                <c:pt idx="62">
                  <c:v>0</c:v>
                </c:pt>
                <c:pt idx="63">
                  <c:v>0</c:v>
                </c:pt>
                <c:pt idx="64">
                  <c:v>0</c:v>
                </c:pt>
                <c:pt idx="65">
                  <c:v>0</c:v>
                </c:pt>
                <c:pt idx="66">
                  <c:v>3</c:v>
                </c:pt>
                <c:pt idx="67">
                  <c:v>0</c:v>
                </c:pt>
                <c:pt idx="68">
                  <c:v>1</c:v>
                </c:pt>
                <c:pt idx="69">
                  <c:v>0</c:v>
                </c:pt>
                <c:pt idx="70">
                  <c:v>3</c:v>
                </c:pt>
                <c:pt idx="71">
                  <c:v>1</c:v>
                </c:pt>
                <c:pt idx="72">
                  <c:v>0</c:v>
                </c:pt>
                <c:pt idx="73">
                  <c:v>6</c:v>
                </c:pt>
                <c:pt idx="74">
                  <c:v>1</c:v>
                </c:pt>
                <c:pt idx="75">
                  <c:v>0</c:v>
                </c:pt>
                <c:pt idx="76">
                  <c:v>0</c:v>
                </c:pt>
                <c:pt idx="77">
                  <c:v>0</c:v>
                </c:pt>
                <c:pt idx="78">
                  <c:v>0</c:v>
                </c:pt>
                <c:pt idx="79">
                  <c:v>0</c:v>
                </c:pt>
                <c:pt idx="80">
                  <c:v>0</c:v>
                </c:pt>
                <c:pt idx="81">
                  <c:v>2</c:v>
                </c:pt>
                <c:pt idx="82">
                  <c:v>0</c:v>
                </c:pt>
                <c:pt idx="83">
                  <c:v>1</c:v>
                </c:pt>
                <c:pt idx="84">
                  <c:v>0</c:v>
                </c:pt>
                <c:pt idx="85">
                  <c:v>4</c:v>
                </c:pt>
                <c:pt idx="86">
                  <c:v>4</c:v>
                </c:pt>
                <c:pt idx="87">
                  <c:v>4</c:v>
                </c:pt>
                <c:pt idx="88">
                  <c:v>0</c:v>
                </c:pt>
                <c:pt idx="89">
                  <c:v>6</c:v>
                </c:pt>
                <c:pt idx="90">
                  <c:v>0</c:v>
                </c:pt>
                <c:pt idx="91">
                  <c:v>1</c:v>
                </c:pt>
                <c:pt idx="92">
                  <c:v>0</c:v>
                </c:pt>
                <c:pt idx="93">
                  <c:v>4</c:v>
                </c:pt>
                <c:pt idx="94">
                  <c:v>3</c:v>
                </c:pt>
                <c:pt idx="95">
                  <c:v>0</c:v>
                </c:pt>
                <c:pt idx="96">
                  <c:v>21</c:v>
                </c:pt>
                <c:pt idx="97">
                  <c:v>0</c:v>
                </c:pt>
                <c:pt idx="98">
                  <c:v>0</c:v>
                </c:pt>
                <c:pt idx="99">
                  <c:v>0</c:v>
                </c:pt>
                <c:pt idx="100">
                  <c:v>0</c:v>
                </c:pt>
                <c:pt idx="101">
                  <c:v>0</c:v>
                </c:pt>
                <c:pt idx="102">
                  <c:v>2</c:v>
                </c:pt>
                <c:pt idx="103">
                  <c:v>0</c:v>
                </c:pt>
                <c:pt idx="104">
                  <c:v>0</c:v>
                </c:pt>
                <c:pt idx="105">
                  <c:v>0</c:v>
                </c:pt>
                <c:pt idx="106">
                  <c:v>0</c:v>
                </c:pt>
                <c:pt idx="107">
                  <c:v>1</c:v>
                </c:pt>
                <c:pt idx="108">
                  <c:v>0</c:v>
                </c:pt>
                <c:pt idx="109">
                  <c:v>1</c:v>
                </c:pt>
                <c:pt idx="110">
                  <c:v>4</c:v>
                </c:pt>
                <c:pt idx="111">
                  <c:v>7</c:v>
                </c:pt>
                <c:pt idx="112">
                  <c:v>1</c:v>
                </c:pt>
                <c:pt idx="113">
                  <c:v>0</c:v>
                </c:pt>
                <c:pt idx="114">
                  <c:v>1</c:v>
                </c:pt>
                <c:pt idx="115">
                  <c:v>0</c:v>
                </c:pt>
                <c:pt idx="116">
                  <c:v>0</c:v>
                </c:pt>
                <c:pt idx="117">
                  <c:v>0</c:v>
                </c:pt>
                <c:pt idx="118">
                  <c:v>0</c:v>
                </c:pt>
                <c:pt idx="119">
                  <c:v>0</c:v>
                </c:pt>
                <c:pt idx="120">
                  <c:v>0</c:v>
                </c:pt>
                <c:pt idx="121">
                  <c:v>2</c:v>
                </c:pt>
                <c:pt idx="122">
                  <c:v>1</c:v>
                </c:pt>
                <c:pt idx="123">
                  <c:v>0</c:v>
                </c:pt>
                <c:pt idx="124">
                  <c:v>0</c:v>
                </c:pt>
                <c:pt idx="125">
                  <c:v>0</c:v>
                </c:pt>
                <c:pt idx="126">
                  <c:v>7</c:v>
                </c:pt>
                <c:pt idx="127">
                  <c:v>0</c:v>
                </c:pt>
                <c:pt idx="128">
                  <c:v>0</c:v>
                </c:pt>
                <c:pt idx="129">
                  <c:v>2</c:v>
                </c:pt>
                <c:pt idx="130">
                  <c:v>0</c:v>
                </c:pt>
                <c:pt idx="131">
                  <c:v>1</c:v>
                </c:pt>
                <c:pt idx="132">
                  <c:v>0</c:v>
                </c:pt>
                <c:pt idx="133">
                  <c:v>0</c:v>
                </c:pt>
                <c:pt idx="134">
                  <c:v>1</c:v>
                </c:pt>
                <c:pt idx="135">
                  <c:v>1</c:v>
                </c:pt>
                <c:pt idx="136">
                  <c:v>0</c:v>
                </c:pt>
                <c:pt idx="137">
                  <c:v>9</c:v>
                </c:pt>
                <c:pt idx="138">
                  <c:v>1</c:v>
                </c:pt>
                <c:pt idx="139">
                  <c:v>0</c:v>
                </c:pt>
                <c:pt idx="140">
                  <c:v>0</c:v>
                </c:pt>
                <c:pt idx="141">
                  <c:v>5</c:v>
                </c:pt>
                <c:pt idx="142">
                  <c:v>0</c:v>
                </c:pt>
                <c:pt idx="143">
                  <c:v>0</c:v>
                </c:pt>
                <c:pt idx="144">
                  <c:v>5</c:v>
                </c:pt>
                <c:pt idx="145">
                  <c:v>1</c:v>
                </c:pt>
                <c:pt idx="146">
                  <c:v>0</c:v>
                </c:pt>
                <c:pt idx="147">
                  <c:v>0</c:v>
                </c:pt>
                <c:pt idx="148">
                  <c:v>0</c:v>
                </c:pt>
                <c:pt idx="149">
                  <c:v>0</c:v>
                </c:pt>
                <c:pt idx="150">
                  <c:v>0</c:v>
                </c:pt>
                <c:pt idx="151">
                  <c:v>0</c:v>
                </c:pt>
                <c:pt idx="152">
                  <c:v>0</c:v>
                </c:pt>
                <c:pt idx="153">
                  <c:v>2</c:v>
                </c:pt>
                <c:pt idx="154">
                  <c:v>0</c:v>
                </c:pt>
                <c:pt idx="155">
                  <c:v>1</c:v>
                </c:pt>
                <c:pt idx="156">
                  <c:v>1</c:v>
                </c:pt>
                <c:pt idx="157">
                  <c:v>0</c:v>
                </c:pt>
                <c:pt idx="158">
                  <c:v>0</c:v>
                </c:pt>
                <c:pt idx="159">
                  <c:v>0</c:v>
                </c:pt>
                <c:pt idx="160">
                  <c:v>0</c:v>
                </c:pt>
                <c:pt idx="161">
                  <c:v>0</c:v>
                </c:pt>
                <c:pt idx="162">
                  <c:v>1</c:v>
                </c:pt>
                <c:pt idx="163">
                  <c:v>0</c:v>
                </c:pt>
                <c:pt idx="164">
                  <c:v>0</c:v>
                </c:pt>
                <c:pt idx="165">
                  <c:v>0</c:v>
                </c:pt>
                <c:pt idx="166">
                  <c:v>0</c:v>
                </c:pt>
                <c:pt idx="167">
                  <c:v>0</c:v>
                </c:pt>
                <c:pt idx="168">
                  <c:v>1</c:v>
                </c:pt>
                <c:pt idx="169">
                  <c:v>0</c:v>
                </c:pt>
                <c:pt idx="170">
                  <c:v>8</c:v>
                </c:pt>
                <c:pt idx="171">
                  <c:v>8</c:v>
                </c:pt>
                <c:pt idx="172">
                  <c:v>0</c:v>
                </c:pt>
                <c:pt idx="173">
                  <c:v>1</c:v>
                </c:pt>
                <c:pt idx="174">
                  <c:v>3</c:v>
                </c:pt>
                <c:pt idx="175">
                  <c:v>0</c:v>
                </c:pt>
                <c:pt idx="176">
                  <c:v>1</c:v>
                </c:pt>
                <c:pt idx="177">
                  <c:v>4</c:v>
                </c:pt>
                <c:pt idx="178">
                  <c:v>0</c:v>
                </c:pt>
                <c:pt idx="179">
                  <c:v>0</c:v>
                </c:pt>
                <c:pt idx="180">
                  <c:v>2</c:v>
                </c:pt>
                <c:pt idx="181">
                  <c:v>7</c:v>
                </c:pt>
                <c:pt idx="182">
                  <c:v>0</c:v>
                </c:pt>
                <c:pt idx="183">
                  <c:v>0</c:v>
                </c:pt>
                <c:pt idx="184">
                  <c:v>0</c:v>
                </c:pt>
                <c:pt idx="185">
                  <c:v>1</c:v>
                </c:pt>
                <c:pt idx="186">
                  <c:v>1</c:v>
                </c:pt>
                <c:pt idx="187">
                  <c:v>0</c:v>
                </c:pt>
                <c:pt idx="188">
                  <c:v>0</c:v>
                </c:pt>
                <c:pt idx="189">
                  <c:v>0</c:v>
                </c:pt>
                <c:pt idx="190">
                  <c:v>1</c:v>
                </c:pt>
                <c:pt idx="191">
                  <c:v>0</c:v>
                </c:pt>
                <c:pt idx="192">
                  <c:v>0</c:v>
                </c:pt>
                <c:pt idx="193">
                  <c:v>0</c:v>
                </c:pt>
                <c:pt idx="194">
                  <c:v>0</c:v>
                </c:pt>
                <c:pt idx="195">
                  <c:v>0</c:v>
                </c:pt>
                <c:pt idx="196">
                  <c:v>9</c:v>
                </c:pt>
                <c:pt idx="197">
                  <c:v>0</c:v>
                </c:pt>
                <c:pt idx="198">
                  <c:v>0</c:v>
                </c:pt>
                <c:pt idx="199">
                  <c:v>0</c:v>
                </c:pt>
                <c:pt idx="200">
                  <c:v>0</c:v>
                </c:pt>
                <c:pt idx="201">
                  <c:v>2</c:v>
                </c:pt>
                <c:pt idx="202">
                  <c:v>0</c:v>
                </c:pt>
                <c:pt idx="203">
                  <c:v>0</c:v>
                </c:pt>
                <c:pt idx="204">
                  <c:v>1</c:v>
                </c:pt>
                <c:pt idx="205">
                  <c:v>1</c:v>
                </c:pt>
                <c:pt idx="206">
                  <c:v>0</c:v>
                </c:pt>
                <c:pt idx="207">
                  <c:v>1</c:v>
                </c:pt>
                <c:pt idx="208">
                  <c:v>0</c:v>
                </c:pt>
                <c:pt idx="209">
                  <c:v>13</c:v>
                </c:pt>
                <c:pt idx="210">
                  <c:v>0</c:v>
                </c:pt>
                <c:pt idx="211">
                  <c:v>0</c:v>
                </c:pt>
                <c:pt idx="212">
                  <c:v>13</c:v>
                </c:pt>
                <c:pt idx="213">
                  <c:v>0</c:v>
                </c:pt>
                <c:pt idx="214">
                  <c:v>0</c:v>
                </c:pt>
                <c:pt idx="215">
                  <c:v>0</c:v>
                </c:pt>
                <c:pt idx="216">
                  <c:v>0</c:v>
                </c:pt>
                <c:pt idx="217">
                  <c:v>0</c:v>
                </c:pt>
                <c:pt idx="218">
                  <c:v>0</c:v>
                </c:pt>
                <c:pt idx="219">
                  <c:v>0</c:v>
                </c:pt>
                <c:pt idx="220">
                  <c:v>0</c:v>
                </c:pt>
                <c:pt idx="221">
                  <c:v>0</c:v>
                </c:pt>
                <c:pt idx="222">
                  <c:v>7</c:v>
                </c:pt>
                <c:pt idx="223">
                  <c:v>6</c:v>
                </c:pt>
                <c:pt idx="224">
                  <c:v>0</c:v>
                </c:pt>
                <c:pt idx="225">
                  <c:v>0</c:v>
                </c:pt>
                <c:pt idx="226">
                  <c:v>0</c:v>
                </c:pt>
                <c:pt idx="227">
                  <c:v>0</c:v>
                </c:pt>
                <c:pt idx="228">
                  <c:v>0</c:v>
                </c:pt>
                <c:pt idx="229">
                  <c:v>1</c:v>
                </c:pt>
                <c:pt idx="230">
                  <c:v>0</c:v>
                </c:pt>
                <c:pt idx="231">
                  <c:v>0</c:v>
                </c:pt>
                <c:pt idx="232">
                  <c:v>0</c:v>
                </c:pt>
                <c:pt idx="233">
                  <c:v>4</c:v>
                </c:pt>
                <c:pt idx="234">
                  <c:v>0</c:v>
                </c:pt>
                <c:pt idx="235">
                  <c:v>0</c:v>
                </c:pt>
                <c:pt idx="236">
                  <c:v>4</c:v>
                </c:pt>
                <c:pt idx="237">
                  <c:v>0</c:v>
                </c:pt>
                <c:pt idx="238">
                  <c:v>0</c:v>
                </c:pt>
                <c:pt idx="239">
                  <c:v>0</c:v>
                </c:pt>
                <c:pt idx="240">
                  <c:v>2</c:v>
                </c:pt>
                <c:pt idx="241">
                  <c:v>4</c:v>
                </c:pt>
                <c:pt idx="242">
                  <c:v>0</c:v>
                </c:pt>
                <c:pt idx="243">
                  <c:v>0</c:v>
                </c:pt>
                <c:pt idx="244">
                  <c:v>2</c:v>
                </c:pt>
                <c:pt idx="245">
                  <c:v>0</c:v>
                </c:pt>
                <c:pt idx="246">
                  <c:v>3</c:v>
                </c:pt>
                <c:pt idx="247">
                  <c:v>0</c:v>
                </c:pt>
                <c:pt idx="248">
                  <c:v>0</c:v>
                </c:pt>
                <c:pt idx="249">
                  <c:v>1</c:v>
                </c:pt>
                <c:pt idx="250">
                  <c:v>0</c:v>
                </c:pt>
                <c:pt idx="251">
                  <c:v>0</c:v>
                </c:pt>
                <c:pt idx="252">
                  <c:v>0</c:v>
                </c:pt>
                <c:pt idx="253">
                  <c:v>4</c:v>
                </c:pt>
                <c:pt idx="254">
                  <c:v>0</c:v>
                </c:pt>
                <c:pt idx="255">
                  <c:v>0</c:v>
                </c:pt>
                <c:pt idx="256">
                  <c:v>0</c:v>
                </c:pt>
                <c:pt idx="257">
                  <c:v>0</c:v>
                </c:pt>
                <c:pt idx="258">
                  <c:v>1</c:v>
                </c:pt>
                <c:pt idx="259">
                  <c:v>2</c:v>
                </c:pt>
                <c:pt idx="260">
                  <c:v>0</c:v>
                </c:pt>
                <c:pt idx="261">
                  <c:v>3</c:v>
                </c:pt>
                <c:pt idx="262">
                  <c:v>0</c:v>
                </c:pt>
                <c:pt idx="263">
                  <c:v>12</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3</c:v>
                </c:pt>
                <c:pt idx="284">
                  <c:v>0</c:v>
                </c:pt>
                <c:pt idx="285">
                  <c:v>3</c:v>
                </c:pt>
                <c:pt idx="286">
                  <c:v>0</c:v>
                </c:pt>
                <c:pt idx="287">
                  <c:v>15</c:v>
                </c:pt>
                <c:pt idx="288">
                  <c:v>0</c:v>
                </c:pt>
                <c:pt idx="289">
                  <c:v>0</c:v>
                </c:pt>
                <c:pt idx="290">
                  <c:v>1</c:v>
                </c:pt>
                <c:pt idx="291">
                  <c:v>0</c:v>
                </c:pt>
                <c:pt idx="292">
                  <c:v>0</c:v>
                </c:pt>
                <c:pt idx="293">
                  <c:v>16</c:v>
                </c:pt>
                <c:pt idx="294">
                  <c:v>0</c:v>
                </c:pt>
                <c:pt idx="295">
                  <c:v>0</c:v>
                </c:pt>
                <c:pt idx="296">
                  <c:v>2</c:v>
                </c:pt>
                <c:pt idx="297">
                  <c:v>0</c:v>
                </c:pt>
                <c:pt idx="298">
                  <c:v>16</c:v>
                </c:pt>
                <c:pt idx="299">
                  <c:v>0</c:v>
                </c:pt>
                <c:pt idx="300">
                  <c:v>0</c:v>
                </c:pt>
                <c:pt idx="301">
                  <c:v>2</c:v>
                </c:pt>
                <c:pt idx="302">
                  <c:v>0</c:v>
                </c:pt>
                <c:pt idx="303">
                  <c:v>0</c:v>
                </c:pt>
                <c:pt idx="304">
                  <c:v>0</c:v>
                </c:pt>
                <c:pt idx="305">
                  <c:v>0</c:v>
                </c:pt>
                <c:pt idx="306">
                  <c:v>0</c:v>
                </c:pt>
                <c:pt idx="307">
                  <c:v>0</c:v>
                </c:pt>
                <c:pt idx="308">
                  <c:v>0</c:v>
                </c:pt>
                <c:pt idx="309">
                  <c:v>1</c:v>
                </c:pt>
                <c:pt idx="310">
                  <c:v>0</c:v>
                </c:pt>
                <c:pt idx="311">
                  <c:v>1</c:v>
                </c:pt>
                <c:pt idx="312">
                  <c:v>0</c:v>
                </c:pt>
                <c:pt idx="313">
                  <c:v>1</c:v>
                </c:pt>
                <c:pt idx="314">
                  <c:v>0</c:v>
                </c:pt>
                <c:pt idx="315">
                  <c:v>0</c:v>
                </c:pt>
                <c:pt idx="316">
                  <c:v>5</c:v>
                </c:pt>
                <c:pt idx="317">
                  <c:v>0</c:v>
                </c:pt>
                <c:pt idx="318">
                  <c:v>0</c:v>
                </c:pt>
                <c:pt idx="319">
                  <c:v>0</c:v>
                </c:pt>
                <c:pt idx="320">
                  <c:v>0</c:v>
                </c:pt>
                <c:pt idx="321">
                  <c:v>0</c:v>
                </c:pt>
              </c:numCache>
            </c:numRef>
          </c:val>
        </c:ser>
        <c:ser>
          <c:idx val="2"/>
          <c:order val="2"/>
          <c:tx>
            <c:v>Deletions</c:v>
          </c:tx>
          <c:spPr>
            <a:solidFill>
              <a:srgbClr val="FF0000"/>
            </a:solidFill>
          </c:spPr>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38056.988819445767</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38187.723043980528</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38284.888819445921</c:v>
                </c:pt>
                <c:pt idx="37">
                  <c:v>38284.931157407409</c:v>
                </c:pt>
                <c:pt idx="38">
                  <c:v>38322.552233797236</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38503.306608797022</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38639.193043980573</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39029.412569445405</c:v>
                </c:pt>
                <c:pt idx="116">
                  <c:v>39032.901597222233</c:v>
                </c:pt>
                <c:pt idx="117">
                  <c:v>39043.587500000001</c:v>
                </c:pt>
                <c:pt idx="118">
                  <c:v>39043.598530092611</c:v>
                </c:pt>
                <c:pt idx="119">
                  <c:v>39049.140416666654</c:v>
                </c:pt>
                <c:pt idx="120">
                  <c:v>39049.188599537039</c:v>
                </c:pt>
                <c:pt idx="121">
                  <c:v>39060.483738426243</c:v>
                </c:pt>
                <c:pt idx="122">
                  <c:v>39065.557546297088</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39118.384444445168</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39240.729953702976</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39498.370277778624</c:v>
                </c:pt>
                <c:pt idx="178">
                  <c:v>39499.806053241213</c:v>
                </c:pt>
                <c:pt idx="179">
                  <c:v>39501.707210648201</c:v>
                </c:pt>
                <c:pt idx="180">
                  <c:v>39525.004236111112</c:v>
                </c:pt>
                <c:pt idx="181">
                  <c:v>39525.012129629627</c:v>
                </c:pt>
                <c:pt idx="182">
                  <c:v>39526.538321759224</c:v>
                </c:pt>
                <c:pt idx="183">
                  <c:v>39527.590474536984</c:v>
                </c:pt>
                <c:pt idx="184">
                  <c:v>39547.638819445398</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39580.191064813887</c:v>
                </c:pt>
                <c:pt idx="193">
                  <c:v>39625.860023148212</c:v>
                </c:pt>
                <c:pt idx="194">
                  <c:v>39625.862268518518</c:v>
                </c:pt>
                <c:pt idx="195">
                  <c:v>39636.683333333334</c:v>
                </c:pt>
                <c:pt idx="196">
                  <c:v>39637.626469907176</c:v>
                </c:pt>
                <c:pt idx="197">
                  <c:v>39638.7966087963</c:v>
                </c:pt>
                <c:pt idx="198">
                  <c:v>39638.814444445212</c:v>
                </c:pt>
                <c:pt idx="199">
                  <c:v>39639.916712962993</c:v>
                </c:pt>
                <c:pt idx="200">
                  <c:v>39639.924432870372</c:v>
                </c:pt>
                <c:pt idx="201">
                  <c:v>39660.103344907184</c:v>
                </c:pt>
                <c:pt idx="202">
                  <c:v>39660.114537037043</c:v>
                </c:pt>
                <c:pt idx="203">
                  <c:v>39689.508159722223</c:v>
                </c:pt>
                <c:pt idx="204">
                  <c:v>39691.81223379734</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39841.797430554587</c:v>
                </c:pt>
                <c:pt idx="223">
                  <c:v>39841.816898149445</c:v>
                </c:pt>
                <c:pt idx="224">
                  <c:v>39842.65347222222</c:v>
                </c:pt>
                <c:pt idx="225">
                  <c:v>39850.887303240743</c:v>
                </c:pt>
                <c:pt idx="226">
                  <c:v>39855.346342592602</c:v>
                </c:pt>
                <c:pt idx="227">
                  <c:v>39858.257430555554</c:v>
                </c:pt>
                <c:pt idx="228">
                  <c:v>39871.701064814028</c:v>
                </c:pt>
                <c:pt idx="229">
                  <c:v>39881.414664351862</c:v>
                </c:pt>
                <c:pt idx="230">
                  <c:v>39882.655034722222</c:v>
                </c:pt>
                <c:pt idx="231">
                  <c:v>39892.052557871102</c:v>
                </c:pt>
                <c:pt idx="232">
                  <c:v>39892.472673611104</c:v>
                </c:pt>
                <c:pt idx="233">
                  <c:v>39927.063391203585</c:v>
                </c:pt>
                <c:pt idx="234">
                  <c:v>39928.47457175926</c:v>
                </c:pt>
                <c:pt idx="235">
                  <c:v>39930.718761574077</c:v>
                </c:pt>
                <c:pt idx="236">
                  <c:v>39946.919120370367</c:v>
                </c:pt>
                <c:pt idx="237">
                  <c:v>39947.947187500002</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40157.235937500001</c:v>
                </c:pt>
                <c:pt idx="251">
                  <c:v>40232.475462962924</c:v>
                </c:pt>
                <c:pt idx="252">
                  <c:v>40256.925347222204</c:v>
                </c:pt>
                <c:pt idx="253">
                  <c:v>40284.069502314815</c:v>
                </c:pt>
                <c:pt idx="254">
                  <c:v>40321.596759259257</c:v>
                </c:pt>
                <c:pt idx="255">
                  <c:v>40322.520937500005</c:v>
                </c:pt>
                <c:pt idx="256">
                  <c:v>40322.521874999999</c:v>
                </c:pt>
                <c:pt idx="257">
                  <c:v>40323.859259260214</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40549.810613427071</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40653.793645832367</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40737.797812500001</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mediawiki!$X$2:$X$323</c:f>
              <c:numCache>
                <c:formatCode>General</c:formatCode>
                <c:ptCount val="322"/>
                <c:pt idx="0">
                  <c:v>0</c:v>
                </c:pt>
                <c:pt idx="1">
                  <c:v>3</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0</c:v>
                </c:pt>
                <c:pt idx="30">
                  <c:v>0</c:v>
                </c:pt>
                <c:pt idx="31">
                  <c:v>4</c:v>
                </c:pt>
                <c:pt idx="32">
                  <c:v>2</c:v>
                </c:pt>
                <c:pt idx="33">
                  <c:v>0</c:v>
                </c:pt>
                <c:pt idx="34">
                  <c:v>5</c:v>
                </c:pt>
                <c:pt idx="35">
                  <c:v>6</c:v>
                </c:pt>
                <c:pt idx="36">
                  <c:v>0</c:v>
                </c:pt>
                <c:pt idx="37">
                  <c:v>0</c:v>
                </c:pt>
                <c:pt idx="38">
                  <c:v>0</c:v>
                </c:pt>
                <c:pt idx="39">
                  <c:v>3</c:v>
                </c:pt>
                <c:pt idx="40">
                  <c:v>29</c:v>
                </c:pt>
                <c:pt idx="41">
                  <c:v>0</c:v>
                </c:pt>
                <c:pt idx="42">
                  <c:v>0</c:v>
                </c:pt>
                <c:pt idx="43">
                  <c:v>2</c:v>
                </c:pt>
                <c:pt idx="44">
                  <c:v>0</c:v>
                </c:pt>
                <c:pt idx="45">
                  <c:v>0</c:v>
                </c:pt>
                <c:pt idx="46">
                  <c:v>4</c:v>
                </c:pt>
                <c:pt idx="47">
                  <c:v>0</c:v>
                </c:pt>
                <c:pt idx="48">
                  <c:v>0</c:v>
                </c:pt>
                <c:pt idx="49">
                  <c:v>0</c:v>
                </c:pt>
                <c:pt idx="50">
                  <c:v>0</c:v>
                </c:pt>
                <c:pt idx="51">
                  <c:v>0</c:v>
                </c:pt>
                <c:pt idx="52">
                  <c:v>0</c:v>
                </c:pt>
                <c:pt idx="53">
                  <c:v>2</c:v>
                </c:pt>
                <c:pt idx="54">
                  <c:v>3</c:v>
                </c:pt>
                <c:pt idx="55">
                  <c:v>0</c:v>
                </c:pt>
                <c:pt idx="56">
                  <c:v>0</c:v>
                </c:pt>
                <c:pt idx="57">
                  <c:v>0</c:v>
                </c:pt>
                <c:pt idx="58">
                  <c:v>5</c:v>
                </c:pt>
                <c:pt idx="59">
                  <c:v>4</c:v>
                </c:pt>
                <c:pt idx="60">
                  <c:v>0</c:v>
                </c:pt>
                <c:pt idx="61">
                  <c:v>6</c:v>
                </c:pt>
                <c:pt idx="62">
                  <c:v>3</c:v>
                </c:pt>
                <c:pt idx="63">
                  <c:v>0</c:v>
                </c:pt>
                <c:pt idx="64">
                  <c:v>8</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8</c:v>
                </c:pt>
                <c:pt idx="98">
                  <c:v>0</c:v>
                </c:pt>
                <c:pt idx="99">
                  <c:v>0</c:v>
                </c:pt>
                <c:pt idx="100">
                  <c:v>0</c:v>
                </c:pt>
                <c:pt idx="101">
                  <c:v>0</c:v>
                </c:pt>
                <c:pt idx="102">
                  <c:v>0</c:v>
                </c:pt>
                <c:pt idx="103">
                  <c:v>0</c:v>
                </c:pt>
                <c:pt idx="104">
                  <c:v>0</c:v>
                </c:pt>
                <c:pt idx="105">
                  <c:v>0</c:v>
                </c:pt>
                <c:pt idx="106">
                  <c:v>0</c:v>
                </c:pt>
                <c:pt idx="107">
                  <c:v>0</c:v>
                </c:pt>
                <c:pt idx="108">
                  <c:v>2</c:v>
                </c:pt>
                <c:pt idx="109">
                  <c:v>0</c:v>
                </c:pt>
                <c:pt idx="110">
                  <c:v>0</c:v>
                </c:pt>
                <c:pt idx="111">
                  <c:v>0</c:v>
                </c:pt>
                <c:pt idx="112">
                  <c:v>0</c:v>
                </c:pt>
                <c:pt idx="113">
                  <c:v>2</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2</c:v>
                </c:pt>
                <c:pt idx="133">
                  <c:v>0</c:v>
                </c:pt>
                <c:pt idx="134">
                  <c:v>0</c:v>
                </c:pt>
                <c:pt idx="135">
                  <c:v>0</c:v>
                </c:pt>
                <c:pt idx="136">
                  <c:v>0</c:v>
                </c:pt>
                <c:pt idx="137">
                  <c:v>0</c:v>
                </c:pt>
                <c:pt idx="138">
                  <c:v>0</c:v>
                </c:pt>
                <c:pt idx="139">
                  <c:v>0</c:v>
                </c:pt>
                <c:pt idx="140">
                  <c:v>0</c:v>
                </c:pt>
                <c:pt idx="141">
                  <c:v>0</c:v>
                </c:pt>
                <c:pt idx="142">
                  <c:v>10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2</c:v>
                </c:pt>
                <c:pt idx="159">
                  <c:v>0</c:v>
                </c:pt>
                <c:pt idx="160">
                  <c:v>0</c:v>
                </c:pt>
                <c:pt idx="161">
                  <c:v>0</c:v>
                </c:pt>
                <c:pt idx="162">
                  <c:v>2</c:v>
                </c:pt>
                <c:pt idx="163">
                  <c:v>0</c:v>
                </c:pt>
                <c:pt idx="164">
                  <c:v>0</c:v>
                </c:pt>
                <c:pt idx="165">
                  <c:v>0</c:v>
                </c:pt>
                <c:pt idx="166">
                  <c:v>0</c:v>
                </c:pt>
                <c:pt idx="167">
                  <c:v>0</c:v>
                </c:pt>
                <c:pt idx="168">
                  <c:v>0</c:v>
                </c:pt>
                <c:pt idx="169">
                  <c:v>2</c:v>
                </c:pt>
                <c:pt idx="170">
                  <c:v>0</c:v>
                </c:pt>
                <c:pt idx="171">
                  <c:v>8</c:v>
                </c:pt>
                <c:pt idx="172">
                  <c:v>0</c:v>
                </c:pt>
                <c:pt idx="173">
                  <c:v>2</c:v>
                </c:pt>
                <c:pt idx="174">
                  <c:v>0</c:v>
                </c:pt>
                <c:pt idx="175">
                  <c:v>3</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9</c:v>
                </c:pt>
                <c:pt idx="201">
                  <c:v>0</c:v>
                </c:pt>
                <c:pt idx="202">
                  <c:v>4</c:v>
                </c:pt>
                <c:pt idx="203">
                  <c:v>0</c:v>
                </c:pt>
                <c:pt idx="204">
                  <c:v>0</c:v>
                </c:pt>
                <c:pt idx="205">
                  <c:v>0</c:v>
                </c:pt>
                <c:pt idx="206">
                  <c:v>1</c:v>
                </c:pt>
                <c:pt idx="207">
                  <c:v>0</c:v>
                </c:pt>
                <c:pt idx="208">
                  <c:v>0</c:v>
                </c:pt>
                <c:pt idx="209">
                  <c:v>0</c:v>
                </c:pt>
                <c:pt idx="210">
                  <c:v>13</c:v>
                </c:pt>
                <c:pt idx="211">
                  <c:v>0</c:v>
                </c:pt>
                <c:pt idx="212">
                  <c:v>0</c:v>
                </c:pt>
                <c:pt idx="213">
                  <c:v>0</c:v>
                </c:pt>
                <c:pt idx="214">
                  <c:v>13</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2</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6</c:v>
                </c:pt>
                <c:pt idx="282">
                  <c:v>0</c:v>
                </c:pt>
                <c:pt idx="283">
                  <c:v>0</c:v>
                </c:pt>
                <c:pt idx="284">
                  <c:v>0</c:v>
                </c:pt>
                <c:pt idx="285">
                  <c:v>0</c:v>
                </c:pt>
                <c:pt idx="286">
                  <c:v>0</c:v>
                </c:pt>
                <c:pt idx="287">
                  <c:v>0</c:v>
                </c:pt>
                <c:pt idx="288">
                  <c:v>0</c:v>
                </c:pt>
                <c:pt idx="289">
                  <c:v>0</c:v>
                </c:pt>
                <c:pt idx="290">
                  <c:v>0</c:v>
                </c:pt>
                <c:pt idx="291">
                  <c:v>0</c:v>
                </c:pt>
                <c:pt idx="292">
                  <c:v>0</c:v>
                </c:pt>
                <c:pt idx="293">
                  <c:v>0</c:v>
                </c:pt>
                <c:pt idx="294">
                  <c:v>16</c:v>
                </c:pt>
                <c:pt idx="295">
                  <c:v>0</c:v>
                </c:pt>
                <c:pt idx="296">
                  <c:v>0</c:v>
                </c:pt>
                <c:pt idx="297">
                  <c:v>4</c:v>
                </c:pt>
                <c:pt idx="298">
                  <c:v>0</c:v>
                </c:pt>
                <c:pt idx="299">
                  <c:v>2</c:v>
                </c:pt>
                <c:pt idx="300">
                  <c:v>16</c:v>
                </c:pt>
                <c:pt idx="301">
                  <c:v>0</c:v>
                </c:pt>
                <c:pt idx="302">
                  <c:v>0</c:v>
                </c:pt>
                <c:pt idx="303">
                  <c:v>0</c:v>
                </c:pt>
                <c:pt idx="304">
                  <c:v>0</c:v>
                </c:pt>
                <c:pt idx="305">
                  <c:v>0</c:v>
                </c:pt>
                <c:pt idx="306">
                  <c:v>0</c:v>
                </c:pt>
                <c:pt idx="307">
                  <c:v>0</c:v>
                </c:pt>
                <c:pt idx="308">
                  <c:v>7</c:v>
                </c:pt>
                <c:pt idx="309">
                  <c:v>0</c:v>
                </c:pt>
                <c:pt idx="310">
                  <c:v>2</c:v>
                </c:pt>
                <c:pt idx="311">
                  <c:v>0</c:v>
                </c:pt>
                <c:pt idx="312">
                  <c:v>0</c:v>
                </c:pt>
                <c:pt idx="313">
                  <c:v>0</c:v>
                </c:pt>
                <c:pt idx="314">
                  <c:v>0</c:v>
                </c:pt>
                <c:pt idx="315">
                  <c:v>0</c:v>
                </c:pt>
                <c:pt idx="316">
                  <c:v>0</c:v>
                </c:pt>
                <c:pt idx="317">
                  <c:v>5</c:v>
                </c:pt>
                <c:pt idx="318">
                  <c:v>0</c:v>
                </c:pt>
                <c:pt idx="319">
                  <c:v>0</c:v>
                </c:pt>
                <c:pt idx="320">
                  <c:v>0</c:v>
                </c:pt>
                <c:pt idx="321">
                  <c:v>0</c:v>
                </c:pt>
              </c:numCache>
            </c:numRef>
          </c:val>
        </c:ser>
        <c:gapWidth val="9"/>
        <c:overlap val="100"/>
        <c:axId val="129148800"/>
        <c:axId val="129150336"/>
      </c:barChart>
      <c:dateAx>
        <c:axId val="129148800"/>
        <c:scaling>
          <c:orientation val="minMax"/>
        </c:scaling>
        <c:delete val="1"/>
        <c:axPos val="b"/>
        <c:numFmt formatCode="[$-409]yyyy;@" sourceLinked="0"/>
        <c:majorTickMark val="none"/>
        <c:tickLblPos val="none"/>
        <c:crossAx val="129150336"/>
        <c:crosses val="autoZero"/>
        <c:auto val="1"/>
        <c:lblOffset val="100"/>
      </c:dateAx>
      <c:valAx>
        <c:axId val="129150336"/>
        <c:scaling>
          <c:orientation val="minMax"/>
        </c:scaling>
        <c:axPos val="l"/>
        <c:numFmt formatCode="General" sourceLinked="1"/>
        <c:tickLblPos val="nextTo"/>
        <c:crossAx val="12914880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v>Actual size</c:v>
          </c:tx>
          <c:spPr>
            <a:ln w="25400">
              <a:solidFill>
                <a:schemeClr val="accent2">
                  <a:lumMod val="75000"/>
                </a:schemeClr>
              </a:solidFill>
            </a:ln>
          </c:spPr>
          <c:marker>
            <c:symbol val="none"/>
          </c:marker>
          <c:cat>
            <c:numRef>
              <c:f>atlas!$A$2:$A$85</c:f>
              <c:numCache>
                <c:formatCode>General</c:formatCode>
                <c:ptCount val="8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numCache>
            </c:numRef>
          </c:cat>
          <c:val>
            <c:numRef>
              <c:f>atlas!$H$2:$H$85</c:f>
              <c:numCache>
                <c:formatCode>General</c:formatCode>
                <c:ptCount val="84"/>
                <c:pt idx="0">
                  <c:v>56</c:v>
                </c:pt>
                <c:pt idx="1">
                  <c:v>55</c:v>
                </c:pt>
                <c:pt idx="2">
                  <c:v>57</c:v>
                </c:pt>
                <c:pt idx="3">
                  <c:v>57</c:v>
                </c:pt>
                <c:pt idx="4">
                  <c:v>57</c:v>
                </c:pt>
                <c:pt idx="5">
                  <c:v>57</c:v>
                </c:pt>
                <c:pt idx="6">
                  <c:v>57</c:v>
                </c:pt>
                <c:pt idx="7">
                  <c:v>57</c:v>
                </c:pt>
                <c:pt idx="8">
                  <c:v>57</c:v>
                </c:pt>
                <c:pt idx="9">
                  <c:v>57</c:v>
                </c:pt>
                <c:pt idx="10">
                  <c:v>57</c:v>
                </c:pt>
                <c:pt idx="11">
                  <c:v>58</c:v>
                </c:pt>
                <c:pt idx="12">
                  <c:v>58</c:v>
                </c:pt>
                <c:pt idx="13">
                  <c:v>58</c:v>
                </c:pt>
                <c:pt idx="14">
                  <c:v>58</c:v>
                </c:pt>
                <c:pt idx="15">
                  <c:v>58</c:v>
                </c:pt>
                <c:pt idx="16">
                  <c:v>59</c:v>
                </c:pt>
                <c:pt idx="17">
                  <c:v>59</c:v>
                </c:pt>
                <c:pt idx="18">
                  <c:v>59</c:v>
                </c:pt>
                <c:pt idx="19">
                  <c:v>59</c:v>
                </c:pt>
                <c:pt idx="20">
                  <c:v>59</c:v>
                </c:pt>
                <c:pt idx="21">
                  <c:v>51</c:v>
                </c:pt>
                <c:pt idx="22">
                  <c:v>51</c:v>
                </c:pt>
                <c:pt idx="23">
                  <c:v>51</c:v>
                </c:pt>
                <c:pt idx="24">
                  <c:v>51</c:v>
                </c:pt>
                <c:pt idx="25">
                  <c:v>51</c:v>
                </c:pt>
                <c:pt idx="26">
                  <c:v>51</c:v>
                </c:pt>
                <c:pt idx="27">
                  <c:v>52</c:v>
                </c:pt>
                <c:pt idx="28">
                  <c:v>52</c:v>
                </c:pt>
                <c:pt idx="29">
                  <c:v>53</c:v>
                </c:pt>
                <c:pt idx="30">
                  <c:v>53</c:v>
                </c:pt>
                <c:pt idx="31">
                  <c:v>53</c:v>
                </c:pt>
                <c:pt idx="32">
                  <c:v>55</c:v>
                </c:pt>
                <c:pt idx="33">
                  <c:v>55</c:v>
                </c:pt>
                <c:pt idx="34">
                  <c:v>56</c:v>
                </c:pt>
                <c:pt idx="35">
                  <c:v>56</c:v>
                </c:pt>
                <c:pt idx="36">
                  <c:v>56</c:v>
                </c:pt>
                <c:pt idx="37">
                  <c:v>55</c:v>
                </c:pt>
                <c:pt idx="38">
                  <c:v>55</c:v>
                </c:pt>
                <c:pt idx="39">
                  <c:v>57</c:v>
                </c:pt>
                <c:pt idx="40">
                  <c:v>57</c:v>
                </c:pt>
                <c:pt idx="41">
                  <c:v>58</c:v>
                </c:pt>
                <c:pt idx="42">
                  <c:v>58</c:v>
                </c:pt>
                <c:pt idx="43">
                  <c:v>58</c:v>
                </c:pt>
                <c:pt idx="44">
                  <c:v>58</c:v>
                </c:pt>
                <c:pt idx="45">
                  <c:v>58</c:v>
                </c:pt>
                <c:pt idx="46">
                  <c:v>58</c:v>
                </c:pt>
                <c:pt idx="47">
                  <c:v>58</c:v>
                </c:pt>
                <c:pt idx="48">
                  <c:v>58</c:v>
                </c:pt>
                <c:pt idx="49">
                  <c:v>58</c:v>
                </c:pt>
                <c:pt idx="50">
                  <c:v>59</c:v>
                </c:pt>
                <c:pt idx="51">
                  <c:v>59</c:v>
                </c:pt>
                <c:pt idx="52">
                  <c:v>61</c:v>
                </c:pt>
                <c:pt idx="53">
                  <c:v>59</c:v>
                </c:pt>
                <c:pt idx="54">
                  <c:v>59</c:v>
                </c:pt>
                <c:pt idx="55">
                  <c:v>59</c:v>
                </c:pt>
                <c:pt idx="56">
                  <c:v>59</c:v>
                </c:pt>
                <c:pt idx="57">
                  <c:v>59</c:v>
                </c:pt>
                <c:pt idx="58">
                  <c:v>59</c:v>
                </c:pt>
                <c:pt idx="59">
                  <c:v>59</c:v>
                </c:pt>
                <c:pt idx="60">
                  <c:v>59</c:v>
                </c:pt>
                <c:pt idx="61">
                  <c:v>59</c:v>
                </c:pt>
                <c:pt idx="62">
                  <c:v>59</c:v>
                </c:pt>
                <c:pt idx="63">
                  <c:v>59</c:v>
                </c:pt>
                <c:pt idx="64">
                  <c:v>59</c:v>
                </c:pt>
                <c:pt idx="65">
                  <c:v>60</c:v>
                </c:pt>
                <c:pt idx="66">
                  <c:v>62</c:v>
                </c:pt>
                <c:pt idx="67">
                  <c:v>62</c:v>
                </c:pt>
                <c:pt idx="68">
                  <c:v>62</c:v>
                </c:pt>
                <c:pt idx="69">
                  <c:v>69</c:v>
                </c:pt>
                <c:pt idx="70">
                  <c:v>69</c:v>
                </c:pt>
                <c:pt idx="71">
                  <c:v>69</c:v>
                </c:pt>
                <c:pt idx="72">
                  <c:v>70</c:v>
                </c:pt>
                <c:pt idx="73">
                  <c:v>69</c:v>
                </c:pt>
                <c:pt idx="74">
                  <c:v>70</c:v>
                </c:pt>
                <c:pt idx="75">
                  <c:v>70</c:v>
                </c:pt>
                <c:pt idx="76">
                  <c:v>71</c:v>
                </c:pt>
                <c:pt idx="77">
                  <c:v>71</c:v>
                </c:pt>
                <c:pt idx="78">
                  <c:v>71</c:v>
                </c:pt>
                <c:pt idx="79">
                  <c:v>72</c:v>
                </c:pt>
                <c:pt idx="80">
                  <c:v>72</c:v>
                </c:pt>
                <c:pt idx="81">
                  <c:v>72</c:v>
                </c:pt>
                <c:pt idx="82">
                  <c:v>73</c:v>
                </c:pt>
                <c:pt idx="83">
                  <c:v>73</c:v>
                </c:pt>
              </c:numCache>
            </c:numRef>
          </c:val>
        </c:ser>
        <c:marker val="1"/>
        <c:axId val="50484736"/>
        <c:axId val="50486272"/>
      </c:lineChart>
      <c:catAx>
        <c:axId val="50484736"/>
        <c:scaling>
          <c:orientation val="minMax"/>
        </c:scaling>
        <c:axPos val="b"/>
        <c:numFmt formatCode="#,##0" sourceLinked="0"/>
        <c:majorTickMark val="none"/>
        <c:tickLblPos val="nextTo"/>
        <c:crossAx val="50486272"/>
        <c:crosses val="autoZero"/>
        <c:auto val="1"/>
        <c:lblAlgn val="ctr"/>
        <c:lblOffset val="100"/>
        <c:tickLblSkip val="10"/>
      </c:catAx>
      <c:valAx>
        <c:axId val="50486272"/>
        <c:scaling>
          <c:orientation val="minMax"/>
          <c:max val="75"/>
          <c:min val="48"/>
        </c:scaling>
        <c:axPos val="l"/>
        <c:numFmt formatCode="General" sourceLinked="1"/>
        <c:majorTickMark val="none"/>
        <c:tickLblPos val="nextTo"/>
        <c:crossAx val="5048473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biosql!$H$2:$H$47</c:f>
              <c:numCache>
                <c:formatCode>General</c:formatCode>
                <c:ptCount val="46"/>
                <c:pt idx="0">
                  <c:v>21</c:v>
                </c:pt>
                <c:pt idx="1">
                  <c:v>21</c:v>
                </c:pt>
                <c:pt idx="2">
                  <c:v>20</c:v>
                </c:pt>
                <c:pt idx="3">
                  <c:v>20</c:v>
                </c:pt>
                <c:pt idx="4">
                  <c:v>21</c:v>
                </c:pt>
                <c:pt idx="5">
                  <c:v>21</c:v>
                </c:pt>
                <c:pt idx="6">
                  <c:v>21</c:v>
                </c:pt>
                <c:pt idx="7">
                  <c:v>21</c:v>
                </c:pt>
                <c:pt idx="8">
                  <c:v>21</c:v>
                </c:pt>
                <c:pt idx="9">
                  <c:v>20</c:v>
                </c:pt>
                <c:pt idx="10">
                  <c:v>20</c:v>
                </c:pt>
                <c:pt idx="11">
                  <c:v>19</c:v>
                </c:pt>
                <c:pt idx="12">
                  <c:v>19</c:v>
                </c:pt>
                <c:pt idx="13">
                  <c:v>19</c:v>
                </c:pt>
                <c:pt idx="14">
                  <c:v>19</c:v>
                </c:pt>
                <c:pt idx="15">
                  <c:v>18</c:v>
                </c:pt>
                <c:pt idx="16">
                  <c:v>19</c:v>
                </c:pt>
                <c:pt idx="17">
                  <c:v>19</c:v>
                </c:pt>
                <c:pt idx="18">
                  <c:v>19</c:v>
                </c:pt>
                <c:pt idx="19">
                  <c:v>19</c:v>
                </c:pt>
                <c:pt idx="20">
                  <c:v>24</c:v>
                </c:pt>
                <c:pt idx="21">
                  <c:v>24</c:v>
                </c:pt>
                <c:pt idx="22">
                  <c:v>24</c:v>
                </c:pt>
                <c:pt idx="23">
                  <c:v>26</c:v>
                </c:pt>
                <c:pt idx="24">
                  <c:v>26</c:v>
                </c:pt>
                <c:pt idx="25">
                  <c:v>27</c:v>
                </c:pt>
                <c:pt idx="26">
                  <c:v>27</c:v>
                </c:pt>
                <c:pt idx="27">
                  <c:v>27</c:v>
                </c:pt>
                <c:pt idx="28">
                  <c:v>28</c:v>
                </c:pt>
                <c:pt idx="29">
                  <c:v>28</c:v>
                </c:pt>
                <c:pt idx="30">
                  <c:v>28</c:v>
                </c:pt>
                <c:pt idx="31">
                  <c:v>27</c:v>
                </c:pt>
                <c:pt idx="32">
                  <c:v>27</c:v>
                </c:pt>
                <c:pt idx="33">
                  <c:v>27</c:v>
                </c:pt>
                <c:pt idx="34">
                  <c:v>27</c:v>
                </c:pt>
                <c:pt idx="35">
                  <c:v>27</c:v>
                </c:pt>
                <c:pt idx="36">
                  <c:v>27</c:v>
                </c:pt>
                <c:pt idx="37">
                  <c:v>28</c:v>
                </c:pt>
                <c:pt idx="38">
                  <c:v>28</c:v>
                </c:pt>
                <c:pt idx="39">
                  <c:v>28</c:v>
                </c:pt>
                <c:pt idx="40">
                  <c:v>28</c:v>
                </c:pt>
                <c:pt idx="41">
                  <c:v>28</c:v>
                </c:pt>
                <c:pt idx="42">
                  <c:v>28</c:v>
                </c:pt>
                <c:pt idx="43">
                  <c:v>28</c:v>
                </c:pt>
                <c:pt idx="44">
                  <c:v>28</c:v>
                </c:pt>
                <c:pt idx="45">
                  <c:v>28</c:v>
                </c:pt>
              </c:numCache>
            </c:numRef>
          </c:val>
        </c:ser>
        <c:marker val="1"/>
        <c:axId val="71992064"/>
        <c:axId val="71993984"/>
      </c:lineChart>
      <c:catAx>
        <c:axId val="71992064"/>
        <c:scaling>
          <c:orientation val="minMax"/>
        </c:scaling>
        <c:axPos val="b"/>
        <c:numFmt formatCode="#,##0" sourceLinked="0"/>
        <c:majorTickMark val="none"/>
        <c:tickLblPos val="nextTo"/>
        <c:crossAx val="71993984"/>
        <c:crosses val="autoZero"/>
        <c:auto val="1"/>
        <c:lblAlgn val="ctr"/>
        <c:lblOffset val="100"/>
      </c:catAx>
      <c:valAx>
        <c:axId val="71993984"/>
        <c:scaling>
          <c:orientation val="minMax"/>
          <c:max val="29"/>
          <c:min val="17"/>
        </c:scaling>
        <c:axPos val="l"/>
        <c:numFmt formatCode="General" sourceLinked="1"/>
        <c:majorTickMark val="none"/>
        <c:tickLblPos val="nextTo"/>
        <c:crossAx val="71992064"/>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coppermine!$H$2:$H$118</c:f>
              <c:numCache>
                <c:formatCode>General</c:formatCode>
                <c:ptCount val="117"/>
                <c:pt idx="0">
                  <c:v>8</c:v>
                </c:pt>
                <c:pt idx="1">
                  <c:v>8</c:v>
                </c:pt>
                <c:pt idx="2">
                  <c:v>9</c:v>
                </c:pt>
                <c:pt idx="3">
                  <c:v>10</c:v>
                </c:pt>
                <c:pt idx="4">
                  <c:v>11</c:v>
                </c:pt>
                <c:pt idx="5">
                  <c:v>12</c:v>
                </c:pt>
                <c:pt idx="6">
                  <c:v>12</c:v>
                </c:pt>
                <c:pt idx="7">
                  <c:v>12</c:v>
                </c:pt>
                <c:pt idx="8">
                  <c:v>13</c:v>
                </c:pt>
                <c:pt idx="9">
                  <c:v>13</c:v>
                </c:pt>
                <c:pt idx="10">
                  <c:v>13</c:v>
                </c:pt>
                <c:pt idx="11">
                  <c:v>13</c:v>
                </c:pt>
                <c:pt idx="12">
                  <c:v>13</c:v>
                </c:pt>
                <c:pt idx="13">
                  <c:v>14</c:v>
                </c:pt>
                <c:pt idx="14">
                  <c:v>15</c:v>
                </c:pt>
                <c:pt idx="15">
                  <c:v>15</c:v>
                </c:pt>
                <c:pt idx="16">
                  <c:v>15</c:v>
                </c:pt>
                <c:pt idx="17">
                  <c:v>15</c:v>
                </c:pt>
                <c:pt idx="18">
                  <c:v>15</c:v>
                </c:pt>
                <c:pt idx="19">
                  <c:v>16</c:v>
                </c:pt>
                <c:pt idx="20">
                  <c:v>16</c:v>
                </c:pt>
                <c:pt idx="21">
                  <c:v>16</c:v>
                </c:pt>
                <c:pt idx="22">
                  <c:v>16</c:v>
                </c:pt>
                <c:pt idx="23">
                  <c:v>16</c:v>
                </c:pt>
                <c:pt idx="24">
                  <c:v>16</c:v>
                </c:pt>
                <c:pt idx="25">
                  <c:v>17</c:v>
                </c:pt>
                <c:pt idx="26">
                  <c:v>19</c:v>
                </c:pt>
                <c:pt idx="27">
                  <c:v>19</c:v>
                </c:pt>
                <c:pt idx="28">
                  <c:v>19</c:v>
                </c:pt>
                <c:pt idx="29">
                  <c:v>17</c:v>
                </c:pt>
                <c:pt idx="30">
                  <c:v>19</c:v>
                </c:pt>
                <c:pt idx="31">
                  <c:v>19</c:v>
                </c:pt>
                <c:pt idx="32">
                  <c:v>19</c:v>
                </c:pt>
                <c:pt idx="33">
                  <c:v>19</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21</c:v>
                </c:pt>
                <c:pt idx="56">
                  <c:v>21</c:v>
                </c:pt>
                <c:pt idx="57">
                  <c:v>21</c:v>
                </c:pt>
                <c:pt idx="58">
                  <c:v>21</c:v>
                </c:pt>
                <c:pt idx="59">
                  <c:v>21</c:v>
                </c:pt>
                <c:pt idx="60">
                  <c:v>21</c:v>
                </c:pt>
                <c:pt idx="61">
                  <c:v>21</c:v>
                </c:pt>
                <c:pt idx="62">
                  <c:v>21</c:v>
                </c:pt>
                <c:pt idx="63">
                  <c:v>21</c:v>
                </c:pt>
                <c:pt idx="64">
                  <c:v>22</c:v>
                </c:pt>
                <c:pt idx="65">
                  <c:v>22</c:v>
                </c:pt>
                <c:pt idx="66">
                  <c:v>22</c:v>
                </c:pt>
                <c:pt idx="67">
                  <c:v>22</c:v>
                </c:pt>
                <c:pt idx="68">
                  <c:v>22</c:v>
                </c:pt>
                <c:pt idx="69">
                  <c:v>22</c:v>
                </c:pt>
                <c:pt idx="70">
                  <c:v>23</c:v>
                </c:pt>
                <c:pt idx="71">
                  <c:v>23</c:v>
                </c:pt>
                <c:pt idx="72">
                  <c:v>23</c:v>
                </c:pt>
                <c:pt idx="73">
                  <c:v>23</c:v>
                </c:pt>
                <c:pt idx="74">
                  <c:v>23</c:v>
                </c:pt>
                <c:pt idx="75">
                  <c:v>23</c:v>
                </c:pt>
                <c:pt idx="76">
                  <c:v>23</c:v>
                </c:pt>
                <c:pt idx="77">
                  <c:v>23</c:v>
                </c:pt>
                <c:pt idx="78">
                  <c:v>23</c:v>
                </c:pt>
                <c:pt idx="79">
                  <c:v>23</c:v>
                </c:pt>
                <c:pt idx="80">
                  <c:v>23</c:v>
                </c:pt>
                <c:pt idx="81">
                  <c:v>23</c:v>
                </c:pt>
                <c:pt idx="82">
                  <c:v>23</c:v>
                </c:pt>
                <c:pt idx="83">
                  <c:v>23</c:v>
                </c:pt>
                <c:pt idx="84">
                  <c:v>23</c:v>
                </c:pt>
                <c:pt idx="85">
                  <c:v>23</c:v>
                </c:pt>
                <c:pt idx="86">
                  <c:v>23</c:v>
                </c:pt>
                <c:pt idx="87">
                  <c:v>22</c:v>
                </c:pt>
                <c:pt idx="88">
                  <c:v>22</c:v>
                </c:pt>
                <c:pt idx="89">
                  <c:v>22</c:v>
                </c:pt>
                <c:pt idx="90">
                  <c:v>22</c:v>
                </c:pt>
                <c:pt idx="91">
                  <c:v>22</c:v>
                </c:pt>
                <c:pt idx="92">
                  <c:v>22</c:v>
                </c:pt>
                <c:pt idx="93">
                  <c:v>22</c:v>
                </c:pt>
                <c:pt idx="94">
                  <c:v>22</c:v>
                </c:pt>
                <c:pt idx="95">
                  <c:v>22</c:v>
                </c:pt>
                <c:pt idx="96">
                  <c:v>22</c:v>
                </c:pt>
                <c:pt idx="97">
                  <c:v>22</c:v>
                </c:pt>
                <c:pt idx="98">
                  <c:v>22</c:v>
                </c:pt>
                <c:pt idx="99">
                  <c:v>22</c:v>
                </c:pt>
                <c:pt idx="100">
                  <c:v>22</c:v>
                </c:pt>
                <c:pt idx="101">
                  <c:v>22</c:v>
                </c:pt>
                <c:pt idx="102">
                  <c:v>22</c:v>
                </c:pt>
                <c:pt idx="103">
                  <c:v>22</c:v>
                </c:pt>
                <c:pt idx="104">
                  <c:v>22</c:v>
                </c:pt>
                <c:pt idx="105">
                  <c:v>22</c:v>
                </c:pt>
                <c:pt idx="106">
                  <c:v>22</c:v>
                </c:pt>
                <c:pt idx="107">
                  <c:v>22</c:v>
                </c:pt>
                <c:pt idx="108">
                  <c:v>22</c:v>
                </c:pt>
                <c:pt idx="109">
                  <c:v>22</c:v>
                </c:pt>
                <c:pt idx="110">
                  <c:v>22</c:v>
                </c:pt>
                <c:pt idx="111">
                  <c:v>22</c:v>
                </c:pt>
                <c:pt idx="112">
                  <c:v>22</c:v>
                </c:pt>
                <c:pt idx="113">
                  <c:v>22</c:v>
                </c:pt>
                <c:pt idx="114">
                  <c:v>22</c:v>
                </c:pt>
                <c:pt idx="115">
                  <c:v>22</c:v>
                </c:pt>
                <c:pt idx="116">
                  <c:v>22</c:v>
                </c:pt>
              </c:numCache>
            </c:numRef>
          </c:val>
        </c:ser>
        <c:marker val="1"/>
        <c:axId val="76222464"/>
        <c:axId val="76260864"/>
      </c:lineChart>
      <c:catAx>
        <c:axId val="76222464"/>
        <c:scaling>
          <c:orientation val="minMax"/>
        </c:scaling>
        <c:axPos val="b"/>
        <c:numFmt formatCode="#,##0" sourceLinked="0"/>
        <c:majorTickMark val="none"/>
        <c:tickLblPos val="nextTo"/>
        <c:crossAx val="76260864"/>
        <c:crosses val="autoZero"/>
        <c:auto val="1"/>
        <c:lblAlgn val="ctr"/>
        <c:lblOffset val="100"/>
        <c:tickLblSkip val="10"/>
      </c:catAx>
      <c:valAx>
        <c:axId val="76260864"/>
        <c:scaling>
          <c:orientation val="minMax"/>
          <c:max val="24"/>
          <c:min val="5"/>
        </c:scaling>
        <c:axPos val="l"/>
        <c:numFmt formatCode="General" sourceLinked="1"/>
        <c:majorTickMark val="none"/>
        <c:tickLblPos val="nextTo"/>
        <c:crossAx val="76222464"/>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ensembl!$H$2:$H$529</c:f>
              <c:numCache>
                <c:formatCode>General</c:formatCode>
                <c:ptCount val="528"/>
                <c:pt idx="0">
                  <c:v>17</c:v>
                </c:pt>
                <c:pt idx="1">
                  <c:v>18</c:v>
                </c:pt>
                <c:pt idx="2">
                  <c:v>18</c:v>
                </c:pt>
                <c:pt idx="3">
                  <c:v>18</c:v>
                </c:pt>
                <c:pt idx="4">
                  <c:v>18</c:v>
                </c:pt>
                <c:pt idx="5">
                  <c:v>18</c:v>
                </c:pt>
                <c:pt idx="6">
                  <c:v>18</c:v>
                </c:pt>
                <c:pt idx="7">
                  <c:v>18</c:v>
                </c:pt>
                <c:pt idx="8">
                  <c:v>20</c:v>
                </c:pt>
                <c:pt idx="9">
                  <c:v>20</c:v>
                </c:pt>
                <c:pt idx="10">
                  <c:v>20</c:v>
                </c:pt>
                <c:pt idx="11">
                  <c:v>20</c:v>
                </c:pt>
                <c:pt idx="12">
                  <c:v>21</c:v>
                </c:pt>
                <c:pt idx="13">
                  <c:v>21</c:v>
                </c:pt>
                <c:pt idx="14">
                  <c:v>21</c:v>
                </c:pt>
                <c:pt idx="15">
                  <c:v>21</c:v>
                </c:pt>
                <c:pt idx="16">
                  <c:v>21</c:v>
                </c:pt>
                <c:pt idx="17">
                  <c:v>20</c:v>
                </c:pt>
                <c:pt idx="18">
                  <c:v>20</c:v>
                </c:pt>
                <c:pt idx="19">
                  <c:v>21</c:v>
                </c:pt>
                <c:pt idx="20">
                  <c:v>21</c:v>
                </c:pt>
                <c:pt idx="21">
                  <c:v>21</c:v>
                </c:pt>
                <c:pt idx="22">
                  <c:v>21</c:v>
                </c:pt>
                <c:pt idx="23">
                  <c:v>21</c:v>
                </c:pt>
                <c:pt idx="24">
                  <c:v>21</c:v>
                </c:pt>
                <c:pt idx="25">
                  <c:v>21</c:v>
                </c:pt>
                <c:pt idx="26">
                  <c:v>21</c:v>
                </c:pt>
                <c:pt idx="27">
                  <c:v>22</c:v>
                </c:pt>
                <c:pt idx="28">
                  <c:v>20</c:v>
                </c:pt>
                <c:pt idx="29">
                  <c:v>20</c:v>
                </c:pt>
                <c:pt idx="30">
                  <c:v>20</c:v>
                </c:pt>
                <c:pt idx="31">
                  <c:v>21</c:v>
                </c:pt>
                <c:pt idx="32">
                  <c:v>20</c:v>
                </c:pt>
                <c:pt idx="33">
                  <c:v>20</c:v>
                </c:pt>
                <c:pt idx="34">
                  <c:v>21</c:v>
                </c:pt>
                <c:pt idx="35">
                  <c:v>21</c:v>
                </c:pt>
                <c:pt idx="36">
                  <c:v>21</c:v>
                </c:pt>
                <c:pt idx="37">
                  <c:v>21</c:v>
                </c:pt>
                <c:pt idx="38">
                  <c:v>23</c:v>
                </c:pt>
                <c:pt idx="39">
                  <c:v>23</c:v>
                </c:pt>
                <c:pt idx="40">
                  <c:v>23</c:v>
                </c:pt>
                <c:pt idx="41">
                  <c:v>23</c:v>
                </c:pt>
                <c:pt idx="42">
                  <c:v>23</c:v>
                </c:pt>
                <c:pt idx="43">
                  <c:v>23</c:v>
                </c:pt>
                <c:pt idx="44">
                  <c:v>23</c:v>
                </c:pt>
                <c:pt idx="45">
                  <c:v>23</c:v>
                </c:pt>
                <c:pt idx="46">
                  <c:v>23</c:v>
                </c:pt>
                <c:pt idx="47">
                  <c:v>23</c:v>
                </c:pt>
                <c:pt idx="48">
                  <c:v>24</c:v>
                </c:pt>
                <c:pt idx="49">
                  <c:v>25</c:v>
                </c:pt>
                <c:pt idx="50">
                  <c:v>26</c:v>
                </c:pt>
                <c:pt idx="51">
                  <c:v>26</c:v>
                </c:pt>
                <c:pt idx="52">
                  <c:v>28</c:v>
                </c:pt>
                <c:pt idx="53">
                  <c:v>32</c:v>
                </c:pt>
                <c:pt idx="54">
                  <c:v>33</c:v>
                </c:pt>
                <c:pt idx="55">
                  <c:v>23</c:v>
                </c:pt>
                <c:pt idx="56">
                  <c:v>23</c:v>
                </c:pt>
                <c:pt idx="57">
                  <c:v>23</c:v>
                </c:pt>
                <c:pt idx="58">
                  <c:v>24</c:v>
                </c:pt>
                <c:pt idx="59">
                  <c:v>25</c:v>
                </c:pt>
                <c:pt idx="60">
                  <c:v>25</c:v>
                </c:pt>
                <c:pt idx="61">
                  <c:v>25</c:v>
                </c:pt>
                <c:pt idx="62">
                  <c:v>27</c:v>
                </c:pt>
                <c:pt idx="63">
                  <c:v>27</c:v>
                </c:pt>
                <c:pt idx="64">
                  <c:v>28</c:v>
                </c:pt>
                <c:pt idx="65">
                  <c:v>29</c:v>
                </c:pt>
                <c:pt idx="66">
                  <c:v>29</c:v>
                </c:pt>
                <c:pt idx="67">
                  <c:v>29</c:v>
                </c:pt>
                <c:pt idx="68">
                  <c:v>30</c:v>
                </c:pt>
                <c:pt idx="69">
                  <c:v>31</c:v>
                </c:pt>
                <c:pt idx="70">
                  <c:v>31</c:v>
                </c:pt>
                <c:pt idx="71">
                  <c:v>32</c:v>
                </c:pt>
                <c:pt idx="72">
                  <c:v>33</c:v>
                </c:pt>
                <c:pt idx="73">
                  <c:v>33</c:v>
                </c:pt>
                <c:pt idx="74">
                  <c:v>33</c:v>
                </c:pt>
                <c:pt idx="75">
                  <c:v>34</c:v>
                </c:pt>
                <c:pt idx="76">
                  <c:v>35</c:v>
                </c:pt>
                <c:pt idx="77">
                  <c:v>35</c:v>
                </c:pt>
                <c:pt idx="78">
                  <c:v>36</c:v>
                </c:pt>
                <c:pt idx="79">
                  <c:v>35</c:v>
                </c:pt>
                <c:pt idx="80">
                  <c:v>39</c:v>
                </c:pt>
                <c:pt idx="81">
                  <c:v>39</c:v>
                </c:pt>
                <c:pt idx="82">
                  <c:v>39</c:v>
                </c:pt>
                <c:pt idx="83">
                  <c:v>40</c:v>
                </c:pt>
                <c:pt idx="84">
                  <c:v>41</c:v>
                </c:pt>
                <c:pt idx="85">
                  <c:v>41</c:v>
                </c:pt>
                <c:pt idx="86">
                  <c:v>41</c:v>
                </c:pt>
                <c:pt idx="87">
                  <c:v>41</c:v>
                </c:pt>
                <c:pt idx="88">
                  <c:v>41</c:v>
                </c:pt>
                <c:pt idx="89">
                  <c:v>41</c:v>
                </c:pt>
                <c:pt idx="90">
                  <c:v>41</c:v>
                </c:pt>
                <c:pt idx="91">
                  <c:v>41</c:v>
                </c:pt>
                <c:pt idx="92">
                  <c:v>30</c:v>
                </c:pt>
                <c:pt idx="93">
                  <c:v>29</c:v>
                </c:pt>
                <c:pt idx="94">
                  <c:v>29</c:v>
                </c:pt>
                <c:pt idx="95">
                  <c:v>31</c:v>
                </c:pt>
                <c:pt idx="96">
                  <c:v>31</c:v>
                </c:pt>
                <c:pt idx="97">
                  <c:v>30</c:v>
                </c:pt>
                <c:pt idx="98">
                  <c:v>30</c:v>
                </c:pt>
                <c:pt idx="99">
                  <c:v>30</c:v>
                </c:pt>
                <c:pt idx="100">
                  <c:v>30</c:v>
                </c:pt>
                <c:pt idx="101">
                  <c:v>31</c:v>
                </c:pt>
                <c:pt idx="102">
                  <c:v>31</c:v>
                </c:pt>
                <c:pt idx="103">
                  <c:v>31</c:v>
                </c:pt>
                <c:pt idx="104">
                  <c:v>31</c:v>
                </c:pt>
                <c:pt idx="105">
                  <c:v>31</c:v>
                </c:pt>
                <c:pt idx="106">
                  <c:v>31</c:v>
                </c:pt>
                <c:pt idx="107">
                  <c:v>31</c:v>
                </c:pt>
                <c:pt idx="108">
                  <c:v>34</c:v>
                </c:pt>
                <c:pt idx="109">
                  <c:v>34</c:v>
                </c:pt>
                <c:pt idx="110">
                  <c:v>34</c:v>
                </c:pt>
                <c:pt idx="111">
                  <c:v>34</c:v>
                </c:pt>
                <c:pt idx="112">
                  <c:v>34</c:v>
                </c:pt>
                <c:pt idx="113">
                  <c:v>34</c:v>
                </c:pt>
                <c:pt idx="114">
                  <c:v>34</c:v>
                </c:pt>
                <c:pt idx="115">
                  <c:v>34</c:v>
                </c:pt>
                <c:pt idx="116">
                  <c:v>34</c:v>
                </c:pt>
                <c:pt idx="117">
                  <c:v>34</c:v>
                </c:pt>
                <c:pt idx="118">
                  <c:v>34</c:v>
                </c:pt>
                <c:pt idx="119">
                  <c:v>34</c:v>
                </c:pt>
                <c:pt idx="120">
                  <c:v>34</c:v>
                </c:pt>
                <c:pt idx="121">
                  <c:v>34</c:v>
                </c:pt>
                <c:pt idx="122">
                  <c:v>34</c:v>
                </c:pt>
                <c:pt idx="123">
                  <c:v>34</c:v>
                </c:pt>
                <c:pt idx="124">
                  <c:v>34</c:v>
                </c:pt>
                <c:pt idx="125">
                  <c:v>35</c:v>
                </c:pt>
                <c:pt idx="126">
                  <c:v>33</c:v>
                </c:pt>
                <c:pt idx="127">
                  <c:v>33</c:v>
                </c:pt>
                <c:pt idx="128">
                  <c:v>33</c:v>
                </c:pt>
                <c:pt idx="129">
                  <c:v>33</c:v>
                </c:pt>
                <c:pt idx="130">
                  <c:v>33</c:v>
                </c:pt>
                <c:pt idx="131">
                  <c:v>39</c:v>
                </c:pt>
                <c:pt idx="132">
                  <c:v>35</c:v>
                </c:pt>
                <c:pt idx="133">
                  <c:v>35</c:v>
                </c:pt>
                <c:pt idx="134">
                  <c:v>35</c:v>
                </c:pt>
                <c:pt idx="135">
                  <c:v>35</c:v>
                </c:pt>
                <c:pt idx="136">
                  <c:v>35</c:v>
                </c:pt>
                <c:pt idx="137">
                  <c:v>35</c:v>
                </c:pt>
                <c:pt idx="138">
                  <c:v>35</c:v>
                </c:pt>
                <c:pt idx="139">
                  <c:v>35</c:v>
                </c:pt>
                <c:pt idx="140">
                  <c:v>35</c:v>
                </c:pt>
                <c:pt idx="141">
                  <c:v>35</c:v>
                </c:pt>
                <c:pt idx="142">
                  <c:v>36</c:v>
                </c:pt>
                <c:pt idx="143">
                  <c:v>36</c:v>
                </c:pt>
                <c:pt idx="144">
                  <c:v>36</c:v>
                </c:pt>
                <c:pt idx="145">
                  <c:v>43</c:v>
                </c:pt>
                <c:pt idx="146">
                  <c:v>43</c:v>
                </c:pt>
                <c:pt idx="147">
                  <c:v>43</c:v>
                </c:pt>
                <c:pt idx="148">
                  <c:v>43</c:v>
                </c:pt>
                <c:pt idx="149">
                  <c:v>43</c:v>
                </c:pt>
                <c:pt idx="150">
                  <c:v>43</c:v>
                </c:pt>
                <c:pt idx="151">
                  <c:v>42</c:v>
                </c:pt>
                <c:pt idx="152">
                  <c:v>42</c:v>
                </c:pt>
                <c:pt idx="153">
                  <c:v>42</c:v>
                </c:pt>
                <c:pt idx="154">
                  <c:v>42</c:v>
                </c:pt>
                <c:pt idx="155">
                  <c:v>42</c:v>
                </c:pt>
                <c:pt idx="156">
                  <c:v>40</c:v>
                </c:pt>
                <c:pt idx="157">
                  <c:v>39</c:v>
                </c:pt>
                <c:pt idx="158">
                  <c:v>39</c:v>
                </c:pt>
                <c:pt idx="159">
                  <c:v>39</c:v>
                </c:pt>
                <c:pt idx="160">
                  <c:v>39</c:v>
                </c:pt>
                <c:pt idx="161">
                  <c:v>39</c:v>
                </c:pt>
                <c:pt idx="162">
                  <c:v>39</c:v>
                </c:pt>
                <c:pt idx="163">
                  <c:v>39</c:v>
                </c:pt>
                <c:pt idx="164">
                  <c:v>39</c:v>
                </c:pt>
                <c:pt idx="165">
                  <c:v>39</c:v>
                </c:pt>
                <c:pt idx="166">
                  <c:v>39</c:v>
                </c:pt>
                <c:pt idx="167">
                  <c:v>39</c:v>
                </c:pt>
                <c:pt idx="168">
                  <c:v>39</c:v>
                </c:pt>
                <c:pt idx="169">
                  <c:v>39</c:v>
                </c:pt>
                <c:pt idx="170">
                  <c:v>39</c:v>
                </c:pt>
                <c:pt idx="171">
                  <c:v>39</c:v>
                </c:pt>
                <c:pt idx="172">
                  <c:v>39</c:v>
                </c:pt>
                <c:pt idx="173">
                  <c:v>39</c:v>
                </c:pt>
                <c:pt idx="174">
                  <c:v>39</c:v>
                </c:pt>
                <c:pt idx="175">
                  <c:v>39</c:v>
                </c:pt>
                <c:pt idx="176">
                  <c:v>44</c:v>
                </c:pt>
                <c:pt idx="177">
                  <c:v>44</c:v>
                </c:pt>
                <c:pt idx="178">
                  <c:v>44</c:v>
                </c:pt>
                <c:pt idx="179">
                  <c:v>44</c:v>
                </c:pt>
                <c:pt idx="180">
                  <c:v>44</c:v>
                </c:pt>
                <c:pt idx="181">
                  <c:v>44</c:v>
                </c:pt>
                <c:pt idx="182">
                  <c:v>44</c:v>
                </c:pt>
                <c:pt idx="183">
                  <c:v>44</c:v>
                </c:pt>
                <c:pt idx="184">
                  <c:v>44</c:v>
                </c:pt>
                <c:pt idx="185">
                  <c:v>44</c:v>
                </c:pt>
                <c:pt idx="186">
                  <c:v>44</c:v>
                </c:pt>
                <c:pt idx="187">
                  <c:v>44</c:v>
                </c:pt>
                <c:pt idx="188">
                  <c:v>46</c:v>
                </c:pt>
                <c:pt idx="189">
                  <c:v>46</c:v>
                </c:pt>
                <c:pt idx="190">
                  <c:v>47</c:v>
                </c:pt>
                <c:pt idx="191">
                  <c:v>47</c:v>
                </c:pt>
                <c:pt idx="192">
                  <c:v>47</c:v>
                </c:pt>
                <c:pt idx="193">
                  <c:v>47</c:v>
                </c:pt>
                <c:pt idx="194">
                  <c:v>49</c:v>
                </c:pt>
                <c:pt idx="195">
                  <c:v>51</c:v>
                </c:pt>
                <c:pt idx="196">
                  <c:v>51</c:v>
                </c:pt>
                <c:pt idx="197">
                  <c:v>51</c:v>
                </c:pt>
                <c:pt idx="198">
                  <c:v>52</c:v>
                </c:pt>
                <c:pt idx="199">
                  <c:v>52</c:v>
                </c:pt>
                <c:pt idx="200">
                  <c:v>53</c:v>
                </c:pt>
                <c:pt idx="201">
                  <c:v>53</c:v>
                </c:pt>
                <c:pt idx="202">
                  <c:v>53</c:v>
                </c:pt>
                <c:pt idx="203">
                  <c:v>53</c:v>
                </c:pt>
                <c:pt idx="204">
                  <c:v>53</c:v>
                </c:pt>
                <c:pt idx="205">
                  <c:v>49</c:v>
                </c:pt>
                <c:pt idx="206">
                  <c:v>49</c:v>
                </c:pt>
                <c:pt idx="207">
                  <c:v>52</c:v>
                </c:pt>
                <c:pt idx="208">
                  <c:v>53</c:v>
                </c:pt>
                <c:pt idx="209">
                  <c:v>53</c:v>
                </c:pt>
                <c:pt idx="210">
                  <c:v>53</c:v>
                </c:pt>
                <c:pt idx="211">
                  <c:v>53</c:v>
                </c:pt>
                <c:pt idx="212">
                  <c:v>53</c:v>
                </c:pt>
                <c:pt idx="213">
                  <c:v>53</c:v>
                </c:pt>
                <c:pt idx="214">
                  <c:v>53</c:v>
                </c:pt>
                <c:pt idx="215">
                  <c:v>53</c:v>
                </c:pt>
                <c:pt idx="216">
                  <c:v>53</c:v>
                </c:pt>
                <c:pt idx="217">
                  <c:v>53</c:v>
                </c:pt>
                <c:pt idx="218">
                  <c:v>54</c:v>
                </c:pt>
                <c:pt idx="219">
                  <c:v>54</c:v>
                </c:pt>
                <c:pt idx="220">
                  <c:v>54</c:v>
                </c:pt>
                <c:pt idx="221">
                  <c:v>54</c:v>
                </c:pt>
                <c:pt idx="222">
                  <c:v>54</c:v>
                </c:pt>
                <c:pt idx="223">
                  <c:v>54</c:v>
                </c:pt>
                <c:pt idx="224">
                  <c:v>54</c:v>
                </c:pt>
                <c:pt idx="225">
                  <c:v>53</c:v>
                </c:pt>
                <c:pt idx="226">
                  <c:v>55</c:v>
                </c:pt>
                <c:pt idx="227">
                  <c:v>55</c:v>
                </c:pt>
                <c:pt idx="228">
                  <c:v>55</c:v>
                </c:pt>
                <c:pt idx="229">
                  <c:v>55</c:v>
                </c:pt>
                <c:pt idx="230">
                  <c:v>55</c:v>
                </c:pt>
                <c:pt idx="231">
                  <c:v>55</c:v>
                </c:pt>
                <c:pt idx="232">
                  <c:v>55</c:v>
                </c:pt>
                <c:pt idx="233">
                  <c:v>55</c:v>
                </c:pt>
                <c:pt idx="234">
                  <c:v>55</c:v>
                </c:pt>
                <c:pt idx="235">
                  <c:v>55</c:v>
                </c:pt>
                <c:pt idx="236">
                  <c:v>55</c:v>
                </c:pt>
                <c:pt idx="237">
                  <c:v>55</c:v>
                </c:pt>
                <c:pt idx="238">
                  <c:v>55</c:v>
                </c:pt>
                <c:pt idx="239">
                  <c:v>56</c:v>
                </c:pt>
                <c:pt idx="240">
                  <c:v>56</c:v>
                </c:pt>
                <c:pt idx="241">
                  <c:v>58</c:v>
                </c:pt>
                <c:pt idx="242">
                  <c:v>53</c:v>
                </c:pt>
                <c:pt idx="243">
                  <c:v>53</c:v>
                </c:pt>
                <c:pt idx="244">
                  <c:v>53</c:v>
                </c:pt>
                <c:pt idx="245">
                  <c:v>53</c:v>
                </c:pt>
                <c:pt idx="246">
                  <c:v>53</c:v>
                </c:pt>
                <c:pt idx="247">
                  <c:v>53</c:v>
                </c:pt>
                <c:pt idx="248">
                  <c:v>58</c:v>
                </c:pt>
                <c:pt idx="249">
                  <c:v>57</c:v>
                </c:pt>
                <c:pt idx="250">
                  <c:v>57</c:v>
                </c:pt>
                <c:pt idx="251">
                  <c:v>57</c:v>
                </c:pt>
                <c:pt idx="252">
                  <c:v>57</c:v>
                </c:pt>
                <c:pt idx="253">
                  <c:v>57</c:v>
                </c:pt>
                <c:pt idx="254">
                  <c:v>57</c:v>
                </c:pt>
                <c:pt idx="255">
                  <c:v>57</c:v>
                </c:pt>
                <c:pt idx="256">
                  <c:v>57</c:v>
                </c:pt>
                <c:pt idx="257">
                  <c:v>57</c:v>
                </c:pt>
                <c:pt idx="258">
                  <c:v>57</c:v>
                </c:pt>
                <c:pt idx="259">
                  <c:v>57</c:v>
                </c:pt>
                <c:pt idx="260">
                  <c:v>57</c:v>
                </c:pt>
                <c:pt idx="261">
                  <c:v>57</c:v>
                </c:pt>
                <c:pt idx="262">
                  <c:v>59</c:v>
                </c:pt>
                <c:pt idx="263">
                  <c:v>59</c:v>
                </c:pt>
                <c:pt idx="264">
                  <c:v>59</c:v>
                </c:pt>
                <c:pt idx="265">
                  <c:v>59</c:v>
                </c:pt>
                <c:pt idx="266">
                  <c:v>59</c:v>
                </c:pt>
                <c:pt idx="267">
                  <c:v>59</c:v>
                </c:pt>
                <c:pt idx="268">
                  <c:v>59</c:v>
                </c:pt>
                <c:pt idx="269">
                  <c:v>59</c:v>
                </c:pt>
                <c:pt idx="270">
                  <c:v>59</c:v>
                </c:pt>
                <c:pt idx="271">
                  <c:v>62</c:v>
                </c:pt>
                <c:pt idx="272">
                  <c:v>62</c:v>
                </c:pt>
                <c:pt idx="273">
                  <c:v>62</c:v>
                </c:pt>
                <c:pt idx="274">
                  <c:v>62</c:v>
                </c:pt>
                <c:pt idx="275">
                  <c:v>62</c:v>
                </c:pt>
                <c:pt idx="276">
                  <c:v>63</c:v>
                </c:pt>
                <c:pt idx="277">
                  <c:v>63</c:v>
                </c:pt>
                <c:pt idx="278">
                  <c:v>67</c:v>
                </c:pt>
                <c:pt idx="279">
                  <c:v>63</c:v>
                </c:pt>
                <c:pt idx="280">
                  <c:v>63</c:v>
                </c:pt>
                <c:pt idx="281">
                  <c:v>67</c:v>
                </c:pt>
                <c:pt idx="282">
                  <c:v>68</c:v>
                </c:pt>
                <c:pt idx="283">
                  <c:v>67</c:v>
                </c:pt>
                <c:pt idx="284">
                  <c:v>67</c:v>
                </c:pt>
                <c:pt idx="285">
                  <c:v>67</c:v>
                </c:pt>
                <c:pt idx="286">
                  <c:v>67</c:v>
                </c:pt>
                <c:pt idx="287">
                  <c:v>67</c:v>
                </c:pt>
                <c:pt idx="288">
                  <c:v>67</c:v>
                </c:pt>
                <c:pt idx="289">
                  <c:v>67</c:v>
                </c:pt>
                <c:pt idx="290">
                  <c:v>67</c:v>
                </c:pt>
                <c:pt idx="291">
                  <c:v>67</c:v>
                </c:pt>
                <c:pt idx="292">
                  <c:v>67</c:v>
                </c:pt>
                <c:pt idx="293">
                  <c:v>68</c:v>
                </c:pt>
                <c:pt idx="294">
                  <c:v>69</c:v>
                </c:pt>
                <c:pt idx="295">
                  <c:v>68</c:v>
                </c:pt>
                <c:pt idx="296">
                  <c:v>68</c:v>
                </c:pt>
                <c:pt idx="297">
                  <c:v>68</c:v>
                </c:pt>
                <c:pt idx="298">
                  <c:v>68</c:v>
                </c:pt>
                <c:pt idx="299">
                  <c:v>68</c:v>
                </c:pt>
                <c:pt idx="300">
                  <c:v>68</c:v>
                </c:pt>
                <c:pt idx="301">
                  <c:v>68</c:v>
                </c:pt>
                <c:pt idx="302">
                  <c:v>68</c:v>
                </c:pt>
                <c:pt idx="303">
                  <c:v>68</c:v>
                </c:pt>
                <c:pt idx="304">
                  <c:v>68</c:v>
                </c:pt>
                <c:pt idx="305">
                  <c:v>68</c:v>
                </c:pt>
                <c:pt idx="306">
                  <c:v>69</c:v>
                </c:pt>
                <c:pt idx="307">
                  <c:v>69</c:v>
                </c:pt>
                <c:pt idx="308">
                  <c:v>71</c:v>
                </c:pt>
                <c:pt idx="309">
                  <c:v>71</c:v>
                </c:pt>
                <c:pt idx="310">
                  <c:v>71</c:v>
                </c:pt>
                <c:pt idx="311">
                  <c:v>71</c:v>
                </c:pt>
                <c:pt idx="312">
                  <c:v>71</c:v>
                </c:pt>
                <c:pt idx="313">
                  <c:v>69</c:v>
                </c:pt>
                <c:pt idx="314">
                  <c:v>71</c:v>
                </c:pt>
                <c:pt idx="315">
                  <c:v>71</c:v>
                </c:pt>
                <c:pt idx="316">
                  <c:v>71</c:v>
                </c:pt>
                <c:pt idx="317">
                  <c:v>71</c:v>
                </c:pt>
                <c:pt idx="318">
                  <c:v>71</c:v>
                </c:pt>
                <c:pt idx="319">
                  <c:v>71</c:v>
                </c:pt>
                <c:pt idx="320">
                  <c:v>71</c:v>
                </c:pt>
                <c:pt idx="321">
                  <c:v>71</c:v>
                </c:pt>
                <c:pt idx="322">
                  <c:v>71</c:v>
                </c:pt>
                <c:pt idx="323">
                  <c:v>71</c:v>
                </c:pt>
                <c:pt idx="324">
                  <c:v>71</c:v>
                </c:pt>
                <c:pt idx="325">
                  <c:v>71</c:v>
                </c:pt>
                <c:pt idx="326">
                  <c:v>71</c:v>
                </c:pt>
                <c:pt idx="327">
                  <c:v>71</c:v>
                </c:pt>
                <c:pt idx="328">
                  <c:v>71</c:v>
                </c:pt>
                <c:pt idx="329">
                  <c:v>71</c:v>
                </c:pt>
                <c:pt idx="330">
                  <c:v>71</c:v>
                </c:pt>
                <c:pt idx="331">
                  <c:v>73</c:v>
                </c:pt>
                <c:pt idx="332">
                  <c:v>73</c:v>
                </c:pt>
                <c:pt idx="333">
                  <c:v>73</c:v>
                </c:pt>
                <c:pt idx="334">
                  <c:v>73</c:v>
                </c:pt>
                <c:pt idx="335">
                  <c:v>73</c:v>
                </c:pt>
                <c:pt idx="336">
                  <c:v>73</c:v>
                </c:pt>
                <c:pt idx="337">
                  <c:v>73</c:v>
                </c:pt>
                <c:pt idx="338">
                  <c:v>73</c:v>
                </c:pt>
                <c:pt idx="339">
                  <c:v>73</c:v>
                </c:pt>
                <c:pt idx="340">
                  <c:v>73</c:v>
                </c:pt>
                <c:pt idx="341">
                  <c:v>73</c:v>
                </c:pt>
                <c:pt idx="342">
                  <c:v>74</c:v>
                </c:pt>
                <c:pt idx="343">
                  <c:v>74</c:v>
                </c:pt>
                <c:pt idx="344">
                  <c:v>74</c:v>
                </c:pt>
                <c:pt idx="345">
                  <c:v>74</c:v>
                </c:pt>
                <c:pt idx="346">
                  <c:v>74</c:v>
                </c:pt>
                <c:pt idx="347">
                  <c:v>74</c:v>
                </c:pt>
                <c:pt idx="348">
                  <c:v>74</c:v>
                </c:pt>
                <c:pt idx="349">
                  <c:v>74</c:v>
                </c:pt>
                <c:pt idx="350">
                  <c:v>74</c:v>
                </c:pt>
                <c:pt idx="351">
                  <c:v>74</c:v>
                </c:pt>
                <c:pt idx="352">
                  <c:v>74</c:v>
                </c:pt>
                <c:pt idx="353">
                  <c:v>74</c:v>
                </c:pt>
                <c:pt idx="354">
                  <c:v>74</c:v>
                </c:pt>
                <c:pt idx="355">
                  <c:v>74</c:v>
                </c:pt>
                <c:pt idx="356">
                  <c:v>74</c:v>
                </c:pt>
                <c:pt idx="357">
                  <c:v>74</c:v>
                </c:pt>
                <c:pt idx="358">
                  <c:v>74</c:v>
                </c:pt>
                <c:pt idx="359">
                  <c:v>74</c:v>
                </c:pt>
                <c:pt idx="360">
                  <c:v>74</c:v>
                </c:pt>
                <c:pt idx="361">
                  <c:v>74</c:v>
                </c:pt>
                <c:pt idx="362">
                  <c:v>74</c:v>
                </c:pt>
                <c:pt idx="363">
                  <c:v>74</c:v>
                </c:pt>
                <c:pt idx="364">
                  <c:v>74</c:v>
                </c:pt>
                <c:pt idx="365">
                  <c:v>74</c:v>
                </c:pt>
                <c:pt idx="366">
                  <c:v>74</c:v>
                </c:pt>
                <c:pt idx="367">
                  <c:v>74</c:v>
                </c:pt>
                <c:pt idx="368">
                  <c:v>74</c:v>
                </c:pt>
                <c:pt idx="369">
                  <c:v>74</c:v>
                </c:pt>
                <c:pt idx="370">
                  <c:v>74</c:v>
                </c:pt>
                <c:pt idx="371">
                  <c:v>74</c:v>
                </c:pt>
                <c:pt idx="372">
                  <c:v>74</c:v>
                </c:pt>
                <c:pt idx="373">
                  <c:v>74</c:v>
                </c:pt>
                <c:pt idx="374">
                  <c:v>74</c:v>
                </c:pt>
                <c:pt idx="375">
                  <c:v>74</c:v>
                </c:pt>
                <c:pt idx="376">
                  <c:v>74</c:v>
                </c:pt>
                <c:pt idx="377">
                  <c:v>69</c:v>
                </c:pt>
                <c:pt idx="378">
                  <c:v>69</c:v>
                </c:pt>
                <c:pt idx="379">
                  <c:v>69</c:v>
                </c:pt>
                <c:pt idx="380">
                  <c:v>71</c:v>
                </c:pt>
                <c:pt idx="381">
                  <c:v>69</c:v>
                </c:pt>
                <c:pt idx="382">
                  <c:v>69</c:v>
                </c:pt>
                <c:pt idx="383">
                  <c:v>70</c:v>
                </c:pt>
                <c:pt idx="384">
                  <c:v>70</c:v>
                </c:pt>
                <c:pt idx="385">
                  <c:v>70</c:v>
                </c:pt>
                <c:pt idx="386">
                  <c:v>70</c:v>
                </c:pt>
                <c:pt idx="387">
                  <c:v>70</c:v>
                </c:pt>
                <c:pt idx="388">
                  <c:v>70</c:v>
                </c:pt>
                <c:pt idx="389">
                  <c:v>70</c:v>
                </c:pt>
                <c:pt idx="390">
                  <c:v>69</c:v>
                </c:pt>
                <c:pt idx="391">
                  <c:v>69</c:v>
                </c:pt>
                <c:pt idx="392">
                  <c:v>69</c:v>
                </c:pt>
                <c:pt idx="393">
                  <c:v>69</c:v>
                </c:pt>
                <c:pt idx="394">
                  <c:v>71</c:v>
                </c:pt>
                <c:pt idx="395">
                  <c:v>71</c:v>
                </c:pt>
                <c:pt idx="396">
                  <c:v>71</c:v>
                </c:pt>
                <c:pt idx="397">
                  <c:v>71</c:v>
                </c:pt>
                <c:pt idx="398">
                  <c:v>71</c:v>
                </c:pt>
                <c:pt idx="399">
                  <c:v>71</c:v>
                </c:pt>
                <c:pt idx="400">
                  <c:v>71</c:v>
                </c:pt>
                <c:pt idx="401">
                  <c:v>71</c:v>
                </c:pt>
                <c:pt idx="402">
                  <c:v>71</c:v>
                </c:pt>
                <c:pt idx="403">
                  <c:v>71</c:v>
                </c:pt>
                <c:pt idx="404">
                  <c:v>71</c:v>
                </c:pt>
                <c:pt idx="405">
                  <c:v>71</c:v>
                </c:pt>
                <c:pt idx="406">
                  <c:v>71</c:v>
                </c:pt>
                <c:pt idx="407">
                  <c:v>71</c:v>
                </c:pt>
                <c:pt idx="408">
                  <c:v>71</c:v>
                </c:pt>
                <c:pt idx="409">
                  <c:v>71</c:v>
                </c:pt>
                <c:pt idx="410">
                  <c:v>71</c:v>
                </c:pt>
                <c:pt idx="411">
                  <c:v>71</c:v>
                </c:pt>
                <c:pt idx="412">
                  <c:v>71</c:v>
                </c:pt>
                <c:pt idx="413">
                  <c:v>71</c:v>
                </c:pt>
                <c:pt idx="414">
                  <c:v>75</c:v>
                </c:pt>
                <c:pt idx="415">
                  <c:v>75</c:v>
                </c:pt>
                <c:pt idx="416">
                  <c:v>75</c:v>
                </c:pt>
                <c:pt idx="417">
                  <c:v>75</c:v>
                </c:pt>
                <c:pt idx="418">
                  <c:v>75</c:v>
                </c:pt>
                <c:pt idx="419">
                  <c:v>75</c:v>
                </c:pt>
                <c:pt idx="420">
                  <c:v>75</c:v>
                </c:pt>
                <c:pt idx="421">
                  <c:v>75</c:v>
                </c:pt>
                <c:pt idx="422">
                  <c:v>75</c:v>
                </c:pt>
                <c:pt idx="423">
                  <c:v>75</c:v>
                </c:pt>
                <c:pt idx="424">
                  <c:v>72</c:v>
                </c:pt>
                <c:pt idx="425">
                  <c:v>72</c:v>
                </c:pt>
                <c:pt idx="426">
                  <c:v>72</c:v>
                </c:pt>
                <c:pt idx="427">
                  <c:v>72</c:v>
                </c:pt>
                <c:pt idx="428">
                  <c:v>72</c:v>
                </c:pt>
                <c:pt idx="429">
                  <c:v>72</c:v>
                </c:pt>
                <c:pt idx="430">
                  <c:v>72</c:v>
                </c:pt>
                <c:pt idx="431">
                  <c:v>72</c:v>
                </c:pt>
                <c:pt idx="432">
                  <c:v>72</c:v>
                </c:pt>
                <c:pt idx="433">
                  <c:v>72</c:v>
                </c:pt>
                <c:pt idx="434">
                  <c:v>72</c:v>
                </c:pt>
                <c:pt idx="435">
                  <c:v>72</c:v>
                </c:pt>
                <c:pt idx="436">
                  <c:v>72</c:v>
                </c:pt>
                <c:pt idx="437">
                  <c:v>72</c:v>
                </c:pt>
                <c:pt idx="438">
                  <c:v>72</c:v>
                </c:pt>
                <c:pt idx="439">
                  <c:v>72</c:v>
                </c:pt>
                <c:pt idx="440">
                  <c:v>72</c:v>
                </c:pt>
                <c:pt idx="441">
                  <c:v>72</c:v>
                </c:pt>
                <c:pt idx="442">
                  <c:v>72</c:v>
                </c:pt>
                <c:pt idx="443">
                  <c:v>72</c:v>
                </c:pt>
                <c:pt idx="444">
                  <c:v>72</c:v>
                </c:pt>
                <c:pt idx="445">
                  <c:v>72</c:v>
                </c:pt>
                <c:pt idx="446">
                  <c:v>72</c:v>
                </c:pt>
                <c:pt idx="447">
                  <c:v>72</c:v>
                </c:pt>
                <c:pt idx="448">
                  <c:v>72</c:v>
                </c:pt>
                <c:pt idx="449">
                  <c:v>73</c:v>
                </c:pt>
                <c:pt idx="450">
                  <c:v>73</c:v>
                </c:pt>
                <c:pt idx="451">
                  <c:v>73</c:v>
                </c:pt>
                <c:pt idx="452">
                  <c:v>73</c:v>
                </c:pt>
                <c:pt idx="453">
                  <c:v>73</c:v>
                </c:pt>
                <c:pt idx="454">
                  <c:v>73</c:v>
                </c:pt>
                <c:pt idx="455">
                  <c:v>73</c:v>
                </c:pt>
                <c:pt idx="456">
                  <c:v>73</c:v>
                </c:pt>
                <c:pt idx="457">
                  <c:v>73</c:v>
                </c:pt>
                <c:pt idx="458">
                  <c:v>73</c:v>
                </c:pt>
                <c:pt idx="459">
                  <c:v>73</c:v>
                </c:pt>
                <c:pt idx="460">
                  <c:v>73</c:v>
                </c:pt>
                <c:pt idx="461">
                  <c:v>73</c:v>
                </c:pt>
                <c:pt idx="462">
                  <c:v>73</c:v>
                </c:pt>
                <c:pt idx="463">
                  <c:v>73</c:v>
                </c:pt>
                <c:pt idx="464">
                  <c:v>73</c:v>
                </c:pt>
                <c:pt idx="465">
                  <c:v>73</c:v>
                </c:pt>
                <c:pt idx="466">
                  <c:v>73</c:v>
                </c:pt>
                <c:pt idx="467">
                  <c:v>73</c:v>
                </c:pt>
                <c:pt idx="468">
                  <c:v>73</c:v>
                </c:pt>
                <c:pt idx="469">
                  <c:v>73</c:v>
                </c:pt>
                <c:pt idx="470">
                  <c:v>73</c:v>
                </c:pt>
                <c:pt idx="471">
                  <c:v>73</c:v>
                </c:pt>
                <c:pt idx="472">
                  <c:v>73</c:v>
                </c:pt>
                <c:pt idx="473">
                  <c:v>73</c:v>
                </c:pt>
                <c:pt idx="474">
                  <c:v>73</c:v>
                </c:pt>
                <c:pt idx="475">
                  <c:v>73</c:v>
                </c:pt>
                <c:pt idx="476">
                  <c:v>73</c:v>
                </c:pt>
                <c:pt idx="477">
                  <c:v>73</c:v>
                </c:pt>
                <c:pt idx="478">
                  <c:v>73</c:v>
                </c:pt>
                <c:pt idx="479">
                  <c:v>73</c:v>
                </c:pt>
                <c:pt idx="480">
                  <c:v>78</c:v>
                </c:pt>
                <c:pt idx="481">
                  <c:v>78</c:v>
                </c:pt>
                <c:pt idx="482">
                  <c:v>78</c:v>
                </c:pt>
                <c:pt idx="483">
                  <c:v>78</c:v>
                </c:pt>
                <c:pt idx="484">
                  <c:v>78</c:v>
                </c:pt>
                <c:pt idx="485">
                  <c:v>78</c:v>
                </c:pt>
                <c:pt idx="486">
                  <c:v>78</c:v>
                </c:pt>
                <c:pt idx="487">
                  <c:v>78</c:v>
                </c:pt>
                <c:pt idx="488">
                  <c:v>78</c:v>
                </c:pt>
                <c:pt idx="489">
                  <c:v>78</c:v>
                </c:pt>
                <c:pt idx="490">
                  <c:v>78</c:v>
                </c:pt>
                <c:pt idx="491">
                  <c:v>78</c:v>
                </c:pt>
                <c:pt idx="492">
                  <c:v>72</c:v>
                </c:pt>
                <c:pt idx="493">
                  <c:v>73</c:v>
                </c:pt>
                <c:pt idx="494">
                  <c:v>73</c:v>
                </c:pt>
                <c:pt idx="495">
                  <c:v>73</c:v>
                </c:pt>
                <c:pt idx="496">
                  <c:v>73</c:v>
                </c:pt>
                <c:pt idx="497">
                  <c:v>73</c:v>
                </c:pt>
                <c:pt idx="498">
                  <c:v>73</c:v>
                </c:pt>
                <c:pt idx="499">
                  <c:v>73</c:v>
                </c:pt>
                <c:pt idx="500">
                  <c:v>73</c:v>
                </c:pt>
                <c:pt idx="501">
                  <c:v>73</c:v>
                </c:pt>
                <c:pt idx="502">
                  <c:v>73</c:v>
                </c:pt>
                <c:pt idx="503">
                  <c:v>73</c:v>
                </c:pt>
                <c:pt idx="504">
                  <c:v>74</c:v>
                </c:pt>
                <c:pt idx="505">
                  <c:v>74</c:v>
                </c:pt>
                <c:pt idx="506">
                  <c:v>74</c:v>
                </c:pt>
                <c:pt idx="507">
                  <c:v>74</c:v>
                </c:pt>
                <c:pt idx="508">
                  <c:v>74</c:v>
                </c:pt>
                <c:pt idx="509">
                  <c:v>75</c:v>
                </c:pt>
                <c:pt idx="510">
                  <c:v>75</c:v>
                </c:pt>
                <c:pt idx="511">
                  <c:v>75</c:v>
                </c:pt>
                <c:pt idx="512">
                  <c:v>75</c:v>
                </c:pt>
                <c:pt idx="513">
                  <c:v>75</c:v>
                </c:pt>
                <c:pt idx="514">
                  <c:v>75</c:v>
                </c:pt>
                <c:pt idx="515">
                  <c:v>75</c:v>
                </c:pt>
                <c:pt idx="516">
                  <c:v>75</c:v>
                </c:pt>
                <c:pt idx="517">
                  <c:v>75</c:v>
                </c:pt>
                <c:pt idx="518">
                  <c:v>75</c:v>
                </c:pt>
                <c:pt idx="519">
                  <c:v>75</c:v>
                </c:pt>
                <c:pt idx="520">
                  <c:v>75</c:v>
                </c:pt>
                <c:pt idx="521">
                  <c:v>75</c:v>
                </c:pt>
                <c:pt idx="522">
                  <c:v>75</c:v>
                </c:pt>
                <c:pt idx="523">
                  <c:v>75</c:v>
                </c:pt>
                <c:pt idx="524">
                  <c:v>75</c:v>
                </c:pt>
                <c:pt idx="525">
                  <c:v>75</c:v>
                </c:pt>
                <c:pt idx="526">
                  <c:v>75</c:v>
                </c:pt>
                <c:pt idx="527">
                  <c:v>75</c:v>
                </c:pt>
              </c:numCache>
            </c:numRef>
          </c:val>
        </c:ser>
        <c:marker val="1"/>
        <c:axId val="76580352"/>
        <c:axId val="77611392"/>
      </c:lineChart>
      <c:catAx>
        <c:axId val="76580352"/>
        <c:scaling>
          <c:orientation val="minMax"/>
        </c:scaling>
        <c:axPos val="b"/>
        <c:numFmt formatCode="#,##0" sourceLinked="0"/>
        <c:majorTickMark val="none"/>
        <c:tickLblPos val="nextTo"/>
        <c:crossAx val="77611392"/>
        <c:crosses val="autoZero"/>
        <c:auto val="1"/>
        <c:lblAlgn val="ctr"/>
        <c:lblOffset val="100"/>
      </c:catAx>
      <c:valAx>
        <c:axId val="77611392"/>
        <c:scaling>
          <c:orientation val="minMax"/>
          <c:max val="80"/>
          <c:min val="10"/>
        </c:scaling>
        <c:axPos val="l"/>
        <c:numFmt formatCode="General" sourceLinked="1"/>
        <c:majorTickMark val="none"/>
        <c:tickLblPos val="nextTo"/>
        <c:crossAx val="76580352"/>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opencart!$A$2:$A$165</c:f>
              <c:numCache>
                <c:formatCode>General</c:formatCode>
                <c:ptCount val="164"/>
                <c:pt idx="0">
                  <c:v>1</c:v>
                </c:pt>
                <c:pt idx="1">
                  <c:v>2</c:v>
                </c:pt>
                <c:pt idx="2">
                  <c:v>3</c:v>
                </c:pt>
                <c:pt idx="3">
                  <c:v>4</c:v>
                </c:pt>
                <c:pt idx="4">
                  <c:v>5</c:v>
                </c:pt>
                <c:pt idx="5">
                  <c:v>6</c:v>
                </c:pt>
                <c:pt idx="6">
                  <c:v>7</c:v>
                </c:pt>
                <c:pt idx="7">
                  <c:v>8</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numCache>
            </c:numRef>
          </c:cat>
          <c:val>
            <c:numRef>
              <c:f>opencart!$H$2:$H$165</c:f>
              <c:numCache>
                <c:formatCode>General</c:formatCode>
                <c:ptCount val="164"/>
                <c:pt idx="0">
                  <c:v>46</c:v>
                </c:pt>
                <c:pt idx="1">
                  <c:v>46</c:v>
                </c:pt>
                <c:pt idx="2">
                  <c:v>46</c:v>
                </c:pt>
                <c:pt idx="3">
                  <c:v>46</c:v>
                </c:pt>
                <c:pt idx="4">
                  <c:v>46</c:v>
                </c:pt>
                <c:pt idx="5">
                  <c:v>46</c:v>
                </c:pt>
                <c:pt idx="6">
                  <c:v>46</c:v>
                </c:pt>
                <c:pt idx="7">
                  <c:v>46</c:v>
                </c:pt>
                <c:pt idx="8">
                  <c:v>46</c:v>
                </c:pt>
                <c:pt idx="9">
                  <c:v>46</c:v>
                </c:pt>
                <c:pt idx="10">
                  <c:v>47</c:v>
                </c:pt>
                <c:pt idx="11">
                  <c:v>48</c:v>
                </c:pt>
                <c:pt idx="12">
                  <c:v>47</c:v>
                </c:pt>
                <c:pt idx="13">
                  <c:v>47</c:v>
                </c:pt>
                <c:pt idx="14">
                  <c:v>48</c:v>
                </c:pt>
                <c:pt idx="15">
                  <c:v>48</c:v>
                </c:pt>
                <c:pt idx="16">
                  <c:v>50</c:v>
                </c:pt>
                <c:pt idx="17">
                  <c:v>51</c:v>
                </c:pt>
                <c:pt idx="18">
                  <c:v>51</c:v>
                </c:pt>
                <c:pt idx="19">
                  <c:v>51</c:v>
                </c:pt>
                <c:pt idx="20">
                  <c:v>57</c:v>
                </c:pt>
                <c:pt idx="21">
                  <c:v>57</c:v>
                </c:pt>
                <c:pt idx="22">
                  <c:v>57</c:v>
                </c:pt>
                <c:pt idx="23">
                  <c:v>57</c:v>
                </c:pt>
                <c:pt idx="24">
                  <c:v>57</c:v>
                </c:pt>
                <c:pt idx="25">
                  <c:v>59</c:v>
                </c:pt>
                <c:pt idx="26">
                  <c:v>59</c:v>
                </c:pt>
                <c:pt idx="27">
                  <c:v>59</c:v>
                </c:pt>
                <c:pt idx="28">
                  <c:v>59</c:v>
                </c:pt>
                <c:pt idx="29">
                  <c:v>59</c:v>
                </c:pt>
                <c:pt idx="30">
                  <c:v>59</c:v>
                </c:pt>
                <c:pt idx="31">
                  <c:v>59</c:v>
                </c:pt>
                <c:pt idx="32">
                  <c:v>85</c:v>
                </c:pt>
                <c:pt idx="33">
                  <c:v>85</c:v>
                </c:pt>
                <c:pt idx="34">
                  <c:v>88</c:v>
                </c:pt>
                <c:pt idx="35">
                  <c:v>88</c:v>
                </c:pt>
                <c:pt idx="36">
                  <c:v>88</c:v>
                </c:pt>
                <c:pt idx="37">
                  <c:v>88</c:v>
                </c:pt>
                <c:pt idx="38">
                  <c:v>88</c:v>
                </c:pt>
                <c:pt idx="39">
                  <c:v>88</c:v>
                </c:pt>
                <c:pt idx="40">
                  <c:v>88</c:v>
                </c:pt>
                <c:pt idx="41">
                  <c:v>88</c:v>
                </c:pt>
                <c:pt idx="42">
                  <c:v>88</c:v>
                </c:pt>
                <c:pt idx="43">
                  <c:v>88</c:v>
                </c:pt>
                <c:pt idx="44">
                  <c:v>88</c:v>
                </c:pt>
                <c:pt idx="45">
                  <c:v>88</c:v>
                </c:pt>
                <c:pt idx="46">
                  <c:v>88</c:v>
                </c:pt>
                <c:pt idx="47">
                  <c:v>88</c:v>
                </c:pt>
                <c:pt idx="48">
                  <c:v>88</c:v>
                </c:pt>
                <c:pt idx="49">
                  <c:v>88</c:v>
                </c:pt>
                <c:pt idx="50">
                  <c:v>88</c:v>
                </c:pt>
                <c:pt idx="51">
                  <c:v>88</c:v>
                </c:pt>
                <c:pt idx="52">
                  <c:v>88</c:v>
                </c:pt>
                <c:pt idx="53">
                  <c:v>88</c:v>
                </c:pt>
                <c:pt idx="54">
                  <c:v>88</c:v>
                </c:pt>
                <c:pt idx="55">
                  <c:v>95</c:v>
                </c:pt>
                <c:pt idx="56">
                  <c:v>94</c:v>
                </c:pt>
                <c:pt idx="57">
                  <c:v>94</c:v>
                </c:pt>
                <c:pt idx="58">
                  <c:v>94</c:v>
                </c:pt>
                <c:pt idx="59">
                  <c:v>94</c:v>
                </c:pt>
                <c:pt idx="60">
                  <c:v>94</c:v>
                </c:pt>
                <c:pt idx="61">
                  <c:v>94</c:v>
                </c:pt>
                <c:pt idx="62">
                  <c:v>94</c:v>
                </c:pt>
                <c:pt idx="63">
                  <c:v>93</c:v>
                </c:pt>
                <c:pt idx="64">
                  <c:v>94</c:v>
                </c:pt>
                <c:pt idx="65">
                  <c:v>94</c:v>
                </c:pt>
                <c:pt idx="66">
                  <c:v>93</c:v>
                </c:pt>
                <c:pt idx="67">
                  <c:v>93</c:v>
                </c:pt>
                <c:pt idx="68">
                  <c:v>93</c:v>
                </c:pt>
                <c:pt idx="69">
                  <c:v>93</c:v>
                </c:pt>
                <c:pt idx="70">
                  <c:v>93</c:v>
                </c:pt>
                <c:pt idx="71">
                  <c:v>93</c:v>
                </c:pt>
                <c:pt idx="72">
                  <c:v>93</c:v>
                </c:pt>
                <c:pt idx="73">
                  <c:v>93</c:v>
                </c:pt>
                <c:pt idx="74">
                  <c:v>93</c:v>
                </c:pt>
                <c:pt idx="75">
                  <c:v>93</c:v>
                </c:pt>
                <c:pt idx="76">
                  <c:v>93</c:v>
                </c:pt>
                <c:pt idx="77">
                  <c:v>93</c:v>
                </c:pt>
                <c:pt idx="78">
                  <c:v>93</c:v>
                </c:pt>
                <c:pt idx="79">
                  <c:v>93</c:v>
                </c:pt>
                <c:pt idx="80">
                  <c:v>93</c:v>
                </c:pt>
                <c:pt idx="81">
                  <c:v>98</c:v>
                </c:pt>
                <c:pt idx="82">
                  <c:v>99</c:v>
                </c:pt>
                <c:pt idx="83">
                  <c:v>99</c:v>
                </c:pt>
                <c:pt idx="84">
                  <c:v>99</c:v>
                </c:pt>
                <c:pt idx="85">
                  <c:v>99</c:v>
                </c:pt>
                <c:pt idx="86">
                  <c:v>99</c:v>
                </c:pt>
                <c:pt idx="87">
                  <c:v>99</c:v>
                </c:pt>
                <c:pt idx="88">
                  <c:v>100</c:v>
                </c:pt>
                <c:pt idx="89">
                  <c:v>100</c:v>
                </c:pt>
                <c:pt idx="90">
                  <c:v>100</c:v>
                </c:pt>
                <c:pt idx="91">
                  <c:v>100</c:v>
                </c:pt>
                <c:pt idx="92">
                  <c:v>100</c:v>
                </c:pt>
                <c:pt idx="93">
                  <c:v>101</c:v>
                </c:pt>
                <c:pt idx="94">
                  <c:v>101</c:v>
                </c:pt>
                <c:pt idx="95">
                  <c:v>101</c:v>
                </c:pt>
                <c:pt idx="96">
                  <c:v>101</c:v>
                </c:pt>
                <c:pt idx="97">
                  <c:v>101</c:v>
                </c:pt>
                <c:pt idx="98">
                  <c:v>102</c:v>
                </c:pt>
                <c:pt idx="99">
                  <c:v>109</c:v>
                </c:pt>
                <c:pt idx="100">
                  <c:v>109</c:v>
                </c:pt>
                <c:pt idx="101">
                  <c:v>109</c:v>
                </c:pt>
                <c:pt idx="102">
                  <c:v>109</c:v>
                </c:pt>
                <c:pt idx="103">
                  <c:v>109</c:v>
                </c:pt>
                <c:pt idx="104">
                  <c:v>109</c:v>
                </c:pt>
                <c:pt idx="105">
                  <c:v>109</c:v>
                </c:pt>
                <c:pt idx="106">
                  <c:v>109</c:v>
                </c:pt>
                <c:pt idx="107">
                  <c:v>110</c:v>
                </c:pt>
                <c:pt idx="108">
                  <c:v>110</c:v>
                </c:pt>
                <c:pt idx="109">
                  <c:v>110</c:v>
                </c:pt>
                <c:pt idx="110">
                  <c:v>110</c:v>
                </c:pt>
                <c:pt idx="111">
                  <c:v>110</c:v>
                </c:pt>
                <c:pt idx="112">
                  <c:v>110</c:v>
                </c:pt>
                <c:pt idx="113">
                  <c:v>109</c:v>
                </c:pt>
                <c:pt idx="114">
                  <c:v>109</c:v>
                </c:pt>
                <c:pt idx="115">
                  <c:v>110</c:v>
                </c:pt>
                <c:pt idx="116">
                  <c:v>110</c:v>
                </c:pt>
                <c:pt idx="117">
                  <c:v>110</c:v>
                </c:pt>
                <c:pt idx="118">
                  <c:v>110</c:v>
                </c:pt>
                <c:pt idx="119">
                  <c:v>110</c:v>
                </c:pt>
                <c:pt idx="120">
                  <c:v>110</c:v>
                </c:pt>
                <c:pt idx="121">
                  <c:v>110</c:v>
                </c:pt>
                <c:pt idx="122">
                  <c:v>110</c:v>
                </c:pt>
                <c:pt idx="123">
                  <c:v>110</c:v>
                </c:pt>
                <c:pt idx="124">
                  <c:v>110</c:v>
                </c:pt>
                <c:pt idx="125">
                  <c:v>110</c:v>
                </c:pt>
                <c:pt idx="126">
                  <c:v>110</c:v>
                </c:pt>
                <c:pt idx="127">
                  <c:v>110</c:v>
                </c:pt>
                <c:pt idx="128">
                  <c:v>110</c:v>
                </c:pt>
                <c:pt idx="129">
                  <c:v>110</c:v>
                </c:pt>
                <c:pt idx="130">
                  <c:v>110</c:v>
                </c:pt>
                <c:pt idx="131">
                  <c:v>110</c:v>
                </c:pt>
                <c:pt idx="132">
                  <c:v>110</c:v>
                </c:pt>
                <c:pt idx="133">
                  <c:v>110</c:v>
                </c:pt>
                <c:pt idx="134">
                  <c:v>110</c:v>
                </c:pt>
                <c:pt idx="135">
                  <c:v>110</c:v>
                </c:pt>
                <c:pt idx="136">
                  <c:v>111</c:v>
                </c:pt>
                <c:pt idx="137">
                  <c:v>111</c:v>
                </c:pt>
                <c:pt idx="138">
                  <c:v>111</c:v>
                </c:pt>
                <c:pt idx="139">
                  <c:v>111</c:v>
                </c:pt>
                <c:pt idx="140">
                  <c:v>111</c:v>
                </c:pt>
                <c:pt idx="141">
                  <c:v>111</c:v>
                </c:pt>
                <c:pt idx="142">
                  <c:v>111</c:v>
                </c:pt>
                <c:pt idx="143">
                  <c:v>112</c:v>
                </c:pt>
                <c:pt idx="144">
                  <c:v>112</c:v>
                </c:pt>
                <c:pt idx="145">
                  <c:v>112</c:v>
                </c:pt>
                <c:pt idx="146">
                  <c:v>112</c:v>
                </c:pt>
                <c:pt idx="147">
                  <c:v>112</c:v>
                </c:pt>
                <c:pt idx="148">
                  <c:v>112</c:v>
                </c:pt>
                <c:pt idx="149">
                  <c:v>112</c:v>
                </c:pt>
                <c:pt idx="150">
                  <c:v>112</c:v>
                </c:pt>
                <c:pt idx="151">
                  <c:v>112</c:v>
                </c:pt>
                <c:pt idx="152">
                  <c:v>113</c:v>
                </c:pt>
                <c:pt idx="153">
                  <c:v>113</c:v>
                </c:pt>
                <c:pt idx="154">
                  <c:v>113</c:v>
                </c:pt>
                <c:pt idx="155">
                  <c:v>113</c:v>
                </c:pt>
                <c:pt idx="156">
                  <c:v>113</c:v>
                </c:pt>
                <c:pt idx="157">
                  <c:v>113</c:v>
                </c:pt>
                <c:pt idx="158">
                  <c:v>113</c:v>
                </c:pt>
                <c:pt idx="159">
                  <c:v>113</c:v>
                </c:pt>
                <c:pt idx="160">
                  <c:v>113</c:v>
                </c:pt>
                <c:pt idx="161">
                  <c:v>113</c:v>
                </c:pt>
                <c:pt idx="162">
                  <c:v>114</c:v>
                </c:pt>
                <c:pt idx="163">
                  <c:v>114</c:v>
                </c:pt>
              </c:numCache>
            </c:numRef>
          </c:val>
        </c:ser>
        <c:marker val="1"/>
        <c:axId val="81788928"/>
        <c:axId val="81814656"/>
      </c:lineChart>
      <c:catAx>
        <c:axId val="81788928"/>
        <c:scaling>
          <c:orientation val="minMax"/>
        </c:scaling>
        <c:axPos val="b"/>
        <c:numFmt formatCode="#,##0" sourceLinked="0"/>
        <c:majorTickMark val="none"/>
        <c:tickLblPos val="nextTo"/>
        <c:crossAx val="81814656"/>
        <c:crosses val="autoZero"/>
        <c:auto val="1"/>
        <c:lblAlgn val="ctr"/>
        <c:lblOffset val="100"/>
      </c:catAx>
      <c:valAx>
        <c:axId val="81814656"/>
        <c:scaling>
          <c:orientation val="minMax"/>
          <c:max val="120"/>
          <c:min val="40"/>
        </c:scaling>
        <c:axPos val="l"/>
        <c:numFmt formatCode="General" sourceLinked="1"/>
        <c:majorTickMark val="none"/>
        <c:tickLblPos val="nextTo"/>
        <c:crossAx val="8178892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phpbb!$A$2:$A$134</c:f>
              <c:numCache>
                <c:formatCode>General</c:formatCode>
                <c:ptCount val="1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numCache>
            </c:numRef>
          </c:cat>
          <c:val>
            <c:numRef>
              <c:f>phpbb!$H$2:$H$134</c:f>
              <c:numCache>
                <c:formatCode>General</c:formatCode>
                <c:ptCount val="133"/>
                <c:pt idx="0">
                  <c:v>61</c:v>
                </c:pt>
                <c:pt idx="1">
                  <c:v>61</c:v>
                </c:pt>
                <c:pt idx="2">
                  <c:v>61</c:v>
                </c:pt>
                <c:pt idx="3">
                  <c:v>61</c:v>
                </c:pt>
                <c:pt idx="4">
                  <c:v>61</c:v>
                </c:pt>
                <c:pt idx="5">
                  <c:v>61</c:v>
                </c:pt>
                <c:pt idx="6">
                  <c:v>61</c:v>
                </c:pt>
                <c:pt idx="7">
                  <c:v>61</c:v>
                </c:pt>
                <c:pt idx="8">
                  <c:v>61</c:v>
                </c:pt>
                <c:pt idx="9">
                  <c:v>61</c:v>
                </c:pt>
                <c:pt idx="10">
                  <c:v>61</c:v>
                </c:pt>
                <c:pt idx="11">
                  <c:v>61</c:v>
                </c:pt>
                <c:pt idx="12">
                  <c:v>61</c:v>
                </c:pt>
                <c:pt idx="13">
                  <c:v>61</c:v>
                </c:pt>
                <c:pt idx="14">
                  <c:v>61</c:v>
                </c:pt>
                <c:pt idx="15">
                  <c:v>61</c:v>
                </c:pt>
                <c:pt idx="16">
                  <c:v>61</c:v>
                </c:pt>
                <c:pt idx="17">
                  <c:v>61</c:v>
                </c:pt>
                <c:pt idx="18">
                  <c:v>61</c:v>
                </c:pt>
                <c:pt idx="19">
                  <c:v>61</c:v>
                </c:pt>
                <c:pt idx="20">
                  <c:v>61</c:v>
                </c:pt>
                <c:pt idx="21">
                  <c:v>61</c:v>
                </c:pt>
                <c:pt idx="22">
                  <c:v>61</c:v>
                </c:pt>
                <c:pt idx="23">
                  <c:v>62</c:v>
                </c:pt>
                <c:pt idx="24">
                  <c:v>62</c:v>
                </c:pt>
                <c:pt idx="25">
                  <c:v>62</c:v>
                </c:pt>
                <c:pt idx="26">
                  <c:v>62</c:v>
                </c:pt>
                <c:pt idx="27">
                  <c:v>62</c:v>
                </c:pt>
                <c:pt idx="28">
                  <c:v>62</c:v>
                </c:pt>
                <c:pt idx="29">
                  <c:v>62</c:v>
                </c:pt>
                <c:pt idx="30">
                  <c:v>62</c:v>
                </c:pt>
                <c:pt idx="31">
                  <c:v>62</c:v>
                </c:pt>
                <c:pt idx="32">
                  <c:v>62</c:v>
                </c:pt>
                <c:pt idx="33">
                  <c:v>62</c:v>
                </c:pt>
                <c:pt idx="34">
                  <c:v>62</c:v>
                </c:pt>
                <c:pt idx="35">
                  <c:v>62</c:v>
                </c:pt>
                <c:pt idx="36">
                  <c:v>62</c:v>
                </c:pt>
                <c:pt idx="37">
                  <c:v>62</c:v>
                </c:pt>
                <c:pt idx="38">
                  <c:v>62</c:v>
                </c:pt>
                <c:pt idx="39">
                  <c:v>62</c:v>
                </c:pt>
                <c:pt idx="40">
                  <c:v>62</c:v>
                </c:pt>
                <c:pt idx="41">
                  <c:v>62</c:v>
                </c:pt>
                <c:pt idx="42">
                  <c:v>62</c:v>
                </c:pt>
                <c:pt idx="43">
                  <c:v>62</c:v>
                </c:pt>
                <c:pt idx="44">
                  <c:v>62</c:v>
                </c:pt>
                <c:pt idx="45">
                  <c:v>62</c:v>
                </c:pt>
                <c:pt idx="46">
                  <c:v>62</c:v>
                </c:pt>
                <c:pt idx="47">
                  <c:v>62</c:v>
                </c:pt>
                <c:pt idx="48">
                  <c:v>62</c:v>
                </c:pt>
                <c:pt idx="49">
                  <c:v>62</c:v>
                </c:pt>
                <c:pt idx="50">
                  <c:v>62</c:v>
                </c:pt>
                <c:pt idx="51">
                  <c:v>62</c:v>
                </c:pt>
                <c:pt idx="52">
                  <c:v>62</c:v>
                </c:pt>
                <c:pt idx="53">
                  <c:v>62</c:v>
                </c:pt>
                <c:pt idx="54">
                  <c:v>62</c:v>
                </c:pt>
                <c:pt idx="55">
                  <c:v>62</c:v>
                </c:pt>
                <c:pt idx="56">
                  <c:v>62</c:v>
                </c:pt>
                <c:pt idx="57">
                  <c:v>62</c:v>
                </c:pt>
                <c:pt idx="58">
                  <c:v>62</c:v>
                </c:pt>
                <c:pt idx="59">
                  <c:v>62</c:v>
                </c:pt>
                <c:pt idx="60">
                  <c:v>62</c:v>
                </c:pt>
                <c:pt idx="61">
                  <c:v>62</c:v>
                </c:pt>
                <c:pt idx="62">
                  <c:v>62</c:v>
                </c:pt>
                <c:pt idx="63">
                  <c:v>62</c:v>
                </c:pt>
                <c:pt idx="64">
                  <c:v>61</c:v>
                </c:pt>
                <c:pt idx="65">
                  <c:v>62</c:v>
                </c:pt>
                <c:pt idx="66">
                  <c:v>62</c:v>
                </c:pt>
                <c:pt idx="67">
                  <c:v>62</c:v>
                </c:pt>
                <c:pt idx="68">
                  <c:v>62</c:v>
                </c:pt>
                <c:pt idx="69">
                  <c:v>62</c:v>
                </c:pt>
                <c:pt idx="70">
                  <c:v>61</c:v>
                </c:pt>
                <c:pt idx="71">
                  <c:v>63</c:v>
                </c:pt>
                <c:pt idx="72">
                  <c:v>63</c:v>
                </c:pt>
                <c:pt idx="73">
                  <c:v>63</c:v>
                </c:pt>
                <c:pt idx="74">
                  <c:v>63</c:v>
                </c:pt>
                <c:pt idx="75">
                  <c:v>63</c:v>
                </c:pt>
                <c:pt idx="76">
                  <c:v>63</c:v>
                </c:pt>
                <c:pt idx="77">
                  <c:v>60</c:v>
                </c:pt>
                <c:pt idx="78">
                  <c:v>61</c:v>
                </c:pt>
                <c:pt idx="79">
                  <c:v>61</c:v>
                </c:pt>
                <c:pt idx="80">
                  <c:v>61</c:v>
                </c:pt>
                <c:pt idx="81">
                  <c:v>60</c:v>
                </c:pt>
                <c:pt idx="82">
                  <c:v>63</c:v>
                </c:pt>
                <c:pt idx="83">
                  <c:v>63</c:v>
                </c:pt>
                <c:pt idx="84">
                  <c:v>60</c:v>
                </c:pt>
                <c:pt idx="85">
                  <c:v>61</c:v>
                </c:pt>
                <c:pt idx="86">
                  <c:v>61</c:v>
                </c:pt>
                <c:pt idx="87">
                  <c:v>61</c:v>
                </c:pt>
                <c:pt idx="88">
                  <c:v>59</c:v>
                </c:pt>
                <c:pt idx="89">
                  <c:v>59</c:v>
                </c:pt>
                <c:pt idx="90">
                  <c:v>59</c:v>
                </c:pt>
                <c:pt idx="91">
                  <c:v>59</c:v>
                </c:pt>
                <c:pt idx="92">
                  <c:v>59</c:v>
                </c:pt>
                <c:pt idx="93">
                  <c:v>59</c:v>
                </c:pt>
                <c:pt idx="94">
                  <c:v>59</c:v>
                </c:pt>
                <c:pt idx="95">
                  <c:v>63</c:v>
                </c:pt>
                <c:pt idx="96">
                  <c:v>59</c:v>
                </c:pt>
                <c:pt idx="97">
                  <c:v>59</c:v>
                </c:pt>
                <c:pt idx="98">
                  <c:v>61</c:v>
                </c:pt>
                <c:pt idx="99">
                  <c:v>61</c:v>
                </c:pt>
                <c:pt idx="100">
                  <c:v>61</c:v>
                </c:pt>
                <c:pt idx="101">
                  <c:v>61</c:v>
                </c:pt>
                <c:pt idx="102">
                  <c:v>59</c:v>
                </c:pt>
                <c:pt idx="103">
                  <c:v>61</c:v>
                </c:pt>
                <c:pt idx="104">
                  <c:v>59</c:v>
                </c:pt>
                <c:pt idx="105">
                  <c:v>60</c:v>
                </c:pt>
                <c:pt idx="106">
                  <c:v>60</c:v>
                </c:pt>
                <c:pt idx="107">
                  <c:v>59</c:v>
                </c:pt>
                <c:pt idx="108">
                  <c:v>59</c:v>
                </c:pt>
                <c:pt idx="109">
                  <c:v>61</c:v>
                </c:pt>
                <c:pt idx="110">
                  <c:v>62</c:v>
                </c:pt>
                <c:pt idx="111">
                  <c:v>62</c:v>
                </c:pt>
                <c:pt idx="112">
                  <c:v>62</c:v>
                </c:pt>
                <c:pt idx="113">
                  <c:v>62</c:v>
                </c:pt>
                <c:pt idx="114">
                  <c:v>60</c:v>
                </c:pt>
                <c:pt idx="115">
                  <c:v>60</c:v>
                </c:pt>
                <c:pt idx="116">
                  <c:v>59</c:v>
                </c:pt>
                <c:pt idx="117">
                  <c:v>59</c:v>
                </c:pt>
                <c:pt idx="118">
                  <c:v>62</c:v>
                </c:pt>
                <c:pt idx="119">
                  <c:v>59</c:v>
                </c:pt>
                <c:pt idx="120">
                  <c:v>62</c:v>
                </c:pt>
                <c:pt idx="121">
                  <c:v>59</c:v>
                </c:pt>
                <c:pt idx="122">
                  <c:v>60</c:v>
                </c:pt>
                <c:pt idx="123">
                  <c:v>60</c:v>
                </c:pt>
                <c:pt idx="124">
                  <c:v>63</c:v>
                </c:pt>
                <c:pt idx="125">
                  <c:v>61</c:v>
                </c:pt>
                <c:pt idx="126">
                  <c:v>63</c:v>
                </c:pt>
                <c:pt idx="127">
                  <c:v>64</c:v>
                </c:pt>
                <c:pt idx="128">
                  <c:v>64</c:v>
                </c:pt>
                <c:pt idx="129">
                  <c:v>65</c:v>
                </c:pt>
                <c:pt idx="130">
                  <c:v>65</c:v>
                </c:pt>
                <c:pt idx="131">
                  <c:v>65</c:v>
                </c:pt>
                <c:pt idx="132">
                  <c:v>65</c:v>
                </c:pt>
              </c:numCache>
            </c:numRef>
          </c:val>
        </c:ser>
        <c:marker val="1"/>
        <c:axId val="86453248"/>
        <c:axId val="89089152"/>
      </c:lineChart>
      <c:catAx>
        <c:axId val="86453248"/>
        <c:scaling>
          <c:orientation val="minMax"/>
        </c:scaling>
        <c:axPos val="b"/>
        <c:numFmt formatCode="#,##0" sourceLinked="0"/>
        <c:majorTickMark val="none"/>
        <c:tickLblPos val="nextTo"/>
        <c:crossAx val="89089152"/>
        <c:crosses val="autoZero"/>
        <c:auto val="1"/>
        <c:lblAlgn val="ctr"/>
        <c:lblOffset val="100"/>
      </c:catAx>
      <c:valAx>
        <c:axId val="89089152"/>
        <c:scaling>
          <c:orientation val="minMax"/>
          <c:max val="66"/>
          <c:min val="58"/>
        </c:scaling>
        <c:axPos val="l"/>
        <c:numFmt formatCode="General" sourceLinked="1"/>
        <c:majorTickMark val="none"/>
        <c:tickLblPos val="nextTo"/>
        <c:crossAx val="8645324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typo3!$H$2:$H$97</c:f>
              <c:numCache>
                <c:formatCode>General</c:formatCode>
                <c:ptCount val="96"/>
                <c:pt idx="0">
                  <c:v>10</c:v>
                </c:pt>
                <c:pt idx="1">
                  <c:v>10</c:v>
                </c:pt>
                <c:pt idx="2">
                  <c:v>10</c:v>
                </c:pt>
                <c:pt idx="3">
                  <c:v>10</c:v>
                </c:pt>
                <c:pt idx="4">
                  <c:v>11</c:v>
                </c:pt>
                <c:pt idx="5">
                  <c:v>11</c:v>
                </c:pt>
                <c:pt idx="6">
                  <c:v>12</c:v>
                </c:pt>
                <c:pt idx="7">
                  <c:v>12</c:v>
                </c:pt>
                <c:pt idx="8">
                  <c:v>12</c:v>
                </c:pt>
                <c:pt idx="9">
                  <c:v>12</c:v>
                </c:pt>
                <c:pt idx="10">
                  <c:v>12</c:v>
                </c:pt>
                <c:pt idx="11">
                  <c:v>12</c:v>
                </c:pt>
                <c:pt idx="12">
                  <c:v>12</c:v>
                </c:pt>
                <c:pt idx="13">
                  <c:v>13</c:v>
                </c:pt>
                <c:pt idx="14">
                  <c:v>13</c:v>
                </c:pt>
                <c:pt idx="15">
                  <c:v>13</c:v>
                </c:pt>
                <c:pt idx="16">
                  <c:v>13</c:v>
                </c:pt>
                <c:pt idx="17">
                  <c:v>14</c:v>
                </c:pt>
                <c:pt idx="18">
                  <c:v>15</c:v>
                </c:pt>
                <c:pt idx="19">
                  <c:v>15</c:v>
                </c:pt>
                <c:pt idx="20">
                  <c:v>15</c:v>
                </c:pt>
                <c:pt idx="21">
                  <c:v>18</c:v>
                </c:pt>
                <c:pt idx="22">
                  <c:v>18</c:v>
                </c:pt>
                <c:pt idx="23">
                  <c:v>18</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20</c:v>
                </c:pt>
                <c:pt idx="51">
                  <c:v>20</c:v>
                </c:pt>
                <c:pt idx="52">
                  <c:v>21</c:v>
                </c:pt>
                <c:pt idx="53">
                  <c:v>21</c:v>
                </c:pt>
                <c:pt idx="54">
                  <c:v>22</c:v>
                </c:pt>
                <c:pt idx="55">
                  <c:v>22</c:v>
                </c:pt>
                <c:pt idx="56">
                  <c:v>22</c:v>
                </c:pt>
                <c:pt idx="57">
                  <c:v>22</c:v>
                </c:pt>
                <c:pt idx="58">
                  <c:v>22</c:v>
                </c:pt>
                <c:pt idx="59">
                  <c:v>22</c:v>
                </c:pt>
                <c:pt idx="60">
                  <c:v>22</c:v>
                </c:pt>
                <c:pt idx="61">
                  <c:v>23</c:v>
                </c:pt>
                <c:pt idx="62">
                  <c:v>23</c:v>
                </c:pt>
                <c:pt idx="63">
                  <c:v>22</c:v>
                </c:pt>
                <c:pt idx="64">
                  <c:v>22</c:v>
                </c:pt>
                <c:pt idx="65">
                  <c:v>22</c:v>
                </c:pt>
                <c:pt idx="66">
                  <c:v>22</c:v>
                </c:pt>
                <c:pt idx="67">
                  <c:v>22</c:v>
                </c:pt>
                <c:pt idx="68">
                  <c:v>21</c:v>
                </c:pt>
                <c:pt idx="69">
                  <c:v>18</c:v>
                </c:pt>
                <c:pt idx="70">
                  <c:v>18</c:v>
                </c:pt>
                <c:pt idx="71">
                  <c:v>18</c:v>
                </c:pt>
                <c:pt idx="72">
                  <c:v>16</c:v>
                </c:pt>
                <c:pt idx="73">
                  <c:v>15</c:v>
                </c:pt>
                <c:pt idx="74">
                  <c:v>14</c:v>
                </c:pt>
                <c:pt idx="75">
                  <c:v>14</c:v>
                </c:pt>
                <c:pt idx="76">
                  <c:v>14</c:v>
                </c:pt>
                <c:pt idx="77">
                  <c:v>14</c:v>
                </c:pt>
                <c:pt idx="78">
                  <c:v>14</c:v>
                </c:pt>
                <c:pt idx="79">
                  <c:v>14</c:v>
                </c:pt>
                <c:pt idx="80">
                  <c:v>16</c:v>
                </c:pt>
                <c:pt idx="81">
                  <c:v>16</c:v>
                </c:pt>
                <c:pt idx="82">
                  <c:v>16</c:v>
                </c:pt>
                <c:pt idx="83">
                  <c:v>16</c:v>
                </c:pt>
                <c:pt idx="84">
                  <c:v>16</c:v>
                </c:pt>
                <c:pt idx="85">
                  <c:v>21</c:v>
                </c:pt>
                <c:pt idx="86">
                  <c:v>21</c:v>
                </c:pt>
                <c:pt idx="87">
                  <c:v>23</c:v>
                </c:pt>
                <c:pt idx="88">
                  <c:v>23</c:v>
                </c:pt>
                <c:pt idx="89">
                  <c:v>23</c:v>
                </c:pt>
                <c:pt idx="90">
                  <c:v>23</c:v>
                </c:pt>
                <c:pt idx="91">
                  <c:v>23</c:v>
                </c:pt>
                <c:pt idx="92">
                  <c:v>23</c:v>
                </c:pt>
                <c:pt idx="93">
                  <c:v>23</c:v>
                </c:pt>
                <c:pt idx="94">
                  <c:v>23</c:v>
                </c:pt>
                <c:pt idx="95">
                  <c:v>23</c:v>
                </c:pt>
              </c:numCache>
            </c:numRef>
          </c:val>
        </c:ser>
        <c:marker val="1"/>
        <c:axId val="89228416"/>
        <c:axId val="89631360"/>
      </c:lineChart>
      <c:catAx>
        <c:axId val="89228416"/>
        <c:scaling>
          <c:orientation val="minMax"/>
        </c:scaling>
        <c:axPos val="b"/>
        <c:numFmt formatCode="#,##0" sourceLinked="0"/>
        <c:majorTickMark val="none"/>
        <c:tickLblPos val="nextTo"/>
        <c:crossAx val="89631360"/>
        <c:crosses val="autoZero"/>
        <c:auto val="1"/>
        <c:lblAlgn val="ctr"/>
        <c:lblOffset val="100"/>
        <c:tickLblSkip val="9"/>
      </c:catAx>
      <c:valAx>
        <c:axId val="89631360"/>
        <c:scaling>
          <c:orientation val="minMax"/>
          <c:max val="24"/>
          <c:min val="9"/>
        </c:scaling>
        <c:axPos val="l"/>
        <c:numFmt formatCode="General" sourceLinked="1"/>
        <c:majorTickMark val="none"/>
        <c:tickLblPos val="nextTo"/>
        <c:crossAx val="8922841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mediawiki!$A$2:$A$323</c:f>
              <c:numCache>
                <c:formatCode>General</c:formatCode>
                <c:ptCount val="3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numCache>
            </c:numRef>
          </c:cat>
          <c:val>
            <c:numRef>
              <c:f>mediawiki!$H$2:$H$323</c:f>
              <c:numCache>
                <c:formatCode>General</c:formatCode>
                <c:ptCount val="322"/>
                <c:pt idx="0">
                  <c:v>17</c:v>
                </c:pt>
                <c:pt idx="1">
                  <c:v>16</c:v>
                </c:pt>
                <c:pt idx="2">
                  <c:v>17</c:v>
                </c:pt>
                <c:pt idx="3">
                  <c:v>17</c:v>
                </c:pt>
                <c:pt idx="4">
                  <c:v>17</c:v>
                </c:pt>
                <c:pt idx="5">
                  <c:v>18</c:v>
                </c:pt>
                <c:pt idx="6">
                  <c:v>19</c:v>
                </c:pt>
                <c:pt idx="7">
                  <c:v>19</c:v>
                </c:pt>
                <c:pt idx="8">
                  <c:v>19</c:v>
                </c:pt>
                <c:pt idx="9">
                  <c:v>19</c:v>
                </c:pt>
                <c:pt idx="10">
                  <c:v>19</c:v>
                </c:pt>
                <c:pt idx="11">
                  <c:v>19</c:v>
                </c:pt>
                <c:pt idx="12">
                  <c:v>19</c:v>
                </c:pt>
                <c:pt idx="13">
                  <c:v>19</c:v>
                </c:pt>
                <c:pt idx="14">
                  <c:v>20</c:v>
                </c:pt>
                <c:pt idx="15">
                  <c:v>21</c:v>
                </c:pt>
                <c:pt idx="16">
                  <c:v>22</c:v>
                </c:pt>
                <c:pt idx="17">
                  <c:v>22</c:v>
                </c:pt>
                <c:pt idx="18">
                  <c:v>22</c:v>
                </c:pt>
                <c:pt idx="19">
                  <c:v>23</c:v>
                </c:pt>
                <c:pt idx="20">
                  <c:v>23</c:v>
                </c:pt>
                <c:pt idx="21">
                  <c:v>23</c:v>
                </c:pt>
                <c:pt idx="22">
                  <c:v>24</c:v>
                </c:pt>
                <c:pt idx="23">
                  <c:v>24</c:v>
                </c:pt>
                <c:pt idx="24">
                  <c:v>24</c:v>
                </c:pt>
                <c:pt idx="25">
                  <c:v>24</c:v>
                </c:pt>
                <c:pt idx="26">
                  <c:v>24</c:v>
                </c:pt>
                <c:pt idx="27">
                  <c:v>25</c:v>
                </c:pt>
                <c:pt idx="28">
                  <c:v>26</c:v>
                </c:pt>
                <c:pt idx="29">
                  <c:v>26</c:v>
                </c:pt>
                <c:pt idx="30">
                  <c:v>26</c:v>
                </c:pt>
                <c:pt idx="31">
                  <c:v>26</c:v>
                </c:pt>
                <c:pt idx="32">
                  <c:v>26</c:v>
                </c:pt>
                <c:pt idx="33">
                  <c:v>28</c:v>
                </c:pt>
                <c:pt idx="34">
                  <c:v>28</c:v>
                </c:pt>
                <c:pt idx="35">
                  <c:v>28</c:v>
                </c:pt>
                <c:pt idx="36">
                  <c:v>28</c:v>
                </c:pt>
                <c:pt idx="37">
                  <c:v>28</c:v>
                </c:pt>
                <c:pt idx="38">
                  <c:v>28</c:v>
                </c:pt>
                <c:pt idx="39">
                  <c:v>27</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27</c:v>
                </c:pt>
                <c:pt idx="55">
                  <c:v>27</c:v>
                </c:pt>
                <c:pt idx="56">
                  <c:v>27</c:v>
                </c:pt>
                <c:pt idx="57">
                  <c:v>27</c:v>
                </c:pt>
                <c:pt idx="58">
                  <c:v>27</c:v>
                </c:pt>
                <c:pt idx="59">
                  <c:v>27</c:v>
                </c:pt>
                <c:pt idx="60">
                  <c:v>28</c:v>
                </c:pt>
                <c:pt idx="61">
                  <c:v>26</c:v>
                </c:pt>
                <c:pt idx="62">
                  <c:v>25</c:v>
                </c:pt>
                <c:pt idx="63">
                  <c:v>25</c:v>
                </c:pt>
                <c:pt idx="64">
                  <c:v>23</c:v>
                </c:pt>
                <c:pt idx="65">
                  <c:v>23</c:v>
                </c:pt>
                <c:pt idx="66">
                  <c:v>23</c:v>
                </c:pt>
                <c:pt idx="67">
                  <c:v>23</c:v>
                </c:pt>
                <c:pt idx="68">
                  <c:v>23</c:v>
                </c:pt>
                <c:pt idx="69">
                  <c:v>23</c:v>
                </c:pt>
                <c:pt idx="70">
                  <c:v>24</c:v>
                </c:pt>
                <c:pt idx="71">
                  <c:v>24</c:v>
                </c:pt>
                <c:pt idx="72">
                  <c:v>24</c:v>
                </c:pt>
                <c:pt idx="73">
                  <c:v>25</c:v>
                </c:pt>
                <c:pt idx="74">
                  <c:v>25</c:v>
                </c:pt>
                <c:pt idx="75">
                  <c:v>25</c:v>
                </c:pt>
                <c:pt idx="76">
                  <c:v>25</c:v>
                </c:pt>
                <c:pt idx="77">
                  <c:v>25</c:v>
                </c:pt>
                <c:pt idx="78">
                  <c:v>25</c:v>
                </c:pt>
                <c:pt idx="79">
                  <c:v>25</c:v>
                </c:pt>
                <c:pt idx="80">
                  <c:v>25</c:v>
                </c:pt>
                <c:pt idx="81">
                  <c:v>25</c:v>
                </c:pt>
                <c:pt idx="82">
                  <c:v>25</c:v>
                </c:pt>
                <c:pt idx="83">
                  <c:v>25</c:v>
                </c:pt>
                <c:pt idx="84">
                  <c:v>25</c:v>
                </c:pt>
                <c:pt idx="85">
                  <c:v>26</c:v>
                </c:pt>
                <c:pt idx="86">
                  <c:v>27</c:v>
                </c:pt>
                <c:pt idx="87">
                  <c:v>28</c:v>
                </c:pt>
                <c:pt idx="88">
                  <c:v>28</c:v>
                </c:pt>
                <c:pt idx="89">
                  <c:v>29</c:v>
                </c:pt>
                <c:pt idx="90">
                  <c:v>29</c:v>
                </c:pt>
                <c:pt idx="91">
                  <c:v>29</c:v>
                </c:pt>
                <c:pt idx="92">
                  <c:v>29</c:v>
                </c:pt>
                <c:pt idx="93">
                  <c:v>30</c:v>
                </c:pt>
                <c:pt idx="94">
                  <c:v>31</c:v>
                </c:pt>
                <c:pt idx="95">
                  <c:v>31</c:v>
                </c:pt>
                <c:pt idx="96">
                  <c:v>32</c:v>
                </c:pt>
                <c:pt idx="97">
                  <c:v>31</c:v>
                </c:pt>
                <c:pt idx="98">
                  <c:v>31</c:v>
                </c:pt>
                <c:pt idx="99">
                  <c:v>31</c:v>
                </c:pt>
                <c:pt idx="100">
                  <c:v>31</c:v>
                </c:pt>
                <c:pt idx="101">
                  <c:v>31</c:v>
                </c:pt>
                <c:pt idx="102">
                  <c:v>31</c:v>
                </c:pt>
                <c:pt idx="103">
                  <c:v>31</c:v>
                </c:pt>
                <c:pt idx="104">
                  <c:v>31</c:v>
                </c:pt>
                <c:pt idx="105">
                  <c:v>31</c:v>
                </c:pt>
                <c:pt idx="106">
                  <c:v>31</c:v>
                </c:pt>
                <c:pt idx="107">
                  <c:v>31</c:v>
                </c:pt>
                <c:pt idx="108">
                  <c:v>31</c:v>
                </c:pt>
                <c:pt idx="109">
                  <c:v>31</c:v>
                </c:pt>
                <c:pt idx="110">
                  <c:v>32</c:v>
                </c:pt>
                <c:pt idx="111">
                  <c:v>33</c:v>
                </c:pt>
                <c:pt idx="112">
                  <c:v>33</c:v>
                </c:pt>
                <c:pt idx="113">
                  <c:v>33</c:v>
                </c:pt>
                <c:pt idx="114">
                  <c:v>33</c:v>
                </c:pt>
                <c:pt idx="115">
                  <c:v>33</c:v>
                </c:pt>
                <c:pt idx="116">
                  <c:v>33</c:v>
                </c:pt>
                <c:pt idx="117">
                  <c:v>33</c:v>
                </c:pt>
                <c:pt idx="118">
                  <c:v>33</c:v>
                </c:pt>
                <c:pt idx="119">
                  <c:v>33</c:v>
                </c:pt>
                <c:pt idx="120">
                  <c:v>33</c:v>
                </c:pt>
                <c:pt idx="121">
                  <c:v>33</c:v>
                </c:pt>
                <c:pt idx="122">
                  <c:v>33</c:v>
                </c:pt>
                <c:pt idx="123">
                  <c:v>33</c:v>
                </c:pt>
                <c:pt idx="124">
                  <c:v>33</c:v>
                </c:pt>
                <c:pt idx="125">
                  <c:v>33</c:v>
                </c:pt>
                <c:pt idx="126">
                  <c:v>34</c:v>
                </c:pt>
                <c:pt idx="127">
                  <c:v>34</c:v>
                </c:pt>
                <c:pt idx="128">
                  <c:v>34</c:v>
                </c:pt>
                <c:pt idx="129">
                  <c:v>34</c:v>
                </c:pt>
                <c:pt idx="130">
                  <c:v>34</c:v>
                </c:pt>
                <c:pt idx="131">
                  <c:v>34</c:v>
                </c:pt>
                <c:pt idx="132">
                  <c:v>34</c:v>
                </c:pt>
                <c:pt idx="133">
                  <c:v>34</c:v>
                </c:pt>
                <c:pt idx="134">
                  <c:v>34</c:v>
                </c:pt>
                <c:pt idx="135">
                  <c:v>34</c:v>
                </c:pt>
                <c:pt idx="136">
                  <c:v>34</c:v>
                </c:pt>
                <c:pt idx="137">
                  <c:v>34</c:v>
                </c:pt>
                <c:pt idx="138">
                  <c:v>34</c:v>
                </c:pt>
                <c:pt idx="139">
                  <c:v>34</c:v>
                </c:pt>
                <c:pt idx="140">
                  <c:v>34</c:v>
                </c:pt>
                <c:pt idx="141">
                  <c:v>34</c:v>
                </c:pt>
                <c:pt idx="142">
                  <c:v>34</c:v>
                </c:pt>
                <c:pt idx="143">
                  <c:v>34</c:v>
                </c:pt>
                <c:pt idx="144">
                  <c:v>34</c:v>
                </c:pt>
                <c:pt idx="145">
                  <c:v>34</c:v>
                </c:pt>
                <c:pt idx="146">
                  <c:v>34</c:v>
                </c:pt>
                <c:pt idx="147">
                  <c:v>34</c:v>
                </c:pt>
                <c:pt idx="148">
                  <c:v>34</c:v>
                </c:pt>
                <c:pt idx="149">
                  <c:v>34</c:v>
                </c:pt>
                <c:pt idx="150">
                  <c:v>34</c:v>
                </c:pt>
                <c:pt idx="151">
                  <c:v>34</c:v>
                </c:pt>
                <c:pt idx="152">
                  <c:v>34</c:v>
                </c:pt>
                <c:pt idx="153">
                  <c:v>34</c:v>
                </c:pt>
                <c:pt idx="154">
                  <c:v>34</c:v>
                </c:pt>
                <c:pt idx="155">
                  <c:v>34</c:v>
                </c:pt>
                <c:pt idx="156">
                  <c:v>34</c:v>
                </c:pt>
                <c:pt idx="157">
                  <c:v>34</c:v>
                </c:pt>
                <c:pt idx="158">
                  <c:v>34</c:v>
                </c:pt>
                <c:pt idx="159">
                  <c:v>34</c:v>
                </c:pt>
                <c:pt idx="160">
                  <c:v>34</c:v>
                </c:pt>
                <c:pt idx="161">
                  <c:v>34</c:v>
                </c:pt>
                <c:pt idx="162">
                  <c:v>34</c:v>
                </c:pt>
                <c:pt idx="163">
                  <c:v>34</c:v>
                </c:pt>
                <c:pt idx="164">
                  <c:v>34</c:v>
                </c:pt>
                <c:pt idx="165">
                  <c:v>34</c:v>
                </c:pt>
                <c:pt idx="166">
                  <c:v>34</c:v>
                </c:pt>
                <c:pt idx="167">
                  <c:v>34</c:v>
                </c:pt>
                <c:pt idx="168">
                  <c:v>34</c:v>
                </c:pt>
                <c:pt idx="169">
                  <c:v>34</c:v>
                </c:pt>
                <c:pt idx="170">
                  <c:v>35</c:v>
                </c:pt>
                <c:pt idx="171">
                  <c:v>35</c:v>
                </c:pt>
                <c:pt idx="172">
                  <c:v>35</c:v>
                </c:pt>
                <c:pt idx="173">
                  <c:v>35</c:v>
                </c:pt>
                <c:pt idx="174">
                  <c:v>36</c:v>
                </c:pt>
                <c:pt idx="175">
                  <c:v>35</c:v>
                </c:pt>
                <c:pt idx="176">
                  <c:v>35</c:v>
                </c:pt>
                <c:pt idx="177">
                  <c:v>36</c:v>
                </c:pt>
                <c:pt idx="178">
                  <c:v>36</c:v>
                </c:pt>
                <c:pt idx="179">
                  <c:v>36</c:v>
                </c:pt>
                <c:pt idx="180">
                  <c:v>37</c:v>
                </c:pt>
                <c:pt idx="181">
                  <c:v>38</c:v>
                </c:pt>
                <c:pt idx="182">
                  <c:v>38</c:v>
                </c:pt>
                <c:pt idx="183">
                  <c:v>38</c:v>
                </c:pt>
                <c:pt idx="184">
                  <c:v>38</c:v>
                </c:pt>
                <c:pt idx="185">
                  <c:v>38</c:v>
                </c:pt>
                <c:pt idx="186">
                  <c:v>38</c:v>
                </c:pt>
                <c:pt idx="187">
                  <c:v>38</c:v>
                </c:pt>
                <c:pt idx="188">
                  <c:v>38</c:v>
                </c:pt>
                <c:pt idx="189">
                  <c:v>38</c:v>
                </c:pt>
                <c:pt idx="190">
                  <c:v>38</c:v>
                </c:pt>
                <c:pt idx="191">
                  <c:v>38</c:v>
                </c:pt>
                <c:pt idx="192">
                  <c:v>38</c:v>
                </c:pt>
                <c:pt idx="193">
                  <c:v>38</c:v>
                </c:pt>
                <c:pt idx="194">
                  <c:v>38</c:v>
                </c:pt>
                <c:pt idx="195">
                  <c:v>38</c:v>
                </c:pt>
                <c:pt idx="196">
                  <c:v>39</c:v>
                </c:pt>
                <c:pt idx="197">
                  <c:v>39</c:v>
                </c:pt>
                <c:pt idx="198">
                  <c:v>39</c:v>
                </c:pt>
                <c:pt idx="199">
                  <c:v>39</c:v>
                </c:pt>
                <c:pt idx="200">
                  <c:v>38</c:v>
                </c:pt>
                <c:pt idx="201">
                  <c:v>38</c:v>
                </c:pt>
                <c:pt idx="202">
                  <c:v>38</c:v>
                </c:pt>
                <c:pt idx="203">
                  <c:v>38</c:v>
                </c:pt>
                <c:pt idx="204">
                  <c:v>38</c:v>
                </c:pt>
                <c:pt idx="205">
                  <c:v>38</c:v>
                </c:pt>
                <c:pt idx="206">
                  <c:v>38</c:v>
                </c:pt>
                <c:pt idx="207">
                  <c:v>38</c:v>
                </c:pt>
                <c:pt idx="208">
                  <c:v>38</c:v>
                </c:pt>
                <c:pt idx="209">
                  <c:v>39</c:v>
                </c:pt>
                <c:pt idx="210">
                  <c:v>38</c:v>
                </c:pt>
                <c:pt idx="211">
                  <c:v>38</c:v>
                </c:pt>
                <c:pt idx="212">
                  <c:v>39</c:v>
                </c:pt>
                <c:pt idx="213">
                  <c:v>39</c:v>
                </c:pt>
                <c:pt idx="214">
                  <c:v>38</c:v>
                </c:pt>
                <c:pt idx="215">
                  <c:v>38</c:v>
                </c:pt>
                <c:pt idx="216">
                  <c:v>38</c:v>
                </c:pt>
                <c:pt idx="217">
                  <c:v>38</c:v>
                </c:pt>
                <c:pt idx="218">
                  <c:v>38</c:v>
                </c:pt>
                <c:pt idx="219">
                  <c:v>38</c:v>
                </c:pt>
                <c:pt idx="220">
                  <c:v>38</c:v>
                </c:pt>
                <c:pt idx="221">
                  <c:v>38</c:v>
                </c:pt>
                <c:pt idx="222">
                  <c:v>40</c:v>
                </c:pt>
                <c:pt idx="223">
                  <c:v>41</c:v>
                </c:pt>
                <c:pt idx="224">
                  <c:v>41</c:v>
                </c:pt>
                <c:pt idx="225">
                  <c:v>41</c:v>
                </c:pt>
                <c:pt idx="226">
                  <c:v>41</c:v>
                </c:pt>
                <c:pt idx="227">
                  <c:v>41</c:v>
                </c:pt>
                <c:pt idx="228">
                  <c:v>41</c:v>
                </c:pt>
                <c:pt idx="229">
                  <c:v>41</c:v>
                </c:pt>
                <c:pt idx="230">
                  <c:v>41</c:v>
                </c:pt>
                <c:pt idx="231">
                  <c:v>41</c:v>
                </c:pt>
                <c:pt idx="232">
                  <c:v>41</c:v>
                </c:pt>
                <c:pt idx="233">
                  <c:v>42</c:v>
                </c:pt>
                <c:pt idx="234">
                  <c:v>42</c:v>
                </c:pt>
                <c:pt idx="235">
                  <c:v>42</c:v>
                </c:pt>
                <c:pt idx="236">
                  <c:v>43</c:v>
                </c:pt>
                <c:pt idx="237">
                  <c:v>43</c:v>
                </c:pt>
                <c:pt idx="238">
                  <c:v>43</c:v>
                </c:pt>
                <c:pt idx="239">
                  <c:v>43</c:v>
                </c:pt>
                <c:pt idx="240">
                  <c:v>43</c:v>
                </c:pt>
                <c:pt idx="241">
                  <c:v>44</c:v>
                </c:pt>
                <c:pt idx="242">
                  <c:v>44</c:v>
                </c:pt>
                <c:pt idx="243">
                  <c:v>44</c:v>
                </c:pt>
                <c:pt idx="244">
                  <c:v>44</c:v>
                </c:pt>
                <c:pt idx="245">
                  <c:v>44</c:v>
                </c:pt>
                <c:pt idx="246">
                  <c:v>45</c:v>
                </c:pt>
                <c:pt idx="247">
                  <c:v>45</c:v>
                </c:pt>
                <c:pt idx="248">
                  <c:v>45</c:v>
                </c:pt>
                <c:pt idx="249">
                  <c:v>45</c:v>
                </c:pt>
                <c:pt idx="250">
                  <c:v>45</c:v>
                </c:pt>
                <c:pt idx="251">
                  <c:v>45</c:v>
                </c:pt>
                <c:pt idx="252">
                  <c:v>45</c:v>
                </c:pt>
                <c:pt idx="253">
                  <c:v>46</c:v>
                </c:pt>
                <c:pt idx="254">
                  <c:v>46</c:v>
                </c:pt>
                <c:pt idx="255">
                  <c:v>46</c:v>
                </c:pt>
                <c:pt idx="256">
                  <c:v>46</c:v>
                </c:pt>
                <c:pt idx="257">
                  <c:v>46</c:v>
                </c:pt>
                <c:pt idx="258">
                  <c:v>46</c:v>
                </c:pt>
                <c:pt idx="259">
                  <c:v>46</c:v>
                </c:pt>
                <c:pt idx="260">
                  <c:v>46</c:v>
                </c:pt>
                <c:pt idx="261">
                  <c:v>46</c:v>
                </c:pt>
                <c:pt idx="262">
                  <c:v>46</c:v>
                </c:pt>
                <c:pt idx="263">
                  <c:v>49</c:v>
                </c:pt>
                <c:pt idx="264">
                  <c:v>49</c:v>
                </c:pt>
                <c:pt idx="265">
                  <c:v>49</c:v>
                </c:pt>
                <c:pt idx="266">
                  <c:v>49</c:v>
                </c:pt>
                <c:pt idx="267">
                  <c:v>49</c:v>
                </c:pt>
                <c:pt idx="268">
                  <c:v>49</c:v>
                </c:pt>
                <c:pt idx="269">
                  <c:v>49</c:v>
                </c:pt>
                <c:pt idx="270">
                  <c:v>49</c:v>
                </c:pt>
                <c:pt idx="271">
                  <c:v>49</c:v>
                </c:pt>
                <c:pt idx="272">
                  <c:v>49</c:v>
                </c:pt>
                <c:pt idx="273">
                  <c:v>49</c:v>
                </c:pt>
                <c:pt idx="274">
                  <c:v>49</c:v>
                </c:pt>
                <c:pt idx="275">
                  <c:v>49</c:v>
                </c:pt>
                <c:pt idx="276">
                  <c:v>49</c:v>
                </c:pt>
                <c:pt idx="277">
                  <c:v>49</c:v>
                </c:pt>
                <c:pt idx="278">
                  <c:v>49</c:v>
                </c:pt>
                <c:pt idx="279">
                  <c:v>49</c:v>
                </c:pt>
                <c:pt idx="280">
                  <c:v>49</c:v>
                </c:pt>
                <c:pt idx="281">
                  <c:v>48</c:v>
                </c:pt>
                <c:pt idx="282">
                  <c:v>48</c:v>
                </c:pt>
                <c:pt idx="283">
                  <c:v>49</c:v>
                </c:pt>
                <c:pt idx="284">
                  <c:v>49</c:v>
                </c:pt>
                <c:pt idx="285">
                  <c:v>50</c:v>
                </c:pt>
                <c:pt idx="286">
                  <c:v>50</c:v>
                </c:pt>
                <c:pt idx="287">
                  <c:v>51</c:v>
                </c:pt>
                <c:pt idx="288">
                  <c:v>51</c:v>
                </c:pt>
                <c:pt idx="289">
                  <c:v>51</c:v>
                </c:pt>
                <c:pt idx="290">
                  <c:v>51</c:v>
                </c:pt>
                <c:pt idx="291">
                  <c:v>51</c:v>
                </c:pt>
                <c:pt idx="292">
                  <c:v>51</c:v>
                </c:pt>
                <c:pt idx="293">
                  <c:v>54</c:v>
                </c:pt>
                <c:pt idx="294">
                  <c:v>51</c:v>
                </c:pt>
                <c:pt idx="295">
                  <c:v>51</c:v>
                </c:pt>
                <c:pt idx="296">
                  <c:v>51</c:v>
                </c:pt>
                <c:pt idx="297">
                  <c:v>51</c:v>
                </c:pt>
                <c:pt idx="298">
                  <c:v>54</c:v>
                </c:pt>
                <c:pt idx="299">
                  <c:v>54</c:v>
                </c:pt>
                <c:pt idx="300">
                  <c:v>51</c:v>
                </c:pt>
                <c:pt idx="301">
                  <c:v>51</c:v>
                </c:pt>
                <c:pt idx="302">
                  <c:v>51</c:v>
                </c:pt>
                <c:pt idx="303">
                  <c:v>51</c:v>
                </c:pt>
                <c:pt idx="304">
                  <c:v>51</c:v>
                </c:pt>
                <c:pt idx="305">
                  <c:v>51</c:v>
                </c:pt>
                <c:pt idx="306">
                  <c:v>51</c:v>
                </c:pt>
                <c:pt idx="307">
                  <c:v>51</c:v>
                </c:pt>
                <c:pt idx="308">
                  <c:v>50</c:v>
                </c:pt>
                <c:pt idx="309">
                  <c:v>50</c:v>
                </c:pt>
                <c:pt idx="310">
                  <c:v>50</c:v>
                </c:pt>
                <c:pt idx="311">
                  <c:v>50</c:v>
                </c:pt>
                <c:pt idx="312">
                  <c:v>50</c:v>
                </c:pt>
                <c:pt idx="313">
                  <c:v>50</c:v>
                </c:pt>
                <c:pt idx="314">
                  <c:v>50</c:v>
                </c:pt>
                <c:pt idx="315">
                  <c:v>50</c:v>
                </c:pt>
                <c:pt idx="316">
                  <c:v>51</c:v>
                </c:pt>
                <c:pt idx="317">
                  <c:v>50</c:v>
                </c:pt>
                <c:pt idx="318">
                  <c:v>50</c:v>
                </c:pt>
                <c:pt idx="319">
                  <c:v>50</c:v>
                </c:pt>
                <c:pt idx="320">
                  <c:v>50</c:v>
                </c:pt>
                <c:pt idx="321">
                  <c:v>50</c:v>
                </c:pt>
              </c:numCache>
            </c:numRef>
          </c:val>
        </c:ser>
        <c:marker val="1"/>
        <c:axId val="89808256"/>
        <c:axId val="91185152"/>
      </c:lineChart>
      <c:catAx>
        <c:axId val="89808256"/>
        <c:scaling>
          <c:orientation val="minMax"/>
        </c:scaling>
        <c:axPos val="b"/>
        <c:numFmt formatCode="#,##0" sourceLinked="0"/>
        <c:majorTickMark val="none"/>
        <c:tickLblPos val="nextTo"/>
        <c:crossAx val="91185152"/>
        <c:crosses val="autoZero"/>
        <c:auto val="1"/>
        <c:lblAlgn val="ctr"/>
        <c:lblOffset val="100"/>
      </c:catAx>
      <c:valAx>
        <c:axId val="91185152"/>
        <c:scaling>
          <c:orientation val="minMax"/>
          <c:max val="56"/>
          <c:min val="10"/>
        </c:scaling>
        <c:axPos val="l"/>
        <c:numFmt formatCode="General" sourceLinked="1"/>
        <c:majorTickMark val="none"/>
        <c:tickLblPos val="nextTo"/>
        <c:crossAx val="8980825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5301"/>
          </a:xfrm>
          <a:prstGeom prst="rect">
            <a:avLst/>
          </a:prstGeom>
        </p:spPr>
        <p:txBody>
          <a:bodyPr vert="horz" lIns="91659" tIns="45830" rIns="91659" bIns="45830" rtlCol="0"/>
          <a:lstStyle>
            <a:lvl1pPr algn="l">
              <a:defRPr sz="1200"/>
            </a:lvl1pPr>
          </a:lstStyle>
          <a:p>
            <a:endParaRPr lang="el-GR"/>
          </a:p>
        </p:txBody>
      </p:sp>
      <p:sp>
        <p:nvSpPr>
          <p:cNvPr id="3" name="Date Placeholder 2"/>
          <p:cNvSpPr>
            <a:spLocks noGrp="1"/>
          </p:cNvSpPr>
          <p:nvPr>
            <p:ph type="dt" sz="quarter" idx="1"/>
          </p:nvPr>
        </p:nvSpPr>
        <p:spPr>
          <a:xfrm>
            <a:off x="3855839" y="0"/>
            <a:ext cx="2949786" cy="495301"/>
          </a:xfrm>
          <a:prstGeom prst="rect">
            <a:avLst/>
          </a:prstGeom>
        </p:spPr>
        <p:txBody>
          <a:bodyPr vert="horz" lIns="91659" tIns="45830" rIns="91659" bIns="45830" rtlCol="0"/>
          <a:lstStyle>
            <a:lvl1pPr algn="r">
              <a:defRPr sz="1200"/>
            </a:lvl1pPr>
          </a:lstStyle>
          <a:p>
            <a:fld id="{78302D58-7D6B-4C17-B5F2-D8F4AC1E118B}" type="datetimeFigureOut">
              <a:rPr lang="el-GR" smtClean="0"/>
              <a:pPr/>
              <a:t>5/7/2015</a:t>
            </a:fld>
            <a:endParaRPr lang="el-GR"/>
          </a:p>
        </p:txBody>
      </p:sp>
      <p:sp>
        <p:nvSpPr>
          <p:cNvPr id="4" name="Footer Placeholder 3"/>
          <p:cNvSpPr>
            <a:spLocks noGrp="1"/>
          </p:cNvSpPr>
          <p:nvPr>
            <p:ph type="ftr" sz="quarter" idx="2"/>
          </p:nvPr>
        </p:nvSpPr>
        <p:spPr>
          <a:xfrm>
            <a:off x="1" y="9408981"/>
            <a:ext cx="2949786" cy="495301"/>
          </a:xfrm>
          <a:prstGeom prst="rect">
            <a:avLst/>
          </a:prstGeom>
        </p:spPr>
        <p:txBody>
          <a:bodyPr vert="horz" lIns="91659" tIns="45830" rIns="91659" bIns="45830" rtlCol="0" anchor="b"/>
          <a:lstStyle>
            <a:lvl1pPr algn="l">
              <a:defRPr sz="1200"/>
            </a:lvl1pPr>
          </a:lstStyle>
          <a:p>
            <a:endParaRPr lang="el-GR"/>
          </a:p>
        </p:txBody>
      </p:sp>
      <p:sp>
        <p:nvSpPr>
          <p:cNvPr id="5" name="Slide Number Placeholder 4"/>
          <p:cNvSpPr>
            <a:spLocks noGrp="1"/>
          </p:cNvSpPr>
          <p:nvPr>
            <p:ph type="sldNum" sz="quarter" idx="3"/>
          </p:nvPr>
        </p:nvSpPr>
        <p:spPr>
          <a:xfrm>
            <a:off x="3855839" y="9408981"/>
            <a:ext cx="2949786" cy="495301"/>
          </a:xfrm>
          <a:prstGeom prst="rect">
            <a:avLst/>
          </a:prstGeom>
        </p:spPr>
        <p:txBody>
          <a:bodyPr vert="horz" lIns="91659" tIns="45830" rIns="91659" bIns="45830" rtlCol="0" anchor="b"/>
          <a:lstStyle>
            <a:lvl1pPr algn="r">
              <a:defRPr sz="1200"/>
            </a:lvl1pPr>
          </a:lstStyle>
          <a:p>
            <a:fld id="{51DC3B35-3877-4334-B2D0-73771060A11C}"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30275" y="744538"/>
            <a:ext cx="4948238"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0721" y="4705351"/>
            <a:ext cx="5445759" cy="4457701"/>
          </a:xfrm>
          <a:prstGeom prst="rect">
            <a:avLst/>
          </a:prstGeom>
        </p:spPr>
        <p:txBody>
          <a:bodyPr lIns="91644" tIns="91644" rIns="91644" bIns="91644"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dirty="0"/>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855305" y="9408622"/>
            <a:ext cx="2950273" cy="495780"/>
          </a:xfrm>
          <a:prstGeom prst="rect">
            <a:avLst/>
          </a:prstGeom>
          <a:noFill/>
        </p:spPr>
        <p:txBody>
          <a:bodyPr lIns="92638" tIns="46319" rIns="92638" bIns="46319"/>
          <a:lstStyle/>
          <a:p>
            <a:fld id="{D4988368-2BE9-4919-81A1-BE5984F40940}" type="slidenum">
              <a:rPr lang="en-GB" smtClean="0"/>
              <a:pPr/>
              <a:t>61</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xfrm>
            <a:off x="3855305" y="9408622"/>
            <a:ext cx="2950273" cy="495780"/>
          </a:xfrm>
          <a:prstGeom prst="rect">
            <a:avLst/>
          </a:prstGeom>
          <a:noFill/>
        </p:spPr>
        <p:txBody>
          <a:bodyPr lIns="92638" tIns="46319" rIns="92638" bIns="46319"/>
          <a:lstStyle/>
          <a:p>
            <a:fld id="{A0E0FCE6-B042-4C0E-99AC-E6044F8E904D}" type="slidenum">
              <a:rPr lang="en-GB" smtClean="0"/>
              <a:pPr/>
              <a:t>62</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smtClean="0"/>
              <a:t>Intuitively, entropy metrics: </a:t>
            </a:r>
          </a:p>
          <a:p>
            <a:endParaRPr lang="en-US" dirty="0" smtClean="0"/>
          </a:p>
          <a:p>
            <a:pPr>
              <a:buFontTx/>
              <a:buNone/>
            </a:pPr>
            <a:r>
              <a:rPr lang="en-US" dirty="0" smtClean="0"/>
              <a:t>-- are transitive-related metrics, </a:t>
            </a:r>
          </a:p>
          <a:p>
            <a:pPr>
              <a:buFontTx/>
              <a:buChar char="-"/>
            </a:pPr>
            <a:endParaRPr lang="en-US" dirty="0" smtClean="0"/>
          </a:p>
          <a:p>
            <a:pPr>
              <a:buFontTx/>
              <a:buChar char="-"/>
            </a:pPr>
            <a:r>
              <a:rPr lang="en-US" b="1" dirty="0" smtClean="0"/>
              <a:t>- take into account the #paths arriving to a node especially when more than one paths exist between two nodes in the graph (in contrast to the transitive degree that measures the max path) </a:t>
            </a:r>
          </a:p>
          <a:p>
            <a:pPr>
              <a:buFontTx/>
              <a:buChar char="-"/>
            </a:pPr>
            <a:endParaRPr lang="en-US" dirty="0" smtClean="0"/>
          </a:p>
          <a:p>
            <a:pPr>
              <a:buFontTx/>
              <a:buChar char="-"/>
            </a:pPr>
            <a:r>
              <a:rPr lang="en-US" dirty="0" smtClean="0"/>
              <a:t>- the #paths are quantified as probability and entropy measures how sensitive a node is by an arbitrary event on the graph (more paths arriving to a node, more dependent this node is).</a:t>
            </a:r>
            <a:endParaRPr lang="el-GR"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64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65</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66</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67</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68</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69</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70</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 : attribute</a:t>
            </a:r>
            <a:r>
              <a:rPr lang="en-US" baseline="0" dirty="0" smtClean="0"/>
              <a:t> dispensability</a:t>
            </a:r>
          </a:p>
          <a:p>
            <a:r>
              <a:rPr lang="en-US" baseline="0" dirty="0" smtClean="0"/>
              <a:t>AR: attribute </a:t>
            </a:r>
            <a:r>
              <a:rPr lang="en-US" baseline="0" dirty="0" err="1" smtClean="0"/>
              <a:t>replaceability</a:t>
            </a:r>
            <a:endParaRPr lang="en-US" baseline="0" dirty="0" smtClean="0"/>
          </a:p>
          <a:p>
            <a:r>
              <a:rPr lang="en-US" baseline="0" dirty="0" smtClean="0"/>
              <a:t>…</a:t>
            </a:r>
          </a:p>
          <a:p>
            <a:endParaRPr lang="en-US" baseline="0" dirty="0" smtClean="0"/>
          </a:p>
          <a:p>
            <a:r>
              <a:rPr lang="en-US" baseline="0" dirty="0" smtClean="0"/>
              <a:t>Phone can be both removed and replaced</a:t>
            </a:r>
          </a:p>
          <a:p>
            <a:r>
              <a:rPr lang="en-US" baseline="0" dirty="0" smtClean="0"/>
              <a:t>The filter on </a:t>
            </a:r>
            <a:r>
              <a:rPr lang="en-US" baseline="0" dirty="0" err="1" smtClean="0"/>
              <a:t>barcelona</a:t>
            </a:r>
            <a:r>
              <a:rPr lang="en-US" baseline="0" dirty="0" smtClean="0"/>
              <a:t> at the join condition can be dropped</a:t>
            </a:r>
          </a:p>
          <a:p>
            <a:endParaRPr lang="el-GR" dirty="0"/>
          </a:p>
        </p:txBody>
      </p:sp>
      <p:sp>
        <p:nvSpPr>
          <p:cNvPr id="4" name="Slide Number Placeholder 3"/>
          <p:cNvSpPr>
            <a:spLocks noGrp="1"/>
          </p:cNvSpPr>
          <p:nvPr>
            <p:ph type="sldNum" sz="quarter" idx="10"/>
          </p:nvPr>
        </p:nvSpPr>
        <p:spPr>
          <a:xfrm>
            <a:off x="3855838" y="9408981"/>
            <a:ext cx="2949787" cy="495300"/>
          </a:xfrm>
          <a:prstGeom prst="rect">
            <a:avLst/>
          </a:prstGeom>
        </p:spPr>
        <p:txBody>
          <a:bodyPr/>
          <a:lstStyle/>
          <a:p>
            <a:fld id="{AA332EC8-FAFC-4733-8429-A0E6CAB2FBAF}" type="slidenum">
              <a:rPr lang="el-GR" smtClean="0"/>
              <a:pPr/>
              <a:t>21</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72</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73</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74</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75</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76</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77</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78</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981"/>
            <a:ext cx="2949787" cy="495300"/>
          </a:xfrm>
          <a:prstGeom prst="rect">
            <a:avLst/>
          </a:prstGeom>
        </p:spPr>
        <p:txBody>
          <a:bodyPr/>
          <a:lstStyle/>
          <a:p>
            <a:endParaRPr lang="el-GR"/>
          </a:p>
        </p:txBody>
      </p:sp>
      <p:sp>
        <p:nvSpPr>
          <p:cNvPr id="5" name="Slide Number Placeholder 4"/>
          <p:cNvSpPr>
            <a:spLocks noGrp="1"/>
          </p:cNvSpPr>
          <p:nvPr>
            <p:ph type="sldNum" sz="quarter" idx="11"/>
          </p:nvPr>
        </p:nvSpPr>
        <p:spPr>
          <a:xfrm>
            <a:off x="3855838" y="9408981"/>
            <a:ext cx="2949787" cy="495300"/>
          </a:xfrm>
          <a:prstGeom prst="rect">
            <a:avLst/>
          </a:prstGeom>
        </p:spPr>
        <p:txBody>
          <a:bodyPr/>
          <a:lstStyle/>
          <a:p>
            <a:fld id="{BD04F4B6-D912-43A3-958A-C136B9E7606B}" type="slidenum">
              <a:rPr lang="el-GR" smtClean="0"/>
              <a:pPr/>
              <a:t>87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p:cNvSpPr>
          <p:nvPr>
            <p:ph type="body"/>
          </p:nvPr>
        </p:nvSpPr>
        <p:spPr>
          <a:xfrm>
            <a:off x="680369" y="4705001"/>
            <a:ext cx="5446029" cy="4457258"/>
          </a:xfrm>
          <a:prstGeom prst="rect">
            <a:avLst/>
          </a:prstGeom>
        </p:spPr>
        <p:txBody>
          <a:bodyPr lIns="97926" tIns="49139" rIns="97926" bIns="49139"/>
          <a:lstStyle/>
          <a:p>
            <a:r>
              <a:rPr lang="en-US" dirty="0" smtClean="0"/>
              <a:t>Our ecosystem is described by the following</a:t>
            </a:r>
            <a:r>
              <a:rPr lang="en-US" baseline="0" dirty="0" smtClean="0"/>
              <a:t> image:</a:t>
            </a:r>
            <a:endParaRPr lang="en-US" dirty="0" smtClean="0"/>
          </a:p>
          <a:p>
            <a:r>
              <a:rPr lang="en-US" dirty="0" smtClean="0"/>
              <a:t>On the left</a:t>
            </a:r>
            <a:r>
              <a:rPr lang="en-US" baseline="0" dirty="0" smtClean="0"/>
              <a:t> we can see the Relations and their Attributes</a:t>
            </a:r>
            <a:r>
              <a:rPr lang="el-GR" baseline="0" dirty="0" smtClean="0"/>
              <a:t>. </a:t>
            </a:r>
            <a:r>
              <a:rPr lang="en-US" baseline="0" dirty="0" smtClean="0"/>
              <a:t>On their right we see </a:t>
            </a:r>
            <a:r>
              <a:rPr lang="en-US" baseline="0" dirty="0" err="1" smtClean="0"/>
              <a:t>V_Course</a:t>
            </a:r>
            <a:r>
              <a:rPr lang="en-US" baseline="0" dirty="0" smtClean="0"/>
              <a:t> view where we use </a:t>
            </a:r>
            <a:r>
              <a:rPr lang="el-GR" baseline="0" dirty="0" smtClean="0"/>
              <a:t>3 </a:t>
            </a:r>
            <a:r>
              <a:rPr lang="en-US" baseline="0" dirty="0" smtClean="0"/>
              <a:t>of the relations. The </a:t>
            </a:r>
            <a:r>
              <a:rPr lang="en-US" baseline="0" dirty="0" err="1" smtClean="0"/>
              <a:t>V_Course</a:t>
            </a:r>
            <a:r>
              <a:rPr lang="en-US" baseline="0" dirty="0" smtClean="0"/>
              <a:t> view provides with Attributes the </a:t>
            </a:r>
            <a:r>
              <a:rPr lang="en-US" baseline="0" dirty="0" err="1" smtClean="0"/>
              <a:t>V_Tr</a:t>
            </a:r>
            <a:r>
              <a:rPr lang="en-US" baseline="0" dirty="0" smtClean="0"/>
              <a:t> view</a:t>
            </a:r>
            <a:r>
              <a:rPr lang="el-GR" baseline="0" dirty="0" smtClean="0"/>
              <a:t>.  </a:t>
            </a:r>
            <a:r>
              <a:rPr lang="en-US" baseline="0" dirty="0" smtClean="0"/>
              <a:t>The</a:t>
            </a:r>
            <a:r>
              <a:rPr lang="el-GR" baseline="0" dirty="0" smtClean="0"/>
              <a:t> </a:t>
            </a:r>
            <a:r>
              <a:rPr lang="en-US" baseline="0" dirty="0" err="1" smtClean="0"/>
              <a:t>V_Tr</a:t>
            </a:r>
            <a:r>
              <a:rPr lang="en-US" baseline="0" dirty="0" smtClean="0"/>
              <a:t>  view besides the</a:t>
            </a:r>
            <a:r>
              <a:rPr lang="el-GR" baseline="0" dirty="0" smtClean="0"/>
              <a:t> </a:t>
            </a:r>
            <a:r>
              <a:rPr lang="en-US" baseline="0" dirty="0" err="1" smtClean="0"/>
              <a:t>V_Course</a:t>
            </a:r>
            <a:r>
              <a:rPr lang="en-US" baseline="0" dirty="0" smtClean="0"/>
              <a:t> view has as input the Transcript relation</a:t>
            </a:r>
            <a:r>
              <a:rPr lang="el-GR" baseline="0" dirty="0" smtClean="0"/>
              <a:t>. </a:t>
            </a:r>
            <a:r>
              <a:rPr lang="en-US" baseline="0" dirty="0" smtClean="0"/>
              <a:t>Finally we can see on the upper most right part of the image the query that compares the</a:t>
            </a:r>
            <a:r>
              <a:rPr lang="el-GR" baseline="0" dirty="0" smtClean="0"/>
              <a:t> </a:t>
            </a:r>
            <a:r>
              <a:rPr lang="en-US" baseline="0" dirty="0" smtClean="0"/>
              <a:t>grades of the students in DB_I &amp; DB_II courses</a:t>
            </a:r>
            <a:r>
              <a:rPr lang="el-GR" baseline="0" dirty="0" smtClean="0"/>
              <a:t>, </a:t>
            </a:r>
            <a:r>
              <a:rPr lang="en-US" baseline="0" dirty="0" smtClean="0"/>
              <a:t>and in the lower right part we see the query that gives the average grade of the students</a:t>
            </a:r>
            <a:r>
              <a:rPr lang="el-GR" baseline="0" dirty="0" smtClean="0"/>
              <a:t>.</a:t>
            </a:r>
          </a:p>
        </p:txBody>
      </p:sp>
      <p:sp>
        <p:nvSpPr>
          <p:cNvPr id="528" name="TextShape 2"/>
          <p:cNvSpPr txBox="1"/>
          <p:nvPr/>
        </p:nvSpPr>
        <p:spPr>
          <a:xfrm>
            <a:off x="3855749" y="9409653"/>
            <a:ext cx="2949631" cy="494438"/>
          </a:xfrm>
          <a:prstGeom prst="rect">
            <a:avLst/>
          </a:prstGeom>
        </p:spPr>
        <p:txBody>
          <a:bodyPr lIns="97926" tIns="49139" rIns="97926" bIns="49139" anchor="b"/>
          <a:lstStyle/>
          <a:p>
            <a:pPr>
              <a:lnSpc>
                <a:spcPct val="100000"/>
              </a:lnSpc>
            </a:pPr>
            <a:fld id="{D3483F87-B2A2-4CDC-8CA0-1069F46D8BDE}" type="slidenum">
              <a:rPr lang="en-US" sz="1300">
                <a:solidFill>
                  <a:srgbClr val="000000"/>
                </a:solidFill>
              </a:rPr>
              <a:pPr>
                <a:lnSpc>
                  <a:spcPct val="100000"/>
                </a:lnSpc>
              </a:pPr>
              <a:t>88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p:cNvSpPr>
          <p:nvPr>
            <p:ph type="body"/>
          </p:nvPr>
        </p:nvSpPr>
        <p:spPr>
          <a:xfrm>
            <a:off x="680369" y="4705001"/>
            <a:ext cx="5446029" cy="4457258"/>
          </a:xfrm>
          <a:prstGeom prst="rect">
            <a:avLst/>
          </a:prstGeom>
        </p:spPr>
        <p:txBody>
          <a:bodyPr lIns="97926" tIns="49139" rIns="97926" bIns="49139"/>
          <a:lstStyle/>
          <a:p>
            <a:r>
              <a:rPr lang="en-US" dirty="0" smtClean="0"/>
              <a:t>A graph that describes the core</a:t>
            </a:r>
            <a:r>
              <a:rPr lang="en-US" baseline="0" dirty="0" smtClean="0"/>
              <a:t> parts of the ecosystem. We observe a query that gives the average grade of the courses that the students have attended and passed of our university ecosystem. The INS parts of the modules are the parts that are connected with provider modules. The OUTS part is the one that provides the answer to the users. Finally the SMTX part which represents the filters that the user wants to apply on the information (for example </a:t>
            </a:r>
            <a:r>
              <a:rPr lang="en-US" baseline="0" dirty="0" err="1" smtClean="0"/>
              <a:t>tgrade</a:t>
            </a:r>
            <a:r>
              <a:rPr lang="en-US" baseline="0" dirty="0" smtClean="0"/>
              <a:t> &gt; 4/10).</a:t>
            </a:r>
            <a:endParaRPr lang="en-US" dirty="0" smtClean="0"/>
          </a:p>
        </p:txBody>
      </p:sp>
      <p:sp>
        <p:nvSpPr>
          <p:cNvPr id="526" name="TextShape 2"/>
          <p:cNvSpPr txBox="1"/>
          <p:nvPr/>
        </p:nvSpPr>
        <p:spPr>
          <a:xfrm>
            <a:off x="3855749" y="9409653"/>
            <a:ext cx="2949631" cy="494438"/>
          </a:xfrm>
          <a:prstGeom prst="rect">
            <a:avLst/>
          </a:prstGeom>
        </p:spPr>
        <p:txBody>
          <a:bodyPr lIns="97926" tIns="49139" rIns="97926" bIns="49139" anchor="b"/>
          <a:lstStyle/>
          <a:p>
            <a:pPr>
              <a:lnSpc>
                <a:spcPct val="100000"/>
              </a:lnSpc>
            </a:pPr>
            <a:fld id="{02B1ACA8-B2BF-4CF0-9720-692534D03327}" type="slidenum">
              <a:rPr lang="en-US" sz="1300">
                <a:solidFill>
                  <a:srgbClr val="000000"/>
                </a:solidFill>
              </a:rPr>
              <a:pPr>
                <a:lnSpc>
                  <a:spcPct val="100000"/>
                </a:lnSpc>
              </a:pPr>
              <a:t>89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49</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55838" y="9408981"/>
            <a:ext cx="2949787" cy="495300"/>
          </a:xfrm>
          <a:prstGeom prst="rect">
            <a:avLst/>
          </a:prstGeom>
        </p:spPr>
        <p:txBody>
          <a:bodyPr/>
          <a:lstStyle/>
          <a:p>
            <a:fld id="{56C438E0-5909-4EC7-96E8-A714BFFF54DA}" type="slidenum">
              <a:rPr lang="el-GR" smtClean="0"/>
              <a:pPr/>
              <a:t>90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55838" y="9408981"/>
            <a:ext cx="2949787" cy="495300"/>
          </a:xfrm>
          <a:prstGeom prst="rect">
            <a:avLst/>
          </a:prstGeom>
        </p:spPr>
        <p:txBody>
          <a:bodyPr/>
          <a:lstStyle/>
          <a:p>
            <a:fld id="{56C438E0-5909-4EC7-96E8-A714BFFF54DA}" type="slidenum">
              <a:rPr lang="el-GR" smtClean="0"/>
              <a:pPr/>
              <a:t>91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a:p>
            <a:r>
              <a:rPr lang="en-US" sz="1100" dirty="0" smtClean="0"/>
              <a:t>Conflict resolution</a:t>
            </a:r>
          </a:p>
          <a:p>
            <a:r>
              <a:rPr lang="en-US" sz="1100" dirty="0" smtClean="0"/>
              <a:t>Assume a view used by two queries is altered. Assume also that the first query vetoes the change and requires the structure and semantics of the old view to remain, whereas the second concedes to the change and states it will adapt to the new  structure and semantics of the view. The co-existence of blocker and adapter data consumers of an affected module signifies the need to retain both the old and the new version of the module, whenever this is possible. </a:t>
            </a:r>
          </a:p>
          <a:p>
            <a:endParaRPr lang="en-US" sz="1100" dirty="0" smtClean="0"/>
          </a:p>
          <a:p>
            <a:r>
              <a:rPr lang="en-US" sz="1100" dirty="0" err="1" smtClean="0"/>
              <a:t>Rewritting</a:t>
            </a:r>
            <a:endParaRPr lang="en-US" sz="1100" dirty="0" smtClean="0"/>
          </a:p>
          <a:p>
            <a:r>
              <a:rPr lang="en-US" sz="1100" dirty="0" smtClean="0"/>
              <a:t>This is heavily dependent upon the nature of the event (obviously, a query adapts differently to the removal of an attribute and differently to the addition of an attribute, let alone changes in semantics). </a:t>
            </a:r>
            <a:endParaRPr lang="el-G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3855749" y="9409653"/>
            <a:ext cx="2949631" cy="494438"/>
          </a:xfrm>
          <a:prstGeom prst="rect">
            <a:avLst/>
          </a:prstGeom>
        </p:spPr>
        <p:txBody>
          <a:bodyPr lIns="97926" tIns="49139" rIns="97926" bIns="49139" anchor="b"/>
          <a:lstStyle/>
          <a:p>
            <a:pPr>
              <a:lnSpc>
                <a:spcPct val="100000"/>
              </a:lnSpc>
            </a:pPr>
            <a:fld id="{3109DF83-BEE1-4235-8654-7150AB3B43E5}" type="slidenum">
              <a:rPr lang="en-US" sz="1300"/>
              <a:pPr>
                <a:lnSpc>
                  <a:spcPct val="100000"/>
                </a:lnSpc>
              </a:pPr>
              <a:t>94</a:t>
            </a:fld>
            <a:endParaRPr dirty="0"/>
          </a:p>
        </p:txBody>
      </p:sp>
      <p:sp>
        <p:nvSpPr>
          <p:cNvPr id="547" name="PlaceHolder 2"/>
          <p:cNvSpPr>
            <a:spLocks noGrp="1"/>
          </p:cNvSpPr>
          <p:nvPr>
            <p:ph type="body"/>
          </p:nvPr>
        </p:nvSpPr>
        <p:spPr>
          <a:xfrm>
            <a:off x="680369" y="4705001"/>
            <a:ext cx="5446029" cy="4457258"/>
          </a:xfrm>
          <a:prstGeom prst="rect">
            <a:avLst/>
          </a:prstGeom>
        </p:spPr>
        <p:txBody>
          <a:bodyPr lIns="97926" tIns="49139" rIns="97926" bIns="49139"/>
          <a:lstStyle/>
          <a:p>
            <a:pPr>
              <a:lnSpc>
                <a:spcPct val="100000"/>
              </a:lnSpc>
            </a:pPr>
            <a:r>
              <a:rPr lang="en-US" dirty="0" smtClean="0"/>
              <a:t>Query 2 is a blocker while query1</a:t>
            </a:r>
            <a:r>
              <a:rPr lang="en-US" baseline="0" dirty="0" smtClean="0"/>
              <a:t> accepts the change that was initiated by view0. Our issue is to satisfy both queries.</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Example for syntactic impact</a:t>
            </a:r>
          </a:p>
          <a:p>
            <a:r>
              <a:rPr lang="en-US" dirty="0" smtClean="0"/>
              <a:t>	relation</a:t>
            </a:r>
            <a:r>
              <a:rPr lang="en-US" baseline="0" dirty="0" smtClean="0"/>
              <a:t> removed causes direct failure in apps</a:t>
            </a:r>
            <a:endParaRPr lang="en-US" dirty="0" smtClean="0"/>
          </a:p>
          <a:p>
            <a:r>
              <a:rPr lang="en-US" dirty="0" smtClean="0"/>
              <a:t>Example for</a:t>
            </a:r>
            <a:r>
              <a:rPr lang="en-US" baseline="0" dirty="0" smtClean="0"/>
              <a:t> semantic impact</a:t>
            </a:r>
          </a:p>
          <a:p>
            <a:r>
              <a:rPr lang="en-US" baseline="0" dirty="0" smtClean="0"/>
              <a:t>	attribute insertion might add information that is not known and ignored by apps</a:t>
            </a:r>
          </a:p>
          <a:p>
            <a:endParaRPr lang="en-US" dirty="0" smtClean="0"/>
          </a:p>
          <a:p>
            <a:endParaRPr lang="en-US" dirty="0" smtClean="0"/>
          </a:p>
          <a:p>
            <a:r>
              <a:rPr lang="en-US" dirty="0" smtClean="0"/>
              <a:t>Benefits</a:t>
            </a:r>
            <a:r>
              <a:rPr lang="en-US" baseline="0" dirty="0" smtClean="0"/>
              <a:t> by applying design patterns and </a:t>
            </a:r>
            <a:r>
              <a:rPr lang="en-US" dirty="0" smtClean="0"/>
              <a:t>by avoiding anti-patterns.</a:t>
            </a:r>
          </a:p>
          <a:p>
            <a:r>
              <a:rPr lang="en-US" dirty="0" smtClean="0"/>
              <a:t>Anti patterns will lead to cumulative complexity for both db an applications that will eventually make the entire system decline and be replaced by other systems. </a:t>
            </a:r>
          </a:p>
          <a:p>
            <a:r>
              <a:rPr lang="en-US" dirty="0" smtClean="0"/>
              <a:t>We can find out not only good ways to do stuff but we can see what is the matter with those that go bad and avoid it.</a:t>
            </a:r>
            <a:endParaRPr lang="el-G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The survey data are primarily stored in 7 source tables </a:t>
            </a:r>
            <a:r>
              <a:rPr lang="en-US" dirty="0" smtClean="0"/>
              <a:t>and are subsequently processed so that they can be integrated in the organization’s warehouse and queried. Each survey varies its schema according to the different number and types of questions comprising the survey’s questionnaire; however, there are several common elements in all surveys. </a:t>
            </a:r>
          </a:p>
          <a:p>
            <a:r>
              <a:rPr lang="en-US" dirty="0" smtClean="0"/>
              <a:t>One table (S1) holds information about the metadata of the survey (e.g., the year held, the sample size, etc.), which are rarely altered or renamed and mostly complemented or specialized yearly by adding new attributes in the survey’s metadata. All other source tables (S2-S7) retain the answers to the questionnaires, where most alterations occur every year. </a:t>
            </a:r>
          </a:p>
          <a:p>
            <a:endParaRPr lang="el-GR" dirty="0"/>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50</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endParaRPr lang="el-G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err="1" smtClean="0"/>
              <a:t>BioSQL</a:t>
            </a:r>
            <a:r>
              <a:rPr lang="en-US" dirty="0" smtClean="0"/>
              <a:t> (2</a:t>
            </a:r>
            <a:r>
              <a:rPr lang="en-US" baseline="30000" dirty="0" smtClean="0"/>
              <a:t>nd</a:t>
            </a:r>
            <a:r>
              <a:rPr lang="en-US" dirty="0" smtClean="0"/>
              <a:t> row, last) is an exception to 1</a:t>
            </a:r>
            <a:r>
              <a:rPr lang="en-US" baseline="30000" dirty="0" smtClean="0"/>
              <a:t>st</a:t>
            </a:r>
            <a:r>
              <a:rPr lang="en-US" dirty="0" smtClean="0"/>
              <a:t> law</a:t>
            </a:r>
          </a:p>
          <a:p>
            <a:pPr defTabSz="916595"/>
            <a:r>
              <a:rPr lang="en-US" dirty="0" smtClean="0"/>
              <a:t>Large gaps of stability (inactivity) in all datasets</a:t>
            </a:r>
            <a:endParaRPr lang="el-GR" dirty="0" smtClean="0"/>
          </a:p>
          <a:p>
            <a:pPr defTabSz="916595"/>
            <a:r>
              <a:rPr lang="en-US" dirty="0" smtClean="0"/>
              <a:t>Apart</a:t>
            </a:r>
            <a:r>
              <a:rPr lang="en-US" baseline="0" dirty="0" smtClean="0"/>
              <a:t> from </a:t>
            </a:r>
            <a:r>
              <a:rPr lang="en-US" baseline="0" dirty="0" err="1" smtClean="0"/>
              <a:t>phpBB</a:t>
            </a:r>
            <a:r>
              <a:rPr lang="en-US" baseline="0" dirty="0" smtClean="0"/>
              <a:t> (3</a:t>
            </a:r>
            <a:r>
              <a:rPr lang="en-US" baseline="30000" dirty="0" smtClean="0"/>
              <a:t>rd</a:t>
            </a:r>
            <a:r>
              <a:rPr lang="en-US" baseline="0" dirty="0" smtClean="0"/>
              <a:t> row, 1</a:t>
            </a:r>
            <a:r>
              <a:rPr lang="en-US" baseline="30000" dirty="0" smtClean="0"/>
              <a:t>st</a:t>
            </a:r>
            <a:r>
              <a:rPr lang="en-US" baseline="0" dirty="0" smtClean="0"/>
              <a:t>), age results in less activity; density of activity drops</a:t>
            </a:r>
            <a:endParaRPr lang="el-G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Apart</a:t>
            </a:r>
            <a:r>
              <a:rPr lang="en-US" baseline="0" dirty="0" smtClean="0"/>
              <a:t> from </a:t>
            </a:r>
            <a:r>
              <a:rPr lang="en-US" baseline="0" dirty="0" err="1" smtClean="0"/>
              <a:t>phpBB</a:t>
            </a:r>
            <a:r>
              <a:rPr lang="en-US" baseline="0" dirty="0" smtClean="0"/>
              <a:t>, age results in less activity; density of activity drops</a:t>
            </a:r>
            <a:endParaRPr lang="el-G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Divide</a:t>
            </a:r>
            <a:r>
              <a:rPr lang="en-US" baseline="0" dirty="0" smtClean="0"/>
              <a:t> findings in two categories:</a:t>
            </a:r>
          </a:p>
          <a:p>
            <a:r>
              <a:rPr lang="en-US" baseline="0" dirty="0" smtClean="0"/>
              <a:t> -High Certainty</a:t>
            </a:r>
          </a:p>
          <a:p>
            <a:r>
              <a:rPr lang="en-US" baseline="0" dirty="0" smtClean="0"/>
              <a:t> -need further work (grey)</a:t>
            </a:r>
            <a:endParaRPr lang="en-US" dirty="0" smtClean="0"/>
          </a:p>
          <a:p>
            <a:endParaRPr lang="en-US" dirty="0" smtClean="0"/>
          </a:p>
          <a:p>
            <a:r>
              <a:rPr lang="en-US" dirty="0" smtClean="0"/>
              <a:t>We avoid the term law – don’t have</a:t>
            </a:r>
            <a:r>
              <a:rPr lang="en-US" baseline="0" dirty="0" smtClean="0"/>
              <a:t> unshakable evidence of their existence, we don’t have clear understanding of mechanisms</a:t>
            </a:r>
          </a:p>
          <a:p>
            <a:endParaRPr lang="el-G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a:xfrm>
            <a:off x="3855082" y="9409108"/>
            <a:ext cx="2950529" cy="495301"/>
          </a:xfrm>
          <a:prstGeom prst="rect">
            <a:avLst/>
          </a:prstGeom>
        </p:spPr>
        <p:txBody>
          <a:bodyPr lIns="91659" tIns="45830" rIns="91659" bIns="45830"/>
          <a:lstStyle/>
          <a:p>
            <a:fld id="{ACDBDFDA-6B40-4C55-A333-6BE1EB95338B}" type="slidenum">
              <a:rPr lang="el-GR" smtClean="0"/>
              <a:pPr/>
              <a:t>126</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 Small schema size does not determine duration; </a:t>
            </a:r>
          </a:p>
          <a:p>
            <a:pPr lvl="0"/>
            <a:r>
              <a:rPr lang="en-US" dirty="0" smtClean="0"/>
              <a:t>- large schema sizes are very strongly related to survival and large durations (this is called a $Gamma$ pattern).</a:t>
            </a:r>
            <a:endParaRPr lang="el-GR" dirty="0" smtClean="0"/>
          </a:p>
          <a:p>
            <a:endParaRPr lang="el-GR" dirty="0"/>
          </a:p>
        </p:txBody>
      </p:sp>
      <p:sp>
        <p:nvSpPr>
          <p:cNvPr id="4" name="Slide Number Placeholder 3"/>
          <p:cNvSpPr>
            <a:spLocks noGrp="1"/>
          </p:cNvSpPr>
          <p:nvPr>
            <p:ph type="sldNum" sz="quarter" idx="10"/>
          </p:nvPr>
        </p:nvSpPr>
        <p:spPr>
          <a:xfrm>
            <a:off x="3855082" y="9409108"/>
            <a:ext cx="2950529" cy="495301"/>
          </a:xfrm>
          <a:prstGeom prst="rect">
            <a:avLst/>
          </a:prstGeom>
        </p:spPr>
        <p:txBody>
          <a:bodyPr lIns="91659" tIns="45830" rIns="91659" bIns="45830"/>
          <a:lstStyle/>
          <a:p>
            <a:fld id="{ACDBDFDA-6B40-4C55-A333-6BE1EB95338B}" type="slidenum">
              <a:rPr lang="el-GR" smtClean="0"/>
              <a:pPr/>
              <a:t>128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95">
              <a:defRPr/>
            </a:pPr>
            <a:r>
              <a:rPr lang="en-US" dirty="0" smtClean="0"/>
              <a:t>"it is possible that a fact-carrying table of medium schema size, is augmented a lot to carry more information"</a:t>
            </a:r>
            <a:endParaRPr lang="el-GR" dirty="0" smtClean="0"/>
          </a:p>
          <a:p>
            <a:endParaRPr lang="el-GR" dirty="0"/>
          </a:p>
        </p:txBody>
      </p:sp>
      <p:sp>
        <p:nvSpPr>
          <p:cNvPr id="4" name="Slide Number Placeholder 3"/>
          <p:cNvSpPr>
            <a:spLocks noGrp="1"/>
          </p:cNvSpPr>
          <p:nvPr>
            <p:ph type="sldNum" sz="quarter" idx="10"/>
          </p:nvPr>
        </p:nvSpPr>
        <p:spPr>
          <a:xfrm>
            <a:off x="3855082" y="9409108"/>
            <a:ext cx="2950529" cy="495301"/>
          </a:xfrm>
          <a:prstGeom prst="rect">
            <a:avLst/>
          </a:prstGeom>
        </p:spPr>
        <p:txBody>
          <a:bodyPr lIns="91659" tIns="45830" rIns="91659" bIns="45830"/>
          <a:lstStyle/>
          <a:p>
            <a:fld id="{ACDBDFDA-6B40-4C55-A333-6BE1EB95338B}" type="slidenum">
              <a:rPr lang="el-GR" smtClean="0"/>
              <a:pPr/>
              <a:t>130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8728">
              <a:defRPr/>
            </a:pPr>
            <a:r>
              <a:rPr lang="en-US" dirty="0" smtClean="0"/>
              <a:t>See next slides for details on the size of the schema of each table, in terms of number of attributes</a:t>
            </a:r>
            <a:endParaRPr lang="el-GR" dirty="0" smtClean="0"/>
          </a:p>
        </p:txBody>
      </p:sp>
      <p:sp>
        <p:nvSpPr>
          <p:cNvPr id="4" name="Slide Number Placeholder 3"/>
          <p:cNvSpPr>
            <a:spLocks noGrp="1"/>
          </p:cNvSpPr>
          <p:nvPr>
            <p:ph type="sldNum" sz="quarter" idx="10"/>
          </p:nvPr>
        </p:nvSpPr>
        <p:spPr>
          <a:xfrm>
            <a:off x="3855305" y="9408622"/>
            <a:ext cx="2950273" cy="495780"/>
          </a:xfrm>
          <a:prstGeom prst="rect">
            <a:avLst/>
          </a:prstGeom>
        </p:spPr>
        <p:txBody>
          <a:bodyPr lIns="92638" tIns="46319" rIns="92638" bIns="46319"/>
          <a:lstStyle/>
          <a:p>
            <a:fld id="{8ECF6E72-EF1D-4E93-9E74-94910CDEA996}" type="slidenum">
              <a:rPr lang="el-GR" smtClean="0"/>
              <a:pPr/>
              <a:t>51</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emph</a:t>
            </a:r>
            <a:r>
              <a:rPr lang="en-US" dirty="0" smtClean="0"/>
              <a:t>{inverse} $Gamma$ phenomenon: tables with small duration undergo small change, tables with medium duration undergo small or medium change, and, long-lived tables demonstrate all kinds of change behavior.</a:t>
            </a:r>
            <a:endParaRPr lang="el-GR" dirty="0"/>
          </a:p>
        </p:txBody>
      </p:sp>
      <p:sp>
        <p:nvSpPr>
          <p:cNvPr id="4" name="Slide Number Placeholder 3"/>
          <p:cNvSpPr>
            <a:spLocks noGrp="1"/>
          </p:cNvSpPr>
          <p:nvPr>
            <p:ph type="sldNum" sz="quarter" idx="10"/>
          </p:nvPr>
        </p:nvSpPr>
        <p:spPr>
          <a:xfrm>
            <a:off x="3855082" y="9409108"/>
            <a:ext cx="2950529" cy="495301"/>
          </a:xfrm>
          <a:prstGeom prst="rect">
            <a:avLst/>
          </a:prstGeom>
        </p:spPr>
        <p:txBody>
          <a:bodyPr lIns="91659" tIns="45830" rIns="91659" bIns="45830"/>
          <a:lstStyle/>
          <a:p>
            <a:fld id="{ACDBDFDA-6B40-4C55-A333-6BE1EB95338B}" type="slidenum">
              <a:rPr lang="el-GR" smtClean="0"/>
              <a:pPr/>
              <a:t>132</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52</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53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855305" y="9408622"/>
            <a:ext cx="2950273" cy="495780"/>
          </a:xfrm>
          <a:prstGeom prst="rect">
            <a:avLst/>
          </a:prstGeom>
          <a:noFill/>
        </p:spPr>
        <p:txBody>
          <a:bodyPr lIns="92638" tIns="46319" rIns="92638" bIns="46319"/>
          <a:lstStyle/>
          <a:p>
            <a:fld id="{086A2CE2-521D-4722-893D-7F47F846E434}" type="slidenum">
              <a:rPr lang="en-GB" smtClean="0"/>
              <a:pPr/>
              <a:t>59</a:t>
            </a:fld>
            <a:endParaRPr lang="en-GB"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855305" y="9408622"/>
            <a:ext cx="2950273" cy="495780"/>
          </a:xfrm>
          <a:prstGeom prst="rect">
            <a:avLst/>
          </a:prstGeom>
          <a:noFill/>
        </p:spPr>
        <p:txBody>
          <a:bodyPr lIns="92638" tIns="46319" rIns="92638" bIns="46319"/>
          <a:lstStyle/>
          <a:p>
            <a:fld id="{740B5C3B-59A9-4F6F-928B-5756E483FD5E}" type="slidenum">
              <a:rPr lang="en-GB" smtClean="0"/>
              <a:pPr/>
              <a:t>60</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5" name="Footer Placeholder 4"/>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
        <p:nvSpPr>
          <p:cNvPr id="61" name="Shape 61"/>
          <p:cNvSpPr txBox="1">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F1E1923-DBC7-4D4E-B5B2-E865E7B51E2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Footer Placeholder 4"/>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755576" y="6356350"/>
            <a:ext cx="5264224" cy="365125"/>
          </a:xfrm>
        </p:spPr>
        <p:txBody>
          <a:bodyPr/>
          <a:lstStyle>
            <a:lvl1pPr algn="l">
              <a:defRPr b="1">
                <a:latin typeface="Consolas" pitchFamily="49" charset="0"/>
                <a:cs typeface="Consolas" pitchFamily="49" charset="0"/>
              </a:defRPr>
            </a:lvl1pPr>
          </a:lstStyle>
          <a:p>
            <a:endParaRPr lang="en-US" dirty="0"/>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4" name="Footer Placeholder 3"/>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dirty="0">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hyperlink" Target="https://github.com/DAINTINESS-Group/EvolutionDatase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github.com/DAINTINESS-Group/Hecate"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github.com/phpbb/phpbb3/blob/develop/phpBB/install/schemas/mysql_41_schema.sql" TargetMode="External"/><Relationship Id="rId3" Type="http://schemas.openxmlformats.org/officeDocument/2006/relationships/hyperlink" Target="https://github.com/biosql/biosql/blob/master/sql/biosqldb-mysql.sql" TargetMode="External"/><Relationship Id="rId7" Type="http://schemas.openxmlformats.org/officeDocument/2006/relationships/hyperlink" Target="https://github.com/opencart/opencart/blob/master/upload/install/opencart.sql" TargetMode="External"/><Relationship Id="rId2" Type="http://schemas.openxmlformats.org/officeDocument/2006/relationships/hyperlink" Target="http://atdaq-sw.cern.ch/cgi-bin/viewcvs-atlas.cgi/offline/Trigger/TrigConfiguration/TrigDb/share/sql/combined_schema.sql" TargetMode="External"/><Relationship Id="rId1" Type="http://schemas.openxmlformats.org/officeDocument/2006/relationships/slideLayout" Target="../slideLayouts/slideLayout6.xml"/><Relationship Id="rId6" Type="http://schemas.openxmlformats.org/officeDocument/2006/relationships/hyperlink" Target="https://svn.wikimedia.org/viewvc/mediawiki/trunk/phase3/maintenance/tables.sql?view=log" TargetMode="External"/><Relationship Id="rId5" Type="http://schemas.openxmlformats.org/officeDocument/2006/relationships/hyperlink" Target="http://cvs.sanger.ac.uk/cgi-bin/viewvc.cgi/ensembl/sql/table.sql?root=ensembl&amp;view=log" TargetMode="External"/><Relationship Id="rId4" Type="http://schemas.openxmlformats.org/officeDocument/2006/relationships/hyperlink" Target="http://sourceforge.net/p/coppermine/code/8581/tree/trunk/cpg1.5.x/sql/schema.sql" TargetMode="External"/><Relationship Id="rId9" Type="http://schemas.openxmlformats.org/officeDocument/2006/relationships/hyperlink" Target="https://git.typo3.org/Packages/TYPO3.CMS.git/history/TYPO3_6-0:/t3lib/stddb/tables.sq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github.com/DAINTINESS-Group/Hecat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122.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chart" Target="../charts/chart13.xml"/><Relationship Id="rId5" Type="http://schemas.openxmlformats.org/officeDocument/2006/relationships/chart" Target="../charts/chart12.xml"/><Relationship Id="rId10" Type="http://schemas.openxmlformats.org/officeDocument/2006/relationships/chart" Target="../charts/chart17.xml"/><Relationship Id="rId4" Type="http://schemas.openxmlformats.org/officeDocument/2006/relationships/chart" Target="../charts/chart11.xml"/><Relationship Id="rId9" Type="http://schemas.openxmlformats.org/officeDocument/2006/relationships/chart" Target="../charts/chart16.xml"/></Relationships>
</file>

<file path=ppt/slides/_rels/slide12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7.emf"/></Relationships>
</file>

<file path=ppt/slides/_rels/slide12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0.wmf"/><Relationship Id="rId5" Type="http://schemas.openxmlformats.org/officeDocument/2006/relationships/image" Target="../media/image59.jpeg"/><Relationship Id="rId4" Type="http://schemas.openxmlformats.org/officeDocument/2006/relationships/image" Target="../media/image50.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1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13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1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www.cs.uoi.gr/~pvassil/" TargetMode="External"/><Relationship Id="rId7" Type="http://schemas.openxmlformats.org/officeDocument/2006/relationships/hyperlink" Target="https://github.com/DAINTINESS-Group/Hecate"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hyperlink" Target="http://www.cs.uoi.gr/~pvassil/publications/2015_ER" TargetMode="External"/><Relationship Id="rId4" Type="http://schemas.openxmlformats.org/officeDocument/2006/relationships/hyperlink" Target="http://www.cs.uoi.gr/~pvassil/publications/2014_CAi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Office_Word_Document2.docx"/><Relationship Id="rId5" Type="http://schemas.openxmlformats.org/officeDocument/2006/relationships/oleObject" Target="../embeddings/oleObject9.bin"/><Relationship Id="rId4" Type="http://schemas.openxmlformats.org/officeDocument/2006/relationships/package" Target="../embeddings/Microsoft_Office_Word_Document1.docx"/></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emf"/></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1663368"/>
            <a:ext cx="7772400" cy="2154406"/>
          </a:xfrm>
          <a:prstGeom prst="rect">
            <a:avLst/>
          </a:prstGeom>
        </p:spPr>
        <p:txBody>
          <a:bodyPr lIns="91425" tIns="91425" rIns="91425" bIns="91425" anchor="b" anchorCtr="0">
            <a:spAutoFit/>
          </a:bodyPr>
          <a:lstStyle/>
          <a:p>
            <a:r>
              <a:rPr lang="en-US" sz="3200" b="1" dirty="0" smtClean="0"/>
              <a:t>Schema evolution for traditional databases and data warehouses</a:t>
            </a:r>
            <a:br>
              <a:rPr lang="en-US" sz="3200" b="1" dirty="0" smtClean="0"/>
            </a:br>
            <a:r>
              <a:rPr lang="en-US" sz="3200" b="1" dirty="0" smtClean="0"/>
              <a:t/>
            </a:r>
            <a:br>
              <a:rPr lang="en-US" sz="3200" b="1" dirty="0" smtClean="0"/>
            </a:br>
            <a:r>
              <a:rPr lang="en-US" sz="3200" b="1" dirty="0" smtClean="0"/>
              <a:t>Panos Vassiliadis</a:t>
            </a:r>
            <a:endParaRPr lang="en" sz="3200" dirty="0">
              <a:latin typeface="Calibri"/>
              <a:ea typeface="Calibri"/>
              <a:cs typeface="Calibri"/>
              <a:sym typeface="Calibri"/>
            </a:endParaRPr>
          </a:p>
        </p:txBody>
      </p:sp>
      <p:sp>
        <p:nvSpPr>
          <p:cNvPr id="105" name="Shape 105"/>
          <p:cNvSpPr txBox="1">
            <a:spLocks noGrp="1"/>
          </p:cNvSpPr>
          <p:nvPr>
            <p:ph type="subTitle" idx="1"/>
          </p:nvPr>
        </p:nvSpPr>
        <p:spPr>
          <a:xfrm>
            <a:off x="451950" y="4060575"/>
            <a:ext cx="8240100" cy="2497799"/>
          </a:xfrm>
          <a:prstGeom prst="rect">
            <a:avLst/>
          </a:prstGeom>
        </p:spPr>
        <p:txBody>
          <a:bodyPr lIns="91425" tIns="91425" rIns="91425" bIns="91425" anchor="t" anchorCtr="0">
            <a:noAutofit/>
          </a:bodyPr>
          <a:lstStyle/>
          <a:p>
            <a:r>
              <a:rPr lang="en" dirty="0" smtClean="0">
                <a:ea typeface="Calibri"/>
                <a:cs typeface="Calibri"/>
                <a:sym typeface="Calibri"/>
              </a:rPr>
              <a:t>also: Apostolos Zarras, Petros Manousis, </a:t>
            </a:r>
            <a:r>
              <a:rPr lang="en" dirty="0" smtClean="0">
                <a:latin typeface="Calibri"/>
                <a:ea typeface="Calibri"/>
                <a:cs typeface="Calibri"/>
                <a:sym typeface="Calibri"/>
              </a:rPr>
              <a:t>Ioannis Skoulis, George Papastefanatos</a:t>
            </a:r>
            <a:endParaRPr dirty="0"/>
          </a:p>
          <a:p>
            <a:pPr lvl="0" rtl="0">
              <a:buNone/>
            </a:pPr>
            <a:endParaRPr lang="en" sz="1800" dirty="0" smtClean="0">
              <a:latin typeface="Calibri"/>
              <a:ea typeface="Calibri"/>
              <a:cs typeface="Calibri"/>
              <a:sym typeface="Calibri"/>
            </a:endParaRPr>
          </a:p>
          <a:p>
            <a:pPr lvl="0" rtl="0">
              <a:buNone/>
            </a:pPr>
            <a:r>
              <a:rPr lang="en" sz="1800" dirty="0" smtClean="0">
                <a:latin typeface="Calibri"/>
                <a:ea typeface="Calibri"/>
                <a:cs typeface="Calibri"/>
                <a:sym typeface="Calibri"/>
              </a:rPr>
              <a:t>Department </a:t>
            </a:r>
            <a:r>
              <a:rPr lang="en" sz="1800" dirty="0">
                <a:latin typeface="Calibri"/>
                <a:ea typeface="Calibri"/>
                <a:cs typeface="Calibri"/>
                <a:sym typeface="Calibri"/>
              </a:rPr>
              <a:t>of Computer Science and Engineering</a:t>
            </a:r>
            <a:br>
              <a:rPr lang="en" sz="1800" dirty="0">
                <a:latin typeface="Calibri"/>
                <a:ea typeface="Calibri"/>
                <a:cs typeface="Calibri"/>
                <a:sym typeface="Calibri"/>
              </a:rPr>
            </a:br>
            <a:r>
              <a:rPr lang="en" sz="1800" dirty="0">
                <a:latin typeface="Calibri"/>
                <a:ea typeface="Calibri"/>
                <a:cs typeface="Calibri"/>
                <a:sym typeface="Calibri"/>
              </a:rPr>
              <a:t>University of Ioannina, </a:t>
            </a:r>
            <a:r>
              <a:rPr lang="en" sz="1800" dirty="0" smtClean="0">
                <a:latin typeface="Calibri"/>
                <a:ea typeface="Calibri"/>
                <a:cs typeface="Calibri"/>
                <a:sym typeface="Calibri"/>
              </a:rPr>
              <a:t>Hellas</a:t>
            </a:r>
            <a:endParaRPr lang="en" sz="1800" dirty="0">
              <a:latin typeface="Calibri"/>
              <a:ea typeface="Calibri"/>
              <a:cs typeface="Calibri"/>
              <a:sym typeface="Calibri"/>
            </a:endParaRPr>
          </a:p>
        </p:txBody>
      </p:sp>
      <p:sp>
        <p:nvSpPr>
          <p:cNvPr id="4" name="Text Box 7"/>
          <p:cNvSpPr txBox="1">
            <a:spLocks noChangeArrowheads="1"/>
          </p:cNvSpPr>
          <p:nvPr/>
        </p:nvSpPr>
        <p:spPr bwMode="auto">
          <a:xfrm>
            <a:off x="7091362" y="6433591"/>
            <a:ext cx="1873126" cy="307777"/>
          </a:xfrm>
          <a:prstGeom prst="rect">
            <a:avLst/>
          </a:prstGeom>
          <a:noFill/>
          <a:ln w="9525">
            <a:noFill/>
            <a:miter lim="800000"/>
            <a:headEnd/>
            <a:tailEnd/>
          </a:ln>
          <a:effectLst/>
        </p:spPr>
        <p:txBody>
          <a:bodyPr wrap="square">
            <a:spAutoFit/>
          </a:bodyPr>
          <a:lstStyle/>
          <a:p>
            <a:pPr algn="ctr">
              <a:spcBef>
                <a:spcPct val="20000"/>
              </a:spcBef>
            </a:pPr>
            <a:r>
              <a:rPr lang="en-US" i="1" dirty="0">
                <a:solidFill>
                  <a:srgbClr val="000066"/>
                </a:solidFill>
                <a:latin typeface="+mn-lt"/>
              </a:rPr>
              <a:t>Univ. of Ioannina</a:t>
            </a:r>
            <a:endParaRPr lang="en-GB" dirty="0">
              <a:latin typeface="+mn-lt"/>
            </a:endParaRPr>
          </a:p>
        </p:txBody>
      </p:sp>
      <p:pic>
        <p:nvPicPr>
          <p:cNvPr id="5" name="Picture 4" descr="CSE-UOI-gr_blue.png"/>
          <p:cNvPicPr>
            <a:picLocks noChangeAspect="1"/>
          </p:cNvPicPr>
          <p:nvPr/>
        </p:nvPicPr>
        <p:blipFill>
          <a:blip r:embed="rId3" cstate="print"/>
          <a:stretch>
            <a:fillRect/>
          </a:stretch>
        </p:blipFill>
        <p:spPr>
          <a:xfrm>
            <a:off x="7469274" y="5264472"/>
            <a:ext cx="1117303" cy="1086093"/>
          </a:xfrm>
          <a:prstGeom prst="rect">
            <a:avLst/>
          </a:prstGeom>
        </p:spPr>
      </p:pic>
      <p:sp>
        <p:nvSpPr>
          <p:cNvPr id="6" name="TextBox 5"/>
          <p:cNvSpPr txBox="1"/>
          <p:nvPr/>
        </p:nvSpPr>
        <p:spPr>
          <a:xfrm>
            <a:off x="8028384" y="116632"/>
            <a:ext cx="936104"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latin typeface="+mn-lt"/>
              </a:rPr>
              <a:t>Expect some last minute edits</a:t>
            </a:r>
            <a:endParaRPr lang="el-GR" dirty="0" smtClean="0">
              <a:latin typeface="+mn-lt"/>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Views</a:t>
            </a:r>
            <a:endParaRPr lang="el-GR" dirty="0"/>
          </a:p>
        </p:txBody>
      </p:sp>
      <p:sp>
        <p:nvSpPr>
          <p:cNvPr id="5" name="Content Placeholder 4"/>
          <p:cNvSpPr>
            <a:spLocks noGrp="1"/>
          </p:cNvSpPr>
          <p:nvPr>
            <p:ph idx="1"/>
          </p:nvPr>
        </p:nvSpPr>
        <p:spPr/>
        <p:txBody>
          <a:bodyPr>
            <a:normAutofit fontScale="92500" lnSpcReduction="20000"/>
          </a:bodyPr>
          <a:lstStyle/>
          <a:p>
            <a:r>
              <a:rPr lang="en-US" b="1" dirty="0" smtClean="0"/>
              <a:t>Virtual</a:t>
            </a:r>
            <a:r>
              <a:rPr lang="en-US" dirty="0" smtClean="0"/>
              <a:t> views: macros that allow the developers to construct queries easier by using them as tables in subsequent queries</a:t>
            </a:r>
          </a:p>
          <a:p>
            <a:pPr lvl="1">
              <a:buNone/>
            </a:pPr>
            <a:endParaRPr lang="fr-FR" sz="2000" dirty="0" smtClean="0">
              <a:latin typeface="Consolas" pitchFamily="49" charset="0"/>
              <a:cs typeface="Consolas" pitchFamily="49" charset="0"/>
            </a:endParaRPr>
          </a:p>
          <a:p>
            <a:pPr lvl="1">
              <a:buNone/>
            </a:pPr>
            <a:r>
              <a:rPr lang="fr-FR" sz="2000" dirty="0" smtClean="0">
                <a:latin typeface="Consolas" pitchFamily="49" charset="0"/>
                <a:cs typeface="Consolas" pitchFamily="49" charset="0"/>
              </a:rPr>
              <a:t>CREATE VIEW </a:t>
            </a:r>
            <a:r>
              <a:rPr lang="fr-FR" sz="2000" b="1" dirty="0" err="1" smtClean="0">
                <a:latin typeface="Consolas" pitchFamily="49" charset="0"/>
                <a:cs typeface="Consolas" pitchFamily="49" charset="0"/>
              </a:rPr>
              <a:t>sales_vv</a:t>
            </a:r>
            <a:r>
              <a:rPr lang="fr-FR" sz="2000" dirty="0" smtClean="0">
                <a:latin typeface="Consolas" pitchFamily="49" charset="0"/>
                <a:cs typeface="Consolas" pitchFamily="49" charset="0"/>
              </a:rPr>
              <a:t> AS </a:t>
            </a:r>
          </a:p>
          <a:p>
            <a:pPr lvl="1">
              <a:buNone/>
            </a:pPr>
            <a:r>
              <a:rPr lang="fr-FR" sz="2000" dirty="0" smtClean="0">
                <a:latin typeface="Consolas" pitchFamily="49" charset="0"/>
                <a:cs typeface="Consolas" pitchFamily="49" charset="0"/>
              </a:rPr>
              <a:t>SELECT </a:t>
            </a:r>
            <a:r>
              <a:rPr lang="fr-FR" sz="2000" dirty="0" err="1" smtClean="0">
                <a:latin typeface="Consolas" pitchFamily="49" charset="0"/>
                <a:cs typeface="Consolas" pitchFamily="49" charset="0"/>
              </a:rPr>
              <a:t>t.calendar_year</a:t>
            </a:r>
            <a:r>
              <a:rPr lang="fr-FR" sz="2000" dirty="0" smtClean="0">
                <a:latin typeface="Consolas" pitchFamily="49" charset="0"/>
                <a:cs typeface="Consolas" pitchFamily="49" charset="0"/>
              </a:rPr>
              <a:t>, </a:t>
            </a:r>
            <a:r>
              <a:rPr lang="fr-FR" sz="2000" dirty="0" err="1" smtClean="0">
                <a:latin typeface="Consolas" pitchFamily="49" charset="0"/>
                <a:cs typeface="Consolas" pitchFamily="49" charset="0"/>
              </a:rPr>
              <a:t>p.prod_id</a:t>
            </a:r>
            <a:r>
              <a:rPr lang="fr-FR" sz="2000" dirty="0" smtClean="0">
                <a:latin typeface="Consolas" pitchFamily="49" charset="0"/>
                <a:cs typeface="Consolas" pitchFamily="49" charset="0"/>
              </a:rPr>
              <a:t>, SUM(</a:t>
            </a:r>
            <a:r>
              <a:rPr lang="fr-FR" sz="2000" dirty="0" err="1" smtClean="0">
                <a:latin typeface="Consolas" pitchFamily="49" charset="0"/>
                <a:cs typeface="Consolas" pitchFamily="49" charset="0"/>
              </a:rPr>
              <a:t>s.amount_sold</a:t>
            </a:r>
            <a:r>
              <a:rPr lang="fr-FR" sz="2000" dirty="0" smtClean="0">
                <a:latin typeface="Consolas" pitchFamily="49" charset="0"/>
                <a:cs typeface="Consolas" pitchFamily="49" charset="0"/>
              </a:rPr>
              <a:t>) AS </a:t>
            </a:r>
            <a:r>
              <a:rPr lang="fr-FR" sz="2000" dirty="0" err="1" smtClean="0">
                <a:latin typeface="Consolas" pitchFamily="49" charset="0"/>
                <a:cs typeface="Consolas" pitchFamily="49" charset="0"/>
              </a:rPr>
              <a:t>sum_sales</a:t>
            </a:r>
            <a:r>
              <a:rPr lang="fr-FR" sz="2000" dirty="0" smtClean="0">
                <a:latin typeface="Consolas" pitchFamily="49" charset="0"/>
                <a:cs typeface="Consolas" pitchFamily="49" charset="0"/>
              </a:rPr>
              <a:t> </a:t>
            </a:r>
          </a:p>
          <a:p>
            <a:pPr lvl="1">
              <a:buNone/>
            </a:pPr>
            <a:r>
              <a:rPr lang="fr-FR" sz="2000" dirty="0" smtClean="0">
                <a:latin typeface="Consolas" pitchFamily="49" charset="0"/>
                <a:cs typeface="Consolas" pitchFamily="49" charset="0"/>
              </a:rPr>
              <a:t>FROM times t, </a:t>
            </a:r>
            <a:r>
              <a:rPr lang="fr-FR" sz="2000" dirty="0" err="1" smtClean="0">
                <a:latin typeface="Consolas" pitchFamily="49" charset="0"/>
                <a:cs typeface="Consolas" pitchFamily="49" charset="0"/>
              </a:rPr>
              <a:t>products</a:t>
            </a:r>
            <a:r>
              <a:rPr lang="fr-FR" sz="2000" dirty="0" smtClean="0">
                <a:latin typeface="Consolas" pitchFamily="49" charset="0"/>
                <a:cs typeface="Consolas" pitchFamily="49" charset="0"/>
              </a:rPr>
              <a:t> p, sales s </a:t>
            </a:r>
          </a:p>
          <a:p>
            <a:pPr lvl="1">
              <a:buNone/>
            </a:pPr>
            <a:r>
              <a:rPr lang="fr-FR" sz="2000" dirty="0" smtClean="0">
                <a:latin typeface="Consolas" pitchFamily="49" charset="0"/>
                <a:cs typeface="Consolas" pitchFamily="49" charset="0"/>
              </a:rPr>
              <a:t>WHERE t.</a:t>
            </a:r>
            <a:r>
              <a:rPr lang="fr-FR" sz="2000" dirty="0" err="1" smtClean="0">
                <a:latin typeface="Consolas" pitchFamily="49" charset="0"/>
                <a:cs typeface="Consolas" pitchFamily="49" charset="0"/>
              </a:rPr>
              <a:t>time_id</a:t>
            </a:r>
            <a:r>
              <a:rPr lang="fr-FR" sz="2000" dirty="0" smtClean="0">
                <a:latin typeface="Consolas" pitchFamily="49" charset="0"/>
                <a:cs typeface="Consolas" pitchFamily="49" charset="0"/>
              </a:rPr>
              <a:t> = s.</a:t>
            </a:r>
            <a:r>
              <a:rPr lang="fr-FR" sz="2000" dirty="0" err="1" smtClean="0">
                <a:latin typeface="Consolas" pitchFamily="49" charset="0"/>
                <a:cs typeface="Consolas" pitchFamily="49" charset="0"/>
              </a:rPr>
              <a:t>time_id</a:t>
            </a:r>
            <a:r>
              <a:rPr lang="fr-FR" sz="2000" dirty="0" smtClean="0">
                <a:latin typeface="Consolas" pitchFamily="49" charset="0"/>
                <a:cs typeface="Consolas" pitchFamily="49" charset="0"/>
              </a:rPr>
              <a:t> AND </a:t>
            </a:r>
            <a:r>
              <a:rPr lang="fr-FR" sz="2000" dirty="0" err="1" smtClean="0">
                <a:latin typeface="Consolas" pitchFamily="49" charset="0"/>
                <a:cs typeface="Consolas" pitchFamily="49" charset="0"/>
              </a:rPr>
              <a:t>p.prod_id</a:t>
            </a:r>
            <a:r>
              <a:rPr lang="fr-FR" sz="2000" dirty="0" smtClean="0">
                <a:latin typeface="Consolas" pitchFamily="49" charset="0"/>
                <a:cs typeface="Consolas" pitchFamily="49" charset="0"/>
              </a:rPr>
              <a:t> = </a:t>
            </a:r>
            <a:r>
              <a:rPr lang="fr-FR" sz="2000" dirty="0" err="1" smtClean="0">
                <a:latin typeface="Consolas" pitchFamily="49" charset="0"/>
                <a:cs typeface="Consolas" pitchFamily="49" charset="0"/>
              </a:rPr>
              <a:t>s.prod_id</a:t>
            </a:r>
            <a:r>
              <a:rPr lang="fr-FR" sz="2000" dirty="0" smtClean="0">
                <a:latin typeface="Consolas" pitchFamily="49" charset="0"/>
                <a:cs typeface="Consolas" pitchFamily="49" charset="0"/>
              </a:rPr>
              <a:t> </a:t>
            </a:r>
          </a:p>
          <a:p>
            <a:pPr lvl="1">
              <a:buNone/>
            </a:pPr>
            <a:r>
              <a:rPr lang="fr-FR" sz="2000" dirty="0" smtClean="0">
                <a:latin typeface="Consolas" pitchFamily="49" charset="0"/>
                <a:cs typeface="Consolas" pitchFamily="49" charset="0"/>
              </a:rPr>
              <a:t>GROUP BY </a:t>
            </a:r>
            <a:r>
              <a:rPr lang="fr-FR" sz="2000" dirty="0" err="1" smtClean="0">
                <a:latin typeface="Consolas" pitchFamily="49" charset="0"/>
                <a:cs typeface="Consolas" pitchFamily="49" charset="0"/>
              </a:rPr>
              <a:t>t.calendar_year</a:t>
            </a:r>
            <a:r>
              <a:rPr lang="fr-FR" sz="2000" dirty="0" smtClean="0">
                <a:latin typeface="Consolas" pitchFamily="49" charset="0"/>
                <a:cs typeface="Consolas" pitchFamily="49" charset="0"/>
              </a:rPr>
              <a:t>, </a:t>
            </a:r>
            <a:r>
              <a:rPr lang="fr-FR" sz="2000" dirty="0" err="1" smtClean="0">
                <a:latin typeface="Consolas" pitchFamily="49" charset="0"/>
                <a:cs typeface="Consolas" pitchFamily="49" charset="0"/>
              </a:rPr>
              <a:t>p.prod_id</a:t>
            </a:r>
            <a:r>
              <a:rPr lang="fr-FR" sz="2000" dirty="0" smtClean="0">
                <a:latin typeface="Consolas" pitchFamily="49" charset="0"/>
                <a:cs typeface="Consolas" pitchFamily="49" charset="0"/>
              </a:rPr>
              <a:t>;</a:t>
            </a:r>
          </a:p>
          <a:p>
            <a:pPr lvl="1">
              <a:buNone/>
            </a:pPr>
            <a:endParaRPr lang="fr-FR" sz="2000" dirty="0" smtClean="0">
              <a:latin typeface="Consolas" pitchFamily="49" charset="0"/>
              <a:cs typeface="Consolas" pitchFamily="49" charset="0"/>
            </a:endParaRPr>
          </a:p>
          <a:p>
            <a:pPr lvl="1">
              <a:buNone/>
            </a:pPr>
            <a:r>
              <a:rPr lang="fr-FR" dirty="0" err="1" smtClean="0"/>
              <a:t>Query</a:t>
            </a:r>
            <a:r>
              <a:rPr lang="fr-FR" dirty="0" smtClean="0"/>
              <a:t>:</a:t>
            </a:r>
          </a:p>
          <a:p>
            <a:pPr lvl="1">
              <a:buNone/>
            </a:pPr>
            <a:r>
              <a:rPr lang="fr-FR" sz="2000" dirty="0" smtClean="0">
                <a:latin typeface="Consolas" pitchFamily="49" charset="0"/>
                <a:cs typeface="Consolas" pitchFamily="49" charset="0"/>
              </a:rPr>
              <a:t>SELECT * FROM </a:t>
            </a:r>
            <a:r>
              <a:rPr lang="fr-FR" sz="2000" b="1" dirty="0" err="1" smtClean="0">
                <a:latin typeface="Consolas" pitchFamily="49" charset="0"/>
                <a:cs typeface="Consolas" pitchFamily="49" charset="0"/>
              </a:rPr>
              <a:t>sales_vv</a:t>
            </a:r>
            <a:r>
              <a:rPr lang="fr-FR" sz="2000" dirty="0" smtClean="0">
                <a:latin typeface="Consolas" pitchFamily="49" charset="0"/>
                <a:cs typeface="Consolas" pitchFamily="49" charset="0"/>
              </a:rPr>
              <a:t> WHERE </a:t>
            </a:r>
            <a:r>
              <a:rPr lang="fr-FR" sz="2000" dirty="0" err="1" smtClean="0">
                <a:latin typeface="Consolas" pitchFamily="49" charset="0"/>
                <a:cs typeface="Consolas" pitchFamily="49" charset="0"/>
              </a:rPr>
              <a:t>calendar_year</a:t>
            </a:r>
            <a:r>
              <a:rPr lang="fr-FR" sz="2000" dirty="0" smtClean="0">
                <a:latin typeface="Consolas" pitchFamily="49" charset="0"/>
                <a:cs typeface="Consolas" pitchFamily="49" charset="0"/>
              </a:rPr>
              <a:t> &gt; 2012;</a:t>
            </a:r>
            <a:endParaRPr lang="en-US" sz="2000" dirty="0" smtClean="0">
              <a:latin typeface="Consolas" pitchFamily="49" charset="0"/>
              <a:cs typeface="Consolas" pitchFamily="49" charset="0"/>
            </a:endParaRPr>
          </a:p>
          <a:p>
            <a:pPr>
              <a:buNone/>
            </a:pPr>
            <a:endParaRPr lang="en-US" dirty="0" smtClean="0"/>
          </a:p>
        </p:txBody>
      </p:sp>
      <p:sp>
        <p:nvSpPr>
          <p:cNvPr id="6" name="Slide Number Placeholder 5"/>
          <p:cNvSpPr>
            <a:spLocks noGrp="1"/>
          </p:cNvSpPr>
          <p:nvPr>
            <p:ph type="sldNum" sz="quarter" idx="12"/>
          </p:nvPr>
        </p:nvSpPr>
        <p:spPr/>
        <p:txBody>
          <a:bodyPr/>
          <a:lstStyle/>
          <a:p>
            <a:fld id="{69E29E33-B620-47F9-BB04-8846C2A5AFCC}" type="slidenum">
              <a:rPr lang="en-US" smtClean="0"/>
              <a:pPr/>
              <a:t>10</a:t>
            </a:fld>
            <a:endParaRPr lang="en-US"/>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SMO’s  and ICSMO’s</a:t>
            </a:r>
            <a:br>
              <a:rPr lang="en-US" dirty="0" smtClean="0"/>
            </a:b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100</a:t>
            </a:fld>
            <a:endParaRPr lang="en-US"/>
          </a:p>
        </p:txBody>
      </p:sp>
      <p:sp>
        <p:nvSpPr>
          <p:cNvPr id="5" name="TextBox 4"/>
          <p:cNvSpPr txBox="1"/>
          <p:nvPr/>
        </p:nvSpPr>
        <p:spPr>
          <a:xfrm>
            <a:off x="5580112" y="4581128"/>
            <a:ext cx="3384376" cy="2062103"/>
          </a:xfrm>
          <a:prstGeom prst="rect">
            <a:avLst/>
          </a:prstGeom>
          <a:noFill/>
          <a:ln>
            <a:solidFill>
              <a:srgbClr val="FF0000"/>
            </a:solidFill>
          </a:ln>
        </p:spPr>
        <p:txBody>
          <a:bodyPr wrap="square" rtlCol="0">
            <a:spAutoFit/>
          </a:bodyPr>
          <a:lstStyle/>
          <a:p>
            <a:r>
              <a:rPr lang="fr-FR" sz="1600" dirty="0" smtClean="0">
                <a:solidFill>
                  <a:srgbClr val="C00000"/>
                </a:solidFill>
                <a:latin typeface="Consolas" pitchFamily="49" charset="0"/>
                <a:cs typeface="Consolas" pitchFamily="49" charset="0"/>
              </a:rPr>
              <a:t>&lt;</a:t>
            </a:r>
            <a:r>
              <a:rPr lang="fr-FR" sz="1600" dirty="0" err="1" smtClean="0">
                <a:solidFill>
                  <a:srgbClr val="C00000"/>
                </a:solidFill>
                <a:latin typeface="Consolas" pitchFamily="49" charset="0"/>
                <a:cs typeface="Consolas" pitchFamily="49" charset="0"/>
              </a:rPr>
              <a:t>policy</a:t>
            </a:r>
            <a:r>
              <a:rPr lang="fr-FR" sz="1600" dirty="0" smtClean="0">
                <a:solidFill>
                  <a:srgbClr val="C00000"/>
                </a:solidFill>
                <a:latin typeface="Consolas" pitchFamily="49" charset="0"/>
                <a:cs typeface="Consolas" pitchFamily="49" charset="0"/>
              </a:rPr>
              <a:t>&gt; </a:t>
            </a:r>
          </a:p>
          <a:p>
            <a:r>
              <a:rPr lang="en-US" sz="1600" dirty="0" smtClean="0">
                <a:solidFill>
                  <a:srgbClr val="C00000"/>
                </a:solidFill>
                <a:latin typeface="+mn-lt"/>
              </a:rPr>
              <a:t>(</a:t>
            </a:r>
            <a:r>
              <a:rPr lang="en-US" sz="1600" dirty="0" err="1" smtClean="0">
                <a:solidFill>
                  <a:srgbClr val="C00000"/>
                </a:solidFill>
                <a:latin typeface="+mn-lt"/>
              </a:rPr>
              <a:t>i</a:t>
            </a:r>
            <a:r>
              <a:rPr lang="en-US" sz="1600" dirty="0" smtClean="0">
                <a:solidFill>
                  <a:srgbClr val="C00000"/>
                </a:solidFill>
                <a:latin typeface="+mn-lt"/>
              </a:rPr>
              <a:t>) </a:t>
            </a:r>
            <a:r>
              <a:rPr lang="en-US" sz="1600" dirty="0" smtClean="0">
                <a:solidFill>
                  <a:srgbClr val="C00000"/>
                </a:solidFill>
                <a:latin typeface="Consolas" pitchFamily="49" charset="0"/>
                <a:cs typeface="Consolas" pitchFamily="49" charset="0"/>
              </a:rPr>
              <a:t>CHECK</a:t>
            </a:r>
            <a:r>
              <a:rPr lang="en-US" sz="1600" dirty="0" smtClean="0">
                <a:solidFill>
                  <a:srgbClr val="C00000"/>
                </a:solidFill>
                <a:latin typeface="+mn-lt"/>
              </a:rPr>
              <a:t> if current</a:t>
            </a:r>
          </a:p>
          <a:p>
            <a:r>
              <a:rPr lang="en-US" sz="1600" dirty="0" smtClean="0">
                <a:solidFill>
                  <a:srgbClr val="C00000"/>
                </a:solidFill>
                <a:latin typeface="+mn-lt"/>
              </a:rPr>
              <a:t>db satisfies the constraint, else ICMO is rolled back,</a:t>
            </a:r>
          </a:p>
          <a:p>
            <a:r>
              <a:rPr lang="en-US" sz="1600" dirty="0" smtClean="0">
                <a:solidFill>
                  <a:srgbClr val="C00000"/>
                </a:solidFill>
                <a:latin typeface="+mn-lt"/>
              </a:rPr>
              <a:t>(ii) </a:t>
            </a:r>
            <a:r>
              <a:rPr lang="en-US" sz="1600" dirty="0" smtClean="0">
                <a:solidFill>
                  <a:srgbClr val="C00000"/>
                </a:solidFill>
                <a:latin typeface="Consolas" pitchFamily="49" charset="0"/>
                <a:cs typeface="Consolas" pitchFamily="49" charset="0"/>
              </a:rPr>
              <a:t>ENFORCE</a:t>
            </a:r>
            <a:r>
              <a:rPr lang="en-US" sz="1600" dirty="0" smtClean="0">
                <a:solidFill>
                  <a:srgbClr val="C00000"/>
                </a:solidFill>
                <a:latin typeface="+mn-lt"/>
              </a:rPr>
              <a:t> the removal of all data violating the constraint,</a:t>
            </a:r>
          </a:p>
          <a:p>
            <a:r>
              <a:rPr lang="en-US" sz="1600" dirty="0" smtClean="0">
                <a:solidFill>
                  <a:srgbClr val="C00000"/>
                </a:solidFill>
                <a:latin typeface="+mn-lt"/>
              </a:rPr>
              <a:t>(iii) </a:t>
            </a:r>
            <a:r>
              <a:rPr lang="en-US" sz="1600" dirty="0" smtClean="0">
                <a:solidFill>
                  <a:srgbClr val="C00000"/>
                </a:solidFill>
                <a:latin typeface="Consolas" pitchFamily="49" charset="0"/>
                <a:cs typeface="Consolas" pitchFamily="49" charset="0"/>
              </a:rPr>
              <a:t>IGNORE</a:t>
            </a:r>
            <a:r>
              <a:rPr lang="en-US" sz="1600" dirty="0" smtClean="0">
                <a:solidFill>
                  <a:srgbClr val="C00000"/>
                </a:solidFill>
                <a:latin typeface="+mn-lt"/>
              </a:rPr>
              <a:t> violating tuples + informs the user about this.</a:t>
            </a:r>
            <a:endParaRPr lang="el-GR" sz="1600" dirty="0" smtClean="0">
              <a:solidFill>
                <a:srgbClr val="C00000"/>
              </a:solidFill>
              <a:latin typeface="+mn-lt"/>
            </a:endParaRPr>
          </a:p>
        </p:txBody>
      </p:sp>
      <p:pic>
        <p:nvPicPr>
          <p:cNvPr id="1026" name="Picture 2" descr="D:\Users\pvassil\PERSONAL\TALKS\eBISS-2015\TALK\WORKING\images\SMOs.png"/>
          <p:cNvPicPr>
            <a:picLocks noChangeAspect="1" noChangeArrowheads="1"/>
          </p:cNvPicPr>
          <p:nvPr/>
        </p:nvPicPr>
        <p:blipFill>
          <a:blip r:embed="rId2"/>
          <a:srcRect/>
          <a:stretch>
            <a:fillRect/>
          </a:stretch>
        </p:blipFill>
        <p:spPr bwMode="auto">
          <a:xfrm>
            <a:off x="251520" y="818494"/>
            <a:ext cx="4680520" cy="3665742"/>
          </a:xfrm>
          <a:prstGeom prst="rect">
            <a:avLst/>
          </a:prstGeom>
          <a:noFill/>
          <a:ln>
            <a:solidFill>
              <a:schemeClr val="accent1"/>
            </a:solidFill>
          </a:ln>
        </p:spPr>
      </p:pic>
      <p:pic>
        <p:nvPicPr>
          <p:cNvPr id="1027" name="Picture 3" descr="D:\Users\pvassil\PERSONAL\TALKS\eBISS-2015\TALK\WORKING\images\ICSMO's.png"/>
          <p:cNvPicPr>
            <a:picLocks noChangeAspect="1" noChangeArrowheads="1"/>
          </p:cNvPicPr>
          <p:nvPr/>
        </p:nvPicPr>
        <p:blipFill>
          <a:blip r:embed="rId3"/>
          <a:srcRect/>
          <a:stretch>
            <a:fillRect/>
          </a:stretch>
        </p:blipFill>
        <p:spPr bwMode="auto">
          <a:xfrm>
            <a:off x="251520" y="4581128"/>
            <a:ext cx="5262600" cy="2016224"/>
          </a:xfrm>
          <a:prstGeom prst="rect">
            <a:avLst/>
          </a:prstGeom>
          <a:noFill/>
          <a:ln>
            <a:solidFill>
              <a:srgbClr val="FF0000"/>
            </a:solidFill>
          </a:ln>
        </p:spPr>
      </p:pic>
      <p:sp>
        <p:nvSpPr>
          <p:cNvPr id="8" name="TextBox 7"/>
          <p:cNvSpPr txBox="1"/>
          <p:nvPr/>
        </p:nvSpPr>
        <p:spPr>
          <a:xfrm>
            <a:off x="5508104" y="980728"/>
            <a:ext cx="2664296" cy="1323439"/>
          </a:xfrm>
          <a:prstGeom prst="rect">
            <a:avLst/>
          </a:prstGeom>
          <a:noFill/>
        </p:spPr>
        <p:txBody>
          <a:bodyPr wrap="square" rtlCol="0">
            <a:spAutoFit/>
          </a:bodyPr>
          <a:lstStyle/>
          <a:p>
            <a:r>
              <a:rPr lang="en-US" sz="2000" dirty="0" smtClean="0">
                <a:solidFill>
                  <a:schemeClr val="tx1"/>
                </a:solidFill>
                <a:latin typeface="+mn-lt"/>
              </a:rPr>
              <a:t>Automatic creation of </a:t>
            </a:r>
          </a:p>
          <a:p>
            <a:r>
              <a:rPr lang="en-US" sz="2000" dirty="0" smtClean="0">
                <a:solidFill>
                  <a:schemeClr val="tx1"/>
                </a:solidFill>
                <a:latin typeface="+mn-lt"/>
              </a:rPr>
              <a:t>- DDL (schema </a:t>
            </a:r>
            <a:r>
              <a:rPr lang="en-US" sz="2000" dirty="0" err="1" smtClean="0">
                <a:solidFill>
                  <a:schemeClr val="tx1"/>
                </a:solidFill>
                <a:latin typeface="+mn-lt"/>
              </a:rPr>
              <a:t>evo</a:t>
            </a:r>
            <a:r>
              <a:rPr lang="en-US" sz="2000" dirty="0" smtClean="0">
                <a:solidFill>
                  <a:schemeClr val="tx1"/>
                </a:solidFill>
                <a:latin typeface="+mn-lt"/>
              </a:rPr>
              <a:t>)</a:t>
            </a:r>
          </a:p>
          <a:p>
            <a:r>
              <a:rPr lang="en-US" sz="2000" dirty="0" smtClean="0">
                <a:solidFill>
                  <a:schemeClr val="tx1"/>
                </a:solidFill>
                <a:latin typeface="+mn-lt"/>
              </a:rPr>
              <a:t>- DML  (data migration)</a:t>
            </a:r>
          </a:p>
          <a:p>
            <a:r>
              <a:rPr lang="en-US" sz="2000" dirty="0" smtClean="0">
                <a:solidFill>
                  <a:schemeClr val="tx1"/>
                </a:solidFill>
                <a:latin typeface="+mn-lt"/>
              </a:rPr>
              <a:t>is feasible</a:t>
            </a:r>
            <a:endParaRPr lang="el-GR" sz="2000" dirty="0" smtClean="0">
              <a:solidFill>
                <a:schemeClr val="tx1"/>
              </a:solidFill>
              <a:latin typeface="+mn-lt"/>
            </a:endParaRPr>
          </a:p>
        </p:txBody>
      </p:sp>
      <p:sp>
        <p:nvSpPr>
          <p:cNvPr id="9" name="TextBox 8"/>
          <p:cNvSpPr txBox="1"/>
          <p:nvPr/>
        </p:nvSpPr>
        <p:spPr>
          <a:xfrm>
            <a:off x="6228184" y="3573016"/>
            <a:ext cx="2664296" cy="923330"/>
          </a:xfrm>
          <a:prstGeom prst="rect">
            <a:avLst/>
          </a:prstGeom>
          <a:noFill/>
          <a:ln>
            <a:solidFill>
              <a:srgbClr val="C00000"/>
            </a:solidFill>
          </a:ln>
        </p:spPr>
        <p:txBody>
          <a:bodyPr wrap="square" rtlCol="0">
            <a:spAutoFit/>
          </a:bodyPr>
          <a:lstStyle/>
          <a:p>
            <a:r>
              <a:rPr lang="en-US" sz="1800" dirty="0" smtClean="0">
                <a:solidFill>
                  <a:srgbClr val="C00000"/>
                </a:solidFill>
                <a:latin typeface="+mn-lt"/>
              </a:rPr>
              <a:t>ICSMO’s: the technique is extended to cover Integrity Constraints too.</a:t>
            </a:r>
            <a:endParaRPr lang="el-GR" sz="1800" dirty="0" smtClean="0">
              <a:solidFill>
                <a:srgbClr val="C00000"/>
              </a:solidFill>
              <a:latin typeface="+mn-lt"/>
            </a:endParaRPr>
          </a:p>
        </p:txBody>
      </p:sp>
      <p:sp>
        <p:nvSpPr>
          <p:cNvPr id="10" name="Footer Placeholder 9"/>
          <p:cNvSpPr>
            <a:spLocks noGrp="1"/>
          </p:cNvSpPr>
          <p:nvPr>
            <p:ph type="ftr" sz="quarter" idx="11"/>
          </p:nvPr>
        </p:nvSpPr>
        <p:spPr/>
        <p:txBody>
          <a:bodyPr/>
          <a:lstStyle/>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Answering old queries to new schemata without user noticing it</a:t>
            </a:r>
            <a:endParaRPr lang="el-GR" dirty="0"/>
          </a:p>
        </p:txBody>
      </p:sp>
      <p:sp>
        <p:nvSpPr>
          <p:cNvPr id="44" name="Content Placeholder 43"/>
          <p:cNvSpPr>
            <a:spLocks noGrp="1"/>
          </p:cNvSpPr>
          <p:nvPr>
            <p:ph sz="half" idx="2"/>
          </p:nvPr>
        </p:nvSpPr>
        <p:spPr>
          <a:xfrm>
            <a:off x="3779912" y="1600201"/>
            <a:ext cx="5364088" cy="2044823"/>
          </a:xfrm>
        </p:spPr>
        <p:txBody>
          <a:bodyPr>
            <a:normAutofit/>
          </a:bodyPr>
          <a:lstStyle/>
          <a:p>
            <a:r>
              <a:rPr lang="en-US" sz="2400" dirty="0" smtClean="0"/>
              <a:t>Assume we migrate the schema + data from v1 to v2</a:t>
            </a:r>
          </a:p>
          <a:p>
            <a:r>
              <a:rPr lang="en-US" sz="2400" dirty="0" smtClean="0"/>
              <a:t>Can we rewrite the query q1 to q1’ </a:t>
            </a:r>
            <a:r>
              <a:rPr lang="en-US" sz="2400" dirty="0" err="1" smtClean="0"/>
              <a:t>s.t</a:t>
            </a:r>
            <a:r>
              <a:rPr lang="en-US" sz="2400" dirty="0" smtClean="0"/>
              <a:t>. we get the same result, as if we were still in v1?</a:t>
            </a:r>
          </a:p>
        </p:txBody>
      </p:sp>
      <p:sp>
        <p:nvSpPr>
          <p:cNvPr id="4" name="Slide Number Placeholder 3"/>
          <p:cNvSpPr>
            <a:spLocks noGrp="1"/>
          </p:cNvSpPr>
          <p:nvPr>
            <p:ph type="sldNum" sz="quarter" idx="12"/>
          </p:nvPr>
        </p:nvSpPr>
        <p:spPr/>
        <p:txBody>
          <a:bodyPr/>
          <a:lstStyle/>
          <a:p>
            <a:fld id="{69E29E33-B620-47F9-BB04-8846C2A5AFCC}" type="slidenum">
              <a:rPr lang="en-US" smtClean="0"/>
              <a:pPr/>
              <a:t>101</a:t>
            </a:fld>
            <a:endParaRPr lang="en-US"/>
          </a:p>
        </p:txBody>
      </p:sp>
      <p:grpSp>
        <p:nvGrpSpPr>
          <p:cNvPr id="45" name="Content Placeholder 44"/>
          <p:cNvGrpSpPr>
            <a:grpSpLocks noGrp="1"/>
          </p:cNvGrpSpPr>
          <p:nvPr>
            <p:ph sz="half" idx="1"/>
          </p:nvPr>
        </p:nvGrpSpPr>
        <p:grpSpPr>
          <a:xfrm>
            <a:off x="457200" y="1600200"/>
            <a:ext cx="2736000" cy="1767600"/>
            <a:chOff x="467544" y="1537047"/>
            <a:chExt cx="2736304" cy="1767682"/>
          </a:xfrm>
        </p:grpSpPr>
        <p:sp>
          <p:nvSpPr>
            <p:cNvPr id="46" name="Flowchart: Magnetic Disk 45"/>
            <p:cNvSpPr/>
            <p:nvPr/>
          </p:nvSpPr>
          <p:spPr>
            <a:xfrm>
              <a:off x="467544" y="2276872"/>
              <a:ext cx="792088" cy="720080"/>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smtClean="0"/>
                <a:t>v1</a:t>
              </a:r>
              <a:endParaRPr lang="el-GR" sz="1800" b="1" dirty="0"/>
            </a:p>
          </p:txBody>
        </p:sp>
        <p:sp>
          <p:nvSpPr>
            <p:cNvPr id="47" name="Notched Right Arrow 46"/>
            <p:cNvSpPr/>
            <p:nvPr/>
          </p:nvSpPr>
          <p:spPr>
            <a:xfrm>
              <a:off x="1619672" y="2492896"/>
              <a:ext cx="576064" cy="432048"/>
            </a:xfrm>
            <a:prstGeom prst="notched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sz="1800"/>
            </a:p>
          </p:txBody>
        </p:sp>
        <p:sp>
          <p:nvSpPr>
            <p:cNvPr id="48" name="Flowchart: Magnetic Disk 47"/>
            <p:cNvSpPr/>
            <p:nvPr/>
          </p:nvSpPr>
          <p:spPr>
            <a:xfrm>
              <a:off x="2411760" y="2276872"/>
              <a:ext cx="792088"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v2</a:t>
              </a:r>
              <a:endParaRPr lang="el-GR" sz="1800" b="1" dirty="0"/>
            </a:p>
          </p:txBody>
        </p:sp>
        <p:sp>
          <p:nvSpPr>
            <p:cNvPr id="49" name="Rounded Rectangle 48"/>
            <p:cNvSpPr/>
            <p:nvPr/>
          </p:nvSpPr>
          <p:spPr>
            <a:xfrm>
              <a:off x="611560" y="1556792"/>
              <a:ext cx="432048" cy="5040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q1</a:t>
              </a:r>
              <a:endParaRPr lang="el-GR" b="1" dirty="0"/>
            </a:p>
          </p:txBody>
        </p:sp>
        <p:sp>
          <p:nvSpPr>
            <p:cNvPr id="50" name="Rounded Rectangle 49"/>
            <p:cNvSpPr/>
            <p:nvPr/>
          </p:nvSpPr>
          <p:spPr>
            <a:xfrm>
              <a:off x="2483768" y="1556792"/>
              <a:ext cx="64807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q1'</a:t>
              </a:r>
              <a:endParaRPr lang="el-GR" b="1" dirty="0"/>
            </a:p>
          </p:txBody>
        </p:sp>
        <p:sp>
          <p:nvSpPr>
            <p:cNvPr id="51" name="TextBox 50"/>
            <p:cNvSpPr txBox="1"/>
            <p:nvPr/>
          </p:nvSpPr>
          <p:spPr>
            <a:xfrm>
              <a:off x="1547664" y="2996952"/>
              <a:ext cx="720080" cy="307777"/>
            </a:xfrm>
            <a:prstGeom prst="rect">
              <a:avLst/>
            </a:prstGeom>
            <a:noFill/>
          </p:spPr>
          <p:txBody>
            <a:bodyPr wrap="square" rtlCol="0">
              <a:spAutoFit/>
            </a:bodyPr>
            <a:lstStyle/>
            <a:p>
              <a:pPr algn="ctr"/>
              <a:r>
                <a:rPr lang="en-US" b="1" dirty="0" smtClean="0">
                  <a:solidFill>
                    <a:srgbClr val="7030A0"/>
                  </a:solidFill>
                  <a:latin typeface="+mn-lt"/>
                </a:rPr>
                <a:t>SMO</a:t>
              </a:r>
              <a:endParaRPr lang="el-GR" b="1" dirty="0" smtClean="0">
                <a:solidFill>
                  <a:srgbClr val="7030A0"/>
                </a:solidFill>
                <a:latin typeface="+mn-lt"/>
              </a:endParaRPr>
            </a:p>
          </p:txBody>
        </p:sp>
        <p:cxnSp>
          <p:nvCxnSpPr>
            <p:cNvPr id="52" name="Straight Arrow Connector 51"/>
            <p:cNvCxnSpPr/>
            <p:nvPr/>
          </p:nvCxnSpPr>
          <p:spPr>
            <a:xfrm>
              <a:off x="1475656" y="1844824"/>
              <a:ext cx="720080"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475656" y="1537047"/>
              <a:ext cx="720080" cy="307777"/>
            </a:xfrm>
            <a:prstGeom prst="rect">
              <a:avLst/>
            </a:prstGeom>
            <a:noFill/>
          </p:spPr>
          <p:txBody>
            <a:bodyPr wrap="square" rtlCol="0">
              <a:spAutoFit/>
            </a:bodyPr>
            <a:lstStyle/>
            <a:p>
              <a:pPr algn="ctr"/>
              <a:r>
                <a:rPr lang="en-US" b="1" dirty="0" smtClean="0">
                  <a:solidFill>
                    <a:srgbClr val="7030A0"/>
                  </a:solidFill>
                  <a:latin typeface="+mn-lt"/>
                </a:rPr>
                <a:t>?</a:t>
              </a:r>
              <a:endParaRPr lang="el-GR" b="1" dirty="0" smtClean="0">
                <a:solidFill>
                  <a:srgbClr val="7030A0"/>
                </a:solidFill>
                <a:latin typeface="+mn-lt"/>
              </a:endParaRPr>
            </a:p>
          </p:txBody>
        </p:sp>
      </p:grpSp>
      <p:sp>
        <p:nvSpPr>
          <p:cNvPr id="54" name="TextBox 53"/>
          <p:cNvSpPr txBox="1"/>
          <p:nvPr/>
        </p:nvSpPr>
        <p:spPr>
          <a:xfrm>
            <a:off x="683568" y="4509120"/>
            <a:ext cx="6768752" cy="1938992"/>
          </a:xfrm>
          <a:prstGeom prst="rect">
            <a:avLst/>
          </a:prstGeom>
          <a:noFill/>
        </p:spPr>
        <p:txBody>
          <a:bodyPr wrap="square" rtlCol="0">
            <a:spAutoFit/>
          </a:bodyPr>
          <a:lstStyle/>
          <a:p>
            <a:r>
              <a:rPr lang="en-US" sz="2000" dirty="0" smtClean="0">
                <a:solidFill>
                  <a:schemeClr val="accent6">
                    <a:lumMod val="75000"/>
                  </a:schemeClr>
                </a:solidFill>
                <a:latin typeface="Consolas" pitchFamily="49" charset="0"/>
                <a:cs typeface="Consolas" pitchFamily="49" charset="0"/>
              </a:rPr>
              <a:t>V1: R(…)</a:t>
            </a:r>
          </a:p>
          <a:p>
            <a:r>
              <a:rPr lang="en-US" sz="2000" dirty="0" smtClean="0">
                <a:solidFill>
                  <a:schemeClr val="accent6">
                    <a:lumMod val="75000"/>
                  </a:schemeClr>
                </a:solidFill>
                <a:latin typeface="Consolas" pitchFamily="49" charset="0"/>
                <a:cs typeface="Consolas" pitchFamily="49" charset="0"/>
              </a:rPr>
              <a:t>Q1: SELECT * FROM R</a:t>
            </a:r>
          </a:p>
          <a:p>
            <a:endParaRPr lang="en-US" sz="2000" dirty="0" smtClean="0">
              <a:latin typeface="Consolas" pitchFamily="49" charset="0"/>
              <a:cs typeface="Consolas" pitchFamily="49" charset="0"/>
            </a:endParaRPr>
          </a:p>
          <a:p>
            <a:r>
              <a:rPr lang="en-US" sz="2000" dirty="0" smtClean="0">
                <a:solidFill>
                  <a:srgbClr val="7030A0"/>
                </a:solidFill>
                <a:latin typeface="Consolas" pitchFamily="49" charset="0"/>
                <a:cs typeface="Consolas" pitchFamily="49" charset="0"/>
              </a:rPr>
              <a:t>SMO: PARTITION R in S(…), T(…)</a:t>
            </a:r>
          </a:p>
          <a:p>
            <a:endParaRPr lang="en-US" sz="2000" dirty="0" smtClean="0">
              <a:latin typeface="Consolas" pitchFamily="49" charset="0"/>
              <a:cs typeface="Consolas" pitchFamily="49" charset="0"/>
            </a:endParaRPr>
          </a:p>
          <a:p>
            <a:r>
              <a:rPr lang="en-US" sz="2000" dirty="0" smtClean="0">
                <a:solidFill>
                  <a:srgbClr val="0000FF"/>
                </a:solidFill>
                <a:latin typeface="Consolas" pitchFamily="49" charset="0"/>
                <a:cs typeface="Consolas" pitchFamily="49" charset="0"/>
              </a:rPr>
              <a:t>Q1’: SELECT * FROM S,T WHERE S.ID =T.ID</a:t>
            </a:r>
            <a:endParaRPr lang="el-GR" sz="2000" dirty="0" smtClean="0">
              <a:solidFill>
                <a:srgbClr val="0000FF"/>
              </a:solidFill>
              <a:latin typeface="Consolas" pitchFamily="49" charset="0"/>
              <a:cs typeface="Consolas" pitchFamily="49" charset="0"/>
            </a:endParaRPr>
          </a:p>
        </p:txBody>
      </p:sp>
      <p:sp>
        <p:nvSpPr>
          <p:cNvPr id="55" name="TextBox 54"/>
          <p:cNvSpPr txBox="1"/>
          <p:nvPr/>
        </p:nvSpPr>
        <p:spPr>
          <a:xfrm>
            <a:off x="3815408" y="3717032"/>
            <a:ext cx="4717032" cy="904863"/>
          </a:xfrm>
          <a:prstGeom prst="rect">
            <a:avLst/>
          </a:prstGeom>
          <a:noFill/>
          <a:ln>
            <a:solidFill>
              <a:srgbClr val="7030A0"/>
            </a:solidFill>
          </a:ln>
        </p:spPr>
        <p:txBody>
          <a:bodyPr wrap="square" rtlCol="0">
            <a:spAutoFit/>
          </a:bodyPr>
          <a:lstStyle/>
          <a:p>
            <a:pPr marL="342900" indent="-342900">
              <a:spcBef>
                <a:spcPct val="20000"/>
              </a:spcBef>
              <a:buFont typeface="Arial" pitchFamily="34" charset="0"/>
              <a:buChar char="•"/>
            </a:pPr>
            <a:r>
              <a:rPr lang="en-US" sz="2400" kern="1200" dirty="0" smtClean="0">
                <a:solidFill>
                  <a:schemeClr val="tx1"/>
                </a:solidFill>
                <a:latin typeface="+mn-lt"/>
                <a:ea typeface="+mn-ea"/>
                <a:cs typeface="+mn-cs"/>
              </a:rPr>
              <a:t>SMO </a:t>
            </a:r>
            <a:r>
              <a:rPr lang="en-US" sz="2400" kern="1200" dirty="0" err="1" smtClean="0">
                <a:solidFill>
                  <a:schemeClr val="tx1"/>
                </a:solidFill>
                <a:latin typeface="+mn-lt"/>
                <a:ea typeface="+mn-ea"/>
                <a:cs typeface="+mn-cs"/>
              </a:rPr>
              <a:t>invertibility</a:t>
            </a:r>
            <a:r>
              <a:rPr lang="en-US" sz="2400" kern="1200" dirty="0" smtClean="0">
                <a:solidFill>
                  <a:schemeClr val="tx1"/>
                </a:solidFill>
                <a:latin typeface="+mn-lt"/>
                <a:ea typeface="+mn-ea"/>
                <a:cs typeface="+mn-cs"/>
              </a:rPr>
              <a:t>: </a:t>
            </a:r>
          </a:p>
          <a:p>
            <a:pPr marL="342900" indent="-342900">
              <a:spcBef>
                <a:spcPct val="20000"/>
              </a:spcBef>
              <a:buFont typeface="Arial" pitchFamily="34" charset="0"/>
              <a:buChar char="•"/>
            </a:pPr>
            <a:r>
              <a:rPr lang="en-US" sz="2400" kern="1200" dirty="0" smtClean="0">
                <a:solidFill>
                  <a:schemeClr val="tx1"/>
                </a:solidFill>
                <a:latin typeface="+mn-lt"/>
                <a:ea typeface="+mn-ea"/>
                <a:cs typeface="+mn-cs"/>
              </a:rPr>
              <a:t>q1/v1 = q1 /SMO-1(v2) = q1’ / v2</a:t>
            </a:r>
            <a:endParaRPr lang="el-GR" sz="2400" kern="1200" dirty="0" smtClean="0">
              <a:solidFill>
                <a:schemeClr val="tx1"/>
              </a:solidFill>
              <a:latin typeface="+mn-lt"/>
              <a:ea typeface="+mn-ea"/>
              <a:cs typeface="+mn-cs"/>
            </a:endParaRPr>
          </a:p>
        </p:txBody>
      </p:sp>
      <p:sp>
        <p:nvSpPr>
          <p:cNvPr id="16" name="Footer Placeholder 15"/>
          <p:cNvSpPr>
            <a:spLocks noGrp="1"/>
          </p:cNvSpPr>
          <p:nvPr>
            <p:ph type="ftr" sz="quarter" idx="11"/>
          </p:nvPr>
        </p:nvSpPr>
        <p:spPr/>
        <p:txBody>
          <a:bodyPr/>
          <a:lstStyle/>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studies</a:t>
            </a:r>
            <a:endParaRPr lang="el-GR" dirty="0"/>
          </a:p>
        </p:txBody>
      </p:sp>
      <p:sp>
        <p:nvSpPr>
          <p:cNvPr id="3" name="Text Placeholder 2"/>
          <p:cNvSpPr>
            <a:spLocks noGrp="1"/>
          </p:cNvSpPr>
          <p:nvPr>
            <p:ph type="body" idx="1"/>
          </p:nvPr>
        </p:nvSpPr>
        <p:spPr/>
        <p:txBody>
          <a:bodyPr/>
          <a:lstStyle/>
          <a:p>
            <a:endParaRPr lang="el-GR"/>
          </a:p>
        </p:txBody>
      </p:sp>
      <p:sp>
        <p:nvSpPr>
          <p:cNvPr id="5" name="Slide Number Placeholder 4"/>
          <p:cNvSpPr>
            <a:spLocks noGrp="1"/>
          </p:cNvSpPr>
          <p:nvPr>
            <p:ph type="sldNum" sz="quarter" idx="12"/>
          </p:nvPr>
        </p:nvSpPr>
        <p:spPr/>
        <p:txBody>
          <a:bodyPr/>
          <a:lstStyle/>
          <a:p>
            <a:fld id="{69E29E33-B620-47F9-BB04-8846C2A5AFCC}" type="slidenum">
              <a:rPr lang="en-US" smtClean="0"/>
              <a:pPr/>
              <a:t>102</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3" cstate="print"/>
          <a:srcRect/>
          <a:stretch>
            <a:fillRect/>
          </a:stretch>
        </p:blipFill>
        <p:spPr bwMode="auto">
          <a:xfrm>
            <a:off x="5543600" y="1628800"/>
            <a:ext cx="3600400" cy="3600400"/>
          </a:xfrm>
          <a:prstGeom prst="rect">
            <a:avLst/>
          </a:prstGeom>
          <a:noFill/>
        </p:spPr>
      </p:pic>
      <p:sp>
        <p:nvSpPr>
          <p:cNvPr id="2" name="Title 1"/>
          <p:cNvSpPr>
            <a:spLocks noGrp="1"/>
          </p:cNvSpPr>
          <p:nvPr>
            <p:ph type="title"/>
          </p:nvPr>
        </p:nvSpPr>
        <p:spPr>
          <a:xfrm>
            <a:off x="683568" y="2068308"/>
            <a:ext cx="4896544" cy="2736304"/>
          </a:xfrm>
        </p:spPr>
        <p:txBody>
          <a:bodyPr>
            <a:noAutofit/>
          </a:bodyPr>
          <a:lstStyle/>
          <a:p>
            <a:r>
              <a:rPr lang="en-US" sz="4400" dirty="0" smtClean="0"/>
              <a:t>What are the “laws” of database schema evolution?</a:t>
            </a:r>
            <a:endParaRPr lang="el-GR" sz="4400"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103</a:t>
            </a:fld>
            <a:endParaRPr kumimoji="0"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“laws” of database (schema) evolution?</a:t>
            </a:r>
            <a:endParaRPr lang="el-GR" dirty="0"/>
          </a:p>
        </p:txBody>
      </p:sp>
      <p:sp>
        <p:nvSpPr>
          <p:cNvPr id="3" name="Content Placeholder 2"/>
          <p:cNvSpPr>
            <a:spLocks noGrp="1"/>
          </p:cNvSpPr>
          <p:nvPr>
            <p:ph idx="1"/>
          </p:nvPr>
        </p:nvSpPr>
        <p:spPr/>
        <p:txBody>
          <a:bodyPr>
            <a:normAutofit lnSpcReduction="10000"/>
          </a:bodyPr>
          <a:lstStyle/>
          <a:p>
            <a:r>
              <a:rPr lang="en-US" dirty="0" smtClean="0"/>
              <a:t>How do databases change?</a:t>
            </a:r>
          </a:p>
          <a:p>
            <a:r>
              <a:rPr lang="en-US" dirty="0" smtClean="0"/>
              <a:t>In particular, </a:t>
            </a:r>
            <a:r>
              <a:rPr lang="en-US" dirty="0" smtClean="0">
                <a:solidFill>
                  <a:srgbClr val="C00000"/>
                </a:solidFill>
              </a:rPr>
              <a:t>how</a:t>
            </a:r>
            <a:r>
              <a:rPr lang="en-US" dirty="0" smtClean="0"/>
              <a:t> </a:t>
            </a:r>
            <a:r>
              <a:rPr lang="en-US" dirty="0" smtClean="0">
                <a:solidFill>
                  <a:srgbClr val="C00000"/>
                </a:solidFill>
              </a:rPr>
              <a:t>does the schema of a database evolve over time?</a:t>
            </a:r>
          </a:p>
          <a:p>
            <a:endParaRPr lang="en-US" dirty="0" smtClean="0">
              <a:solidFill>
                <a:srgbClr val="C00000"/>
              </a:solidFill>
            </a:endParaRPr>
          </a:p>
          <a:p>
            <a:r>
              <a:rPr lang="en-US" dirty="0" smtClean="0"/>
              <a:t>Long term research goals:</a:t>
            </a:r>
          </a:p>
          <a:p>
            <a:pPr lvl="1"/>
            <a:r>
              <a:rPr lang="en-US" dirty="0" smtClean="0"/>
              <a:t>Are there any </a:t>
            </a:r>
            <a:r>
              <a:rPr lang="en-US" dirty="0" smtClean="0">
                <a:solidFill>
                  <a:srgbClr val="0000FF"/>
                </a:solidFill>
              </a:rPr>
              <a:t>“invariant properties” </a:t>
            </a:r>
            <a:r>
              <a:rPr lang="en-US" dirty="0" smtClean="0"/>
              <a:t>(e.g., patterns of repeating behavior) on the way database (schemata) change?</a:t>
            </a:r>
          </a:p>
          <a:p>
            <a:pPr lvl="1"/>
            <a:r>
              <a:rPr lang="en-US" dirty="0" smtClean="0"/>
              <a:t>Is there a </a:t>
            </a:r>
            <a:r>
              <a:rPr lang="en-US" dirty="0" smtClean="0">
                <a:solidFill>
                  <a:srgbClr val="0000FF"/>
                </a:solidFill>
              </a:rPr>
              <a:t>theory / model </a:t>
            </a:r>
            <a:r>
              <a:rPr lang="en-US" dirty="0" smtClean="0"/>
              <a:t>to explain them? </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104</a:t>
            </a:fld>
            <a:endParaRPr kumimoji="0" lang="en-US" dirty="0"/>
          </a:p>
        </p:txBody>
      </p:sp>
      <p:pic>
        <p:nvPicPr>
          <p:cNvPr id="5" name="Picture 5"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19950" y="2468364"/>
            <a:ext cx="1924050" cy="15367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care for the “laws”/patterns of schema evolution?</a:t>
            </a:r>
            <a:endParaRPr lang="el-GR" dirty="0"/>
          </a:p>
        </p:txBody>
      </p:sp>
      <p:sp>
        <p:nvSpPr>
          <p:cNvPr id="3" name="Content Placeholder 2"/>
          <p:cNvSpPr>
            <a:spLocks noGrp="1"/>
          </p:cNvSpPr>
          <p:nvPr>
            <p:ph idx="1"/>
          </p:nvPr>
        </p:nvSpPr>
        <p:spPr/>
        <p:txBody>
          <a:bodyPr>
            <a:normAutofit lnSpcReduction="10000"/>
          </a:bodyPr>
          <a:lstStyle/>
          <a:p>
            <a:r>
              <a:rPr lang="en-US" dirty="0" smtClean="0">
                <a:solidFill>
                  <a:srgbClr val="0000FF"/>
                </a:solidFill>
              </a:rPr>
              <a:t>Scientific curiosity!</a:t>
            </a:r>
          </a:p>
          <a:p>
            <a:r>
              <a:rPr lang="en-US" dirty="0" smtClean="0">
                <a:solidFill>
                  <a:srgbClr val="C00000"/>
                </a:solidFill>
              </a:rPr>
              <a:t>Practical Impact</a:t>
            </a:r>
            <a:r>
              <a:rPr lang="en-US" dirty="0" smtClean="0"/>
              <a:t>: DB’s are </a:t>
            </a:r>
            <a:r>
              <a:rPr lang="en-US" dirty="0" smtClean="0">
                <a:solidFill>
                  <a:srgbClr val="C00000"/>
                </a:solidFill>
              </a:rPr>
              <a:t>dependency magnets</a:t>
            </a:r>
            <a:r>
              <a:rPr lang="en-US" dirty="0" smtClean="0"/>
              <a:t>. Applications have to conform to the structure of the db…</a:t>
            </a:r>
          </a:p>
          <a:p>
            <a:pPr lvl="1"/>
            <a:r>
              <a:rPr lang="en-US" dirty="0" smtClean="0"/>
              <a:t>typically</a:t>
            </a:r>
            <a:r>
              <a:rPr lang="en-US" dirty="0" smtClean="0">
                <a:solidFill>
                  <a:srgbClr val="C00000"/>
                </a:solidFill>
              </a:rPr>
              <a:t>, development waits till the “db backbone” is stable </a:t>
            </a:r>
            <a:r>
              <a:rPr lang="en-US" dirty="0" smtClean="0"/>
              <a:t>and applications are build on top of it</a:t>
            </a:r>
          </a:p>
          <a:p>
            <a:pPr lvl="1"/>
            <a:r>
              <a:rPr lang="en-US" dirty="0" smtClean="0">
                <a:solidFill>
                  <a:srgbClr val="C00000"/>
                </a:solidFill>
              </a:rPr>
              <a:t>slight changes </a:t>
            </a:r>
            <a:r>
              <a:rPr lang="en-US" dirty="0" smtClean="0"/>
              <a:t>to the structure of a db </a:t>
            </a:r>
            <a:r>
              <a:rPr lang="en-US" dirty="0" smtClean="0">
                <a:solidFill>
                  <a:srgbClr val="C00000"/>
                </a:solidFill>
              </a:rPr>
              <a:t>can cause </a:t>
            </a:r>
            <a:r>
              <a:rPr lang="en-US" dirty="0" smtClean="0"/>
              <a:t>several (parts of) different applications to </a:t>
            </a:r>
            <a:r>
              <a:rPr lang="en-US" dirty="0" smtClean="0">
                <a:solidFill>
                  <a:srgbClr val="C00000"/>
                </a:solidFill>
              </a:rPr>
              <a:t>crash</a:t>
            </a:r>
            <a:r>
              <a:rPr lang="en-US" dirty="0" smtClean="0"/>
              <a:t>, causing the need for </a:t>
            </a:r>
            <a:r>
              <a:rPr lang="en-US" dirty="0" smtClean="0">
                <a:solidFill>
                  <a:srgbClr val="C00000"/>
                </a:solidFill>
              </a:rPr>
              <a:t>emergency repairing</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105</a:t>
            </a:fld>
            <a:endParaRPr kumimoji="0" lang="en-US"/>
          </a:p>
        </p:txBody>
      </p:sp>
      <p:sp>
        <p:nvSpPr>
          <p:cNvPr id="5" name="Right Arrow 4"/>
          <p:cNvSpPr/>
          <p:nvPr/>
        </p:nvSpPr>
        <p:spPr>
          <a:xfrm>
            <a:off x="7740352" y="5805264"/>
            <a:ext cx="792088" cy="7200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Imagine if we could predict how a schema will evolve over time…</a:t>
            </a:r>
            <a:endParaRPr lang="el-GR" dirty="0"/>
          </a:p>
        </p:txBody>
      </p:sp>
      <p:sp>
        <p:nvSpPr>
          <p:cNvPr id="3" name="Content Placeholder 2"/>
          <p:cNvSpPr>
            <a:spLocks noGrp="1"/>
          </p:cNvSpPr>
          <p:nvPr>
            <p:ph idx="1"/>
          </p:nvPr>
        </p:nvSpPr>
        <p:spPr/>
        <p:txBody>
          <a:bodyPr>
            <a:normAutofit fontScale="92500"/>
          </a:bodyPr>
          <a:lstStyle/>
          <a:p>
            <a:r>
              <a:rPr lang="en-US" dirty="0" smtClean="0"/>
              <a:t>… we would be able to </a:t>
            </a:r>
            <a:r>
              <a:rPr lang="en-US" b="1" dirty="0" smtClean="0">
                <a:solidFill>
                  <a:srgbClr val="0000FF"/>
                </a:solidFill>
              </a:rPr>
              <a:t>“design for evolution” </a:t>
            </a:r>
            <a:r>
              <a:rPr lang="en-US" dirty="0" smtClean="0"/>
              <a:t>and </a:t>
            </a:r>
            <a:r>
              <a:rPr lang="en-US" b="1" dirty="0" smtClean="0"/>
              <a:t>minimize the impact of evolution</a:t>
            </a:r>
            <a:r>
              <a:rPr lang="en-US" dirty="0" smtClean="0"/>
              <a:t> to the surrounding applications</a:t>
            </a:r>
          </a:p>
          <a:p>
            <a:pPr lvl="1"/>
            <a:r>
              <a:rPr lang="en-US" dirty="0" smtClean="0"/>
              <a:t>by </a:t>
            </a:r>
            <a:r>
              <a:rPr lang="en-US" dirty="0" smtClean="0">
                <a:solidFill>
                  <a:srgbClr val="0000FF"/>
                </a:solidFill>
              </a:rPr>
              <a:t>applying design patterns </a:t>
            </a:r>
          </a:p>
          <a:p>
            <a:pPr lvl="1"/>
            <a:r>
              <a:rPr lang="en-US" dirty="0" smtClean="0"/>
              <a:t>by </a:t>
            </a:r>
            <a:r>
              <a:rPr lang="en-US" dirty="0" smtClean="0">
                <a:solidFill>
                  <a:srgbClr val="C00000"/>
                </a:solidFill>
              </a:rPr>
              <a:t>avoiding anti-patterns </a:t>
            </a:r>
            <a:r>
              <a:rPr lang="en-US" dirty="0" smtClean="0"/>
              <a:t>&amp; complexity increase</a:t>
            </a:r>
          </a:p>
          <a:p>
            <a:pPr lvl="1">
              <a:buNone/>
            </a:pPr>
            <a:r>
              <a:rPr lang="en-US" dirty="0" smtClean="0"/>
              <a:t>… </a:t>
            </a:r>
            <a:r>
              <a:rPr lang="en-US" b="1" dirty="0" smtClean="0"/>
              <a:t>in both the db and the code</a:t>
            </a:r>
            <a:endParaRPr lang="el-GR" b="1" dirty="0" smtClean="0">
              <a:solidFill>
                <a:srgbClr val="0000FF"/>
              </a:solidFill>
            </a:endParaRPr>
          </a:p>
          <a:p>
            <a:r>
              <a:rPr lang="en-US" dirty="0" smtClean="0"/>
              <a:t>… we would be able to </a:t>
            </a:r>
            <a:r>
              <a:rPr lang="en-US" b="1" dirty="0" smtClean="0"/>
              <a:t>plan</a:t>
            </a:r>
            <a:r>
              <a:rPr lang="en-US" dirty="0" smtClean="0"/>
              <a:t> administration and perfective maintenance tasks and resources, instead of responding to emergencies</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106</a:t>
            </a:fld>
            <a:endParaRPr kumimoji="0"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aren’t we there yet?</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C00000"/>
                </a:solidFill>
              </a:rPr>
              <a:t>Historically, nobody from the research community had access + the right to publish to version histories of database schemata</a:t>
            </a:r>
          </a:p>
          <a:p>
            <a:r>
              <a:rPr lang="en-US" dirty="0" smtClean="0">
                <a:solidFill>
                  <a:srgbClr val="0000FF"/>
                </a:solidFill>
              </a:rPr>
              <a:t>Open source tools internally hosting databases</a:t>
            </a:r>
            <a:r>
              <a:rPr lang="en-US" dirty="0" smtClean="0"/>
              <a:t> have changed this landscape:</a:t>
            </a:r>
          </a:p>
          <a:p>
            <a:pPr lvl="1"/>
            <a:r>
              <a:rPr lang="en-US" dirty="0" smtClean="0"/>
              <a:t>not only is the code available, but also,</a:t>
            </a:r>
          </a:p>
          <a:p>
            <a:pPr lvl="1"/>
            <a:r>
              <a:rPr lang="en-US" dirty="0" smtClean="0"/>
              <a:t>public repositories (</a:t>
            </a:r>
            <a:r>
              <a:rPr lang="en-US" dirty="0" err="1" smtClean="0"/>
              <a:t>git</a:t>
            </a:r>
            <a:r>
              <a:rPr lang="en-US" dirty="0" smtClean="0"/>
              <a:t>, </a:t>
            </a:r>
            <a:r>
              <a:rPr lang="en-US" dirty="0" err="1" smtClean="0"/>
              <a:t>svn</a:t>
            </a:r>
            <a:r>
              <a:rPr lang="en-US" dirty="0" smtClean="0"/>
              <a:t>, …)  keep the entire history of revisions</a:t>
            </a:r>
          </a:p>
          <a:p>
            <a:r>
              <a:rPr lang="en-US" dirty="0" smtClean="0">
                <a:solidFill>
                  <a:srgbClr val="0000FF"/>
                </a:solidFill>
              </a:rPr>
              <a:t>We are now presented with the opportunity to  study the version histories of such “open source databases”</a:t>
            </a:r>
            <a:endParaRPr lang="el-GR" dirty="0">
              <a:solidFill>
                <a:srgbClr val="0000FF"/>
              </a:solidFill>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107</a:t>
            </a:fld>
            <a:endParaRPr kumimoji="0" lang="en-US"/>
          </a:p>
        </p:txBody>
      </p:sp>
      <p:pic>
        <p:nvPicPr>
          <p:cNvPr id="5" name="Picture 4" descr="C:\Users\pvassil\AppData\Local\Microsoft\Windows\Temporary Internet Files\Content.IE5\ES7NY6W8\MC900441574[1].wmf"/>
          <p:cNvPicPr>
            <a:picLocks noChangeAspect="1" noChangeArrowheads="1"/>
          </p:cNvPicPr>
          <p:nvPr/>
        </p:nvPicPr>
        <p:blipFill>
          <a:blip r:embed="rId3" cstate="print"/>
          <a:srcRect/>
          <a:stretch>
            <a:fillRect/>
          </a:stretch>
        </p:blipFill>
        <p:spPr bwMode="auto">
          <a:xfrm>
            <a:off x="7524328" y="1086389"/>
            <a:ext cx="1440160" cy="1118475"/>
          </a:xfrm>
          <a:prstGeom prst="rect">
            <a:avLst/>
          </a:prstGeom>
          <a:noFill/>
        </p:spPr>
      </p:pic>
      <p:pic>
        <p:nvPicPr>
          <p:cNvPr id="6" name="Picture 6" descr="C:\Users\pvassil\AppData\Local\Microsoft\Windows\Temporary Internet Files\Content.IE5\5Q1D2M5Y\MC900441572[1].wmf"/>
          <p:cNvPicPr>
            <a:picLocks noChangeAspect="1" noChangeArrowheads="1"/>
          </p:cNvPicPr>
          <p:nvPr/>
        </p:nvPicPr>
        <p:blipFill>
          <a:blip r:embed="rId4" cstate="print"/>
          <a:srcRect/>
          <a:stretch>
            <a:fillRect/>
          </a:stretch>
        </p:blipFill>
        <p:spPr bwMode="auto">
          <a:xfrm>
            <a:off x="7524328" y="5475020"/>
            <a:ext cx="1440160" cy="1122332"/>
          </a:xfrm>
          <a:prstGeom prst="rect">
            <a:avLst/>
          </a:prstGeom>
          <a:noFill/>
        </p:spPr>
      </p:pic>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t>Timeline of empirical studies</a:t>
            </a:r>
            <a:endParaRPr lang="el-GR"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108</a:t>
            </a:fld>
            <a:endParaRPr kumimoji="0" lang="en-US" dirty="0"/>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t>2015</a:t>
              </a:r>
              <a:endParaRPr lang="el-GR" dirty="0"/>
            </a:p>
          </p:txBody>
        </p:sp>
      </p:grpSp>
      <p:grpSp>
        <p:nvGrpSpPr>
          <p:cNvPr id="25"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t>2014</a:t>
              </a:r>
              <a:endParaRPr lang="el-GR" dirty="0"/>
            </a:p>
          </p:txBody>
        </p:sp>
      </p:grpSp>
      <p:grpSp>
        <p:nvGrpSpPr>
          <p:cNvPr id="24"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t>2013</a:t>
              </a:r>
              <a:endParaRPr lang="el-GR" dirty="0"/>
            </a:p>
          </p:txBody>
        </p:sp>
      </p:grpSp>
      <p:grpSp>
        <p:nvGrpSpPr>
          <p:cNvPr id="23"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t>2011</a:t>
              </a:r>
              <a:endParaRPr lang="el-GR" dirty="0"/>
            </a:p>
          </p:txBody>
        </p:sp>
      </p:grpSp>
      <p:grpSp>
        <p:nvGrpSpPr>
          <p:cNvPr id="22"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t>2009</a:t>
              </a:r>
              <a:endParaRPr lang="el-GR" dirty="0"/>
            </a:p>
          </p:txBody>
        </p:sp>
      </p:grpSp>
      <p:grpSp>
        <p:nvGrpSpPr>
          <p:cNvPr id="21"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t>2008</a:t>
              </a:r>
              <a:endParaRPr lang="el-GR" dirty="0"/>
            </a:p>
          </p:txBody>
        </p:sp>
      </p:grpSp>
      <p:grpSp>
        <p:nvGrpSpPr>
          <p:cNvPr id="28" name="Group 27"/>
          <p:cNvGrpSpPr/>
          <p:nvPr/>
        </p:nvGrpSpPr>
        <p:grpSpPr>
          <a:xfrm>
            <a:off x="395536" y="4941168"/>
            <a:ext cx="582211" cy="883841"/>
            <a:chOff x="395536" y="4941168"/>
            <a:chExt cx="58221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95536" y="5517232"/>
              <a:ext cx="582211" cy="307777"/>
            </a:xfrm>
            <a:prstGeom prst="rect">
              <a:avLst/>
            </a:prstGeom>
          </p:spPr>
          <p:txBody>
            <a:bodyPr wrap="none">
              <a:spAutoFit/>
            </a:bodyPr>
            <a:lstStyle/>
            <a:p>
              <a:pPr algn="ctr"/>
              <a:r>
                <a:rPr lang="en-US" dirty="0" smtClean="0"/>
                <a:t>1993</a:t>
              </a:r>
              <a:endParaRPr lang="el-GR" dirty="0"/>
            </a:p>
          </p:txBody>
        </p:sp>
      </p:grpSp>
      <p:sp>
        <p:nvSpPr>
          <p:cNvPr id="29" name="Rectangle 28"/>
          <p:cNvSpPr/>
          <p:nvPr/>
        </p:nvSpPr>
        <p:spPr>
          <a:xfrm>
            <a:off x="260888" y="4437112"/>
            <a:ext cx="851515" cy="523220"/>
          </a:xfrm>
          <a:prstGeom prst="rect">
            <a:avLst/>
          </a:prstGeom>
        </p:spPr>
        <p:txBody>
          <a:bodyPr wrap="none">
            <a:spAutoFit/>
          </a:bodyPr>
          <a:lstStyle/>
          <a:p>
            <a:pPr algn="ctr"/>
            <a:r>
              <a:rPr lang="en-US" dirty="0" err="1" smtClean="0"/>
              <a:t>Sjoberg</a:t>
            </a:r>
            <a:r>
              <a:rPr lang="en-US" dirty="0" smtClean="0"/>
              <a:t> </a:t>
            </a:r>
          </a:p>
          <a:p>
            <a:pPr algn="ctr"/>
            <a:r>
              <a:rPr lang="en-US" dirty="0" smtClean="0"/>
              <a:t>IST 93</a:t>
            </a:r>
            <a:endParaRPr lang="el-GR" dirty="0"/>
          </a:p>
        </p:txBody>
      </p:sp>
      <p:sp>
        <p:nvSpPr>
          <p:cNvPr id="30" name="Rectangle 29"/>
          <p:cNvSpPr/>
          <p:nvPr/>
        </p:nvSpPr>
        <p:spPr>
          <a:xfrm>
            <a:off x="2495548" y="4437112"/>
            <a:ext cx="853119" cy="523220"/>
          </a:xfrm>
          <a:prstGeom prst="rect">
            <a:avLst/>
          </a:prstGeom>
        </p:spPr>
        <p:txBody>
          <a:bodyPr wrap="none">
            <a:spAutoFit/>
          </a:bodyPr>
          <a:lstStyle/>
          <a:p>
            <a:pPr algn="ctr"/>
            <a:r>
              <a:rPr lang="en-US" dirty="0" err="1" smtClean="0"/>
              <a:t>Curino</a:t>
            </a:r>
            <a:r>
              <a:rPr lang="en-US" dirty="0" smtClean="0"/>
              <a:t>+</a:t>
            </a:r>
          </a:p>
          <a:p>
            <a:pPr algn="ctr"/>
            <a:r>
              <a:rPr lang="en-US" dirty="0" smtClean="0"/>
              <a:t>ICEIS08</a:t>
            </a:r>
            <a:endParaRPr lang="el-GR" dirty="0"/>
          </a:p>
        </p:txBody>
      </p:sp>
      <p:sp>
        <p:nvSpPr>
          <p:cNvPr id="31" name="Rectangle 30"/>
          <p:cNvSpPr/>
          <p:nvPr/>
        </p:nvSpPr>
        <p:spPr>
          <a:xfrm>
            <a:off x="3623366" y="4437112"/>
            <a:ext cx="1861407" cy="523220"/>
          </a:xfrm>
          <a:prstGeom prst="rect">
            <a:avLst/>
          </a:prstGeom>
        </p:spPr>
        <p:txBody>
          <a:bodyPr wrap="none">
            <a:spAutoFit/>
          </a:bodyPr>
          <a:lstStyle/>
          <a:p>
            <a:pPr algn="ctr"/>
            <a:r>
              <a:rPr lang="en-US" dirty="0" smtClean="0"/>
              <a:t>Univ. Riverside</a:t>
            </a:r>
          </a:p>
          <a:p>
            <a:pPr algn="ctr"/>
            <a:r>
              <a:rPr lang="en-US" dirty="0" smtClean="0"/>
              <a:t>IWPSE09, ICDEW11</a:t>
            </a:r>
          </a:p>
        </p:txBody>
      </p:sp>
      <p:sp>
        <p:nvSpPr>
          <p:cNvPr id="32" name="Rectangle 31"/>
          <p:cNvSpPr/>
          <p:nvPr/>
        </p:nvSpPr>
        <p:spPr>
          <a:xfrm>
            <a:off x="5701444" y="4437112"/>
            <a:ext cx="922047" cy="523220"/>
          </a:xfrm>
          <a:prstGeom prst="rect">
            <a:avLst/>
          </a:prstGeom>
        </p:spPr>
        <p:txBody>
          <a:bodyPr wrap="none">
            <a:spAutoFit/>
          </a:bodyPr>
          <a:lstStyle/>
          <a:p>
            <a:pPr algn="ctr"/>
            <a:r>
              <a:rPr lang="en-US" dirty="0" err="1" smtClean="0"/>
              <a:t>Qiu,Li,Su</a:t>
            </a:r>
            <a:endParaRPr lang="en-US" dirty="0" smtClean="0"/>
          </a:p>
          <a:p>
            <a:pPr algn="ctr"/>
            <a:r>
              <a:rPr lang="en-US" dirty="0" smtClean="0"/>
              <a:t>FSE’13</a:t>
            </a:r>
            <a:endParaRPr lang="el-GR" dirty="0"/>
          </a:p>
        </p:txBody>
      </p:sp>
      <p:sp>
        <p:nvSpPr>
          <p:cNvPr id="33" name="Rectangle 32"/>
          <p:cNvSpPr/>
          <p:nvPr/>
        </p:nvSpPr>
        <p:spPr>
          <a:xfrm>
            <a:off x="7086630" y="4437112"/>
            <a:ext cx="1462260" cy="523220"/>
          </a:xfrm>
          <a:prstGeom prst="rect">
            <a:avLst/>
          </a:prstGeom>
        </p:spPr>
        <p:txBody>
          <a:bodyPr wrap="none">
            <a:spAutoFit/>
          </a:bodyPr>
          <a:lstStyle/>
          <a:p>
            <a:pPr algn="ctr"/>
            <a:r>
              <a:rPr lang="en-US" dirty="0" smtClean="0"/>
              <a:t>Univ. Ioannina</a:t>
            </a:r>
          </a:p>
          <a:p>
            <a:pPr algn="ctr"/>
            <a:r>
              <a:rPr lang="en-US" dirty="0" smtClean="0"/>
              <a:t>CAiSE14, ER15</a:t>
            </a:r>
          </a:p>
        </p:txBody>
      </p:sp>
      <p:sp>
        <p:nvSpPr>
          <p:cNvPr id="35" name="Footer Placeholder 34"/>
          <p:cNvSpPr>
            <a:spLocks noGrp="1"/>
          </p:cNvSpPr>
          <p:nvPr>
            <p:ph type="ftr" sz="quarter" idx="11"/>
          </p:nvPr>
        </p:nvSpPr>
        <p:spPr/>
        <p:txBody>
          <a:bodyPr/>
          <a:lstStyle/>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take on the problem</a:t>
            </a:r>
            <a:endParaRPr lang="el-GR" dirty="0"/>
          </a:p>
        </p:txBody>
      </p:sp>
      <p:sp>
        <p:nvSpPr>
          <p:cNvPr id="3" name="Content Placeholder 2"/>
          <p:cNvSpPr>
            <a:spLocks noGrp="1"/>
          </p:cNvSpPr>
          <p:nvPr>
            <p:ph idx="1"/>
          </p:nvPr>
        </p:nvSpPr>
        <p:spPr/>
        <p:txBody>
          <a:bodyPr>
            <a:normAutofit fontScale="77500" lnSpcReduction="20000"/>
          </a:bodyPr>
          <a:lstStyle/>
          <a:p>
            <a:r>
              <a:rPr lang="en-US" sz="3100" dirty="0" smtClean="0"/>
              <a:t>Collected </a:t>
            </a:r>
            <a:r>
              <a:rPr lang="en-US" sz="3100" dirty="0" smtClean="0">
                <a:solidFill>
                  <a:srgbClr val="C00000"/>
                </a:solidFill>
              </a:rPr>
              <a:t>version histories for the schemata of 8 open-source projects</a:t>
            </a:r>
          </a:p>
          <a:p>
            <a:pPr lvl="1"/>
            <a:r>
              <a:rPr lang="en-US" dirty="0" smtClean="0">
                <a:ea typeface="Calibri"/>
                <a:cs typeface="Calibri"/>
                <a:sym typeface="Calibri"/>
              </a:rPr>
              <a:t>CMS’s: </a:t>
            </a:r>
            <a:r>
              <a:rPr lang="en-US" dirty="0" err="1" smtClean="0">
                <a:sym typeface="Calibri"/>
              </a:rPr>
              <a:t>MediaWiki</a:t>
            </a:r>
            <a:r>
              <a:rPr lang="en-US" dirty="0" smtClean="0">
                <a:sym typeface="Calibri"/>
              </a:rPr>
              <a:t>, TYPO3, Coppermine, </a:t>
            </a:r>
            <a:r>
              <a:rPr lang="en-US" dirty="0" err="1" smtClean="0">
                <a:sym typeface="Calibri"/>
              </a:rPr>
              <a:t>phpBB</a:t>
            </a:r>
            <a:r>
              <a:rPr lang="en-US" dirty="0" smtClean="0">
                <a:sym typeface="Calibri"/>
              </a:rPr>
              <a:t>, </a:t>
            </a:r>
            <a:r>
              <a:rPr lang="en-US" dirty="0" err="1" smtClean="0">
                <a:sym typeface="Calibri"/>
              </a:rPr>
              <a:t>OpenCart</a:t>
            </a:r>
            <a:endParaRPr lang="en-US" dirty="0" smtClean="0">
              <a:sym typeface="Calibri"/>
            </a:endParaRPr>
          </a:p>
          <a:p>
            <a:pPr lvl="1"/>
            <a:r>
              <a:rPr lang="en-US" dirty="0" smtClean="0">
                <a:latin typeface="Calibri" pitchFamily="34" charset="0"/>
              </a:rPr>
              <a:t>Physics: ATLAS Trigger  --- Bio: Ensemble, </a:t>
            </a:r>
            <a:r>
              <a:rPr lang="en-US" dirty="0" err="1" smtClean="0">
                <a:latin typeface="Calibri" pitchFamily="34" charset="0"/>
              </a:rPr>
              <a:t>BioSQL</a:t>
            </a:r>
            <a:endParaRPr lang="en-US" dirty="0" smtClean="0">
              <a:latin typeface="Calibri" pitchFamily="34" charset="0"/>
            </a:endParaRPr>
          </a:p>
          <a:p>
            <a:pPr lvl="1"/>
            <a:endParaRPr lang="en-US" dirty="0" smtClean="0">
              <a:latin typeface="Calibri" pitchFamily="34" charset="0"/>
            </a:endParaRPr>
          </a:p>
          <a:p>
            <a:r>
              <a:rPr lang="en-US" sz="3100" dirty="0" smtClean="0">
                <a:latin typeface="Calibri" pitchFamily="34" charset="0"/>
              </a:rPr>
              <a:t>Preprocessed them to be </a:t>
            </a:r>
            <a:r>
              <a:rPr lang="en-US" sz="3100" dirty="0" err="1" smtClean="0">
                <a:latin typeface="Calibri" pitchFamily="34" charset="0"/>
              </a:rPr>
              <a:t>parsable</a:t>
            </a:r>
            <a:r>
              <a:rPr lang="en-US" sz="3100" dirty="0" smtClean="0">
                <a:latin typeface="Calibri" pitchFamily="34" charset="0"/>
              </a:rPr>
              <a:t> by our </a:t>
            </a:r>
            <a:r>
              <a:rPr lang="en-US" sz="3100" b="1" dirty="0" smtClean="0">
                <a:latin typeface="Calibri" pitchFamily="34" charset="0"/>
              </a:rPr>
              <a:t>HECATE schema comparison tool</a:t>
            </a:r>
            <a:r>
              <a:rPr lang="en-US" sz="3100" dirty="0" smtClean="0">
                <a:latin typeface="Calibri" pitchFamily="34" charset="0"/>
              </a:rPr>
              <a:t> and exported the </a:t>
            </a:r>
            <a:r>
              <a:rPr lang="en-US" sz="3100" dirty="0" smtClean="0">
                <a:solidFill>
                  <a:srgbClr val="0000FF"/>
                </a:solidFill>
                <a:latin typeface="Calibri" pitchFamily="34" charset="0"/>
              </a:rPr>
              <a:t>transitions</a:t>
            </a:r>
            <a:r>
              <a:rPr lang="en-US" sz="3100" dirty="0" smtClean="0">
                <a:latin typeface="Calibri" pitchFamily="34" charset="0"/>
              </a:rPr>
              <a:t> between each two subsequent versions and </a:t>
            </a:r>
            <a:r>
              <a:rPr lang="en-US" sz="3100" dirty="0" smtClean="0">
                <a:solidFill>
                  <a:srgbClr val="C00000"/>
                </a:solidFill>
                <a:latin typeface="Calibri" pitchFamily="34" charset="0"/>
              </a:rPr>
              <a:t>measures</a:t>
            </a:r>
            <a:r>
              <a:rPr lang="en-US" sz="3100" dirty="0" smtClean="0">
                <a:latin typeface="Calibri" pitchFamily="34" charset="0"/>
              </a:rPr>
              <a:t> for them </a:t>
            </a:r>
            <a:r>
              <a:rPr lang="en" sz="3100" dirty="0" smtClean="0">
                <a:ea typeface="Calibri"/>
                <a:cs typeface="Calibri"/>
                <a:sym typeface="Calibri"/>
              </a:rPr>
              <a:t>(size, growth, changes)  </a:t>
            </a:r>
          </a:p>
          <a:p>
            <a:pPr algn="r">
              <a:buNone/>
            </a:pPr>
            <a:endParaRPr lang="en-US" sz="2600" dirty="0" smtClean="0">
              <a:latin typeface="Calibri" pitchFamily="34" charset="0"/>
            </a:endParaRPr>
          </a:p>
          <a:p>
            <a:r>
              <a:rPr lang="en-US" sz="3100" dirty="0" smtClean="0">
                <a:solidFill>
                  <a:srgbClr val="0000FF"/>
                </a:solidFill>
                <a:latin typeface="Calibri" pitchFamily="34" charset="0"/>
              </a:rPr>
              <a:t>Visualized the transitions in graphs </a:t>
            </a:r>
            <a:r>
              <a:rPr lang="en-US" sz="3100" dirty="0" smtClean="0">
                <a:latin typeface="Calibri" pitchFamily="34" charset="0"/>
              </a:rPr>
              <a:t>and </a:t>
            </a:r>
            <a:r>
              <a:rPr lang="en-US" sz="3100" dirty="0" smtClean="0">
                <a:solidFill>
                  <a:srgbClr val="C00000"/>
                </a:solidFill>
                <a:latin typeface="Calibri" pitchFamily="34" charset="0"/>
              </a:rPr>
              <a:t>statistically studied the measures</a:t>
            </a:r>
            <a:r>
              <a:rPr lang="en-US" sz="3100" dirty="0" smtClean="0">
                <a:latin typeface="Calibri" pitchFamily="34" charset="0"/>
              </a:rPr>
              <a:t>, both at the </a:t>
            </a:r>
            <a:r>
              <a:rPr lang="en-US" sz="3100" b="1" dirty="0" smtClean="0">
                <a:latin typeface="Calibri" pitchFamily="34" charset="0"/>
              </a:rPr>
              <a:t>macro (database)</a:t>
            </a:r>
            <a:r>
              <a:rPr lang="en-US" sz="3100" dirty="0" smtClean="0">
                <a:latin typeface="Calibri" pitchFamily="34" charset="0"/>
              </a:rPr>
              <a:t> and at the </a:t>
            </a:r>
            <a:r>
              <a:rPr lang="en-US" sz="3100" b="1" dirty="0" smtClean="0">
                <a:latin typeface="Calibri" pitchFamily="34" charset="0"/>
              </a:rPr>
              <a:t>micro (table)</a:t>
            </a:r>
            <a:r>
              <a:rPr lang="en-US" sz="3100" dirty="0" smtClean="0">
                <a:latin typeface="Calibri" pitchFamily="34" charset="0"/>
              </a:rPr>
              <a:t> level </a:t>
            </a:r>
            <a:endParaRPr lang="en-US" sz="3100" b="1" dirty="0" smtClean="0">
              <a:latin typeface="Calibri" pitchFamily="34" charset="0"/>
            </a:endParaRPr>
          </a:p>
          <a:p>
            <a:endParaRPr lang="en-US" sz="3100" b="1" dirty="0" smtClean="0">
              <a:latin typeface="Calibri" pitchFamily="34" charset="0"/>
            </a:endParaRPr>
          </a:p>
          <a:p>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109</a:t>
            </a:fld>
            <a:endParaRPr kumimoji="0" lang="en-US"/>
          </a:p>
        </p:txBody>
      </p:sp>
      <p:pic>
        <p:nvPicPr>
          <p:cNvPr id="7" name="Picture 7" descr="C:\Users\pvassil\AppData\Local\Microsoft\Windows\Temporary Internet Files\Content.IE5\5Q1D2M5Y\MC900440454[1].wmf"/>
          <p:cNvPicPr>
            <a:picLocks noChangeAspect="1" noChangeArrowheads="1"/>
          </p:cNvPicPr>
          <p:nvPr/>
        </p:nvPicPr>
        <p:blipFill>
          <a:blip r:embed="rId3" cstate="print"/>
          <a:srcRect/>
          <a:stretch>
            <a:fillRect/>
          </a:stretch>
        </p:blipFill>
        <p:spPr bwMode="auto">
          <a:xfrm>
            <a:off x="7767637" y="1095127"/>
            <a:ext cx="1412875" cy="1828800"/>
          </a:xfrm>
          <a:prstGeom prst="rect">
            <a:avLst/>
          </a:prstGeom>
          <a:noFill/>
          <a:ln w="9525">
            <a:noFill/>
            <a:miter lim="800000"/>
            <a:headEnd/>
            <a:tailEnd/>
          </a:ln>
        </p:spPr>
      </p:pic>
      <p:grpSp>
        <p:nvGrpSpPr>
          <p:cNvPr id="5" name="Group 9"/>
          <p:cNvGrpSpPr/>
          <p:nvPr/>
        </p:nvGrpSpPr>
        <p:grpSpPr>
          <a:xfrm>
            <a:off x="8028384" y="116632"/>
            <a:ext cx="1018870" cy="1080120"/>
            <a:chOff x="7772626" y="116632"/>
            <a:chExt cx="1018870" cy="1080120"/>
          </a:xfrm>
        </p:grpSpPr>
        <p:pic>
          <p:nvPicPr>
            <p:cNvPr id="6" name="Picture 45" descr="C:\Users\pvassil\AppData\Local\Microsoft\Windows\Temporary Internet Files\Content.IE5\USRROZJH\MC900384174[1].wmf"/>
            <p:cNvPicPr>
              <a:picLocks noChangeAspect="1" noChangeArrowheads="1"/>
            </p:cNvPicPr>
            <p:nvPr/>
          </p:nvPicPr>
          <p:blipFill>
            <a:blip r:embed="rId4" cstate="print"/>
            <a:srcRect/>
            <a:stretch>
              <a:fillRect/>
            </a:stretch>
          </p:blipFill>
          <p:spPr bwMode="auto">
            <a:xfrm>
              <a:off x="7884368" y="116632"/>
              <a:ext cx="880965" cy="951902"/>
            </a:xfrm>
            <a:prstGeom prst="rect">
              <a:avLst/>
            </a:prstGeom>
            <a:noFill/>
          </p:spPr>
        </p:pic>
        <p:pic>
          <p:nvPicPr>
            <p:cNvPr id="9" name="Picture 43" descr="C:\Users\pvassil\AppData\Local\Microsoft\Windows\Temporary Internet Files\Content.IE5\NCZARXT3\MC900441397[1].png"/>
            <p:cNvPicPr>
              <a:picLocks noChangeAspect="1" noChangeArrowheads="1"/>
            </p:cNvPicPr>
            <p:nvPr/>
          </p:nvPicPr>
          <p:blipFill>
            <a:blip r:embed="rId5" cstate="print"/>
            <a:srcRect/>
            <a:stretch>
              <a:fillRect/>
            </a:stretch>
          </p:blipFill>
          <p:spPr bwMode="auto">
            <a:xfrm>
              <a:off x="7772626" y="188640"/>
              <a:ext cx="1018870" cy="1008112"/>
            </a:xfrm>
            <a:prstGeom prst="rect">
              <a:avLst/>
            </a:prstGeom>
            <a:noFill/>
          </p:spPr>
        </p:pic>
      </p:grpSp>
      <p:sp>
        <p:nvSpPr>
          <p:cNvPr id="10" name="Footer Placeholder 9"/>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Views</a:t>
            </a:r>
            <a:endParaRPr lang="el-GR" dirty="0"/>
          </a:p>
        </p:txBody>
      </p:sp>
      <p:sp>
        <p:nvSpPr>
          <p:cNvPr id="5" name="Content Placeholder 4"/>
          <p:cNvSpPr>
            <a:spLocks noGrp="1"/>
          </p:cNvSpPr>
          <p:nvPr>
            <p:ph idx="1"/>
          </p:nvPr>
        </p:nvSpPr>
        <p:spPr/>
        <p:txBody>
          <a:bodyPr>
            <a:normAutofit fontScale="77500" lnSpcReduction="20000"/>
          </a:bodyPr>
          <a:lstStyle/>
          <a:p>
            <a:r>
              <a:rPr lang="en-US" b="1" dirty="0" smtClean="0"/>
              <a:t>Materialized</a:t>
            </a:r>
            <a:r>
              <a:rPr lang="en-US" dirty="0" smtClean="0"/>
              <a:t> views are not macros, however, as they actually store (</a:t>
            </a:r>
            <a:r>
              <a:rPr lang="en-US" dirty="0" err="1" smtClean="0"/>
              <a:t>precompute</a:t>
            </a:r>
            <a:r>
              <a:rPr lang="en-US" dirty="0" smtClean="0"/>
              <a:t>) the result in persistent storage</a:t>
            </a:r>
          </a:p>
          <a:p>
            <a:endParaRPr lang="en-US" dirty="0" smtClean="0"/>
          </a:p>
          <a:p>
            <a:pPr lvl="1">
              <a:buNone/>
            </a:pPr>
            <a:r>
              <a:rPr lang="fr-FR" sz="2700" dirty="0" smtClean="0">
                <a:latin typeface="Consolas" pitchFamily="49" charset="0"/>
                <a:cs typeface="Consolas" pitchFamily="49" charset="0"/>
              </a:rPr>
              <a:t>CREATE MATERIALIZED VIEW </a:t>
            </a:r>
            <a:r>
              <a:rPr lang="fr-FR" sz="2700" dirty="0" err="1" smtClean="0">
                <a:latin typeface="Consolas" pitchFamily="49" charset="0"/>
                <a:cs typeface="Consolas" pitchFamily="49" charset="0"/>
              </a:rPr>
              <a:t>sales_mv</a:t>
            </a:r>
            <a:r>
              <a:rPr lang="fr-FR" sz="2700" dirty="0" smtClean="0">
                <a:latin typeface="Consolas" pitchFamily="49" charset="0"/>
                <a:cs typeface="Consolas" pitchFamily="49" charset="0"/>
              </a:rPr>
              <a:t> </a:t>
            </a:r>
          </a:p>
          <a:p>
            <a:pPr lvl="1">
              <a:buNone/>
            </a:pPr>
            <a:r>
              <a:rPr lang="fr-FR" sz="2700" dirty="0" smtClean="0">
                <a:latin typeface="Consolas" pitchFamily="49" charset="0"/>
                <a:cs typeface="Consolas" pitchFamily="49" charset="0"/>
              </a:rPr>
              <a:t>BUILD IMMEDIATE </a:t>
            </a:r>
          </a:p>
          <a:p>
            <a:pPr lvl="1">
              <a:buNone/>
            </a:pPr>
            <a:r>
              <a:rPr lang="fr-FR" sz="2700" dirty="0" smtClean="0">
                <a:latin typeface="Consolas" pitchFamily="49" charset="0"/>
                <a:cs typeface="Consolas" pitchFamily="49" charset="0"/>
              </a:rPr>
              <a:t>REFRESH FAST ON COMMIT </a:t>
            </a:r>
          </a:p>
          <a:p>
            <a:pPr lvl="1">
              <a:buNone/>
            </a:pPr>
            <a:r>
              <a:rPr lang="fr-FR" sz="2700" dirty="0" smtClean="0">
                <a:latin typeface="Consolas" pitchFamily="49" charset="0"/>
                <a:cs typeface="Consolas" pitchFamily="49" charset="0"/>
              </a:rPr>
              <a:t>AS </a:t>
            </a:r>
          </a:p>
          <a:p>
            <a:pPr lvl="1">
              <a:buNone/>
            </a:pPr>
            <a:r>
              <a:rPr lang="fr-FR" sz="2700" dirty="0" smtClean="0">
                <a:latin typeface="Consolas" pitchFamily="49" charset="0"/>
                <a:cs typeface="Consolas" pitchFamily="49" charset="0"/>
              </a:rPr>
              <a:t>SELECT </a:t>
            </a:r>
            <a:r>
              <a:rPr lang="fr-FR" sz="2700" dirty="0" err="1" smtClean="0">
                <a:latin typeface="Consolas" pitchFamily="49" charset="0"/>
                <a:cs typeface="Consolas" pitchFamily="49" charset="0"/>
              </a:rPr>
              <a:t>t.calendar_year</a:t>
            </a:r>
            <a:r>
              <a:rPr lang="fr-FR" sz="2700" dirty="0" smtClean="0">
                <a:latin typeface="Consolas" pitchFamily="49" charset="0"/>
                <a:cs typeface="Consolas" pitchFamily="49" charset="0"/>
              </a:rPr>
              <a:t>, </a:t>
            </a:r>
            <a:r>
              <a:rPr lang="fr-FR" sz="2700" dirty="0" err="1" smtClean="0">
                <a:latin typeface="Consolas" pitchFamily="49" charset="0"/>
                <a:cs typeface="Consolas" pitchFamily="49" charset="0"/>
              </a:rPr>
              <a:t>p.prod_id</a:t>
            </a:r>
            <a:r>
              <a:rPr lang="fr-FR" sz="2700" dirty="0" smtClean="0">
                <a:latin typeface="Consolas" pitchFamily="49" charset="0"/>
                <a:cs typeface="Consolas" pitchFamily="49" charset="0"/>
              </a:rPr>
              <a:t>, SUM(</a:t>
            </a:r>
            <a:r>
              <a:rPr lang="fr-FR" sz="2700" dirty="0" err="1" smtClean="0">
                <a:latin typeface="Consolas" pitchFamily="49" charset="0"/>
                <a:cs typeface="Consolas" pitchFamily="49" charset="0"/>
              </a:rPr>
              <a:t>s.amount_sold</a:t>
            </a:r>
            <a:r>
              <a:rPr lang="fr-FR" sz="2700" dirty="0" smtClean="0">
                <a:latin typeface="Consolas" pitchFamily="49" charset="0"/>
                <a:cs typeface="Consolas" pitchFamily="49" charset="0"/>
              </a:rPr>
              <a:t>) AS </a:t>
            </a:r>
            <a:r>
              <a:rPr lang="fr-FR" sz="2700" dirty="0" err="1" smtClean="0">
                <a:latin typeface="Consolas" pitchFamily="49" charset="0"/>
                <a:cs typeface="Consolas" pitchFamily="49" charset="0"/>
              </a:rPr>
              <a:t>sum_sales</a:t>
            </a:r>
            <a:r>
              <a:rPr lang="fr-FR" sz="2700" dirty="0" smtClean="0">
                <a:latin typeface="Consolas" pitchFamily="49" charset="0"/>
                <a:cs typeface="Consolas" pitchFamily="49" charset="0"/>
              </a:rPr>
              <a:t> </a:t>
            </a:r>
          </a:p>
          <a:p>
            <a:pPr lvl="1">
              <a:buNone/>
            </a:pPr>
            <a:r>
              <a:rPr lang="fr-FR" sz="2700" dirty="0" smtClean="0">
                <a:latin typeface="Consolas" pitchFamily="49" charset="0"/>
                <a:cs typeface="Consolas" pitchFamily="49" charset="0"/>
              </a:rPr>
              <a:t>FROM times t, </a:t>
            </a:r>
            <a:r>
              <a:rPr lang="fr-FR" sz="2700" dirty="0" err="1" smtClean="0">
                <a:latin typeface="Consolas" pitchFamily="49" charset="0"/>
                <a:cs typeface="Consolas" pitchFamily="49" charset="0"/>
              </a:rPr>
              <a:t>products</a:t>
            </a:r>
            <a:r>
              <a:rPr lang="fr-FR" sz="2700" dirty="0" smtClean="0">
                <a:latin typeface="Consolas" pitchFamily="49" charset="0"/>
                <a:cs typeface="Consolas" pitchFamily="49" charset="0"/>
              </a:rPr>
              <a:t> p, sales s </a:t>
            </a:r>
          </a:p>
          <a:p>
            <a:pPr lvl="1">
              <a:buNone/>
            </a:pPr>
            <a:r>
              <a:rPr lang="fr-FR" sz="2700" dirty="0" smtClean="0">
                <a:latin typeface="Consolas" pitchFamily="49" charset="0"/>
                <a:cs typeface="Consolas" pitchFamily="49" charset="0"/>
              </a:rPr>
              <a:t>WHERE t.</a:t>
            </a:r>
            <a:r>
              <a:rPr lang="fr-FR" sz="2700" dirty="0" err="1" smtClean="0">
                <a:latin typeface="Consolas" pitchFamily="49" charset="0"/>
                <a:cs typeface="Consolas" pitchFamily="49" charset="0"/>
              </a:rPr>
              <a:t>time_id</a:t>
            </a:r>
            <a:r>
              <a:rPr lang="fr-FR" sz="2700" dirty="0" smtClean="0">
                <a:latin typeface="Consolas" pitchFamily="49" charset="0"/>
                <a:cs typeface="Consolas" pitchFamily="49" charset="0"/>
              </a:rPr>
              <a:t> = s.</a:t>
            </a:r>
            <a:r>
              <a:rPr lang="fr-FR" sz="2700" dirty="0" err="1" smtClean="0">
                <a:latin typeface="Consolas" pitchFamily="49" charset="0"/>
                <a:cs typeface="Consolas" pitchFamily="49" charset="0"/>
              </a:rPr>
              <a:t>time_id</a:t>
            </a:r>
            <a:r>
              <a:rPr lang="fr-FR" sz="2700" dirty="0" smtClean="0">
                <a:latin typeface="Consolas" pitchFamily="49" charset="0"/>
                <a:cs typeface="Consolas" pitchFamily="49" charset="0"/>
              </a:rPr>
              <a:t> AND </a:t>
            </a:r>
            <a:r>
              <a:rPr lang="fr-FR" sz="2700" dirty="0" err="1" smtClean="0">
                <a:latin typeface="Consolas" pitchFamily="49" charset="0"/>
                <a:cs typeface="Consolas" pitchFamily="49" charset="0"/>
              </a:rPr>
              <a:t>p.prod_id</a:t>
            </a:r>
            <a:r>
              <a:rPr lang="fr-FR" sz="2700" dirty="0" smtClean="0">
                <a:latin typeface="Consolas" pitchFamily="49" charset="0"/>
                <a:cs typeface="Consolas" pitchFamily="49" charset="0"/>
              </a:rPr>
              <a:t> = </a:t>
            </a:r>
            <a:r>
              <a:rPr lang="fr-FR" sz="2700" dirty="0" err="1" smtClean="0">
                <a:latin typeface="Consolas" pitchFamily="49" charset="0"/>
                <a:cs typeface="Consolas" pitchFamily="49" charset="0"/>
              </a:rPr>
              <a:t>s.prod_id</a:t>
            </a:r>
            <a:r>
              <a:rPr lang="fr-FR" sz="2700" dirty="0" smtClean="0">
                <a:latin typeface="Consolas" pitchFamily="49" charset="0"/>
                <a:cs typeface="Consolas" pitchFamily="49" charset="0"/>
              </a:rPr>
              <a:t> </a:t>
            </a:r>
          </a:p>
          <a:p>
            <a:pPr lvl="1">
              <a:buNone/>
            </a:pPr>
            <a:r>
              <a:rPr lang="fr-FR" sz="2700" dirty="0" smtClean="0">
                <a:latin typeface="Consolas" pitchFamily="49" charset="0"/>
                <a:cs typeface="Consolas" pitchFamily="49" charset="0"/>
              </a:rPr>
              <a:t>GROUP BY </a:t>
            </a:r>
            <a:r>
              <a:rPr lang="fr-FR" sz="2700" dirty="0" err="1" smtClean="0">
                <a:latin typeface="Consolas" pitchFamily="49" charset="0"/>
                <a:cs typeface="Consolas" pitchFamily="49" charset="0"/>
              </a:rPr>
              <a:t>t.calendar_year</a:t>
            </a:r>
            <a:r>
              <a:rPr lang="fr-FR" sz="2700" dirty="0" smtClean="0">
                <a:latin typeface="Consolas" pitchFamily="49" charset="0"/>
                <a:cs typeface="Consolas" pitchFamily="49" charset="0"/>
              </a:rPr>
              <a:t>, </a:t>
            </a:r>
            <a:r>
              <a:rPr lang="fr-FR" sz="2700" dirty="0" err="1" smtClean="0">
                <a:latin typeface="Consolas" pitchFamily="49" charset="0"/>
                <a:cs typeface="Consolas" pitchFamily="49" charset="0"/>
              </a:rPr>
              <a:t>p.prod_id</a:t>
            </a:r>
            <a:r>
              <a:rPr lang="fr-FR" sz="2700" dirty="0" smtClean="0">
                <a:latin typeface="Consolas" pitchFamily="49" charset="0"/>
                <a:cs typeface="Consolas" pitchFamily="49" charset="0"/>
              </a:rPr>
              <a:t>;</a:t>
            </a:r>
            <a:endParaRPr lang="en-US" sz="2700" dirty="0" smtClean="0">
              <a:latin typeface="Consolas" pitchFamily="49" charset="0"/>
              <a:cs typeface="Consolas" pitchFamily="49" charset="0"/>
            </a:endParaRPr>
          </a:p>
        </p:txBody>
      </p:sp>
      <p:sp>
        <p:nvSpPr>
          <p:cNvPr id="6" name="Rectangle 5"/>
          <p:cNvSpPr/>
          <p:nvPr/>
        </p:nvSpPr>
        <p:spPr>
          <a:xfrm>
            <a:off x="76200" y="152400"/>
            <a:ext cx="8168208" cy="307777"/>
          </a:xfrm>
          <a:prstGeom prst="rect">
            <a:avLst/>
          </a:prstGeom>
        </p:spPr>
        <p:txBody>
          <a:bodyPr wrap="square">
            <a:spAutoFit/>
          </a:bodyPr>
          <a:lstStyle/>
          <a:p>
            <a:r>
              <a:rPr lang="fr-FR" sz="1400" dirty="0" smtClean="0"/>
              <a:t>http://docs.oracle.com/cd/B28359_01/server.111/b28286/statements_6002.htm#SQLRF01302</a:t>
            </a:r>
            <a:endParaRPr lang="el-GR" sz="1400" dirty="0"/>
          </a:p>
        </p:txBody>
      </p:sp>
      <p:sp>
        <p:nvSpPr>
          <p:cNvPr id="7" name="Slide Number Placeholder 6"/>
          <p:cNvSpPr>
            <a:spLocks noGrp="1"/>
          </p:cNvSpPr>
          <p:nvPr>
            <p:ph type="sldNum" sz="quarter" idx="12"/>
          </p:nvPr>
        </p:nvSpPr>
        <p:spPr/>
        <p:txBody>
          <a:bodyPr/>
          <a:lstStyle/>
          <a:p>
            <a:fld id="{69E29E33-B620-47F9-BB04-8846C2A5AFCC}" type="slidenum">
              <a:rPr lang="en-US" smtClean="0"/>
              <a:pPr/>
              <a:t>11</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110</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Footer Placeholder 34"/>
          <p:cNvSpPr>
            <a:spLocks noGrp="1"/>
          </p:cNvSpPr>
          <p:nvPr>
            <p:ph type="ftr" sz="quarter" idx="11"/>
          </p:nvPr>
        </p:nvSpPr>
        <p:spPr/>
        <p:txBody>
          <a:bodyPr/>
          <a:lstStyle/>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111</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2948" y="4437112"/>
            <a:ext cx="787395" cy="523220"/>
          </a:xfrm>
          <a:prstGeom prst="rect">
            <a:avLst/>
          </a:prstGeom>
        </p:spPr>
        <p:txBody>
          <a:bodyPr wrap="none">
            <a:spAutoFit/>
          </a:bodyPr>
          <a:lstStyle/>
          <a:p>
            <a:pPr algn="ctr"/>
            <a:r>
              <a:rPr lang="en-US" b="1" dirty="0" err="1" smtClean="0">
                <a:solidFill>
                  <a:srgbClr val="0000FF"/>
                </a:solidFill>
                <a:latin typeface="+mn-lt"/>
              </a:rPr>
              <a:t>Sjoberg</a:t>
            </a:r>
            <a:r>
              <a:rPr lang="en-US" b="1" dirty="0" smtClean="0">
                <a:solidFill>
                  <a:srgbClr val="0000FF"/>
                </a:solidFill>
                <a:latin typeface="+mn-lt"/>
              </a:rPr>
              <a:t> </a:t>
            </a:r>
          </a:p>
          <a:p>
            <a:pPr algn="ctr"/>
            <a:r>
              <a:rPr lang="en-US" b="1" dirty="0" smtClean="0">
                <a:solidFill>
                  <a:srgbClr val="0000FF"/>
                </a:solidFill>
                <a:latin typeface="+mn-lt"/>
              </a:rPr>
              <a:t>IST 93</a:t>
            </a:r>
            <a:endParaRPr lang="el-GR" b="1" dirty="0">
              <a:solidFill>
                <a:srgbClr val="0000FF"/>
              </a:solidFill>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179512" y="1268760"/>
            <a:ext cx="8568952" cy="2492990"/>
          </a:xfrm>
          <a:prstGeom prst="rect">
            <a:avLst/>
          </a:prstGeom>
          <a:noFill/>
        </p:spPr>
        <p:txBody>
          <a:bodyPr wrap="square" rtlCol="0">
            <a:spAutoFit/>
          </a:bodyPr>
          <a:lstStyle/>
          <a:p>
            <a:r>
              <a:rPr lang="en-US" sz="2000" b="1" dirty="0" err="1" smtClean="0">
                <a:solidFill>
                  <a:srgbClr val="0000FF"/>
                </a:solidFill>
                <a:latin typeface="+mn-lt"/>
              </a:rPr>
              <a:t>Sjoberg</a:t>
            </a:r>
            <a:r>
              <a:rPr lang="en-US" sz="2000" b="1" dirty="0" smtClean="0">
                <a:solidFill>
                  <a:srgbClr val="0000FF"/>
                </a:solidFill>
                <a:latin typeface="+mn-lt"/>
              </a:rPr>
              <a:t> @ IST 93</a:t>
            </a:r>
            <a:r>
              <a:rPr lang="en-US" sz="2000" dirty="0" smtClean="0">
                <a:latin typeface="+mn-lt"/>
              </a:rPr>
              <a:t>: 18 months study of a health system.</a:t>
            </a:r>
          </a:p>
          <a:p>
            <a:r>
              <a:rPr lang="en-US" sz="2000" dirty="0" smtClean="0">
                <a:latin typeface="+mn-lt"/>
              </a:rPr>
              <a:t>139% increase of #tables ; 274% increase of the #attributes</a:t>
            </a:r>
          </a:p>
          <a:p>
            <a:endParaRPr lang="en-US" sz="800" dirty="0" smtClean="0">
              <a:latin typeface="+mn-lt"/>
            </a:endParaRPr>
          </a:p>
          <a:p>
            <a:r>
              <a:rPr lang="en-US" sz="2000" dirty="0" smtClean="0">
                <a:latin typeface="+mn-lt"/>
              </a:rPr>
              <a:t>Changes in the code (on </a:t>
            </a:r>
            <a:r>
              <a:rPr lang="en-US" sz="2000" dirty="0" err="1" smtClean="0">
                <a:latin typeface="+mn-lt"/>
              </a:rPr>
              <a:t>avg</a:t>
            </a:r>
            <a:r>
              <a:rPr lang="en-US" sz="2000" dirty="0" smtClean="0">
                <a:latin typeface="+mn-lt"/>
              </a:rPr>
              <a:t>):</a:t>
            </a:r>
          </a:p>
          <a:p>
            <a:pPr lvl="2">
              <a:buFont typeface="Wingdings" pitchFamily="2" charset="2"/>
              <a:buChar char="§"/>
            </a:pPr>
            <a:r>
              <a:rPr lang="en-US" sz="2000" dirty="0" smtClean="0">
                <a:latin typeface="+mn-lt"/>
              </a:rPr>
              <a:t>relation addition: 19 changes ; attribute additions: 2 changes</a:t>
            </a:r>
          </a:p>
          <a:p>
            <a:pPr lvl="2">
              <a:buFont typeface="Wingdings" pitchFamily="2" charset="2"/>
              <a:buChar char="§"/>
            </a:pPr>
            <a:r>
              <a:rPr lang="en-US" sz="2000" dirty="0" smtClean="0">
                <a:latin typeface="+mn-lt"/>
              </a:rPr>
              <a:t>relation deletion : 59.5 changes; attribute deletions:  3.25 changes </a:t>
            </a:r>
          </a:p>
          <a:p>
            <a:endParaRPr lang="en-US" sz="800" dirty="0" smtClean="0">
              <a:latin typeface="+mn-lt"/>
            </a:endParaRPr>
          </a:p>
          <a:p>
            <a:r>
              <a:rPr lang="en-US" sz="2000" dirty="0" smtClean="0">
                <a:latin typeface="+mn-lt"/>
              </a:rPr>
              <a:t>An </a:t>
            </a:r>
            <a:r>
              <a:rPr lang="en-US" sz="2000" b="1" dirty="0" smtClean="0">
                <a:latin typeface="+mn-lt"/>
              </a:rPr>
              <a:t>inflating period </a:t>
            </a:r>
            <a:r>
              <a:rPr lang="en-US" sz="2000" dirty="0" smtClean="0">
                <a:latin typeface="+mn-lt"/>
              </a:rPr>
              <a:t>during construction where almost all changes were additions, and a </a:t>
            </a:r>
            <a:r>
              <a:rPr lang="en-US" sz="2000" b="1" dirty="0" smtClean="0">
                <a:latin typeface="+mn-lt"/>
              </a:rPr>
              <a:t>subsequent period </a:t>
            </a:r>
            <a:r>
              <a:rPr lang="en-US" sz="2000" dirty="0" smtClean="0">
                <a:latin typeface="+mn-lt"/>
              </a:rPr>
              <a:t>where additions and deletions where balanced.</a:t>
            </a:r>
            <a:endParaRPr lang="el-GR" sz="2000" dirty="0">
              <a:latin typeface="+mn-lt"/>
            </a:endParaRP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112</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38830" y="4437112"/>
            <a:ext cx="766555" cy="523220"/>
          </a:xfrm>
          <a:prstGeom prst="rect">
            <a:avLst/>
          </a:prstGeom>
        </p:spPr>
        <p:txBody>
          <a:bodyPr wrap="none">
            <a:spAutoFit/>
          </a:bodyPr>
          <a:lstStyle/>
          <a:p>
            <a:pPr algn="ctr"/>
            <a:r>
              <a:rPr lang="en-US" b="1" dirty="0" err="1" smtClean="0">
                <a:solidFill>
                  <a:srgbClr val="0000FF"/>
                </a:solidFill>
                <a:latin typeface="+mn-lt"/>
              </a:rPr>
              <a:t>Curino</a:t>
            </a:r>
            <a:r>
              <a:rPr lang="en-US" b="1" dirty="0" smtClean="0">
                <a:solidFill>
                  <a:srgbClr val="0000FF"/>
                </a:solidFill>
                <a:latin typeface="+mn-lt"/>
              </a:rPr>
              <a:t>+</a:t>
            </a:r>
          </a:p>
          <a:p>
            <a:pPr algn="ctr"/>
            <a:r>
              <a:rPr lang="en-US" b="1" dirty="0" smtClean="0">
                <a:solidFill>
                  <a:srgbClr val="0000FF"/>
                </a:solidFill>
                <a:latin typeface="+mn-lt"/>
              </a:rPr>
              <a:t>ICEIS08</a:t>
            </a:r>
            <a:endParaRPr lang="el-GR" b="1" dirty="0">
              <a:solidFill>
                <a:srgbClr val="0000FF"/>
              </a:solidFill>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251520" y="1268760"/>
            <a:ext cx="7776864" cy="1938992"/>
          </a:xfrm>
          <a:prstGeom prst="rect">
            <a:avLst/>
          </a:prstGeom>
          <a:noFill/>
        </p:spPr>
        <p:txBody>
          <a:bodyPr wrap="square" rtlCol="0">
            <a:spAutoFit/>
          </a:bodyPr>
          <a:lstStyle/>
          <a:p>
            <a:r>
              <a:rPr lang="en-US" sz="2000" dirty="0" err="1" smtClean="0">
                <a:solidFill>
                  <a:srgbClr val="0000FF"/>
                </a:solidFill>
                <a:latin typeface="+mn-lt"/>
              </a:rPr>
              <a:t>Curino</a:t>
            </a:r>
            <a:r>
              <a:rPr lang="en-US" sz="2000" dirty="0" smtClean="0">
                <a:solidFill>
                  <a:srgbClr val="0000FF"/>
                </a:solidFill>
                <a:latin typeface="+mn-lt"/>
              </a:rPr>
              <a:t>+ @ ICEIS08: </a:t>
            </a:r>
            <a:r>
              <a:rPr lang="en-US" sz="2000" dirty="0" err="1" smtClean="0">
                <a:latin typeface="+mn-lt"/>
              </a:rPr>
              <a:t>Mediawiki</a:t>
            </a:r>
            <a:endParaRPr lang="en-US" sz="2000" dirty="0" smtClean="0">
              <a:latin typeface="+mn-lt"/>
            </a:endParaRPr>
          </a:p>
          <a:p>
            <a:r>
              <a:rPr lang="en-US" sz="2000" dirty="0" smtClean="0">
                <a:latin typeface="+mn-lt"/>
              </a:rPr>
              <a:t>100% increase in the number of tables</a:t>
            </a:r>
          </a:p>
          <a:p>
            <a:r>
              <a:rPr lang="en-US" sz="2000" dirty="0" smtClean="0">
                <a:latin typeface="+mn-lt"/>
              </a:rPr>
              <a:t>142% in the number of attributes.</a:t>
            </a:r>
            <a:endParaRPr lang="el-GR" sz="2000" dirty="0" smtClean="0">
              <a:latin typeface="+mn-lt"/>
            </a:endParaRPr>
          </a:p>
          <a:p>
            <a:endParaRPr lang="en-US" sz="2000" dirty="0" smtClean="0">
              <a:latin typeface="+mn-lt"/>
            </a:endParaRPr>
          </a:p>
          <a:p>
            <a:r>
              <a:rPr lang="en-US" sz="2000" dirty="0" smtClean="0">
                <a:latin typeface="+mn-lt"/>
              </a:rPr>
              <a:t>45% of changes do not affect the information capacity of the schema (but are rather index adjustments, documentation, etc)</a:t>
            </a: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113</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41186" y="4437112"/>
            <a:ext cx="1625766" cy="523220"/>
          </a:xfrm>
          <a:prstGeom prst="rect">
            <a:avLst/>
          </a:prstGeom>
        </p:spPr>
        <p:txBody>
          <a:bodyPr wrap="none">
            <a:spAutoFit/>
          </a:bodyPr>
          <a:lstStyle/>
          <a:p>
            <a:pPr algn="ctr"/>
            <a:r>
              <a:rPr lang="en-US" b="1" dirty="0" smtClean="0">
                <a:solidFill>
                  <a:srgbClr val="0000FF"/>
                </a:solidFill>
                <a:latin typeface="+mn-lt"/>
              </a:rPr>
              <a:t>Univ. Riverside</a:t>
            </a:r>
          </a:p>
          <a:p>
            <a:pPr algn="ctr"/>
            <a:r>
              <a:rPr lang="en-US" b="1" dirty="0" smtClean="0">
                <a:solidFill>
                  <a:srgbClr val="0000FF"/>
                </a:solidFill>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251520" y="1268760"/>
            <a:ext cx="7776864" cy="2554545"/>
          </a:xfrm>
          <a:prstGeom prst="rect">
            <a:avLst/>
          </a:prstGeom>
          <a:noFill/>
        </p:spPr>
        <p:txBody>
          <a:bodyPr wrap="square" rtlCol="0">
            <a:spAutoFit/>
          </a:bodyPr>
          <a:lstStyle/>
          <a:p>
            <a:r>
              <a:rPr lang="en-US" sz="2000" dirty="0" smtClean="0">
                <a:solidFill>
                  <a:srgbClr val="0000FF"/>
                </a:solidFill>
                <a:latin typeface="+mj-lt"/>
              </a:rPr>
              <a:t>IWPSE09: </a:t>
            </a:r>
            <a:r>
              <a:rPr lang="en-US" sz="2000" dirty="0" smtClean="0">
                <a:latin typeface="+mj-lt"/>
              </a:rPr>
              <a:t>Mozilla and Monotone (a version control system)</a:t>
            </a:r>
          </a:p>
          <a:p>
            <a:r>
              <a:rPr lang="en-US" sz="2000" dirty="0" smtClean="0">
                <a:latin typeface="+mj-lt"/>
              </a:rPr>
              <a:t>Many ways to be out of synch between code and evolving db schema</a:t>
            </a:r>
            <a:endParaRPr lang="el-GR" sz="2000" dirty="0" smtClean="0">
              <a:latin typeface="+mj-lt"/>
            </a:endParaRPr>
          </a:p>
          <a:p>
            <a:endParaRPr lang="en-US" sz="2000" dirty="0" smtClean="0">
              <a:latin typeface="+mj-lt"/>
            </a:endParaRPr>
          </a:p>
          <a:p>
            <a:r>
              <a:rPr lang="en-US" sz="2000" dirty="0" smtClean="0">
                <a:solidFill>
                  <a:srgbClr val="0000FF"/>
                </a:solidFill>
                <a:latin typeface="+mj-lt"/>
              </a:rPr>
              <a:t>ICDEW11: </a:t>
            </a:r>
            <a:r>
              <a:rPr lang="en-US" sz="2000" dirty="0" smtClean="0">
                <a:latin typeface="+mj-lt"/>
              </a:rPr>
              <a:t>Firefox, Monotone , </a:t>
            </a:r>
            <a:r>
              <a:rPr lang="en-US" sz="2000" dirty="0" err="1" smtClean="0">
                <a:latin typeface="+mj-lt"/>
              </a:rPr>
              <a:t>Biblioteq</a:t>
            </a:r>
            <a:r>
              <a:rPr lang="en-US" sz="2000" dirty="0" smtClean="0">
                <a:latin typeface="+mj-lt"/>
              </a:rPr>
              <a:t> (catalogue man.) , Vienna (RSS)</a:t>
            </a:r>
          </a:p>
          <a:p>
            <a:r>
              <a:rPr lang="en-US" sz="2000" dirty="0" smtClean="0">
                <a:latin typeface="+mj-lt"/>
              </a:rPr>
              <a:t>Similar pct of changes with previous work</a:t>
            </a:r>
          </a:p>
          <a:p>
            <a:r>
              <a:rPr lang="en-US" sz="2000" dirty="0" smtClean="0">
                <a:latin typeface="+mj-lt"/>
              </a:rPr>
              <a:t>Frequency and timing analysis: </a:t>
            </a:r>
            <a:r>
              <a:rPr lang="en-US" sz="2000" b="1" dirty="0" smtClean="0">
                <a:latin typeface="+mj-lt"/>
              </a:rPr>
              <a:t>db schemata tend to stabilize over time</a:t>
            </a:r>
            <a:r>
              <a:rPr lang="en-US" sz="2000" dirty="0" smtClean="0">
                <a:latin typeface="+mj-lt"/>
              </a:rPr>
              <a:t>, as there is more change at the beginning of their history, but seem to converge to a relatively fixed </a:t>
            </a:r>
            <a:r>
              <a:rPr lang="fr-FR" sz="2000" dirty="0" smtClean="0">
                <a:latin typeface="+mj-lt"/>
              </a:rPr>
              <a:t>structure </a:t>
            </a:r>
            <a:r>
              <a:rPr lang="fr-FR" sz="2000" dirty="0" err="1" smtClean="0">
                <a:latin typeface="+mj-lt"/>
              </a:rPr>
              <a:t>later</a:t>
            </a:r>
            <a:endParaRPr lang="en-US" sz="2000" dirty="0" smtClean="0">
              <a:latin typeface="+mj-lt"/>
            </a:endParaRP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114</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40717" y="4437112"/>
            <a:ext cx="843501" cy="523220"/>
          </a:xfrm>
          <a:prstGeom prst="rect">
            <a:avLst/>
          </a:prstGeom>
        </p:spPr>
        <p:txBody>
          <a:bodyPr wrap="none">
            <a:spAutoFit/>
          </a:bodyPr>
          <a:lstStyle/>
          <a:p>
            <a:pPr algn="ctr"/>
            <a:r>
              <a:rPr lang="en-US" b="1" dirty="0" err="1" smtClean="0">
                <a:solidFill>
                  <a:srgbClr val="0000FF"/>
                </a:solidFill>
                <a:latin typeface="+mn-lt"/>
              </a:rPr>
              <a:t>Qiu,Li,Su</a:t>
            </a:r>
            <a:endParaRPr lang="en-US" b="1" dirty="0" smtClean="0">
              <a:solidFill>
                <a:srgbClr val="0000FF"/>
              </a:solidFill>
              <a:latin typeface="+mn-lt"/>
            </a:endParaRPr>
          </a:p>
          <a:p>
            <a:pPr algn="ctr"/>
            <a:r>
              <a:rPr lang="en-US" b="1" dirty="0" smtClean="0">
                <a:solidFill>
                  <a:srgbClr val="0000FF"/>
                </a:solidFill>
                <a:latin typeface="+mn-lt"/>
              </a:rPr>
              <a:t>FSE’13</a:t>
            </a:r>
            <a:endParaRPr lang="el-GR" b="1" dirty="0">
              <a:solidFill>
                <a:srgbClr val="0000FF"/>
              </a:solidFill>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251520" y="1268760"/>
            <a:ext cx="7776864" cy="3108543"/>
          </a:xfrm>
          <a:prstGeom prst="rect">
            <a:avLst/>
          </a:prstGeom>
          <a:noFill/>
        </p:spPr>
        <p:txBody>
          <a:bodyPr wrap="square" rtlCol="0">
            <a:spAutoFit/>
          </a:bodyPr>
          <a:lstStyle/>
          <a:p>
            <a:r>
              <a:rPr lang="en-US" sz="1800" dirty="0" err="1" smtClean="0">
                <a:solidFill>
                  <a:srgbClr val="0000FF"/>
                </a:solidFill>
                <a:latin typeface="+mj-lt"/>
              </a:rPr>
              <a:t>Qiu,Li,Su</a:t>
            </a:r>
            <a:r>
              <a:rPr lang="en-US" sz="1800" dirty="0" smtClean="0">
                <a:solidFill>
                  <a:srgbClr val="0000FF"/>
                </a:solidFill>
                <a:latin typeface="+mj-lt"/>
              </a:rPr>
              <a:t>@ FSE 2013:</a:t>
            </a:r>
            <a:r>
              <a:rPr lang="el-GR" sz="1800" dirty="0" smtClean="0">
                <a:solidFill>
                  <a:srgbClr val="0000FF"/>
                </a:solidFill>
                <a:latin typeface="+mj-lt"/>
              </a:rPr>
              <a:t> </a:t>
            </a:r>
            <a:r>
              <a:rPr lang="en-US" sz="1800" dirty="0" smtClean="0">
                <a:solidFill>
                  <a:schemeClr val="tx1"/>
                </a:solidFill>
                <a:latin typeface="+mj-lt"/>
              </a:rPr>
              <a:t>10 (!) database schemata studied.</a:t>
            </a:r>
          </a:p>
          <a:p>
            <a:r>
              <a:rPr lang="en-US" sz="1800" b="1" dirty="0" smtClean="0">
                <a:solidFill>
                  <a:schemeClr val="tx1"/>
                </a:solidFill>
                <a:latin typeface="+mj-lt"/>
              </a:rPr>
              <a:t>Change is focused both (a) with respect to time and (b) with respect to the tables who change. </a:t>
            </a:r>
          </a:p>
          <a:p>
            <a:endParaRPr lang="en-US" sz="800" dirty="0" smtClean="0">
              <a:solidFill>
                <a:schemeClr val="tx1"/>
              </a:solidFill>
              <a:latin typeface="+mj-lt"/>
            </a:endParaRPr>
          </a:p>
          <a:p>
            <a:r>
              <a:rPr lang="en-US" sz="1800" b="1" dirty="0" smtClean="0">
                <a:solidFill>
                  <a:schemeClr val="tx1"/>
                </a:solidFill>
                <a:latin typeface="+mj-lt"/>
              </a:rPr>
              <a:t>Timing</a:t>
            </a:r>
            <a:r>
              <a:rPr lang="en-US" sz="1800" dirty="0" smtClean="0">
                <a:solidFill>
                  <a:schemeClr val="tx1"/>
                </a:solidFill>
                <a:latin typeface="+mj-lt"/>
              </a:rPr>
              <a:t>: 7 out of 10 databases reached 60% of their schema size within 20% of their early lifetime. </a:t>
            </a:r>
          </a:p>
          <a:p>
            <a:r>
              <a:rPr lang="en-US" sz="1800" dirty="0" smtClean="0">
                <a:solidFill>
                  <a:schemeClr val="tx1"/>
                </a:solidFill>
                <a:latin typeface="+mj-lt"/>
              </a:rPr>
              <a:t>Change is frequent in the early stages of the databases, with inflationary characteristics; then, the schema evolution process calms down.</a:t>
            </a:r>
          </a:p>
          <a:p>
            <a:endParaRPr lang="en-US" sz="800" dirty="0" smtClean="0">
              <a:solidFill>
                <a:schemeClr val="tx1"/>
              </a:solidFill>
              <a:latin typeface="+mj-lt"/>
            </a:endParaRPr>
          </a:p>
          <a:p>
            <a:r>
              <a:rPr lang="en-US" sz="1800" b="1" dirty="0" smtClean="0">
                <a:solidFill>
                  <a:schemeClr val="tx1"/>
                </a:solidFill>
                <a:latin typeface="+mj-lt"/>
              </a:rPr>
              <a:t>Tables that change</a:t>
            </a:r>
            <a:r>
              <a:rPr lang="en-US" sz="1800" dirty="0" smtClean="0">
                <a:solidFill>
                  <a:schemeClr val="tx1"/>
                </a:solidFill>
                <a:latin typeface="+mj-lt"/>
              </a:rPr>
              <a:t>: 40% of tables do not undergo any change at all, and 60%-90% of changes pertain to 20% of the tables (in other words, 80% of the tables live quiet lives). The most frequently modified tables attract 80% of the changes.</a:t>
            </a: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115</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40717" y="4437112"/>
            <a:ext cx="843501" cy="523220"/>
          </a:xfrm>
          <a:prstGeom prst="rect">
            <a:avLst/>
          </a:prstGeom>
        </p:spPr>
        <p:txBody>
          <a:bodyPr wrap="none">
            <a:spAutoFit/>
          </a:bodyPr>
          <a:lstStyle/>
          <a:p>
            <a:pPr algn="ctr"/>
            <a:r>
              <a:rPr lang="en-US" b="1" dirty="0" err="1" smtClean="0">
                <a:solidFill>
                  <a:srgbClr val="0000FF"/>
                </a:solidFill>
                <a:latin typeface="+mn-lt"/>
              </a:rPr>
              <a:t>Qiu,Li,Su</a:t>
            </a:r>
            <a:endParaRPr lang="en-US" b="1" dirty="0" smtClean="0">
              <a:solidFill>
                <a:srgbClr val="0000FF"/>
              </a:solidFill>
              <a:latin typeface="+mn-lt"/>
            </a:endParaRPr>
          </a:p>
          <a:p>
            <a:pPr algn="ctr"/>
            <a:r>
              <a:rPr lang="en-US" b="1" dirty="0" smtClean="0">
                <a:solidFill>
                  <a:srgbClr val="0000FF"/>
                </a:solidFill>
                <a:latin typeface="+mn-lt"/>
              </a:rPr>
              <a:t>FSE’13</a:t>
            </a:r>
            <a:endParaRPr lang="el-GR" b="1" dirty="0">
              <a:solidFill>
                <a:srgbClr val="0000FF"/>
              </a:solidFill>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251520" y="1268760"/>
            <a:ext cx="7776864" cy="2862322"/>
          </a:xfrm>
          <a:prstGeom prst="rect">
            <a:avLst/>
          </a:prstGeom>
          <a:noFill/>
        </p:spPr>
        <p:txBody>
          <a:bodyPr wrap="square" rtlCol="0">
            <a:spAutoFit/>
          </a:bodyPr>
          <a:lstStyle/>
          <a:p>
            <a:r>
              <a:rPr lang="en-US" sz="1800" dirty="0" err="1" smtClean="0">
                <a:solidFill>
                  <a:srgbClr val="0000FF"/>
                </a:solidFill>
                <a:latin typeface="+mj-lt"/>
              </a:rPr>
              <a:t>Qiu,Li,Su</a:t>
            </a:r>
            <a:r>
              <a:rPr lang="en-US" sz="1800" dirty="0" smtClean="0">
                <a:solidFill>
                  <a:srgbClr val="0000FF"/>
                </a:solidFill>
                <a:latin typeface="+mj-lt"/>
              </a:rPr>
              <a:t>@ FSE 2013:</a:t>
            </a:r>
            <a:r>
              <a:rPr lang="el-GR" sz="1800" dirty="0" smtClean="0">
                <a:solidFill>
                  <a:srgbClr val="0000FF"/>
                </a:solidFill>
                <a:latin typeface="+mj-lt"/>
              </a:rPr>
              <a:t> </a:t>
            </a:r>
            <a:r>
              <a:rPr lang="en-US" sz="1800" b="1" dirty="0" smtClean="0">
                <a:solidFill>
                  <a:schemeClr val="tx1"/>
                </a:solidFill>
                <a:latin typeface="+mj-lt"/>
              </a:rPr>
              <a:t>Code and db co-evolution, not always in synch</a:t>
            </a:r>
            <a:r>
              <a:rPr lang="en-US" sz="1800" dirty="0" smtClean="0">
                <a:solidFill>
                  <a:schemeClr val="tx1"/>
                </a:solidFill>
                <a:latin typeface="+mj-lt"/>
              </a:rPr>
              <a:t>.</a:t>
            </a:r>
          </a:p>
          <a:p>
            <a:pPr marL="182563" indent="-182563">
              <a:buFont typeface="Arial" pitchFamily="34" charset="0"/>
              <a:buChar char="•"/>
            </a:pPr>
            <a:r>
              <a:rPr lang="en-US" sz="1800" dirty="0" smtClean="0">
                <a:solidFill>
                  <a:schemeClr val="tx1"/>
                </a:solidFill>
                <a:latin typeface="+mj-lt"/>
              </a:rPr>
              <a:t>Code and db changed in the same revision: 50.67% occasions</a:t>
            </a:r>
          </a:p>
          <a:p>
            <a:pPr marL="182563" indent="-182563">
              <a:buFont typeface="Arial" pitchFamily="34" charset="0"/>
              <a:buChar char="•"/>
            </a:pPr>
            <a:r>
              <a:rPr lang="en-US" sz="1800" dirty="0" smtClean="0">
                <a:solidFill>
                  <a:schemeClr val="tx1"/>
                </a:solidFill>
                <a:latin typeface="+mj-lt"/>
              </a:rPr>
              <a:t>Code change was in a previous/subsequent version than the one where the database schema change: 16.22% of occasions</a:t>
            </a:r>
          </a:p>
          <a:p>
            <a:pPr marL="182563" indent="-182563">
              <a:buFont typeface="Arial" pitchFamily="34" charset="0"/>
              <a:buChar char="•"/>
            </a:pPr>
            <a:r>
              <a:rPr lang="en-US" sz="1800" dirty="0" smtClean="0">
                <a:solidFill>
                  <a:schemeClr val="tx1"/>
                </a:solidFill>
                <a:latin typeface="+mj-lt"/>
              </a:rPr>
              <a:t>database changes not followed by code adaptation: 21.62{\%} of occasions</a:t>
            </a:r>
          </a:p>
          <a:p>
            <a:pPr marL="182563" indent="-182563">
              <a:buFont typeface="Arial" pitchFamily="34" charset="0"/>
              <a:buChar char="•"/>
            </a:pPr>
            <a:r>
              <a:rPr lang="en-US" sz="1800" dirty="0" smtClean="0">
                <a:solidFill>
                  <a:schemeClr val="tx1"/>
                </a:solidFill>
                <a:latin typeface="+mj-lt"/>
              </a:rPr>
              <a:t>11.49% of code changes were unrelated to the database evolution.</a:t>
            </a:r>
          </a:p>
          <a:p>
            <a:endParaRPr lang="en-US" sz="1800" dirty="0" smtClean="0">
              <a:solidFill>
                <a:schemeClr val="tx1"/>
              </a:solidFill>
              <a:latin typeface="+mj-lt"/>
            </a:endParaRPr>
          </a:p>
          <a:p>
            <a:r>
              <a:rPr lang="en-US" sz="1800" dirty="0" smtClean="0">
                <a:solidFill>
                  <a:schemeClr val="tx1"/>
                </a:solidFill>
                <a:latin typeface="+mj-lt"/>
              </a:rPr>
              <a:t>Each atomic change at the schema level is estimated to result in 10 -- 100 lines of application code been updated;</a:t>
            </a:r>
          </a:p>
          <a:p>
            <a:r>
              <a:rPr lang="en-US" sz="1800" dirty="0" smtClean="0">
                <a:solidFill>
                  <a:schemeClr val="tx1"/>
                </a:solidFill>
                <a:latin typeface="+mj-lt"/>
              </a:rPr>
              <a:t>A valid db</a:t>
            </a:r>
            <a:r>
              <a:rPr lang="el-GR" sz="1800" dirty="0" smtClean="0">
                <a:solidFill>
                  <a:schemeClr val="tx1"/>
                </a:solidFill>
                <a:latin typeface="+mj-lt"/>
              </a:rPr>
              <a:t> </a:t>
            </a:r>
            <a:r>
              <a:rPr lang="en-US" sz="1800" dirty="0" smtClean="0">
                <a:solidFill>
                  <a:schemeClr val="tx1"/>
                </a:solidFill>
                <a:latin typeface="+mj-lt"/>
              </a:rPr>
              <a:t>revision results in 100 -- 1000 lines of application code being updated</a:t>
            </a: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116</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82811" y="4437112"/>
            <a:ext cx="1269899" cy="523220"/>
          </a:xfrm>
          <a:prstGeom prst="rect">
            <a:avLst/>
          </a:prstGeom>
        </p:spPr>
        <p:txBody>
          <a:bodyPr wrap="none">
            <a:spAutoFit/>
          </a:bodyPr>
          <a:lstStyle/>
          <a:p>
            <a:pPr algn="ctr"/>
            <a:r>
              <a:rPr lang="en-US" b="1" dirty="0" smtClean="0">
                <a:solidFill>
                  <a:srgbClr val="0000FF"/>
                </a:solidFill>
                <a:latin typeface="+mn-lt"/>
              </a:rPr>
              <a:t>Univ. Ioannina</a:t>
            </a:r>
          </a:p>
          <a:p>
            <a:pPr algn="ctr"/>
            <a:r>
              <a:rPr lang="en-US" b="1" dirty="0" smtClean="0">
                <a:solidFill>
                  <a:srgbClr val="0000FF"/>
                </a:solidFill>
                <a:latin typeface="+mn-lt"/>
              </a:rPr>
              <a:t>CAiSE14, ER15</a:t>
            </a:r>
          </a:p>
        </p:txBody>
      </p:sp>
      <p:sp>
        <p:nvSpPr>
          <p:cNvPr id="35" name="TextBox 34"/>
          <p:cNvSpPr txBox="1"/>
          <p:nvPr/>
        </p:nvSpPr>
        <p:spPr>
          <a:xfrm>
            <a:off x="6948264" y="3573016"/>
            <a:ext cx="1728192" cy="738664"/>
          </a:xfrm>
          <a:prstGeom prst="rect">
            <a:avLst/>
          </a:prstGeom>
          <a:noFill/>
        </p:spPr>
        <p:txBody>
          <a:bodyPr wrap="square" rtlCol="0">
            <a:spAutoFit/>
          </a:bodyPr>
          <a:lstStyle/>
          <a:p>
            <a:r>
              <a:rPr lang="en-US" b="1" dirty="0" smtClean="0">
                <a:solidFill>
                  <a:srgbClr val="0000FF"/>
                </a:solidFill>
                <a:latin typeface="+mn-lt"/>
              </a:rPr>
              <a:t>To be detailed next.</a:t>
            </a:r>
          </a:p>
          <a:p>
            <a:r>
              <a:rPr lang="en-US" b="1" dirty="0" smtClean="0">
                <a:solidFill>
                  <a:srgbClr val="0000FF"/>
                </a:solidFill>
                <a:latin typeface="+mn-lt"/>
              </a:rPr>
              <a:t>CAiSE14: DB level</a:t>
            </a:r>
          </a:p>
          <a:p>
            <a:r>
              <a:rPr lang="en-US" b="1" dirty="0" smtClean="0">
                <a:solidFill>
                  <a:srgbClr val="0000FF"/>
                </a:solidFill>
                <a:latin typeface="+mn-lt"/>
              </a:rPr>
              <a:t>ER’15: Table level</a:t>
            </a:r>
            <a:endParaRPr lang="el-GR" b="1" dirty="0" smtClean="0">
              <a:solidFill>
                <a:srgbClr val="0000FF"/>
              </a:solidFill>
              <a:latin typeface="+mn-lt"/>
            </a:endParaRP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evolution for o/s db’s at the “macro” Level</a:t>
            </a:r>
            <a:endParaRPr lang="el-GR" dirty="0"/>
          </a:p>
        </p:txBody>
      </p:sp>
      <p:sp>
        <p:nvSpPr>
          <p:cNvPr id="3" name="Text Placeholder 2"/>
          <p:cNvSpPr>
            <a:spLocks noGrp="1"/>
          </p:cNvSpPr>
          <p:nvPr>
            <p:ph type="body" idx="1"/>
          </p:nvPr>
        </p:nvSpPr>
        <p:spPr>
          <a:xfrm>
            <a:off x="722313" y="1268761"/>
            <a:ext cx="7772400" cy="3138140"/>
          </a:xfrm>
        </p:spPr>
        <p:txBody>
          <a:bodyPr>
            <a:noAutofit/>
          </a:bodyPr>
          <a:lstStyle/>
          <a:p>
            <a:r>
              <a:rPr lang="en-US" sz="1800" b="1" dirty="0" smtClean="0"/>
              <a:t>.. What do we see if we observe the evolution of the entire schema?</a:t>
            </a:r>
          </a:p>
          <a:p>
            <a:endParaRPr lang="en-US" sz="1800" dirty="0" smtClean="0"/>
          </a:p>
          <a:p>
            <a:r>
              <a:rPr lang="en-US" sz="1800" dirty="0" smtClean="0">
                <a:solidFill>
                  <a:srgbClr val="0000FF"/>
                </a:solidFill>
              </a:rPr>
              <a:t>http://www.cs.uoi.gr/~pvassil/publications/2014_CAiSE/ </a:t>
            </a:r>
          </a:p>
          <a:p>
            <a:endParaRPr lang="en-US" sz="1800" dirty="0" smtClean="0"/>
          </a:p>
          <a:p>
            <a:r>
              <a:rPr lang="en-US" sz="1800" dirty="0" err="1" smtClean="0"/>
              <a:t>Skoulis</a:t>
            </a:r>
            <a:r>
              <a:rPr lang="en-US" sz="1800" dirty="0" smtClean="0"/>
              <a:t>, Vassiliadis, </a:t>
            </a:r>
            <a:r>
              <a:rPr lang="en-US" sz="1800" dirty="0" err="1" smtClean="0"/>
              <a:t>Zarras</a:t>
            </a:r>
            <a:r>
              <a:rPr lang="en-US" sz="1800" dirty="0" smtClean="0"/>
              <a:t>. Open-Source Databases: Within, Outside, or Beyond Lehman's Laws of Software Evolution? </a:t>
            </a:r>
            <a:r>
              <a:rPr lang="en-US" sz="1800" b="1" dirty="0" err="1" smtClean="0"/>
              <a:t>CAiSE</a:t>
            </a:r>
            <a:r>
              <a:rPr lang="en-US" sz="1800" b="1" dirty="0" smtClean="0"/>
              <a:t> 2014 </a:t>
            </a:r>
          </a:p>
          <a:p>
            <a:r>
              <a:rPr lang="en-US" sz="1800" dirty="0" smtClean="0"/>
              <a:t>Also: </a:t>
            </a:r>
            <a:r>
              <a:rPr lang="fr-FR" sz="1800" dirty="0" smtClean="0"/>
              <a:t> </a:t>
            </a:r>
            <a:r>
              <a:rPr lang="fr-FR" sz="1800" dirty="0" err="1" smtClean="0"/>
              <a:t>Growing</a:t>
            </a:r>
            <a:r>
              <a:rPr lang="fr-FR" sz="1800" dirty="0" smtClean="0"/>
              <a:t> up </a:t>
            </a:r>
            <a:r>
              <a:rPr lang="fr-FR" sz="1800" dirty="0" err="1" smtClean="0"/>
              <a:t>with</a:t>
            </a:r>
            <a:r>
              <a:rPr lang="fr-FR" sz="1800" dirty="0" smtClean="0"/>
              <a:t> </a:t>
            </a:r>
            <a:r>
              <a:rPr lang="fr-FR" sz="1800" dirty="0" err="1" smtClean="0"/>
              <a:t>stability</a:t>
            </a:r>
            <a:r>
              <a:rPr lang="fr-FR" sz="1800" dirty="0" smtClean="0"/>
              <a:t>: How open-source </a:t>
            </a:r>
            <a:r>
              <a:rPr lang="fr-FR" sz="1800" dirty="0" err="1" smtClean="0"/>
              <a:t>relational</a:t>
            </a:r>
            <a:r>
              <a:rPr lang="fr-FR" sz="1800" dirty="0" smtClean="0"/>
              <a:t> </a:t>
            </a:r>
            <a:r>
              <a:rPr lang="fr-FR" sz="1800" dirty="0" err="1" smtClean="0"/>
              <a:t>databases</a:t>
            </a:r>
            <a:r>
              <a:rPr lang="fr-FR" sz="1800" dirty="0" smtClean="0"/>
              <a:t> </a:t>
            </a:r>
            <a:r>
              <a:rPr lang="fr-FR" sz="1800" dirty="0" err="1" smtClean="0"/>
              <a:t>evolve</a:t>
            </a:r>
            <a:r>
              <a:rPr lang="fr-FR" sz="1800" dirty="0" smtClean="0"/>
              <a:t>.  </a:t>
            </a:r>
            <a:r>
              <a:rPr lang="fr-FR" sz="1800" b="1" dirty="0" smtClean="0"/>
              <a:t>Information Systems, Volume 53</a:t>
            </a:r>
            <a:r>
              <a:rPr lang="fr-FR" sz="1800" dirty="0" smtClean="0"/>
              <a:t>, </a:t>
            </a:r>
            <a:r>
              <a:rPr lang="fr-FR" sz="1800" dirty="0" err="1" smtClean="0"/>
              <a:t>October</a:t>
            </a:r>
            <a:r>
              <a:rPr lang="fr-FR" sz="1800" dirty="0" smtClean="0"/>
              <a:t>–</a:t>
            </a:r>
            <a:r>
              <a:rPr lang="fr-FR" sz="1800" dirty="0" err="1" smtClean="0"/>
              <a:t>November</a:t>
            </a:r>
            <a:r>
              <a:rPr lang="fr-FR" sz="1800" dirty="0" smtClean="0"/>
              <a:t> 2015</a:t>
            </a:r>
            <a:endParaRPr lang="el-GR" sz="1800"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117</a:t>
            </a:fld>
            <a:endParaRPr kumimoji="0" lang="en-US"/>
          </a:p>
        </p:txBody>
      </p:sp>
      <p:sp>
        <p:nvSpPr>
          <p:cNvPr id="5" name="Footer Placeholder 4"/>
          <p:cNvSpPr>
            <a:spLocks noGrp="1"/>
          </p:cNvSpPr>
          <p:nvPr>
            <p:ph type="ftr" sz="quarter" idx="11"/>
          </p:nvPr>
        </p:nvSpPr>
        <p:spPr/>
        <p:txBody>
          <a:bodyPr/>
          <a:lstStyle/>
          <a:p>
            <a:endParaRPr kumimoji="0"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US" dirty="0" smtClean="0">
                <a:latin typeface="Calibri"/>
                <a:ea typeface="Calibri"/>
                <a:cs typeface="Calibri"/>
                <a:sym typeface="Calibri"/>
              </a:rPr>
              <a:t>Datasets</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77500" lnSpcReduction="20000"/>
          </a:bodyPr>
          <a:lstStyle/>
          <a:p>
            <a:pPr marL="457200" indent="-419100">
              <a:lnSpc>
                <a:spcPct val="115000"/>
              </a:lnSpc>
              <a:spcAft>
                <a:spcPts val="600"/>
              </a:spcAft>
              <a:buSzPct val="100000"/>
              <a:buNone/>
            </a:pPr>
            <a:r>
              <a:rPr lang="fr-FR" dirty="0" smtClean="0">
                <a:cs typeface="Consolas" pitchFamily="49" charset="0"/>
                <a:hlinkClick r:id="rId3"/>
              </a:rPr>
              <a:t>https://github.com/DAINTINESS-Group/EvolutionDatasets</a:t>
            </a:r>
            <a:r>
              <a:rPr lang="fr-FR" dirty="0" smtClean="0">
                <a:cs typeface="Consolas" pitchFamily="49" charset="0"/>
                <a:hlinkClick r:id="rId4"/>
              </a:rPr>
              <a:t> </a:t>
            </a:r>
            <a:endParaRPr lang="fr-FR" dirty="0" smtClean="0">
              <a:cs typeface="Consolas" pitchFamily="49" charset="0"/>
            </a:endParaRPr>
          </a:p>
          <a:p>
            <a:pPr marL="457200" lvl="0" indent="-419100">
              <a:lnSpc>
                <a:spcPct val="115000"/>
              </a:lnSpc>
              <a:spcAft>
                <a:spcPts val="600"/>
              </a:spcAft>
              <a:buSzPct val="100000"/>
              <a:buNone/>
            </a:pPr>
            <a:endParaRPr lang="en-US" dirty="0" smtClean="0">
              <a:latin typeface="Calibri"/>
              <a:ea typeface="Calibri"/>
              <a:cs typeface="Calibri"/>
              <a:sym typeface="Calibri"/>
            </a:endParaRPr>
          </a:p>
          <a:p>
            <a:pPr marL="457200" lvl="0" indent="-419100">
              <a:lnSpc>
                <a:spcPct val="115000"/>
              </a:lnSpc>
              <a:spcAft>
                <a:spcPts val="600"/>
              </a:spcAft>
              <a:buSzPct val="100000"/>
              <a:buFont typeface="Calibri"/>
              <a:buChar char="●"/>
            </a:pPr>
            <a:r>
              <a:rPr lang="en-US" dirty="0" smtClean="0">
                <a:latin typeface="Calibri"/>
                <a:ea typeface="Calibri"/>
                <a:cs typeface="Calibri"/>
                <a:sym typeface="Calibri"/>
              </a:rPr>
              <a:t>Content management Systems</a:t>
            </a:r>
          </a:p>
          <a:p>
            <a:pPr marL="857250" lvl="1" indent="-419100">
              <a:lnSpc>
                <a:spcPct val="115000"/>
              </a:lnSpc>
              <a:spcBef>
                <a:spcPts val="600"/>
              </a:spcBef>
              <a:spcAft>
                <a:spcPts val="600"/>
              </a:spcAft>
              <a:buFont typeface="Calibri"/>
              <a:buChar char="●"/>
            </a:pPr>
            <a:r>
              <a:rPr lang="en-US" dirty="0" smtClean="0">
                <a:latin typeface="Calibri"/>
                <a:sym typeface="Calibri"/>
              </a:rPr>
              <a:t>MediaWiki, TYPO3, Coppermine, phpBB, OpenCart</a:t>
            </a:r>
            <a:endParaRPr lang="en-US" dirty="0" smtClean="0">
              <a:latin typeface="Calibri" pitchFamily="34" charset="0"/>
            </a:endParaRPr>
          </a:p>
          <a:p>
            <a:pPr marL="457200" lvl="0" indent="-419100">
              <a:lnSpc>
                <a:spcPct val="115000"/>
              </a:lnSpc>
              <a:spcAft>
                <a:spcPts val="600"/>
              </a:spcAft>
              <a:buSzPct val="100000"/>
              <a:buFont typeface="Calibri"/>
              <a:buChar char="●"/>
            </a:pPr>
            <a:r>
              <a:rPr lang="en-US" dirty="0" smtClean="0">
                <a:latin typeface="Calibri" pitchFamily="34" charset="0"/>
              </a:rPr>
              <a:t>Medical Databases</a:t>
            </a:r>
          </a:p>
          <a:p>
            <a:pPr marL="857250" lvl="1" indent="-419100">
              <a:lnSpc>
                <a:spcPct val="115000"/>
              </a:lnSpc>
              <a:spcBef>
                <a:spcPts val="600"/>
              </a:spcBef>
              <a:spcAft>
                <a:spcPts val="600"/>
              </a:spcAft>
              <a:buFont typeface="Calibri"/>
              <a:buChar char="●"/>
            </a:pPr>
            <a:r>
              <a:rPr lang="en-US" dirty="0" smtClean="0">
                <a:latin typeface="Calibri" pitchFamily="34" charset="0"/>
              </a:rPr>
              <a:t>Ensemble, BioSQL</a:t>
            </a:r>
          </a:p>
          <a:p>
            <a:pPr marL="457200" lvl="0" indent="-419100">
              <a:lnSpc>
                <a:spcPct val="115000"/>
              </a:lnSpc>
              <a:spcAft>
                <a:spcPts val="600"/>
              </a:spcAft>
              <a:buSzPct val="100000"/>
              <a:buFont typeface="Calibri"/>
              <a:buChar char="●"/>
            </a:pPr>
            <a:r>
              <a:rPr lang="en-US" dirty="0" smtClean="0">
                <a:latin typeface="Calibri" pitchFamily="34" charset="0"/>
              </a:rPr>
              <a:t>Scientific</a:t>
            </a:r>
          </a:p>
          <a:p>
            <a:pPr marL="857250" lvl="1" indent="-419100">
              <a:lnSpc>
                <a:spcPct val="115000"/>
              </a:lnSpc>
              <a:spcBef>
                <a:spcPts val="600"/>
              </a:spcBef>
              <a:spcAft>
                <a:spcPts val="600"/>
              </a:spcAft>
              <a:buFont typeface="Calibri"/>
              <a:buChar char="●"/>
            </a:pPr>
            <a:r>
              <a:rPr lang="en-US" dirty="0" smtClean="0">
                <a:latin typeface="Calibri" pitchFamily="34" charset="0"/>
              </a:rPr>
              <a:t>ATLAS Trigger </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118</a:t>
            </a:fld>
            <a:endParaRPr kumimoji="0" lang="en-US"/>
          </a:p>
        </p:txBody>
      </p:sp>
      <p:sp>
        <p:nvSpPr>
          <p:cNvPr id="5" name="Footer Placeholder 4"/>
          <p:cNvSpPr>
            <a:spLocks noGrp="1"/>
          </p:cNvSpPr>
          <p:nvPr>
            <p:ph type="ftr" sz="quarter" idx="11"/>
          </p:nvPr>
        </p:nvSpPr>
        <p:spPr/>
        <p:txBody>
          <a:bodyPr/>
          <a:lstStyle/>
          <a:p>
            <a:endParaRPr kumimoji="0" lang="en-US"/>
          </a:p>
        </p:txBody>
      </p:sp>
    </p:spTree>
  </p:cSld>
  <p:clrMapOvr>
    <a:masterClrMapping/>
  </p:clrMapOvr>
  <p:transition spd="slow">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a:t>
            </a:r>
            <a:endParaRPr lang="el-GR"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29E33-B620-47F9-BB04-8846C2A5AFCC}" type="slidenum">
              <a:rPr lang="en-US" smtClean="0"/>
              <a:pPr/>
              <a:t>119</a:t>
            </a:fld>
            <a:endParaRPr lang="en-US"/>
          </a:p>
        </p:txBody>
      </p:sp>
      <p:graphicFrame>
        <p:nvGraphicFramePr>
          <p:cNvPr id="5" name="Table 4"/>
          <p:cNvGraphicFramePr>
            <a:graphicFrameLocks noGrp="1"/>
          </p:cNvGraphicFramePr>
          <p:nvPr/>
        </p:nvGraphicFramePr>
        <p:xfrm>
          <a:off x="251521" y="1268730"/>
          <a:ext cx="8640962" cy="5328624"/>
        </p:xfrm>
        <a:graphic>
          <a:graphicData uri="http://schemas.openxmlformats.org/drawingml/2006/table">
            <a:tbl>
              <a:tblPr/>
              <a:tblGrid>
                <a:gridCol w="963596"/>
                <a:gridCol w="433560"/>
                <a:gridCol w="1117123"/>
                <a:gridCol w="443324"/>
                <a:gridCol w="443324"/>
                <a:gridCol w="570454"/>
                <a:gridCol w="568825"/>
                <a:gridCol w="568825"/>
                <a:gridCol w="692697"/>
                <a:gridCol w="2839234"/>
              </a:tblGrid>
              <a:tr h="816061">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Dataset</a:t>
                      </a:r>
                      <a:endParaRPr lang="el-GR" sz="1100" kern="1400" dirty="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Versions</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Lifetime</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Tables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Start</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Tables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End</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Attributes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Start</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Attributes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End</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Commits</a:t>
                      </a:r>
                      <a:r>
                        <a:rPr lang="en-US" sz="1000" b="1" kern="1400" dirty="0">
                          <a:solidFill>
                            <a:srgbClr val="000000"/>
                          </a:solidFill>
                          <a:latin typeface="Calibri"/>
                          <a:ea typeface="Times New Roman"/>
                          <a:cs typeface="Times New Roman"/>
                        </a:rPr>
                        <a:t> per Day</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commits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with</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change</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n-US" sz="1000" b="1" kern="1400">
                          <a:solidFill>
                            <a:srgbClr val="000000"/>
                          </a:solidFill>
                          <a:latin typeface="Calibri"/>
                          <a:ea typeface="Times New Roman"/>
                          <a:cs typeface="Times New Roman"/>
                        </a:rPr>
                        <a:t>Repository URL</a:t>
                      </a:r>
                      <a:endParaRPr lang="el-GR" sz="1100" kern="1400">
                        <a:solidFill>
                          <a:srgbClr val="000000"/>
                        </a:solidFill>
                        <a:latin typeface="Times New Roman"/>
                        <a:ea typeface="Times New Roman"/>
                        <a:cs typeface="Times New Roman"/>
                      </a:endParaRPr>
                    </a:p>
                  </a:txBody>
                  <a:tcPr marL="52103" marR="52103"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r>
              <a:tr h="626582">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ATLAS Trigger</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84</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2 Y, 7 M, 2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709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858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0,089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2"/>
                        </a:rPr>
                        <a:t>http://atdaq-sw.cern.ch/cgi-bin/viewcvs-atlas.cgi/offline/Trigger/TrigConfiguration/TrigDb/share/sql/combined_schema.sql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chemeClr val="bg1">
                        <a:lumMod val="85000"/>
                      </a:schemeClr>
                    </a:solidFill>
                  </a:tcPr>
                </a:tc>
              </a:tr>
              <a:tr h="408030">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BioSQL</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46</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10 Y, 6 M, 19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129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0,012</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dirty="0">
                          <a:solidFill>
                            <a:srgbClr val="0000FF"/>
                          </a:solidFill>
                          <a:latin typeface="Calibri"/>
                          <a:ea typeface="Times New Roman"/>
                          <a:cs typeface="Times New Roman"/>
                          <a:hlinkClick r:id="rId3"/>
                        </a:rPr>
                        <a:t>https://github.com/biosql/biosql/blob/master/sql/biosqldb-mysql.sql</a:t>
                      </a:r>
                      <a:endParaRPr lang="el-GR" sz="800" kern="1400" dirty="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Coppermine</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117</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8 Y, 6 M, 2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169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0,038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4"/>
                        </a:rPr>
                        <a:t>http://sourceforge.net/p/coppermine/code/8581/tree/trunk/cpg1.5.x/sql/schema.sql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Ensembl</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528</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13 Y, 3 M, 15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486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5"/>
                        </a:rPr>
                        <a:t>http://cvs.sanger.ac.uk/cgi-bin/viewvc.cgi/ensembl/sql/table.sql?root=ensembl&amp;view=log</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MediaWiki</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322</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8 Y, 10 M, 6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100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318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6"/>
                        </a:rPr>
                        <a:t>https://svn.wikimedia.org/viewvc/mediawiki/trunk/phase3/maintenance/tables.sql?view=log</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417721">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OpenCart</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164</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4 Y, 4 M, 3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114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292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731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7"/>
                        </a:rPr>
                        <a:t>https://github.com/opencart/opencart/blob/master/upload/install/opencart.sql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phpBB</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133</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6 Y, 7 M, 10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611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565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0,055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8"/>
                        </a:rPr>
                        <a:t>https://github.com/phpbb/phpbb3/blob/develop/phpBB/install/schemas/mysql_41_schema.sql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TYPO3</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97</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8 Y, 11 M, 0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122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414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0,030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76%</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dirty="0">
                          <a:solidFill>
                            <a:srgbClr val="0000FF"/>
                          </a:solidFill>
                          <a:latin typeface="Calibri"/>
                          <a:ea typeface="Times New Roman"/>
                          <a:cs typeface="Times New Roman"/>
                          <a:hlinkClick r:id="rId9"/>
                        </a:rPr>
                        <a:t>https://git.typo3.org/Packages/TYPO3.CMS.git/history/TYPO3_6-0:/t3lib/stddb/tables.sql</a:t>
                      </a:r>
                      <a:endParaRPr lang="el-GR" sz="800" kern="1400" dirty="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research problems with views</a:t>
            </a:r>
            <a:endParaRPr lang="el-GR" dirty="0"/>
          </a:p>
        </p:txBody>
      </p:sp>
      <p:sp>
        <p:nvSpPr>
          <p:cNvPr id="3" name="Content Placeholder 2"/>
          <p:cNvSpPr>
            <a:spLocks noGrp="1"/>
          </p:cNvSpPr>
          <p:nvPr>
            <p:ph idx="1"/>
          </p:nvPr>
        </p:nvSpPr>
        <p:spPr/>
        <p:txBody>
          <a:bodyPr>
            <a:normAutofit fontScale="92500" lnSpcReduction="20000"/>
          </a:bodyPr>
          <a:lstStyle/>
          <a:p>
            <a:r>
              <a:rPr lang="en-US" b="1" dirty="0" smtClean="0"/>
              <a:t>Query answering</a:t>
            </a:r>
            <a:r>
              <a:rPr lang="en-US" dirty="0" smtClean="0"/>
              <a:t>: how to integrate views (of all kinds) in the optimizer’s plan?</a:t>
            </a:r>
          </a:p>
          <a:p>
            <a:r>
              <a:rPr lang="en-US" b="1" dirty="0" smtClean="0"/>
              <a:t>View selection</a:t>
            </a:r>
            <a:r>
              <a:rPr lang="en-US" dirty="0" smtClean="0"/>
              <a:t>: which views to materialized given query and update workloads?</a:t>
            </a:r>
          </a:p>
          <a:p>
            <a:r>
              <a:rPr lang="en-US" b="1" dirty="0" smtClean="0"/>
              <a:t>View maintenance</a:t>
            </a:r>
            <a:r>
              <a:rPr lang="en-US" dirty="0" smtClean="0"/>
              <a:t>: how to update the stored extent of the mat. view when changes occur at the sources?</a:t>
            </a:r>
          </a:p>
          <a:p>
            <a:pPr lvl="1"/>
            <a:r>
              <a:rPr lang="en-US" dirty="0" smtClean="0"/>
              <a:t>For which views can I do it? (query class)</a:t>
            </a:r>
          </a:p>
          <a:p>
            <a:pPr lvl="1"/>
            <a:r>
              <a:rPr lang="en-US" dirty="0" smtClean="0"/>
              <a:t>How: Full or Incremental?</a:t>
            </a:r>
          </a:p>
          <a:p>
            <a:pPr lvl="1"/>
            <a:r>
              <a:rPr lang="en-US" dirty="0" smtClean="0"/>
              <a:t>When: On update? On demand? Periodically?</a:t>
            </a:r>
          </a:p>
          <a:p>
            <a:pPr lvl="1"/>
            <a:r>
              <a:rPr lang="en-US" dirty="0" smtClean="0"/>
              <a:t>Available info: deltas only? Int. constraints?</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12</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 dirty="0" smtClean="0">
                <a:latin typeface="Calibri"/>
                <a:ea typeface="Calibri"/>
                <a:cs typeface="Calibri"/>
                <a:sym typeface="Calibri"/>
              </a:rPr>
              <a:t>Hecate: </a:t>
            </a:r>
            <a:r>
              <a:rPr lang="en-US" dirty="0" smtClean="0">
                <a:latin typeface="Calibri" pitchFamily="34" charset="0"/>
              </a:rPr>
              <a:t>SQL schema diff viewer</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92500" lnSpcReduction="20000"/>
          </a:bodyPr>
          <a:lstStyle/>
          <a:p>
            <a:pPr marL="457200" lvl="0" indent="-419100">
              <a:lnSpc>
                <a:spcPct val="115000"/>
              </a:lnSpc>
              <a:buSzPct val="100000"/>
              <a:buFont typeface="Calibri"/>
              <a:buChar char="●"/>
            </a:pPr>
            <a:r>
              <a:rPr lang="en" dirty="0" smtClean="0">
                <a:latin typeface="Calibri"/>
                <a:ea typeface="Calibri"/>
                <a:cs typeface="Calibri"/>
                <a:sym typeface="Calibri"/>
              </a:rPr>
              <a:t>Parses DDL files</a:t>
            </a:r>
          </a:p>
          <a:p>
            <a:pPr marL="457200" lvl="0" indent="-419100">
              <a:lnSpc>
                <a:spcPct val="115000"/>
              </a:lnSpc>
              <a:buSzPct val="100000"/>
              <a:buFont typeface="Calibri"/>
              <a:buChar char="●"/>
            </a:pPr>
            <a:r>
              <a:rPr lang="en-US" dirty="0" smtClean="0">
                <a:latin typeface="Calibri" pitchFamily="34" charset="0"/>
              </a:rPr>
              <a:t>Creates a model for the parsed SQL elements</a:t>
            </a:r>
          </a:p>
          <a:p>
            <a:pPr marL="457200" lvl="0" indent="-419100">
              <a:lnSpc>
                <a:spcPct val="115000"/>
              </a:lnSpc>
              <a:buSzPct val="100000"/>
              <a:buFont typeface="Calibri"/>
              <a:buChar char="●"/>
            </a:pPr>
            <a:r>
              <a:rPr lang="en-US" dirty="0" smtClean="0">
                <a:latin typeface="Calibri" pitchFamily="34" charset="0"/>
              </a:rPr>
              <a:t>Differentiates two version of the same schema</a:t>
            </a:r>
          </a:p>
          <a:p>
            <a:pPr marL="457200" lvl="0" indent="-419100">
              <a:lnSpc>
                <a:spcPct val="115000"/>
              </a:lnSpc>
              <a:buSzPct val="100000"/>
              <a:buFont typeface="Calibri"/>
              <a:buChar char="●"/>
            </a:pPr>
            <a:r>
              <a:rPr lang="en-US" dirty="0" smtClean="0">
                <a:latin typeface="Calibri" pitchFamily="34" charset="0"/>
              </a:rPr>
              <a:t>Reports on the diff performed with a variety of metrics</a:t>
            </a:r>
          </a:p>
          <a:p>
            <a:pPr marL="457200" lvl="0" indent="-419100">
              <a:lnSpc>
                <a:spcPct val="115000"/>
              </a:lnSpc>
              <a:buSzPct val="100000"/>
              <a:buFont typeface="Calibri"/>
              <a:buChar char="●"/>
            </a:pPr>
            <a:r>
              <a:rPr lang="en-US" dirty="0" smtClean="0">
                <a:latin typeface="Calibri" pitchFamily="34" charset="0"/>
              </a:rPr>
              <a:t>Exports the transitions that occurred in XML format</a:t>
            </a:r>
          </a:p>
          <a:p>
            <a:pPr marL="857250" lvl="1" indent="-419100">
              <a:lnSpc>
                <a:spcPct val="115000"/>
              </a:lnSpc>
              <a:buSzPct val="100000"/>
              <a:buNone/>
            </a:pPr>
            <a:endParaRPr lang="fr-FR" dirty="0" smtClean="0">
              <a:cs typeface="Consolas" pitchFamily="49" charset="0"/>
              <a:hlinkClick r:id="rId3"/>
            </a:endParaRPr>
          </a:p>
          <a:p>
            <a:pPr marL="857250" lvl="1" indent="-419100">
              <a:lnSpc>
                <a:spcPct val="115000"/>
              </a:lnSpc>
              <a:buSzPct val="100000"/>
              <a:buNone/>
            </a:pPr>
            <a:r>
              <a:rPr lang="fr-FR" dirty="0" smtClean="0">
                <a:cs typeface="Consolas" pitchFamily="49" charset="0"/>
                <a:hlinkClick r:id="rId3"/>
              </a:rPr>
              <a:t>https://github.com/DAINTINESS-Group/Hecate</a:t>
            </a:r>
            <a:r>
              <a:rPr lang="fr-FR" dirty="0" smtClean="0">
                <a:cs typeface="Consolas" pitchFamily="49" charset="0"/>
              </a:rPr>
              <a:t> </a:t>
            </a:r>
          </a:p>
          <a:p>
            <a:pPr marL="457200" lvl="0" indent="-419100">
              <a:lnSpc>
                <a:spcPct val="115000"/>
              </a:lnSpc>
              <a:buSzPct val="100000"/>
              <a:buNone/>
            </a:pP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120</a:t>
            </a:fld>
            <a:endParaRPr kumimoji="0" lang="en-US"/>
          </a:p>
        </p:txBody>
      </p:sp>
      <p:sp>
        <p:nvSpPr>
          <p:cNvPr id="5" name="Footer Placeholder 4"/>
          <p:cNvSpPr>
            <a:spLocks noGrp="1"/>
          </p:cNvSpPr>
          <p:nvPr>
            <p:ph type="ftr" sz="quarter" idx="11"/>
          </p:nvPr>
        </p:nvSpPr>
        <p:spPr/>
        <p:txBody>
          <a:bodyPr/>
          <a:lstStyle/>
          <a:p>
            <a:endParaRPr kumimoji="0" lang="en-US"/>
          </a:p>
        </p:txBody>
      </p:sp>
    </p:spTree>
  </p:cSld>
  <p:clrMapOvr>
    <a:masterClrMapping/>
  </p:clrMapOvr>
  <p:transition spd="slow">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96428" y="980912"/>
          <a:ext cx="2519429"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312285" y="980912"/>
          <a:ext cx="2519429"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6228142" y="980912"/>
          <a:ext cx="2519429" cy="16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396428" y="2853120"/>
          <a:ext cx="2519429" cy="16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3312285" y="2853120"/>
          <a:ext cx="2519429" cy="16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nvGraphicFramePr>
        <p:xfrm>
          <a:off x="6228142" y="2853120"/>
          <a:ext cx="2519429" cy="16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nvGraphicFramePr>
        <p:xfrm>
          <a:off x="1368381" y="4729500"/>
          <a:ext cx="2519429" cy="16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p:cNvGraphicFramePr/>
          <p:nvPr/>
        </p:nvGraphicFramePr>
        <p:xfrm>
          <a:off x="5256191" y="4729500"/>
          <a:ext cx="2519429" cy="1656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hape 159"/>
          <p:cNvSpPr txBox="1">
            <a:spLocks noGrp="1"/>
          </p:cNvSpPr>
          <p:nvPr>
            <p:ph type="title"/>
          </p:nvPr>
        </p:nvSpPr>
        <p:spPr>
          <a:xfrm>
            <a:off x="457200" y="274638"/>
            <a:ext cx="8219256" cy="1143000"/>
          </a:xfrm>
          <a:prstGeom prst="rect">
            <a:avLst/>
          </a:prstGeom>
        </p:spPr>
        <p:txBody>
          <a:bodyPr lIns="91425" tIns="91425" rIns="91425" bIns="91425" anchor="b" anchorCtr="0">
            <a:noAutofit/>
          </a:bodyPr>
          <a:lstStyle/>
          <a:p>
            <a:pPr algn="ctr"/>
            <a:r>
              <a:rPr lang="en-US" sz="4000" dirty="0" smtClean="0">
                <a:solidFill>
                  <a:schemeClr val="tx1"/>
                </a:solidFill>
                <a:latin typeface="Calibri" pitchFamily="34" charset="0"/>
                <a:ea typeface="Calibri"/>
                <a:cs typeface="Calibri"/>
                <a:sym typeface="Calibri"/>
              </a:rPr>
              <a:t>Schema Size (relations)</a:t>
            </a:r>
            <a:br>
              <a:rPr lang="en-US" sz="4000" dirty="0" smtClean="0">
                <a:solidFill>
                  <a:schemeClr val="tx1"/>
                </a:solidFill>
                <a:latin typeface="Calibri" pitchFamily="34" charset="0"/>
                <a:ea typeface="Calibri"/>
                <a:cs typeface="Calibri"/>
                <a:sym typeface="Calibri"/>
              </a:rPr>
            </a:br>
            <a:endParaRPr lang="en" sz="4000" dirty="0">
              <a:solidFill>
                <a:schemeClr val="tx1"/>
              </a:solidFill>
              <a:latin typeface="Calibri"/>
              <a:ea typeface="Calibri"/>
              <a:cs typeface="Calibri"/>
              <a:sym typeface="Calibri"/>
            </a:endParaRPr>
          </a:p>
        </p:txBody>
      </p:sp>
      <p:sp>
        <p:nvSpPr>
          <p:cNvPr id="14" name="Slide Number Placeholder 13"/>
          <p:cNvSpPr>
            <a:spLocks noGrp="1"/>
          </p:cNvSpPr>
          <p:nvPr>
            <p:ph type="sldNum" sz="quarter" idx="12"/>
          </p:nvPr>
        </p:nvSpPr>
        <p:spPr/>
        <p:txBody>
          <a:bodyPr/>
          <a:lstStyle/>
          <a:p>
            <a:fld id="{69E29E33-B620-47F9-BB04-8846C2A5AFCC}" type="slidenum">
              <a:rPr kumimoji="0" lang="en-US" smtClean="0"/>
              <a:pPr/>
              <a:t>121</a:t>
            </a:fld>
            <a:endParaRPr kumimoji="0" lang="en-US"/>
          </a:p>
        </p:txBody>
      </p:sp>
      <p:sp>
        <p:nvSpPr>
          <p:cNvPr id="15" name="Footer Placeholder 14"/>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6048054" y="1124964"/>
          <a:ext cx="2844016" cy="1475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6048054" y="2961995"/>
          <a:ext cx="2844016" cy="14751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5088088" y="4833980"/>
          <a:ext cx="2844016" cy="14751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nvGraphicFramePr>
        <p:xfrm>
          <a:off x="3168131" y="1124964"/>
          <a:ext cx="2627992" cy="14751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p:nvPr/>
        </p:nvGraphicFramePr>
        <p:xfrm>
          <a:off x="3168131" y="2961995"/>
          <a:ext cx="2627992" cy="14751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p:nvPr/>
        </p:nvGraphicFramePr>
        <p:xfrm>
          <a:off x="251931" y="1124744"/>
          <a:ext cx="2664269" cy="14751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p:cNvGraphicFramePr/>
          <p:nvPr/>
        </p:nvGraphicFramePr>
        <p:xfrm>
          <a:off x="1211896" y="4833320"/>
          <a:ext cx="2664296" cy="147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p:cNvGraphicFramePr/>
          <p:nvPr/>
        </p:nvGraphicFramePr>
        <p:xfrm>
          <a:off x="251931" y="2961555"/>
          <a:ext cx="2664269" cy="1475117"/>
        </p:xfrm>
        <a:graphic>
          <a:graphicData uri="http://schemas.openxmlformats.org/drawingml/2006/chart">
            <c:chart xmlns:c="http://schemas.openxmlformats.org/drawingml/2006/chart" xmlns:r="http://schemas.openxmlformats.org/officeDocument/2006/relationships" r:id="rId10"/>
          </a:graphicData>
        </a:graphic>
      </p:graphicFrame>
      <p:sp>
        <p:nvSpPr>
          <p:cNvPr id="22" name="Title 21"/>
          <p:cNvSpPr>
            <a:spLocks noGrp="1"/>
          </p:cNvSpPr>
          <p:nvPr>
            <p:ph type="title"/>
          </p:nvPr>
        </p:nvSpPr>
        <p:spPr/>
        <p:txBody>
          <a:bodyPr>
            <a:normAutofit fontScale="90000"/>
          </a:bodyPr>
          <a:lstStyle/>
          <a:p>
            <a:r>
              <a:rPr lang="en" dirty="0">
                <a:ea typeface="Calibri"/>
                <a:cs typeface="Calibri"/>
                <a:sym typeface="Calibri"/>
              </a:rPr>
              <a:t>Change over </a:t>
            </a:r>
            <a:r>
              <a:rPr lang="en" dirty="0" smtClean="0">
                <a:ea typeface="Calibri"/>
                <a:cs typeface="Calibri"/>
                <a:sym typeface="Calibri"/>
              </a:rPr>
              <a:t>time</a:t>
            </a:r>
            <a:br>
              <a:rPr lang="en" dirty="0" smtClean="0">
                <a:ea typeface="Calibri"/>
                <a:cs typeface="Calibri"/>
                <a:sym typeface="Calibri"/>
              </a:rPr>
            </a:br>
            <a:endParaRPr lang="el-GR" dirty="0"/>
          </a:p>
        </p:txBody>
      </p:sp>
      <p:sp>
        <p:nvSpPr>
          <p:cNvPr id="11" name="Slide Number Placeholder 10"/>
          <p:cNvSpPr>
            <a:spLocks noGrp="1"/>
          </p:cNvSpPr>
          <p:nvPr>
            <p:ph type="sldNum" sz="quarter" idx="12"/>
          </p:nvPr>
        </p:nvSpPr>
        <p:spPr/>
        <p:txBody>
          <a:bodyPr/>
          <a:lstStyle/>
          <a:p>
            <a:fld id="{69E29E33-B620-47F9-BB04-8846C2A5AFCC}" type="slidenum">
              <a:rPr kumimoji="0" lang="en-US" smtClean="0"/>
              <a:pPr/>
              <a:t>122</a:t>
            </a:fld>
            <a:endParaRPr kumimoji="0" lang="en-US"/>
          </a:p>
        </p:txBody>
      </p:sp>
      <p:sp>
        <p:nvSpPr>
          <p:cNvPr id="12" name="Footer Placeholder 11"/>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kumimoji="0" lang="en-US" dirty="0"/>
          </a:p>
        </p:txBody>
      </p:sp>
      <p:pic>
        <p:nvPicPr>
          <p:cNvPr id="167962" name="Picture 26"/>
          <p:cNvPicPr>
            <a:picLocks noChangeAspect="1" noChangeArrowheads="1"/>
          </p:cNvPicPr>
          <p:nvPr/>
        </p:nvPicPr>
        <p:blipFill>
          <a:blip r:embed="rId3"/>
          <a:srcRect/>
          <a:stretch>
            <a:fillRect/>
          </a:stretch>
        </p:blipFill>
        <p:spPr bwMode="auto">
          <a:xfrm>
            <a:off x="179512" y="1196752"/>
            <a:ext cx="4248472" cy="5618007"/>
          </a:xfrm>
          <a:prstGeom prst="rect">
            <a:avLst/>
          </a:prstGeom>
          <a:solidFill>
            <a:schemeClr val="bg1"/>
          </a:solidFill>
          <a:ln w="9525">
            <a:noFill/>
            <a:miter lim="800000"/>
            <a:headEnd/>
            <a:tailEnd/>
          </a:ln>
          <a:effectLst/>
        </p:spPr>
      </p:pic>
      <p:pic>
        <p:nvPicPr>
          <p:cNvPr id="167963" name="Picture 27"/>
          <p:cNvPicPr>
            <a:picLocks noChangeAspect="1" noChangeArrowheads="1"/>
          </p:cNvPicPr>
          <p:nvPr/>
        </p:nvPicPr>
        <p:blipFill>
          <a:blip r:embed="rId4"/>
          <a:srcRect/>
          <a:stretch>
            <a:fillRect/>
          </a:stretch>
        </p:blipFill>
        <p:spPr bwMode="auto">
          <a:xfrm>
            <a:off x="4644008" y="1224779"/>
            <a:ext cx="4118148" cy="5633221"/>
          </a:xfrm>
          <a:prstGeom prst="rect">
            <a:avLst/>
          </a:prstGeom>
          <a:solidFill>
            <a:schemeClr val="bg1"/>
          </a:solidFill>
          <a:ln w="9525">
            <a:noFill/>
            <a:miter lim="800000"/>
            <a:headEnd/>
            <a:tailEnd/>
          </a:ln>
          <a:effectLst/>
        </p:spPr>
      </p:pic>
      <p:sp>
        <p:nvSpPr>
          <p:cNvPr id="8" name="Title 7"/>
          <p:cNvSpPr>
            <a:spLocks noGrp="1"/>
          </p:cNvSpPr>
          <p:nvPr>
            <p:ph type="title"/>
          </p:nvPr>
        </p:nvSpPr>
        <p:spPr/>
        <p:txBody>
          <a:bodyPr>
            <a:normAutofit fontScale="90000"/>
          </a:bodyPr>
          <a:lstStyle/>
          <a:p>
            <a:r>
              <a:rPr lang="en" dirty="0">
                <a:ea typeface="Calibri"/>
                <a:cs typeface="Calibri"/>
                <a:sym typeface="Calibri"/>
              </a:rPr>
              <a:t>Change over version</a:t>
            </a:r>
            <a:r>
              <a:rPr lang="en" sz="1200" kern="0" dirty="0">
                <a:ea typeface="Calibri"/>
                <a:cs typeface="Calibri"/>
                <a:sym typeface="Calibri"/>
              </a:rPr>
              <a:t/>
            </a:r>
            <a:br>
              <a:rPr lang="en" sz="1200" kern="0" dirty="0">
                <a:ea typeface="Calibri"/>
                <a:cs typeface="Calibri"/>
                <a:sym typeface="Calibri"/>
              </a:rPr>
            </a:br>
            <a:endParaRPr lang="el-GR"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123</a:t>
            </a:fld>
            <a:endParaRPr kumimoji="0"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l-GR" dirty="0"/>
          </a:p>
        </p:txBody>
      </p:sp>
      <p:sp>
        <p:nvSpPr>
          <p:cNvPr id="3" name="Content Placeholder 2"/>
          <p:cNvSpPr>
            <a:spLocks noGrp="1"/>
          </p:cNvSpPr>
          <p:nvPr>
            <p:ph idx="1"/>
          </p:nvPr>
        </p:nvSpPr>
        <p:spPr>
          <a:xfrm>
            <a:off x="457200" y="1600200"/>
            <a:ext cx="8229600" cy="4781128"/>
          </a:xfrm>
        </p:spPr>
        <p:txBody>
          <a:bodyPr>
            <a:normAutofit fontScale="55000" lnSpcReduction="20000"/>
          </a:bodyPr>
          <a:lstStyle/>
          <a:p>
            <a:pPr>
              <a:buNone/>
            </a:pPr>
            <a:r>
              <a:rPr lang="en-US" b="1" dirty="0" smtClean="0"/>
              <a:t>Schema size (#tables, #attributes) supports the assumption of a feedback mechanism</a:t>
            </a:r>
          </a:p>
          <a:p>
            <a:r>
              <a:rPr lang="en-US" dirty="0" smtClean="0"/>
              <a:t>Schema size </a:t>
            </a:r>
            <a:r>
              <a:rPr lang="en-US" dirty="0" smtClean="0">
                <a:solidFill>
                  <a:srgbClr val="0000FF"/>
                </a:solidFill>
              </a:rPr>
              <a:t>grows over time</a:t>
            </a:r>
            <a:r>
              <a:rPr lang="en-US" dirty="0" smtClean="0"/>
              <a:t>; not continuously, but with bursts of concentrated effort</a:t>
            </a:r>
          </a:p>
          <a:p>
            <a:r>
              <a:rPr lang="en-US" dirty="0" smtClean="0">
                <a:solidFill>
                  <a:srgbClr val="C00000"/>
                </a:solidFill>
              </a:rPr>
              <a:t>Drops in schema size signifies the existence of perfective maintenance </a:t>
            </a:r>
          </a:p>
          <a:p>
            <a:r>
              <a:rPr lang="en-US" dirty="0" smtClean="0"/>
              <a:t>Regressive formula for size estimation holds, with a quite short memory</a:t>
            </a:r>
          </a:p>
          <a:p>
            <a:pPr>
              <a:buNone/>
            </a:pPr>
            <a:endParaRPr lang="en-US" dirty="0" smtClean="0"/>
          </a:p>
          <a:p>
            <a:pPr>
              <a:buNone/>
            </a:pPr>
            <a:r>
              <a:rPr lang="en-US" b="1" dirty="0" smtClean="0">
                <a:solidFill>
                  <a:srgbClr val="C00000"/>
                </a:solidFill>
              </a:rPr>
              <a:t>Schema Growth </a:t>
            </a:r>
            <a:r>
              <a:rPr lang="en-US" b="1" dirty="0" smtClean="0"/>
              <a:t>(diff in size between subsequent versions) </a:t>
            </a:r>
            <a:r>
              <a:rPr lang="en-US" b="1" dirty="0" smtClean="0">
                <a:solidFill>
                  <a:srgbClr val="C00000"/>
                </a:solidFill>
              </a:rPr>
              <a:t>is small!!</a:t>
            </a:r>
          </a:p>
          <a:p>
            <a:r>
              <a:rPr lang="en-US" dirty="0" smtClean="0">
                <a:solidFill>
                  <a:srgbClr val="0000FF"/>
                </a:solidFill>
              </a:rPr>
              <a:t>Growth is small</a:t>
            </a:r>
            <a:r>
              <a:rPr lang="en-US" dirty="0" smtClean="0"/>
              <a:t>, smaller than in typical software</a:t>
            </a:r>
          </a:p>
          <a:p>
            <a:r>
              <a:rPr lang="en-US" dirty="0" smtClean="0"/>
              <a:t>The number of changes for each evolution step follows </a:t>
            </a:r>
            <a:r>
              <a:rPr lang="en-US" dirty="0" err="1" smtClean="0">
                <a:solidFill>
                  <a:srgbClr val="0000FF"/>
                </a:solidFill>
              </a:rPr>
              <a:t>Zipf’s</a:t>
            </a:r>
            <a:r>
              <a:rPr lang="en-US" dirty="0" smtClean="0">
                <a:solidFill>
                  <a:srgbClr val="0000FF"/>
                </a:solidFill>
              </a:rPr>
              <a:t> law </a:t>
            </a:r>
            <a:r>
              <a:rPr lang="en-US" dirty="0" smtClean="0"/>
              <a:t>around zero </a:t>
            </a:r>
            <a:endParaRPr lang="en-US" dirty="0" smtClean="0">
              <a:solidFill>
                <a:srgbClr val="0000FF"/>
              </a:solidFill>
            </a:endParaRPr>
          </a:p>
          <a:p>
            <a:r>
              <a:rPr lang="en-US" dirty="0" smtClean="0">
                <a:solidFill>
                  <a:srgbClr val="0000FF"/>
                </a:solidFill>
              </a:rPr>
              <a:t>Average growth is close (slightly higher) to zero</a:t>
            </a:r>
          </a:p>
          <a:p>
            <a:pPr>
              <a:buNone/>
            </a:pPr>
            <a:endParaRPr lang="en-US" dirty="0" smtClean="0">
              <a:solidFill>
                <a:schemeClr val="bg1">
                  <a:lumMod val="50000"/>
                </a:schemeClr>
              </a:solidFill>
            </a:endParaRPr>
          </a:p>
          <a:p>
            <a:pPr>
              <a:buNone/>
            </a:pPr>
            <a:r>
              <a:rPr lang="en-US" b="1" dirty="0" smtClean="0">
                <a:solidFill>
                  <a:srgbClr val="808080"/>
                </a:solidFill>
              </a:rPr>
              <a:t>Patterns of change: no consistently constant behavior</a:t>
            </a:r>
          </a:p>
          <a:p>
            <a:r>
              <a:rPr lang="en-US" dirty="0" smtClean="0">
                <a:solidFill>
                  <a:srgbClr val="0000FF"/>
                </a:solidFill>
              </a:rPr>
              <a:t>Changes reduce in density as databases age</a:t>
            </a:r>
          </a:p>
          <a:p>
            <a:r>
              <a:rPr lang="en-US" dirty="0" smtClean="0">
                <a:solidFill>
                  <a:srgbClr val="808080"/>
                </a:solidFill>
              </a:rPr>
              <a:t>Change follows three patterns: </a:t>
            </a:r>
            <a:r>
              <a:rPr lang="en-US" b="1" dirty="0" smtClean="0">
                <a:solidFill>
                  <a:srgbClr val="808080"/>
                </a:solidFill>
              </a:rPr>
              <a:t>Stillness</a:t>
            </a:r>
            <a:r>
              <a:rPr lang="en-US" dirty="0" smtClean="0">
                <a:solidFill>
                  <a:srgbClr val="808080"/>
                </a:solidFill>
              </a:rPr>
              <a:t>, </a:t>
            </a:r>
            <a:r>
              <a:rPr lang="en-US" b="1" dirty="0" smtClean="0">
                <a:solidFill>
                  <a:srgbClr val="808080"/>
                </a:solidFill>
              </a:rPr>
              <a:t>Abrupt change </a:t>
            </a:r>
            <a:r>
              <a:rPr lang="en-US" dirty="0" smtClean="0">
                <a:solidFill>
                  <a:srgbClr val="808080"/>
                </a:solidFill>
              </a:rPr>
              <a:t>(up or down), </a:t>
            </a:r>
            <a:r>
              <a:rPr lang="en-US" b="1" dirty="0" smtClean="0">
                <a:solidFill>
                  <a:srgbClr val="808080"/>
                </a:solidFill>
              </a:rPr>
              <a:t>Smooth growth upwards</a:t>
            </a:r>
          </a:p>
          <a:p>
            <a:r>
              <a:rPr lang="en-US" dirty="0" smtClean="0">
                <a:solidFill>
                  <a:srgbClr val="808080"/>
                </a:solidFill>
              </a:rPr>
              <a:t>Change frequently follows </a:t>
            </a:r>
            <a:r>
              <a:rPr lang="en-US" b="1" dirty="0" smtClean="0">
                <a:solidFill>
                  <a:srgbClr val="808080"/>
                </a:solidFill>
              </a:rPr>
              <a:t>spike</a:t>
            </a:r>
            <a:r>
              <a:rPr lang="en-US" dirty="0" smtClean="0">
                <a:solidFill>
                  <a:srgbClr val="808080"/>
                </a:solidFill>
              </a:rPr>
              <a:t> patterns</a:t>
            </a:r>
          </a:p>
          <a:p>
            <a:r>
              <a:rPr lang="en-US" b="1" dirty="0" smtClean="0">
                <a:solidFill>
                  <a:srgbClr val="808080"/>
                </a:solidFill>
              </a:rPr>
              <a:t>Complexity</a:t>
            </a:r>
            <a:r>
              <a:rPr lang="en-US" dirty="0" smtClean="0">
                <a:solidFill>
                  <a:srgbClr val="808080"/>
                </a:solidFill>
              </a:rPr>
              <a:t> does </a:t>
            </a:r>
            <a:r>
              <a:rPr lang="en-US" b="1" dirty="0" smtClean="0">
                <a:solidFill>
                  <a:srgbClr val="808080"/>
                </a:solidFill>
              </a:rPr>
              <a:t>not</a:t>
            </a:r>
            <a:r>
              <a:rPr lang="en-US" dirty="0" smtClean="0">
                <a:solidFill>
                  <a:srgbClr val="808080"/>
                </a:solidFill>
              </a:rPr>
              <a:t> increase with age</a:t>
            </a:r>
            <a:endParaRPr lang="el-GR" dirty="0">
              <a:solidFill>
                <a:srgbClr val="808080"/>
              </a:solidFill>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124</a:t>
            </a:fld>
            <a:endParaRPr kumimoji="0" lang="en-US" dirty="0"/>
          </a:p>
        </p:txBody>
      </p:sp>
      <p:pic>
        <p:nvPicPr>
          <p:cNvPr id="5" name="Picture 12" descr="C:\Users\pvassil\AppData\Local\Microsoft\Windows\Temporary Internet Files\Content.IE5\JK8E0TC8\MC900442026[1].wmf"/>
          <p:cNvPicPr>
            <a:picLocks noChangeAspect="1" noChangeArrowheads="1"/>
          </p:cNvPicPr>
          <p:nvPr/>
        </p:nvPicPr>
        <p:blipFill>
          <a:blip r:embed="rId3" cstate="print"/>
          <a:srcRect/>
          <a:stretch>
            <a:fillRect/>
          </a:stretch>
        </p:blipFill>
        <p:spPr bwMode="auto">
          <a:xfrm>
            <a:off x="7308304" y="44624"/>
            <a:ext cx="1368152" cy="1594403"/>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kumimoji="0" lang="en-US"/>
          </a:p>
        </p:txBody>
      </p:sp>
      <p:pic>
        <p:nvPicPr>
          <p:cNvPr id="9" name="Picture 8"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4" cstate="print"/>
          <a:srcRect/>
          <a:stretch>
            <a:fillRect/>
          </a:stretch>
        </p:blipFill>
        <p:spPr bwMode="auto">
          <a:xfrm>
            <a:off x="7452320" y="5445224"/>
            <a:ext cx="792088" cy="792088"/>
          </a:xfrm>
          <a:prstGeom prst="rect">
            <a:avLst/>
          </a:prstGeom>
          <a:noFill/>
        </p:spPr>
      </p:pic>
      <p:pic>
        <p:nvPicPr>
          <p:cNvPr id="10" name="Picture 8" descr="emotions,examining,eyeballs,eyes,faces,looking,magnification,magnifying,magnifying glasses,seeing,smiles,smiley,smiley face,smiley faces,smileys,smilie,smilie face,smilie faces,smilies,smiling,smily,smily face,smily faces,smilys,symbols"/>
          <p:cNvPicPr>
            <a:picLocks noChangeAspect="1" noChangeArrowheads="1"/>
          </p:cNvPicPr>
          <p:nvPr/>
        </p:nvPicPr>
        <p:blipFill>
          <a:blip r:embed="rId5" cstate="print"/>
          <a:srcRect/>
          <a:stretch>
            <a:fillRect/>
          </a:stretch>
        </p:blipFill>
        <p:spPr bwMode="auto">
          <a:xfrm>
            <a:off x="6300192" y="404664"/>
            <a:ext cx="1224136" cy="1224136"/>
          </a:xfrm>
          <a:prstGeom prst="rect">
            <a:avLst/>
          </a:prstGeom>
          <a:noFill/>
        </p:spPr>
      </p:pic>
      <p:sp>
        <p:nvSpPr>
          <p:cNvPr id="11" name="TextBox 10"/>
          <p:cNvSpPr txBox="1"/>
          <p:nvPr/>
        </p:nvSpPr>
        <p:spPr>
          <a:xfrm>
            <a:off x="7524328" y="4274512"/>
            <a:ext cx="1512168" cy="738664"/>
          </a:xfrm>
          <a:prstGeom prst="rect">
            <a:avLst/>
          </a:prstGeom>
          <a:noFill/>
          <a:ln>
            <a:solidFill>
              <a:schemeClr val="bg1">
                <a:lumMod val="50000"/>
              </a:schemeClr>
            </a:solidFill>
          </a:ln>
        </p:spPr>
        <p:txBody>
          <a:bodyPr wrap="square" rtlCol="0">
            <a:spAutoFit/>
          </a:bodyPr>
          <a:lstStyle/>
          <a:p>
            <a:r>
              <a:rPr lang="en-US" dirty="0" smtClean="0">
                <a:solidFill>
                  <a:srgbClr val="808080"/>
                </a:solidFill>
              </a:rPr>
              <a:t>Grey for results requiring further search</a:t>
            </a:r>
            <a:endParaRPr lang="el-GR" dirty="0">
              <a:solidFill>
                <a:srgbClr val="808080"/>
              </a:solidFill>
            </a:endParaRPr>
          </a:p>
        </p:txBody>
      </p:sp>
      <p:pic>
        <p:nvPicPr>
          <p:cNvPr id="8" name="Picture 9" descr="C:\Users\pvassil\AppData\Local\Microsoft\Windows\Temporary Internet Files\Content.IE5\9M71O059\MC900434389[1].wmf"/>
          <p:cNvPicPr>
            <a:picLocks noChangeAspect="1" noChangeArrowheads="1"/>
          </p:cNvPicPr>
          <p:nvPr/>
        </p:nvPicPr>
        <p:blipFill>
          <a:blip r:embed="rId6" cstate="print"/>
          <a:srcRect/>
          <a:stretch>
            <a:fillRect/>
          </a:stretch>
        </p:blipFill>
        <p:spPr bwMode="auto">
          <a:xfrm flipH="1">
            <a:off x="8244408" y="4725144"/>
            <a:ext cx="737305" cy="1162226"/>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Observing the evolution of o/s db schemata at the micro level</a:t>
            </a:r>
            <a:endParaRPr lang="el-GR" dirty="0"/>
          </a:p>
        </p:txBody>
      </p:sp>
      <p:sp>
        <p:nvSpPr>
          <p:cNvPr id="3" name="Text Placeholder 2"/>
          <p:cNvSpPr>
            <a:spLocks noGrp="1"/>
          </p:cNvSpPr>
          <p:nvPr>
            <p:ph type="body" idx="1"/>
          </p:nvPr>
        </p:nvSpPr>
        <p:spPr/>
        <p:txBody>
          <a:bodyPr>
            <a:normAutofit/>
          </a:bodyPr>
          <a:lstStyle/>
          <a:p>
            <a:r>
              <a:rPr lang="en-US" dirty="0" smtClean="0"/>
              <a:t>Vassiliadis, </a:t>
            </a:r>
            <a:r>
              <a:rPr lang="en-US" dirty="0" err="1" smtClean="0"/>
              <a:t>Zarras</a:t>
            </a:r>
            <a:r>
              <a:rPr lang="en-US" dirty="0" smtClean="0"/>
              <a:t>, </a:t>
            </a:r>
            <a:r>
              <a:rPr lang="en-US" dirty="0" err="1" smtClean="0"/>
              <a:t>Skoulis</a:t>
            </a:r>
            <a:r>
              <a:rPr lang="en-US" dirty="0" smtClean="0"/>
              <a:t>. </a:t>
            </a:r>
            <a:r>
              <a:rPr lang="en-US" b="1" dirty="0" smtClean="0"/>
              <a:t>How is Life for a Table</a:t>
            </a:r>
            <a:r>
              <a:rPr lang="en-US" dirty="0" smtClean="0"/>
              <a:t> in an Evolving Relational Schema? </a:t>
            </a:r>
            <a:r>
              <a:rPr lang="en-US" b="1" dirty="0" smtClean="0"/>
              <a:t>Birth, Death &amp; Everything in Between</a:t>
            </a:r>
            <a:r>
              <a:rPr lang="en-US" dirty="0" smtClean="0"/>
              <a:t>. </a:t>
            </a:r>
          </a:p>
          <a:p>
            <a:r>
              <a:rPr lang="en-US" dirty="0" smtClean="0"/>
              <a:t>To appear in </a:t>
            </a:r>
            <a:r>
              <a:rPr lang="en-US" b="1" dirty="0" smtClean="0"/>
              <a:t>ER 2015</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Statistical study of durations</a:t>
            </a:r>
            <a:endParaRPr lang="el-GR" dirty="0"/>
          </a:p>
        </p:txBody>
      </p:sp>
      <p:sp>
        <p:nvSpPr>
          <p:cNvPr id="6" name="Content Placeholder 5"/>
          <p:cNvSpPr>
            <a:spLocks noGrp="1"/>
          </p:cNvSpPr>
          <p:nvPr>
            <p:ph sz="half" idx="1"/>
          </p:nvPr>
        </p:nvSpPr>
        <p:spPr>
          <a:xfrm>
            <a:off x="457200" y="1600200"/>
            <a:ext cx="3657600" cy="4525963"/>
          </a:xfrm>
        </p:spPr>
        <p:txBody>
          <a:bodyPr>
            <a:normAutofit/>
          </a:bodyPr>
          <a:lstStyle/>
          <a:p>
            <a:r>
              <a:rPr lang="en-US" sz="2400" dirty="0" smtClean="0"/>
              <a:t>Short and long lived tables are practically equally proportioned</a:t>
            </a:r>
          </a:p>
          <a:p>
            <a:r>
              <a:rPr lang="en-US" sz="2400" dirty="0" smtClean="0"/>
              <a:t>Medium size durations are few!</a:t>
            </a:r>
          </a:p>
          <a:p>
            <a:endParaRPr lang="en-US" sz="2400" dirty="0" smtClean="0"/>
          </a:p>
          <a:p>
            <a:r>
              <a:rPr lang="en-US" sz="2400" dirty="0" smtClean="0"/>
              <a:t>Long lived tables are mostly survivors (see on the right)</a:t>
            </a:r>
            <a:endParaRPr lang="el-GR"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126</a:t>
            </a:fld>
            <a:endParaRPr lang="en-US"/>
          </a:p>
        </p:txBody>
      </p:sp>
      <p:pic>
        <p:nvPicPr>
          <p:cNvPr id="8" name="Picture 2" descr="D:\Users\pvassil\RESEARCH\SUBMITTED\15ER\WORKING\v0.1.9_postSubmit\figures\png\durationNorm.png"/>
          <p:cNvPicPr>
            <a:picLocks noGrp="1" noChangeAspect="1" noChangeArrowheads="1"/>
          </p:cNvPicPr>
          <p:nvPr>
            <p:ph sz="half" idx="2"/>
          </p:nvPr>
        </p:nvPicPr>
        <p:blipFill>
          <a:blip r:embed="rId3" cstate="print"/>
          <a:srcRect/>
          <a:stretch>
            <a:fillRect/>
          </a:stretch>
        </p:blipFill>
        <p:spPr bwMode="auto">
          <a:xfrm>
            <a:off x="3979625" y="1524000"/>
            <a:ext cx="5051973" cy="1828800"/>
          </a:xfrm>
          <a:prstGeom prst="rect">
            <a:avLst/>
          </a:prstGeom>
          <a:noFill/>
        </p:spPr>
      </p:pic>
      <p:sp>
        <p:nvSpPr>
          <p:cNvPr id="9" name="TextBox 8"/>
          <p:cNvSpPr txBox="1"/>
          <p:nvPr/>
        </p:nvSpPr>
        <p:spPr>
          <a:xfrm>
            <a:off x="4038600" y="3733800"/>
            <a:ext cx="4876800" cy="2031325"/>
          </a:xfrm>
          <a:prstGeom prst="rect">
            <a:avLst/>
          </a:prstGeom>
          <a:noFill/>
        </p:spPr>
        <p:txBody>
          <a:bodyPr wrap="square" rtlCol="0">
            <a:spAutoFit/>
          </a:bodyPr>
          <a:lstStyle/>
          <a:p>
            <a:r>
              <a:rPr lang="en-US" dirty="0" smtClean="0"/>
              <a:t>One of the fascinating revelations of this measurement was that there is a </a:t>
            </a:r>
            <a:r>
              <a:rPr lang="en-US" dirty="0" smtClean="0">
                <a:solidFill>
                  <a:srgbClr val="FF0000"/>
                </a:solidFill>
              </a:rPr>
              <a:t>26.11% </a:t>
            </a:r>
            <a:r>
              <a:rPr lang="en-US" dirty="0" smtClean="0"/>
              <a:t>fraction of tables that appeared in the beginning of the </a:t>
            </a:r>
            <a:r>
              <a:rPr lang="en-US" smtClean="0"/>
              <a:t>database and survived </a:t>
            </a:r>
            <a:r>
              <a:rPr lang="en-US" dirty="0" smtClean="0"/>
              <a:t>until the end. </a:t>
            </a:r>
          </a:p>
          <a:p>
            <a:r>
              <a:rPr lang="en-US" dirty="0" smtClean="0"/>
              <a:t>In fact, if a table is long-lived there is a 70% chance (188 over 269 occasions) that it has appeared in the beginning of the database.</a:t>
            </a:r>
            <a:endParaRPr lang="el-GR" dirty="0"/>
          </a:p>
        </p:txBody>
      </p:sp>
      <p:sp>
        <p:nvSpPr>
          <p:cNvPr id="7"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are mostly thin</a:t>
            </a:r>
            <a:endParaRPr lang="el-GR" dirty="0"/>
          </a:p>
        </p:txBody>
      </p:sp>
      <p:sp>
        <p:nvSpPr>
          <p:cNvPr id="3" name="Content Placeholder 2"/>
          <p:cNvSpPr>
            <a:spLocks noGrp="1"/>
          </p:cNvSpPr>
          <p:nvPr>
            <p:ph sz="half" idx="1"/>
          </p:nvPr>
        </p:nvSpPr>
        <p:spPr/>
        <p:txBody>
          <a:bodyPr>
            <a:normAutofit fontScale="85000" lnSpcReduction="20000"/>
          </a:bodyPr>
          <a:lstStyle/>
          <a:p>
            <a:pPr lvl="0"/>
            <a:r>
              <a:rPr lang="en-US" dirty="0" smtClean="0"/>
              <a:t>On average, half of the tables (approx. 47%) are </a:t>
            </a:r>
            <a:r>
              <a:rPr lang="en-US" dirty="0" smtClean="0">
                <a:solidFill>
                  <a:srgbClr val="FF0000"/>
                </a:solidFill>
              </a:rPr>
              <a:t>thin </a:t>
            </a:r>
            <a:r>
              <a:rPr lang="en-US" dirty="0" smtClean="0"/>
              <a:t>tables with less than 5 attributes. </a:t>
            </a:r>
          </a:p>
          <a:p>
            <a:pPr lvl="0"/>
            <a:endParaRPr lang="en-US" dirty="0" smtClean="0"/>
          </a:p>
          <a:p>
            <a:pPr lvl="0"/>
            <a:r>
              <a:rPr lang="en-US" dirty="0" smtClean="0"/>
              <a:t>The tables with 5 to 10 attributes are approximately one third of the tables' population </a:t>
            </a:r>
          </a:p>
          <a:p>
            <a:pPr lvl="0"/>
            <a:endParaRPr lang="en-US" dirty="0" smtClean="0"/>
          </a:p>
          <a:p>
            <a:pPr lvl="0"/>
            <a:r>
              <a:rPr lang="en-US" dirty="0" smtClean="0"/>
              <a:t>The large tables with more than 10 attributes are approximately 17% of the tables.</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127</a:t>
            </a:fld>
            <a:endParaRPr lang="en-US" dirty="0"/>
          </a:p>
        </p:txBody>
      </p:sp>
      <p:pic>
        <p:nvPicPr>
          <p:cNvPr id="2050" name="Picture 2" descr="D:\Users\pvassil\RESEARCH\SUBMITTED\15ER\WORKING\v0.1.9_postSubmit\figures\png\tblSizes.png"/>
          <p:cNvPicPr>
            <a:picLocks noGrp="1" noChangeAspect="1" noChangeArrowheads="1"/>
          </p:cNvPicPr>
          <p:nvPr>
            <p:ph sz="half" idx="2"/>
          </p:nvPr>
        </p:nvPicPr>
        <p:blipFill>
          <a:blip r:embed="rId2" cstate="print"/>
          <a:srcRect/>
          <a:stretch>
            <a:fillRect/>
          </a:stretch>
        </p:blipFill>
        <p:spPr bwMode="auto">
          <a:xfrm>
            <a:off x="4724400" y="1600200"/>
            <a:ext cx="4038600" cy="2944663"/>
          </a:xfrm>
          <a:prstGeom prst="rect">
            <a:avLst/>
          </a:prstGeom>
          <a:noFill/>
        </p:spPr>
      </p:pic>
      <p:sp>
        <p:nvSpPr>
          <p:cNvPr id="7"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$Gamma$ </a:t>
            </a:r>
            <a:r>
              <a:rPr lang="en-US" dirty="0" smtClean="0">
                <a:solidFill>
                  <a:srgbClr val="FF0000"/>
                </a:solidFill>
                <a:sym typeface="Symbol"/>
              </a:rPr>
              <a:t>      </a:t>
            </a:r>
            <a:r>
              <a:rPr lang="en-US" dirty="0" smtClean="0"/>
              <a:t>Pattern: </a:t>
            </a:r>
            <a:br>
              <a:rPr lang="en-US" dirty="0" smtClean="0"/>
            </a:br>
            <a:r>
              <a:rPr lang="en-US" dirty="0" smtClean="0"/>
              <a:t>"if you 're wide, you survive"</a:t>
            </a:r>
            <a:endParaRPr lang="el-GR" dirty="0"/>
          </a:p>
        </p:txBody>
      </p:sp>
      <p:sp>
        <p:nvSpPr>
          <p:cNvPr id="3" name="Content Placeholder 2"/>
          <p:cNvSpPr>
            <a:spLocks noGrp="1"/>
          </p:cNvSpPr>
          <p:nvPr>
            <p:ph sz="half" idx="1"/>
          </p:nvPr>
        </p:nvSpPr>
        <p:spPr>
          <a:xfrm>
            <a:off x="457200" y="1600200"/>
            <a:ext cx="5410200" cy="4525963"/>
          </a:xfrm>
        </p:spPr>
        <p:txBody>
          <a:bodyPr>
            <a:normAutofit fontScale="92500" lnSpcReduction="10000"/>
          </a:bodyPr>
          <a:lstStyle/>
          <a:p>
            <a:pPr lvl="0"/>
            <a:r>
              <a:rPr lang="en-US" dirty="0" smtClean="0"/>
              <a:t>The $Gamma$ phenomenon: </a:t>
            </a:r>
          </a:p>
          <a:p>
            <a:pPr lvl="1"/>
            <a:r>
              <a:rPr lang="en-US" dirty="0" smtClean="0"/>
              <a:t>tables with small schema sizes can have arbitrary durations, </a:t>
            </a:r>
            <a:r>
              <a:rPr lang="en-US" sz="1800" dirty="0" smtClean="0"/>
              <a:t>//small size does not determine duration</a:t>
            </a:r>
            <a:endParaRPr lang="en-US" dirty="0" smtClean="0"/>
          </a:p>
          <a:p>
            <a:pPr lvl="1"/>
            <a:r>
              <a:rPr lang="en-US" dirty="0" smtClean="0"/>
              <a:t>larger size tables last long </a:t>
            </a:r>
          </a:p>
          <a:p>
            <a:pPr lvl="1"/>
            <a:endParaRPr lang="en-US" dirty="0" smtClean="0"/>
          </a:p>
          <a:p>
            <a:pPr lvl="0"/>
            <a:r>
              <a:rPr lang="en-US" dirty="0" smtClean="0"/>
              <a:t>Observations: </a:t>
            </a:r>
          </a:p>
          <a:p>
            <a:pPr lvl="1"/>
            <a:r>
              <a:rPr lang="en-US" dirty="0" smtClean="0"/>
              <a:t>whenever a table exceeds the critical value of 10 attributes in its schema, its chances of surviving are high. </a:t>
            </a:r>
          </a:p>
          <a:p>
            <a:pPr lvl="1"/>
            <a:r>
              <a:rPr lang="en-US" dirty="0" smtClean="0"/>
              <a:t>in most cases, the large tables are created early on and are not deleted afterwards.</a:t>
            </a:r>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128</a:t>
            </a:fld>
            <a:endParaRPr lang="en-US"/>
          </a:p>
        </p:txBody>
      </p:sp>
      <p:pic>
        <p:nvPicPr>
          <p:cNvPr id="32772" name="Picture 4"/>
          <p:cNvPicPr>
            <a:picLocks noChangeAspect="1" noChangeArrowheads="1"/>
          </p:cNvPicPr>
          <p:nvPr/>
        </p:nvPicPr>
        <p:blipFill>
          <a:blip r:embed="rId3" cstate="print"/>
          <a:srcRect r="59758" b="5404"/>
          <a:stretch>
            <a:fillRect/>
          </a:stretch>
        </p:blipFill>
        <p:spPr bwMode="auto">
          <a:xfrm>
            <a:off x="6400800" y="76200"/>
            <a:ext cx="2743200" cy="6669088"/>
          </a:xfrm>
          <a:prstGeom prst="rect">
            <a:avLst/>
          </a:prstGeom>
          <a:noFill/>
          <a:ln w="9525">
            <a:noFill/>
            <a:miter lim="800000"/>
            <a:headEnd/>
            <a:tailEnd/>
          </a:ln>
          <a:effectLst/>
        </p:spPr>
      </p:pic>
      <p:pic>
        <p:nvPicPr>
          <p:cNvPr id="8" name="Picture 2" descr="D:\Users\pvassil\RESEARCH\SUBMITTED\15ER\CR\Greek_gamma_Capital.png"/>
          <p:cNvPicPr>
            <a:picLocks noChangeAspect="1" noChangeArrowheads="1"/>
          </p:cNvPicPr>
          <p:nvPr/>
        </p:nvPicPr>
        <p:blipFill>
          <a:blip r:embed="rId4"/>
          <a:srcRect/>
          <a:stretch>
            <a:fillRect/>
          </a:stretch>
        </p:blipFill>
        <p:spPr bwMode="auto">
          <a:xfrm>
            <a:off x="3707904" y="260648"/>
            <a:ext cx="432047" cy="541246"/>
          </a:xfrm>
          <a:prstGeom prst="rect">
            <a:avLst/>
          </a:prstGeom>
          <a:noFill/>
        </p:spPr>
      </p:pic>
      <p:sp>
        <p:nvSpPr>
          <p:cNvPr id="9"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129</a:t>
            </a:fld>
            <a:endParaRPr lang="en-US"/>
          </a:p>
        </p:txBody>
      </p:sp>
      <p:pic>
        <p:nvPicPr>
          <p:cNvPr id="38914" name="Picture 2"/>
          <p:cNvPicPr>
            <a:picLocks noChangeAspect="1" noChangeArrowheads="1"/>
          </p:cNvPicPr>
          <p:nvPr/>
        </p:nvPicPr>
        <p:blipFill>
          <a:blip r:embed="rId2" cstate="print"/>
          <a:srcRect/>
          <a:stretch>
            <a:fillRect/>
          </a:stretch>
        </p:blipFill>
        <p:spPr bwMode="auto">
          <a:xfrm>
            <a:off x="381000" y="228600"/>
            <a:ext cx="4876800" cy="6425815"/>
          </a:xfrm>
          <a:prstGeom prst="rect">
            <a:avLst/>
          </a:prstGeom>
          <a:noFill/>
          <a:ln w="9525">
            <a:noFill/>
            <a:miter lim="800000"/>
            <a:headEnd/>
            <a:tailEnd/>
          </a:ln>
          <a:effectLst/>
        </p:spPr>
      </p:pic>
      <p:pic>
        <p:nvPicPr>
          <p:cNvPr id="70658" name="Picture 2" descr="D:\Users\pvassil\RESEARCH\SUBMITTED\15ER\CR\Greek_gamma_Capital.png"/>
          <p:cNvPicPr>
            <a:picLocks noChangeAspect="1" noChangeArrowheads="1"/>
          </p:cNvPicPr>
          <p:nvPr/>
        </p:nvPicPr>
        <p:blipFill>
          <a:blip r:embed="rId3"/>
          <a:srcRect/>
          <a:stretch>
            <a:fillRect/>
          </a:stretch>
        </p:blipFill>
        <p:spPr bwMode="auto">
          <a:xfrm>
            <a:off x="7668344" y="5085184"/>
            <a:ext cx="1040000" cy="1302857"/>
          </a:xfrm>
          <a:prstGeom prst="rect">
            <a:avLst/>
          </a:prstGeom>
          <a:noFill/>
        </p:spPr>
      </p:pic>
      <p:sp>
        <p:nvSpPr>
          <p:cNvPr id="6"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11g and Materialized Views</a:t>
            </a:r>
            <a:endParaRPr lang="el-GR" dirty="0"/>
          </a:p>
        </p:txBody>
      </p:sp>
      <p:sp>
        <p:nvSpPr>
          <p:cNvPr id="3" name="Content Placeholder 2"/>
          <p:cNvSpPr>
            <a:spLocks noGrp="1"/>
          </p:cNvSpPr>
          <p:nvPr>
            <p:ph idx="1"/>
          </p:nvPr>
        </p:nvSpPr>
        <p:spPr/>
        <p:txBody>
          <a:bodyPr>
            <a:normAutofit fontScale="62500" lnSpcReduction="20000"/>
          </a:bodyPr>
          <a:lstStyle/>
          <a:p>
            <a:pPr>
              <a:buNone/>
            </a:pPr>
            <a:r>
              <a:rPr lang="en-US" sz="2800" dirty="0" smtClean="0">
                <a:latin typeface="Consolas" pitchFamily="49" charset="0"/>
                <a:cs typeface="Consolas" pitchFamily="49" charset="0"/>
              </a:rPr>
              <a:t>CREATE MATERIALIZED VIEW </a:t>
            </a:r>
            <a:r>
              <a:rPr lang="en-US" sz="2800" dirty="0" err="1" smtClean="0">
                <a:latin typeface="Consolas" pitchFamily="49" charset="0"/>
                <a:cs typeface="Consolas" pitchFamily="49" charset="0"/>
              </a:rPr>
              <a:t>view</a:t>
            </a:r>
            <a:r>
              <a:rPr lang="en-US" sz="2800" dirty="0" smtClean="0">
                <a:latin typeface="Consolas" pitchFamily="49" charset="0"/>
                <a:cs typeface="Consolas" pitchFamily="49" charset="0"/>
              </a:rPr>
              <a:t>-name </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BUILD [IMMEDIATE | DEFERRED] </a:t>
            </a:r>
          </a:p>
          <a:p>
            <a:pPr lvl="1"/>
            <a:r>
              <a:rPr lang="en-US" dirty="0" smtClean="0"/>
              <a:t>Compute extent at view definition or at query time</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REFRESH [FAST | COMPLETE | FORCE ] </a:t>
            </a:r>
          </a:p>
          <a:p>
            <a:pPr lvl="1"/>
            <a:r>
              <a:rPr lang="en-US" dirty="0" smtClean="0"/>
              <a:t>FAST: incremental (needs </a:t>
            </a:r>
            <a:r>
              <a:rPr lang="en-US" dirty="0" smtClean="0">
                <a:solidFill>
                  <a:srgbClr val="0070C0"/>
                </a:solidFill>
              </a:rPr>
              <a:t>log</a:t>
            </a:r>
            <a:r>
              <a:rPr lang="en-US" dirty="0" smtClean="0"/>
              <a:t> def. on source tables); COMPLETE: full; FORCE: if FAST fails, then COMPLETE</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ON [COMMIT | DEMAND ] </a:t>
            </a:r>
          </a:p>
          <a:p>
            <a:pPr lvl="1"/>
            <a:r>
              <a:rPr lang="en-US" dirty="0" smtClean="0"/>
              <a:t>Trigger refresh when sources are updated, or on-demand</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[[ENABLE | DISABLE] QUERY REWRITE] </a:t>
            </a:r>
          </a:p>
          <a:p>
            <a:pPr lvl="1"/>
            <a:r>
              <a:rPr lang="en-US" dirty="0" smtClean="0"/>
              <a:t>Used by the optimizer during Query Optimization</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AS SELECT ... query definition …;</a:t>
            </a:r>
            <a:endParaRPr lang="el-GR" sz="2800" dirty="0">
              <a:latin typeface="Consolas" pitchFamily="49" charset="0"/>
              <a:cs typeface="Consolas" pitchFamily="49" charset="0"/>
            </a:endParaRPr>
          </a:p>
        </p:txBody>
      </p:sp>
      <p:sp>
        <p:nvSpPr>
          <p:cNvPr id="4" name="TextBox 3"/>
          <p:cNvSpPr txBox="1"/>
          <p:nvPr/>
        </p:nvSpPr>
        <p:spPr>
          <a:xfrm>
            <a:off x="5943600" y="5410200"/>
            <a:ext cx="3048000" cy="1323439"/>
          </a:xfrm>
          <a:prstGeom prst="rect">
            <a:avLst/>
          </a:prstGeom>
          <a:solidFill>
            <a:schemeClr val="bg1"/>
          </a:solidFill>
          <a:ln>
            <a:solidFill>
              <a:schemeClr val="accent1"/>
            </a:solidFill>
          </a:ln>
        </p:spPr>
        <p:txBody>
          <a:bodyPr wrap="square" rtlCol="0">
            <a:spAutoFit/>
          </a:bodyPr>
          <a:lstStyle/>
          <a:p>
            <a:r>
              <a:rPr lang="en-US" sz="1000" dirty="0" smtClean="0">
                <a:latin typeface="Consolas" pitchFamily="49" charset="0"/>
                <a:cs typeface="Consolas" pitchFamily="49" charset="0"/>
              </a:rPr>
              <a:t>CREATE MATERIALIZED VIEW </a:t>
            </a:r>
            <a:r>
              <a:rPr lang="en-US" sz="1000" dirty="0" smtClean="0">
                <a:solidFill>
                  <a:srgbClr val="0070C0"/>
                </a:solidFill>
                <a:latin typeface="Consolas" pitchFamily="49" charset="0"/>
                <a:cs typeface="Consolas" pitchFamily="49" charset="0"/>
              </a:rPr>
              <a:t>LOG</a:t>
            </a:r>
            <a:r>
              <a:rPr lang="en-US" sz="1000" dirty="0" smtClean="0">
                <a:latin typeface="Consolas" pitchFamily="49" charset="0"/>
                <a:cs typeface="Consolas" pitchFamily="49" charset="0"/>
              </a:rPr>
              <a:t> ON times </a:t>
            </a:r>
          </a:p>
          <a:p>
            <a:r>
              <a:rPr lang="en-US" sz="1000" dirty="0" smtClean="0">
                <a:latin typeface="Consolas" pitchFamily="49" charset="0"/>
                <a:cs typeface="Consolas" pitchFamily="49" charset="0"/>
              </a:rPr>
              <a:t>WITH ROWID, SEQUENCE (</a:t>
            </a:r>
            <a:r>
              <a:rPr lang="en-US" sz="1000" dirty="0" err="1" smtClean="0">
                <a:latin typeface="Consolas" pitchFamily="49" charset="0"/>
                <a:cs typeface="Consolas" pitchFamily="49" charset="0"/>
              </a:rPr>
              <a:t>time_id</a:t>
            </a:r>
            <a:r>
              <a:rPr lang="en-US" sz="1000" dirty="0" smtClean="0">
                <a:latin typeface="Consolas" pitchFamily="49" charset="0"/>
                <a:cs typeface="Consolas" pitchFamily="49" charset="0"/>
              </a:rPr>
              <a:t>, </a:t>
            </a:r>
            <a:r>
              <a:rPr lang="en-US" sz="1000" dirty="0" err="1" smtClean="0">
                <a:latin typeface="Consolas" pitchFamily="49" charset="0"/>
                <a:cs typeface="Consolas" pitchFamily="49" charset="0"/>
              </a:rPr>
              <a:t>calendar_year</a:t>
            </a:r>
            <a:r>
              <a:rPr lang="en-US" sz="1000" dirty="0" smtClean="0">
                <a:latin typeface="Consolas" pitchFamily="49" charset="0"/>
                <a:cs typeface="Consolas" pitchFamily="49" charset="0"/>
              </a:rPr>
              <a:t>) </a:t>
            </a:r>
          </a:p>
          <a:p>
            <a:r>
              <a:rPr lang="en-US" sz="1000" dirty="0" smtClean="0">
                <a:latin typeface="Consolas" pitchFamily="49" charset="0"/>
                <a:cs typeface="Consolas" pitchFamily="49" charset="0"/>
              </a:rPr>
              <a:t>INCLUDING NEW VALUES; </a:t>
            </a:r>
          </a:p>
          <a:p>
            <a:endParaRPr lang="en-US" sz="1000" dirty="0" smtClean="0">
              <a:latin typeface="Consolas" pitchFamily="49" charset="0"/>
              <a:cs typeface="Consolas" pitchFamily="49" charset="0"/>
            </a:endParaRPr>
          </a:p>
          <a:p>
            <a:r>
              <a:rPr lang="en-US" sz="1000" dirty="0" smtClean="0">
                <a:latin typeface="Consolas" pitchFamily="49" charset="0"/>
                <a:cs typeface="Consolas" pitchFamily="49" charset="0"/>
              </a:rPr>
              <a:t>CREATE MATERIALIZED VIEW </a:t>
            </a:r>
            <a:r>
              <a:rPr lang="en-US" sz="1000" dirty="0" smtClean="0">
                <a:solidFill>
                  <a:srgbClr val="0070C0"/>
                </a:solidFill>
                <a:latin typeface="Consolas" pitchFamily="49" charset="0"/>
                <a:cs typeface="Consolas" pitchFamily="49" charset="0"/>
              </a:rPr>
              <a:t>LOG</a:t>
            </a:r>
            <a:r>
              <a:rPr lang="en-US" sz="1000" dirty="0" smtClean="0">
                <a:latin typeface="Consolas" pitchFamily="49" charset="0"/>
                <a:cs typeface="Consolas" pitchFamily="49" charset="0"/>
              </a:rPr>
              <a:t> ON products </a:t>
            </a:r>
          </a:p>
          <a:p>
            <a:r>
              <a:rPr lang="en-US" sz="1000" dirty="0" smtClean="0">
                <a:latin typeface="Consolas" pitchFamily="49" charset="0"/>
                <a:cs typeface="Consolas" pitchFamily="49" charset="0"/>
              </a:rPr>
              <a:t>WITH ROWID, SEQUENCE (</a:t>
            </a:r>
            <a:r>
              <a:rPr lang="en-US" sz="1000" dirty="0" err="1" smtClean="0">
                <a:latin typeface="Consolas" pitchFamily="49" charset="0"/>
                <a:cs typeface="Consolas" pitchFamily="49" charset="0"/>
              </a:rPr>
              <a:t>prod_id</a:t>
            </a:r>
            <a:r>
              <a:rPr lang="en-US" sz="1000" dirty="0" smtClean="0">
                <a:latin typeface="Consolas" pitchFamily="49" charset="0"/>
                <a:cs typeface="Consolas" pitchFamily="49" charset="0"/>
              </a:rPr>
              <a:t>) </a:t>
            </a:r>
          </a:p>
          <a:p>
            <a:r>
              <a:rPr lang="en-US" sz="1000" dirty="0" smtClean="0">
                <a:latin typeface="Consolas" pitchFamily="49" charset="0"/>
                <a:cs typeface="Consolas" pitchFamily="49" charset="0"/>
              </a:rPr>
              <a:t>INCLUDING NEW VALUES;</a:t>
            </a:r>
            <a:endParaRPr lang="el-GR" sz="1000" dirty="0">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pPr/>
              <a:t>13</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The Comet Pattern</a:t>
            </a:r>
            <a:endParaRPr lang="el-GR" dirty="0">
              <a:solidFill>
                <a:schemeClr val="accent6">
                  <a:lumMod val="60000"/>
                  <a:lumOff val="40000"/>
                </a:schemeClr>
              </a:solidFill>
            </a:endParaRPr>
          </a:p>
        </p:txBody>
      </p:sp>
      <p:sp>
        <p:nvSpPr>
          <p:cNvPr id="3" name="Content Placeholder 2"/>
          <p:cNvSpPr>
            <a:spLocks noGrp="1"/>
          </p:cNvSpPr>
          <p:nvPr>
            <p:ph sz="half" idx="1"/>
          </p:nvPr>
        </p:nvSpPr>
        <p:spPr>
          <a:xfrm>
            <a:off x="457200" y="1600200"/>
            <a:ext cx="5638800" cy="4525963"/>
          </a:xfrm>
        </p:spPr>
        <p:txBody>
          <a:bodyPr>
            <a:noAutofit/>
          </a:bodyPr>
          <a:lstStyle/>
          <a:p>
            <a:pPr lvl="0">
              <a:buNone/>
            </a:pPr>
            <a:r>
              <a:rPr lang="en-US" sz="2400" dirty="0" smtClean="0"/>
              <a:t>“Comet “ for change over schema size with:</a:t>
            </a:r>
          </a:p>
          <a:p>
            <a:pPr lvl="0"/>
            <a:r>
              <a:rPr lang="en-US" sz="2400" dirty="0" smtClean="0"/>
              <a:t>a large, dense, </a:t>
            </a:r>
            <a:r>
              <a:rPr lang="en-US" sz="2400" dirty="0" smtClean="0">
                <a:solidFill>
                  <a:srgbClr val="FF0000"/>
                </a:solidFill>
              </a:rPr>
              <a:t>nucleus</a:t>
            </a:r>
            <a:r>
              <a:rPr lang="en-US" sz="2400" dirty="0" smtClean="0"/>
              <a:t> cluster close to the beginning of the axes, denoting small size and small amount of change, </a:t>
            </a:r>
          </a:p>
          <a:p>
            <a:pPr lvl="0"/>
            <a:r>
              <a:rPr lang="en-US" sz="2400" dirty="0" smtClean="0">
                <a:solidFill>
                  <a:srgbClr val="FF0000"/>
                </a:solidFill>
              </a:rPr>
              <a:t>medium</a:t>
            </a:r>
            <a:r>
              <a:rPr lang="en-US" sz="2400" dirty="0" smtClean="0"/>
              <a:t> schema </a:t>
            </a:r>
            <a:r>
              <a:rPr lang="en-US" sz="2400" dirty="0" smtClean="0">
                <a:solidFill>
                  <a:srgbClr val="FF0000"/>
                </a:solidFill>
              </a:rPr>
              <a:t>size</a:t>
            </a:r>
            <a:r>
              <a:rPr lang="en-US" sz="2400" dirty="0" smtClean="0"/>
              <a:t> tables typically demonstrating </a:t>
            </a:r>
            <a:r>
              <a:rPr lang="en-US" sz="2400" dirty="0" smtClean="0">
                <a:solidFill>
                  <a:srgbClr val="FF0000"/>
                </a:solidFill>
              </a:rPr>
              <a:t>medium to large change</a:t>
            </a:r>
          </a:p>
          <a:p>
            <a:pPr lvl="1"/>
            <a:r>
              <a:rPr lang="en-US" sz="1800" dirty="0" smtClean="0"/>
              <a:t>The tables with the largest amount of change are typically tables slightly higher the median value of the schema size axis</a:t>
            </a:r>
          </a:p>
          <a:p>
            <a:pPr lvl="0"/>
            <a:r>
              <a:rPr lang="en-US" sz="2400" dirty="0" smtClean="0">
                <a:solidFill>
                  <a:srgbClr val="FF0000"/>
                </a:solidFill>
              </a:rPr>
              <a:t>wide</a:t>
            </a:r>
            <a:r>
              <a:rPr lang="en-US" sz="2400" dirty="0" smtClean="0"/>
              <a:t> tables with large schema sizes demonstrating </a:t>
            </a:r>
            <a:r>
              <a:rPr lang="en-US" sz="2400" dirty="0" smtClean="0">
                <a:solidFill>
                  <a:srgbClr val="FF0000"/>
                </a:solidFill>
              </a:rPr>
              <a:t>small to medium </a:t>
            </a:r>
            <a:r>
              <a:rPr lang="en-US" sz="2400" dirty="0" smtClean="0"/>
              <a:t>(typically around the median of the y-axis) amount of change.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130</a:t>
            </a:fld>
            <a:endParaRPr lang="en-US"/>
          </a:p>
        </p:txBody>
      </p:sp>
      <p:pic>
        <p:nvPicPr>
          <p:cNvPr id="31745" name="Picture 1"/>
          <p:cNvPicPr>
            <a:picLocks noGrp="1" noChangeAspect="1" noChangeArrowheads="1"/>
          </p:cNvPicPr>
          <p:nvPr>
            <p:ph sz="half" idx="2"/>
          </p:nvPr>
        </p:nvPicPr>
        <p:blipFill>
          <a:blip r:embed="rId3" cstate="print"/>
          <a:srcRect r="58491" b="3957"/>
          <a:stretch>
            <a:fillRect/>
          </a:stretch>
        </p:blipFill>
        <p:spPr bwMode="auto">
          <a:xfrm>
            <a:off x="6477000" y="76200"/>
            <a:ext cx="2667000" cy="6398204"/>
          </a:xfrm>
          <a:prstGeom prst="rect">
            <a:avLst/>
          </a:prstGeom>
          <a:noFill/>
          <a:ln w="9525">
            <a:noFill/>
            <a:miter lim="800000"/>
            <a:headEnd/>
            <a:tailEnd/>
          </a:ln>
          <a:effectLst/>
        </p:spPr>
      </p:pic>
      <p:sp>
        <p:nvSpPr>
          <p:cNvPr id="8"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5148064" y="188640"/>
            <a:ext cx="3710782" cy="2590800"/>
            <a:chOff x="5562600" y="2743200"/>
            <a:chExt cx="3710782" cy="2590800"/>
          </a:xfrm>
        </p:grpSpPr>
        <p:pic>
          <p:nvPicPr>
            <p:cNvPr id="27652" name="Picture 4" descr="comet"/>
            <p:cNvPicPr>
              <a:picLocks noChangeAspect="1" noChangeArrowheads="1"/>
            </p:cNvPicPr>
            <p:nvPr/>
          </p:nvPicPr>
          <p:blipFill>
            <a:blip r:embed="rId2" cstate="print"/>
            <a:srcRect/>
            <a:stretch>
              <a:fillRect/>
            </a:stretch>
          </p:blipFill>
          <p:spPr bwMode="auto">
            <a:xfrm>
              <a:off x="5562600" y="2743200"/>
              <a:ext cx="3710782" cy="2590800"/>
            </a:xfrm>
            <a:prstGeom prst="rect">
              <a:avLst/>
            </a:prstGeom>
            <a:noFill/>
          </p:spPr>
        </p:pic>
        <p:sp>
          <p:nvSpPr>
            <p:cNvPr id="9" name="Rectangle 8"/>
            <p:cNvSpPr/>
            <p:nvPr/>
          </p:nvSpPr>
          <p:spPr>
            <a:xfrm>
              <a:off x="5791200" y="2971800"/>
              <a:ext cx="3352800" cy="215444"/>
            </a:xfrm>
            <a:prstGeom prst="rect">
              <a:avLst/>
            </a:prstGeom>
          </p:spPr>
          <p:txBody>
            <a:bodyPr wrap="square">
              <a:spAutoFit/>
            </a:bodyPr>
            <a:lstStyle/>
            <a:p>
              <a:pPr algn="r"/>
              <a:r>
                <a:rPr lang="fr-FR" sz="800" dirty="0" smtClean="0"/>
                <a:t>http://visual.merriam-webster.com/astronomy/celestial-bodies/comet.php</a:t>
              </a:r>
              <a:endParaRPr lang="el-GR" sz="800" dirty="0"/>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131</a:t>
            </a:fld>
            <a:endParaRPr lang="en-US"/>
          </a:p>
        </p:txBody>
      </p:sp>
      <p:pic>
        <p:nvPicPr>
          <p:cNvPr id="39938" name="Picture 2"/>
          <p:cNvPicPr>
            <a:picLocks noChangeAspect="1" noChangeArrowheads="1"/>
          </p:cNvPicPr>
          <p:nvPr/>
        </p:nvPicPr>
        <p:blipFill>
          <a:blip r:embed="rId3" cstate="print"/>
          <a:srcRect/>
          <a:stretch>
            <a:fillRect/>
          </a:stretch>
        </p:blipFill>
        <p:spPr bwMode="auto">
          <a:xfrm>
            <a:off x="152400" y="130976"/>
            <a:ext cx="5029200" cy="6626622"/>
          </a:xfrm>
          <a:prstGeom prst="rect">
            <a:avLst/>
          </a:prstGeom>
          <a:noFill/>
          <a:ln w="9525">
            <a:noFill/>
            <a:miter lim="800000"/>
            <a:headEnd/>
            <a:tailEnd/>
          </a:ln>
          <a:effectLst/>
        </p:spPr>
      </p:pic>
      <p:grpSp>
        <p:nvGrpSpPr>
          <p:cNvPr id="5" name="Group 10"/>
          <p:cNvGrpSpPr/>
          <p:nvPr/>
        </p:nvGrpSpPr>
        <p:grpSpPr>
          <a:xfrm>
            <a:off x="6660232" y="2852936"/>
            <a:ext cx="2169184" cy="2806244"/>
            <a:chOff x="5257800" y="3657600"/>
            <a:chExt cx="2169184" cy="2806244"/>
          </a:xfrm>
        </p:grpSpPr>
        <p:pic>
          <p:nvPicPr>
            <p:cNvPr id="27650" name="Picture 2" descr="The parts of a comet:  nucleus, coma, and tails."/>
            <p:cNvPicPr>
              <a:picLocks noChangeAspect="1" noChangeArrowheads="1"/>
            </p:cNvPicPr>
            <p:nvPr/>
          </p:nvPicPr>
          <p:blipFill>
            <a:blip r:embed="rId4" cstate="print"/>
            <a:srcRect/>
            <a:stretch>
              <a:fillRect/>
            </a:stretch>
          </p:blipFill>
          <p:spPr bwMode="auto">
            <a:xfrm>
              <a:off x="5410200" y="3657600"/>
              <a:ext cx="1905000" cy="2543175"/>
            </a:xfrm>
            <a:prstGeom prst="rect">
              <a:avLst/>
            </a:prstGeom>
            <a:noFill/>
          </p:spPr>
        </p:pic>
        <p:sp>
          <p:nvSpPr>
            <p:cNvPr id="7" name="Rectangle 6"/>
            <p:cNvSpPr/>
            <p:nvPr/>
          </p:nvSpPr>
          <p:spPr>
            <a:xfrm>
              <a:off x="5257800" y="6248400"/>
              <a:ext cx="2169184" cy="215444"/>
            </a:xfrm>
            <a:prstGeom prst="rect">
              <a:avLst/>
            </a:prstGeom>
          </p:spPr>
          <p:txBody>
            <a:bodyPr wrap="none">
              <a:spAutoFit/>
            </a:bodyPr>
            <a:lstStyle/>
            <a:p>
              <a:r>
                <a:rPr lang="fr-FR" sz="800" dirty="0" smtClean="0"/>
                <a:t>http://spaceplace.nasa.gov/comet-nucleus/en/</a:t>
              </a:r>
              <a:endParaRPr lang="el-GR" sz="800" dirty="0"/>
            </a:p>
          </p:txBody>
        </p:sp>
      </p:grpSp>
      <p:sp>
        <p:nvSpPr>
          <p:cNvPr id="10" name="Footer Placeholder 9"/>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inverse $Gamma$ </a:t>
            </a:r>
            <a:br>
              <a:rPr lang="en-US" dirty="0" smtClean="0"/>
            </a:br>
            <a:r>
              <a:rPr lang="en-US" dirty="0" smtClean="0"/>
              <a:t>pattern</a:t>
            </a:r>
            <a:endParaRPr lang="el-GR" dirty="0"/>
          </a:p>
        </p:txBody>
      </p:sp>
      <p:sp>
        <p:nvSpPr>
          <p:cNvPr id="3" name="Content Placeholder 2"/>
          <p:cNvSpPr>
            <a:spLocks noGrp="1"/>
          </p:cNvSpPr>
          <p:nvPr>
            <p:ph sz="half" idx="1"/>
          </p:nvPr>
        </p:nvSpPr>
        <p:spPr>
          <a:xfrm>
            <a:off x="457200" y="1600200"/>
            <a:ext cx="5486400" cy="4525963"/>
          </a:xfrm>
        </p:spPr>
        <p:txBody>
          <a:bodyPr>
            <a:normAutofit/>
          </a:bodyPr>
          <a:lstStyle/>
          <a:p>
            <a:pPr lvl="0"/>
            <a:r>
              <a:rPr lang="en-US" dirty="0" smtClean="0"/>
              <a:t>The correlation of change and duration is as follows:</a:t>
            </a:r>
          </a:p>
          <a:p>
            <a:pPr lvl="1"/>
            <a:r>
              <a:rPr lang="en-US" dirty="0" smtClean="0"/>
              <a:t>small durations come necessarily with small change, </a:t>
            </a:r>
          </a:p>
          <a:p>
            <a:pPr lvl="1"/>
            <a:r>
              <a:rPr lang="en-US" dirty="0" smtClean="0"/>
              <a:t>large durations come with all kinds of change activity and </a:t>
            </a:r>
          </a:p>
          <a:p>
            <a:pPr lvl="1"/>
            <a:r>
              <a:rPr lang="en-US" dirty="0" smtClean="0"/>
              <a:t>medium sized durations come mostly with small change activity (inverse $Gamma$). </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132</a:t>
            </a:fld>
            <a:endParaRPr lang="en-US"/>
          </a:p>
        </p:txBody>
      </p:sp>
      <p:pic>
        <p:nvPicPr>
          <p:cNvPr id="30721" name="Picture 1"/>
          <p:cNvPicPr>
            <a:picLocks noGrp="1" noChangeAspect="1" noChangeArrowheads="1"/>
          </p:cNvPicPr>
          <p:nvPr>
            <p:ph sz="half" idx="2"/>
          </p:nvPr>
        </p:nvPicPr>
        <p:blipFill>
          <a:blip r:embed="rId3" cstate="print"/>
          <a:srcRect r="58491" b="3957"/>
          <a:stretch>
            <a:fillRect/>
          </a:stretch>
        </p:blipFill>
        <p:spPr bwMode="auto">
          <a:xfrm>
            <a:off x="6324600" y="152399"/>
            <a:ext cx="2743200" cy="6581009"/>
          </a:xfrm>
          <a:prstGeom prst="rect">
            <a:avLst/>
          </a:prstGeom>
          <a:noFill/>
          <a:ln w="9525">
            <a:noFill/>
            <a:miter lim="800000"/>
            <a:headEnd/>
            <a:tailEnd/>
          </a:ln>
          <a:effectLst/>
        </p:spPr>
      </p:pic>
      <p:pic>
        <p:nvPicPr>
          <p:cNvPr id="8" name="Picture 2" descr="D:\Users\pvassil\RESEARCH\SUBMITTED\15ER\CR\Greek_gamma_Capital.png"/>
          <p:cNvPicPr>
            <a:picLocks noChangeAspect="1" noChangeArrowheads="1"/>
          </p:cNvPicPr>
          <p:nvPr/>
        </p:nvPicPr>
        <p:blipFill>
          <a:blip r:embed="rId4"/>
          <a:srcRect/>
          <a:stretch>
            <a:fillRect/>
          </a:stretch>
        </p:blipFill>
        <p:spPr bwMode="auto">
          <a:xfrm flipH="1" flipV="1">
            <a:off x="5364088" y="260648"/>
            <a:ext cx="432047" cy="541246"/>
          </a:xfrm>
          <a:prstGeom prst="rect">
            <a:avLst/>
          </a:prstGeom>
          <a:noFill/>
        </p:spPr>
      </p:pic>
      <p:sp>
        <p:nvSpPr>
          <p:cNvPr id="9"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133</a:t>
            </a:fld>
            <a:endParaRPr lang="en-US"/>
          </a:p>
        </p:txBody>
      </p:sp>
      <p:pic>
        <p:nvPicPr>
          <p:cNvPr id="40962" name="Picture 2"/>
          <p:cNvPicPr>
            <a:picLocks noChangeAspect="1" noChangeArrowheads="1"/>
          </p:cNvPicPr>
          <p:nvPr/>
        </p:nvPicPr>
        <p:blipFill>
          <a:blip r:embed="rId2" cstate="print"/>
          <a:srcRect/>
          <a:stretch>
            <a:fillRect/>
          </a:stretch>
        </p:blipFill>
        <p:spPr bwMode="auto">
          <a:xfrm>
            <a:off x="228600" y="228600"/>
            <a:ext cx="4804382" cy="6275690"/>
          </a:xfrm>
          <a:prstGeom prst="rect">
            <a:avLst/>
          </a:prstGeom>
          <a:noFill/>
          <a:ln w="9525">
            <a:noFill/>
            <a:miter lim="800000"/>
            <a:headEnd/>
            <a:tailEnd/>
          </a:ln>
          <a:effectLst/>
        </p:spPr>
      </p:pic>
      <p:pic>
        <p:nvPicPr>
          <p:cNvPr id="5" name="Picture 2" descr="D:\Users\pvassil\RESEARCH\SUBMITTED\15ER\CR\Greek_gamma_Capital.png"/>
          <p:cNvPicPr>
            <a:picLocks noChangeAspect="1" noChangeArrowheads="1"/>
          </p:cNvPicPr>
          <p:nvPr/>
        </p:nvPicPr>
        <p:blipFill>
          <a:blip r:embed="rId3"/>
          <a:srcRect/>
          <a:stretch>
            <a:fillRect/>
          </a:stretch>
        </p:blipFill>
        <p:spPr bwMode="auto">
          <a:xfrm flipH="1" flipV="1">
            <a:off x="7956376" y="5085184"/>
            <a:ext cx="1040000" cy="1302857"/>
          </a:xfrm>
          <a:prstGeom prst="rect">
            <a:avLst/>
          </a:prstGeom>
          <a:noFill/>
        </p:spPr>
      </p:pic>
      <p:sp>
        <p:nvSpPr>
          <p:cNvPr id="6"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Quiet tables rule, esp. for mature db’s</a:t>
            </a:r>
            <a:br>
              <a:rPr lang="en-US" dirty="0" smtClean="0"/>
            </a:br>
            <a:endParaRPr lang="el-GR" dirty="0"/>
          </a:p>
        </p:txBody>
      </p:sp>
      <p:sp>
        <p:nvSpPr>
          <p:cNvPr id="3" name="Content Placeholder 2"/>
          <p:cNvSpPr>
            <a:spLocks noGrp="1"/>
          </p:cNvSpPr>
          <p:nvPr>
            <p:ph sz="half" idx="1"/>
          </p:nvPr>
        </p:nvSpPr>
        <p:spPr>
          <a:xfrm>
            <a:off x="457200" y="3733800"/>
            <a:ext cx="4038600" cy="2468563"/>
          </a:xfrm>
        </p:spPr>
        <p:txBody>
          <a:bodyPr>
            <a:normAutofit/>
          </a:bodyPr>
          <a:lstStyle/>
          <a:p>
            <a:pPr>
              <a:buNone/>
            </a:pPr>
            <a:r>
              <a:rPr lang="en-US" sz="2000" u="sng" dirty="0" smtClean="0"/>
              <a:t>Non-survivors</a:t>
            </a:r>
          </a:p>
          <a:p>
            <a:r>
              <a:rPr lang="en-US" sz="2000" dirty="0" smtClean="0"/>
              <a:t>Sudden deaths mostly</a:t>
            </a:r>
          </a:p>
          <a:p>
            <a:r>
              <a:rPr lang="en-US" sz="2000" dirty="0" smtClean="0"/>
              <a:t>Quiet come ~ close</a:t>
            </a:r>
          </a:p>
          <a:p>
            <a:r>
              <a:rPr lang="en-US" sz="2000" dirty="0" smtClean="0"/>
              <a:t>Too few active</a:t>
            </a:r>
            <a:endParaRPr lang="el-GR"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134</a:t>
            </a:fld>
            <a:endParaRPr lang="en-US"/>
          </a:p>
        </p:txBody>
      </p:sp>
      <p:pic>
        <p:nvPicPr>
          <p:cNvPr id="1026" name="Picture 2" descr="C:\USERS\pvassil\RESEARCH\SUBMITTED\15ER\WORKING\v0.1.9_postSubmit\figures\png\perversion_new.png"/>
          <p:cNvPicPr>
            <a:picLocks noGrp="1" noChangeAspect="1" noChangeArrowheads="1"/>
          </p:cNvPicPr>
          <p:nvPr>
            <p:ph sz="half" idx="2"/>
          </p:nvPr>
        </p:nvPicPr>
        <p:blipFill>
          <a:blip r:embed="rId2" cstate="print"/>
          <a:srcRect/>
          <a:stretch>
            <a:fillRect/>
          </a:stretch>
        </p:blipFill>
        <p:spPr bwMode="auto">
          <a:xfrm>
            <a:off x="609600" y="914400"/>
            <a:ext cx="8305800" cy="2681186"/>
          </a:xfrm>
          <a:prstGeom prst="rect">
            <a:avLst/>
          </a:prstGeom>
          <a:noFill/>
        </p:spPr>
      </p:pic>
      <p:sp>
        <p:nvSpPr>
          <p:cNvPr id="8" name="Content Placeholder 2"/>
          <p:cNvSpPr txBox="1">
            <a:spLocks/>
          </p:cNvSpPr>
          <p:nvPr/>
        </p:nvSpPr>
        <p:spPr>
          <a:xfrm>
            <a:off x="4572000" y="3733800"/>
            <a:ext cx="4038600" cy="2468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sng" strike="noStrike" kern="1200" cap="none" spc="0" normalizeH="0" baseline="0" noProof="0" dirty="0" smtClean="0">
                <a:ln>
                  <a:noFill/>
                </a:ln>
                <a:solidFill>
                  <a:schemeClr val="tx1"/>
                </a:solidFill>
                <a:effectLst/>
                <a:uLnTx/>
                <a:uFillTx/>
                <a:latin typeface="+mn-lt"/>
                <a:ea typeface="+mn-ea"/>
                <a:cs typeface="+mn-cs"/>
              </a:rPr>
              <a:t>Survivors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FF0000"/>
                </a:solidFill>
                <a:latin typeface="+mn-lt"/>
              </a:rPr>
              <a:t>Quiet tables rule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Rigid and active then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FF0000"/>
                </a:solidFill>
                <a:latin typeface="+mn-lt"/>
              </a:rPr>
              <a:t>Active mostly in “new” db’s</a:t>
            </a:r>
            <a:endParaRPr kumimoji="0" lang="en-US" sz="20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838200" y="5877272"/>
            <a:ext cx="7391400" cy="400110"/>
          </a:xfrm>
          <a:prstGeom prst="rect">
            <a:avLst/>
          </a:prstGeom>
          <a:noFill/>
        </p:spPr>
        <p:txBody>
          <a:bodyPr wrap="square" rtlCol="0">
            <a:spAutoFit/>
          </a:bodyPr>
          <a:lstStyle/>
          <a:p>
            <a:pPr lvl="0"/>
            <a:r>
              <a:rPr lang="en-US" sz="2000" u="sng" dirty="0" smtClean="0">
                <a:solidFill>
                  <a:schemeClr val="tx1"/>
                </a:solidFill>
                <a:latin typeface="+mn-lt"/>
              </a:rPr>
              <a:t>Mature DB’s</a:t>
            </a:r>
            <a:r>
              <a:rPr lang="en-US" sz="2000" dirty="0" smtClean="0">
                <a:solidFill>
                  <a:schemeClr val="tx1"/>
                </a:solidFill>
                <a:latin typeface="+mn-lt"/>
              </a:rPr>
              <a:t>: the </a:t>
            </a:r>
            <a:r>
              <a:rPr lang="en-US" sz="2000" dirty="0" smtClean="0">
                <a:solidFill>
                  <a:srgbClr val="3333FF"/>
                </a:solidFill>
                <a:latin typeface="+mn-lt"/>
              </a:rPr>
              <a:t>pct of active tables drops significantly </a:t>
            </a:r>
          </a:p>
        </p:txBody>
      </p:sp>
      <p:sp>
        <p:nvSpPr>
          <p:cNvPr id="10"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76200"/>
            <a:ext cx="8534400" cy="1417638"/>
          </a:xfrm>
        </p:spPr>
        <p:txBody>
          <a:bodyPr>
            <a:normAutofit/>
          </a:bodyPr>
          <a:lstStyle/>
          <a:p>
            <a:pPr lvl="0" algn="r">
              <a:defRPr/>
            </a:pPr>
            <a:r>
              <a:rPr lang="en-US" sz="2800" b="1" dirty="0" smtClean="0"/>
              <a:t>Longevity and update </a:t>
            </a:r>
            <a:br>
              <a:rPr lang="en-US" sz="2800" b="1" dirty="0" smtClean="0"/>
            </a:br>
            <a:r>
              <a:rPr lang="en-US" sz="2800" b="1" dirty="0" smtClean="0"/>
              <a:t>activity correlate !!</a:t>
            </a:r>
            <a:br>
              <a:rPr lang="en-US" sz="2800" b="1" dirty="0" smtClean="0"/>
            </a:br>
            <a:endParaRPr lang="el-GR" sz="2800" dirty="0"/>
          </a:p>
        </p:txBody>
      </p:sp>
      <p:pic>
        <p:nvPicPr>
          <p:cNvPr id="18"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21"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4" name="Right Brace 3"/>
          <p:cNvSpPr/>
          <p:nvPr/>
        </p:nvSpPr>
        <p:spPr>
          <a:xfrm rot="17882556">
            <a:off x="1399597" y="3488793"/>
            <a:ext cx="264894" cy="14531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1600200" y="3810000"/>
            <a:ext cx="2057400" cy="523220"/>
          </a:xfrm>
          <a:prstGeom prst="rect">
            <a:avLst/>
          </a:prstGeom>
          <a:noFill/>
        </p:spPr>
        <p:txBody>
          <a:bodyPr wrap="square" rtlCol="0">
            <a:spAutoFit/>
          </a:bodyPr>
          <a:lstStyle/>
          <a:p>
            <a:r>
              <a:rPr lang="en-US" sz="1400" dirty="0" smtClean="0">
                <a:solidFill>
                  <a:srgbClr val="0000FF"/>
                </a:solidFill>
                <a:latin typeface="+mn-lt"/>
              </a:rPr>
              <a:t>Too many top changers are born early</a:t>
            </a:r>
            <a:endParaRPr lang="el-GR" sz="1400" dirty="0">
              <a:solidFill>
                <a:srgbClr val="0000FF"/>
              </a:solidFill>
              <a:latin typeface="+mn-lt"/>
            </a:endParaRPr>
          </a:p>
        </p:txBody>
      </p:sp>
      <p:sp>
        <p:nvSpPr>
          <p:cNvPr id="6" name="TextBox 5"/>
          <p:cNvSpPr txBox="1"/>
          <p:nvPr/>
        </p:nvSpPr>
        <p:spPr>
          <a:xfrm>
            <a:off x="4114800" y="76200"/>
            <a:ext cx="1296144" cy="523220"/>
          </a:xfrm>
          <a:prstGeom prst="rect">
            <a:avLst/>
          </a:prstGeom>
          <a:noFill/>
        </p:spPr>
        <p:txBody>
          <a:bodyPr wrap="square" rtlCol="0">
            <a:spAutoFit/>
          </a:bodyPr>
          <a:lstStyle/>
          <a:p>
            <a:r>
              <a:rPr lang="en-US" sz="1400" dirty="0" smtClean="0">
                <a:solidFill>
                  <a:srgbClr val="0000FF"/>
                </a:solidFill>
                <a:latin typeface="+mn-lt"/>
              </a:rPr>
              <a:t>Top changers live long</a:t>
            </a:r>
            <a:endParaRPr lang="el-GR" sz="1400" dirty="0">
              <a:solidFill>
                <a:srgbClr val="0000FF"/>
              </a:solidFill>
              <a:latin typeface="+mn-lt"/>
            </a:endParaRPr>
          </a:p>
        </p:txBody>
      </p:sp>
      <p:sp>
        <p:nvSpPr>
          <p:cNvPr id="9" name="TextBox 8"/>
          <p:cNvSpPr txBox="1"/>
          <p:nvPr/>
        </p:nvSpPr>
        <p:spPr>
          <a:xfrm>
            <a:off x="685800"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2" name="Right Brace 11"/>
          <p:cNvSpPr/>
          <p:nvPr/>
        </p:nvSpPr>
        <p:spPr>
          <a:xfrm rot="17751336">
            <a:off x="3869627" y="4310389"/>
            <a:ext cx="264894" cy="2161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3810000" y="4876800"/>
            <a:ext cx="1368152" cy="523220"/>
          </a:xfrm>
          <a:prstGeom prst="rect">
            <a:avLst/>
          </a:prstGeom>
          <a:noFill/>
        </p:spPr>
        <p:txBody>
          <a:bodyPr wrap="square" rtlCol="0">
            <a:spAutoFit/>
          </a:bodyPr>
          <a:lstStyle/>
          <a:p>
            <a:pPr algn="r"/>
            <a:r>
              <a:rPr lang="en-US" sz="1400" dirty="0" smtClean="0">
                <a:solidFill>
                  <a:srgbClr val="0000FF"/>
                </a:solidFill>
                <a:latin typeface="+mn-lt"/>
              </a:rPr>
              <a:t>Birth rate drops over time</a:t>
            </a:r>
            <a:endParaRPr lang="el-GR" sz="1400" dirty="0">
              <a:solidFill>
                <a:srgbClr val="0000FF"/>
              </a:solidFill>
              <a:latin typeface="+mn-lt"/>
            </a:endParaRPr>
          </a:p>
        </p:txBody>
      </p:sp>
      <p:sp>
        <p:nvSpPr>
          <p:cNvPr id="19" name="Content Placeholder 2"/>
          <p:cNvSpPr txBox="1">
            <a:spLocks/>
          </p:cNvSpPr>
          <p:nvPr/>
        </p:nvSpPr>
        <p:spPr>
          <a:xfrm>
            <a:off x="5638800" y="1143000"/>
            <a:ext cx="3200400" cy="5029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Remember: top changers are defined as such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ATU, not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sum(changes)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solidFill>
                <a:latin typeface="+mn-lt"/>
              </a:rPr>
              <a:t>Still, they dominate the sum(changes) too! (s</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ee</a:t>
            </a:r>
            <a:r>
              <a:rPr kumimoji="0" lang="en-US" sz="2400" b="0" i="0" u="none" strike="noStrike" kern="1200" cap="none" spc="0" normalizeH="0" noProof="0" dirty="0" smtClean="0">
                <a:ln>
                  <a:noFill/>
                </a:ln>
                <a:solidFill>
                  <a:schemeClr val="tx1"/>
                </a:solidFill>
                <a:effectLst/>
                <a:uLnTx/>
                <a:uFillTx/>
                <a:latin typeface="+mn-lt"/>
                <a:ea typeface="+mn-ea"/>
                <a:cs typeface="+mn-cs"/>
              </a:rPr>
              <a:t> top of inverse </a:t>
            </a:r>
            <a:r>
              <a:rPr kumimoji="0" lang="en-US" sz="2400" b="0" i="0" u="none" strike="noStrike" kern="1200" cap="none" spc="0" normalizeH="0" noProof="0" dirty="0" smtClean="0">
                <a:ln>
                  <a:noFill/>
                </a:ln>
                <a:solidFill>
                  <a:schemeClr val="tx1"/>
                </a:solidFill>
                <a:effectLst/>
                <a:uLnTx/>
                <a:uFillTx/>
                <a:latin typeface="+mn-lt"/>
                <a:ea typeface="+mn-ea"/>
                <a:cs typeface="+mn-cs"/>
                <a:sym typeface="Symbo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sym typeface="Symbol"/>
              </a:rPr>
              <a:t>See also upper right blue part of diagonal: too many of them are born early and survive =&gt; live long!</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Slide Number Placeholder 21"/>
          <p:cNvSpPr>
            <a:spLocks noGrp="1"/>
          </p:cNvSpPr>
          <p:nvPr>
            <p:ph type="sldNum" sz="quarter" idx="12"/>
          </p:nvPr>
        </p:nvSpPr>
        <p:spPr/>
        <p:txBody>
          <a:bodyPr/>
          <a:lstStyle/>
          <a:p>
            <a:fld id="{B6F15528-21DE-4FAA-801E-634DDDAF4B2B}" type="slidenum">
              <a:rPr lang="en-US" smtClean="0"/>
              <a:pPr/>
              <a:t>135</a:t>
            </a:fld>
            <a:endParaRPr lang="en-US"/>
          </a:p>
        </p:txBody>
      </p:sp>
      <p:sp>
        <p:nvSpPr>
          <p:cNvPr id="14" name="Footer Placeholder 1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76200"/>
            <a:ext cx="8534400" cy="1417638"/>
          </a:xfrm>
        </p:spPr>
        <p:txBody>
          <a:bodyPr>
            <a:normAutofit/>
          </a:bodyPr>
          <a:lstStyle/>
          <a:p>
            <a:pPr lvl="0" algn="r">
              <a:defRPr/>
            </a:pPr>
            <a:r>
              <a:rPr lang="en-US" sz="2800" b="1" dirty="0" smtClean="0"/>
              <a:t>Longevity and update </a:t>
            </a:r>
            <a:br>
              <a:rPr lang="en-US" sz="2800" b="1" dirty="0" smtClean="0"/>
            </a:br>
            <a:r>
              <a:rPr lang="en-US" sz="2800" b="1" dirty="0" smtClean="0"/>
              <a:t>activity correlate !!</a:t>
            </a:r>
            <a:br>
              <a:rPr lang="en-US" sz="2800" b="1" dirty="0" smtClean="0"/>
            </a:br>
            <a:endParaRPr lang="el-GR" sz="2800" dirty="0"/>
          </a:p>
        </p:txBody>
      </p:sp>
      <p:pic>
        <p:nvPicPr>
          <p:cNvPr id="18"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21"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4" name="Right Brace 3"/>
          <p:cNvSpPr/>
          <p:nvPr/>
        </p:nvSpPr>
        <p:spPr>
          <a:xfrm rot="17882556">
            <a:off x="1399597" y="3488793"/>
            <a:ext cx="264894" cy="14531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1600200" y="3810000"/>
            <a:ext cx="2057400" cy="523220"/>
          </a:xfrm>
          <a:prstGeom prst="rect">
            <a:avLst/>
          </a:prstGeom>
          <a:noFill/>
        </p:spPr>
        <p:txBody>
          <a:bodyPr wrap="square" rtlCol="0">
            <a:spAutoFit/>
          </a:bodyPr>
          <a:lstStyle/>
          <a:p>
            <a:r>
              <a:rPr lang="en-US" sz="1400" dirty="0" smtClean="0">
                <a:solidFill>
                  <a:srgbClr val="0000FF"/>
                </a:solidFill>
                <a:latin typeface="+mn-lt"/>
              </a:rPr>
              <a:t>Too many top changers are born early</a:t>
            </a:r>
            <a:endParaRPr lang="el-GR" sz="1400" dirty="0">
              <a:solidFill>
                <a:srgbClr val="0000FF"/>
              </a:solidFill>
              <a:latin typeface="+mn-lt"/>
            </a:endParaRPr>
          </a:p>
        </p:txBody>
      </p:sp>
      <p:sp>
        <p:nvSpPr>
          <p:cNvPr id="6" name="TextBox 5"/>
          <p:cNvSpPr txBox="1"/>
          <p:nvPr/>
        </p:nvSpPr>
        <p:spPr>
          <a:xfrm>
            <a:off x="4114800" y="76200"/>
            <a:ext cx="1296144" cy="523220"/>
          </a:xfrm>
          <a:prstGeom prst="rect">
            <a:avLst/>
          </a:prstGeom>
          <a:noFill/>
        </p:spPr>
        <p:txBody>
          <a:bodyPr wrap="square" rtlCol="0">
            <a:spAutoFit/>
          </a:bodyPr>
          <a:lstStyle/>
          <a:p>
            <a:r>
              <a:rPr lang="en-US" sz="1400" dirty="0" smtClean="0">
                <a:solidFill>
                  <a:srgbClr val="0000FF"/>
                </a:solidFill>
                <a:latin typeface="+mn-lt"/>
              </a:rPr>
              <a:t>Top changers live long</a:t>
            </a:r>
            <a:endParaRPr lang="el-GR" sz="1400" dirty="0">
              <a:solidFill>
                <a:srgbClr val="0000FF"/>
              </a:solidFill>
              <a:latin typeface="+mn-lt"/>
            </a:endParaRPr>
          </a:p>
        </p:txBody>
      </p:sp>
      <p:sp>
        <p:nvSpPr>
          <p:cNvPr id="9" name="TextBox 8"/>
          <p:cNvSpPr txBox="1"/>
          <p:nvPr/>
        </p:nvSpPr>
        <p:spPr>
          <a:xfrm>
            <a:off x="685800"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2" name="Right Brace 11"/>
          <p:cNvSpPr/>
          <p:nvPr/>
        </p:nvSpPr>
        <p:spPr>
          <a:xfrm rot="17751336">
            <a:off x="3869627" y="4310389"/>
            <a:ext cx="264894" cy="2161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3810000" y="4876800"/>
            <a:ext cx="1368152" cy="523220"/>
          </a:xfrm>
          <a:prstGeom prst="rect">
            <a:avLst/>
          </a:prstGeom>
          <a:noFill/>
        </p:spPr>
        <p:txBody>
          <a:bodyPr wrap="square" rtlCol="0">
            <a:spAutoFit/>
          </a:bodyPr>
          <a:lstStyle/>
          <a:p>
            <a:pPr algn="r"/>
            <a:r>
              <a:rPr lang="en-US" sz="1400" dirty="0" smtClean="0">
                <a:solidFill>
                  <a:srgbClr val="0000FF"/>
                </a:solidFill>
                <a:latin typeface="+mn-lt"/>
              </a:rPr>
              <a:t>Birth rate drops over time</a:t>
            </a:r>
            <a:endParaRPr lang="el-GR" sz="1400" dirty="0">
              <a:solidFill>
                <a:srgbClr val="0000FF"/>
              </a:solidFill>
              <a:latin typeface="+mn-lt"/>
            </a:endParaRPr>
          </a:p>
        </p:txBody>
      </p:sp>
      <p:sp>
        <p:nvSpPr>
          <p:cNvPr id="19" name="Content Placeholder 2"/>
          <p:cNvSpPr txBox="1">
            <a:spLocks/>
          </p:cNvSpPr>
          <p:nvPr/>
        </p:nvSpPr>
        <p:spPr>
          <a:xfrm>
            <a:off x="5652120" y="1052736"/>
            <a:ext cx="3200400" cy="5184576"/>
          </a:xfrm>
          <a:prstGeom prst="rect">
            <a:avLst/>
          </a:prstGeom>
        </p:spPr>
        <p:txBody>
          <a:bodyPr/>
          <a:lstStyle/>
          <a:p>
            <a:pPr marL="342900" lvl="0" indent="-342900">
              <a:spcBef>
                <a:spcPct val="20000"/>
              </a:spcBef>
              <a:defRPr/>
            </a:pPr>
            <a:r>
              <a:rPr lang="en-US" sz="2200" dirty="0" smtClean="0">
                <a:solidFill>
                  <a:schemeClr val="tx1"/>
                </a:solidFill>
                <a:latin typeface="+mj-lt"/>
              </a:rPr>
              <a:t>The few top-changers (in terms of ATU) ….</a:t>
            </a:r>
          </a:p>
          <a:p>
            <a:pPr marL="265113" lvl="0" indent="-265113">
              <a:spcBef>
                <a:spcPct val="20000"/>
              </a:spcBef>
              <a:buFont typeface="Arial" pitchFamily="34" charset="0"/>
              <a:buChar char="•"/>
              <a:defRPr/>
            </a:pPr>
            <a:r>
              <a:rPr lang="en-US" sz="2200" dirty="0" smtClean="0">
                <a:solidFill>
                  <a:schemeClr val="tx1"/>
                </a:solidFill>
                <a:latin typeface="+mj-lt"/>
              </a:rPr>
              <a:t>are long lived, </a:t>
            </a:r>
          </a:p>
          <a:p>
            <a:pPr marL="265113" lvl="0" indent="-265113">
              <a:spcBef>
                <a:spcPct val="20000"/>
              </a:spcBef>
              <a:buFont typeface="Arial" pitchFamily="34" charset="0"/>
              <a:buChar char="•"/>
              <a:defRPr/>
            </a:pPr>
            <a:r>
              <a:rPr lang="en-US" sz="2200" dirty="0" smtClean="0">
                <a:solidFill>
                  <a:schemeClr val="tx1"/>
                </a:solidFill>
                <a:latin typeface="+mj-lt"/>
              </a:rPr>
              <a:t>typically come from the early versions of the database </a:t>
            </a:r>
          </a:p>
          <a:p>
            <a:pPr marL="265113" lvl="0" indent="-265113">
              <a:spcBef>
                <a:spcPct val="20000"/>
              </a:spcBef>
              <a:buFont typeface="Arial" pitchFamily="34" charset="0"/>
              <a:buChar char="•"/>
              <a:defRPr/>
            </a:pPr>
            <a:r>
              <a:rPr lang="en-US" sz="2200" dirty="0" smtClean="0">
                <a:solidFill>
                  <a:schemeClr val="tx1"/>
                </a:solidFill>
                <a:latin typeface="+mj-lt"/>
              </a:rPr>
              <a:t>due to the combination of high ATU and duration =&gt; they have high total amount of change, and, </a:t>
            </a:r>
          </a:p>
          <a:p>
            <a:pPr marL="265113" lvl="0" indent="-265113">
              <a:spcBef>
                <a:spcPct val="20000"/>
              </a:spcBef>
              <a:buFont typeface="Arial" pitchFamily="34" charset="0"/>
              <a:buChar char="•"/>
              <a:defRPr/>
            </a:pPr>
            <a:r>
              <a:rPr lang="en-US" sz="2200" dirty="0" smtClean="0">
                <a:solidFill>
                  <a:schemeClr val="tx1"/>
                </a:solidFill>
                <a:latin typeface="+mj-lt"/>
              </a:rPr>
              <a:t>frequently start with medium schema sizes (not shown here)</a:t>
            </a:r>
            <a:endParaRPr kumimoji="0" lang="el-GR" sz="2200" b="0" i="0" u="none" strike="noStrike" kern="1200" cap="none" spc="0" normalizeH="0" baseline="0" noProof="0" dirty="0">
              <a:ln>
                <a:noFill/>
              </a:ln>
              <a:solidFill>
                <a:schemeClr val="tx1"/>
              </a:solidFill>
              <a:effectLst/>
              <a:uLnTx/>
              <a:uFillTx/>
              <a:latin typeface="+mj-lt"/>
              <a:ea typeface="+mn-ea"/>
              <a:cs typeface="+mn-cs"/>
            </a:endParaRPr>
          </a:p>
        </p:txBody>
      </p:sp>
      <p:sp>
        <p:nvSpPr>
          <p:cNvPr id="22" name="Slide Number Placeholder 21"/>
          <p:cNvSpPr>
            <a:spLocks noGrp="1"/>
          </p:cNvSpPr>
          <p:nvPr>
            <p:ph type="sldNum" sz="quarter" idx="12"/>
          </p:nvPr>
        </p:nvSpPr>
        <p:spPr/>
        <p:txBody>
          <a:bodyPr/>
          <a:lstStyle/>
          <a:p>
            <a:fld id="{B6F15528-21DE-4FAA-801E-634DDDAF4B2B}" type="slidenum">
              <a:rPr lang="en-US" smtClean="0"/>
              <a:pPr/>
              <a:t>136</a:t>
            </a:fld>
            <a:endParaRPr lang="en-US"/>
          </a:p>
        </p:txBody>
      </p:sp>
      <p:sp>
        <p:nvSpPr>
          <p:cNvPr id="14" name="TextBox 13"/>
          <p:cNvSpPr txBox="1"/>
          <p:nvPr/>
        </p:nvSpPr>
        <p:spPr>
          <a:xfrm>
            <a:off x="2411760" y="764704"/>
            <a:ext cx="1584176" cy="954107"/>
          </a:xfrm>
          <a:prstGeom prst="rect">
            <a:avLst/>
          </a:prstGeom>
          <a:noFill/>
        </p:spPr>
        <p:txBody>
          <a:bodyPr wrap="square" rtlCol="0">
            <a:spAutoFit/>
          </a:bodyPr>
          <a:lstStyle/>
          <a:p>
            <a:pPr algn="ctr"/>
            <a:r>
              <a:rPr lang="en-US" sz="1400" dirty="0" smtClean="0">
                <a:solidFill>
                  <a:schemeClr val="bg1">
                    <a:lumMod val="50000"/>
                  </a:schemeClr>
                </a:solidFill>
                <a:latin typeface="+mn-lt"/>
              </a:rPr>
              <a:t>Empty space: high change rates are only for early born &amp; long lived</a:t>
            </a:r>
            <a:endParaRPr lang="el-GR" sz="1400" dirty="0">
              <a:solidFill>
                <a:schemeClr val="bg1">
                  <a:lumMod val="50000"/>
                </a:schemeClr>
              </a:solidFill>
              <a:latin typeface="+mn-lt"/>
            </a:endParaRPr>
          </a:p>
        </p:txBody>
      </p:sp>
      <p:sp>
        <p:nvSpPr>
          <p:cNvPr id="15" name="Footer Placeholder 1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14"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7" name="TextBox 6"/>
          <p:cNvSpPr txBox="1"/>
          <p:nvPr/>
        </p:nvSpPr>
        <p:spPr>
          <a:xfrm>
            <a:off x="2267744" y="3933056"/>
            <a:ext cx="2376264" cy="738664"/>
          </a:xfrm>
          <a:prstGeom prst="rect">
            <a:avLst/>
          </a:prstGeom>
          <a:noFill/>
        </p:spPr>
        <p:txBody>
          <a:bodyPr wrap="square" rtlCol="0">
            <a:spAutoFit/>
          </a:bodyPr>
          <a:lstStyle/>
          <a:p>
            <a:pPr algn="r"/>
            <a:r>
              <a:rPr lang="en-US" sz="1400" dirty="0" smtClean="0">
                <a:solidFill>
                  <a:srgbClr val="C00000"/>
                </a:solidFill>
                <a:latin typeface="+mn-lt"/>
              </a:rPr>
              <a:t>An empty triangle: no deleted tables with large or even modest durations</a:t>
            </a:r>
          </a:p>
        </p:txBody>
      </p:sp>
      <p:sp>
        <p:nvSpPr>
          <p:cNvPr id="8" name="Right Arrow 7"/>
          <p:cNvSpPr/>
          <p:nvPr/>
        </p:nvSpPr>
        <p:spPr>
          <a:xfrm rot="7721198">
            <a:off x="2261559" y="4829884"/>
            <a:ext cx="715978" cy="5040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559038"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0" name="TextBox 9"/>
          <p:cNvSpPr txBox="1"/>
          <p:nvPr/>
        </p:nvSpPr>
        <p:spPr>
          <a:xfrm>
            <a:off x="599374" y="1610216"/>
            <a:ext cx="1800200" cy="738664"/>
          </a:xfrm>
          <a:prstGeom prst="rect">
            <a:avLst/>
          </a:prstGeom>
          <a:noFill/>
        </p:spPr>
        <p:txBody>
          <a:bodyPr wrap="square" rtlCol="0">
            <a:spAutoFit/>
          </a:bodyPr>
          <a:lstStyle/>
          <a:p>
            <a:pPr algn="r"/>
            <a:r>
              <a:rPr lang="en-US" sz="1400" dirty="0" smtClean="0">
                <a:solidFill>
                  <a:srgbClr val="C00000"/>
                </a:solidFill>
                <a:latin typeface="+mn-lt"/>
              </a:rPr>
              <a:t>Deleted tables last short &amp; do not change a lot</a:t>
            </a:r>
            <a:endParaRPr lang="el-GR" sz="1400" dirty="0">
              <a:solidFill>
                <a:srgbClr val="C00000"/>
              </a:solidFill>
              <a:latin typeface="+mn-lt"/>
            </a:endParaRPr>
          </a:p>
        </p:txBody>
      </p:sp>
      <p:sp>
        <p:nvSpPr>
          <p:cNvPr id="11" name="TextBox 10"/>
          <p:cNvSpPr txBox="1"/>
          <p:nvPr/>
        </p:nvSpPr>
        <p:spPr>
          <a:xfrm>
            <a:off x="2411760" y="764704"/>
            <a:ext cx="1584176" cy="954107"/>
          </a:xfrm>
          <a:prstGeom prst="rect">
            <a:avLst/>
          </a:prstGeom>
          <a:noFill/>
        </p:spPr>
        <p:txBody>
          <a:bodyPr wrap="square" rtlCol="0">
            <a:spAutoFit/>
          </a:bodyPr>
          <a:lstStyle/>
          <a:p>
            <a:pPr algn="ctr"/>
            <a:r>
              <a:rPr lang="en-US" sz="1400" dirty="0" smtClean="0">
                <a:solidFill>
                  <a:schemeClr val="bg1">
                    <a:lumMod val="50000"/>
                  </a:schemeClr>
                </a:solidFill>
                <a:latin typeface="+mn-lt"/>
              </a:rPr>
              <a:t>Empty space: high change rates are only for early born &amp; long lived</a:t>
            </a:r>
            <a:endParaRPr lang="el-GR" sz="1400" dirty="0">
              <a:solidFill>
                <a:schemeClr val="bg1">
                  <a:lumMod val="50000"/>
                </a:schemeClr>
              </a:solidFill>
              <a:latin typeface="+mn-lt"/>
            </a:endParaRPr>
          </a:p>
        </p:txBody>
      </p:sp>
      <p:sp>
        <p:nvSpPr>
          <p:cNvPr id="15" name="Title 17"/>
          <p:cNvSpPr txBox="1">
            <a:spLocks/>
          </p:cNvSpPr>
          <p:nvPr/>
        </p:nvSpPr>
        <p:spPr>
          <a:xfrm>
            <a:off x="457200" y="7620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Die young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and suddenly</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Content Placeholder 2"/>
          <p:cNvSpPr txBox="1">
            <a:spLocks/>
          </p:cNvSpPr>
          <p:nvPr/>
        </p:nvSpPr>
        <p:spPr>
          <a:xfrm>
            <a:off x="5715000" y="1066800"/>
            <a:ext cx="3200400" cy="5486400"/>
          </a:xfrm>
          <a:prstGeom prst="rect">
            <a:avLst/>
          </a:prstGeom>
        </p:spPr>
        <p:txBody>
          <a:bodyPr>
            <a:noAutofit/>
          </a:bodyPr>
          <a:lstStyle/>
          <a:p>
            <a:pPr marL="265113" indent="-265113">
              <a:spcBef>
                <a:spcPct val="20000"/>
              </a:spcBef>
              <a:buFont typeface="Arial" pitchFamily="34" charset="0"/>
              <a:buChar char="•"/>
            </a:pPr>
            <a:r>
              <a:rPr lang="en-US" sz="2400" dirty="0" smtClean="0">
                <a:solidFill>
                  <a:schemeClr val="tx1"/>
                </a:solidFill>
                <a:latin typeface="+mj-lt"/>
              </a:rPr>
              <a:t>There is </a:t>
            </a:r>
            <a:r>
              <a:rPr lang="en-US" sz="2400" dirty="0" smtClean="0">
                <a:solidFill>
                  <a:srgbClr val="C00000"/>
                </a:solidFill>
                <a:latin typeface="+mj-lt"/>
              </a:rPr>
              <a:t>a very large concentration of the deleted tables in a small range of newly born, quickly removed, with few or no updates…</a:t>
            </a:r>
          </a:p>
          <a:p>
            <a:pPr marL="265113" indent="-265113">
              <a:spcBef>
                <a:spcPct val="20000"/>
              </a:spcBef>
              <a:buFont typeface="Arial" pitchFamily="34" charset="0"/>
              <a:buChar char="•"/>
            </a:pPr>
            <a:r>
              <a:rPr lang="en-US" sz="2400" dirty="0" smtClean="0">
                <a:solidFill>
                  <a:schemeClr val="tx1"/>
                </a:solidFill>
                <a:latin typeface="+mj-lt"/>
              </a:rPr>
              <a:t>…. resulting </a:t>
            </a:r>
            <a:r>
              <a:rPr lang="en-US" sz="2400" dirty="0" smtClean="0">
                <a:solidFill>
                  <a:srgbClr val="C00000"/>
                </a:solidFill>
                <a:latin typeface="+mj-lt"/>
              </a:rPr>
              <a:t>in very low numbers of removed tables with medium or long durations</a:t>
            </a:r>
            <a:r>
              <a:rPr lang="en-US" sz="2400" dirty="0" smtClean="0">
                <a:latin typeface="+mj-lt"/>
              </a:rPr>
              <a:t> </a:t>
            </a:r>
            <a:r>
              <a:rPr lang="en-US" sz="2400" dirty="0" smtClean="0">
                <a:solidFill>
                  <a:srgbClr val="C00000"/>
                </a:solidFill>
                <a:latin typeface="+mj-lt"/>
              </a:rPr>
              <a:t>(empty triangle)</a:t>
            </a:r>
            <a:r>
              <a:rPr lang="en-US" sz="2400" dirty="0" smtClean="0">
                <a:latin typeface="+mj-lt"/>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j-lt"/>
              <a:ea typeface="+mn-ea"/>
              <a:cs typeface="+mn-cs"/>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137</a:t>
            </a:fld>
            <a:endParaRPr lang="en-US"/>
          </a:p>
        </p:txBody>
      </p:sp>
      <p:sp>
        <p:nvSpPr>
          <p:cNvPr id="12" name="Footer Placeholder 11"/>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13"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4" name="Right Brace 3"/>
          <p:cNvSpPr/>
          <p:nvPr/>
        </p:nvSpPr>
        <p:spPr>
          <a:xfrm rot="17891265">
            <a:off x="1575023" y="3399228"/>
            <a:ext cx="308828" cy="18815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2438400" y="3886200"/>
            <a:ext cx="2057400" cy="954107"/>
          </a:xfrm>
          <a:prstGeom prst="rect">
            <a:avLst/>
          </a:prstGeom>
          <a:noFill/>
        </p:spPr>
        <p:txBody>
          <a:bodyPr wrap="square" rtlCol="0">
            <a:spAutoFit/>
          </a:bodyPr>
          <a:lstStyle/>
          <a:p>
            <a:r>
              <a:rPr lang="en-US" sz="1400" dirty="0" smtClean="0">
                <a:solidFill>
                  <a:srgbClr val="0000FF"/>
                </a:solidFill>
                <a:latin typeface="+mn-lt"/>
              </a:rPr>
              <a:t>High durations are overwhelmingly blue!</a:t>
            </a:r>
          </a:p>
          <a:p>
            <a:r>
              <a:rPr lang="en-US" sz="1400" dirty="0" smtClean="0">
                <a:solidFill>
                  <a:srgbClr val="C00000"/>
                </a:solidFill>
                <a:latin typeface="+mn-lt"/>
              </a:rPr>
              <a:t>Only a couple of deletions are seen here!</a:t>
            </a:r>
            <a:endParaRPr lang="el-GR" sz="1400" dirty="0">
              <a:solidFill>
                <a:srgbClr val="C00000"/>
              </a:solidFill>
              <a:latin typeface="+mn-lt"/>
            </a:endParaRPr>
          </a:p>
        </p:txBody>
      </p:sp>
      <p:sp>
        <p:nvSpPr>
          <p:cNvPr id="11" name="TextBox 10"/>
          <p:cNvSpPr txBox="1"/>
          <p:nvPr/>
        </p:nvSpPr>
        <p:spPr>
          <a:xfrm>
            <a:off x="2483768" y="620688"/>
            <a:ext cx="1584176" cy="523220"/>
          </a:xfrm>
          <a:prstGeom prst="rect">
            <a:avLst/>
          </a:prstGeom>
          <a:noFill/>
        </p:spPr>
        <p:txBody>
          <a:bodyPr wrap="square" rtlCol="0">
            <a:spAutoFit/>
          </a:bodyPr>
          <a:lstStyle/>
          <a:p>
            <a:pPr algn="ctr"/>
            <a:r>
              <a:rPr lang="en-US" sz="1400" dirty="0" smtClean="0">
                <a:solidFill>
                  <a:schemeClr val="bg1">
                    <a:lumMod val="50000"/>
                  </a:schemeClr>
                </a:solidFill>
                <a:latin typeface="+mn-lt"/>
              </a:rPr>
              <a:t>Too rare to see deletions!</a:t>
            </a:r>
            <a:endParaRPr lang="el-GR" sz="1400" dirty="0">
              <a:solidFill>
                <a:schemeClr val="bg1">
                  <a:lumMod val="50000"/>
                </a:schemeClr>
              </a:solidFill>
              <a:latin typeface="+mn-lt"/>
            </a:endParaRPr>
          </a:p>
        </p:txBody>
      </p:sp>
      <p:sp>
        <p:nvSpPr>
          <p:cNvPr id="15" name="Title 17"/>
          <p:cNvSpPr txBox="1">
            <a:spLocks/>
          </p:cNvSpPr>
          <p:nvPr/>
        </p:nvSpPr>
        <p:spPr>
          <a:xfrm>
            <a:off x="457200" y="76200"/>
            <a:ext cx="85344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Survive long enough &amp;</a:t>
            </a:r>
            <a:r>
              <a:rPr kumimoji="0" lang="en-US" sz="2800" b="1" i="0" u="none" strike="noStrike" kern="1200" cap="none" spc="0" normalizeH="0" noProof="0" dirty="0" smtClean="0">
                <a:ln>
                  <a:noFill/>
                </a:ln>
                <a:solidFill>
                  <a:schemeClr val="tx1"/>
                </a:solidFill>
                <a:effectLst/>
                <a:uLnTx/>
                <a:uFillTx/>
                <a:latin typeface="+mj-lt"/>
                <a:ea typeface="+mj-ea"/>
                <a:cs typeface="+mj-cs"/>
              </a:rPr>
              <a:t> </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kern="1200" dirty="0" smtClean="0">
                <a:solidFill>
                  <a:schemeClr val="tx1"/>
                </a:solidFill>
                <a:latin typeface="+mj-lt"/>
                <a:ea typeface="+mj-ea"/>
                <a:cs typeface="+mj-cs"/>
              </a:rPr>
              <a:t>you ‘re probably safe</a:t>
            </a:r>
            <a:endParaRPr lang="el-GR" sz="2800" b="1" kern="1200" dirty="0">
              <a:solidFill>
                <a:schemeClr val="tx1"/>
              </a:solidFill>
              <a:latin typeface="+mj-lt"/>
              <a:ea typeface="+mj-ea"/>
              <a:cs typeface="+mj-cs"/>
            </a:endParaRPr>
          </a:p>
        </p:txBody>
      </p:sp>
      <p:sp>
        <p:nvSpPr>
          <p:cNvPr id="17" name="Content Placeholder 2"/>
          <p:cNvSpPr txBox="1">
            <a:spLocks/>
          </p:cNvSpPr>
          <p:nvPr/>
        </p:nvSpPr>
        <p:spPr>
          <a:xfrm>
            <a:off x="5715000" y="1066800"/>
            <a:ext cx="3200400" cy="5486400"/>
          </a:xfrm>
          <a:prstGeom prst="rect">
            <a:avLst/>
          </a:prstGeom>
        </p:spPr>
        <p:txBody>
          <a:bodyPr>
            <a:noAutofit/>
          </a:bodyPr>
          <a:lstStyle/>
          <a:p>
            <a:pPr lvl="0"/>
            <a:r>
              <a:rPr lang="en-US" sz="2400" dirty="0" smtClean="0">
                <a:solidFill>
                  <a:srgbClr val="C00000"/>
                </a:solidFill>
                <a:latin typeface="+mj-lt"/>
              </a:rPr>
              <a:t>It is quite rare to see tables being removed at old age</a:t>
            </a:r>
            <a:endParaRPr lang="en-US" sz="2400" dirty="0" smtClean="0">
              <a:latin typeface="+mj-lt"/>
            </a:endParaRPr>
          </a:p>
          <a:p>
            <a:pPr lvl="0"/>
            <a:r>
              <a:rPr lang="en-US" sz="2400" dirty="0" smtClean="0">
                <a:solidFill>
                  <a:schemeClr val="tx1"/>
                </a:solidFill>
                <a:latin typeface="+mj-lt"/>
              </a:rPr>
              <a:t>Typically, the area of high duration is overwhelmingly inhabited by survivors  (although each data set comes with a few such cases )!</a:t>
            </a:r>
          </a:p>
        </p:txBody>
      </p:sp>
      <p:sp>
        <p:nvSpPr>
          <p:cNvPr id="14" name="Right Brace 13"/>
          <p:cNvSpPr/>
          <p:nvPr/>
        </p:nvSpPr>
        <p:spPr>
          <a:xfrm rot="14822479">
            <a:off x="3021102" y="-391730"/>
            <a:ext cx="552504" cy="3617772"/>
          </a:xfrm>
          <a:prstGeom prst="rightBrace">
            <a:avLst>
              <a:gd name="adj1" fmla="val 6615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 name="Slide Number Placeholder 15"/>
          <p:cNvSpPr>
            <a:spLocks noGrp="1"/>
          </p:cNvSpPr>
          <p:nvPr>
            <p:ph type="sldNum" sz="quarter" idx="12"/>
          </p:nvPr>
        </p:nvSpPr>
        <p:spPr/>
        <p:txBody>
          <a:bodyPr/>
          <a:lstStyle/>
          <a:p>
            <a:fld id="{B6F15528-21DE-4FAA-801E-634DDDAF4B2B}" type="slidenum">
              <a:rPr lang="en-US" smtClean="0"/>
              <a:pPr/>
              <a:t>138</a:t>
            </a:fld>
            <a:endParaRPr lang="en-US"/>
          </a:p>
        </p:txBody>
      </p:sp>
      <p:sp>
        <p:nvSpPr>
          <p:cNvPr id="18" name="Footer Placeholder 1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pPr algn="r"/>
            <a:r>
              <a:rPr lang="en-US" dirty="0" smtClean="0"/>
              <a:t>All in one</a:t>
            </a:r>
            <a:endParaRPr lang="el-GR"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139</a:t>
            </a:fld>
            <a:endParaRPr lang="en-US"/>
          </a:p>
        </p:txBody>
      </p:sp>
      <p:pic>
        <p:nvPicPr>
          <p:cNvPr id="16"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17"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18" name="Right Brace 17"/>
          <p:cNvSpPr/>
          <p:nvPr/>
        </p:nvSpPr>
        <p:spPr>
          <a:xfrm rot="17880000">
            <a:off x="1389271" y="3526267"/>
            <a:ext cx="264894" cy="1431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 name="TextBox 18"/>
          <p:cNvSpPr txBox="1"/>
          <p:nvPr/>
        </p:nvSpPr>
        <p:spPr>
          <a:xfrm>
            <a:off x="1518386" y="3699845"/>
            <a:ext cx="1368152" cy="523220"/>
          </a:xfrm>
          <a:prstGeom prst="rect">
            <a:avLst/>
          </a:prstGeom>
          <a:noFill/>
        </p:spPr>
        <p:txBody>
          <a:bodyPr wrap="square" rtlCol="0">
            <a:spAutoFit/>
          </a:bodyPr>
          <a:lstStyle/>
          <a:p>
            <a:r>
              <a:rPr lang="en-US" sz="1400" dirty="0" smtClean="0">
                <a:solidFill>
                  <a:srgbClr val="0000FF"/>
                </a:solidFill>
                <a:latin typeface="+mn-lt"/>
              </a:rPr>
              <a:t>Top changers are born early</a:t>
            </a:r>
            <a:endParaRPr lang="el-GR" sz="1400" dirty="0">
              <a:solidFill>
                <a:srgbClr val="0000FF"/>
              </a:solidFill>
              <a:latin typeface="+mn-lt"/>
            </a:endParaRPr>
          </a:p>
        </p:txBody>
      </p:sp>
      <p:sp>
        <p:nvSpPr>
          <p:cNvPr id="20" name="TextBox 19"/>
          <p:cNvSpPr txBox="1"/>
          <p:nvPr/>
        </p:nvSpPr>
        <p:spPr>
          <a:xfrm>
            <a:off x="3995936" y="116632"/>
            <a:ext cx="1296144" cy="523220"/>
          </a:xfrm>
          <a:prstGeom prst="rect">
            <a:avLst/>
          </a:prstGeom>
          <a:noFill/>
        </p:spPr>
        <p:txBody>
          <a:bodyPr wrap="square" rtlCol="0">
            <a:spAutoFit/>
          </a:bodyPr>
          <a:lstStyle/>
          <a:p>
            <a:r>
              <a:rPr lang="en-US" sz="1400" dirty="0" smtClean="0">
                <a:solidFill>
                  <a:srgbClr val="0000FF"/>
                </a:solidFill>
                <a:latin typeface="+mn-lt"/>
              </a:rPr>
              <a:t>Top changers live long</a:t>
            </a:r>
            <a:endParaRPr lang="el-GR" sz="1400" dirty="0">
              <a:solidFill>
                <a:srgbClr val="0000FF"/>
              </a:solidFill>
              <a:latin typeface="+mn-lt"/>
            </a:endParaRPr>
          </a:p>
        </p:txBody>
      </p:sp>
      <p:sp>
        <p:nvSpPr>
          <p:cNvPr id="21" name="TextBox 20"/>
          <p:cNvSpPr txBox="1"/>
          <p:nvPr/>
        </p:nvSpPr>
        <p:spPr>
          <a:xfrm>
            <a:off x="2411760" y="4077072"/>
            <a:ext cx="2376264" cy="738664"/>
          </a:xfrm>
          <a:prstGeom prst="rect">
            <a:avLst/>
          </a:prstGeom>
          <a:noFill/>
        </p:spPr>
        <p:txBody>
          <a:bodyPr wrap="square" rtlCol="0">
            <a:spAutoFit/>
          </a:bodyPr>
          <a:lstStyle/>
          <a:p>
            <a:pPr algn="r"/>
            <a:r>
              <a:rPr lang="en-US" sz="1400" dirty="0" smtClean="0">
                <a:solidFill>
                  <a:srgbClr val="C00000"/>
                </a:solidFill>
                <a:latin typeface="+mn-lt"/>
              </a:rPr>
              <a:t>An empty triangle: no deleted tables with large or even modest durations</a:t>
            </a:r>
          </a:p>
        </p:txBody>
      </p:sp>
      <p:sp>
        <p:nvSpPr>
          <p:cNvPr id="22" name="Right Arrow 21"/>
          <p:cNvSpPr/>
          <p:nvPr/>
        </p:nvSpPr>
        <p:spPr>
          <a:xfrm rot="7426363">
            <a:off x="2246251" y="4838788"/>
            <a:ext cx="715978" cy="5040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TextBox 22"/>
          <p:cNvSpPr txBox="1"/>
          <p:nvPr/>
        </p:nvSpPr>
        <p:spPr>
          <a:xfrm>
            <a:off x="582282" y="4987421"/>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24" name="TextBox 23"/>
          <p:cNvSpPr txBox="1"/>
          <p:nvPr/>
        </p:nvSpPr>
        <p:spPr>
          <a:xfrm>
            <a:off x="683568" y="1610216"/>
            <a:ext cx="1800200" cy="738664"/>
          </a:xfrm>
          <a:prstGeom prst="rect">
            <a:avLst/>
          </a:prstGeom>
          <a:noFill/>
        </p:spPr>
        <p:txBody>
          <a:bodyPr wrap="square" rtlCol="0">
            <a:spAutoFit/>
          </a:bodyPr>
          <a:lstStyle/>
          <a:p>
            <a:pPr algn="r"/>
            <a:r>
              <a:rPr lang="en-US" sz="1400" dirty="0" smtClean="0">
                <a:solidFill>
                  <a:srgbClr val="C00000"/>
                </a:solidFill>
                <a:latin typeface="+mn-lt"/>
              </a:rPr>
              <a:t>Deleted tables last short &amp; do not change a lot</a:t>
            </a:r>
            <a:endParaRPr lang="el-GR" sz="1400" dirty="0">
              <a:solidFill>
                <a:srgbClr val="C00000"/>
              </a:solidFill>
              <a:latin typeface="+mn-lt"/>
            </a:endParaRPr>
          </a:p>
        </p:txBody>
      </p:sp>
      <p:sp>
        <p:nvSpPr>
          <p:cNvPr id="25" name="TextBox 24"/>
          <p:cNvSpPr txBox="1"/>
          <p:nvPr/>
        </p:nvSpPr>
        <p:spPr>
          <a:xfrm>
            <a:off x="2411760" y="764704"/>
            <a:ext cx="1584176" cy="954107"/>
          </a:xfrm>
          <a:prstGeom prst="rect">
            <a:avLst/>
          </a:prstGeom>
          <a:noFill/>
        </p:spPr>
        <p:txBody>
          <a:bodyPr wrap="square" rtlCol="0">
            <a:spAutoFit/>
          </a:bodyPr>
          <a:lstStyle/>
          <a:p>
            <a:pPr algn="ctr"/>
            <a:r>
              <a:rPr lang="en-US" sz="1400" dirty="0" smtClean="0">
                <a:solidFill>
                  <a:schemeClr val="bg1">
                    <a:lumMod val="50000"/>
                  </a:schemeClr>
                </a:solidFill>
                <a:latin typeface="+mn-lt"/>
              </a:rPr>
              <a:t>Empty space: high change rates are only for early born &amp; long lived</a:t>
            </a:r>
            <a:endParaRPr lang="el-GR" sz="1400" dirty="0">
              <a:solidFill>
                <a:schemeClr val="bg1">
                  <a:lumMod val="50000"/>
                </a:schemeClr>
              </a:solidFill>
              <a:latin typeface="+mn-lt"/>
            </a:endParaRPr>
          </a:p>
        </p:txBody>
      </p:sp>
      <p:sp>
        <p:nvSpPr>
          <p:cNvPr id="26" name="Right Brace 25"/>
          <p:cNvSpPr/>
          <p:nvPr/>
        </p:nvSpPr>
        <p:spPr>
          <a:xfrm rot="17867994">
            <a:off x="3925874" y="4319412"/>
            <a:ext cx="264894" cy="2161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7" name="TextBox 26"/>
          <p:cNvSpPr txBox="1"/>
          <p:nvPr/>
        </p:nvSpPr>
        <p:spPr>
          <a:xfrm>
            <a:off x="3860466" y="4961129"/>
            <a:ext cx="1368152" cy="523220"/>
          </a:xfrm>
          <a:prstGeom prst="rect">
            <a:avLst/>
          </a:prstGeom>
          <a:noFill/>
        </p:spPr>
        <p:txBody>
          <a:bodyPr wrap="square" rtlCol="0">
            <a:spAutoFit/>
          </a:bodyPr>
          <a:lstStyle/>
          <a:p>
            <a:pPr algn="r"/>
            <a:r>
              <a:rPr lang="en-US" sz="1400" dirty="0" smtClean="0">
                <a:solidFill>
                  <a:srgbClr val="0000FF"/>
                </a:solidFill>
                <a:latin typeface="+mn-lt"/>
              </a:rPr>
              <a:t>Birth rate drops over time</a:t>
            </a:r>
            <a:endParaRPr lang="el-GR" sz="1400" dirty="0">
              <a:solidFill>
                <a:srgbClr val="0000FF"/>
              </a:solidFill>
              <a:latin typeface="+mn-lt"/>
            </a:endParaRPr>
          </a:p>
        </p:txBody>
      </p:sp>
      <p:sp>
        <p:nvSpPr>
          <p:cNvPr id="28" name="Footer Placeholder 2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adaptation</a:t>
            </a:r>
            <a:endParaRPr lang="el-GR" dirty="0"/>
          </a:p>
        </p:txBody>
      </p:sp>
      <p:sp>
        <p:nvSpPr>
          <p:cNvPr id="3" name="Content Placeholder 2"/>
          <p:cNvSpPr>
            <a:spLocks noGrp="1"/>
          </p:cNvSpPr>
          <p:nvPr>
            <p:ph idx="1"/>
          </p:nvPr>
        </p:nvSpPr>
        <p:spPr/>
        <p:txBody>
          <a:bodyPr/>
          <a:lstStyle/>
          <a:p>
            <a:r>
              <a:rPr lang="en-US" dirty="0" smtClean="0"/>
              <a:t>What if there is a change in</a:t>
            </a:r>
          </a:p>
          <a:p>
            <a:pPr lvl="1"/>
            <a:r>
              <a:rPr lang="en-US" dirty="0" smtClean="0"/>
              <a:t>the view definition?</a:t>
            </a:r>
          </a:p>
          <a:p>
            <a:pPr lvl="1"/>
            <a:r>
              <a:rPr lang="en-US" dirty="0" smtClean="0"/>
              <a:t>the schema of the sources? </a:t>
            </a:r>
          </a:p>
          <a:p>
            <a:pPr lvl="1"/>
            <a:endParaRPr lang="en-US" dirty="0" smtClean="0"/>
          </a:p>
          <a:p>
            <a:r>
              <a:rPr lang="en-US" dirty="0" smtClean="0"/>
              <a:t>Can we maintain the view’s</a:t>
            </a:r>
          </a:p>
          <a:p>
            <a:pPr lvl="1"/>
            <a:r>
              <a:rPr lang="en-US" dirty="0" smtClean="0"/>
              <a:t>definition</a:t>
            </a:r>
          </a:p>
          <a:p>
            <a:pPr lvl="1"/>
            <a:r>
              <a:rPr lang="en-US" dirty="0" smtClean="0"/>
              <a:t>extent</a:t>
            </a:r>
          </a:p>
          <a:p>
            <a:r>
              <a:rPr lang="en-US" dirty="0" smtClean="0"/>
              <a:t>correctly and efficiently?</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14</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Sudden deaths per period</a:t>
            </a:r>
            <a:endParaRPr lang="el-GR" dirty="0"/>
          </a:p>
        </p:txBody>
      </p:sp>
      <p:sp>
        <p:nvSpPr>
          <p:cNvPr id="3" name="Content Placeholder 2"/>
          <p:cNvSpPr>
            <a:spLocks noGrp="1"/>
          </p:cNvSpPr>
          <p:nvPr>
            <p:ph idx="1"/>
          </p:nvPr>
        </p:nvSpPr>
        <p:spPr/>
        <p:txBody>
          <a:bodyPr>
            <a:normAutofit fontScale="92500"/>
          </a:bodyPr>
          <a:lstStyle/>
          <a:p>
            <a:pPr lvl="0"/>
            <a:r>
              <a:rPr lang="en-US" dirty="0" smtClean="0"/>
              <a:t>[Early life of the db] There</a:t>
            </a:r>
            <a:r>
              <a:rPr lang="en-US" dirty="0" smtClean="0">
                <a:solidFill>
                  <a:srgbClr val="FF0000"/>
                </a:solidFill>
              </a:rPr>
              <a:t> a very large concentration</a:t>
            </a:r>
            <a:r>
              <a:rPr lang="en-US" dirty="0" smtClean="0">
                <a:solidFill>
                  <a:srgbClr val="FFC000"/>
                </a:solidFill>
              </a:rPr>
              <a:t> </a:t>
            </a:r>
            <a:r>
              <a:rPr lang="en-US" dirty="0" smtClean="0">
                <a:solidFill>
                  <a:srgbClr val="FF0000"/>
                </a:solidFill>
              </a:rPr>
              <a:t>of the deleted tables in a small range of newly born, quickly removed, with few or no updates, </a:t>
            </a:r>
            <a:r>
              <a:rPr lang="en-US" dirty="0" smtClean="0"/>
              <a:t>resulting in very low numbers of removed tables with medium or long durations.</a:t>
            </a:r>
          </a:p>
          <a:p>
            <a:r>
              <a:rPr lang="en-US" dirty="0" smtClean="0"/>
              <a:t>[Mature db] After the early stages of the databases, we see the birth of tables who eventually get deleted, but they mostly come with very small durations and sudden deaths.</a:t>
            </a:r>
            <a:endParaRPr lang="el-GR" dirty="0" smtClean="0"/>
          </a:p>
          <a:p>
            <a:pPr lvl="0"/>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140</a:t>
            </a:fld>
            <a:endParaRPr lang="en-US"/>
          </a:p>
        </p:txBody>
      </p:sp>
      <p:sp>
        <p:nvSpPr>
          <p:cNvPr id="7"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stages of the db life are more active</a:t>
            </a:r>
            <a:endParaRPr lang="el-GR" dirty="0"/>
          </a:p>
        </p:txBody>
      </p:sp>
      <p:sp>
        <p:nvSpPr>
          <p:cNvPr id="3" name="Content Placeholder 2"/>
          <p:cNvSpPr>
            <a:spLocks noGrp="1"/>
          </p:cNvSpPr>
          <p:nvPr>
            <p:ph idx="1"/>
          </p:nvPr>
        </p:nvSpPr>
        <p:spPr/>
        <p:txBody>
          <a:bodyPr/>
          <a:lstStyle/>
          <a:p>
            <a:pPr lvl="0"/>
            <a:r>
              <a:rPr lang="en-US" dirty="0" smtClean="0"/>
              <a:t>Moreover, early stages of the database life are more "active" in terms of births, deaths and updates, and have higher chances of producing deleted tables. </a:t>
            </a:r>
          </a:p>
          <a:p>
            <a:pPr lvl="0"/>
            <a:r>
              <a:rPr lang="en-US" dirty="0" smtClean="0"/>
              <a:t>After the first major restructuring, the database continues to grow; however, we see much less removals, and maintenance activity becomes more concentrated and focused.</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141</a:t>
            </a:fld>
            <a:endParaRPr lang="en-US"/>
          </a:p>
        </p:txBody>
      </p:sp>
      <p:sp>
        <p:nvSpPr>
          <p:cNvPr id="7"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l-GR" dirty="0"/>
          </a:p>
        </p:txBody>
      </p:sp>
      <p:sp>
        <p:nvSpPr>
          <p:cNvPr id="3" name="Text Placeholder 2"/>
          <p:cNvSpPr>
            <a:spLocks noGrp="1"/>
          </p:cNvSpPr>
          <p:nvPr>
            <p:ph type="body" idx="1"/>
          </p:nvPr>
        </p:nvSpPr>
        <p:spPr/>
        <p:txBody>
          <a:bodyPr/>
          <a:lstStyle/>
          <a:p>
            <a:endParaRPr lang="el-GR"/>
          </a:p>
        </p:txBody>
      </p:sp>
      <p:sp>
        <p:nvSpPr>
          <p:cNvPr id="5" name="Slide Number Placeholder 4"/>
          <p:cNvSpPr>
            <a:spLocks noGrp="1"/>
          </p:cNvSpPr>
          <p:nvPr>
            <p:ph type="sldNum" sz="quarter" idx="12"/>
          </p:nvPr>
        </p:nvSpPr>
        <p:spPr/>
        <p:txBody>
          <a:bodyPr/>
          <a:lstStyle/>
          <a:p>
            <a:fld id="{69E29E33-B620-47F9-BB04-8846C2A5AFCC}" type="slidenum">
              <a:rPr lang="en-US" smtClean="0"/>
              <a:pPr/>
              <a:t>142</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svn</a:t>
            </a:r>
            <a:r>
              <a:rPr lang="en-US" dirty="0" smtClean="0"/>
              <a:t>/</a:t>
            </a:r>
            <a:r>
              <a:rPr lang="en-US" dirty="0" err="1" smtClean="0"/>
              <a:t>git</a:t>
            </a:r>
            <a:r>
              <a:rPr lang="en-US" dirty="0" smtClean="0"/>
              <a:t> for db schemata</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The versioning tale says: keep the history of previous schemata available, as this can allow the automation of query/application migration/forward</a:t>
            </a:r>
            <a:r>
              <a:rPr lang="el-GR" dirty="0" smtClean="0"/>
              <a:t>-</a:t>
            </a:r>
            <a:r>
              <a:rPr lang="en-US" dirty="0" smtClean="0"/>
              <a:t>engineering</a:t>
            </a:r>
            <a:r>
              <a:rPr lang="el-GR" dirty="0" smtClean="0"/>
              <a:t> </a:t>
            </a:r>
            <a:r>
              <a:rPr lang="en-US" dirty="0" smtClean="0"/>
              <a:t>and the translation of old data to a new structure.</a:t>
            </a:r>
          </a:p>
          <a:p>
            <a:r>
              <a:rPr lang="en-US" dirty="0" smtClean="0"/>
              <a:t>When it comes to software, </a:t>
            </a:r>
            <a:r>
              <a:rPr lang="en-US" dirty="0" err="1" smtClean="0"/>
              <a:t>svn</a:t>
            </a:r>
            <a:r>
              <a:rPr lang="en-US" dirty="0" smtClean="0"/>
              <a:t>/</a:t>
            </a:r>
            <a:r>
              <a:rPr lang="en-US" dirty="0" err="1" smtClean="0"/>
              <a:t>git</a:t>
            </a:r>
            <a:r>
              <a:rPr lang="en-US" dirty="0" smtClean="0"/>
              <a:t> paradigm is the undisputed champion:</a:t>
            </a:r>
          </a:p>
          <a:p>
            <a:pPr lvl="1"/>
            <a:r>
              <a:rPr lang="en-US" dirty="0" smtClean="0"/>
              <a:t>You make branches for concurrent development</a:t>
            </a:r>
          </a:p>
          <a:p>
            <a:pPr lvl="1"/>
            <a:r>
              <a:rPr lang="en-US" dirty="0" smtClean="0"/>
              <a:t>Collisions are automatically detected</a:t>
            </a:r>
          </a:p>
          <a:p>
            <a:pPr lvl="1"/>
            <a:r>
              <a:rPr lang="en-US" dirty="0" smtClean="0"/>
              <a:t>Different versions can be merged</a:t>
            </a:r>
          </a:p>
          <a:p>
            <a:pPr lvl="1"/>
            <a:r>
              <a:rPr lang="en-US" dirty="0" smtClean="0"/>
              <a:t>You can refer to a particular version of the code easily</a:t>
            </a:r>
          </a:p>
          <a:p>
            <a:r>
              <a:rPr lang="en-US" dirty="0" smtClean="0"/>
              <a:t>How does this apply to databases and application development for databases?</a:t>
            </a:r>
          </a:p>
          <a:p>
            <a:r>
              <a:rPr lang="en-US" dirty="0" smtClean="0">
                <a:solidFill>
                  <a:schemeClr val="bg1">
                    <a:lumMod val="50000"/>
                  </a:schemeClr>
                </a:solidFill>
              </a:rPr>
              <a:t>Is it really worth the trouble?</a:t>
            </a:r>
            <a:endParaRPr lang="el-GR" dirty="0">
              <a:solidFill>
                <a:schemeClr val="bg1">
                  <a:lumMod val="50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143</a:t>
            </a:fld>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a:t>
            </a:r>
            <a:r>
              <a:rPr lang="en-US" dirty="0" err="1" smtClean="0"/>
              <a:t>curation</a:t>
            </a:r>
            <a:r>
              <a:rPr lang="en-US" dirty="0" smtClean="0"/>
              <a:t> and preservation </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Data </a:t>
            </a:r>
            <a:r>
              <a:rPr lang="en-US" dirty="0" err="1" smtClean="0"/>
              <a:t>curation</a:t>
            </a:r>
            <a:r>
              <a:rPr lang="en-US" dirty="0" smtClean="0"/>
              <a:t> and preservation is a very large topic on its own</a:t>
            </a:r>
          </a:p>
          <a:p>
            <a:r>
              <a:rPr lang="en-US" dirty="0" smtClean="0"/>
              <a:t>If we focus only at the schema part, and assuming we want to support history management for database schemata, how do we implement it?</a:t>
            </a:r>
          </a:p>
          <a:p>
            <a:r>
              <a:rPr lang="en-US" dirty="0" smtClean="0"/>
              <a:t>SMO’s can be the key for altering a db schema in a way that history can be replayed backwards / forward</a:t>
            </a:r>
          </a:p>
          <a:p>
            <a:pPr lvl="1"/>
            <a:r>
              <a:rPr lang="en-US" dirty="0" smtClean="0"/>
              <a:t>Catch: meta information and functional dependencies are key to these methods. Need to pay the price for them.</a:t>
            </a:r>
          </a:p>
          <a:p>
            <a:r>
              <a:rPr lang="en-US" dirty="0" smtClean="0"/>
              <a:t>But how can we handle the data efficiently then? </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144</a:t>
            </a:fld>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trends in data management</a:t>
            </a:r>
            <a:endParaRPr lang="el-GR" dirty="0"/>
          </a:p>
        </p:txBody>
      </p:sp>
      <p:sp>
        <p:nvSpPr>
          <p:cNvPr id="3" name="Content Placeholder 2"/>
          <p:cNvSpPr>
            <a:spLocks noGrp="1"/>
          </p:cNvSpPr>
          <p:nvPr>
            <p:ph idx="1"/>
          </p:nvPr>
        </p:nvSpPr>
        <p:spPr/>
        <p:txBody>
          <a:bodyPr/>
          <a:lstStyle/>
          <a:p>
            <a:r>
              <a:rPr lang="en-US" dirty="0" smtClean="0"/>
              <a:t>How will the area of schema evolution be affected by the trends in the area of data management?</a:t>
            </a:r>
          </a:p>
          <a:p>
            <a:endParaRPr lang="en-US" dirty="0" smtClean="0"/>
          </a:p>
          <a:p>
            <a:r>
              <a:rPr lang="en-US" dirty="0" smtClean="0"/>
              <a:t>First, we need to agree on how the future will look like…</a:t>
            </a:r>
          </a:p>
          <a:p>
            <a:r>
              <a:rPr lang="en-US" dirty="0" smtClean="0"/>
              <a:t>Open for discussion</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145</a:t>
            </a:fld>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DW evolution?</a:t>
            </a:r>
            <a:endParaRPr lang="el-GR" dirty="0"/>
          </a:p>
        </p:txBody>
      </p:sp>
      <p:sp>
        <p:nvSpPr>
          <p:cNvPr id="3" name="Content Placeholder 2"/>
          <p:cNvSpPr>
            <a:spLocks noGrp="1"/>
          </p:cNvSpPr>
          <p:nvPr>
            <p:ph idx="1"/>
          </p:nvPr>
        </p:nvSpPr>
        <p:spPr/>
        <p:txBody>
          <a:bodyPr/>
          <a:lstStyle/>
          <a:p>
            <a:r>
              <a:rPr lang="en-US" dirty="0" smtClean="0"/>
              <a:t>Largely depends on how different / unique DW’s will be contrasted to</a:t>
            </a:r>
          </a:p>
          <a:p>
            <a:pPr lvl="1"/>
            <a:r>
              <a:rPr lang="en-US" dirty="0" smtClean="0"/>
              <a:t>what they look like now</a:t>
            </a:r>
          </a:p>
          <a:p>
            <a:pPr lvl="1"/>
            <a:r>
              <a:rPr lang="en-US" dirty="0" smtClean="0"/>
              <a:t>what databases will be in the future</a:t>
            </a:r>
          </a:p>
          <a:p>
            <a:r>
              <a:rPr lang="en-US" dirty="0" smtClean="0"/>
              <a:t>Open for discussion </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146</a:t>
            </a:fld>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Are there “laws” of schema evolution?</a:t>
            </a:r>
            <a:endParaRPr lang="en-US" dirty="0"/>
          </a:p>
        </p:txBody>
      </p:sp>
      <p:sp>
        <p:nvSpPr>
          <p:cNvPr id="51204" name="Content Placeholder 2"/>
          <p:cNvSpPr>
            <a:spLocks noGrp="1"/>
          </p:cNvSpPr>
          <p:nvPr>
            <p:ph idx="1"/>
          </p:nvPr>
        </p:nvSpPr>
        <p:spPr/>
        <p:txBody>
          <a:bodyPr>
            <a:normAutofit fontScale="92500" lnSpcReduction="10000"/>
          </a:bodyPr>
          <a:lstStyle/>
          <a:p>
            <a:r>
              <a:rPr lang="en-US" sz="2800" dirty="0" smtClean="0"/>
              <a:t>Collect more test cases</a:t>
            </a:r>
          </a:p>
          <a:p>
            <a:r>
              <a:rPr lang="en-US" sz="2800" dirty="0" smtClean="0"/>
              <a:t>Tools for the automation of the process</a:t>
            </a:r>
          </a:p>
          <a:p>
            <a:pPr lvl="1"/>
            <a:r>
              <a:rPr lang="en-US" sz="2400" dirty="0" smtClean="0"/>
              <a:t>Extract changes &amp; verify their correctness (</a:t>
            </a:r>
            <a:r>
              <a:rPr lang="en-US" sz="2400" dirty="0" smtClean="0">
                <a:solidFill>
                  <a:srgbClr val="FF0000"/>
                </a:solidFill>
              </a:rPr>
              <a:t>what</a:t>
            </a:r>
            <a:r>
              <a:rPr lang="en-US" sz="2400" dirty="0" smtClean="0"/>
              <a:t> happened)</a:t>
            </a:r>
          </a:p>
          <a:p>
            <a:pPr lvl="1"/>
            <a:r>
              <a:rPr lang="en-US" sz="2400" dirty="0" smtClean="0"/>
              <a:t>Link changes to expressed user </a:t>
            </a:r>
            <a:r>
              <a:rPr lang="en-US" sz="2400" dirty="0" err="1" smtClean="0"/>
              <a:t>req’s</a:t>
            </a:r>
            <a:r>
              <a:rPr lang="en-US" sz="2400" dirty="0" smtClean="0"/>
              <a:t> / bugs / … (</a:t>
            </a:r>
            <a:r>
              <a:rPr lang="en-US" sz="2400" dirty="0" smtClean="0">
                <a:solidFill>
                  <a:srgbClr val="FF0000"/>
                </a:solidFill>
              </a:rPr>
              <a:t>why</a:t>
            </a:r>
            <a:r>
              <a:rPr lang="en-US" sz="2400" dirty="0" smtClean="0"/>
              <a:t> it happened &amp; </a:t>
            </a:r>
            <a:r>
              <a:rPr lang="en-US" sz="2400" dirty="0" smtClean="0">
                <a:solidFill>
                  <a:srgbClr val="FF0000"/>
                </a:solidFill>
              </a:rPr>
              <a:t>by whom</a:t>
            </a:r>
            <a:r>
              <a:rPr lang="en-US" sz="2400" dirty="0" smtClean="0"/>
              <a:t>)</a:t>
            </a:r>
          </a:p>
          <a:p>
            <a:pPr lvl="1"/>
            <a:r>
              <a:rPr lang="en-US" sz="2400" dirty="0" smtClean="0"/>
              <a:t>Extract sub-histories of focused maintenance (</a:t>
            </a:r>
            <a:r>
              <a:rPr lang="en-US" sz="2400" dirty="0" smtClean="0">
                <a:solidFill>
                  <a:srgbClr val="FF0000"/>
                </a:solidFill>
              </a:rPr>
              <a:t>how</a:t>
            </a:r>
            <a:r>
              <a:rPr lang="en-US" sz="2400" dirty="0" smtClean="0"/>
              <a:t> it happened </a:t>
            </a:r>
            <a:r>
              <a:rPr lang="en-US" sz="2400" dirty="0" smtClean="0">
                <a:solidFill>
                  <a:srgbClr val="FF0000"/>
                </a:solidFill>
              </a:rPr>
              <a:t>&amp; when</a:t>
            </a:r>
            <a:r>
              <a:rPr lang="en-US" sz="2400" dirty="0" smtClean="0"/>
              <a:t>)</a:t>
            </a:r>
          </a:p>
          <a:p>
            <a:pPr lvl="1"/>
            <a:r>
              <a:rPr lang="en-US" sz="2400" dirty="0" smtClean="0"/>
              <a:t>Co-change of schema and code (</a:t>
            </a:r>
            <a:r>
              <a:rPr lang="en-US" sz="2400" dirty="0" smtClean="0">
                <a:solidFill>
                  <a:srgbClr val="FF0000"/>
                </a:solidFill>
                <a:sym typeface="Wingdings" pitchFamily="2" charset="2"/>
              </a:rPr>
              <a:t>what is affected</a:t>
            </a:r>
            <a:r>
              <a:rPr lang="en-US" sz="2400" dirty="0" smtClean="0">
                <a:sym typeface="Wingdings" pitchFamily="2" charset="2"/>
              </a:rPr>
              <a:t> in the code</a:t>
            </a:r>
            <a:r>
              <a:rPr lang="en-US" sz="2400" dirty="0" smtClean="0"/>
              <a:t>)</a:t>
            </a:r>
          </a:p>
          <a:p>
            <a:pPr lvl="1"/>
            <a:r>
              <a:rPr lang="en-US" sz="2400" dirty="0" smtClean="0"/>
              <a:t>Visualization</a:t>
            </a:r>
          </a:p>
          <a:p>
            <a:pPr lvl="1"/>
            <a:endParaRPr lang="en-US" sz="2400" dirty="0" smtClean="0"/>
          </a:p>
          <a:p>
            <a:r>
              <a:rPr lang="en-US" sz="2800" dirty="0" smtClean="0"/>
              <a:t>Consolidate the fundamental laws that govern evolution &amp;&amp; forecast it (what </a:t>
            </a:r>
            <a:r>
              <a:rPr lang="en-US" sz="2800" dirty="0" smtClean="0">
                <a:solidFill>
                  <a:srgbClr val="FF0000"/>
                </a:solidFill>
              </a:rPr>
              <a:t>will</a:t>
            </a:r>
            <a:r>
              <a:rPr lang="en-US" sz="2800" dirty="0" smtClean="0"/>
              <a:t> change)</a:t>
            </a:r>
          </a:p>
        </p:txBody>
      </p:sp>
      <p:sp>
        <p:nvSpPr>
          <p:cNvPr id="5" name="Slide Number Placeholder 4"/>
          <p:cNvSpPr>
            <a:spLocks noGrp="1"/>
          </p:cNvSpPr>
          <p:nvPr>
            <p:ph type="sldNum" sz="quarter" idx="12"/>
          </p:nvPr>
        </p:nvSpPr>
        <p:spPr>
          <a:xfrm>
            <a:off x="6553200" y="6356350"/>
            <a:ext cx="2133600" cy="365125"/>
          </a:xfrm>
        </p:spPr>
        <p:txBody>
          <a:bodyPr/>
          <a:lstStyle/>
          <a:p>
            <a:fld id="{69E29E33-B620-47F9-BB04-8846C2A5AFCC}" type="slidenum">
              <a:rPr lang="en-US" smtClean="0"/>
              <a:pPr/>
              <a:t>147</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Management of ecosystems’ evolution</a:t>
            </a:r>
            <a:endParaRPr lang="en-US" sz="4000" dirty="0"/>
          </a:p>
        </p:txBody>
      </p:sp>
      <p:sp>
        <p:nvSpPr>
          <p:cNvPr id="52228" name="Content Placeholder 2"/>
          <p:cNvSpPr>
            <a:spLocks noGrp="1"/>
          </p:cNvSpPr>
          <p:nvPr>
            <p:ph idx="1"/>
          </p:nvPr>
        </p:nvSpPr>
        <p:spPr/>
        <p:txBody>
          <a:bodyPr>
            <a:normAutofit/>
          </a:bodyPr>
          <a:lstStyle/>
          <a:p>
            <a:r>
              <a:rPr lang="en-US" sz="2800" dirty="0" smtClean="0"/>
              <a:t>Can we find these constructs that are most sensitive to evolution?</a:t>
            </a:r>
          </a:p>
          <a:p>
            <a:pPr lvl="1"/>
            <a:r>
              <a:rPr lang="en-US" sz="2400" dirty="0" smtClean="0"/>
              <a:t>Metrics for sensitivity to evolution?</a:t>
            </a:r>
          </a:p>
          <a:p>
            <a:endParaRPr lang="en-US" sz="2800" dirty="0" smtClean="0"/>
          </a:p>
          <a:p>
            <a:r>
              <a:rPr lang="en-US" sz="2800" dirty="0" smtClean="0"/>
              <a:t>Automation of the reaction to changes</a:t>
            </a:r>
          </a:p>
          <a:p>
            <a:pPr lvl="1"/>
            <a:r>
              <a:rPr lang="en-US" sz="2400" dirty="0" smtClean="0"/>
              <a:t>self-monitoring</a:t>
            </a:r>
          </a:p>
          <a:p>
            <a:pPr lvl="1"/>
            <a:r>
              <a:rPr lang="en-US" sz="2400" dirty="0" smtClean="0"/>
              <a:t>impact prediction</a:t>
            </a:r>
          </a:p>
          <a:p>
            <a:pPr lvl="1"/>
            <a:r>
              <a:rPr lang="en-US" sz="2400" dirty="0" smtClean="0"/>
              <a:t>auto-regulation (policy determination)</a:t>
            </a:r>
          </a:p>
          <a:p>
            <a:pPr lvl="1"/>
            <a:r>
              <a:rPr lang="en-US" sz="2400" dirty="0" smtClean="0"/>
              <a:t>self-repairing </a:t>
            </a:r>
          </a:p>
        </p:txBody>
      </p:sp>
      <p:sp>
        <p:nvSpPr>
          <p:cNvPr id="5" name="Slide Number Placeholder 4"/>
          <p:cNvSpPr>
            <a:spLocks noGrp="1"/>
          </p:cNvSpPr>
          <p:nvPr>
            <p:ph type="sldNum" sz="quarter" idx="12"/>
          </p:nvPr>
        </p:nvSpPr>
        <p:spPr>
          <a:xfrm>
            <a:off x="6553200" y="6356350"/>
            <a:ext cx="2133600" cy="365125"/>
          </a:xfrm>
        </p:spPr>
        <p:txBody>
          <a:bodyPr/>
          <a:lstStyle/>
          <a:p>
            <a:fld id="{69E29E33-B620-47F9-BB04-8846C2A5AFCC}" type="slidenum">
              <a:rPr lang="en-US" smtClean="0"/>
              <a:pPr/>
              <a:t>148</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69776"/>
            <a:ext cx="2746648" cy="1143000"/>
          </a:xfrm>
        </p:spPr>
        <p:txBody>
          <a:bodyPr>
            <a:normAutofit fontScale="90000"/>
          </a:bodyPr>
          <a:lstStyle/>
          <a:p>
            <a:pPr algn="l"/>
            <a:r>
              <a:rPr lang="en-US" dirty="0" smtClean="0"/>
              <a:t>Thank you! </a:t>
            </a:r>
            <a:br>
              <a:rPr lang="en-US" dirty="0" smtClean="0"/>
            </a:br>
            <a:r>
              <a:rPr lang="en-US" dirty="0" smtClean="0"/>
              <a:t>Q&amp;A</a:t>
            </a:r>
            <a:endParaRPr lang="el-GR" dirty="0"/>
          </a:p>
        </p:txBody>
      </p:sp>
      <p:sp>
        <p:nvSpPr>
          <p:cNvPr id="4" name="Content Placeholder 3"/>
          <p:cNvSpPr>
            <a:spLocks noGrp="1"/>
          </p:cNvSpPr>
          <p:nvPr>
            <p:ph sz="half" idx="1"/>
          </p:nvPr>
        </p:nvSpPr>
        <p:spPr>
          <a:xfrm>
            <a:off x="179512" y="2287413"/>
            <a:ext cx="4392488" cy="4453955"/>
          </a:xfrm>
        </p:spPr>
        <p:txBody>
          <a:bodyPr>
            <a:normAutofit/>
          </a:bodyPr>
          <a:lstStyle/>
          <a:p>
            <a:pPr>
              <a:buNone/>
            </a:pPr>
            <a:r>
              <a:rPr lang="fr-FR" sz="2000" dirty="0" smtClean="0">
                <a:latin typeface="Consolas" pitchFamily="49" charset="0"/>
                <a:cs typeface="Consolas" pitchFamily="49" charset="0"/>
                <a:hlinkClick r:id="rId3"/>
              </a:rPr>
              <a:t>http://www.cs.uoi.gr/~pvassil/</a:t>
            </a:r>
            <a:endParaRPr lang="fr-FR" sz="2000" dirty="0" smtClean="0">
              <a:latin typeface="Consolas" pitchFamily="49" charset="0"/>
              <a:cs typeface="Consolas" pitchFamily="49" charset="0"/>
            </a:endParaRPr>
          </a:p>
          <a:p>
            <a:pPr>
              <a:buNone/>
            </a:pPr>
            <a:endParaRPr lang="en-US" sz="2000" dirty="0" smtClean="0"/>
          </a:p>
          <a:p>
            <a:pPr algn="r">
              <a:buNone/>
            </a:pPr>
            <a:r>
              <a:rPr lang="en-US" sz="2400" dirty="0" smtClean="0">
                <a:solidFill>
                  <a:srgbClr val="FF0000"/>
                </a:solidFill>
              </a:rPr>
              <a:t>DB Schema Evolution</a:t>
            </a:r>
          </a:p>
          <a:p>
            <a:pPr algn="r">
              <a:buNone/>
            </a:pPr>
            <a:r>
              <a:rPr lang="en-US" sz="2400" dirty="0" smtClean="0">
                <a:solidFill>
                  <a:srgbClr val="FF0000"/>
                </a:solidFill>
              </a:rPr>
              <a:t>Data sets, </a:t>
            </a:r>
            <a:r>
              <a:rPr lang="fr-FR" sz="2400" dirty="0" smtClean="0">
                <a:solidFill>
                  <a:srgbClr val="FF0000"/>
                </a:solidFill>
              </a:rPr>
              <a:t>Code, </a:t>
            </a:r>
            <a:r>
              <a:rPr lang="fr-FR" sz="2400" dirty="0" err="1" smtClean="0">
                <a:solidFill>
                  <a:srgbClr val="FF0000"/>
                </a:solidFill>
              </a:rPr>
              <a:t>Results</a:t>
            </a:r>
            <a:endParaRPr lang="fr-FR" sz="2400" dirty="0" smtClean="0">
              <a:solidFill>
                <a:srgbClr val="FF0000"/>
              </a:solidFill>
            </a:endParaRPr>
          </a:p>
          <a:p>
            <a:pPr>
              <a:buNone/>
            </a:pPr>
            <a:r>
              <a:rPr lang="fr-FR" sz="2000" dirty="0" smtClean="0">
                <a:latin typeface="Consolas" pitchFamily="49" charset="0"/>
                <a:cs typeface="Consolas" pitchFamily="49" charset="0"/>
                <a:hlinkClick r:id="rId4"/>
              </a:rPr>
              <a:t>publications/2014_CAiSE/</a:t>
            </a:r>
            <a:r>
              <a:rPr lang="fr-FR" sz="2000" dirty="0" smtClean="0">
                <a:latin typeface="Consolas" pitchFamily="49" charset="0"/>
                <a:cs typeface="Consolas" pitchFamily="49" charset="0"/>
              </a:rPr>
              <a:t> </a:t>
            </a:r>
          </a:p>
          <a:p>
            <a:pPr>
              <a:buNone/>
            </a:pPr>
            <a:r>
              <a:rPr lang="fr-FR" sz="2000" dirty="0" smtClean="0">
                <a:latin typeface="Consolas" pitchFamily="49" charset="0"/>
                <a:cs typeface="Consolas" pitchFamily="49" charset="0"/>
                <a:hlinkClick r:id="rId5"/>
              </a:rPr>
              <a:t>publications/2015_ER</a:t>
            </a:r>
            <a:endParaRPr lang="fr-FR" sz="2000" dirty="0" smtClean="0">
              <a:latin typeface="Consolas" pitchFamily="49" charset="0"/>
              <a:cs typeface="Consolas" pitchFamily="49" charset="0"/>
            </a:endParaRPr>
          </a:p>
          <a:p>
            <a:pPr>
              <a:buNone/>
            </a:pPr>
            <a:endParaRPr lang="fr-FR" sz="2000" dirty="0" smtClean="0">
              <a:cs typeface="Consolas" pitchFamily="49" charset="0"/>
            </a:endParaRPr>
          </a:p>
          <a:p>
            <a:pPr algn="r">
              <a:buNone/>
            </a:pPr>
            <a:r>
              <a:rPr lang="en-US" dirty="0" smtClean="0">
                <a:solidFill>
                  <a:srgbClr val="FF0000"/>
                </a:solidFill>
              </a:rPr>
              <a:t>Architecture Graphs &amp;&amp; Hecataeus</a:t>
            </a:r>
            <a:r>
              <a:rPr lang="en-US" dirty="0" smtClean="0"/>
              <a:t>’</a:t>
            </a:r>
          </a:p>
          <a:p>
            <a:pPr>
              <a:buNone/>
            </a:pPr>
            <a:r>
              <a:rPr lang="en-US" sz="2000" dirty="0" smtClean="0">
                <a:solidFill>
                  <a:srgbClr val="0000FF"/>
                </a:solidFill>
                <a:latin typeface="Consolas" pitchFamily="49" charset="0"/>
                <a:cs typeface="Consolas" pitchFamily="49" charset="0"/>
              </a:rPr>
              <a:t>projects/</a:t>
            </a:r>
            <a:r>
              <a:rPr lang="en-US" sz="2000" dirty="0" err="1" smtClean="0">
                <a:solidFill>
                  <a:srgbClr val="0000FF"/>
                </a:solidFill>
                <a:latin typeface="Consolas" pitchFamily="49" charset="0"/>
                <a:cs typeface="Consolas" pitchFamily="49" charset="0"/>
              </a:rPr>
              <a:t>hecataeus</a:t>
            </a:r>
            <a:r>
              <a:rPr lang="en-US" sz="2000" dirty="0" smtClean="0">
                <a:solidFill>
                  <a:srgbClr val="0000FF"/>
                </a:solidFill>
                <a:latin typeface="Consolas" pitchFamily="49" charset="0"/>
                <a:cs typeface="Consolas" pitchFamily="49" charset="0"/>
              </a:rPr>
              <a:t>/</a:t>
            </a:r>
            <a:endParaRPr lang="fr-FR" sz="24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149</a:t>
            </a:fld>
            <a:endParaRPr lang="en-US" dirty="0">
              <a:solidFill>
                <a:prstClr val="black">
                  <a:tint val="75000"/>
                </a:prstClr>
              </a:solidFill>
            </a:endParaRPr>
          </a:p>
        </p:txBody>
      </p:sp>
      <p:pic>
        <p:nvPicPr>
          <p:cNvPr id="10" name="Picture 2" descr="D:\Users\pvassil\PERSONAL\TALKS\eBISS-2015\TALK\WORKING\daintiness.png"/>
          <p:cNvPicPr>
            <a:picLocks noGrp="1" noChangeAspect="1" noChangeArrowheads="1"/>
          </p:cNvPicPr>
          <p:nvPr>
            <p:ph sz="half" idx="2"/>
          </p:nvPr>
        </p:nvPicPr>
        <p:blipFill>
          <a:blip r:embed="rId6"/>
          <a:srcRect/>
          <a:stretch>
            <a:fillRect/>
          </a:stretch>
        </p:blipFill>
        <p:spPr bwMode="auto">
          <a:xfrm>
            <a:off x="4860032" y="787858"/>
            <a:ext cx="4248471" cy="6000704"/>
          </a:xfrm>
          <a:prstGeom prst="rect">
            <a:avLst/>
          </a:prstGeom>
          <a:noFill/>
        </p:spPr>
      </p:pic>
      <p:sp>
        <p:nvSpPr>
          <p:cNvPr id="11" name="Title 2"/>
          <p:cNvSpPr txBox="1">
            <a:spLocks/>
          </p:cNvSpPr>
          <p:nvPr/>
        </p:nvSpPr>
        <p:spPr>
          <a:xfrm>
            <a:off x="2843808" y="116632"/>
            <a:ext cx="6300192" cy="720080"/>
          </a:xfrm>
          <a:prstGeom prst="rect">
            <a:avLst/>
          </a:prstGeom>
        </p:spPr>
        <p:txBody>
          <a:bodyPr vert="horz" lIns="91440" tIns="45720" rIns="91440" bIns="45720" rtlCol="0" anchor="ctr">
            <a:noAutofit/>
          </a:bodyPr>
          <a:lstStyle/>
          <a:p>
            <a:pPr algn="r"/>
            <a:r>
              <a:rPr lang="fr-FR" sz="2400" b="1" dirty="0" smtClean="0">
                <a:latin typeface="Consolas" pitchFamily="49" charset="0"/>
                <a:cs typeface="Consolas" pitchFamily="49" charset="0"/>
                <a:hlinkClick r:id="rId7"/>
              </a:rPr>
              <a:t>https://github.com/DAINTINESS-Group/</a:t>
            </a:r>
            <a:endParaRPr lang="fr-FR" sz="2400" b="1" dirty="0" smtClean="0">
              <a:latin typeface="Consolas" pitchFamily="49" charset="0"/>
              <a:cs typeface="Consolas" pitchFamily="49" charset="0"/>
              <a:hlinkClick r:id="rId4"/>
            </a:endParaRP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Gupta et al @ Inf. Systems, 26(5), 2001</a:t>
            </a:r>
            <a:endParaRPr lang="el-GR" dirty="0"/>
          </a:p>
        </p:txBody>
      </p:sp>
      <p:sp>
        <p:nvSpPr>
          <p:cNvPr id="3" name="Content Placeholder 2"/>
          <p:cNvSpPr>
            <a:spLocks noGrp="1"/>
          </p:cNvSpPr>
          <p:nvPr>
            <p:ph idx="1"/>
          </p:nvPr>
        </p:nvSpPr>
        <p:spPr/>
        <p:txBody>
          <a:bodyPr>
            <a:normAutofit fontScale="85000" lnSpcReduction="20000"/>
          </a:bodyPr>
          <a:lstStyle/>
          <a:p>
            <a:r>
              <a:rPr lang="en-US" b="1" dirty="0" smtClean="0"/>
              <a:t>Assume the view definition changes</a:t>
            </a:r>
            <a:endParaRPr lang="en-US" dirty="0" smtClean="0"/>
          </a:p>
          <a:p>
            <a:r>
              <a:rPr lang="en-US" dirty="0" smtClean="0"/>
              <a:t>Given </a:t>
            </a:r>
          </a:p>
          <a:p>
            <a:pPr lvl="1"/>
            <a:r>
              <a:rPr lang="en-US" dirty="0" smtClean="0"/>
              <a:t>the old and the new view definition</a:t>
            </a:r>
          </a:p>
          <a:p>
            <a:pPr lvl="1"/>
            <a:r>
              <a:rPr lang="en-US" dirty="0" smtClean="0"/>
              <a:t>the existing data that are stored in the view</a:t>
            </a:r>
          </a:p>
          <a:p>
            <a:pPr lvl="1"/>
            <a:r>
              <a:rPr lang="en-US" dirty="0" smtClean="0"/>
              <a:t>the source tables</a:t>
            </a:r>
          </a:p>
          <a:p>
            <a:pPr lvl="1"/>
            <a:r>
              <a:rPr lang="en-US" dirty="0" smtClean="0"/>
              <a:t>(when needed: auxiliary information, like indexes on PK’s, aux. relations, …)</a:t>
            </a:r>
          </a:p>
          <a:p>
            <a:r>
              <a:rPr lang="en-US" dirty="0" smtClean="0"/>
              <a:t>Produce the extent corresponding to the new view definition</a:t>
            </a:r>
          </a:p>
          <a:p>
            <a:r>
              <a:rPr lang="en-US" dirty="0" smtClean="0"/>
              <a:t>Such that</a:t>
            </a:r>
          </a:p>
          <a:p>
            <a:pPr lvl="1"/>
            <a:r>
              <a:rPr lang="en-US" dirty="0" smtClean="0"/>
              <a:t>It is done incrementally rather than via a complete </a:t>
            </a:r>
            <a:r>
              <a:rPr lang="en-US" dirty="0" err="1" smtClean="0"/>
              <a:t>recomputation</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15</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“taxonomy” of atomic changes to SPJ and SPJG+ views</a:t>
            </a:r>
            <a:endParaRPr lang="el-GR" dirty="0"/>
          </a:p>
        </p:txBody>
      </p:sp>
      <p:sp>
        <p:nvSpPr>
          <p:cNvPr id="3" name="Content Placeholder 2"/>
          <p:cNvSpPr>
            <a:spLocks noGrp="1"/>
          </p:cNvSpPr>
          <p:nvPr>
            <p:ph idx="1"/>
          </p:nvPr>
        </p:nvSpPr>
        <p:spPr>
          <a:xfrm>
            <a:off x="457200" y="1600200"/>
            <a:ext cx="8229600" cy="4648200"/>
          </a:xfrm>
        </p:spPr>
        <p:txBody>
          <a:bodyPr>
            <a:normAutofit fontScale="55000" lnSpcReduction="20000"/>
          </a:bodyPr>
          <a:lstStyle/>
          <a:p>
            <a:pPr>
              <a:buNone/>
            </a:pPr>
            <a:r>
              <a:rPr lang="en-US" b="1" dirty="0" smtClean="0"/>
              <a:t>Method: </a:t>
            </a:r>
            <a:r>
              <a:rPr lang="en-US" dirty="0" smtClean="0"/>
              <a:t>The authors assume a comprehensive set of potential </a:t>
            </a:r>
            <a:r>
              <a:rPr lang="en-US" b="1" dirty="0" smtClean="0"/>
              <a:t>atomic changes.</a:t>
            </a:r>
          </a:p>
          <a:p>
            <a:pPr>
              <a:buNone/>
            </a:pPr>
            <a:endParaRPr lang="en-US" b="1" dirty="0" smtClean="0"/>
          </a:p>
          <a:p>
            <a:r>
              <a:rPr lang="en-US" dirty="0" smtClean="0"/>
              <a:t>Addition or deletion of an attribute in the SELECT clause.</a:t>
            </a:r>
          </a:p>
          <a:p>
            <a:r>
              <a:rPr lang="en-US" dirty="0" smtClean="0"/>
              <a:t>Addition, deletion, or modification of a predicate in the WHERE clause (with and without aggregation).</a:t>
            </a:r>
          </a:p>
          <a:p>
            <a:r>
              <a:rPr lang="en-US" dirty="0" smtClean="0"/>
              <a:t>Addition or deletion of a join operand (in the FROM clause), with associated equijoin predicates and attributes in the SELECT clause.</a:t>
            </a:r>
          </a:p>
          <a:p>
            <a:r>
              <a:rPr lang="en-US" dirty="0" smtClean="0"/>
              <a:t>Addition or deletion of an attribute from the GROUPBY list.</a:t>
            </a:r>
          </a:p>
          <a:p>
            <a:r>
              <a:rPr lang="en-US" dirty="0" smtClean="0"/>
              <a:t>Addition or deletion of an aggregation function to a GROUPBY view.</a:t>
            </a:r>
          </a:p>
          <a:p>
            <a:r>
              <a:rPr lang="en-US" dirty="0" smtClean="0"/>
              <a:t>Addition, deletion, or modification of a predicate in the HAVING clause. Addition of the first predicate or deletion of the last predicate corresponds to addition and deletion of the HAVING clause itself.</a:t>
            </a:r>
          </a:p>
          <a:p>
            <a:r>
              <a:rPr lang="en-US" dirty="0" smtClean="0"/>
              <a:t>Addition or deletion of an operand to the UNION and EXCEPT operators.</a:t>
            </a:r>
          </a:p>
          <a:p>
            <a:r>
              <a:rPr lang="en-US" dirty="0" smtClean="0"/>
              <a:t>Addition or deletion of the DISTINCT operator.</a:t>
            </a:r>
          </a:p>
          <a:p>
            <a:endParaRPr lang="en-US" dirty="0" smtClean="0"/>
          </a:p>
          <a:p>
            <a:pPr>
              <a:buNone/>
            </a:pPr>
            <a:r>
              <a:rPr lang="en-US" dirty="0" smtClean="0"/>
              <a:t>For each type of change the authors propose a set of steps required to maintain the view’s extent</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16</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Adding an atomic selection to the WHERE clause</a:t>
            </a:r>
            <a:endParaRPr lang="el-GR"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buNone/>
            </a:pPr>
            <a:r>
              <a:rPr lang="en-US" dirty="0" smtClean="0"/>
              <a:t>Assume we </a:t>
            </a:r>
            <a:r>
              <a:rPr lang="en-US" u="sng" dirty="0" smtClean="0"/>
              <a:t>add a filter </a:t>
            </a:r>
            <a:r>
              <a:rPr lang="en-US" b="1" dirty="0" smtClean="0"/>
              <a:t>Q</a:t>
            </a:r>
            <a:r>
              <a:rPr lang="en-US" dirty="0" smtClean="0"/>
              <a:t> to a view V0</a:t>
            </a:r>
          </a:p>
          <a:p>
            <a:pPr lvl="1">
              <a:buNone/>
            </a:pPr>
            <a:r>
              <a:rPr lang="el-GR" dirty="0" smtClean="0">
                <a:latin typeface="Consolas" pitchFamily="49" charset="0"/>
                <a:cs typeface="Consolas" pitchFamily="49" charset="0"/>
              </a:rPr>
              <a:t>CREATE VIEW V0 AS</a:t>
            </a:r>
          </a:p>
          <a:p>
            <a:pPr lvl="1">
              <a:buNone/>
            </a:pPr>
            <a:r>
              <a:rPr lang="el-GR" dirty="0" smtClean="0">
                <a:latin typeface="Consolas" pitchFamily="49" charset="0"/>
                <a:cs typeface="Consolas" pitchFamily="49" charset="0"/>
              </a:rPr>
              <a:t>SELECT A1, …, </a:t>
            </a:r>
            <a:r>
              <a:rPr lang="el-GR" dirty="0" err="1" smtClean="0">
                <a:latin typeface="Consolas" pitchFamily="49" charset="0"/>
                <a:cs typeface="Consolas" pitchFamily="49" charset="0"/>
              </a:rPr>
              <a:t>An</a:t>
            </a:r>
            <a:endParaRPr lang="el-GR" dirty="0" smtClean="0">
              <a:latin typeface="Consolas" pitchFamily="49" charset="0"/>
              <a:cs typeface="Consolas" pitchFamily="49" charset="0"/>
            </a:endParaRPr>
          </a:p>
          <a:p>
            <a:pPr lvl="1">
              <a:buNone/>
            </a:pPr>
            <a:r>
              <a:rPr lang="el-GR" dirty="0" smtClean="0">
                <a:latin typeface="Consolas" pitchFamily="49" charset="0"/>
                <a:cs typeface="Consolas" pitchFamily="49" charset="0"/>
              </a:rPr>
              <a:t>FROM R1 &amp; … &amp; </a:t>
            </a:r>
            <a:r>
              <a:rPr lang="el-GR" dirty="0" err="1" smtClean="0">
                <a:latin typeface="Consolas" pitchFamily="49" charset="0"/>
                <a:cs typeface="Consolas" pitchFamily="49" charset="0"/>
              </a:rPr>
              <a:t>Rm</a:t>
            </a:r>
            <a:endParaRPr lang="el-GR" dirty="0" smtClean="0">
              <a:latin typeface="Consolas" pitchFamily="49" charset="0"/>
              <a:cs typeface="Consolas" pitchFamily="49" charset="0"/>
            </a:endParaRPr>
          </a:p>
          <a:p>
            <a:pPr lvl="1">
              <a:buNone/>
            </a:pPr>
            <a:r>
              <a:rPr lang="el-GR" dirty="0" smtClean="0">
                <a:latin typeface="Consolas" pitchFamily="49" charset="0"/>
                <a:cs typeface="Consolas" pitchFamily="49" charset="0"/>
              </a:rPr>
              <a:t>WHERE </a:t>
            </a:r>
            <a:r>
              <a:rPr lang="el-GR" b="1" dirty="0" smtClean="0">
                <a:latin typeface="Consolas" pitchFamily="49" charset="0"/>
                <a:cs typeface="Consolas" pitchFamily="49" charset="0"/>
              </a:rPr>
              <a:t>Q</a:t>
            </a:r>
            <a:r>
              <a:rPr lang="el-GR" dirty="0" smtClean="0">
                <a:latin typeface="Consolas" pitchFamily="49" charset="0"/>
                <a:cs typeface="Consolas" pitchFamily="49" charset="0"/>
              </a:rPr>
              <a:t> AND </a:t>
            </a:r>
            <a:r>
              <a:rPr lang="en-US" dirty="0" smtClean="0">
                <a:latin typeface="Consolas" pitchFamily="49" charset="0"/>
                <a:cs typeface="Consolas" pitchFamily="49" charset="0"/>
              </a:rPr>
              <a:t>C</a:t>
            </a:r>
            <a:r>
              <a:rPr lang="el-GR" dirty="0" smtClean="0">
                <a:latin typeface="Consolas" pitchFamily="49" charset="0"/>
                <a:cs typeface="Consolas" pitchFamily="49" charset="0"/>
              </a:rPr>
              <a:t>1 AND … AND </a:t>
            </a:r>
            <a:r>
              <a:rPr lang="el-GR" dirty="0" err="1" smtClean="0">
                <a:latin typeface="Consolas" pitchFamily="49" charset="0"/>
                <a:cs typeface="Consolas" pitchFamily="49" charset="0"/>
              </a:rPr>
              <a:t>Ck</a:t>
            </a:r>
            <a:endParaRPr lang="el-GR" dirty="0" smtClean="0">
              <a:latin typeface="Consolas" pitchFamily="49" charset="0"/>
              <a:cs typeface="Consolas" pitchFamily="49" charset="0"/>
            </a:endParaRPr>
          </a:p>
          <a:p>
            <a:pPr>
              <a:buNone/>
            </a:pPr>
            <a:r>
              <a:rPr lang="en-US" u="sng" dirty="0" smtClean="0"/>
              <a:t>We want to maintain V0 given its old extent and the source relations.</a:t>
            </a:r>
          </a:p>
          <a:p>
            <a:pPr>
              <a:buNone/>
            </a:pPr>
            <a:endParaRPr lang="en-US" dirty="0" smtClean="0"/>
          </a:p>
          <a:p>
            <a:pPr>
              <a:buNone/>
            </a:pPr>
            <a:r>
              <a:rPr lang="en-US" dirty="0" smtClean="0"/>
              <a:t>Algebraically: </a:t>
            </a:r>
            <a:r>
              <a:rPr lang="en-US" b="1" dirty="0" smtClean="0"/>
              <a:t>V’ = V - </a:t>
            </a:r>
            <a:r>
              <a:rPr lang="en-US" b="1" dirty="0" smtClean="0">
                <a:solidFill>
                  <a:srgbClr val="C00000"/>
                </a:solidFill>
              </a:rPr>
              <a:t>V</a:t>
            </a:r>
            <a:r>
              <a:rPr lang="en-US" b="1" baseline="30000" dirty="0" smtClean="0">
                <a:solidFill>
                  <a:srgbClr val="C00000"/>
                </a:solidFill>
              </a:rPr>
              <a:t>-</a:t>
            </a:r>
            <a:r>
              <a:rPr lang="el-GR" b="1" dirty="0" smtClean="0"/>
              <a:t> </a:t>
            </a:r>
            <a:r>
              <a:rPr lang="en-US" b="1" dirty="0" smtClean="0"/>
              <a:t>U </a:t>
            </a:r>
            <a:r>
              <a:rPr lang="en-US" b="1" dirty="0" smtClean="0">
                <a:solidFill>
                  <a:srgbClr val="0000FF"/>
                </a:solidFill>
              </a:rPr>
              <a:t>V</a:t>
            </a:r>
            <a:r>
              <a:rPr lang="en-US" b="1" baseline="30000" dirty="0" smtClean="0">
                <a:solidFill>
                  <a:srgbClr val="0000FF"/>
                </a:solidFill>
              </a:rPr>
              <a:t>+</a:t>
            </a:r>
            <a:endParaRPr lang="en-US" b="1" dirty="0" smtClean="0">
              <a:solidFill>
                <a:srgbClr val="0000FF"/>
              </a:solidFill>
            </a:endParaRPr>
          </a:p>
          <a:p>
            <a:pPr>
              <a:buNone/>
            </a:pPr>
            <a:r>
              <a:rPr lang="en-US" dirty="0" smtClean="0"/>
              <a:t>where V+ are the tuples that should be inserted in the view and V- are the tuples to be removed </a:t>
            </a:r>
            <a:endParaRPr lang="el-GR" dirty="0" smtClean="0"/>
          </a:p>
          <a:p>
            <a:pPr>
              <a:buNone/>
            </a:pPr>
            <a:r>
              <a:rPr lang="en-US" dirty="0" smtClean="0"/>
              <a:t> </a:t>
            </a:r>
            <a:endParaRPr lang="el-GR" dirty="0" smtClean="0"/>
          </a:p>
          <a:p>
            <a:pPr lvl="1">
              <a:buNone/>
            </a:pPr>
            <a:r>
              <a:rPr lang="el-GR" dirty="0" smtClean="0">
                <a:latin typeface="Consolas" pitchFamily="49" charset="0"/>
                <a:cs typeface="Consolas" pitchFamily="49" charset="0"/>
              </a:rPr>
              <a:t>DELETE FROM V WHERE NOT Q</a:t>
            </a:r>
            <a:r>
              <a:rPr lang="en-US" dirty="0" smtClean="0">
                <a:latin typeface="Consolas" pitchFamily="49" charset="0"/>
                <a:cs typeface="Consolas" pitchFamily="49" charset="0"/>
              </a:rPr>
              <a:t>		</a:t>
            </a:r>
            <a:r>
              <a:rPr lang="en-US" i="1" dirty="0" smtClean="0">
                <a:solidFill>
                  <a:srgbClr val="C00000"/>
                </a:solidFill>
                <a:latin typeface="Cambria" pitchFamily="18" charset="0"/>
              </a:rPr>
              <a:t>//delete V</a:t>
            </a:r>
            <a:r>
              <a:rPr lang="en-US" i="1" baseline="30000" dirty="0" smtClean="0">
                <a:solidFill>
                  <a:srgbClr val="C00000"/>
                </a:solidFill>
                <a:latin typeface="Cambria" pitchFamily="18" charset="0"/>
              </a:rPr>
              <a:t>-</a:t>
            </a:r>
            <a:endParaRPr lang="el-GR" i="1" baseline="30000" dirty="0" smtClean="0">
              <a:solidFill>
                <a:srgbClr val="C00000"/>
              </a:solidFill>
              <a:latin typeface="Cambria" pitchFamily="18" charset="0"/>
              <a:cs typeface="Consolas" pitchFamily="49" charset="0"/>
            </a:endParaRPr>
          </a:p>
          <a:p>
            <a:pPr lvl="1">
              <a:buNone/>
            </a:pPr>
            <a:r>
              <a:rPr lang="el-GR" dirty="0" smtClean="0">
                <a:latin typeface="Consolas" pitchFamily="49" charset="0"/>
                <a:cs typeface="Consolas" pitchFamily="49" charset="0"/>
              </a:rPr>
              <a:t>INSERT INTO V (</a:t>
            </a:r>
            <a:r>
              <a:rPr lang="en-US" dirty="0" smtClean="0">
                <a:latin typeface="Consolas" pitchFamily="49" charset="0"/>
                <a:cs typeface="Consolas" pitchFamily="49" charset="0"/>
              </a:rPr>
              <a:t> </a:t>
            </a:r>
            <a:r>
              <a:rPr lang="el-GR" dirty="0" smtClean="0">
                <a:latin typeface="Consolas" pitchFamily="49" charset="0"/>
                <a:cs typeface="Consolas" pitchFamily="49" charset="0"/>
              </a:rPr>
              <a:t>SELECT A1, …, </a:t>
            </a:r>
            <a:r>
              <a:rPr lang="el-GR" dirty="0" err="1" smtClean="0">
                <a:latin typeface="Consolas" pitchFamily="49" charset="0"/>
                <a:cs typeface="Consolas" pitchFamily="49" charset="0"/>
              </a:rPr>
              <a:t>An</a:t>
            </a:r>
            <a:r>
              <a:rPr lang="el-GR" dirty="0" smtClean="0">
                <a:latin typeface="Consolas" pitchFamily="49" charset="0"/>
                <a:cs typeface="Consolas" pitchFamily="49" charset="0"/>
              </a:rPr>
              <a:t>	</a:t>
            </a:r>
            <a:r>
              <a:rPr lang="en-US" i="1" dirty="0" smtClean="0">
                <a:solidFill>
                  <a:srgbClr val="C00000"/>
                </a:solidFill>
                <a:latin typeface="Cambria" pitchFamily="18" charset="0"/>
              </a:rPr>
              <a:t> </a:t>
            </a:r>
            <a:r>
              <a:rPr lang="en-US" i="1" dirty="0" smtClean="0">
                <a:solidFill>
                  <a:srgbClr val="0000FF"/>
                </a:solidFill>
                <a:latin typeface="Cambria" pitchFamily="18" charset="0"/>
              </a:rPr>
              <a:t>//add V</a:t>
            </a:r>
            <a:r>
              <a:rPr lang="en-US" i="1" baseline="30000" dirty="0" smtClean="0">
                <a:solidFill>
                  <a:srgbClr val="0000FF"/>
                </a:solidFill>
                <a:latin typeface="Cambria" pitchFamily="18" charset="0"/>
              </a:rPr>
              <a:t>+</a:t>
            </a:r>
            <a:endParaRPr lang="el-GR" baseline="30000" dirty="0" smtClean="0">
              <a:solidFill>
                <a:srgbClr val="0000FF"/>
              </a:solidFill>
              <a:latin typeface="Consolas" pitchFamily="49" charset="0"/>
              <a:cs typeface="Consolas" pitchFamily="49" charset="0"/>
            </a:endParaRPr>
          </a:p>
          <a:p>
            <a:pPr lvl="1">
              <a:buNone/>
            </a:pPr>
            <a:r>
              <a:rPr lang="el-GR" dirty="0" smtClean="0">
                <a:latin typeface="Consolas" pitchFamily="49" charset="0"/>
                <a:cs typeface="Consolas" pitchFamily="49" charset="0"/>
              </a:rPr>
              <a:t>FROM R1 &amp; … &amp; </a:t>
            </a:r>
            <a:r>
              <a:rPr lang="el-GR" dirty="0" err="1" smtClean="0">
                <a:latin typeface="Consolas" pitchFamily="49" charset="0"/>
                <a:cs typeface="Consolas" pitchFamily="49" charset="0"/>
              </a:rPr>
              <a:t>Rm</a:t>
            </a:r>
            <a:endParaRPr lang="el-GR" dirty="0" smtClean="0">
              <a:latin typeface="Consolas" pitchFamily="49" charset="0"/>
              <a:cs typeface="Consolas" pitchFamily="49" charset="0"/>
            </a:endParaRPr>
          </a:p>
          <a:p>
            <a:pPr lvl="1">
              <a:buNone/>
            </a:pPr>
            <a:r>
              <a:rPr lang="el-GR" dirty="0" smtClean="0">
                <a:latin typeface="Consolas" pitchFamily="49" charset="0"/>
                <a:cs typeface="Consolas" pitchFamily="49" charset="0"/>
              </a:rPr>
              <a:t>WHERE Q1 AND NOT C1 AND … AND NOT </a:t>
            </a:r>
            <a:r>
              <a:rPr lang="el-GR" dirty="0" err="1" smtClean="0">
                <a:latin typeface="Consolas" pitchFamily="49" charset="0"/>
                <a:cs typeface="Consolas" pitchFamily="49" charset="0"/>
              </a:rPr>
              <a:t>Ck</a:t>
            </a:r>
            <a:r>
              <a:rPr lang="el-GR" dirty="0" smtClean="0">
                <a:latin typeface="Consolas" pitchFamily="49" charset="0"/>
                <a:cs typeface="Consolas" pitchFamily="49" charset="0"/>
              </a:rPr>
              <a:t> )</a:t>
            </a:r>
          </a:p>
          <a:p>
            <a:pPr>
              <a:buNone/>
            </a:pP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17</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a:t>
            </a:r>
            <a:endParaRPr lang="el-GR" dirty="0"/>
          </a:p>
        </p:txBody>
      </p:sp>
      <p:sp>
        <p:nvSpPr>
          <p:cNvPr id="3" name="Content Placeholder 2"/>
          <p:cNvSpPr>
            <a:spLocks noGrp="1"/>
          </p:cNvSpPr>
          <p:nvPr>
            <p:ph idx="1"/>
          </p:nvPr>
        </p:nvSpPr>
        <p:spPr/>
        <p:txBody>
          <a:bodyPr/>
          <a:lstStyle/>
          <a:p>
            <a:r>
              <a:rPr lang="en-US" dirty="0" smtClean="0"/>
              <a:t>Maintenance is incremental: you try to </a:t>
            </a:r>
            <a:r>
              <a:rPr lang="en-US" dirty="0" err="1" smtClean="0"/>
              <a:t>recompute</a:t>
            </a:r>
            <a:r>
              <a:rPr lang="en-US" dirty="0" smtClean="0"/>
              <a:t> V by checking out only the existing data</a:t>
            </a:r>
          </a:p>
          <a:p>
            <a:r>
              <a:rPr lang="en-US" dirty="0" smtClean="0"/>
              <a:t>“Taxonomy” of atomic changes with locality principle: if you are given a complex redefinition, you can process it one change at a time (atomic changes are </a:t>
            </a:r>
            <a:r>
              <a:rPr lang="en-US" dirty="0" err="1" smtClean="0"/>
              <a:t>composable</a:t>
            </a:r>
            <a:r>
              <a:rPr lang="en-US" dirty="0" smtClean="0"/>
              <a:t>)</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18</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Nica</a:t>
            </a:r>
            <a:r>
              <a:rPr lang="en-US" dirty="0" smtClean="0"/>
              <a:t> et al., EDBT 1998</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What if the schema in one of the relations participating to the view definition changes?</a:t>
            </a:r>
          </a:p>
          <a:p>
            <a:r>
              <a:rPr lang="en-US" dirty="0" smtClean="0"/>
              <a:t>The method by </a:t>
            </a:r>
            <a:r>
              <a:rPr lang="en-US" dirty="0" err="1" smtClean="0"/>
              <a:t>Nica</a:t>
            </a:r>
            <a:r>
              <a:rPr lang="en-US" dirty="0" smtClean="0"/>
              <a:t> et al., proposes an algorithm (heavily oriented towards handling </a:t>
            </a:r>
            <a:r>
              <a:rPr lang="en-US" b="1" dirty="0" smtClean="0"/>
              <a:t>deletions</a:t>
            </a:r>
            <a:r>
              <a:rPr lang="en-US" dirty="0" smtClean="0"/>
              <a:t>) for </a:t>
            </a:r>
            <a:r>
              <a:rPr lang="en-US" dirty="0" err="1" smtClean="0"/>
              <a:t>rewritting</a:t>
            </a:r>
            <a:r>
              <a:rPr lang="en-US" dirty="0" smtClean="0"/>
              <a:t> the view to address the change</a:t>
            </a:r>
          </a:p>
          <a:p>
            <a:r>
              <a:rPr lang="en-US" dirty="0" smtClean="0"/>
              <a:t>Two pillars:</a:t>
            </a:r>
          </a:p>
          <a:p>
            <a:pPr lvl="1"/>
            <a:r>
              <a:rPr lang="en-US" dirty="0" smtClean="0"/>
              <a:t>A Meta Knowledge Base keeping semantic properties of the database</a:t>
            </a:r>
          </a:p>
          <a:p>
            <a:pPr lvl="1"/>
            <a:r>
              <a:rPr lang="en-US" dirty="0" smtClean="0"/>
              <a:t>The annotation of views with directives on how to respond to changes</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19</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Evolution: why and what</a:t>
            </a:r>
            <a:endParaRPr lang="el-GR" dirty="0"/>
          </a:p>
        </p:txBody>
      </p:sp>
      <p:sp>
        <p:nvSpPr>
          <p:cNvPr id="6" name="Content Placeholder 5"/>
          <p:cNvSpPr>
            <a:spLocks noGrp="1"/>
          </p:cNvSpPr>
          <p:nvPr>
            <p:ph idx="1"/>
          </p:nvPr>
        </p:nvSpPr>
        <p:spPr/>
        <p:txBody>
          <a:bodyPr>
            <a:noAutofit/>
          </a:bodyPr>
          <a:lstStyle/>
          <a:p>
            <a:r>
              <a:rPr lang="en-US" sz="2400" dirty="0" smtClean="0"/>
              <a:t>Software systems and, thus, databases are dynamic environments and can evolve due</a:t>
            </a:r>
          </a:p>
          <a:p>
            <a:pPr lvl="1"/>
            <a:r>
              <a:rPr lang="en-US" sz="2000" dirty="0" smtClean="0"/>
              <a:t>Changes of requirements</a:t>
            </a:r>
          </a:p>
          <a:p>
            <a:pPr lvl="1"/>
            <a:r>
              <a:rPr lang="en-US" sz="2000" dirty="0" smtClean="0"/>
              <a:t>Internal restructuring due to performance reasons</a:t>
            </a:r>
          </a:p>
          <a:p>
            <a:pPr lvl="1"/>
            <a:r>
              <a:rPr lang="en-US" sz="2000" dirty="0" smtClean="0"/>
              <a:t>migration / integration of data from another system</a:t>
            </a:r>
          </a:p>
          <a:p>
            <a:pPr lvl="1"/>
            <a:r>
              <a:rPr lang="en-US" sz="2000" dirty="0" smtClean="0"/>
              <a:t>…</a:t>
            </a:r>
          </a:p>
          <a:p>
            <a:endParaRPr lang="en-US" sz="2400" dirty="0" smtClean="0"/>
          </a:p>
          <a:p>
            <a:r>
              <a:rPr lang="en-US" sz="2400" dirty="0" smtClean="0"/>
              <a:t>Database evolution concerns</a:t>
            </a:r>
          </a:p>
          <a:p>
            <a:pPr lvl="1"/>
            <a:r>
              <a:rPr lang="en-US" sz="2000" dirty="0" smtClean="0"/>
              <a:t>changes in the content (</a:t>
            </a:r>
            <a:r>
              <a:rPr lang="en-US" sz="2000" b="1" dirty="0" smtClean="0"/>
              <a:t>data</a:t>
            </a:r>
            <a:r>
              <a:rPr lang="en-US" sz="2000" dirty="0" smtClean="0"/>
              <a:t>) of the databases as time passes by</a:t>
            </a:r>
          </a:p>
          <a:p>
            <a:pPr lvl="1"/>
            <a:r>
              <a:rPr lang="en-US" sz="2000" dirty="0" smtClean="0"/>
              <a:t>changes in the internal structure, or </a:t>
            </a:r>
            <a:r>
              <a:rPr lang="en-US" sz="2000" b="1" dirty="0" smtClean="0">
                <a:solidFill>
                  <a:srgbClr val="FF0000"/>
                </a:solidFill>
              </a:rPr>
              <a:t>schema</a:t>
            </a:r>
            <a:r>
              <a:rPr lang="en-US" sz="2000" dirty="0" smtClean="0"/>
              <a:t>, of the database</a:t>
            </a:r>
          </a:p>
          <a:p>
            <a:pPr lvl="1"/>
            <a:r>
              <a:rPr lang="en-US" sz="2000" dirty="0" smtClean="0"/>
              <a:t>changes in the operational environment of the database</a:t>
            </a:r>
          </a:p>
        </p:txBody>
      </p:sp>
      <p:sp>
        <p:nvSpPr>
          <p:cNvPr id="5" name="Slide Number Placeholder 4"/>
          <p:cNvSpPr>
            <a:spLocks noGrp="1"/>
          </p:cNvSpPr>
          <p:nvPr>
            <p:ph type="sldNum" sz="quarter" idx="12"/>
          </p:nvPr>
        </p:nvSpPr>
        <p:spPr/>
        <p:txBody>
          <a:bodyPr/>
          <a:lstStyle/>
          <a:p>
            <a:fld id="{69E29E33-B620-47F9-BB04-8846C2A5AFCC}" type="slidenum">
              <a:rPr lang="en-US" smtClean="0"/>
              <a:pPr/>
              <a:t>2</a:t>
            </a:fld>
            <a:endParaRPr lang="en-US" dirty="0"/>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Knowledge Base</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Information on </a:t>
            </a:r>
          </a:p>
          <a:p>
            <a:pPr lvl="1"/>
            <a:r>
              <a:rPr lang="en-US" dirty="0" smtClean="0"/>
              <a:t>Available relations and views</a:t>
            </a:r>
          </a:p>
          <a:p>
            <a:pPr lvl="1"/>
            <a:r>
              <a:rPr lang="en-US" dirty="0" smtClean="0"/>
              <a:t>Implicit join conditions</a:t>
            </a:r>
          </a:p>
          <a:p>
            <a:pPr lvl="1"/>
            <a:r>
              <a:rPr lang="en-US" dirty="0" smtClean="0"/>
              <a:t>Semantic equivalences: which attribute/relation can be regarded as a potential replacement for another</a:t>
            </a:r>
          </a:p>
          <a:p>
            <a:r>
              <a:rPr lang="en-US" dirty="0" smtClean="0"/>
              <a:t>For example:</a:t>
            </a:r>
          </a:p>
          <a:p>
            <a:pPr lvl="1"/>
            <a:r>
              <a:rPr lang="en-US" dirty="0" smtClean="0"/>
              <a:t>Join conditions: </a:t>
            </a:r>
          </a:p>
          <a:p>
            <a:pPr lvl="2"/>
            <a:r>
              <a:rPr lang="fr-FR" dirty="0" err="1" smtClean="0">
                <a:latin typeface="Consolas" pitchFamily="49" charset="0"/>
                <a:cs typeface="Consolas" pitchFamily="49" charset="0"/>
              </a:rPr>
              <a:t>product.prod_id</a:t>
            </a:r>
            <a:r>
              <a:rPr lang="fr-FR" dirty="0" smtClean="0">
                <a:latin typeface="Consolas" pitchFamily="49" charset="0"/>
                <a:cs typeface="Consolas" pitchFamily="49" charset="0"/>
              </a:rPr>
              <a:t> = </a:t>
            </a:r>
            <a:r>
              <a:rPr lang="fr-FR" dirty="0" err="1" smtClean="0">
                <a:latin typeface="Consolas" pitchFamily="49" charset="0"/>
                <a:cs typeface="Consolas" pitchFamily="49" charset="0"/>
              </a:rPr>
              <a:t>sales.prod_id</a:t>
            </a:r>
            <a:endParaRPr lang="fr-FR" dirty="0" smtClean="0">
              <a:latin typeface="Consolas" pitchFamily="49" charset="0"/>
              <a:cs typeface="Consolas" pitchFamily="49" charset="0"/>
            </a:endParaRPr>
          </a:p>
          <a:p>
            <a:pPr lvl="1"/>
            <a:r>
              <a:rPr lang="en-US" dirty="0" smtClean="0"/>
              <a:t>Equivalence assertions: </a:t>
            </a:r>
          </a:p>
          <a:p>
            <a:pPr lvl="2"/>
            <a:r>
              <a:rPr lang="fr-FR" dirty="0" err="1" smtClean="0">
                <a:latin typeface="Consolas" pitchFamily="49" charset="0"/>
                <a:cs typeface="Consolas" pitchFamily="49" charset="0"/>
              </a:rPr>
              <a:t>sales.prod_id</a:t>
            </a:r>
            <a:r>
              <a:rPr lang="fr-FR" dirty="0" smtClean="0">
                <a:latin typeface="Consolas" pitchFamily="49" charset="0"/>
                <a:cs typeface="Consolas" pitchFamily="49" charset="0"/>
              </a:rPr>
              <a:t> = </a:t>
            </a:r>
            <a:r>
              <a:rPr lang="fr-FR" dirty="0" err="1" smtClean="0">
                <a:latin typeface="Consolas" pitchFamily="49" charset="0"/>
                <a:cs typeface="Consolas" pitchFamily="49" charset="0"/>
              </a:rPr>
              <a:t>product.prod_id</a:t>
            </a:r>
            <a:endParaRPr lang="fr-FR" dirty="0" smtClean="0">
              <a:latin typeface="Consolas" pitchFamily="49" charset="0"/>
              <a:cs typeface="Consolas" pitchFamily="49" charset="0"/>
            </a:endParaRPr>
          </a:p>
          <a:p>
            <a:pPr lvl="2"/>
            <a:r>
              <a:rPr lang="fr-FR" dirty="0" err="1" smtClean="0">
                <a:latin typeface="Consolas" pitchFamily="49" charset="0"/>
                <a:cs typeface="Consolas" pitchFamily="49" charset="0"/>
              </a:rPr>
              <a:t>times.calendar_year</a:t>
            </a:r>
            <a:r>
              <a:rPr lang="fr-FR" dirty="0" smtClean="0">
                <a:latin typeface="Consolas" pitchFamily="49" charset="0"/>
                <a:cs typeface="Consolas" pitchFamily="49" charset="0"/>
              </a:rPr>
              <a:t> = </a:t>
            </a:r>
            <a:r>
              <a:rPr lang="fr-FR" dirty="0" err="1" smtClean="0">
                <a:latin typeface="Consolas" pitchFamily="49" charset="0"/>
                <a:cs typeface="Consolas" pitchFamily="49" charset="0"/>
              </a:rPr>
              <a:t>year</a:t>
            </a:r>
            <a:r>
              <a:rPr lang="fr-FR" dirty="0" smtClean="0">
                <a:latin typeface="Consolas" pitchFamily="49" charset="0"/>
                <a:cs typeface="Consolas" pitchFamily="49" charset="0"/>
              </a:rPr>
              <a:t>(sales.</a:t>
            </a:r>
            <a:r>
              <a:rPr lang="fr-FR" dirty="0" err="1" smtClean="0">
                <a:latin typeface="Consolas" pitchFamily="49" charset="0"/>
                <a:cs typeface="Consolas" pitchFamily="49" charset="0"/>
              </a:rPr>
              <a:t>time_id</a:t>
            </a:r>
            <a:r>
              <a:rPr lang="fr-FR" dirty="0" smtClean="0">
                <a:latin typeface="Consolas" pitchFamily="49" charset="0"/>
                <a:cs typeface="Consolas" pitchFamily="49" charset="0"/>
              </a:rPr>
              <a:t>)</a:t>
            </a:r>
          </a:p>
          <a:p>
            <a:pPr lvl="1"/>
            <a:endParaRPr lang="en-US" dirty="0" smtClean="0"/>
          </a:p>
        </p:txBody>
      </p:sp>
      <p:sp>
        <p:nvSpPr>
          <p:cNvPr id="4" name="Slide Number Placeholder 3"/>
          <p:cNvSpPr>
            <a:spLocks noGrp="1"/>
          </p:cNvSpPr>
          <p:nvPr>
            <p:ph type="sldNum" sz="quarter" idx="12"/>
          </p:nvPr>
        </p:nvSpPr>
        <p:spPr/>
        <p:txBody>
          <a:bodyPr/>
          <a:lstStyle/>
          <a:p>
            <a:fld id="{69E29E33-B620-47F9-BB04-8846C2A5AFCC}" type="slidenum">
              <a:rPr lang="en-US" smtClean="0"/>
              <a:pPr/>
              <a:t>20</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annotation</a:t>
            </a:r>
            <a:endParaRPr lang="el-GR" dirty="0"/>
          </a:p>
        </p:txBody>
      </p:sp>
      <p:sp>
        <p:nvSpPr>
          <p:cNvPr id="3" name="Content Placeholder 2"/>
          <p:cNvSpPr>
            <a:spLocks noGrp="1"/>
          </p:cNvSpPr>
          <p:nvPr>
            <p:ph idx="1"/>
          </p:nvPr>
        </p:nvSpPr>
        <p:spPr/>
        <p:txBody>
          <a:bodyPr>
            <a:normAutofit fontScale="85000" lnSpcReduction="20000"/>
          </a:bodyPr>
          <a:lstStyle/>
          <a:p>
            <a:r>
              <a:rPr lang="en-US" dirty="0" smtClean="0"/>
              <a:t>E-SQL: language to annotate parts of a view (exported attributes, underlying relations and filters) </a:t>
            </a:r>
            <a:r>
              <a:rPr lang="en-US" dirty="0" err="1" smtClean="0"/>
              <a:t>wrt</a:t>
            </a:r>
            <a:r>
              <a:rPr lang="en-US" dirty="0" smtClean="0"/>
              <a:t>: </a:t>
            </a:r>
          </a:p>
          <a:p>
            <a:pPr lvl="1"/>
            <a:r>
              <a:rPr lang="en-US" dirty="0" smtClean="0"/>
              <a:t>Dispensability: if the part can be removed from the view definition completely </a:t>
            </a:r>
          </a:p>
          <a:p>
            <a:pPr lvl="1"/>
            <a:r>
              <a:rPr lang="en-US" dirty="0" err="1" smtClean="0"/>
              <a:t>Replaceability</a:t>
            </a:r>
            <a:r>
              <a:rPr lang="en-US" dirty="0" smtClean="0"/>
              <a:t> with an another equivalent part.</a:t>
            </a:r>
          </a:p>
          <a:p>
            <a:pPr lvl="1"/>
            <a:endParaRPr lang="en-US" dirty="0" smtClean="0"/>
          </a:p>
          <a:p>
            <a:pPr lvl="1">
              <a:buNone/>
            </a:pPr>
            <a:r>
              <a:rPr lang="fr-FR" sz="2100" dirty="0" smtClean="0">
                <a:latin typeface="Consolas" pitchFamily="49" charset="0"/>
                <a:cs typeface="Consolas" pitchFamily="49" charset="0"/>
              </a:rPr>
              <a:t>CREATE VIEW </a:t>
            </a:r>
            <a:r>
              <a:rPr lang="fr-FR" sz="2100" dirty="0" err="1" smtClean="0">
                <a:latin typeface="Consolas" pitchFamily="49" charset="0"/>
                <a:cs typeface="Consolas" pitchFamily="49" charset="0"/>
              </a:rPr>
              <a:t>empProj_VV</a:t>
            </a:r>
            <a:r>
              <a:rPr lang="fr-FR" sz="2100" dirty="0" smtClean="0">
                <a:latin typeface="Consolas" pitchFamily="49" charset="0"/>
                <a:cs typeface="Consolas" pitchFamily="49" charset="0"/>
              </a:rPr>
              <a:t> AS </a:t>
            </a:r>
          </a:p>
          <a:p>
            <a:pPr lvl="1">
              <a:buNone/>
            </a:pPr>
            <a:r>
              <a:rPr lang="fr-FR" sz="2100" dirty="0" smtClean="0">
                <a:latin typeface="Consolas" pitchFamily="49" charset="0"/>
                <a:cs typeface="Consolas" pitchFamily="49" charset="0"/>
              </a:rPr>
              <a:t>SELECT e.</a:t>
            </a:r>
            <a:r>
              <a:rPr lang="el-GR" sz="2100" dirty="0" smtClean="0">
                <a:latin typeface="Consolas" pitchFamily="49" charset="0"/>
                <a:cs typeface="Consolas" pitchFamily="49" charset="0"/>
              </a:rPr>
              <a:t>ΕΝ</a:t>
            </a:r>
            <a:r>
              <a:rPr lang="fr-FR" sz="2100" dirty="0" err="1" smtClean="0">
                <a:latin typeface="Consolas" pitchFamily="49" charset="0"/>
                <a:cs typeface="Consolas" pitchFamily="49" charset="0"/>
              </a:rPr>
              <a:t>ame</a:t>
            </a:r>
            <a:r>
              <a:rPr lang="fr-FR" sz="2100" dirty="0" smtClean="0">
                <a:latin typeface="Consolas" pitchFamily="49" charset="0"/>
                <a:cs typeface="Consolas" pitchFamily="49" charset="0"/>
              </a:rPr>
              <a:t>, </a:t>
            </a:r>
            <a:r>
              <a:rPr lang="fr-FR" sz="2100" dirty="0" err="1" smtClean="0">
                <a:latin typeface="Consolas" pitchFamily="49" charset="0"/>
                <a:cs typeface="Consolas" pitchFamily="49" charset="0"/>
              </a:rPr>
              <a:t>e.Ephone</a:t>
            </a:r>
            <a:r>
              <a:rPr lang="fr-FR" sz="2100" dirty="0" smtClean="0">
                <a:latin typeface="Consolas" pitchFamily="49" charset="0"/>
                <a:cs typeface="Consolas" pitchFamily="49" charset="0"/>
              </a:rPr>
              <a:t> </a:t>
            </a:r>
            <a:r>
              <a:rPr lang="fr-FR" sz="2100" dirty="0" smtClean="0">
                <a:solidFill>
                  <a:srgbClr val="0000FF"/>
                </a:solidFill>
                <a:latin typeface="Consolas" pitchFamily="49" charset="0"/>
                <a:cs typeface="Consolas" pitchFamily="49" charset="0"/>
              </a:rPr>
              <a:t>(AD </a:t>
            </a:r>
            <a:r>
              <a:rPr lang="fr-FR" sz="2100" dirty="0" err="1" smtClean="0">
                <a:solidFill>
                  <a:srgbClr val="0000FF"/>
                </a:solidFill>
                <a:latin typeface="Consolas" pitchFamily="49" charset="0"/>
                <a:cs typeface="Consolas" pitchFamily="49" charset="0"/>
              </a:rPr>
              <a:t>true</a:t>
            </a:r>
            <a:r>
              <a:rPr lang="fr-FR" sz="2100" dirty="0" smtClean="0">
                <a:solidFill>
                  <a:srgbClr val="0000FF"/>
                </a:solidFill>
                <a:latin typeface="Consolas" pitchFamily="49" charset="0"/>
                <a:cs typeface="Consolas" pitchFamily="49" charset="0"/>
              </a:rPr>
              <a:t>, AR </a:t>
            </a:r>
            <a:r>
              <a:rPr lang="fr-FR" sz="2100" dirty="0" err="1" smtClean="0">
                <a:solidFill>
                  <a:srgbClr val="0000FF"/>
                </a:solidFill>
                <a:latin typeface="Consolas" pitchFamily="49" charset="0"/>
                <a:cs typeface="Consolas" pitchFamily="49" charset="0"/>
              </a:rPr>
              <a:t>true</a:t>
            </a:r>
            <a:r>
              <a:rPr lang="fr-FR" sz="2100" dirty="0" smtClean="0">
                <a:solidFill>
                  <a:srgbClr val="0000FF"/>
                </a:solidFill>
                <a:latin typeface="Consolas" pitchFamily="49" charset="0"/>
                <a:cs typeface="Consolas" pitchFamily="49" charset="0"/>
              </a:rPr>
              <a:t>)</a:t>
            </a:r>
            <a:r>
              <a:rPr lang="fr-FR" sz="2100" dirty="0" smtClean="0">
                <a:latin typeface="Consolas" pitchFamily="49" charset="0"/>
                <a:cs typeface="Consolas" pitchFamily="49" charset="0"/>
              </a:rPr>
              <a:t> p.</a:t>
            </a:r>
            <a:r>
              <a:rPr lang="en-US" sz="2100" dirty="0" err="1" smtClean="0">
                <a:latin typeface="Consolas" pitchFamily="49" charset="0"/>
                <a:cs typeface="Consolas" pitchFamily="49" charset="0"/>
              </a:rPr>
              <a:t>PName</a:t>
            </a:r>
            <a:r>
              <a:rPr lang="fr-FR" sz="2100" dirty="0" smtClean="0">
                <a:latin typeface="Consolas" pitchFamily="49" charset="0"/>
                <a:cs typeface="Consolas" pitchFamily="49" charset="0"/>
              </a:rPr>
              <a:t>, </a:t>
            </a:r>
            <a:r>
              <a:rPr lang="fr-FR" sz="2100" dirty="0" err="1" smtClean="0">
                <a:latin typeface="Consolas" pitchFamily="49" charset="0"/>
                <a:cs typeface="Consolas" pitchFamily="49" charset="0"/>
              </a:rPr>
              <a:t>w.PDuration</a:t>
            </a:r>
            <a:endParaRPr lang="fr-FR" sz="2100" dirty="0" smtClean="0">
              <a:latin typeface="Consolas" pitchFamily="49" charset="0"/>
              <a:cs typeface="Consolas" pitchFamily="49" charset="0"/>
            </a:endParaRPr>
          </a:p>
          <a:p>
            <a:pPr lvl="1">
              <a:buNone/>
            </a:pPr>
            <a:r>
              <a:rPr lang="fr-FR" sz="2100" dirty="0" smtClean="0">
                <a:latin typeface="Consolas" pitchFamily="49" charset="0"/>
                <a:cs typeface="Consolas" pitchFamily="49" charset="0"/>
              </a:rPr>
              <a:t>FROM EMP e </a:t>
            </a:r>
            <a:r>
              <a:rPr lang="fr-FR" sz="2100" dirty="0" smtClean="0">
                <a:solidFill>
                  <a:srgbClr val="00B050"/>
                </a:solidFill>
                <a:latin typeface="Consolas" pitchFamily="49" charset="0"/>
                <a:cs typeface="Consolas" pitchFamily="49" charset="0"/>
              </a:rPr>
              <a:t>(RR </a:t>
            </a:r>
            <a:r>
              <a:rPr lang="fr-FR" sz="2100" dirty="0" err="1" smtClean="0">
                <a:solidFill>
                  <a:srgbClr val="00B050"/>
                </a:solidFill>
                <a:latin typeface="Consolas" pitchFamily="49" charset="0"/>
                <a:cs typeface="Consolas" pitchFamily="49" charset="0"/>
              </a:rPr>
              <a:t>true</a:t>
            </a:r>
            <a:r>
              <a:rPr lang="fr-FR" sz="2100" dirty="0" smtClean="0">
                <a:solidFill>
                  <a:srgbClr val="00B050"/>
                </a:solidFill>
                <a:latin typeface="Consolas" pitchFamily="49" charset="0"/>
                <a:cs typeface="Consolas" pitchFamily="49" charset="0"/>
              </a:rPr>
              <a:t>)</a:t>
            </a:r>
            <a:r>
              <a:rPr lang="fr-FR" sz="2100" dirty="0" smtClean="0">
                <a:latin typeface="Consolas" pitchFamily="49" charset="0"/>
                <a:cs typeface="Consolas" pitchFamily="49" charset="0"/>
              </a:rPr>
              <a:t>, PROJECT p,  WORKS w</a:t>
            </a:r>
          </a:p>
          <a:p>
            <a:pPr lvl="1">
              <a:buNone/>
            </a:pPr>
            <a:r>
              <a:rPr lang="fr-FR" sz="2100" dirty="0" smtClean="0">
                <a:latin typeface="Consolas" pitchFamily="49" charset="0"/>
                <a:cs typeface="Consolas" pitchFamily="49" charset="0"/>
              </a:rPr>
              <a:t>WHERE (e.</a:t>
            </a:r>
            <a:r>
              <a:rPr lang="el-GR" sz="2100" dirty="0" smtClean="0">
                <a:latin typeface="Consolas" pitchFamily="49" charset="0"/>
                <a:cs typeface="Consolas" pitchFamily="49" charset="0"/>
              </a:rPr>
              <a:t>Ε</a:t>
            </a:r>
            <a:r>
              <a:rPr lang="fr-FR" sz="2100" dirty="0" smtClean="0">
                <a:latin typeface="Consolas" pitchFamily="49" charset="0"/>
                <a:cs typeface="Consolas" pitchFamily="49" charset="0"/>
              </a:rPr>
              <a:t>id = </a:t>
            </a:r>
            <a:r>
              <a:rPr lang="en-US" sz="2100" dirty="0" err="1" smtClean="0">
                <a:latin typeface="Consolas" pitchFamily="49" charset="0"/>
                <a:cs typeface="Consolas" pitchFamily="49" charset="0"/>
              </a:rPr>
              <a:t>w.Eid</a:t>
            </a:r>
            <a:r>
              <a:rPr lang="en-US" sz="2100" dirty="0" smtClean="0">
                <a:latin typeface="Consolas" pitchFamily="49" charset="0"/>
                <a:cs typeface="Consolas" pitchFamily="49" charset="0"/>
              </a:rPr>
              <a:t>)</a:t>
            </a:r>
            <a:r>
              <a:rPr lang="fr-FR" sz="2100" dirty="0" smtClean="0">
                <a:latin typeface="Consolas" pitchFamily="49" charset="0"/>
                <a:cs typeface="Consolas" pitchFamily="49" charset="0"/>
              </a:rPr>
              <a:t> AND (</a:t>
            </a:r>
            <a:r>
              <a:rPr lang="fr-FR" sz="2100" dirty="0" err="1" smtClean="0">
                <a:latin typeface="Consolas" pitchFamily="49" charset="0"/>
                <a:cs typeface="Consolas" pitchFamily="49" charset="0"/>
              </a:rPr>
              <a:t>p.Pid</a:t>
            </a:r>
            <a:r>
              <a:rPr lang="fr-FR" sz="2100" dirty="0" smtClean="0">
                <a:latin typeface="Consolas" pitchFamily="49" charset="0"/>
                <a:cs typeface="Consolas" pitchFamily="49" charset="0"/>
              </a:rPr>
              <a:t> = </a:t>
            </a:r>
            <a:r>
              <a:rPr lang="fr-FR" sz="2100" dirty="0" err="1" smtClean="0">
                <a:latin typeface="Consolas" pitchFamily="49" charset="0"/>
                <a:cs typeface="Consolas" pitchFamily="49" charset="0"/>
              </a:rPr>
              <a:t>w.Pid</a:t>
            </a:r>
            <a:r>
              <a:rPr lang="fr-FR" sz="2100" dirty="0" smtClean="0">
                <a:latin typeface="Consolas" pitchFamily="49" charset="0"/>
                <a:cs typeface="Consolas" pitchFamily="49" charset="0"/>
              </a:rPr>
              <a:t>) AND (</a:t>
            </a:r>
            <a:r>
              <a:rPr lang="fr-FR" sz="2100" dirty="0" err="1" smtClean="0">
                <a:latin typeface="Consolas" pitchFamily="49" charset="0"/>
                <a:cs typeface="Consolas" pitchFamily="49" charset="0"/>
              </a:rPr>
              <a:t>p.Plocation</a:t>
            </a:r>
            <a:r>
              <a:rPr lang="fr-FR" sz="2100" dirty="0" smtClean="0">
                <a:latin typeface="Consolas" pitchFamily="49" charset="0"/>
                <a:cs typeface="Consolas" pitchFamily="49" charset="0"/>
              </a:rPr>
              <a:t>=Barcelona) </a:t>
            </a:r>
            <a:r>
              <a:rPr lang="en-US" sz="2100" dirty="0" smtClean="0">
                <a:solidFill>
                  <a:srgbClr val="0000FF"/>
                </a:solidFill>
                <a:latin typeface="Consolas" pitchFamily="49" charset="0"/>
                <a:cs typeface="Consolas" pitchFamily="49" charset="0"/>
              </a:rPr>
              <a:t>(CD true)</a:t>
            </a:r>
          </a:p>
          <a:p>
            <a:pPr lvl="1">
              <a:buNone/>
            </a:pPr>
            <a:endParaRPr lang="en-US" sz="2100" dirty="0" smtClean="0">
              <a:solidFill>
                <a:srgbClr val="0000FF"/>
              </a:solidFill>
              <a:latin typeface="Consolas" pitchFamily="49" charset="0"/>
              <a:cs typeface="Consolas" pitchFamily="49" charset="0"/>
            </a:endParaRPr>
          </a:p>
          <a:p>
            <a:pPr lvl="1">
              <a:buNone/>
            </a:pPr>
            <a:r>
              <a:rPr lang="en-US" sz="2100" dirty="0" smtClean="0">
                <a:solidFill>
                  <a:srgbClr val="00B050"/>
                </a:solidFill>
                <a:latin typeface="Consolas" pitchFamily="49" charset="0"/>
                <a:cs typeface="Consolas" pitchFamily="49" charset="0"/>
              </a:rPr>
              <a:t>//assuming a relation </a:t>
            </a:r>
            <a:r>
              <a:rPr lang="en-US" sz="2100" dirty="0" err="1" smtClean="0">
                <a:solidFill>
                  <a:srgbClr val="00B050"/>
                </a:solidFill>
                <a:latin typeface="Consolas" pitchFamily="49" charset="0"/>
                <a:cs typeface="Consolas" pitchFamily="49" charset="0"/>
              </a:rPr>
              <a:t>EMP_ContactInfo</a:t>
            </a:r>
            <a:r>
              <a:rPr lang="en-US" sz="2100" dirty="0" smtClean="0">
                <a:solidFill>
                  <a:srgbClr val="00B050"/>
                </a:solidFill>
                <a:latin typeface="Consolas" pitchFamily="49" charset="0"/>
                <a:cs typeface="Consolas" pitchFamily="49" charset="0"/>
              </a:rPr>
              <a:t> duplicating id, name, phone of EMP’s, possibly with other contact info means</a:t>
            </a:r>
            <a:endParaRPr lang="fr-FR" sz="2100" dirty="0" smtClean="0">
              <a:solidFill>
                <a:srgbClr val="00B050"/>
              </a:solidFill>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pPr/>
              <a:t>21</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View Synchronization algorithm</a:t>
            </a:r>
            <a:endParaRPr lang="el-GR" dirty="0"/>
          </a:p>
        </p:txBody>
      </p:sp>
      <p:sp>
        <p:nvSpPr>
          <p:cNvPr id="3" name="Content Placeholder 2"/>
          <p:cNvSpPr>
            <a:spLocks noGrp="1"/>
          </p:cNvSpPr>
          <p:nvPr>
            <p:ph idx="1"/>
          </p:nvPr>
        </p:nvSpPr>
        <p:spPr/>
        <p:txBody>
          <a:bodyPr>
            <a:normAutofit fontScale="85000" lnSpcReduction="20000"/>
          </a:bodyPr>
          <a:lstStyle/>
          <a:p>
            <a:r>
              <a:rPr lang="en-US" u="sng" dirty="0" smtClean="0"/>
              <a:t>Input</a:t>
            </a:r>
            <a:r>
              <a:rPr lang="en-US" dirty="0" smtClean="0"/>
              <a:t> : (0) an SPJ view V, (1) a change in a relation, (2) old MKB entities, and, (3) new MKB entities.  </a:t>
            </a:r>
          </a:p>
          <a:p>
            <a:r>
              <a:rPr lang="en-US" u="sng" dirty="0" smtClean="0"/>
              <a:t>Output</a:t>
            </a:r>
            <a:r>
              <a:rPr lang="en-US" dirty="0" smtClean="0"/>
              <a:t>: view rewritings to adapt to new MKB providing the same result</a:t>
            </a:r>
          </a:p>
          <a:p>
            <a:r>
              <a:rPr lang="en-US" dirty="0" smtClean="0"/>
              <a:t>Means: model that represents attributes as hyper-nodes and (</a:t>
            </a:r>
            <a:r>
              <a:rPr lang="en-US" dirty="0" err="1" smtClean="0"/>
              <a:t>i</a:t>
            </a:r>
            <a:r>
              <a:rPr lang="en-US" dirty="0" smtClean="0"/>
              <a:t>) relations, (ii) join cond., and (iii) equivalence assertions as hyper-edges</a:t>
            </a:r>
          </a:p>
          <a:p>
            <a:r>
              <a:rPr lang="en-US" dirty="0" smtClean="0"/>
              <a:t>Steps: </a:t>
            </a:r>
          </a:p>
          <a:p>
            <a:pPr lvl="1"/>
            <a:r>
              <a:rPr lang="en-US" dirty="0" smtClean="0"/>
              <a:t>find all entities affected for Old MKB to become New MKB, </a:t>
            </a:r>
          </a:p>
          <a:p>
            <a:pPr lvl="1"/>
            <a:r>
              <a:rPr lang="en-US" dirty="0" smtClean="0"/>
              <a:t>for each one of these entities find a replacement from Old MKB, </a:t>
            </a:r>
          </a:p>
          <a:p>
            <a:pPr lvl="1"/>
            <a:r>
              <a:rPr lang="en-US" dirty="0" smtClean="0"/>
              <a:t>rewrite the view over these replacements. </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22</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warehouse evolution</a:t>
            </a:r>
            <a:endParaRPr lang="el-GR" dirty="0"/>
          </a:p>
        </p:txBody>
      </p:sp>
      <p:sp>
        <p:nvSpPr>
          <p:cNvPr id="3" name="Text Placeholder 2"/>
          <p:cNvSpPr>
            <a:spLocks noGrp="1"/>
          </p:cNvSpPr>
          <p:nvPr>
            <p:ph type="body" idx="1"/>
          </p:nvPr>
        </p:nvSpPr>
        <p:spPr/>
        <p:txBody>
          <a:bodyPr/>
          <a:lstStyle/>
          <a:p>
            <a:pPr>
              <a:buFontTx/>
              <a:buChar char="-"/>
            </a:pPr>
            <a:r>
              <a:rPr lang="en-US" dirty="0" smtClean="0"/>
              <a:t> DWs as Views</a:t>
            </a:r>
          </a:p>
          <a:p>
            <a:pPr>
              <a:buFontTx/>
              <a:buChar char="-"/>
            </a:pPr>
            <a:r>
              <a:rPr lang="en-US" dirty="0" smtClean="0"/>
              <a:t> Evolving dimensions &amp; SCD</a:t>
            </a:r>
          </a:p>
          <a:p>
            <a:pPr>
              <a:buFontTx/>
              <a:buChar char="-"/>
            </a:pPr>
            <a:r>
              <a:rPr lang="en-US" dirty="0" smtClean="0"/>
              <a:t> </a:t>
            </a:r>
            <a:r>
              <a:rPr lang="en-US" dirty="0" err="1" smtClean="0"/>
              <a:t>Multiversion</a:t>
            </a:r>
            <a:endParaRPr lang="el-GR"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23</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days (late ‘90s)</a:t>
            </a:r>
            <a:endParaRPr lang="el-GR" dirty="0"/>
          </a:p>
        </p:txBody>
      </p:sp>
      <p:sp>
        <p:nvSpPr>
          <p:cNvPr id="3" name="Content Placeholder 2"/>
          <p:cNvSpPr>
            <a:spLocks noGrp="1"/>
          </p:cNvSpPr>
          <p:nvPr>
            <p:ph idx="1"/>
          </p:nvPr>
        </p:nvSpPr>
        <p:spPr/>
        <p:txBody>
          <a:bodyPr/>
          <a:lstStyle/>
          <a:p>
            <a:r>
              <a:rPr lang="en-US" dirty="0" smtClean="0"/>
              <a:t>Back then, people continued to think that DWs were </a:t>
            </a:r>
            <a:r>
              <a:rPr lang="en-US" b="1" dirty="0" smtClean="0"/>
              <a:t>collections of materialized views</a:t>
            </a:r>
            <a:r>
              <a:rPr lang="en-US" dirty="0" smtClean="0"/>
              <a:t>, defined over sources.</a:t>
            </a:r>
          </a:p>
          <a:p>
            <a:r>
              <a:rPr lang="en-US" dirty="0" smtClean="0"/>
              <a:t>In this case, evolution is mostly an issue of adapting the views’ definitions whenever sources changes </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24</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Bellahsene</a:t>
            </a:r>
            <a:r>
              <a:rPr lang="en-US" dirty="0" smtClean="0"/>
              <a:t> (DEXA’98, KAIS02)</a:t>
            </a:r>
            <a:endParaRPr lang="el-GR" dirty="0"/>
          </a:p>
        </p:txBody>
      </p:sp>
      <p:sp>
        <p:nvSpPr>
          <p:cNvPr id="3" name="Content Placeholder 2"/>
          <p:cNvSpPr>
            <a:spLocks noGrp="1"/>
          </p:cNvSpPr>
          <p:nvPr>
            <p:ph idx="1"/>
          </p:nvPr>
        </p:nvSpPr>
        <p:spPr/>
        <p:txBody>
          <a:bodyPr>
            <a:normAutofit/>
          </a:bodyPr>
          <a:lstStyle/>
          <a:p>
            <a:r>
              <a:rPr lang="en-US" sz="2600" dirty="0" smtClean="0"/>
              <a:t>Annotate views with a </a:t>
            </a:r>
            <a:r>
              <a:rPr lang="en-US" sz="2600" dirty="0" smtClean="0">
                <a:solidFill>
                  <a:srgbClr val="FF0000"/>
                </a:solidFill>
                <a:latin typeface="Consolas" pitchFamily="49" charset="0"/>
                <a:cs typeface="Consolas" pitchFamily="49" charset="0"/>
              </a:rPr>
              <a:t>HIDE</a:t>
            </a:r>
            <a:r>
              <a:rPr lang="en-US" sz="2600" dirty="0" smtClean="0"/>
              <a:t> clause that works oppositely to SELECT (i.e., you project all attributes except for the hidden ones)</a:t>
            </a:r>
          </a:p>
          <a:p>
            <a:r>
              <a:rPr lang="en-US" sz="2600" dirty="0" smtClean="0"/>
              <a:t>What if </a:t>
            </a:r>
            <a:r>
              <a:rPr lang="en-US" sz="2600" b="1" dirty="0" smtClean="0"/>
              <a:t>sources </a:t>
            </a:r>
            <a:r>
              <a:rPr lang="en-US" sz="2600" dirty="0" smtClean="0"/>
              <a:t>change? The author considers attribute/relation addition &amp; deletion and the impact it has to view </a:t>
            </a:r>
            <a:r>
              <a:rPr lang="en-US" sz="2600" dirty="0" err="1" smtClean="0"/>
              <a:t>rematerialization</a:t>
            </a:r>
            <a:r>
              <a:rPr lang="en-US" sz="2600" dirty="0" smtClean="0"/>
              <a:t> (how to </a:t>
            </a:r>
            <a:r>
              <a:rPr lang="en-US" sz="2600" dirty="0" err="1" smtClean="0"/>
              <a:t>recompute</a:t>
            </a:r>
            <a:r>
              <a:rPr lang="en-US" sz="2600" dirty="0" smtClean="0"/>
              <a:t> the materialized extent via SQL commands)</a:t>
            </a:r>
          </a:p>
          <a:p>
            <a:r>
              <a:rPr lang="en-US" sz="2600" dirty="0" smtClean="0"/>
              <a:t>Cost model to estimate the cost of different options</a:t>
            </a:r>
          </a:p>
          <a:p>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25</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Quix</a:t>
            </a:r>
            <a:r>
              <a:rPr lang="en-US" dirty="0" smtClean="0"/>
              <a:t> @ DMDW ‘99</a:t>
            </a:r>
            <a:endParaRPr lang="en-US" dirty="0"/>
          </a:p>
        </p:txBody>
      </p:sp>
      <p:sp>
        <p:nvSpPr>
          <p:cNvPr id="6" name="Content Placeholder 5"/>
          <p:cNvSpPr>
            <a:spLocks noGrp="1"/>
          </p:cNvSpPr>
          <p:nvPr>
            <p:ph idx="1"/>
          </p:nvPr>
        </p:nvSpPr>
        <p:spPr>
          <a:xfrm>
            <a:off x="457200" y="1600201"/>
            <a:ext cx="8229600" cy="2057400"/>
          </a:xfrm>
        </p:spPr>
        <p:txBody>
          <a:bodyPr>
            <a:normAutofit lnSpcReduction="10000"/>
          </a:bodyPr>
          <a:lstStyle/>
          <a:p>
            <a:r>
              <a:rPr lang="en-US" sz="2400" dirty="0" smtClean="0"/>
              <a:t>Context: DW schemata annotated with quality factors</a:t>
            </a:r>
          </a:p>
          <a:p>
            <a:r>
              <a:rPr lang="en-US" sz="2400" dirty="0" smtClean="0"/>
              <a:t>Metadata </a:t>
            </a:r>
            <a:r>
              <a:rPr lang="en-US" sz="2400" dirty="0"/>
              <a:t>that track the history of changes and provide a set of rules to enforce when a quality factor </a:t>
            </a:r>
            <a:r>
              <a:rPr lang="en-US" sz="2400" dirty="0" smtClean="0"/>
              <a:t>(completeness, consistency, correctness, …) has </a:t>
            </a:r>
            <a:r>
              <a:rPr lang="en-US" sz="2400" dirty="0"/>
              <a:t>to be reevaluated. </a:t>
            </a:r>
          </a:p>
          <a:p>
            <a:r>
              <a:rPr lang="en-US" sz="2400" dirty="0" smtClean="0"/>
              <a:t>Basic </a:t>
            </a:r>
            <a:r>
              <a:rPr lang="en-US" sz="2400" b="1" dirty="0" smtClean="0"/>
              <a:t>taxonomy of changes</a:t>
            </a:r>
          </a:p>
        </p:txBody>
      </p:sp>
      <p:graphicFrame>
        <p:nvGraphicFramePr>
          <p:cNvPr id="4" name="Table 3"/>
          <p:cNvGraphicFramePr>
            <a:graphicFrameLocks noGrp="1"/>
          </p:cNvGraphicFramePr>
          <p:nvPr/>
        </p:nvGraphicFramePr>
        <p:xfrm>
          <a:off x="1447800" y="3886200"/>
          <a:ext cx="5943599" cy="2123440"/>
        </p:xfrm>
        <a:graphic>
          <a:graphicData uri="http://schemas.openxmlformats.org/drawingml/2006/table">
            <a:tbl>
              <a:tblPr firstRow="1" bandRow="1">
                <a:tableStyleId>{5C22544A-7EE6-4342-B048-85BDC9FD1C3A}</a:tableStyleId>
              </a:tblPr>
              <a:tblGrid>
                <a:gridCol w="1143000"/>
                <a:gridCol w="1142006"/>
                <a:gridCol w="1219531"/>
                <a:gridCol w="1219531"/>
                <a:gridCol w="1219531"/>
              </a:tblGrid>
              <a:tr h="370840">
                <a:tc>
                  <a:txBody>
                    <a:bodyPr/>
                    <a:lstStyle/>
                    <a:p>
                      <a:endParaRPr lang="el-GR" dirty="0"/>
                    </a:p>
                  </a:txBody>
                  <a:tcPr/>
                </a:tc>
                <a:tc>
                  <a:txBody>
                    <a:bodyPr/>
                    <a:lstStyle/>
                    <a:p>
                      <a:pPr algn="ctr"/>
                      <a:r>
                        <a:rPr lang="en-US" dirty="0" smtClean="0"/>
                        <a:t>Relation</a:t>
                      </a:r>
                      <a:endParaRPr lang="el-GR" dirty="0"/>
                    </a:p>
                  </a:txBody>
                  <a:tcPr/>
                </a:tc>
                <a:tc>
                  <a:txBody>
                    <a:bodyPr/>
                    <a:lstStyle/>
                    <a:p>
                      <a:pPr algn="ctr"/>
                      <a:r>
                        <a:rPr lang="en-US" dirty="0" smtClean="0"/>
                        <a:t>View</a:t>
                      </a:r>
                      <a:endParaRPr lang="el-GR" dirty="0"/>
                    </a:p>
                  </a:txBody>
                  <a:tcPr/>
                </a:tc>
                <a:tc>
                  <a:txBody>
                    <a:bodyPr/>
                    <a:lstStyle/>
                    <a:p>
                      <a:pPr algn="ctr"/>
                      <a:r>
                        <a:rPr lang="en-US" dirty="0" smtClean="0"/>
                        <a:t>Attribute</a:t>
                      </a:r>
                      <a:endParaRPr lang="el-GR" dirty="0"/>
                    </a:p>
                  </a:txBody>
                  <a:tcPr/>
                </a:tc>
                <a:tc>
                  <a:txBody>
                    <a:bodyPr/>
                    <a:lstStyle/>
                    <a:p>
                      <a:pPr algn="ctr"/>
                      <a:r>
                        <a:rPr lang="en-US" dirty="0" smtClean="0"/>
                        <a:t>Constraint</a:t>
                      </a:r>
                      <a:endParaRPr lang="el-GR" dirty="0"/>
                    </a:p>
                  </a:txBody>
                  <a:tcPr/>
                </a:tc>
              </a:tr>
              <a:tr h="370840">
                <a:tc>
                  <a:txBody>
                    <a:bodyPr/>
                    <a:lstStyle/>
                    <a:p>
                      <a:r>
                        <a:rPr lang="en-US" dirty="0" smtClean="0"/>
                        <a:t>Add</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r>
              <a:tr h="370840">
                <a:tc>
                  <a:txBody>
                    <a:bodyPr/>
                    <a:lstStyle/>
                    <a:p>
                      <a:r>
                        <a:rPr lang="en-US" dirty="0" smtClean="0"/>
                        <a:t>Delete</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r>
              <a:tr h="370840">
                <a:tc>
                  <a:txBody>
                    <a:bodyPr/>
                    <a:lstStyle/>
                    <a:p>
                      <a:r>
                        <a:rPr lang="en-US" dirty="0" smtClean="0"/>
                        <a:t>Rename</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endParaRPr lang="el-GR" dirty="0"/>
                    </a:p>
                  </a:txBody>
                  <a:tcPr/>
                </a:tc>
              </a:tr>
              <a:tr h="370840">
                <a:tc>
                  <a:txBody>
                    <a:bodyPr/>
                    <a:lstStyle/>
                    <a:p>
                      <a:r>
                        <a:rPr lang="en-US" dirty="0" smtClean="0"/>
                        <a:t>Redefine semantics</a:t>
                      </a:r>
                      <a:endParaRPr lang="el-GR" dirty="0"/>
                    </a:p>
                  </a:txBody>
                  <a:tcPr/>
                </a:tc>
                <a:tc>
                  <a:txBody>
                    <a:bodyPr/>
                    <a:lstStyle/>
                    <a:p>
                      <a:pPr algn="ctr"/>
                      <a:endParaRPr lang="el-GR" dirty="0"/>
                    </a:p>
                  </a:txBody>
                  <a:tcPr/>
                </a:tc>
                <a:tc>
                  <a:txBody>
                    <a:bodyPr/>
                    <a:lstStyle/>
                    <a:p>
                      <a:pPr algn="ctr"/>
                      <a:r>
                        <a:rPr lang="el-GR" dirty="0" smtClean="0">
                          <a:sym typeface="Wingdings"/>
                        </a:rPr>
                        <a:t></a:t>
                      </a:r>
                      <a:endParaRPr lang="el-GR" dirty="0"/>
                    </a:p>
                  </a:txBody>
                  <a:tcPr/>
                </a:tc>
                <a:tc>
                  <a:txBody>
                    <a:bodyPr/>
                    <a:lstStyle/>
                    <a:p>
                      <a:pPr algn="ctr"/>
                      <a:endParaRPr lang="el-GR" dirty="0"/>
                    </a:p>
                  </a:txBody>
                  <a:tcPr/>
                </a:tc>
                <a:tc>
                  <a:txBody>
                    <a:bodyPr/>
                    <a:lstStyle/>
                    <a:p>
                      <a:pPr algn="ctr"/>
                      <a:endParaRPr lang="el-GR" dirty="0"/>
                    </a:p>
                  </a:txBody>
                  <a:tcPr/>
                </a:tc>
              </a:tr>
            </a:tbl>
          </a:graphicData>
        </a:graphic>
      </p:graphicFrame>
      <p:pic>
        <p:nvPicPr>
          <p:cNvPr id="1027" name="Picture 3" descr="D:\Users\pvassil\PROJECTS\_OLD\DWQ\dwqLogo.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72400" y="304800"/>
            <a:ext cx="1171686" cy="990600"/>
          </a:xfrm>
          <a:prstGeom prst="rect">
            <a:avLst/>
          </a:prstGeom>
          <a:noFill/>
        </p:spPr>
      </p:pic>
      <p:sp>
        <p:nvSpPr>
          <p:cNvPr id="7" name="Slide Number Placeholder 6"/>
          <p:cNvSpPr>
            <a:spLocks noGrp="1"/>
          </p:cNvSpPr>
          <p:nvPr>
            <p:ph type="sldNum" sz="quarter" idx="12"/>
          </p:nvPr>
        </p:nvSpPr>
        <p:spPr/>
        <p:txBody>
          <a:bodyPr/>
          <a:lstStyle/>
          <a:p>
            <a:fld id="{69E29E33-B620-47F9-BB04-8846C2A5AFCC}" type="slidenum">
              <a:rPr lang="en-US" smtClean="0"/>
              <a:pPr/>
              <a:t>26</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and then came dimension buses and multidimensional models …</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 which treat the DW is a collection of </a:t>
            </a:r>
          </a:p>
          <a:p>
            <a:pPr lvl="1"/>
            <a:r>
              <a:rPr lang="en-US" b="1" dirty="0" smtClean="0"/>
              <a:t>cubes</a:t>
            </a:r>
            <a:r>
              <a:rPr lang="en-US" dirty="0" smtClean="0"/>
              <a:t>, representing clean, undisputed facts that are to be loaded from the sources, cleaned and transformed, and eventually queried by the client applications</a:t>
            </a:r>
          </a:p>
          <a:p>
            <a:pPr lvl="1"/>
            <a:r>
              <a:rPr lang="en-US" dirty="0" smtClean="0"/>
              <a:t>defined over </a:t>
            </a:r>
            <a:r>
              <a:rPr lang="en-US" b="1" dirty="0" smtClean="0"/>
              <a:t>consolidated dimensions</a:t>
            </a:r>
            <a:r>
              <a:rPr lang="el-GR" b="1" dirty="0" smtClean="0"/>
              <a:t> </a:t>
            </a:r>
            <a:r>
              <a:rPr lang="en-US" dirty="0" smtClean="0"/>
              <a:t>that uniquely and commonly define the context of the facts</a:t>
            </a:r>
          </a:p>
          <a:p>
            <a:endParaRPr lang="en-US" b="1" dirty="0" smtClean="0"/>
          </a:p>
          <a:p>
            <a:r>
              <a:rPr lang="en-US" b="1" dirty="0" smtClean="0"/>
              <a:t>… The idea of a central DW schema acting as reference for the back-stage loading and front-end querying completely changed the perspective of DW research …</a:t>
            </a:r>
            <a:endParaRPr lang="el-GR" b="1"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27</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Slowly Changing Dimensions</a:t>
            </a:r>
            <a:endParaRPr lang="el-GR" dirty="0"/>
          </a:p>
        </p:txBody>
      </p:sp>
      <p:sp>
        <p:nvSpPr>
          <p:cNvPr id="5" name="Content Placeholder 4"/>
          <p:cNvSpPr>
            <a:spLocks noGrp="1"/>
          </p:cNvSpPr>
          <p:nvPr>
            <p:ph idx="1"/>
          </p:nvPr>
        </p:nvSpPr>
        <p:spPr>
          <a:xfrm>
            <a:off x="457200" y="1600200"/>
            <a:ext cx="8229600" cy="4853136"/>
          </a:xfrm>
        </p:spPr>
        <p:txBody>
          <a:bodyPr>
            <a:noAutofit/>
          </a:bodyPr>
          <a:lstStyle/>
          <a:p>
            <a:pPr>
              <a:buNone/>
            </a:pPr>
            <a:r>
              <a:rPr lang="en-US" sz="2400" dirty="0" smtClean="0"/>
              <a:t>What you ‘</a:t>
            </a:r>
            <a:r>
              <a:rPr lang="en-US" sz="2400" dirty="0" err="1" smtClean="0"/>
              <a:t>ve</a:t>
            </a:r>
            <a:r>
              <a:rPr lang="en-US" sz="2400" dirty="0" smtClean="0"/>
              <a:t> probably head for dimension updates is SCD’s</a:t>
            </a:r>
          </a:p>
          <a:p>
            <a:pPr>
              <a:buNone/>
            </a:pPr>
            <a:endParaRPr lang="en-US" sz="2400" dirty="0" smtClean="0"/>
          </a:p>
          <a:p>
            <a:r>
              <a:rPr lang="en-US" sz="2400" dirty="0" smtClean="0"/>
              <a:t>Type 0: no change allowed</a:t>
            </a:r>
          </a:p>
          <a:p>
            <a:r>
              <a:rPr lang="en-US" sz="2400" dirty="0" smtClean="0"/>
              <a:t>Type 1: new value overwrites old</a:t>
            </a:r>
          </a:p>
          <a:p>
            <a:r>
              <a:rPr lang="en-US" sz="2400" dirty="0" smtClean="0"/>
              <a:t>Type 2: new record; valid time timestamps + status columns indicate which row is current and what happened</a:t>
            </a:r>
          </a:p>
          <a:p>
            <a:pPr lvl="1"/>
            <a:r>
              <a:rPr lang="en-US" sz="2000" dirty="0" smtClean="0"/>
              <a:t>New Surrogate Key (so joins with facts work as if these are different dimension records)</a:t>
            </a:r>
          </a:p>
          <a:p>
            <a:pPr lvl="1"/>
            <a:r>
              <a:rPr lang="en-US" sz="2000" dirty="0" smtClean="0"/>
              <a:t>Same natural / detailed key (to be used in group by’s)</a:t>
            </a:r>
          </a:p>
          <a:p>
            <a:pPr lvl="1"/>
            <a:r>
              <a:rPr lang="en-US" sz="2000" dirty="0" smtClean="0"/>
              <a:t>Status attribute: Current </a:t>
            </a:r>
            <a:r>
              <a:rPr lang="en-US" sz="2000" dirty="0" err="1" smtClean="0"/>
              <a:t>vs</a:t>
            </a:r>
            <a:r>
              <a:rPr lang="en-US" sz="2000" dirty="0" smtClean="0"/>
              <a:t> Old (aka Type 6)</a:t>
            </a:r>
          </a:p>
          <a:p>
            <a:r>
              <a:rPr lang="en-US" sz="2400" dirty="0" smtClean="0"/>
              <a:t>Type 3: add new column “</a:t>
            </a:r>
            <a:r>
              <a:rPr lang="en-US" sz="2400" dirty="0" err="1" smtClean="0"/>
              <a:t>PreviousValueForAttributeXXX</a:t>
            </a:r>
            <a:r>
              <a:rPr lang="en-US" sz="2400" dirty="0" smtClean="0"/>
              <a:t>” and update cells with new and old values respectively </a:t>
            </a:r>
          </a:p>
        </p:txBody>
      </p:sp>
      <p:sp>
        <p:nvSpPr>
          <p:cNvPr id="6" name="Slide Number Placeholder 5"/>
          <p:cNvSpPr>
            <a:spLocks noGrp="1"/>
          </p:cNvSpPr>
          <p:nvPr>
            <p:ph type="sldNum" sz="quarter" idx="12"/>
          </p:nvPr>
        </p:nvSpPr>
        <p:spPr/>
        <p:txBody>
          <a:bodyPr/>
          <a:lstStyle/>
          <a:p>
            <a:fld id="{69E29E33-B620-47F9-BB04-8846C2A5AFCC}" type="slidenum">
              <a:rPr lang="en-US" smtClean="0"/>
              <a:pPr/>
              <a:t>28</a:t>
            </a:fld>
            <a:endParaRPr lang="en-US"/>
          </a:p>
        </p:txBody>
      </p:sp>
      <p:sp>
        <p:nvSpPr>
          <p:cNvPr id="7" name="Footer Placeholder 6"/>
          <p:cNvSpPr>
            <a:spLocks noGrp="1"/>
          </p:cNvSpPr>
          <p:nvPr>
            <p:ph type="ftr" sz="quarter" idx="11"/>
          </p:nvPr>
        </p:nvSpPr>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Slowly Changing Dimensions</a:t>
            </a:r>
            <a:endParaRPr lang="el-GR" dirty="0"/>
          </a:p>
        </p:txBody>
      </p:sp>
      <p:sp>
        <p:nvSpPr>
          <p:cNvPr id="3" name="Content Placeholder 2"/>
          <p:cNvSpPr>
            <a:spLocks noGrp="1"/>
          </p:cNvSpPr>
          <p:nvPr>
            <p:ph idx="1"/>
          </p:nvPr>
        </p:nvSpPr>
        <p:spPr/>
        <p:txBody>
          <a:bodyPr/>
          <a:lstStyle/>
          <a:p>
            <a:r>
              <a:rPr lang="en-US" dirty="0" smtClean="0"/>
              <a:t>Type 4: definitions vary</a:t>
            </a:r>
          </a:p>
          <a:p>
            <a:pPr lvl="1"/>
            <a:r>
              <a:rPr lang="en-US" dirty="0" smtClean="0"/>
              <a:t>Split type 2 table in two tables subsets of the data set: the historical one and the current one (single row)</a:t>
            </a:r>
          </a:p>
          <a:p>
            <a:pPr lvl="1"/>
            <a:r>
              <a:rPr lang="en-US" dirty="0" smtClean="0"/>
              <a:t>Kimball’s: if some attributes of the dimension change frequently, export a new table (called “profile”)  just for them; facts have two FK’s for the dimension, one for the dim table and another for the profile table</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29</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evolves in DBMS...</a:t>
            </a:r>
            <a:endParaRPr lang="en-US" dirty="0"/>
          </a:p>
        </p:txBody>
      </p:sp>
      <p:sp>
        <p:nvSpPr>
          <p:cNvPr id="17411" name="Content Placeholder 2"/>
          <p:cNvSpPr>
            <a:spLocks noGrp="1"/>
          </p:cNvSpPr>
          <p:nvPr>
            <p:ph idx="1"/>
          </p:nvPr>
        </p:nvSpPr>
        <p:spPr>
          <a:xfrm>
            <a:off x="357188" y="1500188"/>
            <a:ext cx="8258175" cy="2114550"/>
          </a:xfrm>
        </p:spPr>
        <p:txBody>
          <a:bodyPr/>
          <a:lstStyle/>
          <a:p>
            <a:pPr eaLnBrk="1" hangingPunct="1"/>
            <a:r>
              <a:rPr lang="en-US" dirty="0" smtClean="0"/>
              <a:t>Data</a:t>
            </a:r>
          </a:p>
          <a:p>
            <a:pPr lvl="1" eaLnBrk="1" hangingPunct="1">
              <a:buFont typeface="Arial" charset="0"/>
              <a:buNone/>
            </a:pPr>
            <a:r>
              <a:rPr lang="en-US" dirty="0" smtClean="0"/>
              <a:t>		</a:t>
            </a:r>
            <a:r>
              <a:rPr lang="en-US" sz="1800" dirty="0" smtClean="0">
                <a:latin typeface="Courier New" pitchFamily="49" charset="0"/>
                <a:cs typeface="Courier New" pitchFamily="49" charset="0"/>
              </a:rPr>
              <a:t>UPDATE EMP</a:t>
            </a:r>
          </a:p>
          <a:p>
            <a:pPr lvl="2" eaLnBrk="1" hangingPunct="1">
              <a:buFont typeface="Arial" charset="0"/>
              <a:buNone/>
            </a:pPr>
            <a:r>
              <a:rPr lang="en-US" sz="1800" dirty="0" smtClean="0">
                <a:latin typeface="Courier New" pitchFamily="49" charset="0"/>
                <a:cs typeface="Courier New" pitchFamily="49" charset="0"/>
              </a:rPr>
              <a:t>SET SALARY = SALARY *1.10</a:t>
            </a:r>
          </a:p>
          <a:p>
            <a:pPr lvl="2" eaLnBrk="1" hangingPunct="1">
              <a:buFont typeface="Arial" charset="0"/>
              <a:buNone/>
            </a:pPr>
            <a:r>
              <a:rPr lang="en-US" sz="1800" dirty="0" smtClean="0">
                <a:latin typeface="Courier New" pitchFamily="49" charset="0"/>
                <a:cs typeface="Courier New" pitchFamily="49" charset="0"/>
              </a:rPr>
              <a:t>WHERE...</a:t>
            </a:r>
          </a:p>
          <a:p>
            <a:pPr eaLnBrk="1" hangingPunct="1">
              <a:buFont typeface="Arial" charset="0"/>
              <a:buNone/>
            </a:pPr>
            <a:endParaRPr lang="en-US" dirty="0" smtClean="0"/>
          </a:p>
          <a:p>
            <a:pPr eaLnBrk="1" hangingPunct="1"/>
            <a:endParaRPr lang="en-US" dirty="0" smtClean="0"/>
          </a:p>
        </p:txBody>
      </p:sp>
      <p:graphicFrame>
        <p:nvGraphicFramePr>
          <p:cNvPr id="6" name="Table 5"/>
          <p:cNvGraphicFramePr>
            <a:graphicFrameLocks noGrp="1"/>
          </p:cNvGraphicFramePr>
          <p:nvPr/>
        </p:nvGraphicFramePr>
        <p:xfrm>
          <a:off x="3159795" y="1628800"/>
          <a:ext cx="2190744" cy="731520"/>
        </p:xfrm>
        <a:graphic>
          <a:graphicData uri="http://schemas.openxmlformats.org/drawingml/2006/table">
            <a:tbl>
              <a:tblPr firstRow="1" bandRow="1">
                <a:tableStyleId>{5C22544A-7EE6-4342-B048-85BDC9FD1C3A}</a:tableStyleId>
              </a:tblPr>
              <a:tblGrid>
                <a:gridCol w="1095372"/>
                <a:gridCol w="1095372"/>
              </a:tblGrid>
              <a:tr h="283534">
                <a:tc>
                  <a:txBody>
                    <a:bodyPr/>
                    <a:lstStyle/>
                    <a:p>
                      <a:r>
                        <a:rPr lang="en-US" sz="1800" b="1" kern="1200" dirty="0" err="1" smtClean="0">
                          <a:solidFill>
                            <a:schemeClr val="lt1"/>
                          </a:solidFill>
                          <a:latin typeface="+mn-lt"/>
                          <a:ea typeface="+mn-ea"/>
                          <a:cs typeface="+mn-cs"/>
                        </a:rPr>
                        <a:t>EMP_ID</a:t>
                      </a:r>
                      <a:endParaRPr lang="en-US" sz="1800" b="1" kern="1200" dirty="0">
                        <a:solidFill>
                          <a:schemeClr val="lt1"/>
                        </a:solidFill>
                        <a:latin typeface="+mn-lt"/>
                        <a:ea typeface="+mn-ea"/>
                        <a:cs typeface="+mn-cs"/>
                      </a:endParaRPr>
                    </a:p>
                  </a:txBody>
                  <a:tcPr/>
                </a:tc>
                <a:tc>
                  <a:txBody>
                    <a:bodyPr/>
                    <a:lstStyle/>
                    <a:p>
                      <a:r>
                        <a:rPr lang="en-US" sz="1800" b="1" kern="1200" dirty="0" smtClean="0">
                          <a:solidFill>
                            <a:schemeClr val="lt1"/>
                          </a:solidFill>
                          <a:latin typeface="+mn-lt"/>
                          <a:ea typeface="+mn-ea"/>
                          <a:cs typeface="+mn-cs"/>
                        </a:rPr>
                        <a:t>SALARY</a:t>
                      </a:r>
                      <a:endParaRPr lang="en-US" sz="1800" b="1" kern="1200" dirty="0">
                        <a:solidFill>
                          <a:schemeClr val="lt1"/>
                        </a:solidFill>
                        <a:latin typeface="+mn-lt"/>
                        <a:ea typeface="+mn-ea"/>
                        <a:cs typeface="+mn-cs"/>
                      </a:endParaRPr>
                    </a:p>
                  </a:txBody>
                  <a:tcPr/>
                </a:tc>
              </a:tr>
              <a:tr h="283534">
                <a:tc>
                  <a:txBody>
                    <a:bodyPr/>
                    <a:lstStyle/>
                    <a:p>
                      <a:r>
                        <a:rPr lang="en-US" sz="1800" b="1" kern="1200" dirty="0" smtClean="0">
                          <a:solidFill>
                            <a:schemeClr val="lt1"/>
                          </a:solidFill>
                          <a:latin typeface="+mn-lt"/>
                          <a:ea typeface="+mn-ea"/>
                          <a:cs typeface="+mn-cs"/>
                        </a:rPr>
                        <a:t>100</a:t>
                      </a:r>
                      <a:endParaRPr lang="en-US" sz="1800" b="1" kern="1200" dirty="0">
                        <a:solidFill>
                          <a:schemeClr val="lt1"/>
                        </a:solidFill>
                        <a:latin typeface="+mn-lt"/>
                        <a:ea typeface="+mn-ea"/>
                        <a:cs typeface="+mn-cs"/>
                      </a:endParaRPr>
                    </a:p>
                  </a:txBody>
                  <a:tcPr/>
                </a:tc>
                <a:tc>
                  <a:txBody>
                    <a:bodyPr/>
                    <a:lstStyle/>
                    <a:p>
                      <a:r>
                        <a:rPr lang="en-US" sz="1800" b="1" kern="1200" dirty="0" smtClean="0">
                          <a:solidFill>
                            <a:schemeClr val="lt1"/>
                          </a:solidFill>
                          <a:latin typeface="+mn-lt"/>
                          <a:ea typeface="+mn-ea"/>
                          <a:cs typeface="+mn-cs"/>
                        </a:rPr>
                        <a:t>1500</a:t>
                      </a:r>
                      <a:endParaRPr lang="en-US" sz="1800" b="1" kern="1200" dirty="0">
                        <a:solidFill>
                          <a:schemeClr val="lt1"/>
                        </a:solidFill>
                        <a:latin typeface="+mn-lt"/>
                        <a:ea typeface="+mn-ea"/>
                        <a:cs typeface="+mn-cs"/>
                      </a:endParaRPr>
                    </a:p>
                  </a:txBody>
                  <a:tcPr/>
                </a:tc>
              </a:tr>
            </a:tbl>
          </a:graphicData>
        </a:graphic>
      </p:graphicFrame>
      <p:graphicFrame>
        <p:nvGraphicFramePr>
          <p:cNvPr id="7" name="Table 6"/>
          <p:cNvGraphicFramePr>
            <a:graphicFrameLocks noGrp="1"/>
          </p:cNvGraphicFramePr>
          <p:nvPr/>
        </p:nvGraphicFramePr>
        <p:xfrm>
          <a:off x="6660232" y="1628800"/>
          <a:ext cx="2190744" cy="731520"/>
        </p:xfrm>
        <a:graphic>
          <a:graphicData uri="http://schemas.openxmlformats.org/drawingml/2006/table">
            <a:tbl>
              <a:tblPr firstRow="1" bandRow="1">
                <a:tableStyleId>{5C22544A-7EE6-4342-B048-85BDC9FD1C3A}</a:tableStyleId>
              </a:tblPr>
              <a:tblGrid>
                <a:gridCol w="1095372"/>
                <a:gridCol w="1095372"/>
              </a:tblGrid>
              <a:tr h="283534">
                <a:tc>
                  <a:txBody>
                    <a:bodyPr/>
                    <a:lstStyle/>
                    <a:p>
                      <a:pPr marL="0" algn="l" defTabSz="914400" rtl="0" eaLnBrk="1" latinLnBrk="0" hangingPunct="1"/>
                      <a:r>
                        <a:rPr lang="en-US" sz="1800" b="1" kern="1200" dirty="0" err="1" smtClean="0">
                          <a:solidFill>
                            <a:schemeClr val="lt1"/>
                          </a:solidFill>
                          <a:latin typeface="+mn-lt"/>
                          <a:ea typeface="+mn-ea"/>
                          <a:cs typeface="+mn-cs"/>
                        </a:rPr>
                        <a:t>EMP_ID</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SALARY</a:t>
                      </a:r>
                      <a:endParaRPr lang="en-US" sz="1800" b="1" kern="1200" dirty="0">
                        <a:solidFill>
                          <a:schemeClr val="lt1"/>
                        </a:solidFill>
                        <a:latin typeface="+mn-lt"/>
                        <a:ea typeface="+mn-ea"/>
                        <a:cs typeface="+mn-cs"/>
                      </a:endParaRPr>
                    </a:p>
                  </a:txBody>
                  <a:tcPr/>
                </a:tc>
              </a:tr>
              <a:tr h="283534">
                <a:tc>
                  <a:txBody>
                    <a:bodyPr/>
                    <a:lstStyle/>
                    <a:p>
                      <a:pPr marL="0" algn="l" defTabSz="914400" rtl="0" eaLnBrk="1" latinLnBrk="0" hangingPunct="1"/>
                      <a:r>
                        <a:rPr lang="en-US" sz="1800" b="1" kern="1200" dirty="0" smtClean="0">
                          <a:solidFill>
                            <a:schemeClr val="lt1"/>
                          </a:solidFill>
                          <a:latin typeface="+mn-lt"/>
                          <a:ea typeface="+mn-ea"/>
                          <a:cs typeface="+mn-cs"/>
                        </a:rPr>
                        <a:t>100</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1650</a:t>
                      </a:r>
                      <a:endParaRPr lang="en-US" sz="1800" b="1" kern="1200" dirty="0">
                        <a:solidFill>
                          <a:schemeClr val="lt1"/>
                        </a:solidFill>
                        <a:latin typeface="+mn-lt"/>
                        <a:ea typeface="+mn-ea"/>
                        <a:cs typeface="+mn-cs"/>
                      </a:endParaRPr>
                    </a:p>
                  </a:txBody>
                  <a:tcPr/>
                </a:tc>
              </a:tr>
            </a:tbl>
          </a:graphicData>
        </a:graphic>
      </p:graphicFrame>
      <p:cxnSp>
        <p:nvCxnSpPr>
          <p:cNvPr id="9" name="Straight Arrow Connector 8"/>
          <p:cNvCxnSpPr/>
          <p:nvPr/>
        </p:nvCxnSpPr>
        <p:spPr>
          <a:xfrm>
            <a:off x="5802982" y="1985988"/>
            <a:ext cx="571500" cy="158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8843" y="3374107"/>
            <a:ext cx="8258175" cy="211455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3200" kern="1200" dirty="0" smtClean="0">
                <a:solidFill>
                  <a:schemeClr val="tx1"/>
                </a:solidFill>
                <a:latin typeface="+mn-lt"/>
                <a:ea typeface="+mn-ea"/>
                <a:cs typeface="+mn-cs"/>
              </a:rPr>
              <a:t>Metadata –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Schemata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3200" kern="1200" dirty="0" smtClean="0">
                <a:solidFill>
                  <a:schemeClr val="tx1"/>
                </a:solidFill>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Models</a:t>
            </a:r>
          </a:p>
          <a:p>
            <a:pPr marL="1143000" marR="0" lvl="2" indent="-2286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8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1143000" marR="0" lvl="2" indent="-228600" algn="l" defTabSz="914400" rtl="0" eaLnBrk="1" fontAlgn="auto" latinLnBrk="0" hangingPunct="1">
              <a:lnSpc>
                <a:spcPct val="100000"/>
              </a:lnSpc>
              <a:spcBef>
                <a:spcPct val="20000"/>
              </a:spcBef>
              <a:spcAft>
                <a:spcPts val="0"/>
              </a:spcAft>
              <a:buClrTx/>
              <a:buSzTx/>
              <a:buFont typeface="Arial" charset="0"/>
              <a:buNone/>
              <a:tabLst/>
              <a:defRPr/>
            </a:pPr>
            <a:r>
              <a:rPr kumimoji="0" lang="en-US" sz="18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ALTER TABLE EMP</a:t>
            </a:r>
          </a:p>
          <a:p>
            <a:pPr marL="1143000" marR="0" lvl="2" indent="-228600" algn="l" defTabSz="914400" rtl="0" eaLnBrk="1" fontAlgn="auto" latinLnBrk="0" hangingPunct="1">
              <a:lnSpc>
                <a:spcPct val="100000"/>
              </a:lnSpc>
              <a:spcBef>
                <a:spcPct val="20000"/>
              </a:spcBef>
              <a:spcAft>
                <a:spcPts val="0"/>
              </a:spcAft>
              <a:buClrTx/>
              <a:buSzTx/>
              <a:buFont typeface="Arial" charset="0"/>
              <a:buNone/>
              <a:tabLst/>
              <a:defRPr/>
            </a:pPr>
            <a:r>
              <a:rPr kumimoji="0" lang="en-US" sz="18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ADD COLUMN PHONE VARCHAR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0" name="Table 9"/>
          <p:cNvGraphicFramePr>
            <a:graphicFrameLocks noGrp="1"/>
          </p:cNvGraphicFramePr>
          <p:nvPr/>
        </p:nvGraphicFramePr>
        <p:xfrm>
          <a:off x="1259632" y="5517232"/>
          <a:ext cx="2190744" cy="731520"/>
        </p:xfrm>
        <a:graphic>
          <a:graphicData uri="http://schemas.openxmlformats.org/drawingml/2006/table">
            <a:tbl>
              <a:tblPr firstRow="1" bandRow="1">
                <a:tableStyleId>{5C22544A-7EE6-4342-B048-85BDC9FD1C3A}</a:tableStyleId>
              </a:tblPr>
              <a:tblGrid>
                <a:gridCol w="1095372"/>
                <a:gridCol w="1095372"/>
              </a:tblGrid>
              <a:tr h="283534">
                <a:tc>
                  <a:txBody>
                    <a:bodyPr/>
                    <a:lstStyle/>
                    <a:p>
                      <a:pPr marL="0" algn="l" defTabSz="914400" rtl="0" eaLnBrk="1" latinLnBrk="0" hangingPunct="1"/>
                      <a:r>
                        <a:rPr lang="en-US" sz="1800" b="1" kern="1200" dirty="0" err="1" smtClean="0">
                          <a:solidFill>
                            <a:schemeClr val="lt1"/>
                          </a:solidFill>
                          <a:latin typeface="+mn-lt"/>
                          <a:ea typeface="+mn-ea"/>
                          <a:cs typeface="+mn-cs"/>
                        </a:rPr>
                        <a:t>EMP_ID</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SALARY</a:t>
                      </a:r>
                      <a:endParaRPr lang="en-US" sz="1800" b="1" kern="1200" dirty="0">
                        <a:solidFill>
                          <a:schemeClr val="lt1"/>
                        </a:solidFill>
                        <a:latin typeface="+mn-lt"/>
                        <a:ea typeface="+mn-ea"/>
                        <a:cs typeface="+mn-cs"/>
                      </a:endParaRPr>
                    </a:p>
                  </a:txBody>
                  <a:tcPr/>
                </a:tc>
              </a:tr>
              <a:tr h="283534">
                <a:tc>
                  <a:txBody>
                    <a:bodyPr/>
                    <a:lstStyle/>
                    <a:p>
                      <a:pPr marL="0" algn="l" defTabSz="914400" rtl="0" eaLnBrk="1" latinLnBrk="0" hangingPunct="1"/>
                      <a:r>
                        <a:rPr lang="en-US" sz="1800" b="1" kern="1200" dirty="0" smtClean="0">
                          <a:solidFill>
                            <a:schemeClr val="lt1"/>
                          </a:solidFill>
                          <a:latin typeface="+mn-lt"/>
                          <a:ea typeface="+mn-ea"/>
                          <a:cs typeface="+mn-cs"/>
                        </a:rPr>
                        <a:t>100</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1500</a:t>
                      </a:r>
                      <a:endParaRPr lang="en-US" sz="1800" b="1" kern="1200" dirty="0">
                        <a:solidFill>
                          <a:schemeClr val="lt1"/>
                        </a:solidFill>
                        <a:latin typeface="+mn-lt"/>
                        <a:ea typeface="+mn-ea"/>
                        <a:cs typeface="+mn-cs"/>
                      </a:endParaRPr>
                    </a:p>
                  </a:txBody>
                  <a:tcPr/>
                </a:tc>
              </a:tr>
            </a:tbl>
          </a:graphicData>
        </a:graphic>
      </p:graphicFrame>
      <p:graphicFrame>
        <p:nvGraphicFramePr>
          <p:cNvPr id="11" name="Table 10"/>
          <p:cNvGraphicFramePr>
            <a:graphicFrameLocks noGrp="1"/>
          </p:cNvGraphicFramePr>
          <p:nvPr/>
        </p:nvGraphicFramePr>
        <p:xfrm>
          <a:off x="4572000" y="5517232"/>
          <a:ext cx="3905256" cy="731520"/>
        </p:xfrm>
        <a:graphic>
          <a:graphicData uri="http://schemas.openxmlformats.org/drawingml/2006/table">
            <a:tbl>
              <a:tblPr firstRow="1" bandRow="1">
                <a:tableStyleId>{5C22544A-7EE6-4342-B048-85BDC9FD1C3A}</a:tableStyleId>
              </a:tblPr>
              <a:tblGrid>
                <a:gridCol w="1301752"/>
                <a:gridCol w="1301752"/>
                <a:gridCol w="1301752"/>
              </a:tblGrid>
              <a:tr h="283534">
                <a:tc>
                  <a:txBody>
                    <a:bodyPr/>
                    <a:lstStyle/>
                    <a:p>
                      <a:pPr marL="0" algn="l" defTabSz="914400" rtl="0" eaLnBrk="1" latinLnBrk="0" hangingPunct="1"/>
                      <a:r>
                        <a:rPr lang="en-US" sz="1800" b="1" kern="1200" dirty="0" err="1" smtClean="0">
                          <a:solidFill>
                            <a:schemeClr val="lt1"/>
                          </a:solidFill>
                          <a:latin typeface="+mn-lt"/>
                          <a:ea typeface="+mn-ea"/>
                          <a:cs typeface="+mn-cs"/>
                        </a:rPr>
                        <a:t>EMP_ID</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SALARY</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PHONE</a:t>
                      </a:r>
                      <a:endParaRPr lang="en-US" sz="1800" b="1" kern="1200" dirty="0">
                        <a:solidFill>
                          <a:schemeClr val="lt1"/>
                        </a:solidFill>
                        <a:latin typeface="+mn-lt"/>
                        <a:ea typeface="+mn-ea"/>
                        <a:cs typeface="+mn-cs"/>
                      </a:endParaRPr>
                    </a:p>
                  </a:txBody>
                  <a:tcPr/>
                </a:tc>
              </a:tr>
              <a:tr h="283534">
                <a:tc>
                  <a:txBody>
                    <a:bodyPr/>
                    <a:lstStyle/>
                    <a:p>
                      <a:pPr marL="0" algn="l" defTabSz="914400" rtl="0" eaLnBrk="1" latinLnBrk="0" hangingPunct="1"/>
                      <a:r>
                        <a:rPr lang="en-US" sz="1800" b="1" kern="1200" dirty="0" smtClean="0">
                          <a:solidFill>
                            <a:schemeClr val="lt1"/>
                          </a:solidFill>
                          <a:latin typeface="+mn-lt"/>
                          <a:ea typeface="+mn-ea"/>
                          <a:cs typeface="+mn-cs"/>
                        </a:rPr>
                        <a:t>100</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1650</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210777777</a:t>
                      </a:r>
                      <a:endParaRPr lang="en-US" sz="1800" b="1" kern="1200" dirty="0">
                        <a:solidFill>
                          <a:schemeClr val="lt1"/>
                        </a:solidFill>
                        <a:latin typeface="+mn-lt"/>
                        <a:ea typeface="+mn-ea"/>
                        <a:cs typeface="+mn-cs"/>
                      </a:endParaRPr>
                    </a:p>
                  </a:txBody>
                  <a:tcPr/>
                </a:tc>
              </a:tr>
            </a:tbl>
          </a:graphicData>
        </a:graphic>
      </p:graphicFrame>
      <p:cxnSp>
        <p:nvCxnSpPr>
          <p:cNvPr id="12" name="Straight Arrow Connector 11"/>
          <p:cNvCxnSpPr/>
          <p:nvPr/>
        </p:nvCxnSpPr>
        <p:spPr>
          <a:xfrm>
            <a:off x="3690218" y="5874419"/>
            <a:ext cx="571500"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69E29E33-B620-47F9-BB04-8846C2A5AFCC}" type="slidenum">
              <a:rPr lang="en-US" smtClean="0"/>
              <a:pPr/>
              <a:t>3</a:t>
            </a:fld>
            <a:endParaRPr lang="en-US"/>
          </a:p>
        </p:txBody>
      </p:sp>
      <p:sp>
        <p:nvSpPr>
          <p:cNvPr id="14" name="Footer Placeholder 1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Hurtado</a:t>
            </a:r>
            <a:r>
              <a:rPr lang="en-US" dirty="0" smtClean="0"/>
              <a:t>, </a:t>
            </a:r>
            <a:r>
              <a:rPr lang="en-US" dirty="0" err="1" smtClean="0"/>
              <a:t>Mendelzon</a:t>
            </a:r>
            <a:r>
              <a:rPr lang="en-US" dirty="0" smtClean="0"/>
              <a:t> and </a:t>
            </a:r>
            <a:r>
              <a:rPr lang="en-US" dirty="0" err="1" smtClean="0"/>
              <a:t>Vaisman</a:t>
            </a:r>
            <a:r>
              <a:rPr lang="en-US" dirty="0" smtClean="0"/>
              <a:t> @ DOLAP99, ICDE’99</a:t>
            </a:r>
            <a:endParaRPr lang="en-US" dirty="0"/>
          </a:p>
        </p:txBody>
      </p:sp>
      <p:sp>
        <p:nvSpPr>
          <p:cNvPr id="3" name="Content Placeholder 2"/>
          <p:cNvSpPr>
            <a:spLocks noGrp="1"/>
          </p:cNvSpPr>
          <p:nvPr>
            <p:ph sz="half" idx="1"/>
          </p:nvPr>
        </p:nvSpPr>
        <p:spPr>
          <a:xfrm>
            <a:off x="457200" y="1600200"/>
            <a:ext cx="4267200" cy="4953000"/>
          </a:xfrm>
        </p:spPr>
        <p:txBody>
          <a:bodyPr>
            <a:normAutofit fontScale="70000" lnSpcReduction="20000"/>
          </a:bodyPr>
          <a:lstStyle/>
          <a:p>
            <a:pPr>
              <a:buNone/>
            </a:pPr>
            <a:r>
              <a:rPr lang="en-US" sz="2900" b="1" u="sng" dirty="0" smtClean="0"/>
              <a:t>Quick guide to dimensional modeling </a:t>
            </a:r>
          </a:p>
          <a:p>
            <a:pPr>
              <a:buNone/>
            </a:pPr>
            <a:r>
              <a:rPr lang="en-US" sz="2900" dirty="0" smtClean="0"/>
              <a:t>For each dimension:</a:t>
            </a:r>
          </a:p>
          <a:p>
            <a:r>
              <a:rPr lang="en-US" dirty="0" smtClean="0">
                <a:solidFill>
                  <a:srgbClr val="FF0000"/>
                </a:solidFill>
              </a:rPr>
              <a:t>Levels</a:t>
            </a:r>
            <a:r>
              <a:rPr lang="en-US" dirty="0" smtClean="0"/>
              <a:t> for “granularity degrees” of information</a:t>
            </a:r>
          </a:p>
          <a:p>
            <a:r>
              <a:rPr lang="en-US" dirty="0" smtClean="0"/>
              <a:t>Each level L with a domain </a:t>
            </a:r>
            <a:r>
              <a:rPr lang="en-US" dirty="0" err="1" smtClean="0"/>
              <a:t>dom</a:t>
            </a:r>
            <a:r>
              <a:rPr lang="en-US" dirty="0" smtClean="0"/>
              <a:t>(L) (typically </a:t>
            </a:r>
            <a:r>
              <a:rPr lang="en-US" dirty="0" err="1" smtClean="0"/>
              <a:t>isom</a:t>
            </a:r>
            <a:r>
              <a:rPr lang="en-US" dirty="0" smtClean="0"/>
              <a:t>. to integers)</a:t>
            </a:r>
          </a:p>
          <a:p>
            <a:r>
              <a:rPr lang="en-US" dirty="0" smtClean="0"/>
              <a:t>Can have attributes too</a:t>
            </a:r>
          </a:p>
          <a:p>
            <a:r>
              <a:rPr lang="en-US" dirty="0" smtClean="0"/>
              <a:t>Typically form a </a:t>
            </a:r>
            <a:r>
              <a:rPr lang="en-US" b="1" dirty="0" smtClean="0">
                <a:solidFill>
                  <a:srgbClr val="FF0000"/>
                </a:solidFill>
              </a:rPr>
              <a:t>lattice</a:t>
            </a:r>
            <a:r>
              <a:rPr lang="en-US" dirty="0" smtClean="0"/>
              <a:t> with </a:t>
            </a:r>
          </a:p>
          <a:p>
            <a:pPr lvl="1"/>
            <a:r>
              <a:rPr lang="en-US" dirty="0" smtClean="0"/>
              <a:t>a detailed level at bottom and </a:t>
            </a:r>
          </a:p>
          <a:p>
            <a:pPr lvl="1"/>
            <a:r>
              <a:rPr lang="en-US" dirty="0" smtClean="0"/>
              <a:t>A single-valued ‘ALL’ level at the top</a:t>
            </a:r>
          </a:p>
          <a:p>
            <a:r>
              <a:rPr lang="en-US" b="1" dirty="0" smtClean="0">
                <a:solidFill>
                  <a:srgbClr val="FF0000"/>
                </a:solidFill>
              </a:rPr>
              <a:t>Rollup functions </a:t>
            </a:r>
            <a:r>
              <a:rPr lang="en-US" dirty="0" smtClean="0"/>
              <a:t>between subsequent levels</a:t>
            </a:r>
            <a:endParaRPr lang="el-GR" dirty="0" smtClean="0"/>
          </a:p>
          <a:p>
            <a:r>
              <a:rPr lang="en-US" dirty="0" smtClean="0"/>
              <a:t>Have to be fully defined at the domain level and consistent under composition</a:t>
            </a:r>
          </a:p>
          <a:p>
            <a:r>
              <a:rPr lang="en-US" dirty="0" smtClean="0"/>
              <a:t>Drill-down relations (not functions): their inverse</a:t>
            </a:r>
          </a:p>
        </p:txBody>
      </p:sp>
      <p:sp>
        <p:nvSpPr>
          <p:cNvPr id="13" name="Content Placeholder 12"/>
          <p:cNvSpPr>
            <a:spLocks noGrp="1"/>
          </p:cNvSpPr>
          <p:nvPr>
            <p:ph sz="half" idx="2"/>
          </p:nvPr>
        </p:nvSpPr>
        <p:spPr>
          <a:xfrm>
            <a:off x="6019800" y="3733800"/>
            <a:ext cx="2819400" cy="2819400"/>
          </a:xfrm>
          <a:ln>
            <a:solidFill>
              <a:schemeClr val="accent1"/>
            </a:solidFill>
          </a:ln>
        </p:spPr>
        <p:txBody>
          <a:bodyPr>
            <a:noAutofit/>
          </a:bodyPr>
          <a:lstStyle/>
          <a:p>
            <a:r>
              <a:rPr lang="en-US" sz="2000" dirty="0" smtClean="0"/>
              <a:t>[HuMN99a,b] Set of </a:t>
            </a:r>
            <a:r>
              <a:rPr lang="en-US" sz="2000" b="1" u="sng" dirty="0" smtClean="0"/>
              <a:t>operators</a:t>
            </a:r>
            <a:r>
              <a:rPr lang="en-US" sz="2000" u="sng" dirty="0" smtClean="0"/>
              <a:t> for evolving dimensions </a:t>
            </a:r>
            <a:r>
              <a:rPr lang="en-US" sz="2000" dirty="0" smtClean="0"/>
              <a:t>prescribing what should be done to have both a consistent schema and a consistent set of instances</a:t>
            </a:r>
            <a:endParaRPr lang="el-GR" sz="2000" dirty="0"/>
          </a:p>
        </p:txBody>
      </p:sp>
      <p:pic>
        <p:nvPicPr>
          <p:cNvPr id="7172" name="Picture 4"/>
          <p:cNvPicPr>
            <a:picLocks noChangeAspect="1" noChangeArrowheads="1"/>
          </p:cNvPicPr>
          <p:nvPr/>
        </p:nvPicPr>
        <p:blipFill>
          <a:blip r:embed="rId2" cstate="print"/>
          <a:srcRect/>
          <a:stretch>
            <a:fillRect/>
          </a:stretch>
        </p:blipFill>
        <p:spPr bwMode="auto">
          <a:xfrm>
            <a:off x="5105400" y="1524000"/>
            <a:ext cx="1371600" cy="1999900"/>
          </a:xfrm>
          <a:prstGeom prst="rect">
            <a:avLst/>
          </a:prstGeom>
          <a:noFill/>
        </p:spPr>
      </p:pic>
      <p:sp>
        <p:nvSpPr>
          <p:cNvPr id="6" name="Slide Number Placeholder 5"/>
          <p:cNvSpPr>
            <a:spLocks noGrp="1"/>
          </p:cNvSpPr>
          <p:nvPr>
            <p:ph type="sldNum" sz="quarter" idx="12"/>
          </p:nvPr>
        </p:nvSpPr>
        <p:spPr/>
        <p:txBody>
          <a:bodyPr/>
          <a:lstStyle/>
          <a:p>
            <a:fld id="{69E29E33-B620-47F9-BB04-8846C2A5AFCC}" type="slidenum">
              <a:rPr kumimoji="0" lang="en-US" smtClean="0"/>
              <a:pPr/>
              <a:t>30</a:t>
            </a:fld>
            <a:endParaRPr kumimoji="0" lang="en-US"/>
          </a:p>
        </p:txBody>
      </p:sp>
      <p:sp>
        <p:nvSpPr>
          <p:cNvPr id="7" name="Footer Placeholder 6"/>
          <p:cNvSpPr>
            <a:spLocks noGrp="1"/>
          </p:cNvSpPr>
          <p:nvPr>
            <p:ph type="ftr" sz="quarter" idx="11"/>
          </p:nvPr>
        </p:nvSpPr>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Hurtado</a:t>
            </a:r>
            <a:r>
              <a:rPr lang="en-US" dirty="0" smtClean="0"/>
              <a:t>, </a:t>
            </a:r>
            <a:r>
              <a:rPr lang="en-US" dirty="0" err="1" smtClean="0"/>
              <a:t>Mendelzon</a:t>
            </a:r>
            <a:r>
              <a:rPr lang="en-US" dirty="0" smtClean="0"/>
              <a:t> and </a:t>
            </a:r>
            <a:r>
              <a:rPr lang="en-US" dirty="0" err="1" smtClean="0"/>
              <a:t>Vaisman</a:t>
            </a:r>
            <a:r>
              <a:rPr lang="en-US" dirty="0" smtClean="0"/>
              <a:t> @ DOLAP99, ICDE’99</a:t>
            </a:r>
            <a:endParaRPr lang="en-US" dirty="0"/>
          </a:p>
        </p:txBody>
      </p:sp>
      <p:graphicFrame>
        <p:nvGraphicFramePr>
          <p:cNvPr id="5" name="Table 4"/>
          <p:cNvGraphicFramePr>
            <a:graphicFrameLocks noGrp="1"/>
          </p:cNvGraphicFramePr>
          <p:nvPr/>
        </p:nvGraphicFramePr>
        <p:xfrm>
          <a:off x="458628" y="1439968"/>
          <a:ext cx="8456772" cy="4770338"/>
        </p:xfrm>
        <a:graphic>
          <a:graphicData uri="http://schemas.openxmlformats.org/drawingml/2006/table">
            <a:tbl>
              <a:tblPr/>
              <a:tblGrid>
                <a:gridCol w="1795153"/>
                <a:gridCol w="6661619"/>
              </a:tblGrid>
              <a:tr h="375338">
                <a:tc>
                  <a:txBody>
                    <a:bodyPr/>
                    <a:lstStyle/>
                    <a:p>
                      <a:pPr>
                        <a:lnSpc>
                          <a:spcPct val="115000"/>
                        </a:lnSpc>
                        <a:spcAft>
                          <a:spcPts val="0"/>
                        </a:spcAft>
                      </a:pPr>
                      <a:r>
                        <a:rPr lang="en-US" sz="1800" noProof="0" smtClean="0">
                          <a:latin typeface="Calibri"/>
                          <a:ea typeface="Calibri"/>
                          <a:cs typeface="Times New Roman"/>
                        </a:rPr>
                        <a:t>Generalize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Adds a new level </a:t>
                      </a:r>
                      <a:r>
                        <a:rPr lang="en-US" sz="1800" b="0" noProof="0" smtClean="0">
                          <a:latin typeface="Calibri"/>
                          <a:ea typeface="Calibri"/>
                          <a:cs typeface="Times New Roman"/>
                        </a:rPr>
                        <a:t>above</a:t>
                      </a:r>
                      <a:r>
                        <a:rPr lang="en-US" sz="1800" noProof="0" smtClean="0">
                          <a:latin typeface="Calibri"/>
                          <a:ea typeface="Calibri"/>
                          <a:cs typeface="Times New Roman"/>
                        </a:rPr>
                        <a:t> a preexisting one, + a rollup function</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20">
                <a:tc>
                  <a:txBody>
                    <a:bodyPr/>
                    <a:lstStyle/>
                    <a:p>
                      <a:pPr>
                        <a:lnSpc>
                          <a:spcPct val="115000"/>
                        </a:lnSpc>
                        <a:spcAft>
                          <a:spcPts val="0"/>
                        </a:spcAft>
                      </a:pPr>
                      <a:r>
                        <a:rPr lang="en-US" sz="1800" noProof="0" smtClean="0">
                          <a:latin typeface="Calibri"/>
                          <a:ea typeface="Calibri"/>
                          <a:cs typeface="Times New Roman"/>
                        </a:rPr>
                        <a:t>Specialize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Adds a new level </a:t>
                      </a:r>
                      <a:r>
                        <a:rPr lang="en-US" sz="1800" b="0" noProof="0" smtClean="0">
                          <a:latin typeface="Calibri"/>
                          <a:ea typeface="Calibri"/>
                          <a:cs typeface="Times New Roman"/>
                        </a:rPr>
                        <a:t>below</a:t>
                      </a:r>
                      <a:r>
                        <a:rPr lang="en-US" sz="1800" noProof="0" smtClean="0">
                          <a:latin typeface="Calibri"/>
                          <a:ea typeface="Calibri"/>
                          <a:cs typeface="Times New Roman"/>
                        </a:rPr>
                        <a:t> the current bottom level + a rollup function</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663">
                <a:tc>
                  <a:txBody>
                    <a:bodyPr/>
                    <a:lstStyle/>
                    <a:p>
                      <a:pPr>
                        <a:lnSpc>
                          <a:spcPct val="115000"/>
                        </a:lnSpc>
                        <a:spcAft>
                          <a:spcPts val="0"/>
                        </a:spcAft>
                      </a:pPr>
                      <a:r>
                        <a:rPr lang="en-US" sz="1800" noProof="0" smtClean="0">
                          <a:latin typeface="Calibri"/>
                          <a:ea typeface="Calibri"/>
                          <a:cs typeface="Times New Roman"/>
                        </a:rPr>
                        <a:t>Relate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Adds a new edge, between two parallel levels. The associated roIlup function, if it exists, is determined automatically. If not possible to do so uniquely, the operator is not applicable.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20">
                <a:tc>
                  <a:txBody>
                    <a:bodyPr/>
                    <a:lstStyle/>
                    <a:p>
                      <a:pPr>
                        <a:lnSpc>
                          <a:spcPct val="115000"/>
                        </a:lnSpc>
                        <a:spcAft>
                          <a:spcPts val="0"/>
                        </a:spcAft>
                      </a:pPr>
                      <a:r>
                        <a:rPr lang="en-US" sz="1800" noProof="0" smtClean="0">
                          <a:latin typeface="Calibri"/>
                          <a:ea typeface="Calibri"/>
                          <a:cs typeface="Times New Roman"/>
                        </a:rPr>
                        <a:t>Unrelate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Deletes an edge between two levels.</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041">
                <a:tc>
                  <a:txBody>
                    <a:bodyPr/>
                    <a:lstStyle/>
                    <a:p>
                      <a:pPr>
                        <a:lnSpc>
                          <a:spcPct val="115000"/>
                        </a:lnSpc>
                        <a:spcAft>
                          <a:spcPts val="0"/>
                        </a:spcAft>
                      </a:pPr>
                      <a:r>
                        <a:rPr lang="en-US" sz="1800" noProof="0" smtClean="0">
                          <a:latin typeface="Calibri"/>
                          <a:ea typeface="Calibri"/>
                          <a:cs typeface="Times New Roman"/>
                        </a:rPr>
                        <a:t>Delete Level</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Deletes a level with the precondition that the new hierarchy must have a unique bottom level (ALL cannot be deleted).</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94">
                <a:tc>
                  <a:txBody>
                    <a:bodyPr/>
                    <a:lstStyle/>
                    <a:p>
                      <a:pPr>
                        <a:lnSpc>
                          <a:spcPct val="115000"/>
                        </a:lnSpc>
                        <a:spcAft>
                          <a:spcPts val="0"/>
                        </a:spcAft>
                      </a:pPr>
                      <a:r>
                        <a:rPr lang="en-US" sz="1800" noProof="0" smtClean="0">
                          <a:latin typeface="Calibri"/>
                          <a:ea typeface="Calibri"/>
                          <a:cs typeface="Times New Roman"/>
                        </a:rPr>
                        <a:t>Add Instance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Adds a value, say x, +  a pair of the form (x,y) for each rollup function</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92">
                <a:tc>
                  <a:txBody>
                    <a:bodyPr/>
                    <a:lstStyle/>
                    <a:p>
                      <a:pPr>
                        <a:lnSpc>
                          <a:spcPct val="115000"/>
                        </a:lnSpc>
                        <a:spcAft>
                          <a:spcPts val="0"/>
                        </a:spcAft>
                      </a:pPr>
                      <a:r>
                        <a:rPr lang="en-US" sz="1800" noProof="0" smtClean="0">
                          <a:latin typeface="Calibri"/>
                          <a:ea typeface="Calibri"/>
                          <a:cs typeface="Times New Roman"/>
                        </a:rPr>
                        <a:t>Delete Instance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Deletes a value x from a level L + rollup functions</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094">
                <a:tc>
                  <a:txBody>
                    <a:bodyPr/>
                    <a:lstStyle/>
                    <a:p>
                      <a:pPr>
                        <a:lnSpc>
                          <a:spcPct val="115000"/>
                        </a:lnSpc>
                        <a:spcAft>
                          <a:spcPts val="0"/>
                        </a:spcAft>
                      </a:pPr>
                      <a:r>
                        <a:rPr lang="en-US" sz="1800" noProof="0" smtClean="0">
                          <a:latin typeface="Calibri"/>
                          <a:ea typeface="Calibri"/>
                          <a:cs typeface="Times New Roman"/>
                        </a:rPr>
                        <a:t>Reclassify</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Update rollup-memberships (e.g., a brand moves to a new company)</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78">
                <a:tc>
                  <a:txBody>
                    <a:bodyPr/>
                    <a:lstStyle/>
                    <a:p>
                      <a:pPr>
                        <a:lnSpc>
                          <a:spcPct val="115000"/>
                        </a:lnSpc>
                        <a:spcAft>
                          <a:spcPts val="0"/>
                        </a:spcAft>
                      </a:pPr>
                      <a:r>
                        <a:rPr lang="en-US" sz="1800" noProof="0" smtClean="0">
                          <a:latin typeface="Calibri"/>
                          <a:ea typeface="Calibri"/>
                          <a:cs typeface="Times New Roman"/>
                        </a:rPr>
                        <a:t>Split &amp; Merge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Czechoslovakia</a:t>
                      </a:r>
                      <a:r>
                        <a:rPr lang="en-US" sz="1800" baseline="0" noProof="0" smtClean="0">
                          <a:latin typeface="Calibri"/>
                          <a:ea typeface="Calibri"/>
                          <a:cs typeface="Times New Roman"/>
                        </a:rPr>
                        <a:t> &lt;-&gt; Czechia &amp; Slovakia + rollup functions</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92">
                <a:tc>
                  <a:txBody>
                    <a:bodyPr/>
                    <a:lstStyle/>
                    <a:p>
                      <a:pPr>
                        <a:lnSpc>
                          <a:spcPct val="115000"/>
                        </a:lnSpc>
                        <a:spcAft>
                          <a:spcPts val="0"/>
                        </a:spcAft>
                      </a:pPr>
                      <a:r>
                        <a:rPr lang="en-US" sz="1800" noProof="0" smtClean="0">
                          <a:latin typeface="Calibri"/>
                          <a:ea typeface="Calibri"/>
                          <a:cs typeface="Times New Roman"/>
                        </a:rPr>
                        <a:t>Update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dirty="0" smtClean="0">
                          <a:latin typeface="Calibri"/>
                          <a:ea typeface="Calibri"/>
                          <a:cs typeface="Times New Roman"/>
                        </a:rPr>
                        <a:t>Rename value without structural changes</a:t>
                      </a:r>
                      <a:endParaRPr lang="en-US" sz="18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69E29E33-B620-47F9-BB04-8846C2A5AFCC}" type="slidenum">
              <a:rPr lang="en-US" smtClean="0"/>
              <a:pPr/>
              <a:t>31</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err="1" smtClean="0"/>
              <a:t>Blaschka</a:t>
            </a:r>
            <a:r>
              <a:rPr lang="en-US" dirty="0" smtClean="0"/>
              <a:t>, </a:t>
            </a:r>
            <a:r>
              <a:rPr lang="en-US" dirty="0" err="1" smtClean="0"/>
              <a:t>Sapia</a:t>
            </a:r>
            <a:r>
              <a:rPr lang="en-US" dirty="0" smtClean="0"/>
              <a:t> and </a:t>
            </a:r>
            <a:r>
              <a:rPr lang="en-US" dirty="0" err="1" smtClean="0"/>
              <a:t>Höﬂing</a:t>
            </a:r>
            <a:r>
              <a:rPr lang="en-US" dirty="0" smtClean="0"/>
              <a:t> @DaWaK’99</a:t>
            </a:r>
            <a:endParaRPr lang="en-US" dirty="0"/>
          </a:p>
        </p:txBody>
      </p:sp>
      <p:sp>
        <p:nvSpPr>
          <p:cNvPr id="6" name="Content Placeholder 5"/>
          <p:cNvSpPr>
            <a:spLocks noGrp="1"/>
          </p:cNvSpPr>
          <p:nvPr>
            <p:ph idx="1"/>
          </p:nvPr>
        </p:nvSpPr>
        <p:spPr>
          <a:xfrm>
            <a:off x="457200" y="1600200"/>
            <a:ext cx="4114800" cy="4525963"/>
          </a:xfrm>
        </p:spPr>
        <p:txBody>
          <a:bodyPr>
            <a:normAutofit fontScale="85000" lnSpcReduction="20000"/>
          </a:bodyPr>
          <a:lstStyle/>
          <a:p>
            <a:r>
              <a:rPr lang="en-US" dirty="0" smtClean="0"/>
              <a:t>Data model + an </a:t>
            </a:r>
            <a:r>
              <a:rPr lang="en-US" b="1" dirty="0"/>
              <a:t>evolution </a:t>
            </a:r>
            <a:r>
              <a:rPr lang="en-US" b="1" dirty="0" smtClean="0"/>
              <a:t>algebra</a:t>
            </a:r>
            <a:r>
              <a:rPr lang="en-US" dirty="0" smtClean="0"/>
              <a:t> : </a:t>
            </a:r>
          </a:p>
          <a:p>
            <a:pPr lvl="1"/>
            <a:r>
              <a:rPr lang="en-US" b="1" dirty="0" smtClean="0"/>
              <a:t>Evolution operators</a:t>
            </a:r>
            <a:r>
              <a:rPr lang="en-US" dirty="0" smtClean="0"/>
              <a:t> for </a:t>
            </a:r>
            <a:r>
              <a:rPr lang="en-US" u="sng" dirty="0"/>
              <a:t>multi-dimensional schemata </a:t>
            </a:r>
            <a:r>
              <a:rPr lang="en-US" dirty="0"/>
              <a:t>and </a:t>
            </a:r>
            <a:endParaRPr lang="en-US" dirty="0" smtClean="0"/>
          </a:p>
          <a:p>
            <a:pPr lvl="1"/>
            <a:r>
              <a:rPr lang="en-US" dirty="0" smtClean="0"/>
              <a:t>Spec. of their effects to both schema </a:t>
            </a:r>
            <a:r>
              <a:rPr lang="en-US" dirty="0"/>
              <a:t>and instances. </a:t>
            </a:r>
            <a:endParaRPr lang="en-US" dirty="0" smtClean="0"/>
          </a:p>
          <a:p>
            <a:r>
              <a:rPr lang="en-US" dirty="0" smtClean="0"/>
              <a:t>Operators: </a:t>
            </a:r>
            <a:r>
              <a:rPr lang="en-US" b="1" dirty="0"/>
              <a:t>atomic evolution operations</a:t>
            </a:r>
            <a:r>
              <a:rPr lang="en-US" dirty="0"/>
              <a:t>, </a:t>
            </a:r>
            <a:endParaRPr lang="en-US" dirty="0" smtClean="0"/>
          </a:p>
          <a:p>
            <a:r>
              <a:rPr lang="en-US" dirty="0" smtClean="0"/>
              <a:t>that can be used for complex </a:t>
            </a:r>
            <a:r>
              <a:rPr lang="en-US" dirty="0"/>
              <a:t>operations.</a:t>
            </a:r>
          </a:p>
        </p:txBody>
      </p:sp>
      <p:graphicFrame>
        <p:nvGraphicFramePr>
          <p:cNvPr id="4" name="Table 3"/>
          <p:cNvGraphicFramePr>
            <a:graphicFrameLocks noGrp="1"/>
          </p:cNvGraphicFramePr>
          <p:nvPr/>
        </p:nvGraphicFramePr>
        <p:xfrm>
          <a:off x="4495800" y="914400"/>
          <a:ext cx="4419600" cy="5486400"/>
        </p:xfrm>
        <a:graphic>
          <a:graphicData uri="http://schemas.openxmlformats.org/drawingml/2006/table">
            <a:tbl>
              <a:tblPr firstRow="1" bandRow="1">
                <a:tableStyleId>{5C22544A-7EE6-4342-B048-85BDC9FD1C3A}</a:tableStyleId>
              </a:tblPr>
              <a:tblGrid>
                <a:gridCol w="4419600"/>
              </a:tblGrid>
              <a:tr h="313691">
                <a:tc>
                  <a:txBody>
                    <a:bodyPr/>
                    <a:lstStyle/>
                    <a:p>
                      <a:r>
                        <a:rPr lang="en-US" sz="1800" dirty="0" smtClean="0"/>
                        <a:t>Algebraic Operator</a:t>
                      </a:r>
                      <a:endParaRPr lang="en-US" sz="1800" dirty="0"/>
                    </a:p>
                  </a:txBody>
                  <a:tcPr/>
                </a:tc>
              </a:tr>
              <a:tr h="313691">
                <a:tc>
                  <a:txBody>
                    <a:bodyPr/>
                    <a:lstStyle/>
                    <a:p>
                      <a:r>
                        <a:rPr lang="en-US" sz="1800" dirty="0" smtClean="0"/>
                        <a:t>Insert level</a:t>
                      </a:r>
                      <a:endParaRPr lang="en-US" sz="1800" dirty="0"/>
                    </a:p>
                  </a:txBody>
                  <a:tcPr/>
                </a:tc>
              </a:tr>
              <a:tr h="313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Delete level</a:t>
                      </a:r>
                    </a:p>
                  </a:txBody>
                  <a:tcPr/>
                </a:tc>
              </a:tr>
              <a:tr h="313691">
                <a:tc>
                  <a:txBody>
                    <a:bodyPr/>
                    <a:lstStyle/>
                    <a:p>
                      <a:r>
                        <a:rPr lang="en-US" sz="1800" dirty="0" smtClean="0"/>
                        <a:t>Insert Attribute </a:t>
                      </a:r>
                      <a:endParaRPr lang="en-US" sz="1800" dirty="0"/>
                    </a:p>
                  </a:txBody>
                  <a:tcPr/>
                </a:tc>
              </a:tr>
              <a:tr h="313691">
                <a:tc>
                  <a:txBody>
                    <a:bodyPr/>
                    <a:lstStyle/>
                    <a:p>
                      <a:r>
                        <a:rPr lang="en-US" sz="1800" dirty="0" smtClean="0"/>
                        <a:t>Delete Attribute</a:t>
                      </a:r>
                    </a:p>
                  </a:txBody>
                  <a:tcPr/>
                </a:tc>
              </a:tr>
              <a:tr h="313691">
                <a:tc>
                  <a:txBody>
                    <a:bodyPr/>
                    <a:lstStyle/>
                    <a:p>
                      <a:r>
                        <a:rPr lang="en-US" sz="1800" dirty="0" smtClean="0"/>
                        <a:t>Connect attribute to dimension level</a:t>
                      </a:r>
                      <a:endParaRPr lang="en-US" sz="1800" dirty="0"/>
                    </a:p>
                  </a:txBody>
                  <a:tcPr/>
                </a:tc>
              </a:tr>
              <a:tr h="313691">
                <a:tc>
                  <a:txBody>
                    <a:bodyPr/>
                    <a:lstStyle/>
                    <a:p>
                      <a:r>
                        <a:rPr lang="en-US" sz="1800" dirty="0" smtClean="0"/>
                        <a:t>Disconnect attribute from dimension level</a:t>
                      </a:r>
                      <a:endParaRPr lang="en-US" sz="1800" dirty="0"/>
                    </a:p>
                  </a:txBody>
                  <a:tcPr/>
                </a:tc>
              </a:tr>
              <a:tr h="313691">
                <a:tc>
                  <a:txBody>
                    <a:bodyPr/>
                    <a:lstStyle/>
                    <a:p>
                      <a:r>
                        <a:rPr lang="en-US" sz="1800" dirty="0" smtClean="0"/>
                        <a:t>Connect attribute to fact</a:t>
                      </a:r>
                      <a:endParaRPr lang="en-US" sz="1800" dirty="0"/>
                    </a:p>
                  </a:txBody>
                  <a:tcPr/>
                </a:tc>
              </a:tr>
              <a:tr h="313691">
                <a:tc>
                  <a:txBody>
                    <a:bodyPr/>
                    <a:lstStyle/>
                    <a:p>
                      <a:r>
                        <a:rPr lang="en-US" sz="1800" dirty="0" smtClean="0"/>
                        <a:t>Disconnect attribute to fact</a:t>
                      </a:r>
                      <a:endParaRPr lang="en-US" sz="1800" dirty="0"/>
                    </a:p>
                  </a:txBody>
                  <a:tcPr/>
                </a:tc>
              </a:tr>
              <a:tr h="313691">
                <a:tc>
                  <a:txBody>
                    <a:bodyPr/>
                    <a:lstStyle/>
                    <a:p>
                      <a:r>
                        <a:rPr lang="en-US" sz="1800" dirty="0" smtClean="0"/>
                        <a:t>Insert classification relationship</a:t>
                      </a:r>
                      <a:endParaRPr lang="en-US" sz="1800" dirty="0"/>
                    </a:p>
                  </a:txBody>
                  <a:tcPr/>
                </a:tc>
              </a:tr>
              <a:tr h="313691">
                <a:tc>
                  <a:txBody>
                    <a:bodyPr/>
                    <a:lstStyle/>
                    <a:p>
                      <a:r>
                        <a:rPr lang="en-US" sz="1800" dirty="0" smtClean="0"/>
                        <a:t>Delete classification relationship</a:t>
                      </a:r>
                      <a:endParaRPr lang="en-US" sz="1800" dirty="0"/>
                    </a:p>
                  </a:txBody>
                  <a:tcPr/>
                </a:tc>
              </a:tr>
              <a:tr h="313691">
                <a:tc>
                  <a:txBody>
                    <a:bodyPr/>
                    <a:lstStyle/>
                    <a:p>
                      <a:r>
                        <a:rPr lang="en-US" sz="1800" dirty="0" smtClean="0"/>
                        <a:t>Insert fact</a:t>
                      </a:r>
                      <a:endParaRPr lang="en-US" sz="1800" dirty="0"/>
                    </a:p>
                  </a:txBody>
                  <a:tcPr/>
                </a:tc>
              </a:tr>
              <a:tr h="313691">
                <a:tc>
                  <a:txBody>
                    <a:bodyPr/>
                    <a:lstStyle/>
                    <a:p>
                      <a:r>
                        <a:rPr lang="en-US" sz="1800" dirty="0" smtClean="0"/>
                        <a:t>Delete fact</a:t>
                      </a:r>
                      <a:endParaRPr lang="en-US" sz="1800" dirty="0"/>
                    </a:p>
                  </a:txBody>
                  <a:tcPr/>
                </a:tc>
              </a:tr>
              <a:tr h="313691">
                <a:tc>
                  <a:txBody>
                    <a:bodyPr/>
                    <a:lstStyle/>
                    <a:p>
                      <a:r>
                        <a:rPr lang="en-US" sz="1800" dirty="0" smtClean="0"/>
                        <a:t>Insert dimension into fact</a:t>
                      </a:r>
                      <a:endParaRPr lang="en-US" sz="1800" dirty="0"/>
                    </a:p>
                  </a:txBody>
                  <a:tcPr/>
                </a:tc>
              </a:tr>
              <a:tr h="313691">
                <a:tc>
                  <a:txBody>
                    <a:bodyPr/>
                    <a:lstStyle/>
                    <a:p>
                      <a:r>
                        <a:rPr lang="en-US" sz="1800" dirty="0" smtClean="0"/>
                        <a:t>Delete Dimension</a:t>
                      </a:r>
                      <a:endParaRPr lang="en-US" sz="1800" dirty="0"/>
                    </a:p>
                  </a:txBody>
                  <a:tcPr/>
                </a:tc>
              </a:tr>
            </a:tbl>
          </a:graphicData>
        </a:graphic>
      </p:graphicFrame>
      <p:sp>
        <p:nvSpPr>
          <p:cNvPr id="7" name="Slide Number Placeholder 6"/>
          <p:cNvSpPr>
            <a:spLocks noGrp="1"/>
          </p:cNvSpPr>
          <p:nvPr>
            <p:ph type="sldNum" sz="quarter" idx="12"/>
          </p:nvPr>
        </p:nvSpPr>
        <p:spPr/>
        <p:txBody>
          <a:bodyPr/>
          <a:lstStyle/>
          <a:p>
            <a:fld id="{69E29E33-B620-47F9-BB04-8846C2A5AFCC}" type="slidenum">
              <a:rPr lang="en-US" smtClean="0"/>
              <a:pPr/>
              <a:t>32</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and then came </a:t>
            </a:r>
            <a:r>
              <a:rPr lang="en-US" dirty="0" smtClean="0"/>
              <a:t/>
            </a:r>
            <a:br>
              <a:rPr lang="en-US" dirty="0" smtClean="0"/>
            </a:br>
            <a:r>
              <a:rPr lang="en-US" dirty="0" smtClean="0"/>
              <a:t>versioning</a:t>
            </a:r>
            <a:r>
              <a:rPr lang="en-US" dirty="0" smtClean="0"/>
              <a:t>…</a:t>
            </a:r>
            <a:endParaRPr lang="el-GR" dirty="0"/>
          </a:p>
        </p:txBody>
      </p:sp>
      <p:sp>
        <p:nvSpPr>
          <p:cNvPr id="3" name="Content Placeholder 2"/>
          <p:cNvSpPr>
            <a:spLocks noGrp="1"/>
          </p:cNvSpPr>
          <p:nvPr>
            <p:ph idx="1"/>
          </p:nvPr>
        </p:nvSpPr>
        <p:spPr>
          <a:xfrm>
            <a:off x="457200" y="1384176"/>
            <a:ext cx="4186808" cy="5141168"/>
          </a:xfrm>
        </p:spPr>
        <p:txBody>
          <a:bodyPr>
            <a:noAutofit/>
          </a:bodyPr>
          <a:lstStyle/>
          <a:p>
            <a:r>
              <a:rPr lang="en-US" sz="2400" dirty="0" smtClean="0"/>
              <a:t>After we had obtained a basic understanding of how multidimensional schemata are restructured, people thought:</a:t>
            </a:r>
          </a:p>
          <a:p>
            <a:r>
              <a:rPr lang="en-US" sz="2400" dirty="0" smtClean="0"/>
              <a:t>“what if we keep track of the history of all the versions of a DW schema as it evolves?”</a:t>
            </a:r>
          </a:p>
          <a:p>
            <a:r>
              <a:rPr lang="en-US" sz="2400" dirty="0" smtClean="0"/>
              <a:t>Then, we can ask a query that span versions, get the data, transform them into a convenient schema for the query and show results to the users</a:t>
            </a:r>
            <a:endParaRPr lang="el-GR" sz="2400"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33</a:t>
            </a:fld>
            <a:endParaRPr lang="en-US" dirty="0"/>
          </a:p>
        </p:txBody>
      </p:sp>
      <p:pic>
        <p:nvPicPr>
          <p:cNvPr id="28673" name="Picture 1" descr="C:\Users\pvassil\Downloads\41OcGWpaziL._SX331_BO1,204,203,200_.jpg"/>
          <p:cNvPicPr>
            <a:picLocks noChangeAspect="1" noChangeArrowheads="1"/>
          </p:cNvPicPr>
          <p:nvPr/>
        </p:nvPicPr>
        <p:blipFill>
          <a:blip r:embed="rId2"/>
          <a:srcRect/>
          <a:stretch>
            <a:fillRect/>
          </a:stretch>
        </p:blipFill>
        <p:spPr bwMode="auto">
          <a:xfrm>
            <a:off x="5724128" y="188639"/>
            <a:ext cx="2880320" cy="4316155"/>
          </a:xfrm>
          <a:prstGeom prst="rect">
            <a:avLst/>
          </a:prstGeom>
          <a:noFill/>
        </p:spPr>
      </p:pic>
      <p:sp>
        <p:nvSpPr>
          <p:cNvPr id="7" name="TextBox 6"/>
          <p:cNvSpPr txBox="1"/>
          <p:nvPr/>
        </p:nvSpPr>
        <p:spPr>
          <a:xfrm>
            <a:off x="5580112" y="4509120"/>
            <a:ext cx="3563888" cy="1938992"/>
          </a:xfrm>
          <a:prstGeom prst="rect">
            <a:avLst/>
          </a:prstGeom>
          <a:noFill/>
        </p:spPr>
        <p:txBody>
          <a:bodyPr wrap="square" rtlCol="0">
            <a:spAutoFit/>
          </a:bodyPr>
          <a:lstStyle/>
          <a:p>
            <a:r>
              <a:rPr lang="en-US" sz="2400" kern="1200" dirty="0" smtClean="0">
                <a:solidFill>
                  <a:schemeClr val="tx1"/>
                </a:solidFill>
                <a:latin typeface="+mn-lt"/>
                <a:ea typeface="+mn-ea"/>
                <a:cs typeface="+mn-cs"/>
              </a:rPr>
              <a:t>Closely related to </a:t>
            </a:r>
            <a:r>
              <a:rPr lang="en-US" sz="2400" b="1" kern="1200" dirty="0" smtClean="0">
                <a:solidFill>
                  <a:schemeClr val="tx1"/>
                </a:solidFill>
                <a:latin typeface="+mn-lt"/>
                <a:ea typeface="+mn-ea"/>
                <a:cs typeface="+mn-cs"/>
              </a:rPr>
              <a:t>temporal management</a:t>
            </a:r>
            <a:r>
              <a:rPr lang="en-US" sz="2400" kern="1200" dirty="0" smtClean="0">
                <a:solidFill>
                  <a:schemeClr val="tx1"/>
                </a:solidFill>
                <a:latin typeface="+mn-lt"/>
                <a:ea typeface="+mn-ea"/>
                <a:cs typeface="+mn-cs"/>
              </a:rPr>
              <a:t> in DW’s</a:t>
            </a:r>
          </a:p>
          <a:p>
            <a:endParaRPr lang="en-US" sz="2400" kern="1200" dirty="0" smtClean="0">
              <a:solidFill>
                <a:schemeClr val="tx1"/>
              </a:solidFill>
              <a:latin typeface="+mn-lt"/>
              <a:ea typeface="+mn-ea"/>
              <a:cs typeface="+mn-cs"/>
            </a:endParaRPr>
          </a:p>
          <a:p>
            <a:r>
              <a:rPr lang="en-US" sz="2400" kern="1200" dirty="0" smtClean="0">
                <a:solidFill>
                  <a:schemeClr val="tx1"/>
                </a:solidFill>
                <a:latin typeface="+mn-lt"/>
                <a:ea typeface="+mn-ea"/>
                <a:cs typeface="+mn-cs"/>
              </a:rPr>
              <a:t>See later today </a:t>
            </a:r>
            <a:r>
              <a:rPr lang="en-US" sz="2400" kern="1200" dirty="0" smtClean="0">
                <a:solidFill>
                  <a:schemeClr val="tx1"/>
                </a:solidFill>
                <a:latin typeface="+mn-lt"/>
                <a:ea typeface="+mn-ea"/>
                <a:cs typeface="+mn-cs"/>
              </a:rPr>
              <a:t>PhD defense </a:t>
            </a:r>
            <a:r>
              <a:rPr lang="en-US" sz="2400" kern="1200" dirty="0" smtClean="0">
                <a:solidFill>
                  <a:schemeClr val="tx1"/>
                </a:solidFill>
                <a:latin typeface="+mn-lt"/>
                <a:ea typeface="+mn-ea"/>
                <a:cs typeface="+mn-cs"/>
              </a:rPr>
              <a:t>by  </a:t>
            </a:r>
            <a:r>
              <a:rPr lang="fr-FR" sz="2400" kern="1200" dirty="0" err="1" smtClean="0">
                <a:solidFill>
                  <a:schemeClr val="tx1"/>
                </a:solidFill>
                <a:latin typeface="+mn-lt"/>
                <a:ea typeface="+mn-ea"/>
                <a:cs typeface="+mn-cs"/>
              </a:rPr>
              <a:t>Waqas</a:t>
            </a:r>
            <a:r>
              <a:rPr lang="fr-FR" sz="2400" kern="1200" dirty="0" smtClean="0">
                <a:solidFill>
                  <a:schemeClr val="tx1"/>
                </a:solidFill>
                <a:latin typeface="+mn-lt"/>
                <a:ea typeface="+mn-ea"/>
                <a:cs typeface="+mn-cs"/>
              </a:rPr>
              <a:t> Ahmed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Eder and </a:t>
            </a:r>
            <a:r>
              <a:rPr lang="en-US" dirty="0" err="1" smtClean="0"/>
              <a:t>Koncilia</a:t>
            </a:r>
            <a:r>
              <a:rPr lang="en-US" dirty="0" smtClean="0"/>
              <a:t> @ </a:t>
            </a:r>
            <a:r>
              <a:rPr lang="en-US" dirty="0" err="1" smtClean="0"/>
              <a:t>DaWaK</a:t>
            </a:r>
            <a:r>
              <a:rPr lang="en-US" dirty="0" smtClean="0"/>
              <a:t> 2001</a:t>
            </a:r>
            <a:endParaRPr lang="el-GR" dirty="0"/>
          </a:p>
        </p:txBody>
      </p:sp>
      <p:sp>
        <p:nvSpPr>
          <p:cNvPr id="3" name="Content Placeholder 2"/>
          <p:cNvSpPr>
            <a:spLocks noGrp="1"/>
          </p:cNvSpPr>
          <p:nvPr>
            <p:ph idx="1"/>
          </p:nvPr>
        </p:nvSpPr>
        <p:spPr/>
        <p:txBody>
          <a:bodyPr>
            <a:noAutofit/>
          </a:bodyPr>
          <a:lstStyle/>
          <a:p>
            <a:r>
              <a:rPr lang="en-US" sz="2000" dirty="0" smtClean="0"/>
              <a:t>Multidimensional data model that allows the registration of temporal versions of dimension data in data warehouses. </a:t>
            </a:r>
          </a:p>
          <a:p>
            <a:r>
              <a:rPr lang="en-US" sz="2000" dirty="0" smtClean="0"/>
              <a:t>To navigate between temporal versions: mappings as </a:t>
            </a:r>
            <a:r>
              <a:rPr lang="en-US" sz="2000" b="1" dirty="0" smtClean="0"/>
              <a:t>transformation matrices</a:t>
            </a:r>
            <a:r>
              <a:rPr lang="en-US" sz="2000" dirty="0" smtClean="0"/>
              <a:t>. Each matrix is a mapping of data from structure Vi to V i+1 for a dimension D. For example, table T describes a split of value a into values a1 and a2 respectively. There is an mapping function that describes that the 30% of the fact –values for A should be placed to a1 and the remaining should be placed in a2 . </a:t>
            </a:r>
          </a:p>
          <a:p>
            <a:endParaRPr lang="en-US" sz="2000" dirty="0" smtClean="0"/>
          </a:p>
          <a:p>
            <a:endParaRPr lang="en-US" sz="2000" dirty="0" smtClean="0"/>
          </a:p>
          <a:p>
            <a:r>
              <a:rPr lang="en-US" sz="2000" dirty="0" smtClean="0"/>
              <a:t>This mapping function is described in a transformation matrix T that says exactly that in order to go from A to A1 we need to take 30% of the tuples of table A and what remains goes to table A2.</a:t>
            </a:r>
          </a:p>
          <a:p>
            <a:r>
              <a:rPr lang="en-US" sz="2000" dirty="0" smtClean="0"/>
              <a:t>Queries are posed over snapshots of the database. For each query the appropriate snapshots are computed.</a:t>
            </a:r>
            <a:endParaRPr lang="el-GR" sz="2000" dirty="0"/>
          </a:p>
        </p:txBody>
      </p:sp>
      <p:graphicFrame>
        <p:nvGraphicFramePr>
          <p:cNvPr id="4" name="Table 3"/>
          <p:cNvGraphicFramePr>
            <a:graphicFrameLocks noGrp="1"/>
          </p:cNvGraphicFramePr>
          <p:nvPr/>
        </p:nvGraphicFramePr>
        <p:xfrm>
          <a:off x="3733800" y="4038600"/>
          <a:ext cx="1766070" cy="741680"/>
        </p:xfrm>
        <a:graphic>
          <a:graphicData uri="http://schemas.openxmlformats.org/drawingml/2006/table">
            <a:tbl>
              <a:tblPr firstRow="1" bandRow="1">
                <a:tableStyleId>{5C22544A-7EE6-4342-B048-85BDC9FD1C3A}</a:tableStyleId>
              </a:tblPr>
              <a:tblGrid>
                <a:gridCol w="457200"/>
                <a:gridCol w="647537"/>
                <a:gridCol w="661333"/>
              </a:tblGrid>
              <a:tr h="370840">
                <a:tc>
                  <a:txBody>
                    <a:bodyPr/>
                    <a:lstStyle/>
                    <a:p>
                      <a:r>
                        <a:rPr lang="en-US" dirty="0" smtClean="0"/>
                        <a:t>T</a:t>
                      </a:r>
                      <a:endParaRPr lang="el-GR" dirty="0"/>
                    </a:p>
                  </a:txBody>
                  <a:tcPr/>
                </a:tc>
                <a:tc>
                  <a:txBody>
                    <a:bodyPr/>
                    <a:lstStyle/>
                    <a:p>
                      <a:r>
                        <a:rPr lang="en-US" dirty="0" smtClean="0"/>
                        <a:t>A1</a:t>
                      </a:r>
                      <a:endParaRPr lang="el-GR" dirty="0"/>
                    </a:p>
                  </a:txBody>
                  <a:tcPr/>
                </a:tc>
                <a:tc>
                  <a:txBody>
                    <a:bodyPr/>
                    <a:lstStyle/>
                    <a:p>
                      <a:r>
                        <a:rPr lang="en-US" dirty="0" smtClean="0"/>
                        <a:t>A2</a:t>
                      </a:r>
                      <a:endParaRPr lang="el-GR" dirty="0"/>
                    </a:p>
                  </a:txBody>
                  <a:tcPr/>
                </a:tc>
              </a:tr>
              <a:tr h="370840">
                <a:tc>
                  <a:txBody>
                    <a:bodyPr/>
                    <a:lstStyle/>
                    <a:p>
                      <a:r>
                        <a:rPr lang="en-US" dirty="0" smtClean="0"/>
                        <a:t>A</a:t>
                      </a:r>
                      <a:endParaRPr lang="el-GR" dirty="0"/>
                    </a:p>
                  </a:txBody>
                  <a:tcPr/>
                </a:tc>
                <a:tc>
                  <a:txBody>
                    <a:bodyPr/>
                    <a:lstStyle/>
                    <a:p>
                      <a:r>
                        <a:rPr lang="en-US" dirty="0" smtClean="0"/>
                        <a:t>30%</a:t>
                      </a:r>
                      <a:endParaRPr lang="el-GR" dirty="0"/>
                    </a:p>
                  </a:txBody>
                  <a:tcPr/>
                </a:tc>
                <a:tc>
                  <a:txBody>
                    <a:bodyPr/>
                    <a:lstStyle/>
                    <a:p>
                      <a:r>
                        <a:rPr lang="en-US" dirty="0" smtClean="0"/>
                        <a:t>70%</a:t>
                      </a:r>
                      <a:endParaRPr lang="el-GR" dirty="0"/>
                    </a:p>
                  </a:txBody>
                  <a:tcPr/>
                </a:tc>
              </a:tr>
            </a:tbl>
          </a:graphicData>
        </a:graphic>
      </p:graphicFrame>
      <p:sp>
        <p:nvSpPr>
          <p:cNvPr id="5" name="Slide Number Placeholder 4"/>
          <p:cNvSpPr>
            <a:spLocks noGrp="1"/>
          </p:cNvSpPr>
          <p:nvPr>
            <p:ph type="sldNum" sz="quarter" idx="12"/>
          </p:nvPr>
        </p:nvSpPr>
        <p:spPr/>
        <p:txBody>
          <a:bodyPr/>
          <a:lstStyle/>
          <a:p>
            <a:fld id="{69E29E33-B620-47F9-BB04-8846C2A5AFCC}" type="slidenum">
              <a:rPr lang="en-US" smtClean="0"/>
              <a:pPr/>
              <a:t>34</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Eder and </a:t>
            </a:r>
            <a:r>
              <a:rPr lang="en-US" dirty="0" err="1" smtClean="0"/>
              <a:t>Koncilia</a:t>
            </a:r>
            <a:r>
              <a:rPr lang="en-US" dirty="0" smtClean="0"/>
              <a:t> @ </a:t>
            </a:r>
            <a:r>
              <a:rPr lang="en-US" dirty="0" err="1" smtClean="0"/>
              <a:t>DaWaK</a:t>
            </a:r>
            <a:r>
              <a:rPr lang="en-US" dirty="0" smtClean="0"/>
              <a:t> 2001</a:t>
            </a:r>
            <a:endParaRPr lang="el-GR" dirty="0"/>
          </a:p>
        </p:txBody>
      </p:sp>
      <p:sp>
        <p:nvSpPr>
          <p:cNvPr id="3" name="Content Placeholder 2"/>
          <p:cNvSpPr>
            <a:spLocks noGrp="1"/>
          </p:cNvSpPr>
          <p:nvPr>
            <p:ph idx="1"/>
          </p:nvPr>
        </p:nvSpPr>
        <p:spPr>
          <a:xfrm>
            <a:off x="457200" y="1600200"/>
            <a:ext cx="8229600" cy="4495800"/>
          </a:xfrm>
        </p:spPr>
        <p:txBody>
          <a:bodyPr>
            <a:noAutofit/>
          </a:bodyPr>
          <a:lstStyle/>
          <a:p>
            <a:r>
              <a:rPr lang="en-US" sz="2000" dirty="0" smtClean="0"/>
              <a:t>We can transform each cuboid C (with facts) over a set of dimensions from version Vi to version Vi+1, by sequentially transforming each of its dimensions one at a time.</a:t>
            </a:r>
          </a:p>
          <a:p>
            <a:r>
              <a:rPr lang="en-US" sz="2000" b="1" dirty="0" smtClean="0"/>
              <a:t>Original</a:t>
            </a:r>
            <a:r>
              <a:rPr lang="en-US" sz="2000" dirty="0" smtClean="0"/>
              <a:t> </a:t>
            </a:r>
            <a:r>
              <a:rPr lang="en-US" sz="2000" b="1" dirty="0" smtClean="0"/>
              <a:t>cube</a:t>
            </a:r>
            <a:r>
              <a:rPr lang="en-US" sz="2000" dirty="0" smtClean="0"/>
              <a:t> (dimension values on the side)</a:t>
            </a:r>
          </a:p>
          <a:p>
            <a:endParaRPr lang="en-US" sz="2000" dirty="0" smtClean="0"/>
          </a:p>
          <a:p>
            <a:r>
              <a:rPr lang="en-US" sz="2000" b="1" dirty="0" smtClean="0">
                <a:solidFill>
                  <a:srgbClr val="FF0000"/>
                </a:solidFill>
              </a:rPr>
              <a:t>Transformation matrices for dimensions</a:t>
            </a:r>
          </a:p>
          <a:p>
            <a:endParaRPr lang="en-US" sz="2000" dirty="0" smtClean="0"/>
          </a:p>
          <a:p>
            <a:endParaRPr lang="en-US" sz="2000" dirty="0" smtClean="0"/>
          </a:p>
          <a:p>
            <a:endParaRPr lang="en-US" sz="2000" dirty="0" smtClean="0"/>
          </a:p>
          <a:p>
            <a:endParaRPr lang="en-US" sz="600" dirty="0" smtClean="0"/>
          </a:p>
          <a:p>
            <a:endParaRPr lang="en-US" sz="2000" dirty="0" smtClean="0"/>
          </a:p>
          <a:p>
            <a:r>
              <a:rPr lang="en-US" sz="2000" b="1" u="sng" dirty="0" smtClean="0">
                <a:solidFill>
                  <a:srgbClr val="3333FF"/>
                </a:solidFill>
              </a:rPr>
              <a:t>Final cube</a:t>
            </a:r>
            <a:r>
              <a:rPr lang="en-US" sz="2000" u="sng" dirty="0" smtClean="0">
                <a:solidFill>
                  <a:srgbClr val="3333FF"/>
                </a:solidFill>
              </a:rPr>
              <a:t> with the </a:t>
            </a:r>
            <a:r>
              <a:rPr lang="en-US" sz="2000" b="1" u="sng" dirty="0" smtClean="0"/>
              <a:t>values</a:t>
            </a:r>
            <a:r>
              <a:rPr lang="en-US" sz="2000" u="sng" dirty="0" smtClean="0">
                <a:solidFill>
                  <a:srgbClr val="3333FF"/>
                </a:solidFill>
              </a:rPr>
              <a:t> </a:t>
            </a:r>
            <a:r>
              <a:rPr lang="en-US" sz="2000" u="sng" dirty="0" smtClean="0"/>
              <a:t>of the </a:t>
            </a:r>
            <a:r>
              <a:rPr lang="en-US" sz="2000" b="1" u="sng" dirty="0" smtClean="0"/>
              <a:t>original version </a:t>
            </a:r>
            <a:r>
              <a:rPr lang="en-US" sz="2000" u="sng" dirty="0" smtClean="0">
                <a:solidFill>
                  <a:srgbClr val="3333FF"/>
                </a:solidFill>
              </a:rPr>
              <a:t>over the </a:t>
            </a:r>
            <a:r>
              <a:rPr lang="en-US" sz="2000" u="sng" dirty="0" smtClean="0">
                <a:solidFill>
                  <a:srgbClr val="FF0000"/>
                </a:solidFill>
              </a:rPr>
              <a:t>structure of the new version</a:t>
            </a:r>
          </a:p>
        </p:txBody>
      </p:sp>
      <p:pic>
        <p:nvPicPr>
          <p:cNvPr id="10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2209800"/>
            <a:ext cx="3343275" cy="16383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3705225"/>
            <a:ext cx="4029075" cy="15525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6400" y="3933825"/>
            <a:ext cx="3171825" cy="123825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b="14894"/>
          <a:stretch>
            <a:fillRect/>
          </a:stretch>
        </p:blipFill>
        <p:spPr bwMode="auto">
          <a:xfrm>
            <a:off x="5486400" y="5638800"/>
            <a:ext cx="3381375" cy="1143000"/>
          </a:xfrm>
          <a:prstGeom prst="rect">
            <a:avLst/>
          </a:prstGeom>
          <a:noFill/>
          <a:ln w="9525">
            <a:noFill/>
            <a:miter lim="800000"/>
            <a:headEnd/>
            <a:tailEnd/>
          </a:ln>
        </p:spPr>
      </p:pic>
      <p:sp>
        <p:nvSpPr>
          <p:cNvPr id="8" name="TextBox 7"/>
          <p:cNvSpPr txBox="1"/>
          <p:nvPr/>
        </p:nvSpPr>
        <p:spPr>
          <a:xfrm>
            <a:off x="152400" y="6400800"/>
            <a:ext cx="3429000" cy="369332"/>
          </a:xfrm>
          <a:prstGeom prst="rect">
            <a:avLst/>
          </a:prstGeom>
          <a:noFill/>
        </p:spPr>
        <p:txBody>
          <a:bodyPr wrap="square" rtlCol="0">
            <a:spAutoFit/>
          </a:bodyPr>
          <a:lstStyle/>
          <a:p>
            <a:r>
              <a:rPr lang="en-US" i="1" dirty="0" smtClean="0"/>
              <a:t>Photos stolen from the paper</a:t>
            </a:r>
            <a:endParaRPr lang="el-GR" i="1" dirty="0"/>
          </a:p>
        </p:txBody>
      </p:sp>
      <p:sp>
        <p:nvSpPr>
          <p:cNvPr id="9" name="Slide Number Placeholder 8"/>
          <p:cNvSpPr>
            <a:spLocks noGrp="1"/>
          </p:cNvSpPr>
          <p:nvPr>
            <p:ph type="sldNum" sz="quarter" idx="12"/>
          </p:nvPr>
        </p:nvSpPr>
        <p:spPr/>
        <p:txBody>
          <a:bodyPr/>
          <a:lstStyle/>
          <a:p>
            <a:fld id="{69E29E33-B620-47F9-BB04-8846C2A5AFCC}" type="slidenum">
              <a:rPr lang="en-US" smtClean="0"/>
              <a:pPr/>
              <a:t>35</a:t>
            </a:fld>
            <a:endParaRPr lang="en-US"/>
          </a:p>
        </p:txBody>
      </p:sp>
      <p:sp>
        <p:nvSpPr>
          <p:cNvPr id="10" name="Footer Placeholder 9"/>
          <p:cNvSpPr>
            <a:spLocks noGrp="1"/>
          </p:cNvSpPr>
          <p:nvPr>
            <p:ph type="ftr" sz="quarter" idx="11"/>
          </p:nvPr>
        </p:nvSpPr>
        <p:spPr/>
        <p:txBody>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Eder, </a:t>
            </a:r>
            <a:r>
              <a:rPr lang="en-US" dirty="0" err="1" smtClean="0"/>
              <a:t>Koncilia</a:t>
            </a:r>
            <a:r>
              <a:rPr lang="en-US" dirty="0" smtClean="0"/>
              <a:t> and </a:t>
            </a:r>
            <a:r>
              <a:rPr lang="en-US" dirty="0" err="1" smtClean="0"/>
              <a:t>Mitsche</a:t>
            </a:r>
            <a:r>
              <a:rPr lang="en-US" dirty="0" smtClean="0"/>
              <a:t> @ DaWaK’03, CAiSE’04</a:t>
            </a:r>
            <a:endParaRPr lang="en-US" dirty="0"/>
          </a:p>
        </p:txBody>
      </p:sp>
      <p:sp>
        <p:nvSpPr>
          <p:cNvPr id="3" name="Content Placeholder 2"/>
          <p:cNvSpPr>
            <a:spLocks noGrp="1"/>
          </p:cNvSpPr>
          <p:nvPr>
            <p:ph idx="1"/>
          </p:nvPr>
        </p:nvSpPr>
        <p:spPr/>
        <p:txBody>
          <a:bodyPr>
            <a:normAutofit/>
          </a:bodyPr>
          <a:lstStyle/>
          <a:p>
            <a:r>
              <a:rPr lang="en-US" dirty="0" smtClean="0"/>
              <a:t>Making use of three basic operations (INSERT, UPDATE and DELETE), the authors are able to represent more complex operations on dimension values such as: SPLIT, MERGE, CHANGE, MOVE, NEW-</a:t>
            </a:r>
            <a:r>
              <a:rPr lang="fr-FR" dirty="0" smtClean="0"/>
              <a:t>MEMBER, and DELETE-MEMBER.</a:t>
            </a:r>
            <a:endParaRPr lang="en-US" dirty="0" smtClean="0"/>
          </a:p>
          <a:p>
            <a:r>
              <a:rPr lang="en-US" dirty="0" smtClean="0"/>
              <a:t>Also: data </a:t>
            </a:r>
            <a:r>
              <a:rPr lang="en-US" dirty="0"/>
              <a:t>mining techniques for the detection of structural changes in data </a:t>
            </a:r>
            <a:r>
              <a:rPr lang="en-US" dirty="0" smtClean="0"/>
              <a:t>warehouses.</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36</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p:txBody>
          <a:bodyPr>
            <a:normAutofit/>
          </a:bodyPr>
          <a:lstStyle/>
          <a:p>
            <a:r>
              <a:rPr lang="en-US" sz="2400" dirty="0" smtClean="0"/>
              <a:t>How to facilitate cross-version queries?</a:t>
            </a:r>
          </a:p>
          <a:p>
            <a:endParaRPr lang="en-US" sz="2400" dirty="0" smtClean="0"/>
          </a:p>
          <a:p>
            <a:r>
              <a:rPr lang="en-US" sz="2400" dirty="0" smtClean="0"/>
              <a:t>A graph model for DW multidimensional schemata</a:t>
            </a:r>
          </a:p>
          <a:p>
            <a:r>
              <a:rPr lang="en-US" sz="2400" dirty="0" smtClean="0"/>
              <a:t>Nodes : (</a:t>
            </a:r>
            <a:r>
              <a:rPr lang="en-US" sz="2400" dirty="0" err="1" smtClean="0"/>
              <a:t>i</a:t>
            </a:r>
            <a:r>
              <a:rPr lang="en-US" sz="2400" dirty="0" smtClean="0"/>
              <a:t>) fact tables and (ii) their attributes of fact tables (including properties and measures), </a:t>
            </a:r>
          </a:p>
          <a:p>
            <a:r>
              <a:rPr lang="en-US" sz="2400" dirty="0" smtClean="0"/>
              <a:t>Edges: functional dependencies (aka dimension hierarchies) defined over the nodes of the schema.</a:t>
            </a:r>
            <a:endParaRPr lang="el-GR" sz="2400"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37</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p:txBody>
          <a:bodyPr/>
          <a:lstStyle/>
          <a:p>
            <a:r>
              <a:rPr lang="en-US" dirty="0" smtClean="0"/>
              <a:t>Taxonomy of changes:</a:t>
            </a:r>
          </a:p>
          <a:p>
            <a:pPr lvl="1"/>
            <a:r>
              <a:rPr lang="en-US" dirty="0" smtClean="0"/>
              <a:t>Add / delete node (i.e., tables and attributes)</a:t>
            </a:r>
          </a:p>
          <a:p>
            <a:pPr lvl="1"/>
            <a:r>
              <a:rPr lang="en-US" dirty="0" smtClean="0"/>
              <a:t>Add / delete edge (i.e., restructure dimensions)</a:t>
            </a:r>
          </a:p>
          <a:p>
            <a:r>
              <a:rPr lang="en-US" dirty="0" smtClean="0"/>
              <a:t>Transactions = sequences of atomic changes</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38</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rgbClr val="FF0000"/>
                </a:solidFill>
              </a:rPr>
              <a:t>Augmented schema of a previous version</a:t>
            </a:r>
          </a:p>
          <a:p>
            <a:r>
              <a:rPr lang="en-US" dirty="0" smtClean="0"/>
              <a:t>Assume a version </a:t>
            </a:r>
            <a:r>
              <a:rPr lang="en-US" dirty="0" err="1" smtClean="0"/>
              <a:t>S</a:t>
            </a:r>
            <a:r>
              <a:rPr lang="en-US" baseline="-25000" dirty="0" err="1" smtClean="0"/>
              <a:t>k</a:t>
            </a:r>
            <a:endParaRPr lang="en-US" baseline="-25000" dirty="0" smtClean="0"/>
          </a:p>
          <a:p>
            <a:r>
              <a:rPr lang="en-US" dirty="0" smtClean="0"/>
              <a:t>Assume a set of changes M</a:t>
            </a:r>
            <a:r>
              <a:rPr lang="en-US" baseline="-25000" dirty="0" smtClean="0"/>
              <a:t>1</a:t>
            </a:r>
            <a:r>
              <a:rPr lang="en-US" dirty="0" smtClean="0"/>
              <a:t>,…, </a:t>
            </a:r>
            <a:r>
              <a:rPr lang="en-US" dirty="0" err="1" smtClean="0"/>
              <a:t>M</a:t>
            </a:r>
            <a:r>
              <a:rPr lang="en-US" baseline="-25000" dirty="0" err="1" smtClean="0"/>
              <a:t>n</a:t>
            </a:r>
            <a:endParaRPr lang="en-US" baseline="-25000" dirty="0" smtClean="0"/>
          </a:p>
          <a:p>
            <a:r>
              <a:rPr lang="en-US" dirty="0" smtClean="0"/>
              <a:t>Then you get to a version </a:t>
            </a:r>
            <a:r>
              <a:rPr lang="en-US" dirty="0" err="1" smtClean="0"/>
              <a:t>S</a:t>
            </a:r>
            <a:r>
              <a:rPr lang="en-US" baseline="-25000" dirty="0" err="1" smtClean="0"/>
              <a:t>k+n</a:t>
            </a:r>
            <a:endParaRPr lang="en-US" baseline="-25000" dirty="0" smtClean="0"/>
          </a:p>
          <a:p>
            <a:r>
              <a:rPr lang="en-US" dirty="0" smtClean="0"/>
              <a:t>The augmented version of </a:t>
            </a:r>
            <a:r>
              <a:rPr lang="en-US" dirty="0" err="1" smtClean="0"/>
              <a:t>S</a:t>
            </a:r>
            <a:r>
              <a:rPr lang="en-US" baseline="-25000" dirty="0" err="1" smtClean="0"/>
              <a:t>k</a:t>
            </a:r>
            <a:r>
              <a:rPr lang="en-US" dirty="0" smtClean="0"/>
              <a:t> </a:t>
            </a:r>
            <a:r>
              <a:rPr lang="en-US" dirty="0" err="1" smtClean="0"/>
              <a:t>wrt</a:t>
            </a:r>
            <a:r>
              <a:rPr lang="en-US" dirty="0" smtClean="0"/>
              <a:t> </a:t>
            </a:r>
            <a:r>
              <a:rPr lang="en-US" dirty="0" err="1" smtClean="0"/>
              <a:t>S</a:t>
            </a:r>
            <a:r>
              <a:rPr lang="en-US" baseline="-25000" dirty="0" err="1" smtClean="0"/>
              <a:t>k+n</a:t>
            </a:r>
            <a:r>
              <a:rPr lang="en-US" dirty="0" smtClean="0"/>
              <a:t> is the schema and data of </a:t>
            </a:r>
            <a:r>
              <a:rPr lang="en-US" dirty="0" err="1" smtClean="0"/>
              <a:t>S</a:t>
            </a:r>
            <a:r>
              <a:rPr lang="en-US" baseline="-25000" dirty="0" err="1" smtClean="0"/>
              <a:t>k</a:t>
            </a:r>
            <a:r>
              <a:rPr lang="en-US" dirty="0" smtClean="0"/>
              <a:t>, along with all the extra attributes and FD’s </a:t>
            </a:r>
            <a:r>
              <a:rPr lang="en-US" u="sng" dirty="0" smtClean="0"/>
              <a:t>added</a:t>
            </a:r>
            <a:r>
              <a:rPr lang="en-US" dirty="0" smtClean="0"/>
              <a:t> at </a:t>
            </a:r>
            <a:r>
              <a:rPr lang="en-US" dirty="0" err="1" smtClean="0"/>
              <a:t>S</a:t>
            </a:r>
            <a:r>
              <a:rPr lang="en-US" baseline="-25000" dirty="0" err="1" smtClean="0"/>
              <a:t>k+n</a:t>
            </a:r>
            <a:endParaRPr lang="el-GR" baseline="-25000" dirty="0" smtClean="0"/>
          </a:p>
          <a:p>
            <a:r>
              <a:rPr lang="en-US" dirty="0" smtClean="0"/>
              <a:t>So basically, we are adapting the previous </a:t>
            </a:r>
            <a:r>
              <a:rPr lang="en-US" dirty="0" err="1" smtClean="0"/>
              <a:t>schema+data</a:t>
            </a:r>
            <a:r>
              <a:rPr lang="en-US" dirty="0" smtClean="0"/>
              <a:t> to the structure of the new version</a:t>
            </a:r>
          </a:p>
          <a:p>
            <a:r>
              <a:rPr lang="en-US" dirty="0" smtClean="0"/>
              <a:t>This might require aggregations or </a:t>
            </a:r>
            <a:r>
              <a:rPr lang="en-US" dirty="0" err="1" smtClean="0"/>
              <a:t>disaggregations</a:t>
            </a:r>
            <a:r>
              <a:rPr lang="en-US" dirty="0" smtClean="0"/>
              <a:t> (and estimations of the necessary values), addition of default values, …</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39</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Why is (schema) evolution so important?</a:t>
            </a:r>
            <a:endParaRPr lang="en-US" dirty="0"/>
          </a:p>
        </p:txBody>
      </p:sp>
      <p:sp>
        <p:nvSpPr>
          <p:cNvPr id="21507" name="Content Placeholder 2"/>
          <p:cNvSpPr>
            <a:spLocks noGrp="1"/>
          </p:cNvSpPr>
          <p:nvPr>
            <p:ph idx="1"/>
          </p:nvPr>
        </p:nvSpPr>
        <p:spPr>
          <a:xfrm>
            <a:off x="457200" y="1500188"/>
            <a:ext cx="8472488" cy="4525962"/>
          </a:xfrm>
        </p:spPr>
        <p:txBody>
          <a:bodyPr>
            <a:normAutofit/>
          </a:bodyPr>
          <a:lstStyle/>
          <a:p>
            <a:r>
              <a:rPr lang="en-US" sz="2800" dirty="0" smtClean="0"/>
              <a:t>Software and DB </a:t>
            </a:r>
            <a:r>
              <a:rPr lang="en-US" sz="2800" b="1" dirty="0" smtClean="0"/>
              <a:t>maintenance</a:t>
            </a:r>
            <a:r>
              <a:rPr lang="en-US" sz="2800" dirty="0" smtClean="0"/>
              <a:t> makes up for </a:t>
            </a:r>
            <a:r>
              <a:rPr lang="en-US" sz="2800" b="1" dirty="0" smtClean="0"/>
              <a:t>at least 50% of all resources spent in a project</a:t>
            </a:r>
            <a:r>
              <a:rPr lang="en-US" sz="2800" dirty="0" smtClean="0"/>
              <a:t>.</a:t>
            </a:r>
          </a:p>
          <a:p>
            <a:r>
              <a:rPr lang="en-US" sz="2800" dirty="0" smtClean="0"/>
              <a:t>Changes are more frequent than you think</a:t>
            </a:r>
          </a:p>
          <a:p>
            <a:r>
              <a:rPr lang="en-US" sz="2800" b="1" dirty="0" smtClean="0"/>
              <a:t>Databases are rarely stand-alone: typically, an entire ecosystem of applications is structured around them =&gt;</a:t>
            </a:r>
          </a:p>
          <a:p>
            <a:r>
              <a:rPr lang="en-US" sz="2800" b="1" dirty="0" smtClean="0">
                <a:solidFill>
                  <a:srgbClr val="FF0000"/>
                </a:solidFill>
              </a:rPr>
              <a:t>Changes in the schema can impact a large (typically, not traced) number of surrounding app’s, without explicit identification of the impact</a:t>
            </a:r>
          </a:p>
        </p:txBody>
      </p:sp>
      <p:sp>
        <p:nvSpPr>
          <p:cNvPr id="5" name="Slide Number Placeholder 4"/>
          <p:cNvSpPr>
            <a:spLocks noGrp="1"/>
          </p:cNvSpPr>
          <p:nvPr>
            <p:ph type="sldNum" sz="quarter" idx="12"/>
          </p:nvPr>
        </p:nvSpPr>
        <p:spPr>
          <a:xfrm>
            <a:off x="6553200" y="6356350"/>
            <a:ext cx="2133600" cy="365125"/>
          </a:xfrm>
        </p:spPr>
        <p:txBody>
          <a:bodyPr/>
          <a:lstStyle/>
          <a:p>
            <a:fld id="{69E29E33-B620-47F9-BB04-8846C2A5AFCC}" type="slidenum">
              <a:rPr lang="en-US" smtClean="0"/>
              <a:pPr/>
              <a:t>4</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sz="2400" dirty="0" smtClean="0"/>
              <a:t>Assume a fact </a:t>
            </a:r>
          </a:p>
          <a:p>
            <a:pPr lvl="1"/>
            <a:r>
              <a:rPr lang="en-US" sz="2400" b="1" dirty="0" smtClean="0">
                <a:latin typeface="Consolas" pitchFamily="49" charset="0"/>
                <a:cs typeface="Consolas" pitchFamily="49" charset="0"/>
              </a:rPr>
              <a:t>SALES(</a:t>
            </a:r>
            <a:r>
              <a:rPr lang="en-US" sz="2400" b="1" dirty="0" err="1" smtClean="0">
                <a:latin typeface="Consolas" pitchFamily="49" charset="0"/>
                <a:cs typeface="Consolas" pitchFamily="49" charset="0"/>
              </a:rPr>
              <a:t>ProdID</a:t>
            </a:r>
            <a:r>
              <a:rPr lang="en-US" sz="2400" b="1" dirty="0" smtClean="0">
                <a:latin typeface="Consolas" pitchFamily="49" charset="0"/>
                <a:cs typeface="Consolas" pitchFamily="49" charset="0"/>
              </a:rPr>
              <a:t>, </a:t>
            </a:r>
            <a:r>
              <a:rPr lang="en-US" sz="2400" b="1" dirty="0" err="1" smtClean="0">
                <a:latin typeface="Consolas" pitchFamily="49" charset="0"/>
                <a:cs typeface="Consolas" pitchFamily="49" charset="0"/>
              </a:rPr>
              <a:t>DayId</a:t>
            </a:r>
            <a:r>
              <a:rPr lang="en-US" sz="2400" b="1" dirty="0" smtClean="0">
                <a:latin typeface="Consolas" pitchFamily="49" charset="0"/>
                <a:cs typeface="Consolas" pitchFamily="49" charset="0"/>
              </a:rPr>
              <a:t>, </a:t>
            </a:r>
            <a:r>
              <a:rPr lang="en-US" sz="2400" b="1" dirty="0" err="1" smtClean="0">
                <a:latin typeface="Consolas" pitchFamily="49" charset="0"/>
                <a:cs typeface="Consolas" pitchFamily="49" charset="0"/>
              </a:rPr>
              <a:t>CustId</a:t>
            </a:r>
            <a:r>
              <a:rPr lang="en-US" sz="2400" b="1" dirty="0" smtClean="0">
                <a:latin typeface="Consolas" pitchFamily="49" charset="0"/>
                <a:cs typeface="Consolas" pitchFamily="49" charset="0"/>
              </a:rPr>
              <a:t>, Price, Qty)</a:t>
            </a:r>
          </a:p>
          <a:p>
            <a:r>
              <a:rPr lang="en-US" sz="2400" dirty="0" smtClean="0"/>
              <a:t>With a set of dimensions</a:t>
            </a:r>
          </a:p>
          <a:p>
            <a:pPr lvl="1"/>
            <a:r>
              <a:rPr lang="en-US" sz="2400" b="1" dirty="0" smtClean="0">
                <a:latin typeface="Consolas" pitchFamily="49" charset="0"/>
                <a:cs typeface="Consolas" pitchFamily="49" charset="0"/>
              </a:rPr>
              <a:t>Product (Product, Type, Family)</a:t>
            </a:r>
          </a:p>
          <a:p>
            <a:pPr lvl="1"/>
            <a:r>
              <a:rPr lang="en-US" sz="2400" b="1" dirty="0" smtClean="0">
                <a:latin typeface="Consolas" pitchFamily="49" charset="0"/>
                <a:cs typeface="Consolas" pitchFamily="49" charset="0"/>
              </a:rPr>
              <a:t>Customer(Customer, </a:t>
            </a:r>
            <a:r>
              <a:rPr lang="en-US" sz="2400" b="1" dirty="0" err="1" smtClean="0">
                <a:latin typeface="Consolas" pitchFamily="49" charset="0"/>
                <a:cs typeface="Consolas" pitchFamily="49" charset="0"/>
              </a:rPr>
              <a:t>CustGroup</a:t>
            </a:r>
            <a:r>
              <a:rPr lang="en-US" sz="2400" b="1" dirty="0" smtClean="0">
                <a:latin typeface="Consolas" pitchFamily="49" charset="0"/>
                <a:cs typeface="Consolas" pitchFamily="49" charset="0"/>
              </a:rPr>
              <a:t>)</a:t>
            </a:r>
          </a:p>
          <a:p>
            <a:pPr lvl="1"/>
            <a:r>
              <a:rPr lang="en-US" sz="2400" b="1" dirty="0" smtClean="0">
                <a:latin typeface="Consolas" pitchFamily="49" charset="0"/>
                <a:cs typeface="Consolas" pitchFamily="49" charset="0"/>
              </a:rPr>
              <a:t>Time(Day, Month, Year)</a:t>
            </a:r>
          </a:p>
          <a:p>
            <a:r>
              <a:rPr lang="en-US" sz="2400" dirty="0" smtClean="0"/>
              <a:t>and a set of changes</a:t>
            </a:r>
          </a:p>
          <a:p>
            <a:pPr lvl="1"/>
            <a:r>
              <a:rPr lang="en-US" sz="2400" dirty="0" smtClean="0"/>
              <a:t>Add attribute Salesman and a hierarchy Salesman -&gt; Store</a:t>
            </a:r>
          </a:p>
          <a:p>
            <a:pPr lvl="1"/>
            <a:r>
              <a:rPr lang="en-US" sz="2400" dirty="0" smtClean="0"/>
              <a:t>Remove day from the time hierarchy and replace it with Month</a:t>
            </a:r>
          </a:p>
          <a:p>
            <a:pPr lvl="1"/>
            <a:r>
              <a:rPr lang="en-US" sz="2400" dirty="0" err="1" smtClean="0"/>
              <a:t>SumSales</a:t>
            </a:r>
            <a:r>
              <a:rPr lang="en-US" sz="2400" dirty="0" smtClean="0"/>
              <a:t> = Qty*Price</a:t>
            </a:r>
          </a:p>
          <a:p>
            <a:r>
              <a:rPr lang="en-US" sz="2400" dirty="0" smtClean="0"/>
              <a:t>Then, the new fact is</a:t>
            </a:r>
          </a:p>
          <a:p>
            <a:pPr>
              <a:buNone/>
            </a:pPr>
            <a:r>
              <a:rPr lang="en-US" sz="2400" b="1" dirty="0" smtClean="0">
                <a:latin typeface="Consolas" pitchFamily="49" charset="0"/>
                <a:cs typeface="Consolas" pitchFamily="49" charset="0"/>
              </a:rPr>
              <a:t>SALES’(</a:t>
            </a:r>
            <a:r>
              <a:rPr lang="en-US" sz="2400" b="1" dirty="0" err="1" smtClean="0">
                <a:latin typeface="Consolas" pitchFamily="49" charset="0"/>
                <a:cs typeface="Consolas" pitchFamily="49" charset="0"/>
              </a:rPr>
              <a:t>ProdID,MonthId,CustId,SalesmanId,Price,Qty,SumSales</a:t>
            </a:r>
            <a:r>
              <a:rPr lang="en-US" sz="2400" b="1" dirty="0" smtClean="0">
                <a:latin typeface="Consolas" pitchFamily="49" charset="0"/>
                <a:cs typeface="Consolas" pitchFamily="49" charset="0"/>
              </a:rPr>
              <a:t>)</a:t>
            </a:r>
          </a:p>
        </p:txBody>
      </p:sp>
      <p:sp>
        <p:nvSpPr>
          <p:cNvPr id="4" name="Slide Number Placeholder 3"/>
          <p:cNvSpPr>
            <a:spLocks noGrp="1"/>
          </p:cNvSpPr>
          <p:nvPr>
            <p:ph type="sldNum" sz="quarter" idx="12"/>
          </p:nvPr>
        </p:nvSpPr>
        <p:spPr/>
        <p:txBody>
          <a:bodyPr/>
          <a:lstStyle/>
          <a:p>
            <a:fld id="{69E29E33-B620-47F9-BB04-8846C2A5AFCC}" type="slidenum">
              <a:rPr lang="en-US" smtClean="0"/>
              <a:pPr/>
              <a:t>40</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a:xfrm>
            <a:off x="457200" y="1600200"/>
            <a:ext cx="8534400" cy="5105400"/>
          </a:xfrm>
        </p:spPr>
        <p:txBody>
          <a:bodyPr>
            <a:normAutofit/>
          </a:bodyPr>
          <a:lstStyle/>
          <a:p>
            <a:pPr>
              <a:buNone/>
            </a:pPr>
            <a:r>
              <a:rPr lang="en-US" sz="2000" b="1" dirty="0" smtClean="0">
                <a:latin typeface="Consolas" pitchFamily="49" charset="0"/>
                <a:cs typeface="Consolas" pitchFamily="49" charset="0"/>
              </a:rPr>
              <a:t>SALES(</a:t>
            </a:r>
            <a:r>
              <a:rPr lang="en-US" sz="2000" b="1" dirty="0" err="1" smtClean="0">
                <a:latin typeface="Consolas" pitchFamily="49" charset="0"/>
                <a:cs typeface="Consolas" pitchFamily="49" charset="0"/>
              </a:rPr>
              <a:t>ProdID</a:t>
            </a:r>
            <a:r>
              <a:rPr lang="en-US" sz="2000" b="1" dirty="0" smtClean="0">
                <a:latin typeface="Consolas" pitchFamily="49" charset="0"/>
                <a:cs typeface="Consolas" pitchFamily="49" charset="0"/>
              </a:rPr>
              <a:t>, </a:t>
            </a:r>
            <a:r>
              <a:rPr lang="en-US" sz="2000" b="1" dirty="0" err="1" smtClean="0">
                <a:solidFill>
                  <a:srgbClr val="FF0000"/>
                </a:solidFill>
                <a:latin typeface="Consolas" pitchFamily="49" charset="0"/>
                <a:cs typeface="Consolas" pitchFamily="49" charset="0"/>
              </a:rPr>
              <a:t>DayId</a:t>
            </a:r>
            <a:r>
              <a:rPr lang="en-US" sz="2000" b="1" dirty="0" smtClean="0">
                <a:latin typeface="Consolas" pitchFamily="49" charset="0"/>
                <a:cs typeface="Consolas" pitchFamily="49" charset="0"/>
              </a:rPr>
              <a:t>, </a:t>
            </a:r>
            <a:r>
              <a:rPr lang="en-US" sz="2000" b="1" dirty="0" err="1" smtClean="0">
                <a:latin typeface="Consolas" pitchFamily="49" charset="0"/>
                <a:cs typeface="Consolas" pitchFamily="49" charset="0"/>
              </a:rPr>
              <a:t>CustId</a:t>
            </a:r>
            <a:r>
              <a:rPr lang="en-US" sz="2000" b="1" dirty="0" smtClean="0">
                <a:latin typeface="Consolas" pitchFamily="49" charset="0"/>
                <a:cs typeface="Consolas" pitchFamily="49" charset="0"/>
              </a:rPr>
              <a:t>, Price, Qty)</a:t>
            </a:r>
          </a:p>
          <a:p>
            <a:pPr>
              <a:buNone/>
            </a:pPr>
            <a:r>
              <a:rPr lang="en-US" sz="2000" b="1" dirty="0" smtClean="0">
                <a:latin typeface="Consolas" pitchFamily="49" charset="0"/>
                <a:cs typeface="Consolas" pitchFamily="49" charset="0"/>
              </a:rPr>
              <a:t>SALES’(</a:t>
            </a:r>
            <a:r>
              <a:rPr lang="en-US" sz="2000" b="1" dirty="0" err="1" smtClean="0">
                <a:latin typeface="Consolas" pitchFamily="49" charset="0"/>
                <a:cs typeface="Consolas" pitchFamily="49" charset="0"/>
              </a:rPr>
              <a:t>ProdID,</a:t>
            </a:r>
            <a:r>
              <a:rPr lang="en-US" sz="2000" b="1" dirty="0" err="1" smtClean="0">
                <a:solidFill>
                  <a:srgbClr val="FF0000"/>
                </a:solidFill>
                <a:latin typeface="Consolas" pitchFamily="49" charset="0"/>
                <a:cs typeface="Consolas" pitchFamily="49" charset="0"/>
              </a:rPr>
              <a:t>MonthId</a:t>
            </a:r>
            <a:r>
              <a:rPr lang="en-US" sz="2000" b="1" dirty="0" err="1" smtClean="0">
                <a:latin typeface="Consolas" pitchFamily="49" charset="0"/>
                <a:cs typeface="Consolas" pitchFamily="49" charset="0"/>
              </a:rPr>
              <a:t>,CustId,</a:t>
            </a:r>
            <a:r>
              <a:rPr lang="en-US" sz="2000" b="1" dirty="0" err="1" smtClean="0">
                <a:solidFill>
                  <a:srgbClr val="00B050"/>
                </a:solidFill>
                <a:latin typeface="Consolas" pitchFamily="49" charset="0"/>
                <a:cs typeface="Consolas" pitchFamily="49" charset="0"/>
              </a:rPr>
              <a:t>SalesmanId</a:t>
            </a:r>
            <a:r>
              <a:rPr lang="en-US" sz="2000" b="1" dirty="0" err="1" smtClean="0">
                <a:latin typeface="Consolas" pitchFamily="49" charset="0"/>
                <a:cs typeface="Consolas" pitchFamily="49" charset="0"/>
              </a:rPr>
              <a:t>,Price,Qty,</a:t>
            </a:r>
            <a:r>
              <a:rPr lang="en-US" sz="2000" b="1" dirty="0" err="1" smtClean="0">
                <a:solidFill>
                  <a:srgbClr val="7030A0"/>
                </a:solidFill>
                <a:latin typeface="Consolas" pitchFamily="49" charset="0"/>
                <a:cs typeface="Consolas" pitchFamily="49" charset="0"/>
              </a:rPr>
              <a:t>SumSales</a:t>
            </a:r>
            <a:r>
              <a:rPr lang="en-US" sz="2000" b="1" dirty="0" smtClean="0">
                <a:latin typeface="Consolas" pitchFamily="49" charset="0"/>
                <a:cs typeface="Consolas" pitchFamily="49" charset="0"/>
              </a:rPr>
              <a:t>)</a:t>
            </a:r>
          </a:p>
          <a:p>
            <a:r>
              <a:rPr lang="en-US" sz="2400" dirty="0" smtClean="0"/>
              <a:t>We can compute the augmented version of the  OLD schema </a:t>
            </a:r>
          </a:p>
          <a:p>
            <a:pPr>
              <a:buNone/>
            </a:pPr>
            <a:r>
              <a:rPr lang="en-US" sz="2000" b="1" dirty="0" err="1" smtClean="0">
                <a:latin typeface="Consolas" pitchFamily="49" charset="0"/>
                <a:cs typeface="Consolas" pitchFamily="49" charset="0"/>
              </a:rPr>
              <a:t>SALES</a:t>
            </a:r>
            <a:r>
              <a:rPr lang="en-US" sz="2000" b="1" baseline="30000" dirty="0" err="1" smtClean="0">
                <a:latin typeface="Consolas" pitchFamily="49" charset="0"/>
                <a:cs typeface="Consolas" pitchFamily="49" charset="0"/>
              </a:rPr>
              <a:t>Aug</a:t>
            </a:r>
            <a:r>
              <a:rPr lang="en-US" sz="2000" b="1" dirty="0" smtClean="0">
                <a:latin typeface="Consolas" pitchFamily="49" charset="0"/>
                <a:cs typeface="Consolas" pitchFamily="49" charset="0"/>
              </a:rPr>
              <a:t>(</a:t>
            </a:r>
            <a:r>
              <a:rPr lang="en-US" sz="2000" b="1" dirty="0" err="1" smtClean="0">
                <a:latin typeface="Consolas" pitchFamily="49" charset="0"/>
                <a:cs typeface="Consolas" pitchFamily="49" charset="0"/>
              </a:rPr>
              <a:t>ProdID,</a:t>
            </a:r>
            <a:r>
              <a:rPr lang="en-US" sz="2000" b="1" dirty="0" err="1" smtClean="0">
                <a:solidFill>
                  <a:srgbClr val="FF0000"/>
                </a:solidFill>
                <a:latin typeface="Consolas" pitchFamily="49" charset="0"/>
                <a:cs typeface="Consolas" pitchFamily="49" charset="0"/>
              </a:rPr>
              <a:t>DayId,MonthId</a:t>
            </a:r>
            <a:r>
              <a:rPr lang="en-US" sz="2000" b="1" dirty="0" err="1" smtClean="0">
                <a:latin typeface="Consolas" pitchFamily="49" charset="0"/>
                <a:cs typeface="Consolas" pitchFamily="49" charset="0"/>
              </a:rPr>
              <a:t>,CustId,</a:t>
            </a:r>
            <a:r>
              <a:rPr lang="en-US" sz="2000" b="1" dirty="0" err="1" smtClean="0">
                <a:solidFill>
                  <a:srgbClr val="00B050"/>
                </a:solidFill>
                <a:latin typeface="Consolas" pitchFamily="49" charset="0"/>
                <a:cs typeface="Consolas" pitchFamily="49" charset="0"/>
              </a:rPr>
              <a:t>SalesmanId</a:t>
            </a:r>
            <a:r>
              <a:rPr lang="en-US" sz="2000" b="1" dirty="0" err="1" smtClean="0">
                <a:latin typeface="Consolas" pitchFamily="49" charset="0"/>
                <a:cs typeface="Consolas" pitchFamily="49" charset="0"/>
              </a:rPr>
              <a:t>,Price,Qty,</a:t>
            </a:r>
            <a:r>
              <a:rPr lang="en-US" sz="2000" b="1" dirty="0" err="1" smtClean="0">
                <a:solidFill>
                  <a:srgbClr val="7030A0"/>
                </a:solidFill>
                <a:latin typeface="Consolas" pitchFamily="49" charset="0"/>
                <a:cs typeface="Consolas" pitchFamily="49" charset="0"/>
              </a:rPr>
              <a:t>SumSales</a:t>
            </a:r>
            <a:r>
              <a:rPr lang="en-US" sz="2000" b="1" dirty="0" smtClean="0">
                <a:latin typeface="Consolas" pitchFamily="49" charset="0"/>
                <a:cs typeface="Consolas" pitchFamily="49" charset="0"/>
              </a:rPr>
              <a:t>)</a:t>
            </a:r>
          </a:p>
          <a:p>
            <a:r>
              <a:rPr lang="en-US" sz="2400" dirty="0" smtClean="0"/>
              <a:t>…that includes @ schema level</a:t>
            </a:r>
          </a:p>
          <a:p>
            <a:pPr lvl="1"/>
            <a:r>
              <a:rPr lang="en-US" sz="2000" dirty="0" smtClean="0"/>
              <a:t>The old attributes &amp; FD’s</a:t>
            </a:r>
          </a:p>
          <a:p>
            <a:pPr lvl="1"/>
            <a:r>
              <a:rPr lang="en-US" sz="2000" dirty="0" smtClean="0"/>
              <a:t>The new attributes &amp; FD’s added during evolution</a:t>
            </a:r>
          </a:p>
          <a:p>
            <a:pPr lvl="1"/>
            <a:r>
              <a:rPr lang="en-US" sz="2000" dirty="0" smtClean="0"/>
              <a:t>… hoping that all FD’s hold (otherwise there is no augmentation)</a:t>
            </a:r>
          </a:p>
          <a:p>
            <a:r>
              <a:rPr lang="en-US" sz="2400" dirty="0" smtClean="0"/>
              <a:t>… and at data level: values of SALES (the old v.) with interpolation for the measures due to dimension addition</a:t>
            </a:r>
          </a:p>
        </p:txBody>
      </p:sp>
      <p:sp>
        <p:nvSpPr>
          <p:cNvPr id="4" name="Slide Number Placeholder 3"/>
          <p:cNvSpPr>
            <a:spLocks noGrp="1"/>
          </p:cNvSpPr>
          <p:nvPr>
            <p:ph type="sldNum" sz="quarter" idx="12"/>
          </p:nvPr>
        </p:nvSpPr>
        <p:spPr/>
        <p:txBody>
          <a:bodyPr/>
          <a:lstStyle/>
          <a:p>
            <a:fld id="{69E29E33-B620-47F9-BB04-8846C2A5AFCC}" type="slidenum">
              <a:rPr lang="en-US" smtClean="0"/>
              <a:pPr/>
              <a:t>41</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a:xfrm>
            <a:off x="457200" y="1600200"/>
            <a:ext cx="8534400" cy="5105400"/>
          </a:xfrm>
        </p:spPr>
        <p:txBody>
          <a:bodyPr>
            <a:normAutofit/>
          </a:bodyPr>
          <a:lstStyle/>
          <a:p>
            <a:r>
              <a:rPr lang="en-US" sz="2400" dirty="0" smtClean="0"/>
              <a:t>History is a sequence of versions H = (v</a:t>
            </a:r>
            <a:r>
              <a:rPr lang="en-US" sz="2400" baseline="-25000" dirty="0" smtClean="0"/>
              <a:t>1</a:t>
            </a:r>
            <a:r>
              <a:rPr lang="en-US" sz="2400" dirty="0" smtClean="0"/>
              <a:t>, …, </a:t>
            </a:r>
            <a:r>
              <a:rPr lang="en-US" sz="2400" dirty="0" err="1" smtClean="0"/>
              <a:t>v</a:t>
            </a:r>
            <a:r>
              <a:rPr lang="en-US" sz="2400" baseline="-25000" dirty="0" err="1" smtClean="0"/>
              <a:t>n</a:t>
            </a:r>
            <a:r>
              <a:rPr lang="en-US" sz="2400" dirty="0" smtClean="0"/>
              <a:t>) . Each version has</a:t>
            </a:r>
          </a:p>
          <a:p>
            <a:pPr lvl="1"/>
            <a:r>
              <a:rPr lang="en-US" sz="2000" dirty="0" smtClean="0"/>
              <a:t>Its own schema</a:t>
            </a:r>
          </a:p>
          <a:p>
            <a:pPr lvl="1"/>
            <a:r>
              <a:rPr lang="en-US" sz="2000" dirty="0" smtClean="0"/>
              <a:t>The augmented schema </a:t>
            </a:r>
            <a:r>
              <a:rPr lang="en-US" sz="2000" dirty="0" err="1" smtClean="0"/>
              <a:t>wrt</a:t>
            </a:r>
            <a:r>
              <a:rPr lang="en-US" sz="2000" dirty="0" smtClean="0"/>
              <a:t> </a:t>
            </a:r>
            <a:r>
              <a:rPr lang="en-US" sz="2000" dirty="0" err="1" smtClean="0"/>
              <a:t>v</a:t>
            </a:r>
            <a:r>
              <a:rPr lang="en-US" sz="2000" baseline="-25000" dirty="0" err="1" smtClean="0"/>
              <a:t>n</a:t>
            </a:r>
            <a:r>
              <a:rPr lang="en-US" sz="2000" baseline="-25000" dirty="0" smtClean="0"/>
              <a:t>		</a:t>
            </a:r>
            <a:r>
              <a:rPr lang="en-US" sz="2000" dirty="0" smtClean="0"/>
              <a:t>//needs modification if v</a:t>
            </a:r>
            <a:r>
              <a:rPr lang="en-US" sz="2000" baseline="-25000" dirty="0" smtClean="0"/>
              <a:t>n+1 </a:t>
            </a:r>
            <a:r>
              <a:rPr lang="en-US" sz="2000" dirty="0" smtClean="0"/>
              <a:t>comes</a:t>
            </a:r>
          </a:p>
          <a:p>
            <a:pPr lvl="1"/>
            <a:r>
              <a:rPr lang="en-US" sz="2000" dirty="0" smtClean="0"/>
              <a:t>The timestamp of change</a:t>
            </a:r>
          </a:p>
          <a:p>
            <a:r>
              <a:rPr lang="en-US" sz="2400" dirty="0" smtClean="0"/>
              <a:t>Why bother?</a:t>
            </a:r>
          </a:p>
          <a:p>
            <a:r>
              <a:rPr lang="en-US" sz="2400" dirty="0" smtClean="0"/>
              <a:t>Because at query time, we can transform the old schema and data to the last one.</a:t>
            </a:r>
          </a:p>
          <a:p>
            <a:r>
              <a:rPr lang="en-US" sz="2400" u="sng" dirty="0" smtClean="0"/>
              <a:t>Then we can pose queries to the old data based on the structure of the new one and a get a uniform result under the last known schema.</a:t>
            </a:r>
          </a:p>
          <a:p>
            <a:r>
              <a:rPr lang="en-US" sz="2400" dirty="0" smtClean="0"/>
              <a:t>If differences (e.g., because of attribute deletions), we retain the common set of attributes</a:t>
            </a:r>
          </a:p>
        </p:txBody>
      </p:sp>
      <p:sp>
        <p:nvSpPr>
          <p:cNvPr id="4" name="Slide Number Placeholder 3"/>
          <p:cNvSpPr>
            <a:spLocks noGrp="1"/>
          </p:cNvSpPr>
          <p:nvPr>
            <p:ph type="sldNum" sz="quarter" idx="12"/>
          </p:nvPr>
        </p:nvSpPr>
        <p:spPr/>
        <p:txBody>
          <a:bodyPr/>
          <a:lstStyle/>
          <a:p>
            <a:fld id="{69E29E33-B620-47F9-BB04-8846C2A5AFCC}" type="slidenum">
              <a:rPr lang="en-US" smtClean="0"/>
              <a:pPr/>
              <a:t>42</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Wrembel</a:t>
            </a:r>
            <a:r>
              <a:rPr lang="en-US" dirty="0" smtClean="0"/>
              <a:t> and Bebel @ JoDS’07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to handle changes that come </a:t>
            </a:r>
            <a:r>
              <a:rPr lang="en-US" dirty="0"/>
              <a:t>up on the external data sources (EDS) of a data </a:t>
            </a:r>
            <a:r>
              <a:rPr lang="en-US" dirty="0" smtClean="0"/>
              <a:t>warehouse?</a:t>
            </a:r>
          </a:p>
          <a:p>
            <a:r>
              <a:rPr lang="en-US" dirty="0" smtClean="0"/>
              <a:t>Deal with it via a </a:t>
            </a:r>
            <a:r>
              <a:rPr lang="en-US" dirty="0" err="1" smtClean="0"/>
              <a:t>multiversion</a:t>
            </a:r>
            <a:r>
              <a:rPr lang="en-US" dirty="0" smtClean="0"/>
              <a:t> technique!</a:t>
            </a:r>
          </a:p>
          <a:p>
            <a:r>
              <a:rPr lang="en-US" dirty="0" smtClean="0"/>
              <a:t>Everything has a version</a:t>
            </a:r>
          </a:p>
          <a:p>
            <a:pPr lvl="1"/>
            <a:r>
              <a:rPr lang="en-US" dirty="0" smtClean="0"/>
              <a:t>Dimensions, levels and hierarchies </a:t>
            </a:r>
          </a:p>
          <a:p>
            <a:pPr lvl="1"/>
            <a:r>
              <a:rPr lang="en-US" dirty="0" smtClean="0"/>
              <a:t>Facts</a:t>
            </a:r>
          </a:p>
          <a:p>
            <a:pPr lvl="1"/>
            <a:r>
              <a:rPr lang="en-US" dirty="0" smtClean="0"/>
              <a:t>Attributes</a:t>
            </a:r>
          </a:p>
          <a:p>
            <a:pPr lvl="1"/>
            <a:r>
              <a:rPr lang="en-US" dirty="0" smtClean="0"/>
              <a:t>Integrity constraints</a:t>
            </a:r>
          </a:p>
          <a:p>
            <a:r>
              <a:rPr lang="en-US" dirty="0" smtClean="0"/>
              <a:t>Mappings are between versioned objects. E.g.,</a:t>
            </a:r>
          </a:p>
          <a:p>
            <a:pPr lvl="1"/>
            <a:r>
              <a:rPr lang="en-US" dirty="0" smtClean="0"/>
              <a:t>level versions are mapped to dimension versions</a:t>
            </a:r>
          </a:p>
          <a:p>
            <a:pPr lvl="1"/>
            <a:r>
              <a:rPr lang="en-US" dirty="0" smtClean="0"/>
              <a:t>Fact versions to level versions</a:t>
            </a:r>
          </a:p>
          <a:p>
            <a:pPr lvl="1"/>
            <a:r>
              <a:rPr lang="en-US" dirty="0" smtClean="0"/>
              <a:t>…</a:t>
            </a:r>
          </a:p>
          <a:p>
            <a:r>
              <a:rPr lang="en-US" dirty="0" smtClean="0"/>
              <a:t>Both real and alternative (for simulation) versions are supported</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43</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Wrembel</a:t>
            </a:r>
            <a:r>
              <a:rPr lang="en-US" dirty="0" smtClean="0"/>
              <a:t> and Bebel @ JoDS’07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to handle changes that come </a:t>
            </a:r>
            <a:r>
              <a:rPr lang="en-US" dirty="0"/>
              <a:t>up on the external data sources (EDS) of a data </a:t>
            </a:r>
            <a:r>
              <a:rPr lang="en-US" dirty="0" smtClean="0"/>
              <a:t>warehouse?</a:t>
            </a:r>
          </a:p>
          <a:p>
            <a:r>
              <a:rPr lang="en-US" dirty="0" smtClean="0"/>
              <a:t>Deal with it via a </a:t>
            </a:r>
            <a:r>
              <a:rPr lang="en-US" dirty="0" err="1" smtClean="0"/>
              <a:t>multiversion</a:t>
            </a:r>
            <a:r>
              <a:rPr lang="en-US" dirty="0" smtClean="0"/>
              <a:t> technique!</a:t>
            </a:r>
          </a:p>
          <a:p>
            <a:r>
              <a:rPr lang="en-US" dirty="0" smtClean="0"/>
              <a:t>Everything has a version (each with a valid time):</a:t>
            </a:r>
          </a:p>
          <a:p>
            <a:pPr lvl="1"/>
            <a:r>
              <a:rPr lang="en-US" dirty="0" smtClean="0"/>
              <a:t>Dimensions, levels and hierarchies </a:t>
            </a:r>
          </a:p>
          <a:p>
            <a:pPr lvl="1"/>
            <a:r>
              <a:rPr lang="en-US" dirty="0" smtClean="0"/>
              <a:t>Facts</a:t>
            </a:r>
          </a:p>
          <a:p>
            <a:pPr lvl="1"/>
            <a:r>
              <a:rPr lang="en-US" dirty="0" smtClean="0"/>
              <a:t>Attributes</a:t>
            </a:r>
          </a:p>
          <a:p>
            <a:pPr lvl="1"/>
            <a:r>
              <a:rPr lang="en-US" dirty="0" smtClean="0"/>
              <a:t>Integrity constraints</a:t>
            </a:r>
          </a:p>
          <a:p>
            <a:r>
              <a:rPr lang="en-US" dirty="0" smtClean="0"/>
              <a:t>Mappings are between versioned objects. E.g.,</a:t>
            </a:r>
          </a:p>
          <a:p>
            <a:pPr lvl="1"/>
            <a:r>
              <a:rPr lang="en-US" dirty="0" smtClean="0"/>
              <a:t>level versions are mapped to dimension versions</a:t>
            </a:r>
          </a:p>
          <a:p>
            <a:pPr lvl="1"/>
            <a:r>
              <a:rPr lang="en-US" dirty="0" smtClean="0"/>
              <a:t>Fact versions to level versions</a:t>
            </a:r>
          </a:p>
          <a:p>
            <a:pPr lvl="1"/>
            <a:r>
              <a:rPr lang="en-US" dirty="0" smtClean="0"/>
              <a:t>…</a:t>
            </a:r>
          </a:p>
          <a:p>
            <a:r>
              <a:rPr lang="en-US" dirty="0" smtClean="0"/>
              <a:t>Both real and alternative (for simulation) versions are supported</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44</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grayscl/>
            <a:lum contrast="15000"/>
          </a:blip>
          <a:srcRect/>
          <a:stretch>
            <a:fillRect/>
          </a:stretch>
        </p:blipFill>
        <p:spPr bwMode="auto">
          <a:xfrm rot="5400000">
            <a:off x="2292015" y="-445169"/>
            <a:ext cx="4572000" cy="8662737"/>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err="1" smtClean="0"/>
              <a:t>Wrembel</a:t>
            </a:r>
            <a:r>
              <a:rPr lang="en-US" dirty="0" smtClean="0"/>
              <a:t> and Bebel @ JoDS’07</a:t>
            </a:r>
            <a:endParaRPr lang="el-GR" dirty="0"/>
          </a:p>
        </p:txBody>
      </p:sp>
      <p:sp>
        <p:nvSpPr>
          <p:cNvPr id="4" name="TextBox 3"/>
          <p:cNvSpPr txBox="1"/>
          <p:nvPr/>
        </p:nvSpPr>
        <p:spPr>
          <a:xfrm>
            <a:off x="152400" y="6400800"/>
            <a:ext cx="3429000" cy="369332"/>
          </a:xfrm>
          <a:prstGeom prst="rect">
            <a:avLst/>
          </a:prstGeom>
          <a:noFill/>
        </p:spPr>
        <p:txBody>
          <a:bodyPr wrap="square" rtlCol="0">
            <a:spAutoFit/>
          </a:bodyPr>
          <a:lstStyle/>
          <a:p>
            <a:r>
              <a:rPr lang="en-US" i="1" dirty="0" smtClean="0"/>
              <a:t>Photo stolen from the paper</a:t>
            </a:r>
            <a:endParaRPr lang="el-GR" i="1"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45</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Wrembel</a:t>
            </a:r>
            <a:r>
              <a:rPr lang="en-US" dirty="0" smtClean="0"/>
              <a:t> and Bebel @ JoDS’07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Schema Change Operations</a:t>
            </a:r>
          </a:p>
          <a:p>
            <a:pPr lvl="1"/>
            <a:r>
              <a:rPr lang="en-US" dirty="0" smtClean="0"/>
              <a:t>the addition / deletion of attribute @ dimension level table, </a:t>
            </a:r>
          </a:p>
          <a:p>
            <a:pPr lvl="1"/>
            <a:r>
              <a:rPr lang="en-US" dirty="0" smtClean="0"/>
              <a:t>the creation of a new fact table + the association of a fact with a dimension</a:t>
            </a:r>
          </a:p>
          <a:p>
            <a:pPr lvl="1"/>
            <a:r>
              <a:rPr lang="en-US" dirty="0" smtClean="0"/>
              <a:t>the renaming of a table, </a:t>
            </a:r>
          </a:p>
          <a:p>
            <a:pPr lvl="1"/>
            <a:r>
              <a:rPr lang="en-US" dirty="0" smtClean="0"/>
              <a:t>snowflake changes:  </a:t>
            </a:r>
          </a:p>
          <a:p>
            <a:pPr lvl="2"/>
            <a:r>
              <a:rPr lang="en-US" dirty="0" smtClean="0"/>
              <a:t>the creation of a new dimension level table with a given structure</a:t>
            </a:r>
          </a:p>
          <a:p>
            <a:pPr lvl="2"/>
            <a:r>
              <a:rPr lang="en-US" dirty="0" smtClean="0"/>
              <a:t>the inclusion of a parent dimension level table into its child dimension level table, </a:t>
            </a:r>
          </a:p>
          <a:p>
            <a:pPr lvl="2"/>
            <a:r>
              <a:rPr lang="en-US" dirty="0" smtClean="0"/>
              <a:t>the creation of a parent dimension level table based on its child level table.</a:t>
            </a:r>
          </a:p>
          <a:p>
            <a:pPr lvl="2"/>
            <a:endParaRPr lang="en-US" dirty="0" smtClean="0"/>
          </a:p>
          <a:p>
            <a:r>
              <a:rPr lang="en-US" dirty="0" smtClean="0"/>
              <a:t>Instance change operations </a:t>
            </a:r>
          </a:p>
          <a:p>
            <a:pPr lvl="1"/>
            <a:r>
              <a:rPr lang="en-US" dirty="0" smtClean="0"/>
              <a:t>Add/del level instance</a:t>
            </a:r>
          </a:p>
          <a:p>
            <a:pPr lvl="1"/>
            <a:r>
              <a:rPr lang="en-US" dirty="0" smtClean="0"/>
              <a:t>Change parent of a level </a:t>
            </a:r>
          </a:p>
          <a:p>
            <a:pPr lvl="1"/>
            <a:r>
              <a:rPr lang="en-US" dirty="0" smtClean="0"/>
              <a:t>Merge many instances of a level into a single one / split(inverse)</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46</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Wrembel</a:t>
            </a:r>
            <a:r>
              <a:rPr lang="en-US" dirty="0" smtClean="0"/>
              <a:t> and Bebel @ JoDS’07</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Querying multiple versions</a:t>
            </a:r>
          </a:p>
          <a:p>
            <a:r>
              <a:rPr lang="en-US" dirty="0" smtClean="0"/>
              <a:t>Split original query to a set of single version queries</a:t>
            </a:r>
          </a:p>
          <a:p>
            <a:r>
              <a:rPr lang="en-US" dirty="0" smtClean="0"/>
              <a:t>For each single version query, do a best-effort approach: </a:t>
            </a:r>
          </a:p>
          <a:p>
            <a:pPr lvl="1"/>
            <a:r>
              <a:rPr lang="en-US" dirty="0" smtClean="0"/>
              <a:t>if attributes are missing, omit them; </a:t>
            </a:r>
          </a:p>
          <a:p>
            <a:pPr lvl="1"/>
            <a:r>
              <a:rPr lang="en-US" dirty="0" smtClean="0"/>
              <a:t>use metadata for renames</a:t>
            </a:r>
          </a:p>
          <a:p>
            <a:pPr lvl="1"/>
            <a:r>
              <a:rPr lang="en-US" dirty="0" smtClean="0"/>
              <a:t>ignore v. if a grouping is impossible</a:t>
            </a:r>
          </a:p>
          <a:p>
            <a:pPr lvl="1"/>
            <a:r>
              <a:rPr lang="en-US" dirty="0" smtClean="0"/>
              <a:t>…</a:t>
            </a:r>
          </a:p>
          <a:p>
            <a:r>
              <a:rPr lang="en-US" dirty="0" smtClean="0"/>
              <a:t>If possible, the collected results are integrated under the intersection of attributes common to all versions (if this is the case of the query);</a:t>
            </a:r>
          </a:p>
          <a:p>
            <a:r>
              <a:rPr lang="en-US" dirty="0" smtClean="0"/>
              <a:t>Else they are presented as a set of results, each with its own metadata</a:t>
            </a:r>
          </a:p>
        </p:txBody>
      </p:sp>
      <p:sp>
        <p:nvSpPr>
          <p:cNvPr id="4" name="Slide Number Placeholder 3"/>
          <p:cNvSpPr>
            <a:spLocks noGrp="1"/>
          </p:cNvSpPr>
          <p:nvPr>
            <p:ph type="sldNum" sz="quarter" idx="12"/>
          </p:nvPr>
        </p:nvSpPr>
        <p:spPr/>
        <p:txBody>
          <a:bodyPr/>
          <a:lstStyle/>
          <a:p>
            <a:fld id="{69E29E33-B620-47F9-BB04-8846C2A5AFCC}" type="slidenum">
              <a:rPr lang="en-US" smtClean="0"/>
              <a:pPr/>
              <a:t>47</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Wrembel</a:t>
            </a:r>
            <a:r>
              <a:rPr lang="en-US" dirty="0" smtClean="0"/>
              <a:t> and Bebel @ JoDS’07</a:t>
            </a:r>
            <a:endParaRPr lang="el-GR" dirty="0"/>
          </a:p>
        </p:txBody>
      </p:sp>
      <p:sp>
        <p:nvSpPr>
          <p:cNvPr id="4" name="Flowchart: Magnetic Disk 3"/>
          <p:cNvSpPr/>
          <p:nvPr/>
        </p:nvSpPr>
        <p:spPr>
          <a:xfrm>
            <a:off x="7315200" y="2819400"/>
            <a:ext cx="1295400" cy="1143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DW</a:t>
            </a:r>
            <a:endParaRPr lang="el-GR" sz="2400" dirty="0"/>
          </a:p>
        </p:txBody>
      </p:sp>
      <p:sp>
        <p:nvSpPr>
          <p:cNvPr id="5" name="Rectangle 4"/>
          <p:cNvSpPr/>
          <p:nvPr/>
        </p:nvSpPr>
        <p:spPr>
          <a:xfrm>
            <a:off x="3505200" y="1676400"/>
            <a:ext cx="3505200" cy="3124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sz="2400"/>
          </a:p>
        </p:txBody>
      </p:sp>
      <p:sp>
        <p:nvSpPr>
          <p:cNvPr id="6" name="TextBox 5"/>
          <p:cNvSpPr txBox="1"/>
          <p:nvPr/>
        </p:nvSpPr>
        <p:spPr>
          <a:xfrm>
            <a:off x="5410200" y="2209800"/>
            <a:ext cx="1447800" cy="830997"/>
          </a:xfrm>
          <a:prstGeom prst="rect">
            <a:avLst/>
          </a:prstGeom>
          <a:solidFill>
            <a:schemeClr val="bg1"/>
          </a:solidFill>
        </p:spPr>
        <p:txBody>
          <a:bodyPr wrap="square" rtlCol="0">
            <a:spAutoFit/>
          </a:bodyPr>
          <a:lstStyle/>
          <a:p>
            <a:r>
              <a:rPr lang="en-US" sz="2400" dirty="0" smtClean="0">
                <a:latin typeface="+mj-lt"/>
              </a:rPr>
              <a:t>Metadata manager</a:t>
            </a:r>
            <a:endParaRPr lang="el-GR" sz="2400" dirty="0">
              <a:latin typeface="+mj-lt"/>
            </a:endParaRPr>
          </a:p>
        </p:txBody>
      </p:sp>
      <p:sp>
        <p:nvSpPr>
          <p:cNvPr id="7" name="TextBox 6"/>
          <p:cNvSpPr txBox="1"/>
          <p:nvPr/>
        </p:nvSpPr>
        <p:spPr>
          <a:xfrm>
            <a:off x="5410200" y="3163669"/>
            <a:ext cx="1447800" cy="461665"/>
          </a:xfrm>
          <a:prstGeom prst="rect">
            <a:avLst/>
          </a:prstGeom>
          <a:solidFill>
            <a:schemeClr val="bg1"/>
          </a:solidFill>
        </p:spPr>
        <p:txBody>
          <a:bodyPr wrap="square" rtlCol="0">
            <a:spAutoFit/>
          </a:bodyPr>
          <a:lstStyle/>
          <a:p>
            <a:pPr algn="ctr"/>
            <a:r>
              <a:rPr lang="en-US" sz="2400" dirty="0" smtClean="0">
                <a:latin typeface="+mj-lt"/>
              </a:rPr>
              <a:t>Refresher</a:t>
            </a:r>
            <a:endParaRPr lang="el-GR" sz="2400" dirty="0">
              <a:latin typeface="+mj-lt"/>
            </a:endParaRPr>
          </a:p>
        </p:txBody>
      </p:sp>
      <p:sp>
        <p:nvSpPr>
          <p:cNvPr id="8" name="TextBox 7"/>
          <p:cNvSpPr txBox="1"/>
          <p:nvPr/>
        </p:nvSpPr>
        <p:spPr>
          <a:xfrm>
            <a:off x="3657600" y="2415064"/>
            <a:ext cx="1447800" cy="461665"/>
          </a:xfrm>
          <a:prstGeom prst="rect">
            <a:avLst/>
          </a:prstGeom>
          <a:solidFill>
            <a:schemeClr val="bg1"/>
          </a:solidFill>
        </p:spPr>
        <p:txBody>
          <a:bodyPr wrap="square" rtlCol="0">
            <a:spAutoFit/>
          </a:bodyPr>
          <a:lstStyle/>
          <a:p>
            <a:pPr algn="ctr"/>
            <a:r>
              <a:rPr lang="en-US" sz="2400" dirty="0" smtClean="0">
                <a:latin typeface="+mj-lt"/>
              </a:rPr>
              <a:t>Monitor</a:t>
            </a:r>
            <a:endParaRPr lang="el-GR" sz="2400" dirty="0">
              <a:latin typeface="+mj-lt"/>
            </a:endParaRPr>
          </a:p>
        </p:txBody>
      </p:sp>
      <p:sp>
        <p:nvSpPr>
          <p:cNvPr id="9" name="TextBox 8"/>
          <p:cNvSpPr txBox="1"/>
          <p:nvPr/>
        </p:nvSpPr>
        <p:spPr>
          <a:xfrm>
            <a:off x="3657600" y="3024664"/>
            <a:ext cx="1447800" cy="461665"/>
          </a:xfrm>
          <a:prstGeom prst="rect">
            <a:avLst/>
          </a:prstGeom>
          <a:solidFill>
            <a:schemeClr val="bg1"/>
          </a:solidFill>
        </p:spPr>
        <p:txBody>
          <a:bodyPr wrap="square" rtlCol="0">
            <a:spAutoFit/>
          </a:bodyPr>
          <a:lstStyle/>
          <a:p>
            <a:pPr algn="ctr"/>
            <a:r>
              <a:rPr lang="en-US" sz="2400" dirty="0" smtClean="0">
                <a:latin typeface="+mj-lt"/>
              </a:rPr>
              <a:t>Monitor</a:t>
            </a:r>
            <a:endParaRPr lang="el-GR" sz="2400" dirty="0">
              <a:latin typeface="+mj-lt"/>
            </a:endParaRPr>
          </a:p>
        </p:txBody>
      </p:sp>
      <p:sp>
        <p:nvSpPr>
          <p:cNvPr id="10" name="TextBox 9"/>
          <p:cNvSpPr txBox="1"/>
          <p:nvPr/>
        </p:nvSpPr>
        <p:spPr>
          <a:xfrm>
            <a:off x="3657600" y="4110335"/>
            <a:ext cx="1447800" cy="461665"/>
          </a:xfrm>
          <a:prstGeom prst="rect">
            <a:avLst/>
          </a:prstGeom>
          <a:solidFill>
            <a:schemeClr val="bg1"/>
          </a:solidFill>
        </p:spPr>
        <p:txBody>
          <a:bodyPr wrap="square" rtlCol="0">
            <a:spAutoFit/>
          </a:bodyPr>
          <a:lstStyle/>
          <a:p>
            <a:pPr algn="ctr"/>
            <a:r>
              <a:rPr lang="en-US" sz="2400" dirty="0" smtClean="0">
                <a:latin typeface="+mj-lt"/>
              </a:rPr>
              <a:t>Monitor</a:t>
            </a:r>
            <a:endParaRPr lang="el-GR" sz="2400" dirty="0">
              <a:latin typeface="+mj-lt"/>
            </a:endParaRPr>
          </a:p>
        </p:txBody>
      </p:sp>
      <p:sp>
        <p:nvSpPr>
          <p:cNvPr id="11" name="TextBox 10"/>
          <p:cNvSpPr txBox="1"/>
          <p:nvPr/>
        </p:nvSpPr>
        <p:spPr>
          <a:xfrm>
            <a:off x="3657600" y="3565267"/>
            <a:ext cx="1447800" cy="461665"/>
          </a:xfrm>
          <a:prstGeom prst="rect">
            <a:avLst/>
          </a:prstGeom>
          <a:solidFill>
            <a:schemeClr val="bg1"/>
          </a:solidFill>
        </p:spPr>
        <p:txBody>
          <a:bodyPr wrap="square" rtlCol="0">
            <a:spAutoFit/>
          </a:bodyPr>
          <a:lstStyle/>
          <a:p>
            <a:pPr algn="ctr"/>
            <a:r>
              <a:rPr lang="en-US" sz="2400" dirty="0" smtClean="0">
                <a:latin typeface="+mj-lt"/>
              </a:rPr>
              <a:t>…</a:t>
            </a:r>
            <a:endParaRPr lang="el-GR" sz="2400" dirty="0">
              <a:latin typeface="+mj-lt"/>
            </a:endParaRPr>
          </a:p>
        </p:txBody>
      </p:sp>
      <p:sp>
        <p:nvSpPr>
          <p:cNvPr id="13" name="TextBox 12"/>
          <p:cNvSpPr txBox="1"/>
          <p:nvPr/>
        </p:nvSpPr>
        <p:spPr>
          <a:xfrm>
            <a:off x="1828800" y="2415064"/>
            <a:ext cx="14478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smtClean="0"/>
              <a:t>Wrapper</a:t>
            </a:r>
            <a:endParaRPr lang="el-GR" sz="2400" dirty="0"/>
          </a:p>
        </p:txBody>
      </p:sp>
      <p:sp>
        <p:nvSpPr>
          <p:cNvPr id="14" name="TextBox 13"/>
          <p:cNvSpPr txBox="1"/>
          <p:nvPr/>
        </p:nvSpPr>
        <p:spPr>
          <a:xfrm>
            <a:off x="1828800" y="3024664"/>
            <a:ext cx="14478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smtClean="0"/>
              <a:t>Wrapper</a:t>
            </a:r>
            <a:endParaRPr lang="el-GR" sz="2400" dirty="0"/>
          </a:p>
        </p:txBody>
      </p:sp>
      <p:sp>
        <p:nvSpPr>
          <p:cNvPr id="15" name="TextBox 14"/>
          <p:cNvSpPr txBox="1"/>
          <p:nvPr/>
        </p:nvSpPr>
        <p:spPr>
          <a:xfrm>
            <a:off x="1828800" y="4110335"/>
            <a:ext cx="14478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smtClean="0"/>
              <a:t>Wrapper</a:t>
            </a:r>
            <a:endParaRPr lang="el-GR" sz="2400" dirty="0"/>
          </a:p>
        </p:txBody>
      </p:sp>
      <p:sp>
        <p:nvSpPr>
          <p:cNvPr id="16" name="TextBox 15"/>
          <p:cNvSpPr txBox="1"/>
          <p:nvPr/>
        </p:nvSpPr>
        <p:spPr>
          <a:xfrm>
            <a:off x="1828800" y="3576935"/>
            <a:ext cx="1447800" cy="461665"/>
          </a:xfrm>
          <a:prstGeom prst="rect">
            <a:avLst/>
          </a:prstGeom>
          <a:noFill/>
        </p:spPr>
        <p:txBody>
          <a:bodyPr wrap="square" rtlCol="0">
            <a:spAutoFit/>
          </a:bodyPr>
          <a:lstStyle/>
          <a:p>
            <a:pPr algn="ctr"/>
            <a:r>
              <a:rPr lang="en-US" sz="2400" dirty="0" smtClean="0">
                <a:latin typeface="+mj-lt"/>
              </a:rPr>
              <a:t>…</a:t>
            </a:r>
            <a:endParaRPr lang="el-GR" sz="2400" dirty="0">
              <a:latin typeface="+mj-lt"/>
            </a:endParaRPr>
          </a:p>
        </p:txBody>
      </p:sp>
      <p:sp>
        <p:nvSpPr>
          <p:cNvPr id="17" name="Flowchart: Magnetic Disk 16"/>
          <p:cNvSpPr/>
          <p:nvPr/>
        </p:nvSpPr>
        <p:spPr>
          <a:xfrm>
            <a:off x="990600" y="4038600"/>
            <a:ext cx="609600" cy="6858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8" name="Flowchart: Magnetic Disk 17"/>
          <p:cNvSpPr/>
          <p:nvPr/>
        </p:nvSpPr>
        <p:spPr>
          <a:xfrm>
            <a:off x="990600" y="3048000"/>
            <a:ext cx="609600" cy="6858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9" name="Flowchart: Magnetic Disk 18"/>
          <p:cNvSpPr/>
          <p:nvPr/>
        </p:nvSpPr>
        <p:spPr>
          <a:xfrm>
            <a:off x="990600" y="2286000"/>
            <a:ext cx="609600" cy="6858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1" name="TextBox 20"/>
          <p:cNvSpPr txBox="1"/>
          <p:nvPr/>
        </p:nvSpPr>
        <p:spPr>
          <a:xfrm>
            <a:off x="609600" y="3657600"/>
            <a:ext cx="1447800" cy="461665"/>
          </a:xfrm>
          <a:prstGeom prst="rect">
            <a:avLst/>
          </a:prstGeom>
          <a:noFill/>
        </p:spPr>
        <p:txBody>
          <a:bodyPr wrap="square" rtlCol="0">
            <a:spAutoFit/>
          </a:bodyPr>
          <a:lstStyle/>
          <a:p>
            <a:pPr algn="ctr"/>
            <a:r>
              <a:rPr lang="en-US" sz="2400" dirty="0" smtClean="0">
                <a:latin typeface="+mj-lt"/>
              </a:rPr>
              <a:t>…</a:t>
            </a:r>
            <a:endParaRPr lang="el-GR" sz="2400" dirty="0">
              <a:latin typeface="+mj-lt"/>
            </a:endParaRPr>
          </a:p>
        </p:txBody>
      </p:sp>
      <p:sp>
        <p:nvSpPr>
          <p:cNvPr id="22" name="TextBox 21"/>
          <p:cNvSpPr txBox="1"/>
          <p:nvPr/>
        </p:nvSpPr>
        <p:spPr>
          <a:xfrm>
            <a:off x="533400" y="4953000"/>
            <a:ext cx="1600200" cy="1569660"/>
          </a:xfrm>
          <a:prstGeom prst="rect">
            <a:avLst/>
          </a:prstGeom>
          <a:noFill/>
        </p:spPr>
        <p:txBody>
          <a:bodyPr wrap="square" rtlCol="0">
            <a:spAutoFit/>
          </a:bodyPr>
          <a:lstStyle/>
          <a:p>
            <a:r>
              <a:rPr lang="en-US" sz="2400" dirty="0" smtClean="0">
                <a:solidFill>
                  <a:srgbClr val="C00000"/>
                </a:solidFill>
                <a:latin typeface="+mj-lt"/>
              </a:rPr>
              <a:t>monitored External Data Sources</a:t>
            </a:r>
            <a:endParaRPr lang="el-GR" sz="2400" dirty="0">
              <a:solidFill>
                <a:srgbClr val="C00000"/>
              </a:solidFill>
              <a:latin typeface="+mj-lt"/>
            </a:endParaRPr>
          </a:p>
        </p:txBody>
      </p:sp>
      <p:sp>
        <p:nvSpPr>
          <p:cNvPr id="20" name="Slide Number Placeholder 19"/>
          <p:cNvSpPr>
            <a:spLocks noGrp="1"/>
          </p:cNvSpPr>
          <p:nvPr>
            <p:ph type="sldNum" sz="quarter" idx="12"/>
          </p:nvPr>
        </p:nvSpPr>
        <p:spPr/>
        <p:txBody>
          <a:bodyPr/>
          <a:lstStyle/>
          <a:p>
            <a:fld id="{69E29E33-B620-47F9-BB04-8846C2A5AFCC}" type="slidenum">
              <a:rPr lang="en-US" smtClean="0"/>
              <a:pPr/>
              <a:t>48</a:t>
            </a:fld>
            <a:endParaRPr lang="en-US"/>
          </a:p>
        </p:txBody>
      </p:sp>
      <p:sp>
        <p:nvSpPr>
          <p:cNvPr id="23" name="Footer Placeholder 22"/>
          <p:cNvSpPr>
            <a:spLocks noGrp="1"/>
          </p:cNvSpPr>
          <p:nvPr>
            <p:ph type="ftr" sz="quarter" idx="11"/>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study Of DW evolution</a:t>
            </a:r>
            <a:endParaRPr lang="el-GR" dirty="0"/>
          </a:p>
        </p:txBody>
      </p:sp>
      <p:sp>
        <p:nvSpPr>
          <p:cNvPr id="3" name="Text Placeholder 2"/>
          <p:cNvSpPr>
            <a:spLocks noGrp="1"/>
          </p:cNvSpPr>
          <p:nvPr>
            <p:ph type="body" idx="1"/>
          </p:nvPr>
        </p:nvSpPr>
        <p:spPr/>
        <p:txBody>
          <a:bodyPr>
            <a:normAutofit/>
          </a:bodyPr>
          <a:lstStyle/>
          <a:p>
            <a:r>
              <a:rPr lang="en-US" dirty="0" smtClean="0"/>
              <a:t>George </a:t>
            </a:r>
            <a:r>
              <a:rPr lang="en-US" dirty="0" err="1" smtClean="0"/>
              <a:t>Papastefanatos</a:t>
            </a:r>
            <a:r>
              <a:rPr lang="en-US" dirty="0" smtClean="0"/>
              <a:t>, Panos Vassiliadis, </a:t>
            </a:r>
            <a:r>
              <a:rPr lang="en-US" dirty="0" err="1" smtClean="0"/>
              <a:t>Alkis</a:t>
            </a:r>
            <a:r>
              <a:rPr lang="en-US" dirty="0" smtClean="0"/>
              <a:t> </a:t>
            </a:r>
            <a:r>
              <a:rPr lang="en-US" dirty="0" err="1" smtClean="0"/>
              <a:t>Simitsis</a:t>
            </a:r>
            <a:r>
              <a:rPr lang="en-US" baseline="-25000" dirty="0" smtClean="0"/>
              <a:t>, </a:t>
            </a:r>
            <a:r>
              <a:rPr lang="en-US" dirty="0" err="1" smtClean="0"/>
              <a:t>Yannis</a:t>
            </a:r>
            <a:r>
              <a:rPr lang="en-US" dirty="0" smtClean="0"/>
              <a:t> </a:t>
            </a:r>
            <a:r>
              <a:rPr lang="en-US" dirty="0" err="1" smtClean="0"/>
              <a:t>Vassiliou</a:t>
            </a:r>
            <a:r>
              <a:rPr lang="en-US" dirty="0" smtClean="0"/>
              <a:t>.  Metrics for the Prediction of Evolution Impact in ETL Ecosystems: A Case Study. Journal on Data Semantics, August 2012, Volume 1, Issue 2, pp 75-97</a:t>
            </a:r>
          </a:p>
        </p:txBody>
      </p:sp>
      <p:sp>
        <p:nvSpPr>
          <p:cNvPr id="4" name="Slide Number Placeholder 3"/>
          <p:cNvSpPr>
            <a:spLocks noGrp="1"/>
          </p:cNvSpPr>
          <p:nvPr>
            <p:ph type="sldNum" sz="quarter" idx="12"/>
          </p:nvPr>
        </p:nvSpPr>
        <p:spPr/>
        <p:txBody>
          <a:bodyPr/>
          <a:lstStyle/>
          <a:p>
            <a:fld id="{B534F264-710F-462F-ACDF-5EB054FAB7C1}" type="slidenum">
              <a:rPr lang="el-GR" smtClean="0"/>
              <a:pPr/>
              <a:t>49</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taxonomy</a:t>
            </a:r>
            <a:endParaRPr lang="el-GR" dirty="0"/>
          </a:p>
        </p:txBody>
      </p:sp>
      <p:sp>
        <p:nvSpPr>
          <p:cNvPr id="3" name="Content Placeholder 2"/>
          <p:cNvSpPr>
            <a:spLocks noGrp="1"/>
          </p:cNvSpPr>
          <p:nvPr>
            <p:ph idx="1"/>
          </p:nvPr>
        </p:nvSpPr>
        <p:spPr/>
        <p:txBody>
          <a:bodyPr>
            <a:normAutofit lnSpcReduction="10000"/>
          </a:bodyPr>
          <a:lstStyle/>
          <a:p>
            <a:r>
              <a:rPr lang="en-US" b="1" dirty="0" smtClean="0"/>
              <a:t>Schema evolution</a:t>
            </a:r>
            <a:r>
              <a:rPr lang="en-US" dirty="0" smtClean="0"/>
              <a:t>, itself, can be addressed at </a:t>
            </a:r>
          </a:p>
          <a:p>
            <a:pPr lvl="1"/>
            <a:r>
              <a:rPr lang="en-US" dirty="0" smtClean="0"/>
              <a:t>the </a:t>
            </a:r>
            <a:r>
              <a:rPr lang="en-US" u="sng" dirty="0" smtClean="0"/>
              <a:t>conceptual</a:t>
            </a:r>
            <a:r>
              <a:rPr lang="en-US" dirty="0" smtClean="0"/>
              <a:t> level (</a:t>
            </a:r>
            <a:r>
              <a:rPr lang="en-US" dirty="0" err="1" smtClean="0"/>
              <a:t>req’s</a:t>
            </a:r>
            <a:r>
              <a:rPr lang="en-US" dirty="0" smtClean="0"/>
              <a:t>, goals, conc. model, …. Evolve)</a:t>
            </a:r>
          </a:p>
          <a:p>
            <a:pPr lvl="1"/>
            <a:r>
              <a:rPr lang="en-US" dirty="0" smtClean="0"/>
              <a:t>the </a:t>
            </a:r>
            <a:r>
              <a:rPr lang="en-US" u="sng" dirty="0" smtClean="0"/>
              <a:t>logical</a:t>
            </a:r>
            <a:r>
              <a:rPr lang="en-US" dirty="0" smtClean="0"/>
              <a:t> level, where the main constructs of the database structure evolve </a:t>
            </a:r>
          </a:p>
          <a:p>
            <a:pPr lvl="2"/>
            <a:r>
              <a:rPr lang="en-US" dirty="0" smtClean="0"/>
              <a:t>E.g.,: relations and views in the relational area, classes in the object-oriented database area, or (XML) elements in the XML/semi-structured area), </a:t>
            </a:r>
          </a:p>
          <a:p>
            <a:pPr lvl="1"/>
            <a:r>
              <a:rPr lang="en-US" dirty="0" smtClean="0"/>
              <a:t>the </a:t>
            </a:r>
            <a:r>
              <a:rPr lang="en-US" u="sng" dirty="0" smtClean="0"/>
              <a:t>physical</a:t>
            </a:r>
            <a:r>
              <a:rPr lang="en-US" dirty="0" smtClean="0"/>
              <a:t> level, involving data placement and partitioning, indexing, compression, archiving etc.</a:t>
            </a:r>
            <a:endParaRPr lang="el-GR" dirty="0" smtClean="0"/>
          </a:p>
          <a:p>
            <a:endParaRPr lang="el-GR"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5</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of the Study</a:t>
            </a:r>
            <a:endParaRPr lang="el-GR" dirty="0"/>
          </a:p>
        </p:txBody>
      </p:sp>
      <p:sp>
        <p:nvSpPr>
          <p:cNvPr id="3" name="Content Placeholder 2"/>
          <p:cNvSpPr>
            <a:spLocks noGrp="1"/>
          </p:cNvSpPr>
          <p:nvPr>
            <p:ph idx="1"/>
          </p:nvPr>
        </p:nvSpPr>
        <p:spPr/>
        <p:txBody>
          <a:bodyPr>
            <a:normAutofit fontScale="85000" lnSpcReduction="20000"/>
          </a:bodyPr>
          <a:lstStyle/>
          <a:p>
            <a:r>
              <a:rPr lang="en-US" dirty="0" smtClean="0"/>
              <a:t>We </a:t>
            </a:r>
            <a:r>
              <a:rPr lang="en-US" dirty="0"/>
              <a:t>have studied a data warehouse </a:t>
            </a:r>
            <a:r>
              <a:rPr lang="en-US" dirty="0" smtClean="0"/>
              <a:t>scenario from a Greek public sector’s data warehouse maintaining information for farming and agricultural statistics. </a:t>
            </a:r>
          </a:p>
          <a:p>
            <a:r>
              <a:rPr lang="en-US" dirty="0" smtClean="0">
                <a:solidFill>
                  <a:srgbClr val="C00000"/>
                </a:solidFill>
              </a:rPr>
              <a:t>The </a:t>
            </a:r>
            <a:r>
              <a:rPr lang="en-US" dirty="0">
                <a:solidFill>
                  <a:srgbClr val="C00000"/>
                </a:solidFill>
              </a:rPr>
              <a:t>warehouse maintains statistical information collected from surveys, held once per year via questionnaires. </a:t>
            </a:r>
            <a:endParaRPr lang="en-US" dirty="0" smtClean="0">
              <a:solidFill>
                <a:srgbClr val="C00000"/>
              </a:solidFill>
            </a:endParaRPr>
          </a:p>
          <a:p>
            <a:r>
              <a:rPr lang="en-US" dirty="0" smtClean="0"/>
              <a:t>Our study is based on the evolution of the source tables and their accompanying ETL flows, which has happened in the </a:t>
            </a:r>
            <a:r>
              <a:rPr lang="en-US" i="1" dirty="0" smtClean="0">
                <a:solidFill>
                  <a:srgbClr val="0000FF"/>
                </a:solidFill>
              </a:rPr>
              <a:t>context of maintenance due to the change of requirements at the real world</a:t>
            </a:r>
            <a:r>
              <a:rPr lang="en-US" dirty="0" smtClean="0"/>
              <a:t>. </a:t>
            </a:r>
          </a:p>
          <a:p>
            <a:r>
              <a:rPr lang="en-US" dirty="0" smtClean="0"/>
              <a:t>Practically this is due to the update of the questionnaires from year to year</a:t>
            </a:r>
          </a:p>
          <a:p>
            <a:endParaRPr lang="en-US" dirty="0" smtClean="0"/>
          </a:p>
        </p:txBody>
      </p:sp>
      <p:sp>
        <p:nvSpPr>
          <p:cNvPr id="4" name="Slide Number Placeholder 3"/>
          <p:cNvSpPr>
            <a:spLocks noGrp="1"/>
          </p:cNvSpPr>
          <p:nvPr>
            <p:ph type="sldNum" sz="quarter" idx="12"/>
          </p:nvPr>
        </p:nvSpPr>
        <p:spPr/>
        <p:txBody>
          <a:bodyPr/>
          <a:lstStyle/>
          <a:p>
            <a:fld id="{B534F264-710F-462F-ACDF-5EB054FAB7C1}" type="slidenum">
              <a:rPr lang="el-GR" smtClean="0"/>
              <a:pPr/>
              <a:t>50</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Internals of the monitored scenario</a:t>
            </a:r>
            <a:endParaRPr lang="el-GR" dirty="0"/>
          </a:p>
        </p:txBody>
      </p:sp>
      <p:sp>
        <p:nvSpPr>
          <p:cNvPr id="3" name="Content Placeholder 2"/>
          <p:cNvSpPr>
            <a:spLocks noGrp="1"/>
          </p:cNvSpPr>
          <p:nvPr>
            <p:ph idx="1"/>
          </p:nvPr>
        </p:nvSpPr>
        <p:spPr/>
        <p:txBody>
          <a:bodyPr>
            <a:normAutofit lnSpcReduction="10000"/>
          </a:bodyPr>
          <a:lstStyle/>
          <a:p>
            <a:r>
              <a:rPr lang="en-US" dirty="0" smtClean="0"/>
              <a:t>The environment involves a set of </a:t>
            </a:r>
            <a:r>
              <a:rPr lang="en-US" dirty="0" smtClean="0">
                <a:solidFill>
                  <a:srgbClr val="FF0000"/>
                </a:solidFill>
              </a:rPr>
              <a:t>7 ETL workflows</a:t>
            </a:r>
            <a:r>
              <a:rPr lang="en-US" dirty="0" smtClean="0"/>
              <a:t>: </a:t>
            </a:r>
          </a:p>
          <a:p>
            <a:pPr lvl="1"/>
            <a:r>
              <a:rPr lang="en-US" dirty="0" smtClean="0"/>
              <a:t>7 source tables, (S1 to S7) </a:t>
            </a:r>
          </a:p>
          <a:p>
            <a:pPr lvl="1"/>
            <a:r>
              <a:rPr lang="en-US" dirty="0" smtClean="0"/>
              <a:t>3 lookup tables(L1 to L3), </a:t>
            </a:r>
          </a:p>
          <a:p>
            <a:pPr lvl="1"/>
            <a:r>
              <a:rPr lang="en-US" dirty="0" smtClean="0"/>
              <a:t>7 target tables, (T1 to T7), stored in the data warehouse. </a:t>
            </a:r>
          </a:p>
          <a:p>
            <a:pPr lvl="1"/>
            <a:r>
              <a:rPr lang="en-US" dirty="0" smtClean="0"/>
              <a:t>7 temporary tables (each target table has a temporary replica) for keeping data in the data staging area, </a:t>
            </a:r>
          </a:p>
          <a:p>
            <a:pPr lvl="1"/>
            <a:r>
              <a:rPr lang="en-US" dirty="0" smtClean="0">
                <a:solidFill>
                  <a:srgbClr val="FF0000"/>
                </a:solidFill>
              </a:rPr>
              <a:t>58 ETL activities in total </a:t>
            </a:r>
            <a:r>
              <a:rPr lang="en-US" dirty="0" smtClean="0"/>
              <a:t>for all the 7 workflows. </a:t>
            </a:r>
          </a:p>
        </p:txBody>
      </p:sp>
      <p:sp>
        <p:nvSpPr>
          <p:cNvPr id="4" name="Slide Number Placeholder 3"/>
          <p:cNvSpPr>
            <a:spLocks noGrp="1"/>
          </p:cNvSpPr>
          <p:nvPr>
            <p:ph type="sldNum" sz="quarter" idx="12"/>
          </p:nvPr>
        </p:nvSpPr>
        <p:spPr/>
        <p:txBody>
          <a:bodyPr/>
          <a:lstStyle/>
          <a:p>
            <a:fld id="{B534F264-710F-462F-ACDF-5EB054FAB7C1}" type="slidenum">
              <a:rPr lang="el-GR" smtClean="0"/>
              <a:pPr/>
              <a:t>51</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to graph transformation</a:t>
            </a:r>
            <a:endParaRPr lang="el-GR" dirty="0"/>
          </a:p>
        </p:txBody>
      </p:sp>
      <p:sp>
        <p:nvSpPr>
          <p:cNvPr id="3" name="Content Placeholder 2"/>
          <p:cNvSpPr>
            <a:spLocks noGrp="1"/>
          </p:cNvSpPr>
          <p:nvPr>
            <p:ph idx="1"/>
          </p:nvPr>
        </p:nvSpPr>
        <p:spPr/>
        <p:txBody>
          <a:bodyPr>
            <a:normAutofit/>
          </a:bodyPr>
          <a:lstStyle/>
          <a:p>
            <a:r>
              <a:rPr lang="en-US" dirty="0" smtClean="0"/>
              <a:t>All ETL scenarios were source coded as PL\SQL stored procedures in the data warehouse. </a:t>
            </a:r>
          </a:p>
          <a:p>
            <a:pPr lvl="1"/>
            <a:r>
              <a:rPr lang="en-US" dirty="0" smtClean="0"/>
              <a:t>We extracted embedded SQL code (e.g., cursor definitions, DML statements, SQL queries) from activity stored procedures</a:t>
            </a:r>
          </a:p>
          <a:p>
            <a:pPr lvl="1"/>
            <a:r>
              <a:rPr lang="en-US" dirty="0" smtClean="0"/>
              <a:t>Each activity was represented in our graph model as a view defined over the previous activities</a:t>
            </a:r>
          </a:p>
          <a:p>
            <a:pPr lvl="1"/>
            <a:r>
              <a:rPr lang="en-US" dirty="0" smtClean="0"/>
              <a:t>Table definitions were represented as relation graphs.</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52</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assessment</a:t>
            </a:r>
            <a:endParaRPr lang="el-GR" dirty="0"/>
          </a:p>
        </p:txBody>
      </p:sp>
      <p:sp>
        <p:nvSpPr>
          <p:cNvPr id="3" name="Content Placeholder 2"/>
          <p:cNvSpPr>
            <a:spLocks noGrp="1"/>
          </p:cNvSpPr>
          <p:nvPr>
            <p:ph idx="1"/>
          </p:nvPr>
        </p:nvSpPr>
        <p:spPr/>
        <p:txBody>
          <a:bodyPr>
            <a:normAutofit fontScale="92500"/>
          </a:bodyPr>
          <a:lstStyle/>
          <a:p>
            <a:r>
              <a:rPr lang="en-US" dirty="0" smtClean="0"/>
              <a:t>We have represented the ETL workflows in our graph model </a:t>
            </a:r>
          </a:p>
          <a:p>
            <a:r>
              <a:rPr lang="en-US" dirty="0" smtClean="0">
                <a:solidFill>
                  <a:srgbClr val="FF0000"/>
                </a:solidFill>
              </a:rPr>
              <a:t>We have recorded </a:t>
            </a:r>
            <a:r>
              <a:rPr lang="en-US" dirty="0">
                <a:solidFill>
                  <a:srgbClr val="FF0000"/>
                </a:solidFill>
              </a:rPr>
              <a:t>evolution events on the nodes of the source, lookup and temporary tables. </a:t>
            </a:r>
            <a:endParaRPr lang="en-US" dirty="0" smtClean="0">
              <a:solidFill>
                <a:srgbClr val="FF0000"/>
              </a:solidFill>
            </a:endParaRPr>
          </a:p>
          <a:p>
            <a:r>
              <a:rPr lang="en-US" dirty="0" smtClean="0"/>
              <a:t>We have applied each event sequentially on the graph and monitored </a:t>
            </a:r>
            <a:r>
              <a:rPr lang="en-US" dirty="0"/>
              <a:t>the impact of the change towards the rest of the graph </a:t>
            </a:r>
            <a:r>
              <a:rPr lang="en-US" dirty="0">
                <a:solidFill>
                  <a:srgbClr val="0000FF"/>
                </a:solidFill>
              </a:rPr>
              <a:t>by recording the times that a node has been affected by each change</a:t>
            </a:r>
            <a:endParaRPr lang="el-GR" dirty="0">
              <a:solidFill>
                <a:srgbClr val="0000FF"/>
              </a:solidFill>
            </a:endParaRPr>
          </a:p>
          <a:p>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53</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modeling of a data-intensive ecosystem</a:t>
            </a:r>
            <a:endParaRPr lang="el-GR" dirty="0"/>
          </a:p>
        </p:txBody>
      </p:sp>
      <p:sp>
        <p:nvSpPr>
          <p:cNvPr id="3" name="Content Placeholder 2"/>
          <p:cNvSpPr>
            <a:spLocks noGrp="1"/>
          </p:cNvSpPr>
          <p:nvPr>
            <p:ph idx="1"/>
          </p:nvPr>
        </p:nvSpPr>
        <p:spPr/>
        <p:txBody>
          <a:bodyPr>
            <a:normAutofit/>
          </a:bodyPr>
          <a:lstStyle/>
          <a:p>
            <a:r>
              <a:rPr lang="en-US" sz="2400" dirty="0" smtClean="0">
                <a:solidFill>
                  <a:srgbClr val="002060"/>
                </a:solidFill>
              </a:rPr>
              <a:t>The </a:t>
            </a:r>
            <a:r>
              <a:rPr lang="en-US" sz="2400" b="1" dirty="0" smtClean="0">
                <a:solidFill>
                  <a:srgbClr val="002060"/>
                </a:solidFill>
              </a:rPr>
              <a:t>entire data-intensive ecosystem</a:t>
            </a:r>
            <a:r>
              <a:rPr lang="en-US" sz="2400" dirty="0" smtClean="0">
                <a:solidFill>
                  <a:srgbClr val="002060"/>
                </a:solidFill>
              </a:rPr>
              <a:t>, comprising </a:t>
            </a:r>
            <a:r>
              <a:rPr lang="en-US" sz="2400" b="1" dirty="0" smtClean="0">
                <a:solidFill>
                  <a:srgbClr val="002060"/>
                </a:solidFill>
              </a:rPr>
              <a:t>databases</a:t>
            </a:r>
            <a:r>
              <a:rPr lang="en-US" sz="2400" dirty="0" smtClean="0">
                <a:solidFill>
                  <a:srgbClr val="002060"/>
                </a:solidFill>
              </a:rPr>
              <a:t> and their internals, as well as </a:t>
            </a:r>
            <a:r>
              <a:rPr lang="en-US" sz="2400" b="1" dirty="0" smtClean="0">
                <a:solidFill>
                  <a:srgbClr val="002060"/>
                </a:solidFill>
              </a:rPr>
              <a:t>applications</a:t>
            </a:r>
            <a:r>
              <a:rPr lang="en-US" sz="2400" dirty="0" smtClean="0">
                <a:solidFill>
                  <a:srgbClr val="002060"/>
                </a:solidFill>
              </a:rPr>
              <a:t> and their data-intensive parts, is modeled via a graph that we call </a:t>
            </a:r>
            <a:r>
              <a:rPr lang="en-US" sz="2400" b="1" dirty="0" smtClean="0">
                <a:solidFill>
                  <a:srgbClr val="002060"/>
                </a:solidFill>
              </a:rPr>
              <a:t>Architecture Graph</a:t>
            </a:r>
            <a:r>
              <a:rPr lang="en-US" sz="2400" dirty="0" smtClean="0">
                <a:solidFill>
                  <a:srgbClr val="002060"/>
                </a:solidFill>
              </a:rPr>
              <a:t> </a:t>
            </a:r>
          </a:p>
          <a:p>
            <a:endParaRPr lang="en-US" sz="2400" dirty="0" smtClean="0"/>
          </a:p>
          <a:p>
            <a:r>
              <a:rPr lang="en-US" sz="2400" dirty="0" smtClean="0"/>
              <a:t>Why Graph modeling?</a:t>
            </a:r>
          </a:p>
          <a:p>
            <a:pPr lvl="1"/>
            <a:r>
              <a:rPr lang="en-US" sz="2000" dirty="0" smtClean="0"/>
              <a:t>Completeness: graphs can model everything</a:t>
            </a:r>
          </a:p>
          <a:p>
            <a:pPr lvl="1"/>
            <a:r>
              <a:rPr lang="en-US" sz="2000" dirty="0" smtClean="0"/>
              <a:t>Uniformity: we would like to module everything </a:t>
            </a:r>
            <a:r>
              <a:rPr lang="en-US" sz="2000" b="1" dirty="0" smtClean="0"/>
              <a:t>uniform</a:t>
            </a:r>
            <a:r>
              <a:rPr lang="en-US" sz="2000" dirty="0" smtClean="0"/>
              <a:t> manner</a:t>
            </a:r>
          </a:p>
          <a:p>
            <a:pPr lvl="1"/>
            <a:r>
              <a:rPr lang="en-US" sz="2000" dirty="0" smtClean="0"/>
              <a:t>Detail and Grand-View: we would like to capture </a:t>
            </a:r>
            <a:r>
              <a:rPr lang="en-US" sz="2000" b="1" dirty="0" smtClean="0"/>
              <a:t>parts</a:t>
            </a:r>
            <a:r>
              <a:rPr lang="en-US" sz="2000" dirty="0" smtClean="0"/>
              <a:t> and </a:t>
            </a:r>
            <a:r>
              <a:rPr lang="en-US" sz="2000" b="1" dirty="0" smtClean="0"/>
              <a:t>dependencies</a:t>
            </a:r>
            <a:r>
              <a:rPr lang="en-US" sz="2000" dirty="0" smtClean="0"/>
              <a:t> at the very </a:t>
            </a:r>
            <a:r>
              <a:rPr lang="en-US" sz="2000" b="1" dirty="0" smtClean="0"/>
              <a:t>finest level</a:t>
            </a:r>
            <a:r>
              <a:rPr lang="en-US" sz="2000" dirty="0" smtClean="0"/>
              <a:t>; at same time, we would like to have the ability to </a:t>
            </a:r>
            <a:r>
              <a:rPr lang="en-US" sz="2000" b="1" dirty="0" smtClean="0"/>
              <a:t>zoom-out</a:t>
            </a:r>
            <a:r>
              <a:rPr lang="en-US" sz="2000" dirty="0" smtClean="0"/>
              <a:t> at higher levels of abstraction</a:t>
            </a:r>
          </a:p>
          <a:p>
            <a:pPr lvl="1"/>
            <a:r>
              <a:rPr lang="en-US" sz="2000" dirty="0" smtClean="0"/>
              <a:t>Exploit graph management techniques and toolkits</a:t>
            </a:r>
          </a:p>
        </p:txBody>
      </p:sp>
      <p:sp>
        <p:nvSpPr>
          <p:cNvPr id="4" name="Slide Number Placeholder 3"/>
          <p:cNvSpPr>
            <a:spLocks noGrp="1"/>
          </p:cNvSpPr>
          <p:nvPr>
            <p:ph type="sldNum" sz="quarter" idx="12"/>
          </p:nvPr>
        </p:nvSpPr>
        <p:spPr/>
        <p:txBody>
          <a:bodyPr/>
          <a:lstStyle/>
          <a:p>
            <a:fld id="{B534F264-710F-462F-ACDF-5EB054FAB7C1}" type="slidenum">
              <a:rPr lang="el-GR" smtClean="0"/>
              <a:pPr/>
              <a:t>54</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z="3200" dirty="0" smtClean="0"/>
              <a:t>Relations – Attributes - Constraints</a:t>
            </a:r>
          </a:p>
        </p:txBody>
      </p:sp>
      <p:sp>
        <p:nvSpPr>
          <p:cNvPr id="18435" name="Content Placeholder 2"/>
          <p:cNvSpPr>
            <a:spLocks noGrp="1"/>
          </p:cNvSpPr>
          <p:nvPr>
            <p:ph idx="1"/>
          </p:nvPr>
        </p:nvSpPr>
        <p:spPr>
          <a:xfrm>
            <a:off x="285750" y="1643063"/>
            <a:ext cx="5429250" cy="1404937"/>
          </a:xfrm>
          <a:solidFill>
            <a:schemeClr val="bg2">
              <a:lumMod val="20000"/>
              <a:lumOff val="80000"/>
            </a:schemeClr>
          </a:solidFill>
        </p:spPr>
        <p:txBody>
          <a:bodyPr>
            <a:noAutofit/>
          </a:bodyPr>
          <a:lstStyle/>
          <a:p>
            <a:pPr>
              <a:buFontTx/>
              <a:buNone/>
              <a:defRPr/>
            </a:pPr>
            <a:r>
              <a:rPr lang="en-US" sz="1800" dirty="0" smtClean="0">
                <a:solidFill>
                  <a:srgbClr val="000000"/>
                </a:solidFill>
                <a:cs typeface="Arial" pitchFamily="34" charset="0"/>
              </a:rPr>
              <a:t>CREATE TABLE </a:t>
            </a:r>
            <a:r>
              <a:rPr lang="en-US" sz="1800" b="1" dirty="0" err="1" smtClean="0">
                <a:solidFill>
                  <a:srgbClr val="000000"/>
                </a:solidFill>
                <a:cs typeface="Arial" pitchFamily="34" charset="0"/>
              </a:rPr>
              <a:t>EMP</a:t>
            </a:r>
            <a:r>
              <a:rPr lang="el-GR" sz="1800" dirty="0" smtClean="0">
                <a:solidFill>
                  <a:srgbClr val="000000"/>
                </a:solidFill>
                <a:cs typeface="Arial" pitchFamily="34" charset="0"/>
              </a:rPr>
              <a:t>	</a:t>
            </a:r>
            <a:r>
              <a:rPr lang="en-US" sz="1800" dirty="0" smtClean="0">
                <a:solidFill>
                  <a:srgbClr val="000000"/>
                </a:solidFill>
                <a:cs typeface="Arial" pitchFamily="34" charset="0"/>
              </a:rPr>
              <a:t>(</a:t>
            </a:r>
            <a:r>
              <a:rPr lang="en-US" sz="1800" dirty="0" err="1" smtClean="0">
                <a:solidFill>
                  <a:srgbClr val="000000"/>
                </a:solidFill>
                <a:cs typeface="Arial" pitchFamily="34" charset="0"/>
              </a:rPr>
              <a:t>EMP</a:t>
            </a:r>
            <a:r>
              <a:rPr lang="en-US" sz="1800" dirty="0" smtClean="0">
                <a:solidFill>
                  <a:srgbClr val="000000"/>
                </a:solidFill>
                <a:cs typeface="Arial" pitchFamily="34" charset="0"/>
              </a:rPr>
              <a:t># 	INTEGER 	PRIMARY KEY, </a:t>
            </a:r>
          </a:p>
          <a:p>
            <a:pPr>
              <a:buFontTx/>
              <a:buNone/>
              <a:defRPr/>
            </a:pPr>
            <a:r>
              <a:rPr lang="el-GR" sz="1800" dirty="0" smtClean="0">
                <a:solidFill>
                  <a:srgbClr val="000000"/>
                </a:solidFill>
                <a:cs typeface="Arial" pitchFamily="34" charset="0"/>
              </a:rPr>
              <a:t>			</a:t>
            </a:r>
            <a:r>
              <a:rPr lang="en-US" sz="1800" dirty="0" smtClean="0">
                <a:solidFill>
                  <a:srgbClr val="000000"/>
                </a:solidFill>
                <a:cs typeface="Arial" pitchFamily="34" charset="0"/>
              </a:rPr>
              <a:t>NAME	</a:t>
            </a:r>
            <a:r>
              <a:rPr lang="en-US" sz="1800" dirty="0" err="1" smtClean="0">
                <a:solidFill>
                  <a:srgbClr val="000000"/>
                </a:solidFill>
                <a:cs typeface="Arial" pitchFamily="34" charset="0"/>
              </a:rPr>
              <a:t>VARCHAR</a:t>
            </a:r>
            <a:r>
              <a:rPr lang="en-US" sz="1800" dirty="0" smtClean="0">
                <a:solidFill>
                  <a:srgbClr val="000000"/>
                </a:solidFill>
                <a:cs typeface="Arial" pitchFamily="34" charset="0"/>
              </a:rPr>
              <a:t>(25) NOT NULL,</a:t>
            </a:r>
          </a:p>
          <a:p>
            <a:pPr>
              <a:buFontTx/>
              <a:buNone/>
              <a:defRPr/>
            </a:pPr>
            <a:r>
              <a:rPr lang="en-US" sz="1800" dirty="0" smtClean="0">
                <a:solidFill>
                  <a:srgbClr val="000000"/>
                </a:solidFill>
                <a:cs typeface="Arial" pitchFamily="34" charset="0"/>
              </a:rPr>
              <a:t>			TITLE	</a:t>
            </a:r>
            <a:r>
              <a:rPr lang="en-US" sz="1800" dirty="0" err="1" smtClean="0">
                <a:solidFill>
                  <a:srgbClr val="000000"/>
                </a:solidFill>
                <a:cs typeface="Arial" pitchFamily="34" charset="0"/>
              </a:rPr>
              <a:t>VARCHAR</a:t>
            </a:r>
            <a:r>
              <a:rPr lang="en-US" sz="1800" dirty="0" smtClean="0">
                <a:solidFill>
                  <a:srgbClr val="000000"/>
                </a:solidFill>
                <a:cs typeface="Arial" pitchFamily="34" charset="0"/>
              </a:rPr>
              <a:t>(10),</a:t>
            </a:r>
          </a:p>
          <a:p>
            <a:pPr>
              <a:buFontTx/>
              <a:buNone/>
              <a:defRPr/>
            </a:pPr>
            <a:r>
              <a:rPr lang="en-US" sz="1800" dirty="0" smtClean="0">
                <a:solidFill>
                  <a:srgbClr val="000000"/>
                </a:solidFill>
                <a:cs typeface="Arial" pitchFamily="34" charset="0"/>
              </a:rPr>
              <a:t>			SAL	INTEGER NOT NULL);</a:t>
            </a:r>
          </a:p>
        </p:txBody>
      </p:sp>
      <p:graphicFrame>
        <p:nvGraphicFramePr>
          <p:cNvPr id="2050" name="Object 10"/>
          <p:cNvGraphicFramePr>
            <a:graphicFrameLocks noChangeAspect="1"/>
          </p:cNvGraphicFramePr>
          <p:nvPr/>
        </p:nvGraphicFramePr>
        <p:xfrm>
          <a:off x="3500438" y="2643188"/>
          <a:ext cx="5227637" cy="3429000"/>
        </p:xfrm>
        <a:graphic>
          <a:graphicData uri="http://schemas.openxmlformats.org/presentationml/2006/ole">
            <p:oleObj spid="_x0000_s1026" name="Visio" r:id="rId3" imgW="1475718" imgH="968443" progId="Visio.Drawing.11">
              <p:embed/>
            </p:oleObj>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55</a:t>
            </a:fld>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200" dirty="0" smtClean="0"/>
              <a:t>Queries &amp; Views</a:t>
            </a:r>
          </a:p>
        </p:txBody>
      </p:sp>
      <p:sp>
        <p:nvSpPr>
          <p:cNvPr id="6" name="Content Placeholder 2"/>
          <p:cNvSpPr>
            <a:spLocks noGrp="1"/>
          </p:cNvSpPr>
          <p:nvPr>
            <p:ph idx="1"/>
          </p:nvPr>
        </p:nvSpPr>
        <p:spPr>
          <a:xfrm>
            <a:off x="214313" y="1066800"/>
            <a:ext cx="4129087" cy="1933575"/>
          </a:xfrm>
          <a:solidFill>
            <a:schemeClr val="bg2">
              <a:lumMod val="20000"/>
              <a:lumOff val="80000"/>
            </a:schemeClr>
          </a:solidFill>
        </p:spPr>
        <p:txBody>
          <a:bodyPr>
            <a:noAutofit/>
          </a:bodyPr>
          <a:lstStyle/>
          <a:p>
            <a:pPr>
              <a:buFontTx/>
              <a:buNone/>
              <a:defRPr/>
            </a:pPr>
            <a:r>
              <a:rPr lang="en-US" sz="1800" dirty="0" smtClean="0">
                <a:solidFill>
                  <a:srgbClr val="000000"/>
                </a:solidFill>
                <a:cs typeface="Arial" pitchFamily="34" charset="0"/>
              </a:rPr>
              <a:t>Q: SELECT  </a:t>
            </a:r>
            <a:r>
              <a:rPr lang="en-US" sz="1800" dirty="0" err="1" smtClean="0">
                <a:solidFill>
                  <a:srgbClr val="000000"/>
                </a:solidFill>
                <a:cs typeface="Arial" pitchFamily="34" charset="0"/>
              </a:rPr>
              <a:t>EMP.Emp</a:t>
            </a:r>
            <a:r>
              <a:rPr lang="en-US" sz="1800" dirty="0" smtClean="0">
                <a:solidFill>
                  <a:srgbClr val="000000"/>
                </a:solidFill>
                <a:cs typeface="Arial" pitchFamily="34" charset="0"/>
              </a:rPr>
              <a:t># as </a:t>
            </a:r>
            <a:r>
              <a:rPr lang="en-US" sz="1800" dirty="0" err="1" smtClean="0">
                <a:solidFill>
                  <a:srgbClr val="000000"/>
                </a:solidFill>
                <a:cs typeface="Arial" pitchFamily="34" charset="0"/>
              </a:rPr>
              <a:t>Emp</a:t>
            </a:r>
            <a:r>
              <a:rPr lang="en-US" sz="1800" dirty="0" smtClean="0">
                <a:solidFill>
                  <a:srgbClr val="000000"/>
                </a:solidFill>
                <a:cs typeface="Arial" pitchFamily="34" charset="0"/>
              </a:rPr>
              <a:t>#, </a:t>
            </a:r>
          </a:p>
          <a:p>
            <a:pPr>
              <a:buFontTx/>
              <a:buNone/>
              <a:defRPr/>
            </a:pPr>
            <a:r>
              <a:rPr lang="en-US" sz="1800" dirty="0" smtClean="0">
                <a:solidFill>
                  <a:srgbClr val="000000"/>
                </a:solidFill>
                <a:cs typeface="Arial" pitchFamily="34" charset="0"/>
              </a:rPr>
              <a:t>		Sum(</a:t>
            </a:r>
            <a:r>
              <a:rPr lang="en-US" sz="1800" dirty="0" err="1" smtClean="0">
                <a:solidFill>
                  <a:srgbClr val="000000"/>
                </a:solidFill>
                <a:cs typeface="Arial" pitchFamily="34" charset="0"/>
              </a:rPr>
              <a:t>WORKS.Hours</a:t>
            </a:r>
            <a:r>
              <a:rPr lang="en-US" sz="1800" dirty="0" smtClean="0">
                <a:solidFill>
                  <a:srgbClr val="000000"/>
                </a:solidFill>
                <a:cs typeface="Arial" pitchFamily="34" charset="0"/>
              </a:rPr>
              <a:t>) as </a:t>
            </a:r>
            <a:r>
              <a:rPr lang="en-US" sz="1800" dirty="0" err="1" smtClean="0">
                <a:solidFill>
                  <a:srgbClr val="000000"/>
                </a:solidFill>
                <a:cs typeface="Arial" pitchFamily="34" charset="0"/>
              </a:rPr>
              <a:t>T_Hours</a:t>
            </a:r>
            <a:endParaRPr lang="en-US" sz="1800" dirty="0" smtClean="0">
              <a:solidFill>
                <a:srgbClr val="000000"/>
              </a:solidFill>
              <a:cs typeface="Arial" pitchFamily="34" charset="0"/>
            </a:endParaRPr>
          </a:p>
          <a:p>
            <a:pPr>
              <a:buFontTx/>
              <a:buNone/>
              <a:defRPr/>
            </a:pPr>
            <a:r>
              <a:rPr lang="en-US" sz="1800" dirty="0" smtClean="0">
                <a:solidFill>
                  <a:srgbClr val="000000"/>
                </a:solidFill>
                <a:cs typeface="Arial" pitchFamily="34" charset="0"/>
              </a:rPr>
              <a:t>    FROM </a:t>
            </a:r>
            <a:r>
              <a:rPr lang="en-US" sz="1800" dirty="0" err="1" smtClean="0">
                <a:solidFill>
                  <a:srgbClr val="000000"/>
                </a:solidFill>
                <a:cs typeface="Arial" pitchFamily="34" charset="0"/>
              </a:rPr>
              <a:t>EMP</a:t>
            </a:r>
            <a:r>
              <a:rPr lang="en-US" sz="1800" dirty="0" smtClean="0">
                <a:solidFill>
                  <a:srgbClr val="000000"/>
                </a:solidFill>
                <a:cs typeface="Arial" pitchFamily="34" charset="0"/>
              </a:rPr>
              <a:t>, WORKS</a:t>
            </a:r>
          </a:p>
          <a:p>
            <a:pPr>
              <a:buFontTx/>
              <a:buNone/>
              <a:defRPr/>
            </a:pPr>
            <a:r>
              <a:rPr lang="en-US" sz="1800" dirty="0" smtClean="0">
                <a:solidFill>
                  <a:srgbClr val="000000"/>
                </a:solidFill>
                <a:cs typeface="Arial" pitchFamily="34" charset="0"/>
              </a:rPr>
              <a:t>    WHERE </a:t>
            </a:r>
            <a:r>
              <a:rPr lang="en-US" sz="1800" dirty="0" err="1" smtClean="0">
                <a:solidFill>
                  <a:srgbClr val="000000"/>
                </a:solidFill>
                <a:cs typeface="Arial" pitchFamily="34" charset="0"/>
              </a:rPr>
              <a:t>EMP.Emp</a:t>
            </a:r>
            <a:r>
              <a:rPr lang="en-US" sz="1800" dirty="0" smtClean="0">
                <a:solidFill>
                  <a:srgbClr val="000000"/>
                </a:solidFill>
                <a:cs typeface="Arial" pitchFamily="34" charset="0"/>
              </a:rPr>
              <a:t># = </a:t>
            </a:r>
            <a:r>
              <a:rPr lang="en-US" sz="1800" dirty="0" err="1" smtClean="0">
                <a:solidFill>
                  <a:srgbClr val="000000"/>
                </a:solidFill>
                <a:cs typeface="Arial" pitchFamily="34" charset="0"/>
              </a:rPr>
              <a:t>WORKS.Emp</a:t>
            </a:r>
            <a:r>
              <a:rPr lang="en-US" sz="1800" dirty="0" smtClean="0">
                <a:solidFill>
                  <a:srgbClr val="000000"/>
                </a:solidFill>
                <a:cs typeface="Arial" pitchFamily="34" charset="0"/>
              </a:rPr>
              <a:t>#</a:t>
            </a:r>
          </a:p>
          <a:p>
            <a:pPr>
              <a:buFontTx/>
              <a:buNone/>
              <a:defRPr/>
            </a:pPr>
            <a:r>
              <a:rPr lang="en-US" sz="1800" dirty="0" smtClean="0">
                <a:solidFill>
                  <a:srgbClr val="000000"/>
                </a:solidFill>
                <a:cs typeface="Arial" pitchFamily="34" charset="0"/>
              </a:rPr>
              <a:t>	 AND  EMP.SAL &gt; 50K</a:t>
            </a:r>
          </a:p>
          <a:p>
            <a:pPr>
              <a:buFontTx/>
              <a:buNone/>
              <a:defRPr/>
            </a:pPr>
            <a:r>
              <a:rPr lang="en-US" sz="1800" dirty="0" smtClean="0">
                <a:solidFill>
                  <a:srgbClr val="000000"/>
                </a:solidFill>
                <a:cs typeface="Arial" pitchFamily="34" charset="0"/>
              </a:rPr>
              <a:t>    GROUP BY </a:t>
            </a:r>
            <a:r>
              <a:rPr lang="en-US" sz="1800" dirty="0" err="1" smtClean="0">
                <a:solidFill>
                  <a:srgbClr val="000000"/>
                </a:solidFill>
                <a:cs typeface="Arial" pitchFamily="34" charset="0"/>
              </a:rPr>
              <a:t>EMP.Emp</a:t>
            </a:r>
            <a:r>
              <a:rPr lang="en-US" sz="1800" dirty="0" smtClean="0">
                <a:solidFill>
                  <a:srgbClr val="000000"/>
                </a:solidFill>
                <a:cs typeface="Arial" pitchFamily="34" charset="0"/>
              </a:rPr>
              <a:t>#</a:t>
            </a:r>
          </a:p>
        </p:txBody>
      </p:sp>
      <p:graphicFrame>
        <p:nvGraphicFramePr>
          <p:cNvPr id="3074" name="Object 6"/>
          <p:cNvGraphicFramePr>
            <a:graphicFrameLocks noChangeAspect="1"/>
          </p:cNvGraphicFramePr>
          <p:nvPr/>
        </p:nvGraphicFramePr>
        <p:xfrm>
          <a:off x="2000250" y="1500188"/>
          <a:ext cx="6572250" cy="4619625"/>
        </p:xfrm>
        <a:graphic>
          <a:graphicData uri="http://schemas.openxmlformats.org/presentationml/2006/ole">
            <p:oleObj spid="_x0000_s2050" name="Visio" r:id="rId3" imgW="3453141" imgH="2427321" progId="Visio.Drawing.11">
              <p:embed/>
            </p:oleObj>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56</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sz="3200" dirty="0" smtClean="0"/>
              <a:t>Modules: relations, queries, views</a:t>
            </a:r>
          </a:p>
        </p:txBody>
      </p:sp>
      <p:graphicFrame>
        <p:nvGraphicFramePr>
          <p:cNvPr id="4098" name="Object 7"/>
          <p:cNvGraphicFramePr>
            <a:graphicFrameLocks noChangeAspect="1"/>
          </p:cNvGraphicFramePr>
          <p:nvPr/>
        </p:nvGraphicFramePr>
        <p:xfrm>
          <a:off x="214313" y="1571625"/>
          <a:ext cx="8643937" cy="4429125"/>
        </p:xfrm>
        <a:graphic>
          <a:graphicData uri="http://schemas.openxmlformats.org/presentationml/2006/ole">
            <p:oleObj spid="_x0000_s3074" name="Visio" r:id="rId3" imgW="5298125" imgH="2715098" progId="Visio.Drawing.11">
              <p:embed/>
            </p:oleObj>
          </a:graphicData>
        </a:graphic>
      </p:graphicFrame>
      <p:sp>
        <p:nvSpPr>
          <p:cNvPr id="4" name="Slide Number Placeholder 3"/>
          <p:cNvSpPr>
            <a:spLocks noGrp="1"/>
          </p:cNvSpPr>
          <p:nvPr>
            <p:ph type="sldNum" sz="quarter" idx="12"/>
          </p:nvPr>
        </p:nvSpPr>
        <p:spPr/>
        <p:txBody>
          <a:bodyPr/>
          <a:lstStyle/>
          <a:p>
            <a:fld id="{B534F264-710F-462F-ACDF-5EB054FAB7C1}" type="slidenum">
              <a:rPr lang="el-GR" smtClean="0"/>
              <a:pPr/>
              <a:t>57</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p:txBody>
          <a:bodyPr/>
          <a:lstStyle/>
          <a:p>
            <a:r>
              <a:rPr lang="en-US" sz="3200" dirty="0" smtClean="0"/>
              <a:t>Zooming out to top-level nodes (modules)</a:t>
            </a:r>
          </a:p>
        </p:txBody>
      </p:sp>
      <p:graphicFrame>
        <p:nvGraphicFramePr>
          <p:cNvPr id="5122" name="Object 8"/>
          <p:cNvGraphicFramePr>
            <a:graphicFrameLocks noChangeAspect="1"/>
          </p:cNvGraphicFramePr>
          <p:nvPr/>
        </p:nvGraphicFramePr>
        <p:xfrm>
          <a:off x="2000250" y="2867025"/>
          <a:ext cx="6786563" cy="3111500"/>
        </p:xfrm>
        <a:graphic>
          <a:graphicData uri="http://schemas.openxmlformats.org/presentationml/2006/ole">
            <p:oleObj spid="_x0000_s4098" name="Visio" r:id="rId3" imgW="2111023" imgH="972013" progId="Visio.Drawing.11">
              <p:embed/>
            </p:oleObj>
          </a:graphicData>
        </a:graphic>
      </p:graphicFrame>
      <p:graphicFrame>
        <p:nvGraphicFramePr>
          <p:cNvPr id="5123" name="Object 7"/>
          <p:cNvGraphicFramePr>
            <a:graphicFrameLocks noChangeAspect="1"/>
          </p:cNvGraphicFramePr>
          <p:nvPr/>
        </p:nvGraphicFramePr>
        <p:xfrm>
          <a:off x="571500" y="1785938"/>
          <a:ext cx="4043363" cy="2071687"/>
        </p:xfrm>
        <a:graphic>
          <a:graphicData uri="http://schemas.openxmlformats.org/presentationml/2006/ole">
            <p:oleObj spid="_x0000_s4099" name="Visio" r:id="rId4" imgW="5298125" imgH="2715098" progId="Visio.Drawing.11">
              <p:embed/>
            </p:oleObj>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58</a:t>
            </a:fld>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p:txBody>
          <a:bodyPr>
            <a:normAutofit/>
          </a:bodyPr>
          <a:lstStyle/>
          <a:p>
            <a:pPr eaLnBrk="1" hangingPunct="1"/>
            <a:r>
              <a:rPr lang="en-US" dirty="0" smtClean="0"/>
              <a:t>Metrics: Node Degree</a:t>
            </a:r>
            <a:endParaRPr lang="en-GB" dirty="0" smtClean="0"/>
          </a:p>
        </p:txBody>
      </p:sp>
      <p:sp>
        <p:nvSpPr>
          <p:cNvPr id="12294" name="Rectangle 5"/>
          <p:cNvSpPr>
            <a:spLocks noGrp="1" noChangeArrowheads="1"/>
          </p:cNvSpPr>
          <p:nvPr>
            <p:ph type="body" sz="half" idx="1"/>
          </p:nvPr>
        </p:nvSpPr>
        <p:spPr>
          <a:xfrm>
            <a:off x="4143375" y="1492250"/>
            <a:ext cx="4500563" cy="865188"/>
          </a:xfrm>
          <a:solidFill>
            <a:srgbClr val="FFFFCC"/>
          </a:solidFill>
        </p:spPr>
        <p:txBody>
          <a:bodyPr/>
          <a:lstStyle/>
          <a:p>
            <a:pPr marL="0" indent="0" eaLnBrk="1" hangingPunct="1">
              <a:buFontTx/>
              <a:buNone/>
            </a:pPr>
            <a:r>
              <a:rPr lang="en-US" sz="2400" dirty="0" smtClean="0"/>
              <a:t>Simple metrics: </a:t>
            </a:r>
            <a:br>
              <a:rPr lang="en-US" sz="2400" dirty="0" smtClean="0"/>
            </a:br>
            <a:r>
              <a:rPr lang="en-US" sz="2400" dirty="0" smtClean="0"/>
              <a:t>in-degree, out-degree, degree</a:t>
            </a:r>
          </a:p>
          <a:p>
            <a:pPr marL="0" indent="0" eaLnBrk="1" hangingPunct="1">
              <a:buFontTx/>
              <a:buNone/>
            </a:pPr>
            <a:endParaRPr lang="en-GB" sz="2400" dirty="0" smtClean="0"/>
          </a:p>
        </p:txBody>
      </p:sp>
      <p:sp>
        <p:nvSpPr>
          <p:cNvPr id="12295" name="Rectangle 8"/>
          <p:cNvSpPr>
            <a:spLocks noChangeArrowheads="1"/>
          </p:cNvSpPr>
          <p:nvPr/>
        </p:nvSpPr>
        <p:spPr bwMode="auto">
          <a:xfrm>
            <a:off x="325438" y="1773238"/>
            <a:ext cx="2603500" cy="1798637"/>
          </a:xfrm>
          <a:prstGeom prst="rect">
            <a:avLst/>
          </a:prstGeom>
          <a:noFill/>
          <a:ln w="9525">
            <a:noFill/>
            <a:miter lim="800000"/>
            <a:headEnd/>
            <a:tailEnd/>
          </a:ln>
        </p:spPr>
        <p:txBody>
          <a:bodyPr/>
          <a:lstStyle/>
          <a:p>
            <a:pPr>
              <a:spcBef>
                <a:spcPct val="20000"/>
              </a:spcBef>
            </a:pPr>
            <a:r>
              <a:rPr lang="en-US" sz="2000" dirty="0" err="1">
                <a:solidFill>
                  <a:srgbClr val="3333FF"/>
                </a:solidFill>
                <a:latin typeface="Calibri" pitchFamily="34" charset="0"/>
              </a:rPr>
              <a:t>EMP.Emp</a:t>
            </a:r>
            <a:r>
              <a:rPr lang="en-US" sz="2000" dirty="0">
                <a:solidFill>
                  <a:srgbClr val="3333FF"/>
                </a:solidFill>
                <a:latin typeface="Calibri" pitchFamily="34" charset="0"/>
              </a:rPr>
              <a:t>#</a:t>
            </a:r>
            <a:r>
              <a:rPr lang="en-US" sz="2000" dirty="0">
                <a:latin typeface="Calibri" pitchFamily="34" charset="0"/>
              </a:rPr>
              <a:t> </a:t>
            </a:r>
            <a:r>
              <a:rPr lang="en-US" sz="2000" dirty="0" smtClean="0">
                <a:latin typeface="Calibri" pitchFamily="34" charset="0"/>
              </a:rPr>
              <a:t>is the </a:t>
            </a:r>
            <a:r>
              <a:rPr lang="el-GR" sz="2000" dirty="0" smtClean="0">
                <a:latin typeface="Calibri" pitchFamily="34" charset="0"/>
              </a:rPr>
              <a:t> </a:t>
            </a:r>
            <a:r>
              <a:rPr lang="en-US" sz="2000" dirty="0" smtClean="0">
                <a:latin typeface="Calibri" pitchFamily="34" charset="0"/>
              </a:rPr>
              <a:t>most important attribute of </a:t>
            </a:r>
            <a:r>
              <a:rPr lang="en-US" sz="2000" dirty="0" smtClean="0">
                <a:solidFill>
                  <a:srgbClr val="FF0000"/>
                </a:solidFill>
                <a:latin typeface="Calibri" pitchFamily="34" charset="0"/>
              </a:rPr>
              <a:t>EMP.SAL</a:t>
            </a:r>
            <a:r>
              <a:rPr lang="en-US" sz="2000" dirty="0">
                <a:latin typeface="Calibri" pitchFamily="34" charset="0"/>
              </a:rPr>
              <a:t>, </a:t>
            </a:r>
            <a:r>
              <a:rPr lang="en-US" sz="2000" dirty="0" smtClean="0">
                <a:latin typeface="Calibri" pitchFamily="34" charset="0"/>
              </a:rPr>
              <a:t>if one considers how many nodes depend on it</a:t>
            </a:r>
            <a:r>
              <a:rPr lang="el-GR" sz="2000" dirty="0" smtClean="0">
                <a:latin typeface="Calibri" pitchFamily="34" charset="0"/>
              </a:rPr>
              <a:t>.</a:t>
            </a:r>
            <a:endParaRPr lang="en-US" sz="2000" dirty="0">
              <a:latin typeface="Calibri" pitchFamily="34" charset="0"/>
            </a:endParaRPr>
          </a:p>
          <a:p>
            <a:pPr>
              <a:spcBef>
                <a:spcPct val="20000"/>
              </a:spcBef>
            </a:pPr>
            <a:endParaRPr lang="en-GB" sz="2000" dirty="0">
              <a:latin typeface="Calibri" pitchFamily="34" charset="0"/>
            </a:endParaRPr>
          </a:p>
        </p:txBody>
      </p:sp>
      <p:graphicFrame>
        <p:nvGraphicFramePr>
          <p:cNvPr id="12290" name="Object 12"/>
          <p:cNvGraphicFramePr>
            <a:graphicFrameLocks noChangeAspect="1"/>
          </p:cNvGraphicFramePr>
          <p:nvPr/>
        </p:nvGraphicFramePr>
        <p:xfrm>
          <a:off x="2987675" y="2444750"/>
          <a:ext cx="5702300" cy="3857625"/>
        </p:xfrm>
        <a:graphic>
          <a:graphicData uri="http://schemas.openxmlformats.org/presentationml/2006/ole">
            <p:oleObj spid="_x0000_s5122" name="Visio" r:id="rId4" imgW="3700758" imgH="2503791" progId="Visio.Drawing.11">
              <p:embed/>
            </p:oleObj>
          </a:graphicData>
        </a:graphic>
      </p:graphicFrame>
      <p:sp>
        <p:nvSpPr>
          <p:cNvPr id="6" name="Cloud Callout 5"/>
          <p:cNvSpPr/>
          <p:nvPr/>
        </p:nvSpPr>
        <p:spPr>
          <a:xfrm>
            <a:off x="0" y="4869160"/>
            <a:ext cx="2627784" cy="1728192"/>
          </a:xfrm>
          <a:prstGeom prst="cloudCallout">
            <a:avLst>
              <a:gd name="adj1" fmla="val 55668"/>
              <a:gd name="adj2" fmla="val -7517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385D8A"/>
                </a:solidFill>
              </a:rPr>
              <a:t>Edge direction: from dependant </a:t>
            </a:r>
          </a:p>
          <a:p>
            <a:r>
              <a:rPr lang="en-US" sz="1600" dirty="0" smtClean="0">
                <a:solidFill>
                  <a:srgbClr val="385D8A"/>
                </a:solidFill>
              </a:rPr>
              <a:t>to depended upon</a:t>
            </a:r>
            <a:endParaRPr lang="el-GR" sz="1600" dirty="0">
              <a:solidFill>
                <a:srgbClr val="385D8A"/>
              </a:solidFill>
            </a:endParaRPr>
          </a:p>
        </p:txBody>
      </p:sp>
      <p:sp>
        <p:nvSpPr>
          <p:cNvPr id="7" name="Slide Number Placeholder 6"/>
          <p:cNvSpPr>
            <a:spLocks noGrp="1"/>
          </p:cNvSpPr>
          <p:nvPr>
            <p:ph type="sldNum" sz="quarter" idx="11"/>
          </p:nvPr>
        </p:nvSpPr>
        <p:spPr/>
        <p:txBody>
          <a:bodyPr/>
          <a:lstStyle/>
          <a:p>
            <a:pPr>
              <a:defRPr/>
            </a:pPr>
            <a:fld id="{DF1E1923-DBC7-4D4E-B5B2-E865E7B51E29}" type="slidenum">
              <a:rPr lang="en-GB" smtClean="0"/>
              <a:pPr>
                <a:defRPr/>
              </a:pPr>
              <a:t>59</a:t>
            </a:fld>
            <a:endParaRPr lang="en-GB"/>
          </a:p>
        </p:txBody>
      </p:sp>
      <p:sp>
        <p:nvSpPr>
          <p:cNvPr id="8" name="Footer Placeholder 7"/>
          <p:cNvSpPr>
            <a:spLocks noGrp="1"/>
          </p:cNvSpPr>
          <p:nvPr>
            <p:ph type="ftr" sz="quarter" idx="10"/>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taxonomy: areas</a:t>
            </a:r>
            <a:endParaRPr lang="el-GR"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Relational databases</a:t>
            </a:r>
          </a:p>
          <a:p>
            <a:r>
              <a:rPr lang="en-US" dirty="0" smtClean="0"/>
              <a:t>Object Oriented db’s</a:t>
            </a:r>
          </a:p>
          <a:p>
            <a:r>
              <a:rPr lang="en-US" dirty="0" smtClean="0"/>
              <a:t>Conceptual models</a:t>
            </a:r>
          </a:p>
          <a:p>
            <a:r>
              <a:rPr lang="en-US" dirty="0" smtClean="0"/>
              <a:t>XML</a:t>
            </a:r>
          </a:p>
          <a:p>
            <a:r>
              <a:rPr lang="en-US" dirty="0" err="1" smtClean="0"/>
              <a:t>Ontologies</a:t>
            </a:r>
            <a:endParaRPr lang="en-US" dirty="0" smtClean="0"/>
          </a:p>
          <a:p>
            <a:r>
              <a:rPr lang="en-US" dirty="0" smtClean="0"/>
              <a:t>…</a:t>
            </a:r>
          </a:p>
          <a:p>
            <a:endParaRPr lang="en-US" dirty="0" smtClean="0"/>
          </a:p>
          <a:p>
            <a:r>
              <a:rPr lang="en-US" dirty="0" smtClean="0"/>
              <a:t>Special case of relational: </a:t>
            </a:r>
            <a:r>
              <a:rPr lang="en-US" dirty="0" smtClean="0">
                <a:solidFill>
                  <a:srgbClr val="FF0000"/>
                </a:solidFill>
              </a:rPr>
              <a:t>data warehouses</a:t>
            </a:r>
            <a:endParaRPr lang="el-GR"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Grp="1" noChangeArrowheads="1"/>
          </p:cNvSpPr>
          <p:nvPr>
            <p:ph type="title"/>
          </p:nvPr>
        </p:nvSpPr>
        <p:spPr/>
        <p:txBody>
          <a:bodyPr>
            <a:noAutofit/>
          </a:bodyPr>
          <a:lstStyle/>
          <a:p>
            <a:r>
              <a:rPr lang="en-US" dirty="0" smtClean="0"/>
              <a:t>Metrics: Transitive Node Degree</a:t>
            </a:r>
            <a:endParaRPr lang="en-GB" dirty="0" smtClean="0"/>
          </a:p>
        </p:txBody>
      </p:sp>
      <p:sp>
        <p:nvSpPr>
          <p:cNvPr id="13318" name="Rectangle 5"/>
          <p:cNvSpPr>
            <a:spLocks noChangeArrowheads="1"/>
          </p:cNvSpPr>
          <p:nvPr/>
        </p:nvSpPr>
        <p:spPr bwMode="auto">
          <a:xfrm>
            <a:off x="4500563" y="1500188"/>
            <a:ext cx="3924300" cy="857250"/>
          </a:xfrm>
          <a:prstGeom prst="rect">
            <a:avLst/>
          </a:prstGeom>
          <a:solidFill>
            <a:srgbClr val="FFFFCC"/>
          </a:solidFill>
          <a:ln w="9525">
            <a:noFill/>
            <a:miter lim="800000"/>
            <a:headEnd/>
            <a:tailEnd/>
          </a:ln>
        </p:spPr>
        <p:txBody>
          <a:bodyPr/>
          <a:lstStyle/>
          <a:p>
            <a:pPr>
              <a:spcBef>
                <a:spcPct val="20000"/>
              </a:spcBef>
            </a:pPr>
            <a:r>
              <a:rPr lang="en-US" sz="2000" dirty="0" smtClean="0">
                <a:latin typeface="Calibri" pitchFamily="34" charset="0"/>
              </a:rPr>
              <a:t>Transitive Metrics: </a:t>
            </a:r>
            <a:r>
              <a:rPr lang="en-US" sz="2000" dirty="0">
                <a:latin typeface="Calibri" pitchFamily="34" charset="0"/>
              </a:rPr>
              <a:t/>
            </a:r>
            <a:br>
              <a:rPr lang="en-US" sz="2000" dirty="0">
                <a:latin typeface="Calibri" pitchFamily="34" charset="0"/>
              </a:rPr>
            </a:br>
            <a:r>
              <a:rPr lang="en-US" sz="2000" dirty="0">
                <a:latin typeface="Calibri" pitchFamily="34" charset="0"/>
              </a:rPr>
              <a:t>in-degree, out-degree, degree</a:t>
            </a:r>
          </a:p>
          <a:p>
            <a:pPr>
              <a:spcBef>
                <a:spcPct val="20000"/>
              </a:spcBef>
            </a:pPr>
            <a:endParaRPr lang="en-GB" sz="2000" dirty="0">
              <a:latin typeface="Calibri" pitchFamily="34" charset="0"/>
            </a:endParaRPr>
          </a:p>
        </p:txBody>
      </p:sp>
      <p:sp>
        <p:nvSpPr>
          <p:cNvPr id="13319" name="Rectangle 6"/>
          <p:cNvSpPr>
            <a:spLocks noChangeArrowheads="1"/>
          </p:cNvSpPr>
          <p:nvPr/>
        </p:nvSpPr>
        <p:spPr bwMode="auto">
          <a:xfrm>
            <a:off x="325438" y="1484784"/>
            <a:ext cx="4246562" cy="1281112"/>
          </a:xfrm>
          <a:prstGeom prst="rect">
            <a:avLst/>
          </a:prstGeom>
          <a:noFill/>
          <a:ln w="9525">
            <a:noFill/>
            <a:miter lim="800000"/>
            <a:headEnd/>
            <a:tailEnd/>
          </a:ln>
        </p:spPr>
        <p:txBody>
          <a:bodyPr/>
          <a:lstStyle/>
          <a:p>
            <a:pPr marL="114300" lvl="1">
              <a:spcBef>
                <a:spcPct val="20000"/>
              </a:spcBef>
            </a:pPr>
            <a:r>
              <a:rPr lang="en-US" sz="2000" dirty="0" smtClean="0">
                <a:solidFill>
                  <a:srgbClr val="000099"/>
                </a:solidFill>
                <a:latin typeface="Calibri" pitchFamily="34" charset="0"/>
              </a:rPr>
              <a:t>Observe that there is both</a:t>
            </a:r>
            <a:r>
              <a:rPr lang="el-GR" sz="2000" dirty="0" smtClean="0">
                <a:solidFill>
                  <a:srgbClr val="000099"/>
                </a:solidFill>
                <a:latin typeface="Calibri" pitchFamily="34" charset="0"/>
              </a:rPr>
              <a:t> </a:t>
            </a:r>
            <a:r>
              <a:rPr lang="en-US" sz="2000" dirty="0" smtClean="0">
                <a:solidFill>
                  <a:srgbClr val="FF0000"/>
                </a:solidFill>
                <a:latin typeface="Calibri" pitchFamily="34" charset="0"/>
              </a:rPr>
              <a:t>a view</a:t>
            </a:r>
            <a:r>
              <a:rPr lang="el-GR" sz="2000" dirty="0" smtClean="0">
                <a:solidFill>
                  <a:srgbClr val="FF0000"/>
                </a:solidFill>
                <a:latin typeface="Calibri" pitchFamily="34" charset="0"/>
              </a:rPr>
              <a:t> </a:t>
            </a:r>
            <a:r>
              <a:rPr lang="en-US" sz="2000" dirty="0" smtClean="0">
                <a:solidFill>
                  <a:srgbClr val="000099"/>
                </a:solidFill>
                <a:latin typeface="Calibri" pitchFamily="34" charset="0"/>
              </a:rPr>
              <a:t>and</a:t>
            </a:r>
            <a:r>
              <a:rPr lang="el-GR" sz="2000" dirty="0" smtClean="0">
                <a:solidFill>
                  <a:srgbClr val="FF0000"/>
                </a:solidFill>
                <a:latin typeface="Calibri" pitchFamily="34" charset="0"/>
              </a:rPr>
              <a:t> </a:t>
            </a:r>
            <a:r>
              <a:rPr lang="en-US" sz="2000" dirty="0" smtClean="0">
                <a:solidFill>
                  <a:srgbClr val="FF0000"/>
                </a:solidFill>
                <a:latin typeface="Calibri" pitchFamily="34" charset="0"/>
              </a:rPr>
              <a:t>a query</a:t>
            </a:r>
            <a:r>
              <a:rPr lang="el-GR" sz="2000" dirty="0" smtClean="0">
                <a:solidFill>
                  <a:srgbClr val="FF0000"/>
                </a:solidFill>
                <a:latin typeface="Calibri" pitchFamily="34" charset="0"/>
              </a:rPr>
              <a:t> </a:t>
            </a:r>
            <a:r>
              <a:rPr lang="en-US" sz="2000" dirty="0" smtClean="0">
                <a:solidFill>
                  <a:srgbClr val="000099"/>
                </a:solidFill>
                <a:latin typeface="Calibri" pitchFamily="34" charset="0"/>
              </a:rPr>
              <a:t>with nodes dependent upon attribute </a:t>
            </a:r>
            <a:r>
              <a:rPr lang="en-US" sz="2000" i="1" dirty="0" err="1" smtClean="0">
                <a:solidFill>
                  <a:srgbClr val="3333FF"/>
                </a:solidFill>
                <a:latin typeface="Calibri" pitchFamily="34" charset="0"/>
              </a:rPr>
              <a:t>EMP.Emp</a:t>
            </a:r>
            <a:r>
              <a:rPr lang="en-US" sz="2000" i="1" dirty="0">
                <a:solidFill>
                  <a:srgbClr val="3333FF"/>
                </a:solidFill>
                <a:latin typeface="Calibri" pitchFamily="34" charset="0"/>
              </a:rPr>
              <a:t>#</a:t>
            </a:r>
            <a:r>
              <a:rPr lang="el-GR" sz="2000" i="1" dirty="0">
                <a:solidFill>
                  <a:srgbClr val="3333FF"/>
                </a:solidFill>
                <a:latin typeface="Calibri" pitchFamily="34" charset="0"/>
              </a:rPr>
              <a:t>.</a:t>
            </a:r>
            <a:endParaRPr lang="en-GB" sz="2000" dirty="0">
              <a:latin typeface="Calibri" pitchFamily="34" charset="0"/>
            </a:endParaRPr>
          </a:p>
        </p:txBody>
      </p:sp>
      <p:graphicFrame>
        <p:nvGraphicFramePr>
          <p:cNvPr id="13314" name="Object 9"/>
          <p:cNvGraphicFramePr>
            <a:graphicFrameLocks noChangeAspect="1"/>
          </p:cNvGraphicFramePr>
          <p:nvPr/>
        </p:nvGraphicFramePr>
        <p:xfrm>
          <a:off x="642938" y="2487613"/>
          <a:ext cx="7786687" cy="3727450"/>
        </p:xfrm>
        <a:graphic>
          <a:graphicData uri="http://schemas.openxmlformats.org/presentationml/2006/ole">
            <p:oleObj spid="_x0000_s6146" name="Visio" r:id="rId4" imgW="5302711" imgH="2754009" progId="Visio.Drawing.11">
              <p:embed/>
            </p:oleObj>
          </a:graphicData>
        </a:graphic>
      </p:graphicFrame>
      <p:sp>
        <p:nvSpPr>
          <p:cNvPr id="6" name="Slide Number Placeholder 5"/>
          <p:cNvSpPr>
            <a:spLocks noGrp="1"/>
          </p:cNvSpPr>
          <p:nvPr>
            <p:ph type="sldNum" sz="quarter" idx="12"/>
          </p:nvPr>
        </p:nvSpPr>
        <p:spPr/>
        <p:txBody>
          <a:bodyPr/>
          <a:lstStyle/>
          <a:p>
            <a:fld id="{B534F264-710F-462F-ACDF-5EB054FAB7C1}" type="slidenum">
              <a:rPr lang="el-GR" smtClean="0"/>
              <a:pPr/>
              <a:t>60</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noAutofit/>
          </a:bodyPr>
          <a:lstStyle/>
          <a:p>
            <a:pPr eaLnBrk="1" hangingPunct="1"/>
            <a:r>
              <a:rPr lang="en-US" dirty="0" smtClean="0"/>
              <a:t>Strength: Zooming out to modules</a:t>
            </a:r>
            <a:endParaRPr lang="en-GB" dirty="0" smtClean="0"/>
          </a:p>
        </p:txBody>
      </p:sp>
      <p:graphicFrame>
        <p:nvGraphicFramePr>
          <p:cNvPr id="14338" name="Object 4"/>
          <p:cNvGraphicFramePr>
            <a:graphicFrameLocks noChangeAspect="1"/>
          </p:cNvGraphicFramePr>
          <p:nvPr/>
        </p:nvGraphicFramePr>
        <p:xfrm>
          <a:off x="1928813" y="3857625"/>
          <a:ext cx="5535612" cy="1928813"/>
        </p:xfrm>
        <a:graphic>
          <a:graphicData uri="http://schemas.openxmlformats.org/presentationml/2006/ole">
            <p:oleObj spid="_x0000_s7170" name="Visio" r:id="rId4" imgW="2305691" imgH="802802" progId="Visio.Drawing.11">
              <p:embed/>
            </p:oleObj>
          </a:graphicData>
        </a:graphic>
      </p:graphicFrame>
      <p:sp>
        <p:nvSpPr>
          <p:cNvPr id="14342" name="TextBox 6"/>
          <p:cNvSpPr txBox="1">
            <a:spLocks noChangeArrowheads="1"/>
          </p:cNvSpPr>
          <p:nvPr/>
        </p:nvSpPr>
        <p:spPr bwMode="auto">
          <a:xfrm>
            <a:off x="714374" y="1556792"/>
            <a:ext cx="4467225" cy="1631216"/>
          </a:xfrm>
          <a:prstGeom prst="rect">
            <a:avLst/>
          </a:prstGeom>
          <a:noFill/>
          <a:ln w="9525">
            <a:noFill/>
            <a:miter lim="800000"/>
            <a:headEnd/>
            <a:tailEnd/>
          </a:ln>
        </p:spPr>
        <p:txBody>
          <a:bodyPr wrap="square">
            <a:spAutoFit/>
          </a:bodyPr>
          <a:lstStyle/>
          <a:p>
            <a:r>
              <a:rPr lang="en-US" sz="2000" dirty="0" smtClean="0">
                <a:latin typeface="Calibri" pitchFamily="34" charset="0"/>
              </a:rPr>
              <a:t>A zoomed out graph highlights the dependence between modules (relations, queries, views), incorporating the detailed dependencies as the weight of the edges</a:t>
            </a:r>
            <a:endParaRPr lang="en-US" sz="2000" dirty="0">
              <a:latin typeface="Calibri" pitchFamily="34" charset="0"/>
            </a:endParaRPr>
          </a:p>
        </p:txBody>
      </p:sp>
      <p:sp>
        <p:nvSpPr>
          <p:cNvPr id="14343" name="Rectangle 5"/>
          <p:cNvSpPr txBox="1">
            <a:spLocks noChangeArrowheads="1"/>
          </p:cNvSpPr>
          <p:nvPr/>
        </p:nvSpPr>
        <p:spPr bwMode="auto">
          <a:xfrm>
            <a:off x="5364088" y="1412776"/>
            <a:ext cx="3071812" cy="1881187"/>
          </a:xfrm>
          <a:prstGeom prst="rect">
            <a:avLst/>
          </a:prstGeom>
          <a:solidFill>
            <a:srgbClr val="FFFFCC"/>
          </a:solidFill>
          <a:ln w="9525">
            <a:noFill/>
            <a:miter lim="800000"/>
            <a:headEnd/>
            <a:tailEnd/>
          </a:ln>
        </p:spPr>
        <p:txBody>
          <a:bodyPr/>
          <a:lstStyle/>
          <a:p>
            <a:pPr>
              <a:spcBef>
                <a:spcPct val="20000"/>
              </a:spcBef>
            </a:pPr>
            <a:r>
              <a:rPr lang="en-US" sz="2400" dirty="0" smtClean="0">
                <a:latin typeface="Calibri" pitchFamily="34" charset="0"/>
              </a:rPr>
              <a:t>Again, for modules, we can have both: </a:t>
            </a:r>
          </a:p>
          <a:p>
            <a:pPr>
              <a:spcBef>
                <a:spcPct val="20000"/>
              </a:spcBef>
              <a:buFont typeface="Arial" pitchFamily="34" charset="0"/>
              <a:buChar char="•"/>
            </a:pPr>
            <a:r>
              <a:rPr lang="en-US" sz="2400" dirty="0" smtClean="0">
                <a:latin typeface="Calibri" pitchFamily="34" charset="0"/>
              </a:rPr>
              <a:t> Simple </a:t>
            </a:r>
            <a:r>
              <a:rPr lang="en-US" sz="2400" dirty="0" smtClean="0">
                <a:solidFill>
                  <a:srgbClr val="0000FF"/>
                </a:solidFill>
                <a:latin typeface="Calibri" pitchFamily="34" charset="0"/>
              </a:rPr>
              <a:t>strength</a:t>
            </a:r>
            <a:endParaRPr lang="en-US" sz="2400" dirty="0">
              <a:solidFill>
                <a:srgbClr val="0000FF"/>
              </a:solidFill>
              <a:latin typeface="Calibri" pitchFamily="34" charset="0"/>
            </a:endParaRPr>
          </a:p>
          <a:p>
            <a:pPr>
              <a:spcBef>
                <a:spcPct val="20000"/>
              </a:spcBef>
              <a:buFont typeface="Arial" pitchFamily="34" charset="0"/>
              <a:buChar char="•"/>
            </a:pPr>
            <a:r>
              <a:rPr lang="en-US" sz="2400" dirty="0" smtClean="0">
                <a:latin typeface="Calibri" pitchFamily="34" charset="0"/>
              </a:rPr>
              <a:t> Transitive </a:t>
            </a:r>
            <a:r>
              <a:rPr lang="en-US" sz="2400" dirty="0" smtClean="0">
                <a:solidFill>
                  <a:srgbClr val="0000FF"/>
                </a:solidFill>
                <a:latin typeface="Calibri" pitchFamily="34" charset="0"/>
              </a:rPr>
              <a:t>strength</a:t>
            </a:r>
            <a:endParaRPr lang="en-US" sz="2400" dirty="0">
              <a:solidFill>
                <a:srgbClr val="0000FF"/>
              </a:solidFill>
              <a:latin typeface="Calibri" pitchFamily="34" charset="0"/>
            </a:endParaRPr>
          </a:p>
          <a:p>
            <a:pPr>
              <a:spcBef>
                <a:spcPct val="20000"/>
              </a:spcBef>
            </a:pPr>
            <a:endParaRPr lang="en-GB" sz="2400" dirty="0">
              <a:latin typeface="Calibri" pitchFamily="34" charset="0"/>
            </a:endParaRPr>
          </a:p>
        </p:txBody>
      </p:sp>
      <p:sp>
        <p:nvSpPr>
          <p:cNvPr id="6" name="Slide Number Placeholder 5"/>
          <p:cNvSpPr>
            <a:spLocks noGrp="1"/>
          </p:cNvSpPr>
          <p:nvPr>
            <p:ph type="sldNum" sz="quarter" idx="12"/>
          </p:nvPr>
        </p:nvSpPr>
        <p:spPr/>
        <p:txBody>
          <a:bodyPr/>
          <a:lstStyle/>
          <a:p>
            <a:fld id="{B534F264-710F-462F-ACDF-5EB054FAB7C1}" type="slidenum">
              <a:rPr lang="el-GR" smtClean="0"/>
              <a:pPr/>
              <a:t>61</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normAutofit/>
          </a:bodyPr>
          <a:lstStyle/>
          <a:p>
            <a:r>
              <a:rPr lang="en-US" dirty="0" smtClean="0"/>
              <a:t>Metrics: Node Entropy</a:t>
            </a:r>
            <a:endParaRPr lang="en-GB" dirty="0" smtClean="0"/>
          </a:p>
        </p:txBody>
      </p:sp>
      <p:graphicFrame>
        <p:nvGraphicFramePr>
          <p:cNvPr id="15362" name="Object 7"/>
          <p:cNvGraphicFramePr>
            <a:graphicFrameLocks noChangeAspect="1"/>
          </p:cNvGraphicFramePr>
          <p:nvPr/>
        </p:nvGraphicFramePr>
        <p:xfrm>
          <a:off x="642938" y="1752600"/>
          <a:ext cx="6502400" cy="1404938"/>
        </p:xfrm>
        <a:graphic>
          <a:graphicData uri="http://schemas.openxmlformats.org/presentationml/2006/ole">
            <p:oleObj spid="_x0000_s8194" name="Document" r:id="rId4" imgW="3450570" imgH="747387" progId="Word.Document.12">
              <p:embed/>
            </p:oleObj>
          </a:graphicData>
        </a:graphic>
      </p:graphicFrame>
      <p:graphicFrame>
        <p:nvGraphicFramePr>
          <p:cNvPr id="15363" name="Object 4"/>
          <p:cNvGraphicFramePr>
            <a:graphicFrameLocks noChangeAspect="1"/>
          </p:cNvGraphicFramePr>
          <p:nvPr/>
        </p:nvGraphicFramePr>
        <p:xfrm>
          <a:off x="457200" y="3075305"/>
          <a:ext cx="4295775" cy="1496695"/>
        </p:xfrm>
        <a:graphic>
          <a:graphicData uri="http://schemas.openxmlformats.org/presentationml/2006/ole">
            <p:oleObj spid="_x0000_s8195" name="Visio" r:id="rId5" imgW="2327809" imgH="811989" progId="Visio.Drawing.11">
              <p:embed/>
            </p:oleObj>
          </a:graphicData>
        </a:graphic>
      </p:graphicFrame>
      <p:sp>
        <p:nvSpPr>
          <p:cNvPr id="15367" name="TextBox 9"/>
          <p:cNvSpPr txBox="1">
            <a:spLocks noChangeArrowheads="1"/>
          </p:cNvSpPr>
          <p:nvPr/>
        </p:nvSpPr>
        <p:spPr bwMode="auto">
          <a:xfrm>
            <a:off x="785813" y="1295400"/>
            <a:ext cx="7358062" cy="369332"/>
          </a:xfrm>
          <a:prstGeom prst="rect">
            <a:avLst/>
          </a:prstGeom>
          <a:noFill/>
          <a:ln w="9525">
            <a:noFill/>
            <a:miter lim="800000"/>
            <a:headEnd/>
            <a:tailEnd/>
          </a:ln>
        </p:spPr>
        <p:txBody>
          <a:bodyPr>
            <a:spAutoFit/>
          </a:bodyPr>
          <a:lstStyle/>
          <a:p>
            <a:r>
              <a:rPr lang="en-US" dirty="0" smtClean="0"/>
              <a:t>The probability a node</a:t>
            </a:r>
            <a:r>
              <a:rPr lang="el-GR" dirty="0" smtClean="0"/>
              <a:t> </a:t>
            </a:r>
            <a:r>
              <a:rPr lang="en-US" i="1" dirty="0">
                <a:solidFill>
                  <a:srgbClr val="CC3300"/>
                </a:solidFill>
              </a:rPr>
              <a:t>v</a:t>
            </a:r>
            <a:r>
              <a:rPr lang="en-US" dirty="0"/>
              <a:t> </a:t>
            </a:r>
            <a:r>
              <a:rPr lang="en-US" dirty="0" smtClean="0"/>
              <a:t>being affected by an evolution event on node</a:t>
            </a:r>
            <a:r>
              <a:rPr lang="el-GR" dirty="0" smtClean="0"/>
              <a:t> </a:t>
            </a:r>
            <a:r>
              <a:rPr lang="en-US" i="1" dirty="0" err="1">
                <a:solidFill>
                  <a:srgbClr val="CC3300"/>
                </a:solidFill>
              </a:rPr>
              <a:t>y</a:t>
            </a:r>
            <a:r>
              <a:rPr lang="en-US" i="1" baseline="-25000" dirty="0" err="1">
                <a:solidFill>
                  <a:srgbClr val="CC3300"/>
                </a:solidFill>
              </a:rPr>
              <a:t>i</a:t>
            </a:r>
            <a:r>
              <a:rPr lang="en-US" i="1" baseline="-25000" dirty="0"/>
              <a:t> </a:t>
            </a:r>
            <a:r>
              <a:rPr lang="en-US" dirty="0"/>
              <a:t>:</a:t>
            </a:r>
          </a:p>
        </p:txBody>
      </p:sp>
      <p:sp>
        <p:nvSpPr>
          <p:cNvPr id="15368" name="TextBox 10"/>
          <p:cNvSpPr txBox="1">
            <a:spLocks noChangeArrowheads="1"/>
          </p:cNvSpPr>
          <p:nvPr/>
        </p:nvSpPr>
        <p:spPr bwMode="auto">
          <a:xfrm>
            <a:off x="5000625" y="3005455"/>
            <a:ext cx="2857500" cy="1200329"/>
          </a:xfrm>
          <a:prstGeom prst="rect">
            <a:avLst/>
          </a:prstGeom>
          <a:solidFill>
            <a:srgbClr val="FFFFCC"/>
          </a:solidFill>
          <a:ln w="9525">
            <a:noFill/>
            <a:miter lim="800000"/>
            <a:headEnd/>
            <a:tailEnd/>
          </a:ln>
        </p:spPr>
        <p:txBody>
          <a:bodyPr>
            <a:spAutoFit/>
          </a:bodyPr>
          <a:lstStyle/>
          <a:p>
            <a:r>
              <a:rPr lang="en-US" i="1" u="sng" dirty="0" smtClean="0"/>
              <a:t>Examples</a:t>
            </a:r>
            <a:endParaRPr lang="en-US" i="1" u="sng" dirty="0"/>
          </a:p>
          <a:p>
            <a:r>
              <a:rPr lang="en-US" i="1" dirty="0"/>
              <a:t>P</a:t>
            </a:r>
            <a:r>
              <a:rPr lang="en-US" dirty="0"/>
              <a:t>(</a:t>
            </a:r>
            <a:r>
              <a:rPr lang="en-US" i="1" dirty="0"/>
              <a:t>Q|V</a:t>
            </a:r>
            <a:r>
              <a:rPr lang="en-US" dirty="0"/>
              <a:t>) = 1/4, </a:t>
            </a:r>
          </a:p>
          <a:p>
            <a:r>
              <a:rPr lang="en-US" i="1" dirty="0"/>
              <a:t>P</a:t>
            </a:r>
            <a:r>
              <a:rPr lang="en-US" dirty="0"/>
              <a:t>(</a:t>
            </a:r>
            <a:r>
              <a:rPr lang="en-US" i="1" dirty="0"/>
              <a:t>Q|EMP</a:t>
            </a:r>
            <a:r>
              <a:rPr lang="en-US" dirty="0"/>
              <a:t>) = 2/4, </a:t>
            </a:r>
            <a:endParaRPr lang="en-US" i="1" dirty="0"/>
          </a:p>
          <a:p>
            <a:r>
              <a:rPr lang="en-US" i="1" dirty="0"/>
              <a:t>P</a:t>
            </a:r>
            <a:r>
              <a:rPr lang="en-US" dirty="0"/>
              <a:t>(</a:t>
            </a:r>
            <a:r>
              <a:rPr lang="en-US" i="1" dirty="0"/>
              <a:t>V|WORKS</a:t>
            </a:r>
            <a:r>
              <a:rPr lang="en-US" dirty="0"/>
              <a:t>) = 1/3</a:t>
            </a:r>
          </a:p>
        </p:txBody>
      </p:sp>
      <p:sp>
        <p:nvSpPr>
          <p:cNvPr id="7" name="Slide Number Placeholder 6"/>
          <p:cNvSpPr>
            <a:spLocks noGrp="1"/>
          </p:cNvSpPr>
          <p:nvPr>
            <p:ph type="sldNum" sz="quarter" idx="12"/>
          </p:nvPr>
        </p:nvSpPr>
        <p:spPr/>
        <p:txBody>
          <a:bodyPr/>
          <a:lstStyle/>
          <a:p>
            <a:fld id="{B534F264-710F-462F-ACDF-5EB054FAB7C1}" type="slidenum">
              <a:rPr lang="el-GR" smtClean="0"/>
              <a:pPr/>
              <a:t>62</a:t>
            </a:fld>
            <a:endParaRPr lang="el-GR"/>
          </a:p>
        </p:txBody>
      </p:sp>
      <p:sp>
        <p:nvSpPr>
          <p:cNvPr id="8" name="Content Placeholder 2"/>
          <p:cNvSpPr>
            <a:spLocks noGrp="1"/>
          </p:cNvSpPr>
          <p:nvPr>
            <p:ph idx="1"/>
          </p:nvPr>
        </p:nvSpPr>
        <p:spPr>
          <a:xfrm>
            <a:off x="838200" y="4800600"/>
            <a:ext cx="7743825" cy="1143000"/>
          </a:xfrm>
        </p:spPr>
        <p:txBody>
          <a:bodyPr>
            <a:normAutofit/>
          </a:bodyPr>
          <a:lstStyle/>
          <a:p>
            <a:pPr marL="0">
              <a:buFontTx/>
              <a:buNone/>
            </a:pPr>
            <a:r>
              <a:rPr lang="en-US" sz="1800" dirty="0" smtClean="0">
                <a:solidFill>
                  <a:srgbClr val="CC3300"/>
                </a:solidFill>
              </a:rPr>
              <a:t>Entropy of a node </a:t>
            </a:r>
            <a:r>
              <a:rPr lang="en-US" sz="1800" i="1" dirty="0" smtClean="0">
                <a:solidFill>
                  <a:srgbClr val="CC3300"/>
                </a:solidFill>
              </a:rPr>
              <a:t>v </a:t>
            </a:r>
            <a:r>
              <a:rPr lang="en-US" sz="1800" dirty="0" smtClean="0"/>
              <a:t>: How sensitive the node </a:t>
            </a:r>
            <a:r>
              <a:rPr lang="en-US" sz="1800" i="1" dirty="0" smtClean="0">
                <a:solidFill>
                  <a:srgbClr val="CC3300"/>
                </a:solidFill>
              </a:rPr>
              <a:t>v</a:t>
            </a:r>
            <a:r>
              <a:rPr lang="el-GR" sz="1800" dirty="0" smtClean="0"/>
              <a:t> </a:t>
            </a:r>
            <a:r>
              <a:rPr lang="en-US" sz="1800" dirty="0" smtClean="0"/>
              <a:t>is by an arbitrary event on the graph</a:t>
            </a:r>
            <a:r>
              <a:rPr lang="el-GR" sz="1800" dirty="0" smtClean="0"/>
              <a:t>.</a:t>
            </a:r>
            <a:endParaRPr lang="en-US" sz="1800" dirty="0" smtClean="0"/>
          </a:p>
        </p:txBody>
      </p:sp>
      <p:graphicFrame>
        <p:nvGraphicFramePr>
          <p:cNvPr id="9" name="Object 8"/>
          <p:cNvGraphicFramePr>
            <a:graphicFrameLocks noChangeAspect="1"/>
          </p:cNvGraphicFramePr>
          <p:nvPr/>
        </p:nvGraphicFramePr>
        <p:xfrm>
          <a:off x="762001" y="5334001"/>
          <a:ext cx="6857999" cy="1041669"/>
        </p:xfrm>
        <a:graphic>
          <a:graphicData uri="http://schemas.openxmlformats.org/presentationml/2006/ole">
            <p:oleObj spid="_x0000_s8196" name="Document" r:id="rId6" imgW="3737697" imgH="564860" progId="Word.Document.12">
              <p:embed/>
            </p:oleObj>
          </a:graphicData>
        </a:graphic>
      </p:graphicFrame>
      <p:sp>
        <p:nvSpPr>
          <p:cNvPr id="10" name="Footer Placeholder 9"/>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Macroscopic view</a:t>
            </a:r>
            <a:endParaRPr lang="el-GR" dirty="0"/>
          </a:p>
        </p:txBody>
      </p:sp>
      <p:graphicFrame>
        <p:nvGraphicFramePr>
          <p:cNvPr id="6" name="Content Placeholder 5"/>
          <p:cNvGraphicFramePr>
            <a:graphicFrameLocks noGrp="1"/>
          </p:cNvGraphicFramePr>
          <p:nvPr>
            <p:ph sz="half" idx="1"/>
          </p:nvPr>
        </p:nvGraphicFramePr>
        <p:xfrm>
          <a:off x="304800" y="1600200"/>
          <a:ext cx="4191000" cy="4237990"/>
        </p:xfrm>
        <a:graphic>
          <a:graphicData uri="http://schemas.openxmlformats.org/drawingml/2006/table">
            <a:tbl>
              <a:tblPr firstRow="1" bandRow="1">
                <a:tableStyleId>{5C22544A-7EE6-4342-B048-85BDC9FD1C3A}</a:tableStyleId>
              </a:tblPr>
              <a:tblGrid>
                <a:gridCol w="1066800"/>
                <a:gridCol w="1028700"/>
                <a:gridCol w="1409700"/>
                <a:gridCol w="685800"/>
              </a:tblGrid>
              <a:tr h="370840">
                <a:tc>
                  <a:txBody>
                    <a:bodyPr/>
                    <a:lstStyle/>
                    <a:p>
                      <a:endParaRPr lang="el-GR" dirty="0"/>
                    </a:p>
                  </a:txBody>
                  <a:tcPr marL="72000" marR="72000"/>
                </a:tc>
                <a:tc>
                  <a:txBody>
                    <a:bodyPr/>
                    <a:lstStyle/>
                    <a:p>
                      <a:pPr algn="ctr"/>
                      <a:r>
                        <a:rPr lang="en-US" dirty="0" smtClean="0"/>
                        <a:t># tables affected</a:t>
                      </a:r>
                      <a:endParaRPr lang="el-GR" dirty="0"/>
                    </a:p>
                  </a:txBody>
                  <a:tcPr marL="72000" marR="72000"/>
                </a:tc>
                <a:tc>
                  <a:txBody>
                    <a:bodyPr/>
                    <a:lstStyle/>
                    <a:p>
                      <a:pPr algn="ctr"/>
                      <a:r>
                        <a:rPr lang="en-US" dirty="0" smtClean="0"/>
                        <a:t>Occurrences</a:t>
                      </a:r>
                      <a:endParaRPr lang="el-GR" dirty="0"/>
                    </a:p>
                  </a:txBody>
                  <a:tcPr marL="72000" marR="72000"/>
                </a:tc>
                <a:tc>
                  <a:txBody>
                    <a:bodyPr/>
                    <a:lstStyle/>
                    <a:p>
                      <a:pPr algn="ctr"/>
                      <a:r>
                        <a:rPr lang="en-US" dirty="0" smtClean="0"/>
                        <a:t>pct</a:t>
                      </a:r>
                      <a:endParaRPr lang="el-GR" dirty="0"/>
                    </a:p>
                  </a:txBody>
                  <a:tcPr marL="72000" marR="72000"/>
                </a:tc>
              </a:tr>
              <a:tr h="370840">
                <a:tc>
                  <a:txBody>
                    <a:bodyPr/>
                    <a:lstStyle/>
                    <a:p>
                      <a:pPr algn="r" fontAlgn="b"/>
                      <a:r>
                        <a:rPr lang="fr-FR" sz="1600" b="1" i="0" u="none" strike="noStrike" dirty="0" err="1">
                          <a:solidFill>
                            <a:srgbClr val="000000"/>
                          </a:solidFill>
                          <a:latin typeface="Calibri"/>
                        </a:rPr>
                        <a:t>Add</a:t>
                      </a:r>
                      <a:r>
                        <a:rPr lang="fr-FR" sz="1600" b="1" i="0" u="none" strike="noStrike" dirty="0">
                          <a:solidFill>
                            <a:srgbClr val="000000"/>
                          </a:solidFill>
                          <a:latin typeface="Calibri"/>
                        </a:rPr>
                        <a:t> </a:t>
                      </a:r>
                      <a:r>
                        <a:rPr lang="fr-FR" sz="1600" b="1" i="0" u="none" strike="noStrike" dirty="0" err="1">
                          <a:solidFill>
                            <a:srgbClr val="000000"/>
                          </a:solidFill>
                          <a:latin typeface="Calibri"/>
                        </a:rPr>
                        <a:t>Attribute</a:t>
                      </a:r>
                      <a:r>
                        <a:rPr lang="fr-FR" sz="1600" b="1"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dirty="0">
                          <a:solidFill>
                            <a:srgbClr val="000000"/>
                          </a:solidFill>
                          <a:latin typeface="Calibri"/>
                        </a:rPr>
                        <a:t>8</a:t>
                      </a:r>
                    </a:p>
                  </a:txBody>
                  <a:tcPr marL="72000" marR="72000" marT="9525" marB="0" anchor="b"/>
                </a:tc>
                <a:tc>
                  <a:txBody>
                    <a:bodyPr/>
                    <a:lstStyle/>
                    <a:p>
                      <a:pPr algn="ctr" fontAlgn="b"/>
                      <a:r>
                        <a:rPr lang="el-GR" sz="1600" b="0" i="0" u="none" strike="noStrike">
                          <a:solidFill>
                            <a:srgbClr val="000000"/>
                          </a:solidFill>
                          <a:latin typeface="Calibri"/>
                        </a:rPr>
                        <a:t>122</a:t>
                      </a:r>
                    </a:p>
                  </a:txBody>
                  <a:tcPr marL="72000" marR="72000" marT="9525" marB="0" anchor="b"/>
                </a:tc>
                <a:tc>
                  <a:txBody>
                    <a:bodyPr/>
                    <a:lstStyle/>
                    <a:p>
                      <a:pPr algn="ctr" fontAlgn="b"/>
                      <a:r>
                        <a:rPr lang="el-GR" sz="1600" b="1" i="0" u="none" strike="noStrike" dirty="0">
                          <a:solidFill>
                            <a:srgbClr val="000000"/>
                          </a:solidFill>
                          <a:latin typeface="Calibri"/>
                        </a:rPr>
                        <a:t>29</a:t>
                      </a:r>
                      <a:r>
                        <a:rPr lang="el-GR" sz="1600" b="0" i="0" u="none" strike="noStrike" dirty="0">
                          <a:solidFill>
                            <a:srgbClr val="000000"/>
                          </a:solidFill>
                          <a:latin typeface="Calibri"/>
                        </a:rPr>
                        <a:t>%</a:t>
                      </a:r>
                    </a:p>
                  </a:txBody>
                  <a:tcPr marL="72000" marR="72000" marT="9525" marB="0" anchor="b"/>
                </a:tc>
              </a:tr>
              <a:tr h="370840">
                <a:tc>
                  <a:txBody>
                    <a:bodyPr/>
                    <a:lstStyle/>
                    <a:p>
                      <a:pPr algn="r" fontAlgn="b"/>
                      <a:r>
                        <a:rPr lang="fr-FR" sz="1600" b="0" i="0" u="none" strike="noStrike" dirty="0" err="1">
                          <a:solidFill>
                            <a:srgbClr val="000000"/>
                          </a:solidFill>
                          <a:latin typeface="Calibri"/>
                        </a:rPr>
                        <a:t>Add</a:t>
                      </a:r>
                      <a:r>
                        <a:rPr lang="fr-FR" sz="1600" b="0" i="0" u="none" strike="noStrike" dirty="0">
                          <a:solidFill>
                            <a:srgbClr val="000000"/>
                          </a:solidFill>
                          <a:latin typeface="Calibri"/>
                        </a:rPr>
                        <a:t> </a:t>
                      </a:r>
                      <a:r>
                        <a:rPr lang="fr-FR" sz="1600" b="0" i="0" u="none" strike="noStrike" dirty="0" err="1">
                          <a:solidFill>
                            <a:srgbClr val="000000"/>
                          </a:solidFill>
                          <a:latin typeface="Calibri"/>
                        </a:rPr>
                        <a:t>Constraint</a:t>
                      </a:r>
                      <a:r>
                        <a:rPr lang="fr-FR" sz="1600" b="0"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a:solidFill>
                            <a:srgbClr val="000000"/>
                          </a:solidFill>
                          <a:latin typeface="Calibri"/>
                        </a:rPr>
                        <a:t>1</a:t>
                      </a:r>
                    </a:p>
                  </a:txBody>
                  <a:tcPr marL="72000" marR="72000" marT="9525" marB="0" anchor="b"/>
                </a:tc>
                <a:tc>
                  <a:txBody>
                    <a:bodyPr/>
                    <a:lstStyle/>
                    <a:p>
                      <a:pPr algn="ctr" fontAlgn="b"/>
                      <a:r>
                        <a:rPr lang="el-GR" sz="1600" b="0" i="0" u="none" strike="noStrike" dirty="0">
                          <a:solidFill>
                            <a:srgbClr val="000000"/>
                          </a:solidFill>
                          <a:latin typeface="Calibri"/>
                        </a:rPr>
                        <a:t>1</a:t>
                      </a:r>
                    </a:p>
                  </a:txBody>
                  <a:tcPr marL="72000" marR="72000" marT="9525" marB="0" anchor="b"/>
                </a:tc>
                <a:tc>
                  <a:txBody>
                    <a:bodyPr/>
                    <a:lstStyle/>
                    <a:p>
                      <a:pPr algn="ctr" fontAlgn="b"/>
                      <a:r>
                        <a:rPr lang="el-GR" sz="1600" b="0" i="0" u="none" strike="noStrike">
                          <a:solidFill>
                            <a:srgbClr val="000000"/>
                          </a:solidFill>
                          <a:latin typeface="Calibri"/>
                        </a:rPr>
                        <a:t>0%</a:t>
                      </a:r>
                    </a:p>
                  </a:txBody>
                  <a:tcPr marL="72000" marR="72000" marT="9525" marB="0" anchor="b"/>
                </a:tc>
              </a:tr>
              <a:tr h="370840">
                <a:tc>
                  <a:txBody>
                    <a:bodyPr/>
                    <a:lstStyle/>
                    <a:p>
                      <a:pPr algn="r" fontAlgn="b"/>
                      <a:r>
                        <a:rPr lang="fr-FR" sz="1600" b="0" i="0" u="none" strike="noStrike" dirty="0">
                          <a:solidFill>
                            <a:srgbClr val="000000"/>
                          </a:solidFill>
                          <a:latin typeface="Calibri"/>
                        </a:rPr>
                        <a:t>Drop </a:t>
                      </a:r>
                      <a:r>
                        <a:rPr lang="fr-FR" sz="1600" b="0" i="0" u="none" strike="noStrike" dirty="0" err="1">
                          <a:solidFill>
                            <a:srgbClr val="000000"/>
                          </a:solidFill>
                          <a:latin typeface="Calibri"/>
                        </a:rPr>
                        <a:t>Attribute</a:t>
                      </a:r>
                      <a:r>
                        <a:rPr lang="fr-FR" sz="1600" b="0" i="0" u="none" strike="noStrike" dirty="0">
                          <a:solidFill>
                            <a:srgbClr val="000000"/>
                          </a:solidFill>
                          <a:latin typeface="Calibri"/>
                        </a:rPr>
                        <a:t> Count</a:t>
                      </a:r>
                    </a:p>
                  </a:txBody>
                  <a:tcPr marL="72000" marR="72000" marT="9525" marB="0" anchor="b"/>
                </a:tc>
                <a:tc>
                  <a:txBody>
                    <a:bodyPr/>
                    <a:lstStyle/>
                    <a:p>
                      <a:pPr algn="ctr" fontAlgn="b"/>
                      <a:r>
                        <a:rPr lang="el-GR" sz="1600" b="0" i="0" u="none" strike="noStrike">
                          <a:solidFill>
                            <a:srgbClr val="000000"/>
                          </a:solidFill>
                          <a:latin typeface="Calibri"/>
                        </a:rPr>
                        <a:t>5</a:t>
                      </a:r>
                    </a:p>
                  </a:txBody>
                  <a:tcPr marL="72000" marR="72000" marT="9525" marB="0" anchor="b"/>
                </a:tc>
                <a:tc>
                  <a:txBody>
                    <a:bodyPr/>
                    <a:lstStyle/>
                    <a:p>
                      <a:pPr algn="ctr" fontAlgn="b"/>
                      <a:r>
                        <a:rPr lang="el-GR" sz="1600" b="0" i="0" u="none" strike="noStrike" dirty="0">
                          <a:solidFill>
                            <a:srgbClr val="000000"/>
                          </a:solidFill>
                          <a:latin typeface="Calibri"/>
                        </a:rPr>
                        <a:t>34</a:t>
                      </a:r>
                    </a:p>
                  </a:txBody>
                  <a:tcPr marL="72000" marR="72000" marT="9525" marB="0" anchor="b"/>
                </a:tc>
                <a:tc>
                  <a:txBody>
                    <a:bodyPr/>
                    <a:lstStyle/>
                    <a:p>
                      <a:pPr algn="ctr" fontAlgn="b"/>
                      <a:r>
                        <a:rPr lang="el-GR" sz="1600" b="0" i="0" u="none" strike="noStrike" dirty="0">
                          <a:solidFill>
                            <a:srgbClr val="000000"/>
                          </a:solidFill>
                          <a:latin typeface="Calibri"/>
                        </a:rPr>
                        <a:t>8%</a:t>
                      </a:r>
                    </a:p>
                  </a:txBody>
                  <a:tcPr marL="72000" marR="72000" marT="9525" marB="0" anchor="b"/>
                </a:tc>
              </a:tr>
              <a:tr h="370840">
                <a:tc>
                  <a:txBody>
                    <a:bodyPr/>
                    <a:lstStyle/>
                    <a:p>
                      <a:pPr algn="r" fontAlgn="b"/>
                      <a:r>
                        <a:rPr lang="fr-FR" sz="1600" b="0" i="0" u="none" strike="noStrike" dirty="0" err="1">
                          <a:solidFill>
                            <a:srgbClr val="000000"/>
                          </a:solidFill>
                          <a:latin typeface="Calibri"/>
                        </a:rPr>
                        <a:t>Modify</a:t>
                      </a:r>
                      <a:r>
                        <a:rPr lang="fr-FR" sz="1600" b="0" i="0" u="none" strike="noStrike" dirty="0">
                          <a:solidFill>
                            <a:srgbClr val="000000"/>
                          </a:solidFill>
                          <a:latin typeface="Calibri"/>
                        </a:rPr>
                        <a:t> </a:t>
                      </a:r>
                      <a:r>
                        <a:rPr lang="fr-FR" sz="1600" b="0" i="0" u="none" strike="noStrike" dirty="0" err="1">
                          <a:solidFill>
                            <a:srgbClr val="000000"/>
                          </a:solidFill>
                          <a:latin typeface="Calibri"/>
                        </a:rPr>
                        <a:t>Attribute</a:t>
                      </a:r>
                      <a:r>
                        <a:rPr lang="fr-FR" sz="1600" b="0"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a:solidFill>
                            <a:srgbClr val="000000"/>
                          </a:solidFill>
                          <a:latin typeface="Calibri"/>
                        </a:rPr>
                        <a:t>9</a:t>
                      </a:r>
                    </a:p>
                  </a:txBody>
                  <a:tcPr marL="72000" marR="72000" marT="9525" marB="0" anchor="b"/>
                </a:tc>
                <a:tc>
                  <a:txBody>
                    <a:bodyPr/>
                    <a:lstStyle/>
                    <a:p>
                      <a:pPr algn="ctr" fontAlgn="b"/>
                      <a:r>
                        <a:rPr lang="el-GR" sz="1600" b="0" i="0" u="none" strike="noStrike">
                          <a:solidFill>
                            <a:srgbClr val="000000"/>
                          </a:solidFill>
                          <a:latin typeface="Calibri"/>
                        </a:rPr>
                        <a:t>16</a:t>
                      </a:r>
                    </a:p>
                  </a:txBody>
                  <a:tcPr marL="72000" marR="72000" marT="9525" marB="0" anchor="b"/>
                </a:tc>
                <a:tc>
                  <a:txBody>
                    <a:bodyPr/>
                    <a:lstStyle/>
                    <a:p>
                      <a:pPr algn="ctr" fontAlgn="b"/>
                      <a:r>
                        <a:rPr lang="el-GR" sz="1600" b="0" i="0" u="none" strike="noStrike" dirty="0">
                          <a:solidFill>
                            <a:srgbClr val="000000"/>
                          </a:solidFill>
                          <a:latin typeface="Calibri"/>
                        </a:rPr>
                        <a:t>4%</a:t>
                      </a:r>
                    </a:p>
                  </a:txBody>
                  <a:tcPr marL="72000" marR="72000" marT="9525" marB="0" anchor="b"/>
                </a:tc>
              </a:tr>
              <a:tr h="370840">
                <a:tc>
                  <a:txBody>
                    <a:bodyPr/>
                    <a:lstStyle/>
                    <a:p>
                      <a:pPr algn="r" fontAlgn="b"/>
                      <a:r>
                        <a:rPr lang="fr-FR" sz="1600" b="1" i="0" u="none" strike="noStrike" dirty="0" err="1">
                          <a:solidFill>
                            <a:srgbClr val="000000"/>
                          </a:solidFill>
                          <a:latin typeface="Calibri"/>
                        </a:rPr>
                        <a:t>Rename</a:t>
                      </a:r>
                      <a:r>
                        <a:rPr lang="fr-FR" sz="1600" b="1" i="0" u="none" strike="noStrike" dirty="0">
                          <a:solidFill>
                            <a:srgbClr val="000000"/>
                          </a:solidFill>
                          <a:latin typeface="Calibri"/>
                        </a:rPr>
                        <a:t> </a:t>
                      </a:r>
                      <a:r>
                        <a:rPr lang="fr-FR" sz="1600" b="1" i="0" u="none" strike="noStrike" dirty="0" err="1">
                          <a:solidFill>
                            <a:srgbClr val="000000"/>
                          </a:solidFill>
                          <a:latin typeface="Calibri"/>
                        </a:rPr>
                        <a:t>Attribute</a:t>
                      </a:r>
                      <a:r>
                        <a:rPr lang="fr-FR" sz="1600" b="1"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a:solidFill>
                            <a:srgbClr val="000000"/>
                          </a:solidFill>
                          <a:latin typeface="Calibri"/>
                        </a:rPr>
                        <a:t>5</a:t>
                      </a:r>
                    </a:p>
                  </a:txBody>
                  <a:tcPr marL="72000" marR="72000" marT="9525" marB="0" anchor="b"/>
                </a:tc>
                <a:tc>
                  <a:txBody>
                    <a:bodyPr/>
                    <a:lstStyle/>
                    <a:p>
                      <a:pPr algn="ctr" fontAlgn="b"/>
                      <a:r>
                        <a:rPr lang="el-GR" sz="1600" b="0" i="0" u="none" strike="noStrike">
                          <a:solidFill>
                            <a:srgbClr val="000000"/>
                          </a:solidFill>
                          <a:latin typeface="Calibri"/>
                        </a:rPr>
                        <a:t>236</a:t>
                      </a:r>
                    </a:p>
                  </a:txBody>
                  <a:tcPr marL="72000" marR="72000" marT="9525" marB="0" anchor="b"/>
                </a:tc>
                <a:tc>
                  <a:txBody>
                    <a:bodyPr/>
                    <a:lstStyle/>
                    <a:p>
                      <a:pPr algn="ctr" fontAlgn="b"/>
                      <a:r>
                        <a:rPr lang="el-GR" sz="1600" b="1" i="0" u="none" strike="noStrike" dirty="0">
                          <a:solidFill>
                            <a:srgbClr val="000000"/>
                          </a:solidFill>
                          <a:latin typeface="Calibri"/>
                        </a:rPr>
                        <a:t>57</a:t>
                      </a:r>
                      <a:r>
                        <a:rPr lang="el-GR" sz="1600" b="0" i="0" u="none" strike="noStrike" dirty="0">
                          <a:solidFill>
                            <a:srgbClr val="000000"/>
                          </a:solidFill>
                          <a:latin typeface="Calibri"/>
                        </a:rPr>
                        <a:t>%</a:t>
                      </a:r>
                    </a:p>
                  </a:txBody>
                  <a:tcPr marL="72000" marR="72000" marT="9525" marB="0" anchor="b"/>
                </a:tc>
              </a:tr>
              <a:tr h="370840">
                <a:tc>
                  <a:txBody>
                    <a:bodyPr/>
                    <a:lstStyle/>
                    <a:p>
                      <a:pPr algn="r" fontAlgn="b"/>
                      <a:r>
                        <a:rPr lang="fr-FR" sz="1600" b="0" i="0" u="none" strike="noStrike" dirty="0" err="1">
                          <a:solidFill>
                            <a:srgbClr val="000000"/>
                          </a:solidFill>
                          <a:latin typeface="Calibri"/>
                        </a:rPr>
                        <a:t>Rename</a:t>
                      </a:r>
                      <a:r>
                        <a:rPr lang="fr-FR" sz="1600" b="0" i="0" u="none" strike="noStrike" dirty="0">
                          <a:solidFill>
                            <a:srgbClr val="000000"/>
                          </a:solidFill>
                          <a:latin typeface="Calibri"/>
                        </a:rPr>
                        <a:t> Table </a:t>
                      </a:r>
                    </a:p>
                  </a:txBody>
                  <a:tcPr marL="72000" marR="72000" marT="9525" marB="0" anchor="b"/>
                </a:tc>
                <a:tc>
                  <a:txBody>
                    <a:bodyPr/>
                    <a:lstStyle/>
                    <a:p>
                      <a:pPr algn="ctr" fontAlgn="b"/>
                      <a:r>
                        <a:rPr lang="el-GR" sz="1600" b="0" i="0" u="none" strike="noStrike">
                          <a:solidFill>
                            <a:srgbClr val="000000"/>
                          </a:solidFill>
                          <a:latin typeface="Calibri"/>
                        </a:rPr>
                        <a:t>7</a:t>
                      </a:r>
                    </a:p>
                  </a:txBody>
                  <a:tcPr marL="72000" marR="72000" marT="9525" marB="0" anchor="b"/>
                </a:tc>
                <a:tc>
                  <a:txBody>
                    <a:bodyPr/>
                    <a:lstStyle/>
                    <a:p>
                      <a:pPr algn="ctr" fontAlgn="b"/>
                      <a:r>
                        <a:rPr lang="el-GR" sz="1600" b="0" i="0" u="none" strike="noStrike">
                          <a:solidFill>
                            <a:srgbClr val="000000"/>
                          </a:solidFill>
                          <a:latin typeface="Calibri"/>
                        </a:rPr>
                        <a:t>7</a:t>
                      </a:r>
                    </a:p>
                  </a:txBody>
                  <a:tcPr marL="72000" marR="72000" marT="9525" marB="0" anchor="b"/>
                </a:tc>
                <a:tc>
                  <a:txBody>
                    <a:bodyPr/>
                    <a:lstStyle/>
                    <a:p>
                      <a:pPr algn="ctr" fontAlgn="b"/>
                      <a:r>
                        <a:rPr lang="el-GR" sz="1600" b="0" i="0" u="none" strike="noStrike" dirty="0">
                          <a:solidFill>
                            <a:srgbClr val="000000"/>
                          </a:solidFill>
                          <a:latin typeface="Calibri"/>
                        </a:rPr>
                        <a:t>2%</a:t>
                      </a:r>
                    </a:p>
                  </a:txBody>
                  <a:tcPr marL="72000" marR="72000" marT="9525" marB="0" anchor="b"/>
                </a:tc>
              </a:tr>
              <a:tr h="370840">
                <a:tc>
                  <a:txBody>
                    <a:bodyPr/>
                    <a:lstStyle/>
                    <a:p>
                      <a:pPr algn="l" fontAlgn="b"/>
                      <a:endParaRPr lang="el-GR" sz="1600" b="0" i="0" u="none" strike="noStrike">
                        <a:solidFill>
                          <a:srgbClr val="000000"/>
                        </a:solidFill>
                        <a:latin typeface="Calibri"/>
                      </a:endParaRPr>
                    </a:p>
                  </a:txBody>
                  <a:tcPr marL="72000" marR="72000" marT="9525" marB="0" anchor="b"/>
                </a:tc>
                <a:tc>
                  <a:txBody>
                    <a:bodyPr/>
                    <a:lstStyle/>
                    <a:p>
                      <a:pPr algn="ctr" fontAlgn="b"/>
                      <a:endParaRPr lang="el-GR" sz="1600" b="0" i="0" u="none" strike="noStrike">
                        <a:solidFill>
                          <a:srgbClr val="000000"/>
                        </a:solidFill>
                        <a:latin typeface="Calibri"/>
                      </a:endParaRPr>
                    </a:p>
                  </a:txBody>
                  <a:tcPr marL="72000" marR="72000" marT="9525" marB="0" anchor="b"/>
                </a:tc>
                <a:tc>
                  <a:txBody>
                    <a:bodyPr/>
                    <a:lstStyle/>
                    <a:p>
                      <a:pPr algn="ctr" fontAlgn="b"/>
                      <a:r>
                        <a:rPr lang="el-GR" sz="1600" b="1" i="0" u="none" strike="noStrike" dirty="0">
                          <a:solidFill>
                            <a:srgbClr val="000000"/>
                          </a:solidFill>
                          <a:latin typeface="Calibri"/>
                        </a:rPr>
                        <a:t>416</a:t>
                      </a:r>
                    </a:p>
                  </a:txBody>
                  <a:tcPr marL="72000" marR="72000" marT="9525" marB="0" anchor="b"/>
                </a:tc>
                <a:tc>
                  <a:txBody>
                    <a:bodyPr/>
                    <a:lstStyle/>
                    <a:p>
                      <a:pPr algn="ctr" fontAlgn="b"/>
                      <a:endParaRPr lang="el-GR" sz="1600" b="0" i="0" u="none" strike="noStrike" dirty="0">
                        <a:solidFill>
                          <a:srgbClr val="000000"/>
                        </a:solidFill>
                        <a:latin typeface="Calibri"/>
                      </a:endParaRPr>
                    </a:p>
                  </a:txBody>
                  <a:tcPr marL="72000" marR="72000" marT="9525" marB="0" anchor="b"/>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a:p>
        </p:txBody>
      </p:sp>
      <p:graphicFrame>
        <p:nvGraphicFramePr>
          <p:cNvPr id="11" name="Content Placeholder 10"/>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943600" y="304800"/>
            <a:ext cx="2819400" cy="1200329"/>
          </a:xfrm>
          <a:prstGeom prst="rect">
            <a:avLst/>
          </a:prstGeom>
          <a:noFill/>
        </p:spPr>
        <p:txBody>
          <a:bodyPr wrap="square" rtlCol="0">
            <a:spAutoFit/>
          </a:bodyPr>
          <a:lstStyle/>
          <a:p>
            <a:r>
              <a:rPr lang="en-US" i="1" dirty="0" smtClean="0">
                <a:solidFill>
                  <a:srgbClr val="0000FF"/>
                </a:solidFill>
              </a:rPr>
              <a:t>ATTN: change of requirements at the real world determines pct breakdown!!</a:t>
            </a:r>
            <a:endParaRPr lang="el-GR" dirty="0"/>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8433" name="Picture 31"/>
          <p:cNvPicPr>
            <a:picLocks noChangeAspect="1" noChangeArrowheads="1"/>
          </p:cNvPicPr>
          <p:nvPr/>
        </p:nvPicPr>
        <p:blipFill>
          <a:blip r:embed="rId3" cstate="print"/>
          <a:srcRect/>
          <a:stretch>
            <a:fillRect/>
          </a:stretch>
        </p:blipFill>
        <p:spPr bwMode="auto">
          <a:xfrm>
            <a:off x="107504" y="1268760"/>
            <a:ext cx="8820472" cy="3651575"/>
          </a:xfrm>
          <a:prstGeom prst="rect">
            <a:avLst/>
          </a:prstGeom>
          <a:noFill/>
        </p:spPr>
      </p:pic>
      <p:sp>
        <p:nvSpPr>
          <p:cNvPr id="5" name="TextBox 4"/>
          <p:cNvSpPr txBox="1"/>
          <p:nvPr/>
        </p:nvSpPr>
        <p:spPr>
          <a:xfrm>
            <a:off x="1691680" y="5229200"/>
            <a:ext cx="5472608" cy="369332"/>
          </a:xfrm>
          <a:prstGeom prst="rect">
            <a:avLst/>
          </a:prstGeom>
          <a:noFill/>
        </p:spPr>
        <p:txBody>
          <a:bodyPr wrap="square" rtlCol="0">
            <a:spAutoFit/>
          </a:bodyPr>
          <a:lstStyle/>
          <a:p>
            <a:r>
              <a:rPr lang="en-US" dirty="0"/>
              <a:t>Workflow of the first ETL scenario, ETL1</a:t>
            </a:r>
            <a:endParaRPr lang="el-GR" dirty="0"/>
          </a:p>
        </p:txBody>
      </p:sp>
      <p:sp>
        <p:nvSpPr>
          <p:cNvPr id="6" name="Slide Number Placeholder 5"/>
          <p:cNvSpPr>
            <a:spLocks noGrp="1"/>
          </p:cNvSpPr>
          <p:nvPr>
            <p:ph type="sldNum" sz="quarter" idx="12"/>
          </p:nvPr>
        </p:nvSpPr>
        <p:spPr/>
        <p:txBody>
          <a:bodyPr/>
          <a:lstStyle/>
          <a:p>
            <a:fld id="{B534F264-710F-462F-ACDF-5EB054FAB7C1}" type="slidenum">
              <a:rPr lang="el-GR" smtClean="0"/>
              <a:pPr/>
              <a:t>64</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Users\pvassil\RESEARCH\ACCEPTED\2012\12JODS\Experiments\post_CR_forPptx\ETL1_m01.png"/>
          <p:cNvPicPr>
            <a:picLocks noChangeAspect="1" noChangeArrowheads="1"/>
          </p:cNvPicPr>
          <p:nvPr/>
        </p:nvPicPr>
        <p:blipFill>
          <a:blip r:embed="rId3" cstate="print"/>
          <a:srcRect/>
          <a:stretch>
            <a:fillRect/>
          </a:stretch>
        </p:blipFill>
        <p:spPr bwMode="auto">
          <a:xfrm>
            <a:off x="227583" y="548680"/>
            <a:ext cx="8880921" cy="5658641"/>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65</a:t>
            </a:fld>
            <a:endParaRPr lang="el-G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Users\pvassil\RESEARCH\ACCEPTED\2012\12JODS\Experiments\post_CR_forPptx\ETL1_m02.png"/>
          <p:cNvPicPr>
            <a:picLocks noChangeAspect="1" noChangeArrowheads="1"/>
          </p:cNvPicPr>
          <p:nvPr/>
        </p:nvPicPr>
        <p:blipFill>
          <a:blip r:embed="rId3" cstate="print"/>
          <a:srcRect/>
          <a:stretch>
            <a:fillRect/>
          </a:stretch>
        </p:blipFill>
        <p:spPr bwMode="auto">
          <a:xfrm>
            <a:off x="263079" y="548680"/>
            <a:ext cx="8880921" cy="5637206"/>
          </a:xfrm>
          <a:prstGeom prst="rect">
            <a:avLst/>
          </a:prstGeom>
          <a:noFill/>
        </p:spPr>
      </p:pic>
      <p:sp>
        <p:nvSpPr>
          <p:cNvPr id="3" name="TextBox 2"/>
          <p:cNvSpPr txBox="1"/>
          <p:nvPr/>
        </p:nvSpPr>
        <p:spPr>
          <a:xfrm>
            <a:off x="179512" y="5517232"/>
            <a:ext cx="3456384" cy="923330"/>
          </a:xfrm>
          <a:prstGeom prst="rect">
            <a:avLst/>
          </a:prstGeom>
          <a:solidFill>
            <a:schemeClr val="accent3">
              <a:lumMod val="20000"/>
              <a:lumOff val="80000"/>
            </a:schemeClr>
          </a:solidFill>
        </p:spPr>
        <p:txBody>
          <a:bodyPr wrap="square" rtlCol="0">
            <a:spAutoFit/>
          </a:bodyPr>
          <a:lstStyle/>
          <a:p>
            <a:r>
              <a:rPr lang="en-US" dirty="0" smtClean="0"/>
              <a:t>Out – degree</a:t>
            </a:r>
          </a:p>
          <a:p>
            <a:pPr>
              <a:buFontTx/>
              <a:buChar char="-"/>
            </a:pPr>
            <a:r>
              <a:rPr lang="en-US" dirty="0" smtClean="0"/>
              <a:t> Schema size for tables</a:t>
            </a:r>
          </a:p>
          <a:p>
            <a:pPr>
              <a:buFontTx/>
              <a:buChar char="-"/>
            </a:pPr>
            <a:r>
              <a:rPr lang="en-US" dirty="0" smtClean="0"/>
              <a:t> Output schema size for activities</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66</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Users\pvassil\RESEARCH\ACCEPTED\2012\12JODS\Experiments\post_CR_forPptx\ETL1_m02.png"/>
          <p:cNvPicPr>
            <a:picLocks noChangeAspect="1" noChangeArrowheads="1"/>
          </p:cNvPicPr>
          <p:nvPr/>
        </p:nvPicPr>
        <p:blipFill>
          <a:blip r:embed="rId3" cstate="print"/>
          <a:srcRect/>
          <a:stretch>
            <a:fillRect/>
          </a:stretch>
        </p:blipFill>
        <p:spPr bwMode="auto">
          <a:xfrm>
            <a:off x="263079" y="548680"/>
            <a:ext cx="8880921" cy="5637206"/>
          </a:xfrm>
          <a:prstGeom prst="rect">
            <a:avLst/>
          </a:prstGeom>
          <a:noFill/>
        </p:spPr>
      </p:pic>
      <p:sp>
        <p:nvSpPr>
          <p:cNvPr id="3" name="Rectangle 2"/>
          <p:cNvSpPr/>
          <p:nvPr/>
        </p:nvSpPr>
        <p:spPr>
          <a:xfrm>
            <a:off x="891698" y="881102"/>
            <a:ext cx="2592288" cy="5068178"/>
          </a:xfrm>
          <a:prstGeom prst="rect">
            <a:avLst/>
          </a:prstGeom>
          <a:solidFill>
            <a:schemeClr val="accent3">
              <a:lumMod val="20000"/>
              <a:lumOff val="80000"/>
              <a:alpha val="18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3"/>
          <p:cNvSpPr/>
          <p:nvPr/>
        </p:nvSpPr>
        <p:spPr>
          <a:xfrm>
            <a:off x="3519498" y="881102"/>
            <a:ext cx="3960440" cy="5068178"/>
          </a:xfrm>
          <a:prstGeom prst="rect">
            <a:avLst/>
          </a:prstGeom>
          <a:solidFill>
            <a:schemeClr val="accent1">
              <a:lumMod val="20000"/>
              <a:lumOff val="80000"/>
              <a:alpha val="18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1115616" y="6093296"/>
            <a:ext cx="1512168" cy="646331"/>
          </a:xfrm>
          <a:prstGeom prst="rect">
            <a:avLst/>
          </a:prstGeom>
          <a:noFill/>
        </p:spPr>
        <p:txBody>
          <a:bodyPr wrap="square" rtlCol="0">
            <a:spAutoFit/>
          </a:bodyPr>
          <a:lstStyle/>
          <a:p>
            <a:r>
              <a:rPr lang="en-US" dirty="0" smtClean="0">
                <a:solidFill>
                  <a:srgbClr val="336600"/>
                </a:solidFill>
              </a:rPr>
              <a:t>Pretty good job for tables</a:t>
            </a:r>
            <a:endParaRPr lang="el-GR" dirty="0">
              <a:solidFill>
                <a:srgbClr val="336600"/>
              </a:solidFill>
            </a:endParaRPr>
          </a:p>
        </p:txBody>
      </p:sp>
      <p:sp>
        <p:nvSpPr>
          <p:cNvPr id="6" name="TextBox 5"/>
          <p:cNvSpPr txBox="1"/>
          <p:nvPr/>
        </p:nvSpPr>
        <p:spPr>
          <a:xfrm>
            <a:off x="3563888" y="6093296"/>
            <a:ext cx="1944216" cy="646331"/>
          </a:xfrm>
          <a:prstGeom prst="rect">
            <a:avLst/>
          </a:prstGeom>
          <a:noFill/>
        </p:spPr>
        <p:txBody>
          <a:bodyPr wrap="square" rtlCol="0">
            <a:spAutoFit/>
          </a:bodyPr>
          <a:lstStyle/>
          <a:p>
            <a:r>
              <a:rPr lang="en-US" dirty="0" smtClean="0">
                <a:solidFill>
                  <a:srgbClr val="385D8A"/>
                </a:solidFill>
              </a:rPr>
              <a:t>Decent job for filters and joins</a:t>
            </a:r>
            <a:endParaRPr lang="el-GR" dirty="0">
              <a:solidFill>
                <a:srgbClr val="385D8A"/>
              </a:solidFill>
            </a:endParaRPr>
          </a:p>
        </p:txBody>
      </p:sp>
      <p:sp>
        <p:nvSpPr>
          <p:cNvPr id="7" name="TextBox 6"/>
          <p:cNvSpPr txBox="1"/>
          <p:nvPr/>
        </p:nvSpPr>
        <p:spPr>
          <a:xfrm>
            <a:off x="6084168" y="6093296"/>
            <a:ext cx="2160240" cy="646331"/>
          </a:xfrm>
          <a:prstGeom prst="rect">
            <a:avLst/>
          </a:prstGeom>
          <a:noFill/>
        </p:spPr>
        <p:txBody>
          <a:bodyPr wrap="square" rtlCol="0">
            <a:spAutoFit/>
          </a:bodyPr>
          <a:lstStyle/>
          <a:p>
            <a:r>
              <a:rPr lang="en-US" dirty="0" smtClean="0">
                <a:solidFill>
                  <a:srgbClr val="385D8A"/>
                </a:solidFill>
              </a:rPr>
              <a:t>Not so good for projection activities </a:t>
            </a:r>
            <a:endParaRPr lang="el-GR" dirty="0">
              <a:solidFill>
                <a:srgbClr val="385D8A"/>
              </a:solidFill>
            </a:endParaRPr>
          </a:p>
        </p:txBody>
      </p:sp>
      <p:sp>
        <p:nvSpPr>
          <p:cNvPr id="8" name="Slide Number Placeholder 7"/>
          <p:cNvSpPr>
            <a:spLocks noGrp="1"/>
          </p:cNvSpPr>
          <p:nvPr>
            <p:ph type="sldNum" sz="quarter" idx="12"/>
          </p:nvPr>
        </p:nvSpPr>
        <p:spPr/>
        <p:txBody>
          <a:bodyPr/>
          <a:lstStyle/>
          <a:p>
            <a:fld id="{B534F264-710F-462F-ACDF-5EB054FAB7C1}" type="slidenum">
              <a:rPr lang="el-GR" smtClean="0"/>
              <a:pPr/>
              <a:t>67</a:t>
            </a:fld>
            <a:endParaRPr lang="el-GR"/>
          </a:p>
        </p:txBody>
      </p:sp>
      <p:sp>
        <p:nvSpPr>
          <p:cNvPr id="9" name="Footer Placeholder 8"/>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Users\pvassil\RESEARCH\ACCEPTED\2012\12JODS\Experiments\post_CR_forPptx\ETL1_m03.png"/>
          <p:cNvPicPr>
            <a:picLocks noChangeAspect="1" noChangeArrowheads="1"/>
          </p:cNvPicPr>
          <p:nvPr/>
        </p:nvPicPr>
        <p:blipFill>
          <a:blip r:embed="rId3" cstate="print"/>
          <a:srcRect/>
          <a:stretch>
            <a:fillRect/>
          </a:stretch>
        </p:blipFill>
        <p:spPr bwMode="auto">
          <a:xfrm>
            <a:off x="251520" y="548680"/>
            <a:ext cx="8866632" cy="5644351"/>
          </a:xfrm>
          <a:prstGeom prst="rect">
            <a:avLst/>
          </a:prstGeom>
          <a:noFill/>
        </p:spPr>
      </p:pic>
      <p:sp>
        <p:nvSpPr>
          <p:cNvPr id="4" name="Oval 3"/>
          <p:cNvSpPr/>
          <p:nvPr/>
        </p:nvSpPr>
        <p:spPr>
          <a:xfrm>
            <a:off x="683568" y="4293096"/>
            <a:ext cx="2880320" cy="720080"/>
          </a:xfrm>
          <a:prstGeom prst="ellipse">
            <a:avLst/>
          </a:prstGeom>
          <a:solidFill>
            <a:schemeClr val="accent3">
              <a:lumMod val="20000"/>
              <a:lumOff val="80000"/>
              <a:alpha val="32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467544" y="5517232"/>
            <a:ext cx="2664296" cy="923330"/>
          </a:xfrm>
          <a:prstGeom prst="rect">
            <a:avLst/>
          </a:prstGeom>
          <a:solidFill>
            <a:schemeClr val="accent1">
              <a:lumMod val="20000"/>
              <a:lumOff val="80000"/>
            </a:schemeClr>
          </a:solidFill>
        </p:spPr>
        <p:txBody>
          <a:bodyPr wrap="square" rtlCol="0">
            <a:spAutoFit/>
          </a:bodyPr>
          <a:lstStyle/>
          <a:p>
            <a:r>
              <a:rPr lang="en-US" dirty="0" smtClean="0"/>
              <a:t>Strength out did not work so well -- esp. for tables, it is  too bad</a:t>
            </a:r>
            <a:endParaRPr lang="el-GR" dirty="0"/>
          </a:p>
        </p:txBody>
      </p:sp>
      <p:sp>
        <p:nvSpPr>
          <p:cNvPr id="6" name="Slide Number Placeholder 5"/>
          <p:cNvSpPr>
            <a:spLocks noGrp="1"/>
          </p:cNvSpPr>
          <p:nvPr>
            <p:ph type="sldNum" sz="quarter" idx="12"/>
          </p:nvPr>
        </p:nvSpPr>
        <p:spPr/>
        <p:txBody>
          <a:bodyPr/>
          <a:lstStyle/>
          <a:p>
            <a:fld id="{B534F264-710F-462F-ACDF-5EB054FAB7C1}" type="slidenum">
              <a:rPr lang="el-GR" smtClean="0"/>
              <a:pPr/>
              <a:t>68</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Users\pvassil\RESEARCH\ACCEPTED\2012\12JODS\Experiments\post_CR_forPptx\ETL1_m04.png"/>
          <p:cNvPicPr>
            <a:picLocks noChangeAspect="1" noChangeArrowheads="1"/>
          </p:cNvPicPr>
          <p:nvPr/>
        </p:nvPicPr>
        <p:blipFill>
          <a:blip r:embed="rId3" cstate="print"/>
          <a:srcRect/>
          <a:stretch>
            <a:fillRect/>
          </a:stretch>
        </p:blipFill>
        <p:spPr bwMode="auto">
          <a:xfrm>
            <a:off x="234499" y="548680"/>
            <a:ext cx="8909501" cy="5687219"/>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69</a:t>
            </a:fld>
            <a:endParaRPr lang="el-GR"/>
          </a:p>
        </p:txBody>
      </p:sp>
      <p:sp>
        <p:nvSpPr>
          <p:cNvPr id="4" name="TextBox 3"/>
          <p:cNvSpPr txBox="1"/>
          <p:nvPr/>
        </p:nvSpPr>
        <p:spPr>
          <a:xfrm>
            <a:off x="467544" y="5517232"/>
            <a:ext cx="2664296" cy="646331"/>
          </a:xfrm>
          <a:prstGeom prst="rect">
            <a:avLst/>
          </a:prstGeom>
          <a:solidFill>
            <a:schemeClr val="accent1">
              <a:lumMod val="20000"/>
              <a:lumOff val="80000"/>
            </a:schemeClr>
          </a:solidFill>
        </p:spPr>
        <p:txBody>
          <a:bodyPr wrap="square" rtlCol="0">
            <a:spAutoFit/>
          </a:bodyPr>
          <a:lstStyle/>
          <a:p>
            <a:r>
              <a:rPr lang="en-US" dirty="0" smtClean="0"/>
              <a:t>Strength-total works the other way around</a:t>
            </a:r>
            <a:endParaRPr lang="el-GR"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 probe further …</a:t>
            </a:r>
            <a:endParaRPr lang="el-GR" dirty="0"/>
          </a:p>
        </p:txBody>
      </p:sp>
      <p:sp>
        <p:nvSpPr>
          <p:cNvPr id="3" name="Content Placeholder 2"/>
          <p:cNvSpPr>
            <a:spLocks noGrp="1"/>
          </p:cNvSpPr>
          <p:nvPr>
            <p:ph idx="1"/>
          </p:nvPr>
        </p:nvSpPr>
        <p:spPr/>
        <p:txBody>
          <a:bodyPr>
            <a:normAutofit fontScale="85000" lnSpcReduction="20000"/>
          </a:bodyPr>
          <a:lstStyle/>
          <a:p>
            <a:r>
              <a:rPr lang="en-US" dirty="0" smtClean="0"/>
              <a:t>Michael </a:t>
            </a:r>
            <a:r>
              <a:rPr lang="en-US" dirty="0" err="1" smtClean="0"/>
              <a:t>Hartung</a:t>
            </a:r>
            <a:r>
              <a:rPr lang="en-US" dirty="0" smtClean="0"/>
              <a:t>, James F. </a:t>
            </a:r>
            <a:r>
              <a:rPr lang="en-US" dirty="0" err="1" smtClean="0"/>
              <a:t>Terwilliger</a:t>
            </a:r>
            <a:r>
              <a:rPr lang="en-US" dirty="0" smtClean="0"/>
              <a:t>, Erhard </a:t>
            </a:r>
            <a:r>
              <a:rPr lang="en-US" dirty="0" err="1" smtClean="0"/>
              <a:t>Rahm</a:t>
            </a:r>
            <a:r>
              <a:rPr lang="en-US" dirty="0" smtClean="0"/>
              <a:t>:</a:t>
            </a:r>
            <a:br>
              <a:rPr lang="en-US" dirty="0" smtClean="0"/>
            </a:br>
            <a:r>
              <a:rPr lang="en-US" dirty="0" smtClean="0"/>
              <a:t>Recent Advances in Schema and Ontology Evolution. In Schema Matching and Mapping (</a:t>
            </a:r>
            <a:r>
              <a:rPr lang="en-US" dirty="0" err="1" smtClean="0"/>
              <a:t>Zohra</a:t>
            </a:r>
            <a:r>
              <a:rPr lang="en-US" dirty="0" smtClean="0"/>
              <a:t> </a:t>
            </a:r>
            <a:r>
              <a:rPr lang="en-US" dirty="0" err="1" smtClean="0"/>
              <a:t>Bellahsene</a:t>
            </a:r>
            <a:r>
              <a:rPr lang="en-US" dirty="0" smtClean="0"/>
              <a:t>, Angela </a:t>
            </a:r>
            <a:r>
              <a:rPr lang="en-US" dirty="0" err="1" smtClean="0"/>
              <a:t>Bonifati</a:t>
            </a:r>
            <a:r>
              <a:rPr lang="en-US" dirty="0" smtClean="0"/>
              <a:t>, Erhard </a:t>
            </a:r>
            <a:r>
              <a:rPr lang="en-US" dirty="0" err="1" smtClean="0"/>
              <a:t>Rahm</a:t>
            </a:r>
            <a:r>
              <a:rPr lang="en-US" dirty="0" smtClean="0"/>
              <a:t>), 149-190, Springer 2011, ISBN 978-3-642-16517-7</a:t>
            </a:r>
            <a:br>
              <a:rPr lang="en-US" dirty="0" smtClean="0"/>
            </a:br>
            <a:endParaRPr lang="en-US" dirty="0" smtClean="0"/>
          </a:p>
          <a:p>
            <a:r>
              <a:rPr lang="fr-FR" dirty="0" smtClean="0"/>
              <a:t>Matteo </a:t>
            </a:r>
            <a:r>
              <a:rPr lang="fr-FR" dirty="0" err="1" smtClean="0"/>
              <a:t>Golfarelli</a:t>
            </a:r>
            <a:r>
              <a:rPr lang="fr-FR" dirty="0" smtClean="0"/>
              <a:t>, Stefano </a:t>
            </a:r>
            <a:r>
              <a:rPr lang="fr-FR" dirty="0" err="1" smtClean="0"/>
              <a:t>Rizzi</a:t>
            </a:r>
            <a:r>
              <a:rPr lang="fr-FR" dirty="0" smtClean="0"/>
              <a:t>: A Survey on Temporal Data </a:t>
            </a:r>
            <a:r>
              <a:rPr lang="fr-FR" dirty="0" err="1" smtClean="0"/>
              <a:t>Warehousing</a:t>
            </a:r>
            <a:r>
              <a:rPr lang="fr-FR" dirty="0" smtClean="0"/>
              <a:t>. IJDWM 5(1): 1-17 (2009)</a:t>
            </a:r>
          </a:p>
          <a:p>
            <a:r>
              <a:rPr lang="en-US" dirty="0" smtClean="0"/>
              <a:t>Robert </a:t>
            </a:r>
            <a:r>
              <a:rPr lang="en-US" dirty="0" err="1" smtClean="0"/>
              <a:t>Wrembel</a:t>
            </a:r>
            <a:r>
              <a:rPr lang="en-US" dirty="0" smtClean="0"/>
              <a:t>: A Survey of Managing the Evolution of Data Warehouses. IJDWM 5(2): 24-56 (2009)</a:t>
            </a:r>
          </a:p>
          <a:p>
            <a:pPr>
              <a:buNone/>
            </a:pPr>
            <a:r>
              <a:rPr lang="fr-FR" dirty="0" smtClean="0"/>
              <a:t/>
            </a:r>
            <a:br>
              <a:rPr lang="fr-FR" dirty="0" smtClean="0"/>
            </a:b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noChangeAspect="1"/>
          </p:cNvPicPr>
          <p:nvPr/>
        </p:nvPicPr>
        <p:blipFill>
          <a:blip r:embed="rId3" cstate="print"/>
          <a:srcRect/>
          <a:stretch>
            <a:fillRect/>
          </a:stretch>
        </p:blipFill>
        <p:spPr bwMode="auto">
          <a:xfrm>
            <a:off x="683568" y="332656"/>
            <a:ext cx="8186851" cy="2060857"/>
          </a:xfrm>
          <a:prstGeom prst="rect">
            <a:avLst/>
          </a:prstGeom>
          <a:noFill/>
          <a:ln w="9525">
            <a:noFill/>
            <a:miter lim="800000"/>
            <a:headEnd/>
            <a:tailEnd/>
          </a:ln>
        </p:spPr>
      </p:pic>
      <p:sp>
        <p:nvSpPr>
          <p:cNvPr id="5" name="TextBox 4"/>
          <p:cNvSpPr txBox="1"/>
          <p:nvPr/>
        </p:nvSpPr>
        <p:spPr>
          <a:xfrm>
            <a:off x="1331640" y="5517232"/>
            <a:ext cx="5976664" cy="369332"/>
          </a:xfrm>
          <a:prstGeom prst="rect">
            <a:avLst/>
          </a:prstGeom>
          <a:noFill/>
        </p:spPr>
        <p:txBody>
          <a:bodyPr wrap="square" rtlCol="0">
            <a:spAutoFit/>
          </a:bodyPr>
          <a:lstStyle/>
          <a:p>
            <a:r>
              <a:rPr lang="en-US" dirty="0" smtClean="0"/>
              <a:t>Workflows </a:t>
            </a:r>
            <a:r>
              <a:rPr lang="en-US" dirty="0"/>
              <a:t>of the </a:t>
            </a:r>
            <a:r>
              <a:rPr lang="en-US" dirty="0" smtClean="0"/>
              <a:t>second &amp; third ETL scenarios, ETL2 – ETL3</a:t>
            </a:r>
            <a:endParaRPr lang="el-GR" dirty="0"/>
          </a:p>
        </p:txBody>
      </p:sp>
      <p:pic>
        <p:nvPicPr>
          <p:cNvPr id="6" name="Picture 5"/>
          <p:cNvPicPr>
            <a:picLocks noChangeAspect="1"/>
          </p:cNvPicPr>
          <p:nvPr/>
        </p:nvPicPr>
        <p:blipFill>
          <a:blip r:embed="rId4" cstate="print"/>
          <a:srcRect/>
          <a:stretch>
            <a:fillRect/>
          </a:stretch>
        </p:blipFill>
        <p:spPr bwMode="auto">
          <a:xfrm>
            <a:off x="539552" y="2924944"/>
            <a:ext cx="8186851" cy="206085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534F264-710F-462F-ACDF-5EB054FAB7C1}" type="slidenum">
              <a:rPr lang="el-GR" smtClean="0"/>
              <a:pPr/>
              <a:t>70</a:t>
            </a:fld>
            <a:endParaRPr lang="el-GR"/>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Users\pvassil\RESEARCH\ACCEPTED\2012\12JODS\Experiments\post_CR_forPptx\ETL2_m02.png"/>
          <p:cNvPicPr>
            <a:picLocks noChangeAspect="1" noChangeArrowheads="1"/>
          </p:cNvPicPr>
          <p:nvPr/>
        </p:nvPicPr>
        <p:blipFill>
          <a:blip r:embed="rId3" cstate="print"/>
          <a:srcRect/>
          <a:stretch>
            <a:fillRect/>
          </a:stretch>
        </p:blipFill>
        <p:spPr bwMode="auto">
          <a:xfrm>
            <a:off x="-8878" y="539802"/>
            <a:ext cx="9130988" cy="5851548"/>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71</a:t>
            </a:fld>
            <a:endParaRPr lang="el-G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971600" y="332656"/>
            <a:ext cx="6994418" cy="5976991"/>
          </a:xfrm>
          <a:prstGeom prst="rect">
            <a:avLst/>
          </a:prstGeom>
          <a:noFill/>
          <a:ln w="9525">
            <a:noFill/>
            <a:miter lim="800000"/>
            <a:headEnd/>
            <a:tailEnd/>
          </a:ln>
        </p:spPr>
      </p:pic>
      <p:sp>
        <p:nvSpPr>
          <p:cNvPr id="3" name="TextBox 2"/>
          <p:cNvSpPr txBox="1"/>
          <p:nvPr/>
        </p:nvSpPr>
        <p:spPr>
          <a:xfrm>
            <a:off x="323528" y="6309320"/>
            <a:ext cx="1656184" cy="369332"/>
          </a:xfrm>
          <a:prstGeom prst="rect">
            <a:avLst/>
          </a:prstGeom>
          <a:noFill/>
        </p:spPr>
        <p:txBody>
          <a:bodyPr wrap="square" rtlCol="0">
            <a:spAutoFit/>
          </a:bodyPr>
          <a:lstStyle/>
          <a:p>
            <a:r>
              <a:rPr lang="en-US" dirty="0" smtClean="0"/>
              <a:t>ETL 4</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72</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Users\pvassil\RESEARCH\ACCEPTED\2012\12JODS\Experiments\post_CR_forPptx\ETL4_m02.png"/>
          <p:cNvPicPr>
            <a:picLocks noChangeAspect="1" noChangeArrowheads="1"/>
          </p:cNvPicPr>
          <p:nvPr/>
        </p:nvPicPr>
        <p:blipFill>
          <a:blip r:embed="rId3" cstate="print"/>
          <a:srcRect/>
          <a:stretch>
            <a:fillRect/>
          </a:stretch>
        </p:blipFill>
        <p:spPr bwMode="auto">
          <a:xfrm>
            <a:off x="35512" y="548680"/>
            <a:ext cx="8862345" cy="5634824"/>
          </a:xfrm>
          <a:prstGeom prst="rect">
            <a:avLst/>
          </a:prstGeom>
          <a:noFill/>
        </p:spPr>
      </p:pic>
      <p:sp>
        <p:nvSpPr>
          <p:cNvPr id="4" name="Slide Number Placeholder 3"/>
          <p:cNvSpPr>
            <a:spLocks noGrp="1"/>
          </p:cNvSpPr>
          <p:nvPr>
            <p:ph type="sldNum" sz="quarter" idx="12"/>
          </p:nvPr>
        </p:nvSpPr>
        <p:spPr/>
        <p:txBody>
          <a:bodyPr/>
          <a:lstStyle/>
          <a:p>
            <a:fld id="{B534F264-710F-462F-ACDF-5EB054FAB7C1}" type="slidenum">
              <a:rPr lang="el-GR" smtClean="0"/>
              <a:pPr/>
              <a:t>73</a:t>
            </a:fld>
            <a:endParaRPr lang="el-GR"/>
          </a:p>
        </p:txBody>
      </p:sp>
      <p:sp>
        <p:nvSpPr>
          <p:cNvPr id="5" name="Rectangle 4"/>
          <p:cNvSpPr/>
          <p:nvPr/>
        </p:nvSpPr>
        <p:spPr>
          <a:xfrm>
            <a:off x="4191000" y="3124200"/>
            <a:ext cx="2514600" cy="3048000"/>
          </a:xfrm>
          <a:prstGeom prst="rect">
            <a:avLst/>
          </a:prstGeom>
          <a:solidFill>
            <a:schemeClr val="accent1">
              <a:lumMod val="20000"/>
              <a:lumOff val="80000"/>
              <a:alpha val="18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666384" y="5638800"/>
            <a:ext cx="1944216" cy="923330"/>
          </a:xfrm>
          <a:prstGeom prst="rect">
            <a:avLst/>
          </a:prstGeom>
          <a:noFill/>
        </p:spPr>
        <p:txBody>
          <a:bodyPr wrap="square" rtlCol="0">
            <a:spAutoFit/>
          </a:bodyPr>
          <a:lstStyle/>
          <a:p>
            <a:r>
              <a:rPr lang="en-US" dirty="0" smtClean="0">
                <a:solidFill>
                  <a:srgbClr val="385D8A"/>
                </a:solidFill>
              </a:rPr>
              <a:t>Suddenly everything is underestimated</a:t>
            </a:r>
            <a:endParaRPr lang="el-GR" dirty="0">
              <a:solidFill>
                <a:srgbClr val="385D8A"/>
              </a:solidFill>
            </a:endParaRPr>
          </a:p>
        </p:txBody>
      </p:sp>
      <p:sp>
        <p:nvSpPr>
          <p:cNvPr id="7" name="Rectangle 6"/>
          <p:cNvSpPr/>
          <p:nvPr/>
        </p:nvSpPr>
        <p:spPr>
          <a:xfrm>
            <a:off x="891698" y="1098607"/>
            <a:ext cx="3299302" cy="5068178"/>
          </a:xfrm>
          <a:prstGeom prst="rect">
            <a:avLst/>
          </a:prstGeom>
          <a:solidFill>
            <a:schemeClr val="accent3">
              <a:lumMod val="20000"/>
              <a:lumOff val="80000"/>
              <a:alpha val="18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115615" y="6319679"/>
            <a:ext cx="3075385" cy="369332"/>
          </a:xfrm>
          <a:prstGeom prst="rect">
            <a:avLst/>
          </a:prstGeom>
          <a:noFill/>
        </p:spPr>
        <p:txBody>
          <a:bodyPr wrap="square" rtlCol="0">
            <a:spAutoFit/>
          </a:bodyPr>
          <a:lstStyle/>
          <a:p>
            <a:r>
              <a:rPr lang="en-US" dirty="0" smtClean="0">
                <a:solidFill>
                  <a:srgbClr val="336600"/>
                </a:solidFill>
              </a:rPr>
              <a:t>Pretty good job in the left part</a:t>
            </a:r>
            <a:endParaRPr lang="el-GR" dirty="0">
              <a:solidFill>
                <a:srgbClr val="336600"/>
              </a:solidFill>
            </a:endParaRPr>
          </a:p>
        </p:txBody>
      </p:sp>
      <p:sp>
        <p:nvSpPr>
          <p:cNvPr id="9" name="Footer Placeholder 8"/>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sers\pvassil\RESEARCH\ACCEPTED\2012\12JODS\Experiments\post_CR_forPptx\ETL4_m03.png"/>
          <p:cNvPicPr>
            <a:picLocks noChangeAspect="1" noChangeArrowheads="1"/>
          </p:cNvPicPr>
          <p:nvPr/>
        </p:nvPicPr>
        <p:blipFill>
          <a:blip r:embed="rId3" cstate="print"/>
          <a:srcRect/>
          <a:stretch>
            <a:fillRect/>
          </a:stretch>
        </p:blipFill>
        <p:spPr bwMode="auto">
          <a:xfrm>
            <a:off x="0" y="548680"/>
            <a:ext cx="8892480" cy="5672910"/>
          </a:xfrm>
          <a:prstGeom prst="rect">
            <a:avLst/>
          </a:prstGeom>
          <a:noFill/>
        </p:spPr>
      </p:pic>
      <p:sp>
        <p:nvSpPr>
          <p:cNvPr id="5" name="Slide Number Placeholder 4"/>
          <p:cNvSpPr>
            <a:spLocks noGrp="1"/>
          </p:cNvSpPr>
          <p:nvPr>
            <p:ph type="sldNum" sz="quarter" idx="12"/>
          </p:nvPr>
        </p:nvSpPr>
        <p:spPr/>
        <p:txBody>
          <a:bodyPr/>
          <a:lstStyle/>
          <a:p>
            <a:fld id="{B534F264-710F-462F-ACDF-5EB054FAB7C1}" type="slidenum">
              <a:rPr lang="el-GR" smtClean="0"/>
              <a:pPr/>
              <a:t>74</a:t>
            </a:fld>
            <a:endParaRPr lang="el-GR"/>
          </a:p>
        </p:txBody>
      </p:sp>
      <p:sp>
        <p:nvSpPr>
          <p:cNvPr id="4" name="Rectangle 3"/>
          <p:cNvSpPr/>
          <p:nvPr/>
        </p:nvSpPr>
        <p:spPr>
          <a:xfrm>
            <a:off x="4191000" y="1447800"/>
            <a:ext cx="2514600" cy="4724400"/>
          </a:xfrm>
          <a:prstGeom prst="rect">
            <a:avLst/>
          </a:prstGeom>
          <a:solidFill>
            <a:schemeClr val="accent1">
              <a:lumMod val="20000"/>
              <a:lumOff val="80000"/>
              <a:alpha val="18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666384" y="5638800"/>
            <a:ext cx="1944216" cy="646331"/>
          </a:xfrm>
          <a:prstGeom prst="rect">
            <a:avLst/>
          </a:prstGeom>
          <a:noFill/>
        </p:spPr>
        <p:txBody>
          <a:bodyPr wrap="square" rtlCol="0">
            <a:spAutoFit/>
          </a:bodyPr>
          <a:lstStyle/>
          <a:p>
            <a:r>
              <a:rPr lang="en-US" dirty="0" smtClean="0">
                <a:solidFill>
                  <a:srgbClr val="385D8A"/>
                </a:solidFill>
              </a:rPr>
              <a:t>Transitive metrics to the rescue</a:t>
            </a:r>
            <a:endParaRPr lang="el-GR" dirty="0">
              <a:solidFill>
                <a:srgbClr val="385D8A"/>
              </a:solidFill>
            </a:endParaRP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539552" y="1052736"/>
            <a:ext cx="8136904" cy="1573887"/>
          </a:xfrm>
          <a:prstGeom prst="rect">
            <a:avLst/>
          </a:prstGeom>
          <a:noFill/>
          <a:ln w="9525">
            <a:noFill/>
            <a:miter lim="800000"/>
            <a:headEnd/>
            <a:tailEnd/>
          </a:ln>
        </p:spPr>
      </p:pic>
      <p:pic>
        <p:nvPicPr>
          <p:cNvPr id="3" name="Picture 2"/>
          <p:cNvPicPr/>
          <p:nvPr/>
        </p:nvPicPr>
        <p:blipFill>
          <a:blip r:embed="rId4" cstate="print"/>
          <a:srcRect/>
          <a:stretch>
            <a:fillRect/>
          </a:stretch>
        </p:blipFill>
        <p:spPr bwMode="auto">
          <a:xfrm>
            <a:off x="539552" y="2894084"/>
            <a:ext cx="8136904" cy="1573887"/>
          </a:xfrm>
          <a:prstGeom prst="rect">
            <a:avLst/>
          </a:prstGeom>
          <a:noFill/>
          <a:ln w="9525">
            <a:noFill/>
            <a:miter lim="800000"/>
            <a:headEnd/>
            <a:tailEnd/>
          </a:ln>
        </p:spPr>
      </p:pic>
      <p:pic>
        <p:nvPicPr>
          <p:cNvPr id="4" name="Picture 3"/>
          <p:cNvPicPr/>
          <p:nvPr/>
        </p:nvPicPr>
        <p:blipFill>
          <a:blip r:embed="rId5" cstate="print"/>
          <a:srcRect/>
          <a:stretch>
            <a:fillRect/>
          </a:stretch>
        </p:blipFill>
        <p:spPr bwMode="auto">
          <a:xfrm>
            <a:off x="539552" y="4735433"/>
            <a:ext cx="8136904" cy="1573887"/>
          </a:xfrm>
          <a:prstGeom prst="rect">
            <a:avLst/>
          </a:prstGeom>
          <a:noFill/>
          <a:ln w="9525">
            <a:noFill/>
            <a:miter lim="800000"/>
            <a:headEnd/>
            <a:tailEnd/>
          </a:ln>
        </p:spPr>
      </p:pic>
      <p:sp>
        <p:nvSpPr>
          <p:cNvPr id="6" name="TextBox 5"/>
          <p:cNvSpPr txBox="1"/>
          <p:nvPr/>
        </p:nvSpPr>
        <p:spPr>
          <a:xfrm>
            <a:off x="323528" y="6309320"/>
            <a:ext cx="1656184" cy="369332"/>
          </a:xfrm>
          <a:prstGeom prst="rect">
            <a:avLst/>
          </a:prstGeom>
          <a:noFill/>
        </p:spPr>
        <p:txBody>
          <a:bodyPr wrap="square" rtlCol="0">
            <a:spAutoFit/>
          </a:bodyPr>
          <a:lstStyle/>
          <a:p>
            <a:r>
              <a:rPr lang="en-US" dirty="0" smtClean="0"/>
              <a:t>ETL 5,6,7</a:t>
            </a:r>
            <a:endParaRPr lang="el-GR" dirty="0"/>
          </a:p>
        </p:txBody>
      </p:sp>
      <p:sp>
        <p:nvSpPr>
          <p:cNvPr id="7" name="Slide Number Placeholder 6"/>
          <p:cNvSpPr>
            <a:spLocks noGrp="1"/>
          </p:cNvSpPr>
          <p:nvPr>
            <p:ph type="sldNum" sz="quarter" idx="12"/>
          </p:nvPr>
        </p:nvSpPr>
        <p:spPr/>
        <p:txBody>
          <a:bodyPr/>
          <a:lstStyle/>
          <a:p>
            <a:fld id="{B534F264-710F-462F-ACDF-5EB054FAB7C1}" type="slidenum">
              <a:rPr lang="el-GR" smtClean="0"/>
              <a:pPr/>
              <a:t>75</a:t>
            </a:fld>
            <a:endParaRPr lang="el-GR"/>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sers\pvassil\RESEARCH\ACCEPTED\2012\12JODS\Experiments\post_CR_forPptx\ETL5_m02.png"/>
          <p:cNvPicPr>
            <a:picLocks noChangeAspect="1" noChangeArrowheads="1"/>
          </p:cNvPicPr>
          <p:nvPr/>
        </p:nvPicPr>
        <p:blipFill>
          <a:blip r:embed="rId3" cstate="print"/>
          <a:srcRect/>
          <a:stretch>
            <a:fillRect/>
          </a:stretch>
        </p:blipFill>
        <p:spPr bwMode="auto">
          <a:xfrm>
            <a:off x="251519" y="548680"/>
            <a:ext cx="8655624" cy="4782599"/>
          </a:xfrm>
          <a:prstGeom prst="rect">
            <a:avLst/>
          </a:prstGeom>
          <a:noFill/>
        </p:spPr>
      </p:pic>
      <p:sp>
        <p:nvSpPr>
          <p:cNvPr id="4" name="Slide Number Placeholder 3"/>
          <p:cNvSpPr>
            <a:spLocks noGrp="1"/>
          </p:cNvSpPr>
          <p:nvPr>
            <p:ph type="sldNum" sz="quarter" idx="12"/>
          </p:nvPr>
        </p:nvSpPr>
        <p:spPr/>
        <p:txBody>
          <a:bodyPr/>
          <a:lstStyle/>
          <a:p>
            <a:fld id="{B534F264-710F-462F-ACDF-5EB054FAB7C1}" type="slidenum">
              <a:rPr lang="el-GR" smtClean="0"/>
              <a:pPr/>
              <a:t>76</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Schema size and module complexity as predictors for the vulnerability of a system</a:t>
            </a:r>
            <a:endParaRPr lang="el-GR" sz="3200" dirty="0"/>
          </a:p>
        </p:txBody>
      </p:sp>
      <p:sp>
        <p:nvSpPr>
          <p:cNvPr id="3" name="Content Placeholder 2"/>
          <p:cNvSpPr>
            <a:spLocks noGrp="1"/>
          </p:cNvSpPr>
          <p:nvPr>
            <p:ph idx="1"/>
          </p:nvPr>
        </p:nvSpPr>
        <p:spPr>
          <a:xfrm>
            <a:off x="457200" y="1600200"/>
            <a:ext cx="8229600" cy="4724400"/>
          </a:xfrm>
        </p:spPr>
        <p:txBody>
          <a:bodyPr>
            <a:noAutofit/>
          </a:bodyPr>
          <a:lstStyle/>
          <a:p>
            <a:r>
              <a:rPr lang="en-US" sz="1800" dirty="0" smtClean="0"/>
              <a:t>The </a:t>
            </a:r>
            <a:r>
              <a:rPr lang="en-US" sz="1800" b="1" dirty="0" smtClean="0">
                <a:solidFill>
                  <a:srgbClr val="C00000"/>
                </a:solidFill>
              </a:rPr>
              <a:t>size of the schemas </a:t>
            </a:r>
            <a:r>
              <a:rPr lang="en-US" sz="1800" dirty="0" smtClean="0"/>
              <a:t>involved in an ETL design significantly affects the design vulnerability to evolution events. </a:t>
            </a:r>
          </a:p>
          <a:p>
            <a:pPr lvl="1"/>
            <a:r>
              <a:rPr lang="en-US" sz="1400" dirty="0" smtClean="0"/>
              <a:t>For example, source or intermediate tables with many attributes are more vulnerable to changes at the attribute level. </a:t>
            </a:r>
            <a:endParaRPr lang="el-GR" sz="1400" dirty="0" smtClean="0"/>
          </a:p>
          <a:p>
            <a:pPr lvl="1"/>
            <a:r>
              <a:rPr lang="en-US" sz="1400" dirty="0" smtClean="0"/>
              <a:t>The </a:t>
            </a:r>
            <a:r>
              <a:rPr lang="en-US" sz="1400" b="1" dirty="0" smtClean="0">
                <a:solidFill>
                  <a:srgbClr val="336600"/>
                </a:solidFill>
              </a:rPr>
              <a:t>out-degree</a:t>
            </a:r>
            <a:r>
              <a:rPr lang="en-US" sz="1400" dirty="0" smtClean="0">
                <a:solidFill>
                  <a:srgbClr val="336600"/>
                </a:solidFill>
              </a:rPr>
              <a:t> captures the projected attributes </a:t>
            </a:r>
            <a:r>
              <a:rPr lang="en-US" sz="1400" dirty="0" smtClean="0"/>
              <a:t>by an activity, whereas the </a:t>
            </a:r>
            <a:r>
              <a:rPr lang="en-US" sz="1400" b="1" dirty="0" smtClean="0">
                <a:solidFill>
                  <a:srgbClr val="385D8A"/>
                </a:solidFill>
              </a:rPr>
              <a:t>out-strength</a:t>
            </a:r>
            <a:r>
              <a:rPr lang="en-US" sz="1400" dirty="0" smtClean="0">
                <a:solidFill>
                  <a:srgbClr val="385D8A"/>
                </a:solidFill>
              </a:rPr>
              <a:t> captures the total number of dependencies between an activity and its sources.</a:t>
            </a:r>
            <a:endParaRPr lang="el-GR" sz="1400" dirty="0" smtClean="0"/>
          </a:p>
          <a:p>
            <a:r>
              <a:rPr lang="en-US" sz="1800" dirty="0" smtClean="0"/>
              <a:t>The </a:t>
            </a:r>
            <a:r>
              <a:rPr lang="en-US" sz="1800" b="1" dirty="0" smtClean="0">
                <a:solidFill>
                  <a:srgbClr val="0000FF"/>
                </a:solidFill>
              </a:rPr>
              <a:t>internal structure of an ETL activity</a:t>
            </a:r>
            <a:r>
              <a:rPr lang="en-US" sz="1800" b="1" dirty="0" smtClean="0"/>
              <a:t> </a:t>
            </a:r>
            <a:r>
              <a:rPr lang="en-US" sz="1800" dirty="0" smtClean="0"/>
              <a:t>plays a significant role for the impact of evolution events on it. </a:t>
            </a:r>
          </a:p>
          <a:p>
            <a:pPr lvl="1"/>
            <a:r>
              <a:rPr lang="en-US" sz="1400" dirty="0" smtClean="0"/>
              <a:t>Activities with </a:t>
            </a:r>
            <a:r>
              <a:rPr lang="en-US" sz="1400" dirty="0" smtClean="0">
                <a:solidFill>
                  <a:srgbClr val="006600"/>
                </a:solidFill>
              </a:rPr>
              <a:t>high out-degree and out-strengths </a:t>
            </a:r>
            <a:r>
              <a:rPr lang="en-US" sz="1400" dirty="0" smtClean="0"/>
              <a:t>tend to be more vulnerable to evolution </a:t>
            </a:r>
          </a:p>
          <a:p>
            <a:pPr lvl="1"/>
            <a:r>
              <a:rPr lang="en-US" sz="1400" dirty="0" smtClean="0"/>
              <a:t>Activities performing </a:t>
            </a:r>
            <a:r>
              <a:rPr lang="en-US" sz="1400" b="1" dirty="0" smtClean="0">
                <a:solidFill>
                  <a:schemeClr val="accent1"/>
                </a:solidFill>
              </a:rPr>
              <a:t>attribute reduction</a:t>
            </a:r>
            <a:r>
              <a:rPr lang="en-US" sz="1400" dirty="0" smtClean="0">
                <a:solidFill>
                  <a:schemeClr val="accent1"/>
                </a:solidFill>
              </a:rPr>
              <a:t> </a:t>
            </a:r>
            <a:r>
              <a:rPr lang="en-US" sz="1400" dirty="0" smtClean="0"/>
              <a:t>(e.g., through either a group-by or a projection operation) are in general, less vulnerable to evolution events.</a:t>
            </a:r>
            <a:endParaRPr lang="el-GR" sz="1400" dirty="0" smtClean="0"/>
          </a:p>
          <a:p>
            <a:pPr lvl="1"/>
            <a:r>
              <a:rPr lang="en-US" sz="1400" dirty="0" smtClean="0">
                <a:solidFill>
                  <a:srgbClr val="006600"/>
                </a:solidFill>
              </a:rPr>
              <a:t>Transitive degree and entropy metrics</a:t>
            </a:r>
            <a:r>
              <a:rPr lang="en-US" sz="1400" dirty="0" smtClean="0"/>
              <a:t> capture the dependencies of a module with its various non-adjacent sources. Useful </a:t>
            </a:r>
            <a:r>
              <a:rPr lang="en-US" sz="1400" dirty="0" smtClean="0">
                <a:solidFill>
                  <a:srgbClr val="385D8A"/>
                </a:solidFill>
              </a:rPr>
              <a:t>for activities which act as “hubs” of various different paths from sources </a:t>
            </a:r>
            <a:r>
              <a:rPr lang="en-US" sz="1400" dirty="0" smtClean="0"/>
              <a:t>in complex workflows. </a:t>
            </a:r>
            <a:endParaRPr lang="el-GR" sz="1400" dirty="0" smtClean="0"/>
          </a:p>
          <a:p>
            <a:r>
              <a:rPr lang="en-US" sz="1800" dirty="0" smtClean="0"/>
              <a:t>The </a:t>
            </a:r>
            <a:r>
              <a:rPr lang="en-US" sz="1800" b="1" dirty="0" smtClean="0">
                <a:solidFill>
                  <a:srgbClr val="336600"/>
                </a:solidFill>
              </a:rPr>
              <a:t>module-level design</a:t>
            </a:r>
            <a:r>
              <a:rPr lang="en-US" sz="1800" dirty="0" smtClean="0">
                <a:solidFill>
                  <a:srgbClr val="336600"/>
                </a:solidFill>
              </a:rPr>
              <a:t> </a:t>
            </a:r>
            <a:r>
              <a:rPr lang="en-US" sz="1800" dirty="0" smtClean="0"/>
              <a:t>of an ETL flow also affects the overall evolution impact on the flow. </a:t>
            </a:r>
            <a:endParaRPr lang="el-GR" sz="1800" dirty="0" smtClean="0"/>
          </a:p>
          <a:p>
            <a:pPr lvl="1"/>
            <a:r>
              <a:rPr lang="en-US" sz="1400" dirty="0" smtClean="0"/>
              <a:t>For example, it might be worthy to </a:t>
            </a:r>
            <a:r>
              <a:rPr lang="en-US" sz="1400" b="1" dirty="0" smtClean="0">
                <a:solidFill>
                  <a:schemeClr val="accent1"/>
                </a:solidFill>
              </a:rPr>
              <a:t>place schema reduction activities early in an ETL flow </a:t>
            </a:r>
            <a:r>
              <a:rPr lang="en-US" sz="1400" dirty="0" smtClean="0"/>
              <a:t>to restrain the flooding of evolution events. </a:t>
            </a:r>
            <a:endParaRPr lang="el-GR" sz="1400" dirty="0" smtClean="0"/>
          </a:p>
        </p:txBody>
      </p:sp>
      <p:sp>
        <p:nvSpPr>
          <p:cNvPr id="4" name="Slide Number Placeholder 3"/>
          <p:cNvSpPr>
            <a:spLocks noGrp="1"/>
          </p:cNvSpPr>
          <p:nvPr>
            <p:ph type="sldNum" sz="quarter" idx="12"/>
          </p:nvPr>
        </p:nvSpPr>
        <p:spPr/>
        <p:txBody>
          <a:bodyPr/>
          <a:lstStyle/>
          <a:p>
            <a:fld id="{B534F264-710F-462F-ACDF-5EB054FAB7C1}" type="slidenum">
              <a:rPr lang="el-GR" smtClean="0"/>
              <a:pPr/>
              <a:t>77</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&amp; Guidelines</a:t>
            </a:r>
            <a:br>
              <a:rPr lang="en-US" dirty="0" smtClean="0"/>
            </a:br>
            <a:endParaRPr lang="el-GR" dirty="0"/>
          </a:p>
        </p:txBody>
      </p:sp>
      <p:graphicFrame>
        <p:nvGraphicFramePr>
          <p:cNvPr id="4" name="Content Placeholder 3"/>
          <p:cNvGraphicFramePr>
            <a:graphicFrameLocks noGrp="1"/>
          </p:cNvGraphicFramePr>
          <p:nvPr>
            <p:ph idx="1"/>
          </p:nvPr>
        </p:nvGraphicFramePr>
        <p:xfrm>
          <a:off x="350162" y="908720"/>
          <a:ext cx="8435280" cy="5561776"/>
        </p:xfrm>
        <a:graphic>
          <a:graphicData uri="http://schemas.openxmlformats.org/drawingml/2006/table">
            <a:tbl>
              <a:tblPr firstRow="1" bandRow="1">
                <a:tableStyleId>{5C22544A-7EE6-4342-B048-85BDC9FD1C3A}</a:tableStyleId>
              </a:tblPr>
              <a:tblGrid>
                <a:gridCol w="2077217"/>
                <a:gridCol w="3045695"/>
                <a:gridCol w="3312368"/>
              </a:tblGrid>
              <a:tr h="576064">
                <a:tc>
                  <a:txBody>
                    <a:bodyPr/>
                    <a:lstStyle/>
                    <a:p>
                      <a:pPr indent="144145" algn="ctr" fontAlgn="base" hangingPunct="0">
                        <a:spcAft>
                          <a:spcPts val="0"/>
                        </a:spcAft>
                      </a:pPr>
                      <a:r>
                        <a:rPr lang="en-US" sz="1600" dirty="0">
                          <a:latin typeface="+mn-lt"/>
                          <a:ea typeface="Times New Roman"/>
                          <a:cs typeface="Times New Roman"/>
                        </a:rPr>
                        <a:t>ETL Construct</a:t>
                      </a:r>
                      <a:endParaRPr lang="el-GR" sz="1800" dirty="0">
                        <a:latin typeface="+mn-lt"/>
                        <a:ea typeface="Times New Roman"/>
                        <a:cs typeface="Times New Roman"/>
                      </a:endParaRPr>
                    </a:p>
                  </a:txBody>
                  <a:tcPr marL="68580" marR="68580" marT="0" marB="0" anchor="ctr"/>
                </a:tc>
                <a:tc>
                  <a:txBody>
                    <a:bodyPr/>
                    <a:lstStyle/>
                    <a:p>
                      <a:pPr indent="144145" algn="ctr" fontAlgn="base" hangingPunct="0">
                        <a:spcAft>
                          <a:spcPts val="0"/>
                        </a:spcAft>
                      </a:pPr>
                      <a:r>
                        <a:rPr lang="en-US" sz="1600">
                          <a:latin typeface="+mn-lt"/>
                          <a:ea typeface="Times New Roman"/>
                          <a:cs typeface="Times New Roman"/>
                        </a:rPr>
                        <a:t>Most suitable Metric</a:t>
                      </a:r>
                      <a:endParaRPr lang="el-GR" sz="1800">
                        <a:latin typeface="+mn-lt"/>
                        <a:ea typeface="Times New Roman"/>
                        <a:cs typeface="Times New Roman"/>
                      </a:endParaRPr>
                    </a:p>
                  </a:txBody>
                  <a:tcPr marL="68580" marR="68580" marT="0" marB="0" anchor="ctr"/>
                </a:tc>
                <a:tc>
                  <a:txBody>
                    <a:bodyPr/>
                    <a:lstStyle/>
                    <a:p>
                      <a:pPr indent="144145" algn="ctr" fontAlgn="base" hangingPunct="0">
                        <a:spcAft>
                          <a:spcPts val="0"/>
                        </a:spcAft>
                      </a:pPr>
                      <a:r>
                        <a:rPr lang="en-US" sz="1600">
                          <a:latin typeface="+mn-lt"/>
                          <a:ea typeface="Times New Roman"/>
                          <a:cs typeface="Times New Roman"/>
                        </a:rPr>
                        <a:t>Heuristic</a:t>
                      </a:r>
                      <a:endParaRPr lang="el-GR" sz="1800">
                        <a:latin typeface="+mn-lt"/>
                        <a:ea typeface="Times New Roman"/>
                        <a:cs typeface="Times New Roman"/>
                      </a:endParaRPr>
                    </a:p>
                  </a:txBody>
                  <a:tcPr marL="68580" marR="68580" marT="0" marB="0" anchor="ctr"/>
                </a:tc>
              </a:tr>
              <a:tr h="864096">
                <a:tc>
                  <a:txBody>
                    <a:bodyPr/>
                    <a:lstStyle/>
                    <a:p>
                      <a:pPr indent="0" algn="just" fontAlgn="base" hangingPunct="0">
                        <a:spcBef>
                          <a:spcPts val="200"/>
                        </a:spcBef>
                        <a:spcAft>
                          <a:spcPts val="0"/>
                        </a:spcAft>
                      </a:pPr>
                      <a:r>
                        <a:rPr lang="en-US" sz="1800" dirty="0">
                          <a:latin typeface="+mn-lt"/>
                          <a:ea typeface="Times New Roman"/>
                          <a:cs typeface="Times New Roman"/>
                        </a:rPr>
                        <a:t>Source Tables</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smtClean="0">
                          <a:solidFill>
                            <a:srgbClr val="336600"/>
                          </a:solidFill>
                          <a:latin typeface="+mn-lt"/>
                          <a:ea typeface="Times New Roman"/>
                          <a:cs typeface="Times New Roman"/>
                        </a:rPr>
                        <a:t>out-degree</a:t>
                      </a:r>
                      <a:endParaRPr lang="el-GR" sz="1800" dirty="0">
                        <a:solidFill>
                          <a:srgbClr val="336600"/>
                        </a:solidFill>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solidFill>
                            <a:srgbClr val="0000FF"/>
                          </a:solidFill>
                          <a:latin typeface="Cambria" pitchFamily="18" charset="0"/>
                          <a:ea typeface="Times New Roman"/>
                          <a:cs typeface="Times New Roman"/>
                        </a:rPr>
                        <a:t>Retain small schema size</a:t>
                      </a:r>
                      <a:endParaRPr lang="el-GR" sz="1800" dirty="0">
                        <a:solidFill>
                          <a:srgbClr val="0000FF"/>
                        </a:solidFill>
                        <a:latin typeface="Cambria" pitchFamily="18" charset="0"/>
                        <a:ea typeface="Times New Roman"/>
                        <a:cs typeface="Times New Roman"/>
                      </a:endParaRPr>
                    </a:p>
                  </a:txBody>
                  <a:tcPr marL="68580" marR="68580" marT="0" marB="0" anchor="ctr"/>
                </a:tc>
              </a:tr>
              <a:tr h="1008112">
                <a:tc>
                  <a:txBody>
                    <a:bodyPr/>
                    <a:lstStyle/>
                    <a:p>
                      <a:pPr indent="0" algn="just" fontAlgn="base" hangingPunct="0">
                        <a:spcBef>
                          <a:spcPts val="200"/>
                        </a:spcBef>
                        <a:spcAft>
                          <a:spcPts val="0"/>
                        </a:spcAft>
                      </a:pPr>
                      <a:r>
                        <a:rPr lang="en-US" sz="1800" dirty="0">
                          <a:latin typeface="+mn-lt"/>
                          <a:ea typeface="Times New Roman"/>
                          <a:cs typeface="Times New Roman"/>
                        </a:rPr>
                        <a:t>Intermediate &amp; Target Tables</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smtClean="0">
                          <a:solidFill>
                            <a:srgbClr val="336600"/>
                          </a:solidFill>
                          <a:latin typeface="+mn-lt"/>
                          <a:ea typeface="Times New Roman"/>
                          <a:cs typeface="Times New Roman"/>
                        </a:rPr>
                        <a:t>out-degree</a:t>
                      </a:r>
                      <a:endParaRPr lang="el-GR" sz="1800" dirty="0">
                        <a:solidFill>
                          <a:srgbClr val="336600"/>
                        </a:solidFill>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solidFill>
                            <a:srgbClr val="0000FF"/>
                          </a:solidFill>
                          <a:latin typeface="Cambria" pitchFamily="18" charset="0"/>
                          <a:ea typeface="Times New Roman"/>
                          <a:cs typeface="Times New Roman"/>
                        </a:rPr>
                        <a:t>Retain small schema size </a:t>
                      </a:r>
                      <a:r>
                        <a:rPr lang="en-US" sz="1800" i="1" dirty="0">
                          <a:latin typeface="Cambria" pitchFamily="18" charset="0"/>
                          <a:ea typeface="Times New Roman"/>
                          <a:cs typeface="Times New Roman"/>
                        </a:rPr>
                        <a:t>in intermediate tables</a:t>
                      </a:r>
                      <a:endParaRPr lang="el-GR" sz="1800" dirty="0">
                        <a:latin typeface="Cambria" pitchFamily="18" charset="0"/>
                        <a:ea typeface="Times New Roman"/>
                        <a:cs typeface="Times New Roman"/>
                      </a:endParaRPr>
                    </a:p>
                  </a:txBody>
                  <a:tcPr marL="68580" marR="68580" marT="0" marB="0" anchor="ctr"/>
                </a:tc>
              </a:tr>
              <a:tr h="1008112">
                <a:tc>
                  <a:txBody>
                    <a:bodyPr/>
                    <a:lstStyle/>
                    <a:p>
                      <a:pPr indent="0" algn="just" fontAlgn="base" hangingPunct="0">
                        <a:spcBef>
                          <a:spcPts val="200"/>
                        </a:spcBef>
                        <a:spcAft>
                          <a:spcPts val="0"/>
                        </a:spcAft>
                      </a:pPr>
                      <a:r>
                        <a:rPr lang="en-US" sz="1800" dirty="0">
                          <a:latin typeface="+mn-lt"/>
                          <a:ea typeface="Times New Roman"/>
                          <a:cs typeface="Times New Roman"/>
                        </a:rPr>
                        <a:t>Filtering activities</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smtClean="0">
                          <a:solidFill>
                            <a:srgbClr val="336600"/>
                          </a:solidFill>
                          <a:latin typeface="+mn-lt"/>
                          <a:ea typeface="Times New Roman"/>
                          <a:cs typeface="Times New Roman"/>
                        </a:rPr>
                        <a:t>out-degree</a:t>
                      </a:r>
                      <a:r>
                        <a:rPr lang="en-US" sz="1800" i="1" dirty="0" smtClean="0">
                          <a:latin typeface="+mn-lt"/>
                          <a:ea typeface="Times New Roman"/>
                          <a:cs typeface="Times New Roman"/>
                        </a:rPr>
                        <a:t>, </a:t>
                      </a:r>
                      <a:r>
                        <a:rPr lang="en-US" sz="1800" i="1" dirty="0" smtClean="0">
                          <a:solidFill>
                            <a:srgbClr val="385D8A"/>
                          </a:solidFill>
                          <a:latin typeface="+mn-lt"/>
                          <a:ea typeface="Times New Roman"/>
                          <a:cs typeface="Times New Roman"/>
                        </a:rPr>
                        <a:t>out-strength</a:t>
                      </a:r>
                      <a:endParaRPr lang="el-GR" sz="1800" dirty="0">
                        <a:solidFill>
                          <a:srgbClr val="385D8A"/>
                        </a:solidFill>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latin typeface="Cambria" pitchFamily="18" charset="0"/>
                          <a:ea typeface="Times New Roman"/>
                          <a:cs typeface="Times New Roman"/>
                        </a:rPr>
                        <a:t>Retain </a:t>
                      </a:r>
                      <a:r>
                        <a:rPr lang="en-US" sz="1800" i="1" dirty="0">
                          <a:solidFill>
                            <a:srgbClr val="0000FF"/>
                          </a:solidFill>
                          <a:latin typeface="Cambria" pitchFamily="18" charset="0"/>
                          <a:ea typeface="Times New Roman"/>
                          <a:cs typeface="Times New Roman"/>
                        </a:rPr>
                        <a:t>small number of conditions </a:t>
                      </a:r>
                      <a:endParaRPr lang="el-GR" sz="1800" dirty="0">
                        <a:solidFill>
                          <a:srgbClr val="0000FF"/>
                        </a:solidFill>
                        <a:latin typeface="Cambria" pitchFamily="18" charset="0"/>
                        <a:ea typeface="Times New Roman"/>
                        <a:cs typeface="Times New Roman"/>
                      </a:endParaRPr>
                    </a:p>
                  </a:txBody>
                  <a:tcPr marL="68580" marR="68580" marT="0" marB="0" anchor="ctr"/>
                </a:tc>
              </a:tr>
              <a:tr h="1008112">
                <a:tc>
                  <a:txBody>
                    <a:bodyPr/>
                    <a:lstStyle/>
                    <a:p>
                      <a:pPr indent="0" algn="just" fontAlgn="base" hangingPunct="0">
                        <a:spcBef>
                          <a:spcPts val="200"/>
                        </a:spcBef>
                        <a:spcAft>
                          <a:spcPts val="0"/>
                        </a:spcAft>
                      </a:pPr>
                      <a:r>
                        <a:rPr lang="en-US" sz="1800" dirty="0">
                          <a:latin typeface="+mn-lt"/>
                          <a:ea typeface="Times New Roman"/>
                          <a:cs typeface="Times New Roman"/>
                        </a:rPr>
                        <a:t>Join Activities </a:t>
                      </a:r>
                      <a:endParaRPr lang="el-GR" sz="1800" dirty="0">
                        <a:latin typeface="+mn-lt"/>
                        <a:ea typeface="Times New Roman"/>
                        <a:cs typeface="Times New Roman"/>
                      </a:endParaRPr>
                    </a:p>
                  </a:txBody>
                  <a:tcPr marL="68580" marR="68580" marT="0" marB="0" anchor="ctr"/>
                </a:tc>
                <a:tc>
                  <a:txBody>
                    <a:bodyPr/>
                    <a:lstStyle/>
                    <a:p>
                      <a:pPr marL="0" marR="0" indent="0" algn="l" defTabSz="914400" rtl="0" eaLnBrk="1" fontAlgn="base" latinLnBrk="0" hangingPunct="0">
                        <a:lnSpc>
                          <a:spcPct val="100000"/>
                        </a:lnSpc>
                        <a:spcBef>
                          <a:spcPts val="200"/>
                        </a:spcBef>
                        <a:spcAft>
                          <a:spcPts val="0"/>
                        </a:spcAft>
                        <a:buClrTx/>
                        <a:buSzTx/>
                        <a:buFontTx/>
                        <a:buNone/>
                        <a:tabLst/>
                        <a:defRPr/>
                      </a:pPr>
                      <a:r>
                        <a:rPr lang="en-US" sz="1800" i="1" dirty="0" smtClean="0">
                          <a:solidFill>
                            <a:srgbClr val="336600"/>
                          </a:solidFill>
                          <a:latin typeface="+mn-lt"/>
                          <a:ea typeface="Times New Roman"/>
                          <a:cs typeface="Times New Roman"/>
                        </a:rPr>
                        <a:t>out-degree</a:t>
                      </a:r>
                      <a:r>
                        <a:rPr lang="en-US" sz="1800" i="1" dirty="0" smtClean="0">
                          <a:latin typeface="+mn-lt"/>
                          <a:ea typeface="Times New Roman"/>
                          <a:cs typeface="Times New Roman"/>
                        </a:rPr>
                        <a:t>, </a:t>
                      </a:r>
                      <a:r>
                        <a:rPr lang="en-US" sz="1800" i="1" dirty="0" smtClean="0">
                          <a:solidFill>
                            <a:srgbClr val="385D8A"/>
                          </a:solidFill>
                          <a:latin typeface="+mn-lt"/>
                          <a:ea typeface="Times New Roman"/>
                          <a:cs typeface="Times New Roman"/>
                        </a:rPr>
                        <a:t>out-strength</a:t>
                      </a:r>
                      <a:r>
                        <a:rPr lang="en-US" sz="1800" i="1" dirty="0" smtClean="0">
                          <a:latin typeface="+mn-lt"/>
                          <a:ea typeface="Times New Roman"/>
                          <a:cs typeface="Times New Roman"/>
                        </a:rPr>
                        <a:t>, trans. out-degree, trans. out-strength, entropy</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solidFill>
                            <a:srgbClr val="FF0000"/>
                          </a:solidFill>
                          <a:latin typeface="Cambria" pitchFamily="18" charset="0"/>
                          <a:ea typeface="Times New Roman"/>
                          <a:cs typeface="Times New Roman"/>
                        </a:rPr>
                        <a:t>Move to early stages of the workflow</a:t>
                      </a:r>
                      <a:endParaRPr lang="el-GR" sz="1800" dirty="0">
                        <a:solidFill>
                          <a:srgbClr val="FF0000"/>
                        </a:solidFill>
                        <a:latin typeface="Cambria" pitchFamily="18" charset="0"/>
                        <a:ea typeface="Times New Roman"/>
                        <a:cs typeface="Times New Roman"/>
                      </a:endParaRPr>
                    </a:p>
                  </a:txBody>
                  <a:tcPr marL="68580" marR="68580" marT="0" marB="0" anchor="ctr"/>
                </a:tc>
              </a:tr>
              <a:tr h="1097280">
                <a:tc>
                  <a:txBody>
                    <a:bodyPr/>
                    <a:lstStyle/>
                    <a:p>
                      <a:pPr indent="0" algn="just" fontAlgn="base" hangingPunct="0">
                        <a:spcBef>
                          <a:spcPts val="200"/>
                        </a:spcBef>
                        <a:spcAft>
                          <a:spcPts val="0"/>
                        </a:spcAft>
                      </a:pPr>
                      <a:r>
                        <a:rPr lang="en-US" sz="1800">
                          <a:latin typeface="+mn-lt"/>
                          <a:ea typeface="Times New Roman"/>
                          <a:cs typeface="Times New Roman"/>
                        </a:rPr>
                        <a:t>Project Activities</a:t>
                      </a:r>
                      <a:endParaRPr lang="el-GR" sz="1800">
                        <a:latin typeface="+mn-lt"/>
                        <a:ea typeface="Times New Roman"/>
                        <a:cs typeface="Times New Roman"/>
                      </a:endParaRPr>
                    </a:p>
                  </a:txBody>
                  <a:tcPr marL="68580" marR="68580" marT="0" marB="0" anchor="ctr"/>
                </a:tc>
                <a:tc>
                  <a:txBody>
                    <a:bodyPr/>
                    <a:lstStyle/>
                    <a:p>
                      <a:pPr marL="0" marR="0" indent="0" algn="l" defTabSz="914400" rtl="0" eaLnBrk="1" fontAlgn="base" latinLnBrk="0" hangingPunct="0">
                        <a:lnSpc>
                          <a:spcPct val="100000"/>
                        </a:lnSpc>
                        <a:spcBef>
                          <a:spcPts val="200"/>
                        </a:spcBef>
                        <a:spcAft>
                          <a:spcPts val="0"/>
                        </a:spcAft>
                        <a:buClrTx/>
                        <a:buSzTx/>
                        <a:buFontTx/>
                        <a:buNone/>
                        <a:tabLst/>
                        <a:defRPr/>
                      </a:pPr>
                      <a:r>
                        <a:rPr lang="en-US" sz="1800" i="1" dirty="0" smtClean="0">
                          <a:solidFill>
                            <a:srgbClr val="336600"/>
                          </a:solidFill>
                          <a:latin typeface="+mn-lt"/>
                          <a:ea typeface="Times New Roman"/>
                          <a:cs typeface="Times New Roman"/>
                        </a:rPr>
                        <a:t>out-degree</a:t>
                      </a:r>
                      <a:r>
                        <a:rPr lang="en-US" sz="1800" i="1" dirty="0" smtClean="0">
                          <a:latin typeface="+mn-lt"/>
                          <a:ea typeface="Times New Roman"/>
                          <a:cs typeface="Times New Roman"/>
                        </a:rPr>
                        <a:t>, </a:t>
                      </a:r>
                      <a:r>
                        <a:rPr lang="en-US" sz="1800" i="1" dirty="0" smtClean="0">
                          <a:solidFill>
                            <a:srgbClr val="385D8A"/>
                          </a:solidFill>
                          <a:latin typeface="+mn-lt"/>
                          <a:ea typeface="Times New Roman"/>
                          <a:cs typeface="Times New Roman"/>
                        </a:rPr>
                        <a:t>out-strength</a:t>
                      </a:r>
                      <a:r>
                        <a:rPr lang="en-US" sz="1800" i="1" dirty="0" smtClean="0">
                          <a:latin typeface="+mn-lt"/>
                          <a:ea typeface="Times New Roman"/>
                          <a:cs typeface="Times New Roman"/>
                        </a:rPr>
                        <a:t>, trans. out-degree, trans. out-strength, entropy</a:t>
                      </a:r>
                      <a:endParaRPr lang="el-GR" sz="1800" dirty="0">
                        <a:latin typeface="+mn-lt"/>
                        <a:ea typeface="Times New Roman"/>
                        <a:cs typeface="Times New Roman"/>
                      </a:endParaRPr>
                    </a:p>
                  </a:txBody>
                  <a:tcPr marL="68580" marR="68580" marT="0" marB="0" anchor="ctr"/>
                </a:tc>
                <a:tc>
                  <a:txBody>
                    <a:bodyPr/>
                    <a:lstStyle/>
                    <a:p>
                      <a:pPr indent="0" algn="l" fontAlgn="base" hangingPunct="0">
                        <a:spcBef>
                          <a:spcPts val="200"/>
                        </a:spcBef>
                        <a:spcAft>
                          <a:spcPts val="0"/>
                        </a:spcAft>
                      </a:pPr>
                      <a:r>
                        <a:rPr lang="en-US" sz="1800" i="1" dirty="0">
                          <a:latin typeface="Cambria" pitchFamily="18" charset="0"/>
                          <a:ea typeface="Times New Roman"/>
                          <a:cs typeface="Times New Roman"/>
                        </a:rPr>
                        <a:t>Move attribute reduction activities to </a:t>
                      </a:r>
                      <a:r>
                        <a:rPr lang="en-US" sz="1800" i="1" dirty="0">
                          <a:solidFill>
                            <a:srgbClr val="FF0000"/>
                          </a:solidFill>
                          <a:latin typeface="Cambria" pitchFamily="18" charset="0"/>
                          <a:ea typeface="Times New Roman"/>
                          <a:cs typeface="Times New Roman"/>
                        </a:rPr>
                        <a:t>early stages of the workflow</a:t>
                      </a:r>
                      <a:r>
                        <a:rPr lang="en-US" sz="1800" i="1" dirty="0">
                          <a:latin typeface="Cambria" pitchFamily="18" charset="0"/>
                          <a:ea typeface="Times New Roman"/>
                          <a:cs typeface="Times New Roman"/>
                        </a:rPr>
                        <a:t> and attribute increase activities to later stages</a:t>
                      </a:r>
                      <a:endParaRPr lang="el-GR" sz="1800" dirty="0">
                        <a:latin typeface="Cambria" pitchFamily="18" charset="0"/>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78</a:t>
            </a:fld>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assessment</a:t>
            </a:r>
            <a:endParaRPr lang="el-GR" dirty="0"/>
          </a:p>
        </p:txBody>
      </p:sp>
      <p:sp>
        <p:nvSpPr>
          <p:cNvPr id="3" name="Text Placeholder 2"/>
          <p:cNvSpPr>
            <a:spLocks noGrp="1"/>
          </p:cNvSpPr>
          <p:nvPr>
            <p:ph type="body" idx="1"/>
          </p:nvPr>
        </p:nvSpPr>
        <p:spPr/>
        <p:txBody>
          <a:bodyPr/>
          <a:lstStyle/>
          <a:p>
            <a:r>
              <a:rPr lang="en-US" dirty="0" smtClean="0"/>
              <a:t>… and data intensive ecosystems…</a:t>
            </a:r>
            <a:endParaRPr lang="el-GR"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79</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lstStyle/>
          <a:p>
            <a:r>
              <a:rPr lang="en-US" dirty="0" smtClean="0"/>
              <a:t>Evolution of views </a:t>
            </a:r>
          </a:p>
          <a:p>
            <a:r>
              <a:rPr lang="en-US" dirty="0" smtClean="0"/>
              <a:t>Data warehouses</a:t>
            </a:r>
          </a:p>
          <a:p>
            <a:endParaRPr lang="en-US" dirty="0" smtClean="0"/>
          </a:p>
          <a:p>
            <a:r>
              <a:rPr lang="en-US" dirty="0" smtClean="0"/>
              <a:t>Impact assessment in ecosystems</a:t>
            </a:r>
          </a:p>
          <a:p>
            <a:r>
              <a:rPr lang="en-US" dirty="0" smtClean="0"/>
              <a:t>Empirical  studies</a:t>
            </a:r>
          </a:p>
          <a:p>
            <a:endParaRPr lang="en-US" dirty="0" smtClean="0"/>
          </a:p>
          <a:p>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Data</a:t>
            </a:r>
            <a:r>
              <a:rPr lang="en-US" dirty="0" smtClean="0"/>
              <a:t> intensive ecosystems</a:t>
            </a:r>
            <a:endParaRPr lang="el-GR" dirty="0"/>
          </a:p>
        </p:txBody>
      </p:sp>
      <p:sp>
        <p:nvSpPr>
          <p:cNvPr id="3" name="Content Placeholder 2"/>
          <p:cNvSpPr>
            <a:spLocks noGrp="1"/>
          </p:cNvSpPr>
          <p:nvPr>
            <p:ph idx="1"/>
          </p:nvPr>
        </p:nvSpPr>
        <p:spPr/>
        <p:txBody>
          <a:bodyPr/>
          <a:lstStyle/>
          <a:p>
            <a:r>
              <a:rPr lang="en-US" dirty="0" smtClean="0"/>
              <a:t>Ecosystems of </a:t>
            </a:r>
            <a:r>
              <a:rPr lang="en-US" b="1" dirty="0" smtClean="0"/>
              <a:t>applications</a:t>
            </a:r>
            <a:r>
              <a:rPr lang="en-US" dirty="0" smtClean="0"/>
              <a:t>, built on top of one or more </a:t>
            </a:r>
            <a:r>
              <a:rPr lang="en-US" b="1" dirty="0" smtClean="0"/>
              <a:t>databases</a:t>
            </a:r>
            <a:r>
              <a:rPr lang="en-US" dirty="0" smtClean="0"/>
              <a:t> and strongly dependent upon them</a:t>
            </a:r>
          </a:p>
          <a:p>
            <a:r>
              <a:rPr lang="en-US" dirty="0" smtClean="0"/>
              <a:t>When the database changes, the applications are affected</a:t>
            </a:r>
          </a:p>
          <a:p>
            <a:pPr lvl="1"/>
            <a:r>
              <a:rPr lang="en-US" dirty="0" smtClean="0"/>
              <a:t>Syntactically</a:t>
            </a:r>
          </a:p>
          <a:p>
            <a:pPr lvl="1"/>
            <a:r>
              <a:rPr lang="en-US" dirty="0" smtClean="0"/>
              <a:t>Semantically </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data-intensive ecosystem</a:t>
            </a:r>
            <a:endParaRPr lang="el-GR"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81</a:t>
            </a:fld>
            <a:endParaRPr lang="en-US"/>
          </a:p>
        </p:txBody>
      </p:sp>
      <p:pic>
        <p:nvPicPr>
          <p:cNvPr id="1028" name="Picture 4" descr="D:\Users\pvassil\PERSONAL\TALKS\eBISS-2015\TALK\WORKING\fig01a-clean.png"/>
          <p:cNvPicPr>
            <a:picLocks noChangeAspect="1" noChangeArrowheads="1"/>
          </p:cNvPicPr>
          <p:nvPr/>
        </p:nvPicPr>
        <p:blipFill>
          <a:blip r:embed="rId2"/>
          <a:srcRect/>
          <a:stretch>
            <a:fillRect/>
          </a:stretch>
        </p:blipFill>
        <p:spPr bwMode="auto">
          <a:xfrm>
            <a:off x="179512" y="1268760"/>
            <a:ext cx="8685715" cy="4636191"/>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data-intensive ecosystem</a:t>
            </a:r>
            <a:endParaRPr lang="el-GR"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82</a:t>
            </a:fld>
            <a:endParaRPr lang="en-US"/>
          </a:p>
        </p:txBody>
      </p:sp>
      <p:pic>
        <p:nvPicPr>
          <p:cNvPr id="1028" name="Picture 4" descr="D:\Users\pvassil\PERSONAL\TALKS\eBISS-2015\TALK\WORKING\fig01a-clean.png"/>
          <p:cNvPicPr>
            <a:picLocks noChangeAspect="1" noChangeArrowheads="1"/>
          </p:cNvPicPr>
          <p:nvPr/>
        </p:nvPicPr>
        <p:blipFill>
          <a:blip r:embed="rId2"/>
          <a:srcRect/>
          <a:stretch>
            <a:fillRect/>
          </a:stretch>
        </p:blipFill>
        <p:spPr bwMode="auto">
          <a:xfrm>
            <a:off x="179512" y="1268760"/>
            <a:ext cx="8685715" cy="4636191"/>
          </a:xfrm>
          <a:prstGeom prst="rect">
            <a:avLst/>
          </a:prstGeom>
          <a:noFill/>
        </p:spPr>
      </p:pic>
      <p:sp>
        <p:nvSpPr>
          <p:cNvPr id="6" name="Rectangle 5"/>
          <p:cNvSpPr/>
          <p:nvPr/>
        </p:nvSpPr>
        <p:spPr>
          <a:xfrm>
            <a:off x="5958440" y="1484784"/>
            <a:ext cx="286203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87824" y="3356992"/>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0152" y="3861048"/>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4"/>
          <p:cNvSpPr txBox="1">
            <a:spLocks noChangeArrowheads="1"/>
          </p:cNvSpPr>
          <p:nvPr/>
        </p:nvSpPr>
        <p:spPr bwMode="auto">
          <a:xfrm>
            <a:off x="1371600" y="6096000"/>
            <a:ext cx="6629400" cy="646331"/>
          </a:xfrm>
          <a:prstGeom prst="rect">
            <a:avLst/>
          </a:prstGeom>
          <a:solidFill>
            <a:srgbClr val="002060"/>
          </a:solidFill>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t>The impact can be </a:t>
            </a:r>
            <a:r>
              <a:rPr lang="en-US" b="1" i="1" dirty="0" smtClean="0">
                <a:solidFill>
                  <a:srgbClr val="FFFF00"/>
                </a:solidFill>
              </a:rPr>
              <a:t>syntactical</a:t>
            </a:r>
            <a:r>
              <a:rPr lang="en-US" b="1" i="1" dirty="0" smtClean="0"/>
              <a:t> (causing crashes), </a:t>
            </a:r>
            <a:r>
              <a:rPr lang="en-US" b="1" i="1" dirty="0" smtClean="0">
                <a:solidFill>
                  <a:srgbClr val="FFFF00"/>
                </a:solidFill>
              </a:rPr>
              <a:t>semantic</a:t>
            </a:r>
            <a:r>
              <a:rPr lang="en-US" b="1" i="1" dirty="0" smtClean="0"/>
              <a:t> (causing info loss or inconsistencies) and related to the performance</a:t>
            </a:r>
            <a:endParaRPr lang="en-US" b="1" i="1" dirty="0"/>
          </a:p>
        </p:txBody>
      </p:sp>
      <p:sp>
        <p:nvSpPr>
          <p:cNvPr id="10" name="TextBox 14"/>
          <p:cNvSpPr txBox="1">
            <a:spLocks noChangeArrowheads="1"/>
          </p:cNvSpPr>
          <p:nvPr/>
        </p:nvSpPr>
        <p:spPr bwMode="auto">
          <a:xfrm>
            <a:off x="2627784" y="3861048"/>
            <a:ext cx="2151856" cy="369332"/>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Semantically unclear</a:t>
            </a:r>
            <a:endParaRPr lang="en-US" i="1" dirty="0"/>
          </a:p>
        </p:txBody>
      </p:sp>
      <p:sp>
        <p:nvSpPr>
          <p:cNvPr id="11" name="TextBox 14"/>
          <p:cNvSpPr txBox="1">
            <a:spLocks noChangeArrowheads="1"/>
          </p:cNvSpPr>
          <p:nvPr/>
        </p:nvSpPr>
        <p:spPr bwMode="auto">
          <a:xfrm>
            <a:off x="6948264" y="1826388"/>
            <a:ext cx="2088232" cy="369332"/>
          </a:xfrm>
          <a:prstGeom prst="rect">
            <a:avLst/>
          </a:prstGeom>
          <a:solidFill>
            <a:srgbClr val="00206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i="1" dirty="0" smtClean="0"/>
              <a:t>Syntactically invalid</a:t>
            </a:r>
            <a:endParaRPr lang="en-US" i="1" dirty="0"/>
          </a:p>
        </p:txBody>
      </p:sp>
      <p:sp>
        <p:nvSpPr>
          <p:cNvPr id="12" name="TextBox 11"/>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sp>
        <p:nvSpPr>
          <p:cNvPr id="13" name="TextBox 12"/>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a:t>
            </a:r>
            <a:r>
              <a:rPr lang="en-US" b="1" dirty="0" smtClean="0"/>
              <a:t>Hecataeus</a:t>
            </a:r>
            <a:r>
              <a:rPr lang="en-US" dirty="0" smtClean="0"/>
              <a:t> tool &amp; method.</a:t>
            </a:r>
            <a:br>
              <a:rPr lang="en-US" dirty="0" smtClean="0"/>
            </a:br>
            <a:r>
              <a:rPr lang="en-US" dirty="0" smtClean="0"/>
              <a:t>Here: a map of </a:t>
            </a:r>
            <a:r>
              <a:rPr lang="en-US" dirty="0" err="1" smtClean="0"/>
              <a:t>Drupal</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83</a:t>
            </a:fld>
            <a:endParaRPr lang="en-US">
              <a:solidFill>
                <a:prstClr val="black">
                  <a:tint val="75000"/>
                </a:prstClr>
              </a:solidFill>
            </a:endParaRPr>
          </a:p>
        </p:txBody>
      </p:sp>
      <p:pic>
        <p:nvPicPr>
          <p:cNvPr id="242690" name="Picture 2" descr="D:\Users\pvassil\RESEARCH\ACCEPTED\2014\14ER\Presentation\presentationHecataeus_better\Hecataeus02.png"/>
          <p:cNvPicPr>
            <a:picLocks noChangeAspect="1" noChangeArrowheads="1"/>
          </p:cNvPicPr>
          <p:nvPr/>
        </p:nvPicPr>
        <p:blipFill>
          <a:blip r:embed="rId2" cstate="print"/>
          <a:srcRect/>
          <a:stretch>
            <a:fillRect/>
          </a:stretch>
        </p:blipFill>
        <p:spPr bwMode="auto">
          <a:xfrm>
            <a:off x="179512" y="1419983"/>
            <a:ext cx="8692154" cy="4889337"/>
          </a:xfrm>
          <a:prstGeom prst="rect">
            <a:avLst/>
          </a:prstGeom>
          <a:noFill/>
        </p:spPr>
      </p:pic>
      <p:sp>
        <p:nvSpPr>
          <p:cNvPr id="5" name="Rectangle 4"/>
          <p:cNvSpPr/>
          <p:nvPr/>
        </p:nvSpPr>
        <p:spPr>
          <a:xfrm>
            <a:off x="0" y="6453336"/>
            <a:ext cx="7452320" cy="400110"/>
          </a:xfrm>
          <a:prstGeom prst="rect">
            <a:avLst/>
          </a:prstGeom>
        </p:spPr>
        <p:txBody>
          <a:bodyPr wrap="square">
            <a:spAutoFit/>
          </a:bodyPr>
          <a:lstStyle/>
          <a:p>
            <a:r>
              <a:rPr lang="fr-FR" sz="2000" b="1" dirty="0" smtClean="0">
                <a:solidFill>
                  <a:srgbClr val="0000FF"/>
                </a:solidFill>
                <a:latin typeface="Consolas" pitchFamily="49" charset="0"/>
                <a:cs typeface="Consolas" pitchFamily="49" charset="0"/>
              </a:rPr>
              <a:t>http://www.cs.uoi.gr/~pvassil/projects/hecataeus/ </a:t>
            </a:r>
            <a:endParaRPr lang="el-GR" sz="2000" b="1" dirty="0">
              <a:solidFill>
                <a:srgbClr val="0000FF"/>
              </a:solidFill>
              <a:latin typeface="Consolas" pitchFamily="49" charset="0"/>
              <a:cs typeface="Consolas" pitchFamily="49" charset="0"/>
            </a:endParaRP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I modify table </a:t>
            </a:r>
            <a:r>
              <a:rPr lang="en-US" dirty="0" err="1" smtClean="0"/>
              <a:t>search_index</a:t>
            </a:r>
            <a:r>
              <a:rPr lang="en-US" dirty="0" smtClean="0"/>
              <a:t>? Who are the neighbors?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84</a:t>
            </a:fld>
            <a:endParaRPr lang="en-US">
              <a:solidFill>
                <a:prstClr val="black">
                  <a:tint val="75000"/>
                </a:prstClr>
              </a:solidFill>
            </a:endParaRPr>
          </a:p>
        </p:txBody>
      </p:sp>
      <p:pic>
        <p:nvPicPr>
          <p:cNvPr id="243714" name="Picture 2" descr="D:\Users\pvassil\RESEARCH\ACCEPTED\2014\14ER\Presentation\presentationHecataeus_better\Hecataeus03.png"/>
          <p:cNvPicPr>
            <a:picLocks noChangeAspect="1" noChangeArrowheads="1"/>
          </p:cNvPicPr>
          <p:nvPr/>
        </p:nvPicPr>
        <p:blipFill>
          <a:blip r:embed="rId2" cstate="print"/>
          <a:srcRect/>
          <a:stretch>
            <a:fillRect/>
          </a:stretch>
        </p:blipFill>
        <p:spPr bwMode="auto">
          <a:xfrm>
            <a:off x="179512" y="1419983"/>
            <a:ext cx="8692154" cy="4889337"/>
          </a:xfrm>
          <a:prstGeom prst="rect">
            <a:avLst/>
          </a:prstGeom>
          <a:noFill/>
        </p:spPr>
      </p:pic>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I modify table </a:t>
            </a:r>
            <a:r>
              <a:rPr lang="en-US" dirty="0" err="1" smtClean="0"/>
              <a:t>search_index</a:t>
            </a:r>
            <a:r>
              <a:rPr lang="en-US" dirty="0" smtClean="0"/>
              <a:t>? Who are the neighbors?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85</a:t>
            </a:fld>
            <a:endParaRPr lang="en-US">
              <a:solidFill>
                <a:prstClr val="black">
                  <a:tint val="75000"/>
                </a:prstClr>
              </a:solidFill>
            </a:endParaRPr>
          </a:p>
        </p:txBody>
      </p:sp>
      <p:pic>
        <p:nvPicPr>
          <p:cNvPr id="244738" name="Picture 2" descr="D:\Users\pvassil\RESEARCH\ACCEPTED\2014\14ER\Presentation\presentationHecataeus_better\Hecataeus04.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6" name="Up Arrow 5"/>
          <p:cNvSpPr/>
          <p:nvPr/>
        </p:nvSpPr>
        <p:spPr>
          <a:xfrm>
            <a:off x="3995936" y="5661248"/>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Up Arrow 6"/>
          <p:cNvSpPr/>
          <p:nvPr/>
        </p:nvSpPr>
        <p:spPr>
          <a:xfrm>
            <a:off x="7812360" y="4941168"/>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2195736" y="6381328"/>
            <a:ext cx="4248472" cy="369332"/>
          </a:xfrm>
          <a:prstGeom prst="rect">
            <a:avLst/>
          </a:prstGeom>
          <a:noFill/>
        </p:spPr>
        <p:txBody>
          <a:bodyPr wrap="square" rtlCol="0">
            <a:spAutoFit/>
          </a:bodyPr>
          <a:lstStyle/>
          <a:p>
            <a:r>
              <a:rPr lang="en-US" sz="1800" dirty="0" smtClean="0">
                <a:solidFill>
                  <a:schemeClr val="tx1"/>
                </a:solidFill>
                <a:latin typeface="+mn-lt"/>
              </a:rPr>
              <a:t>Tooltips with info on the script &amp; query</a:t>
            </a:r>
            <a:endParaRPr lang="el-GR" sz="1800" dirty="0">
              <a:solidFill>
                <a:schemeClr val="tx1"/>
              </a:solidFill>
              <a:latin typeface="+mn-lt"/>
            </a:endParaRPr>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file structure too…</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86</a:t>
            </a:fld>
            <a:endParaRPr lang="en-US">
              <a:solidFill>
                <a:prstClr val="black">
                  <a:tint val="75000"/>
                </a:prstClr>
              </a:solidFill>
            </a:endParaRPr>
          </a:p>
        </p:txBody>
      </p:sp>
      <p:pic>
        <p:nvPicPr>
          <p:cNvPr id="245762" name="Picture 2" descr="D:\Users\pvassil\RESEARCH\ACCEPTED\2014\14ER\Presentation\presentationHecataeus_better\Hecataeus05.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5" name="Up Arrow 4"/>
          <p:cNvSpPr/>
          <p:nvPr/>
        </p:nvSpPr>
        <p:spPr>
          <a:xfrm rot="12263154">
            <a:off x="7845232" y="2741792"/>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to handle evolution?</a:t>
            </a:r>
            <a:endParaRPr lang="el-GR" dirty="0"/>
          </a:p>
        </p:txBody>
      </p:sp>
      <p:sp>
        <p:nvSpPr>
          <p:cNvPr id="3" name="Content Placeholder 2"/>
          <p:cNvSpPr>
            <a:spLocks noGrp="1"/>
          </p:cNvSpPr>
          <p:nvPr>
            <p:ph idx="1"/>
          </p:nvPr>
        </p:nvSpPr>
        <p:spPr>
          <a:xfrm>
            <a:off x="457200" y="1371600"/>
            <a:ext cx="8229600" cy="5029200"/>
          </a:xfrm>
          <a:noFill/>
        </p:spPr>
        <p:txBody>
          <a:bodyPr>
            <a:noAutofit/>
          </a:bodyPr>
          <a:lstStyle/>
          <a:p>
            <a:r>
              <a:rPr lang="en-US" sz="2000" dirty="0" smtClean="0">
                <a:solidFill>
                  <a:srgbClr val="C00000"/>
                </a:solidFill>
              </a:rPr>
              <a:t>Architecture Graphs</a:t>
            </a:r>
            <a:r>
              <a:rPr lang="en-US" sz="2000" dirty="0" smtClean="0"/>
              <a:t>: graph with the data flow between modules (i.e., relations, views or queries) at the detailed (attribute) level; module internals are also modeled as </a:t>
            </a:r>
            <a:r>
              <a:rPr lang="en-US" sz="2000" dirty="0" err="1" smtClean="0"/>
              <a:t>subgraphs</a:t>
            </a:r>
            <a:r>
              <a:rPr lang="en-US" sz="2000" dirty="0" smtClean="0"/>
              <a:t> of the Architecture Graph</a:t>
            </a:r>
          </a:p>
          <a:p>
            <a:r>
              <a:rPr lang="en-US" sz="2000" dirty="0" smtClean="0">
                <a:solidFill>
                  <a:srgbClr val="0000FF"/>
                </a:solidFill>
              </a:rPr>
              <a:t>Policies</a:t>
            </a:r>
            <a:r>
              <a:rPr lang="en-US" sz="2000" dirty="0" smtClean="0"/>
              <a:t>,  that annotate a module with a reaction for each possible event that it can withstand, in one of two possible modes: </a:t>
            </a:r>
          </a:p>
          <a:p>
            <a:pPr lvl="1"/>
            <a:r>
              <a:rPr lang="en-US" sz="1600" dirty="0" smtClean="0"/>
              <a:t>(a) </a:t>
            </a:r>
            <a:r>
              <a:rPr lang="en-US" sz="1600" dirty="0" smtClean="0">
                <a:solidFill>
                  <a:srgbClr val="FF0000"/>
                </a:solidFill>
              </a:rPr>
              <a:t>block</a:t>
            </a:r>
            <a:r>
              <a:rPr lang="en-US" sz="1600" dirty="0" smtClean="0"/>
              <a:t>, to veto the event and demand that the module retains its previous structure and semantics, or, </a:t>
            </a:r>
          </a:p>
          <a:p>
            <a:pPr lvl="1"/>
            <a:r>
              <a:rPr lang="en-US" sz="1600" dirty="0" smtClean="0"/>
              <a:t>(b) </a:t>
            </a:r>
            <a:r>
              <a:rPr lang="en-US" sz="1600" dirty="0" smtClean="0">
                <a:solidFill>
                  <a:srgbClr val="00B050"/>
                </a:solidFill>
              </a:rPr>
              <a:t>propagate</a:t>
            </a:r>
            <a:r>
              <a:rPr lang="en-US" sz="1600" dirty="0" smtClean="0"/>
              <a:t>, to allow the event and adapt the module to a new internal structure.</a:t>
            </a:r>
          </a:p>
          <a:p>
            <a:r>
              <a:rPr lang="en-US" sz="2000" dirty="0" smtClean="0"/>
              <a:t>Given a potential change in the ecosystem</a:t>
            </a:r>
          </a:p>
          <a:p>
            <a:pPr lvl="1"/>
            <a:r>
              <a:rPr lang="en-US" sz="1600" dirty="0" smtClean="0"/>
              <a:t>we </a:t>
            </a:r>
            <a:r>
              <a:rPr lang="en-US" sz="1600" dirty="0" smtClean="0">
                <a:solidFill>
                  <a:srgbClr val="0000FF"/>
                </a:solidFill>
              </a:rPr>
              <a:t>identify which parts of the ecosystem are affected </a:t>
            </a:r>
            <a:r>
              <a:rPr lang="en-US" sz="1600" dirty="0" smtClean="0"/>
              <a:t>via a “change propagation” algorithm</a:t>
            </a:r>
          </a:p>
          <a:p>
            <a:pPr lvl="1"/>
            <a:r>
              <a:rPr lang="en-US" sz="1600" dirty="0" smtClean="0"/>
              <a:t>we </a:t>
            </a:r>
            <a:r>
              <a:rPr lang="en-US" sz="1600" dirty="0" smtClean="0">
                <a:solidFill>
                  <a:srgbClr val="C00000"/>
                </a:solidFill>
              </a:rPr>
              <a:t>rewrite the ecosystem to reflect the new version </a:t>
            </a:r>
            <a:r>
              <a:rPr lang="en-US" sz="1600" dirty="0" smtClean="0"/>
              <a:t>in the parts that are affected and do not veto the change via a rewriting algorithm </a:t>
            </a:r>
          </a:p>
          <a:p>
            <a:pPr lvl="2"/>
            <a:r>
              <a:rPr lang="en-US" sz="1400" dirty="0" smtClean="0"/>
              <a:t>Within this task, we </a:t>
            </a:r>
            <a:r>
              <a:rPr lang="en-US" sz="1400" dirty="0" smtClean="0">
                <a:solidFill>
                  <a:srgbClr val="FF0000"/>
                </a:solidFill>
              </a:rPr>
              <a:t>resolve conflicts </a:t>
            </a:r>
            <a:r>
              <a:rPr lang="en-US" sz="1400" dirty="0" smtClean="0"/>
              <a:t>(different modules dictate conflicting reactions) via a conflict resolution algorithm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pic>
        <p:nvPicPr>
          <p:cNvPr id="8" name="Picture 7"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69622" y="116632"/>
            <a:ext cx="1622858" cy="1296144"/>
          </a:xfrm>
          <a:prstGeom prst="rect">
            <a:avLst/>
          </a:prstGeom>
          <a:noFill/>
          <a:ln w="9525">
            <a:noFill/>
            <a:miter lim="800000"/>
            <a:headEnd/>
            <a:tailEnd/>
          </a:ln>
        </p:spPr>
      </p:pic>
      <p:sp>
        <p:nvSpPr>
          <p:cNvPr id="9" name="TextBox 8"/>
          <p:cNvSpPr txBox="1"/>
          <p:nvPr/>
        </p:nvSpPr>
        <p:spPr>
          <a:xfrm>
            <a:off x="827584" y="6165304"/>
            <a:ext cx="7272808" cy="646331"/>
          </a:xfrm>
          <a:prstGeom prst="rect">
            <a:avLst/>
          </a:prstGeom>
          <a:solidFill>
            <a:srgbClr val="FFFFCC"/>
          </a:solidFill>
        </p:spPr>
        <p:txBody>
          <a:bodyPr wrap="square" rtlCol="0">
            <a:spAutoFit/>
          </a:bodyPr>
          <a:lstStyle/>
          <a:p>
            <a:r>
              <a:rPr lang="en-US" sz="1800" dirty="0" err="1" smtClean="0">
                <a:latin typeface="+mn-lt"/>
              </a:rPr>
              <a:t>Manousis</a:t>
            </a:r>
            <a:r>
              <a:rPr lang="en-US" sz="1800" dirty="0" smtClean="0">
                <a:latin typeface="+mn-lt"/>
              </a:rPr>
              <a:t>+ @ ER 2013 for the details of impact analysis (summary coming)</a:t>
            </a:r>
          </a:p>
          <a:p>
            <a:r>
              <a:rPr lang="en-US" sz="1800" dirty="0" smtClean="0">
                <a:latin typeface="+mn-lt"/>
              </a:rPr>
              <a:t>ER 2014 for the visualization (not here)</a:t>
            </a:r>
            <a:endParaRPr lang="el-GR" sz="1800" dirty="0">
              <a:latin typeface="+mn-lt"/>
            </a:endParaRP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457200" y="44280"/>
            <a:ext cx="8229240" cy="1142640"/>
          </a:xfrm>
          <a:prstGeom prst="rect">
            <a:avLst/>
          </a:prstGeom>
        </p:spPr>
        <p:txBody>
          <a:bodyPr anchor="ctr"/>
          <a:lstStyle/>
          <a:p>
            <a:pPr algn="ctr">
              <a:lnSpc>
                <a:spcPct val="100000"/>
              </a:lnSpc>
              <a:spcBef>
                <a:spcPct val="0"/>
              </a:spcBef>
            </a:pPr>
            <a:r>
              <a:rPr lang="en-US" sz="4000" kern="1200" dirty="0">
                <a:solidFill>
                  <a:schemeClr val="tx1"/>
                </a:solidFill>
                <a:latin typeface="+mj-lt"/>
                <a:ea typeface="+mj-ea"/>
                <a:cs typeface="+mj-cs"/>
              </a:rPr>
              <a:t>University E/S Architecture </a:t>
            </a:r>
            <a:r>
              <a:rPr lang="en-US" sz="4000" kern="1200" dirty="0" smtClean="0">
                <a:solidFill>
                  <a:schemeClr val="tx1"/>
                </a:solidFill>
                <a:latin typeface="+mj-lt"/>
                <a:ea typeface="+mj-ea"/>
                <a:cs typeface="+mj-cs"/>
              </a:rPr>
              <a:t>Graph</a:t>
            </a:r>
            <a:endParaRPr lang="en-US" sz="4000" kern="1200" dirty="0">
              <a:solidFill>
                <a:schemeClr val="tx1"/>
              </a:solidFill>
              <a:latin typeface="+mj-lt"/>
              <a:ea typeface="+mj-ea"/>
              <a:cs typeface="+mj-cs"/>
            </a:endParaRPr>
          </a:p>
        </p:txBody>
      </p:sp>
      <p:pic>
        <p:nvPicPr>
          <p:cNvPr id="276" name="Picture 4"/>
          <p:cNvPicPr/>
          <p:nvPr/>
        </p:nvPicPr>
        <p:blipFill>
          <a:blip r:embed="rId3" cstate="print"/>
          <a:stretch>
            <a:fillRect/>
          </a:stretch>
        </p:blipFill>
        <p:spPr>
          <a:xfrm>
            <a:off x="1042920" y="1280160"/>
            <a:ext cx="7200720" cy="5020200"/>
          </a:xfrm>
          <a:prstGeom prst="rect">
            <a:avLst/>
          </a:prstGeom>
        </p:spPr>
      </p:pic>
      <p:sp>
        <p:nvSpPr>
          <p:cNvPr id="6" name="Slide Number Placeholder 4"/>
          <p:cNvSpPr>
            <a:spLocks noGrp="1"/>
          </p:cNvSpPr>
          <p:nvPr>
            <p:ph type="sldNum" sz="quarter" idx="12"/>
          </p:nvPr>
        </p:nvSpPr>
        <p:spPr/>
        <p:txBody>
          <a:bodyPr/>
          <a:lstStyle/>
          <a:p>
            <a:fld id="{B6F15528-21DE-4FAA-801E-634DDDAF4B2B}" type="slidenum">
              <a:rPr lang="en-US" smtClean="0"/>
              <a:pPr/>
              <a:t>88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dirty="0" smtClean="0"/>
              <a:t>Architecture Graph</a:t>
            </a:r>
            <a:endParaRPr lang="el-GR" dirty="0"/>
          </a:p>
        </p:txBody>
      </p:sp>
      <p:pic>
        <p:nvPicPr>
          <p:cNvPr id="12" name="Picture 2"/>
          <p:cNvPicPr>
            <a:picLocks noGrp="1"/>
          </p:cNvPicPr>
          <p:nvPr>
            <p:ph idx="1"/>
          </p:nvPr>
        </p:nvPicPr>
        <p:blipFill>
          <a:blip r:embed="rId3" cstate="print"/>
          <a:stretch>
            <a:fillRect/>
          </a:stretch>
        </p:blipFill>
        <p:spPr>
          <a:xfrm>
            <a:off x="1228725" y="1667669"/>
            <a:ext cx="6686550" cy="4391025"/>
          </a:xfrm>
        </p:spPr>
      </p:pic>
      <p:sp>
        <p:nvSpPr>
          <p:cNvPr id="15" name="Slide Number Placeholder 14"/>
          <p:cNvSpPr>
            <a:spLocks noGrp="1"/>
          </p:cNvSpPr>
          <p:nvPr>
            <p:ph type="sldNum" sz="quarter" idx="12"/>
          </p:nvPr>
        </p:nvSpPr>
        <p:spPr/>
        <p:txBody>
          <a:bodyPr/>
          <a:lstStyle/>
          <a:p>
            <a:fld id="{B6F15528-21DE-4FAA-801E-634DDDAF4B2B}" type="slidenum">
              <a:rPr lang="en-US" smtClean="0"/>
              <a:pPr/>
              <a:t>89</a:t>
            </a:fld>
            <a:endParaRPr lang="en-US"/>
          </a:p>
        </p:txBody>
      </p:sp>
      <p:sp>
        <p:nvSpPr>
          <p:cNvPr id="270" name="CustomShape 2"/>
          <p:cNvSpPr/>
          <p:nvPr/>
        </p:nvSpPr>
        <p:spPr>
          <a:xfrm flipH="1">
            <a:off x="6019800" y="2438400"/>
            <a:ext cx="228600" cy="457200"/>
          </a:xfrm>
          <a:prstGeom prst="straightConnector1">
            <a:avLst/>
          </a:prstGeom>
          <a:ln w="38160">
            <a:solidFill>
              <a:srgbClr val="C0504D"/>
            </a:solidFill>
            <a:round/>
            <a:tailEnd type="triangle" w="med" len="med"/>
          </a:ln>
        </p:spPr>
      </p:sp>
      <p:sp>
        <p:nvSpPr>
          <p:cNvPr id="272" name="CustomShape 3"/>
          <p:cNvSpPr/>
          <p:nvPr/>
        </p:nvSpPr>
        <p:spPr>
          <a:xfrm>
            <a:off x="381000" y="1371600"/>
            <a:ext cx="2735280" cy="1143000"/>
          </a:xfrm>
          <a:prstGeom prst="rect">
            <a:avLst/>
          </a:prstGeom>
          <a:solidFill>
            <a:srgbClr val="FFFFCC"/>
          </a:solidFill>
        </p:spPr>
        <p:txBody>
          <a:bodyPr lIns="90000" tIns="45000" rIns="90000" bIns="45000"/>
          <a:lstStyle/>
          <a:p>
            <a:pPr>
              <a:lnSpc>
                <a:spcPct val="100000"/>
              </a:lnSpc>
            </a:pPr>
            <a:r>
              <a:rPr lang="en-US" dirty="0">
                <a:solidFill>
                  <a:srgbClr val="000000"/>
                </a:solidFill>
                <a:latin typeface="+mn-lt"/>
              </a:rPr>
              <a:t>Modules and Module </a:t>
            </a:r>
            <a:r>
              <a:rPr lang="en-US" dirty="0" smtClean="0">
                <a:solidFill>
                  <a:srgbClr val="000000"/>
                </a:solidFill>
                <a:latin typeface="+mn-lt"/>
              </a:rPr>
              <a:t>Encapsulation</a:t>
            </a:r>
          </a:p>
          <a:p>
            <a:pPr>
              <a:lnSpc>
                <a:spcPct val="100000"/>
              </a:lnSpc>
            </a:pPr>
            <a:r>
              <a:rPr lang="en-US" b="1" dirty="0" smtClean="0">
                <a:solidFill>
                  <a:srgbClr val="C00000"/>
                </a:solidFill>
                <a:latin typeface="+mn-lt"/>
              </a:rPr>
              <a:t>Observe the input and output schemata!!</a:t>
            </a:r>
            <a:endParaRPr b="1" dirty="0">
              <a:solidFill>
                <a:srgbClr val="C00000"/>
              </a:solidFill>
              <a:latin typeface="+mn-lt"/>
            </a:endParaRPr>
          </a:p>
        </p:txBody>
      </p:sp>
      <p:sp>
        <p:nvSpPr>
          <p:cNvPr id="273" name="CustomShape 4"/>
          <p:cNvSpPr/>
          <p:nvPr/>
        </p:nvSpPr>
        <p:spPr>
          <a:xfrm>
            <a:off x="5105400" y="1260240"/>
            <a:ext cx="3733800" cy="1101960"/>
          </a:xfrm>
          <a:prstGeom prst="rect">
            <a:avLst/>
          </a:prstGeom>
          <a:solidFill>
            <a:schemeClr val="accent1">
              <a:lumMod val="20000"/>
              <a:lumOff val="80000"/>
            </a:schemeClr>
          </a:solidFill>
        </p:spPr>
        <p:txBody>
          <a:bodyPr lIns="90000" tIns="45000" rIns="90000" bIns="45000"/>
          <a:lstStyle/>
          <a:p>
            <a:pPr>
              <a:lnSpc>
                <a:spcPct val="100000"/>
              </a:lnSpc>
            </a:pPr>
            <a:r>
              <a:rPr lang="en-US" sz="1400" b="1" dirty="0">
                <a:solidFill>
                  <a:srgbClr val="000000"/>
                </a:solidFill>
                <a:latin typeface="+mn-lt"/>
              </a:rPr>
              <a:t>SELECT  V.STUDENT_ID, </a:t>
            </a:r>
            <a:r>
              <a:rPr lang="en-US" sz="1400" b="1" dirty="0" smtClean="0">
                <a:solidFill>
                  <a:srgbClr val="000000"/>
                </a:solidFill>
                <a:latin typeface="+mn-lt"/>
              </a:rPr>
              <a:t>S.STUDENT_NAME, </a:t>
            </a:r>
          </a:p>
          <a:p>
            <a:pPr>
              <a:lnSpc>
                <a:spcPct val="100000"/>
              </a:lnSpc>
            </a:pPr>
            <a:r>
              <a:rPr lang="en-US" sz="1400" b="1" dirty="0" smtClean="0">
                <a:solidFill>
                  <a:srgbClr val="000000"/>
                </a:solidFill>
                <a:latin typeface="+mn-lt"/>
              </a:rPr>
              <a:t>	AVG(V.TGRADE</a:t>
            </a:r>
            <a:r>
              <a:rPr lang="en-US" sz="1400" b="1" dirty="0">
                <a:solidFill>
                  <a:srgbClr val="000000"/>
                </a:solidFill>
                <a:latin typeface="+mn-lt"/>
              </a:rPr>
              <a:t>) AS GPA</a:t>
            </a:r>
            <a:endParaRPr sz="1400" b="1" dirty="0">
              <a:latin typeface="+mn-lt"/>
            </a:endParaRPr>
          </a:p>
          <a:p>
            <a:pPr>
              <a:lnSpc>
                <a:spcPct val="100000"/>
              </a:lnSpc>
            </a:pPr>
            <a:r>
              <a:rPr lang="en-US" sz="1400" b="1" dirty="0">
                <a:solidFill>
                  <a:srgbClr val="000000"/>
                </a:solidFill>
                <a:latin typeface="+mn-lt"/>
              </a:rPr>
              <a:t>FROM V_TR V </a:t>
            </a:r>
            <a:r>
              <a:rPr lang="en-US" sz="1400" b="1" dirty="0" smtClean="0">
                <a:solidFill>
                  <a:srgbClr val="000000"/>
                </a:solidFill>
                <a:latin typeface="+mn-lt"/>
              </a:rPr>
              <a:t>|&gt;&lt;| </a:t>
            </a:r>
            <a:r>
              <a:rPr lang="en-US" sz="1400" b="1" dirty="0">
                <a:solidFill>
                  <a:srgbClr val="000000"/>
                </a:solidFill>
                <a:latin typeface="+mn-lt"/>
              </a:rPr>
              <a:t>STUDENT S ON STUDENT_ID</a:t>
            </a:r>
            <a:endParaRPr sz="1400" b="1" dirty="0">
              <a:latin typeface="+mn-lt"/>
            </a:endParaRPr>
          </a:p>
          <a:p>
            <a:pPr>
              <a:lnSpc>
                <a:spcPct val="100000"/>
              </a:lnSpc>
            </a:pPr>
            <a:r>
              <a:rPr lang="en-US" sz="1400" b="1" dirty="0">
                <a:solidFill>
                  <a:srgbClr val="000000"/>
                </a:solidFill>
                <a:latin typeface="+mn-lt"/>
              </a:rPr>
              <a:t>WHERE V.TGRADE &gt; 4 / 10</a:t>
            </a:r>
            <a:endParaRPr sz="1400" b="1" dirty="0">
              <a:latin typeface="+mn-lt"/>
            </a:endParaRPr>
          </a:p>
          <a:p>
            <a:pPr>
              <a:lnSpc>
                <a:spcPct val="100000"/>
              </a:lnSpc>
            </a:pPr>
            <a:r>
              <a:rPr lang="en-US" sz="1400" b="1" dirty="0">
                <a:solidFill>
                  <a:srgbClr val="000000"/>
                </a:solidFill>
                <a:latin typeface="+mn-lt"/>
              </a:rPr>
              <a:t>GROUP BY V.STUDENT_ID, S.STUDENT_NAME</a:t>
            </a:r>
            <a:endParaRPr sz="1400" b="1" dirty="0">
              <a:latin typeface="+mn-lt"/>
            </a:endParaRPr>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adaptation</a:t>
            </a:r>
            <a:endParaRPr lang="el-GR" dirty="0"/>
          </a:p>
        </p:txBody>
      </p:sp>
      <p:sp>
        <p:nvSpPr>
          <p:cNvPr id="3" name="Text Placeholder 2"/>
          <p:cNvSpPr>
            <a:spLocks noGrp="1"/>
          </p:cNvSpPr>
          <p:nvPr>
            <p:ph type="body" idx="1"/>
          </p:nvPr>
        </p:nvSpPr>
        <p:spPr/>
        <p:txBody>
          <a:bodyPr/>
          <a:lstStyle/>
          <a:p>
            <a:r>
              <a:rPr lang="en-US" dirty="0" smtClean="0"/>
              <a:t>What views and mat. views are</a:t>
            </a:r>
          </a:p>
          <a:p>
            <a:r>
              <a:rPr lang="en-US" dirty="0" smtClean="0"/>
              <a:t>Traditional research problems related to views</a:t>
            </a:r>
          </a:p>
          <a:p>
            <a:r>
              <a:rPr lang="en-US" dirty="0" smtClean="0"/>
              <a:t>View adaptation</a:t>
            </a:r>
          </a:p>
          <a:p>
            <a:r>
              <a:rPr lang="en-US" dirty="0" smtClean="0"/>
              <a:t>Significant works</a:t>
            </a:r>
            <a:endParaRPr lang="el-GR" dirty="0" smtClean="0"/>
          </a:p>
        </p:txBody>
      </p:sp>
      <p:sp>
        <p:nvSpPr>
          <p:cNvPr id="5" name="Slide Number Placeholder 4"/>
          <p:cNvSpPr>
            <a:spLocks noGrp="1"/>
          </p:cNvSpPr>
          <p:nvPr>
            <p:ph type="sldNum" sz="quarter" idx="12"/>
          </p:nvPr>
        </p:nvSpPr>
        <p:spPr/>
        <p:txBody>
          <a:bodyPr/>
          <a:lstStyle/>
          <a:p>
            <a:fld id="{69E29E33-B620-47F9-BB04-8846C2A5AFCC}" type="slidenum">
              <a:rPr lang="en-US" smtClean="0"/>
              <a:pPr/>
              <a:t>9</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B534F264-710F-462F-ACDF-5EB054FAB7C1}" type="slidenum">
              <a:rPr lang="el-GR" smtClean="0"/>
              <a:pPr/>
              <a:t>90</a:t>
            </a:fld>
            <a:endParaRPr lang="el-GR"/>
          </a:p>
        </p:txBody>
      </p:sp>
      <p:sp>
        <p:nvSpPr>
          <p:cNvPr id="23554" name="Title 1"/>
          <p:cNvSpPr>
            <a:spLocks noGrp="1"/>
          </p:cNvSpPr>
          <p:nvPr>
            <p:ph type="title"/>
          </p:nvPr>
        </p:nvSpPr>
        <p:spPr>
          <a:xfrm>
            <a:off x="457200" y="115888"/>
            <a:ext cx="8229600" cy="1143000"/>
          </a:xfrm>
        </p:spPr>
        <p:txBody>
          <a:bodyPr/>
          <a:lstStyle/>
          <a:p>
            <a:pPr eaLnBrk="1" hangingPunct="1"/>
            <a:r>
              <a:rPr lang="en-US" dirty="0" smtClean="0">
                <a:solidFill>
                  <a:srgbClr val="0000FF"/>
                </a:solidFill>
              </a:rPr>
              <a:t>Policies</a:t>
            </a:r>
            <a:r>
              <a:rPr lang="en-US" dirty="0" smtClean="0"/>
              <a:t> to predetermine reactions</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35248" y="352844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4"/>
          <p:cNvSpPr txBox="1">
            <a:spLocks noChangeArrowheads="1"/>
          </p:cNvSpPr>
          <p:nvPr/>
        </p:nvSpPr>
        <p:spPr bwMode="auto">
          <a:xfrm>
            <a:off x="2492152" y="3851756"/>
            <a:ext cx="1719808"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addition</a:t>
            </a:r>
            <a:endParaRPr lang="en-US" i="1" dirty="0"/>
          </a:p>
        </p:txBody>
      </p:sp>
      <p:sp>
        <p:nvSpPr>
          <p:cNvPr id="17" name="TextBox 14"/>
          <p:cNvSpPr txBox="1">
            <a:spLocks noChangeArrowheads="1"/>
          </p:cNvSpPr>
          <p:nvPr/>
        </p:nvSpPr>
        <p:spPr bwMode="auto">
          <a:xfrm>
            <a:off x="6444208" y="1331476"/>
            <a:ext cx="2088232"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deletion</a:t>
            </a:r>
            <a:endParaRPr lang="en-US" i="1" dirty="0"/>
          </a:p>
        </p:txBody>
      </p:sp>
      <p:sp>
        <p:nvSpPr>
          <p:cNvPr id="18" name="TextBox 17"/>
          <p:cNvSpPr txBox="1"/>
          <p:nvPr/>
        </p:nvSpPr>
        <p:spPr>
          <a:xfrm>
            <a:off x="4752528" y="984785"/>
            <a:ext cx="4283968" cy="5324535"/>
          </a:xfrm>
          <a:prstGeom prst="rect">
            <a:avLst/>
          </a:prstGeom>
          <a:solidFill>
            <a:schemeClr val="accent6">
              <a:lumMod val="20000"/>
              <a:lumOff val="80000"/>
            </a:schemeClr>
          </a:solidFill>
        </p:spPr>
        <p:txBody>
          <a:bodyPr wrap="square" rtlCol="0">
            <a:spAutoFit/>
          </a:bodyPr>
          <a:lstStyle/>
          <a:p>
            <a:r>
              <a:rPr lang="en-US" sz="1000" dirty="0" smtClean="0">
                <a:latin typeface="Consolas" pitchFamily="49" charset="0"/>
                <a:cs typeface="Consolas" pitchFamily="49" charset="0"/>
              </a:rPr>
              <a:t>RELATION.OUT.SELF: on ADD_ATTRIBUTE then PROPAGATE;</a:t>
            </a:r>
          </a:p>
          <a:p>
            <a:r>
              <a:rPr lang="en-US" sz="1000" dirty="0" smtClean="0">
                <a:latin typeface="Consolas" pitchFamily="49" charset="0"/>
                <a:cs typeface="Consolas" pitchFamily="49" charset="0"/>
              </a:rPr>
              <a:t>RELATION.OUT.SELF: on DELETE_SELF then PROPAGATE;</a:t>
            </a:r>
          </a:p>
          <a:p>
            <a:r>
              <a:rPr lang="en-US" sz="1000" dirty="0" smtClean="0">
                <a:latin typeface="Consolas" pitchFamily="49" charset="0"/>
                <a:cs typeface="Consolas" pitchFamily="49" charset="0"/>
              </a:rPr>
              <a:t>RELATION.OUT.SELF: on RENAME_SELF then PROPAGATE;</a:t>
            </a:r>
          </a:p>
          <a:p>
            <a:r>
              <a:rPr lang="en-US" sz="1000" dirty="0" smtClean="0">
                <a:latin typeface="Consolas" pitchFamily="49" charset="0"/>
                <a:cs typeface="Consolas" pitchFamily="49" charset="0"/>
              </a:rPr>
              <a:t>RELATION.OUT.ATTRIBUTES: on DELETE_SELF then PROPAGATE;</a:t>
            </a:r>
          </a:p>
          <a:p>
            <a:pPr>
              <a:spcAft>
                <a:spcPts val="600"/>
              </a:spcAft>
            </a:pPr>
            <a:r>
              <a:rPr lang="en-US" sz="1000" dirty="0" smtClean="0">
                <a:latin typeface="Consolas" pitchFamily="49" charset="0"/>
                <a:cs typeface="Consolas" pitchFamily="49" charset="0"/>
              </a:rPr>
              <a:t>RELATION.OUT.ATTRIBUTES: on RENAME_SELF then PROPAGATE;</a:t>
            </a:r>
          </a:p>
          <a:p>
            <a:r>
              <a:rPr lang="en-US" sz="1000" dirty="0" smtClean="0">
                <a:latin typeface="Consolas" pitchFamily="49" charset="0"/>
                <a:cs typeface="Consolas" pitchFamily="49" charset="0"/>
              </a:rPr>
              <a:t>VIEW.OUT.SELF: on ADD_ATTRIBUTE then PROPAGATE;</a:t>
            </a:r>
          </a:p>
          <a:p>
            <a:r>
              <a:rPr lang="en-US" sz="1000" dirty="0" smtClean="0">
                <a:latin typeface="Consolas" pitchFamily="49" charset="0"/>
                <a:cs typeface="Consolas" pitchFamily="49" charset="0"/>
              </a:rPr>
              <a:t>VIEW.OUT.SELF: on ADD_ATTRIBUTE_PROVIDER then PROPAGATE;</a:t>
            </a:r>
          </a:p>
          <a:p>
            <a:r>
              <a:rPr lang="en-US" sz="1000" dirty="0" smtClean="0">
                <a:latin typeface="Consolas" pitchFamily="49" charset="0"/>
                <a:cs typeface="Consolas" pitchFamily="49" charset="0"/>
              </a:rPr>
              <a:t>VIEW.OUT.SELF: on DELETE_SELF then PROPAGATE;</a:t>
            </a:r>
          </a:p>
          <a:p>
            <a:r>
              <a:rPr lang="en-US" sz="1000" dirty="0" smtClean="0">
                <a:latin typeface="Consolas" pitchFamily="49" charset="0"/>
                <a:cs typeface="Consolas" pitchFamily="49" charset="0"/>
              </a:rPr>
              <a:t>VIEW.OUT.SELF: on RENAME_SELF then PROPAGATE;</a:t>
            </a:r>
          </a:p>
          <a:p>
            <a:r>
              <a:rPr lang="en-US" sz="1000" dirty="0" smtClean="0">
                <a:latin typeface="Consolas" pitchFamily="49" charset="0"/>
                <a:cs typeface="Consolas" pitchFamily="49" charset="0"/>
              </a:rPr>
              <a:t>VIEW.OUT.ATTRIBUTES: on DELETE_SELF then PROPAGATE;</a:t>
            </a:r>
          </a:p>
          <a:p>
            <a:r>
              <a:rPr lang="en-US" sz="1000" dirty="0" smtClean="0">
                <a:latin typeface="Consolas" pitchFamily="49" charset="0"/>
                <a:cs typeface="Consolas" pitchFamily="49" charset="0"/>
              </a:rPr>
              <a:t>VIEW.OUT.ATTRIBUTES: on RENAME_SELF then PROPAGATE;</a:t>
            </a:r>
          </a:p>
          <a:p>
            <a:r>
              <a:rPr lang="en-US" sz="1000" dirty="0" smtClean="0">
                <a:latin typeface="Consolas" pitchFamily="49" charset="0"/>
                <a:cs typeface="Consolas" pitchFamily="49" charset="0"/>
              </a:rPr>
              <a:t>VIEW.OUT.ATTRIBUTES: on DELETE_PROVIDER then PROPAGATE;</a:t>
            </a:r>
          </a:p>
          <a:p>
            <a:r>
              <a:rPr lang="en-US" sz="1000" dirty="0" smtClean="0">
                <a:latin typeface="Consolas" pitchFamily="49" charset="0"/>
                <a:cs typeface="Consolas" pitchFamily="49" charset="0"/>
              </a:rPr>
              <a:t>VIEW.OUT.ATTRIBUTES: on RENAME_PROVIDER then PROPAGATE;</a:t>
            </a:r>
          </a:p>
          <a:p>
            <a:r>
              <a:rPr lang="en-US" sz="1000" dirty="0" smtClean="0">
                <a:latin typeface="Consolas" pitchFamily="49" charset="0"/>
                <a:cs typeface="Consolas" pitchFamily="49" charset="0"/>
              </a:rPr>
              <a:t>VIEW.IN.SELF: on DELETE_PROVIDER then PROPAGATE;</a:t>
            </a:r>
          </a:p>
          <a:p>
            <a:r>
              <a:rPr lang="en-US" sz="1000" dirty="0" smtClean="0">
                <a:latin typeface="Consolas" pitchFamily="49" charset="0"/>
                <a:cs typeface="Consolas" pitchFamily="49" charset="0"/>
              </a:rPr>
              <a:t>VIEW.IN.SELF: on RENAME_PROVIDER then PROPAGATE;</a:t>
            </a:r>
          </a:p>
          <a:p>
            <a:r>
              <a:rPr lang="en-US" sz="1000" dirty="0" smtClean="0">
                <a:latin typeface="Consolas" pitchFamily="49" charset="0"/>
                <a:cs typeface="Consolas" pitchFamily="49" charset="0"/>
              </a:rPr>
              <a:t>VIEW.IN.SELF: on ADD_ATTRIBUTE_PROVIDER then PROPAGATE;</a:t>
            </a:r>
          </a:p>
          <a:p>
            <a:r>
              <a:rPr lang="en-US" sz="1000" dirty="0" smtClean="0">
                <a:latin typeface="Consolas" pitchFamily="49" charset="0"/>
                <a:cs typeface="Consolas" pitchFamily="49" charset="0"/>
              </a:rPr>
              <a:t>VIEW.IN.ATTRIBUTES: on DELETE_PROVIDER then PROPAGATE;</a:t>
            </a:r>
          </a:p>
          <a:p>
            <a:r>
              <a:rPr lang="en-US" sz="1000" dirty="0" smtClean="0">
                <a:latin typeface="Consolas" pitchFamily="49" charset="0"/>
                <a:cs typeface="Consolas" pitchFamily="49" charset="0"/>
              </a:rPr>
              <a:t>VIEW.IN.ATTRIBUTES: on RENAME_PROVIDER then PROPAGATE;</a:t>
            </a:r>
          </a:p>
          <a:p>
            <a:pPr>
              <a:spcAft>
                <a:spcPts val="600"/>
              </a:spcAft>
            </a:pPr>
            <a:r>
              <a:rPr lang="en-US" sz="1000" dirty="0" smtClean="0">
                <a:latin typeface="Consolas" pitchFamily="49" charset="0"/>
                <a:cs typeface="Consolas" pitchFamily="49" charset="0"/>
              </a:rPr>
              <a:t>VIEW.SMTX.SELF: on ALTER_SEMANTICS then PROPAGATE;</a:t>
            </a:r>
          </a:p>
          <a:p>
            <a:r>
              <a:rPr lang="en-US" sz="1000" dirty="0" smtClean="0">
                <a:latin typeface="Consolas" pitchFamily="49" charset="0"/>
                <a:cs typeface="Consolas" pitchFamily="49" charset="0"/>
              </a:rPr>
              <a:t>QUERY.OUT.SELF: on ADD_ATTRIBUTE then PROPAGATE;</a:t>
            </a:r>
          </a:p>
          <a:p>
            <a:r>
              <a:rPr lang="en-US" sz="1000" dirty="0" smtClean="0">
                <a:latin typeface="Consolas" pitchFamily="49" charset="0"/>
                <a:cs typeface="Consolas" pitchFamily="49" charset="0"/>
              </a:rPr>
              <a:t>QUERY.OUT.SELF: on ADD_ATTRIBUTE_PROVIDER then PROPAGATE;</a:t>
            </a:r>
          </a:p>
          <a:p>
            <a:r>
              <a:rPr lang="en-US" sz="1000" dirty="0" smtClean="0">
                <a:latin typeface="Consolas" pitchFamily="49" charset="0"/>
                <a:cs typeface="Consolas" pitchFamily="49" charset="0"/>
              </a:rPr>
              <a:t>QUERY.OUT.SELF: on DELETE_SELF then PROPAGATE;</a:t>
            </a:r>
          </a:p>
          <a:p>
            <a:r>
              <a:rPr lang="en-US" sz="1000" dirty="0" smtClean="0">
                <a:latin typeface="Consolas" pitchFamily="49" charset="0"/>
                <a:cs typeface="Consolas" pitchFamily="49" charset="0"/>
              </a:rPr>
              <a:t>QUERY.OUT.SELF: on RENAME_SELF then PROPAGATE;</a:t>
            </a:r>
          </a:p>
          <a:p>
            <a:r>
              <a:rPr lang="en-US" sz="1000" dirty="0" smtClean="0">
                <a:latin typeface="Consolas" pitchFamily="49" charset="0"/>
                <a:cs typeface="Consolas" pitchFamily="49" charset="0"/>
              </a:rPr>
              <a:t>QUERY.OUT.ATTRIBUTES: on DELETE_SELF then PROPAGATE;</a:t>
            </a:r>
          </a:p>
          <a:p>
            <a:r>
              <a:rPr lang="en-US" sz="1000" dirty="0" smtClean="0">
                <a:latin typeface="Consolas" pitchFamily="49" charset="0"/>
                <a:cs typeface="Consolas" pitchFamily="49" charset="0"/>
              </a:rPr>
              <a:t>QUERY.OUT.ATTRIBUTES: on RENAME_SELF then PROPAGATE;</a:t>
            </a:r>
          </a:p>
          <a:p>
            <a:r>
              <a:rPr lang="en-US" sz="1000" dirty="0" smtClean="0">
                <a:latin typeface="Consolas" pitchFamily="49" charset="0"/>
                <a:cs typeface="Consolas" pitchFamily="49" charset="0"/>
              </a:rPr>
              <a:t>QUERY.OUT.ATTRIBUTES: on DELETE_PROVIDER then PROPAGATE;</a:t>
            </a:r>
          </a:p>
          <a:p>
            <a:r>
              <a:rPr lang="en-US" sz="1000" dirty="0" smtClean="0">
                <a:latin typeface="Consolas" pitchFamily="49" charset="0"/>
                <a:cs typeface="Consolas" pitchFamily="49" charset="0"/>
              </a:rPr>
              <a:t>QUERY.OUT.ATTRIBUTES: on RENAME_PROVIDER then PROPAGATE;</a:t>
            </a:r>
          </a:p>
          <a:p>
            <a:r>
              <a:rPr lang="en-US" sz="1000" dirty="0" smtClean="0">
                <a:latin typeface="Consolas" pitchFamily="49" charset="0"/>
                <a:cs typeface="Consolas" pitchFamily="49" charset="0"/>
              </a:rPr>
              <a:t>QUERY.IN.SELF: on DELETE_PROVIDER then PROPAGATE;</a:t>
            </a:r>
          </a:p>
          <a:p>
            <a:r>
              <a:rPr lang="en-US" sz="1000" dirty="0" smtClean="0">
                <a:latin typeface="Consolas" pitchFamily="49" charset="0"/>
                <a:cs typeface="Consolas" pitchFamily="49" charset="0"/>
              </a:rPr>
              <a:t>QUERY.IN.SELF: on RENAME_PROVIDER then PROPAGATE;</a:t>
            </a:r>
          </a:p>
          <a:p>
            <a:r>
              <a:rPr lang="en-US" sz="1000" dirty="0" smtClean="0">
                <a:latin typeface="Consolas" pitchFamily="49" charset="0"/>
                <a:cs typeface="Consolas" pitchFamily="49" charset="0"/>
              </a:rPr>
              <a:t>QUERY.IN.SELF: on ADD_ATTRIBUTE_PROVIDER then PROPAGATE;</a:t>
            </a:r>
          </a:p>
          <a:p>
            <a:r>
              <a:rPr lang="en-US" sz="1000" dirty="0" smtClean="0">
                <a:latin typeface="Consolas" pitchFamily="49" charset="0"/>
                <a:cs typeface="Consolas" pitchFamily="49" charset="0"/>
              </a:rPr>
              <a:t>QUERY.IN.ATTRIBUTES: on DELETE_PROVIDER then PROPAGATE;</a:t>
            </a:r>
          </a:p>
          <a:p>
            <a:r>
              <a:rPr lang="en-US" sz="1000" dirty="0" smtClean="0">
                <a:latin typeface="Consolas" pitchFamily="49" charset="0"/>
                <a:cs typeface="Consolas" pitchFamily="49" charset="0"/>
              </a:rPr>
              <a:t>QUERY.IN.ATTRIBUTES: on RENAME_PROVIDER then PROPAGATE;</a:t>
            </a:r>
          </a:p>
          <a:p>
            <a:r>
              <a:rPr lang="en-US" sz="1000" dirty="0" smtClean="0">
                <a:latin typeface="Consolas" pitchFamily="49" charset="0"/>
                <a:cs typeface="Consolas" pitchFamily="49" charset="0"/>
              </a:rPr>
              <a:t>QUERY.SMTX.SELF: on ALTER_SEMANTICS then PROPAGATE;</a:t>
            </a:r>
          </a:p>
        </p:txBody>
      </p:sp>
      <p:sp>
        <p:nvSpPr>
          <p:cNvPr id="23" name="TextBox 14"/>
          <p:cNvSpPr txBox="1">
            <a:spLocks noChangeArrowheads="1"/>
          </p:cNvSpPr>
          <p:nvPr/>
        </p:nvSpPr>
        <p:spPr bwMode="auto">
          <a:xfrm>
            <a:off x="323528" y="6095037"/>
            <a:ext cx="4032448" cy="646331"/>
          </a:xfrm>
          <a:prstGeom prst="rect">
            <a:avLst/>
          </a:prstGeom>
          <a:solidFill>
            <a:srgbClr val="002060"/>
          </a:solidFill>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t>Policies to </a:t>
            </a:r>
            <a:r>
              <a:rPr lang="en-US" b="1" i="1" dirty="0" smtClean="0">
                <a:solidFill>
                  <a:srgbClr val="FFFF00"/>
                </a:solidFill>
              </a:rPr>
              <a:t>predetermine the modules’ reaction to a hypothetical event</a:t>
            </a:r>
            <a:r>
              <a:rPr lang="en-US" b="1" i="1" dirty="0" smtClean="0"/>
              <a:t>?</a:t>
            </a:r>
            <a:endParaRPr lang="en-US" b="1" i="1" dirty="0"/>
          </a:p>
        </p:txBody>
      </p:sp>
      <p:sp>
        <p:nvSpPr>
          <p:cNvPr id="24" name="Footer Placeholder 2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pvassil\PERSONAL\TALKS\eBISS-2015\TALK\WORKING\fig01a.png"/>
          <p:cNvPicPr>
            <a:picLocks noChangeAspect="1" noChangeArrowheads="1"/>
          </p:cNvPicPr>
          <p:nvPr/>
        </p:nvPicPr>
        <p:blipFill>
          <a:blip r:embed="rId3"/>
          <a:srcRect/>
          <a:stretch>
            <a:fillRect/>
          </a:stretch>
        </p:blipFill>
        <p:spPr bwMode="auto">
          <a:xfrm>
            <a:off x="251520" y="915699"/>
            <a:ext cx="8424936" cy="5753661"/>
          </a:xfrm>
          <a:prstGeom prst="rect">
            <a:avLst/>
          </a:prstGeom>
          <a:noFill/>
        </p:spPr>
      </p:pic>
      <p:sp>
        <p:nvSpPr>
          <p:cNvPr id="18" name="Slide Number Placeholder 17"/>
          <p:cNvSpPr>
            <a:spLocks noGrp="1"/>
          </p:cNvSpPr>
          <p:nvPr>
            <p:ph type="sldNum" sz="quarter" idx="12"/>
          </p:nvPr>
        </p:nvSpPr>
        <p:spPr/>
        <p:txBody>
          <a:bodyPr/>
          <a:lstStyle/>
          <a:p>
            <a:fld id="{B534F264-710F-462F-ACDF-5EB054FAB7C1}" type="slidenum">
              <a:rPr lang="el-GR" smtClean="0"/>
              <a:pPr/>
              <a:t>91</a:t>
            </a:fld>
            <a:endParaRPr lang="el-GR"/>
          </a:p>
        </p:txBody>
      </p:sp>
      <p:sp>
        <p:nvSpPr>
          <p:cNvPr id="23554" name="Title 1"/>
          <p:cNvSpPr>
            <a:spLocks noGrp="1"/>
          </p:cNvSpPr>
          <p:nvPr>
            <p:ph type="title"/>
          </p:nvPr>
        </p:nvSpPr>
        <p:spPr>
          <a:xfrm>
            <a:off x="457200" y="115888"/>
            <a:ext cx="8229600" cy="1143000"/>
          </a:xfrm>
        </p:spPr>
        <p:txBody>
          <a:bodyPr>
            <a:normAutofit/>
          </a:bodyPr>
          <a:lstStyle/>
          <a:p>
            <a:r>
              <a:rPr lang="en-US" dirty="0" smtClean="0"/>
              <a:t>How to handle evolution?</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2" name="TextBox 21"/>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assessment &amp; rewriting</a:t>
            </a:r>
            <a:endParaRPr lang="el-GR"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92</a:t>
            </a:fld>
            <a:endParaRPr lang="en-US"/>
          </a:p>
        </p:txBody>
      </p:sp>
      <p:pic>
        <p:nvPicPr>
          <p:cNvPr id="3074" name="Picture 2" descr="D:\Users\pvassil\PERSONAL\TALKS\eBISS-2015\TALK\WORKING\fig01b.png"/>
          <p:cNvPicPr>
            <a:picLocks noChangeAspect="1" noChangeArrowheads="1"/>
          </p:cNvPicPr>
          <p:nvPr/>
        </p:nvPicPr>
        <p:blipFill>
          <a:blip r:embed="rId2"/>
          <a:srcRect/>
          <a:stretch>
            <a:fillRect/>
          </a:stretch>
        </p:blipFill>
        <p:spPr bwMode="auto">
          <a:xfrm>
            <a:off x="323528" y="1700808"/>
            <a:ext cx="3651250" cy="3184525"/>
          </a:xfrm>
          <a:prstGeom prst="rect">
            <a:avLst/>
          </a:prstGeom>
          <a:noFill/>
        </p:spPr>
      </p:pic>
      <p:pic>
        <p:nvPicPr>
          <p:cNvPr id="3075" name="Picture 3" descr="D:\Users\pvassil\PERSONAL\TALKS\eBISS-2015\TALK\WORKING\fig01c.png"/>
          <p:cNvPicPr>
            <a:picLocks noChangeAspect="1" noChangeArrowheads="1"/>
          </p:cNvPicPr>
          <p:nvPr/>
        </p:nvPicPr>
        <p:blipFill>
          <a:blip r:embed="rId3"/>
          <a:srcRect/>
          <a:stretch>
            <a:fillRect/>
          </a:stretch>
        </p:blipFill>
        <p:spPr bwMode="auto">
          <a:xfrm>
            <a:off x="4860032" y="1772816"/>
            <a:ext cx="3297237" cy="2925763"/>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Internals of impact assess. &amp; rewriting</a:t>
            </a:r>
            <a:endParaRPr lang="el-GR" dirty="0"/>
          </a:p>
        </p:txBody>
      </p:sp>
      <p:sp>
        <p:nvSpPr>
          <p:cNvPr id="3" name="Content Placeholder 2"/>
          <p:cNvSpPr>
            <a:spLocks noGrp="1"/>
          </p:cNvSpPr>
          <p:nvPr>
            <p:ph idx="1"/>
          </p:nvPr>
        </p:nvSpPr>
        <p:spPr>
          <a:xfrm>
            <a:off x="457200" y="1268760"/>
            <a:ext cx="8229600" cy="4857403"/>
          </a:xfrm>
        </p:spPr>
        <p:txBody>
          <a:bodyPr>
            <a:noAutofit/>
          </a:bodyPr>
          <a:lstStyle/>
          <a:p>
            <a:pPr marL="514350" indent="-514350">
              <a:buFont typeface="+mj-lt"/>
              <a:buAutoNum type="arabicPeriod"/>
            </a:pPr>
            <a:r>
              <a:rPr lang="en-US" sz="2400" b="1" dirty="0" smtClean="0"/>
              <a:t>Impact assessment</a:t>
            </a:r>
            <a:r>
              <a:rPr lang="en-US" sz="2400" dirty="0" smtClean="0"/>
              <a:t>. Given a potential event, a status determination algorithm makes sure that the nodes of the ecosystem are assigned a status concerning (a) whether they are affected by the event or not and (b) what their reaction to the event is (block or propagate).</a:t>
            </a:r>
          </a:p>
          <a:p>
            <a:pPr marL="514350" indent="-514350">
              <a:buFont typeface="+mj-lt"/>
              <a:buAutoNum type="arabicPeriod"/>
            </a:pPr>
            <a:r>
              <a:rPr lang="en-US" sz="2400" b="1" dirty="0" smtClean="0"/>
              <a:t>Conflict resolution and calculation of variants</a:t>
            </a:r>
            <a:r>
              <a:rPr lang="en-US" sz="2400" dirty="0" smtClean="0"/>
              <a:t>. Algorithm that checks the affected parts of the graph in order to highlight affected nodes with whether they will adapt to a new version or retain both their old and new variants.</a:t>
            </a:r>
          </a:p>
          <a:p>
            <a:pPr marL="514350" indent="-514350">
              <a:buFont typeface="+mj-lt"/>
              <a:buAutoNum type="arabicPeriod"/>
            </a:pPr>
            <a:r>
              <a:rPr lang="en-US" sz="2400" b="1" dirty="0" smtClean="0"/>
              <a:t>Module Rewriting</a:t>
            </a:r>
            <a:r>
              <a:rPr lang="en-US" sz="2400" dirty="0" smtClean="0"/>
              <a:t>. Our algorithm visits affected modules sequentially and performs the appropriate restructuring of nodes and edges.</a:t>
            </a:r>
            <a:endParaRPr lang="en-US" sz="24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noAutofit/>
          </a:bodyPr>
          <a:lstStyle/>
          <a:p>
            <a:r>
              <a:rPr lang="en-US" sz="4000" dirty="0" smtClean="0"/>
              <a:t>Conflicts: what they are and how to handle them (more than flooding)</a:t>
            </a:r>
            <a:endParaRPr lang="el-GR" sz="4000" dirty="0"/>
          </a:p>
        </p:txBody>
      </p:sp>
      <p:sp>
        <p:nvSpPr>
          <p:cNvPr id="35" name="Slide Number Placeholder 34"/>
          <p:cNvSpPr>
            <a:spLocks noGrp="1"/>
          </p:cNvSpPr>
          <p:nvPr>
            <p:ph type="sldNum" sz="quarter" idx="12"/>
          </p:nvPr>
        </p:nvSpPr>
        <p:spPr/>
        <p:txBody>
          <a:bodyPr/>
          <a:lstStyle/>
          <a:p>
            <a:fld id="{B6F15528-21DE-4FAA-801E-634DDDAF4B2B}" type="slidenum">
              <a:rPr lang="en-US" smtClean="0"/>
              <a:pPr/>
              <a:t>94</a:t>
            </a:fld>
            <a:endParaRPr lang="en-US" dirty="0"/>
          </a:p>
        </p:txBody>
      </p:sp>
      <p:sp>
        <p:nvSpPr>
          <p:cNvPr id="333" name="TextShape 1"/>
          <p:cNvSpPr txBox="1"/>
          <p:nvPr/>
        </p:nvSpPr>
        <p:spPr>
          <a:xfrm>
            <a:off x="457200" y="274680"/>
            <a:ext cx="8229240" cy="1142640"/>
          </a:xfrm>
          <a:prstGeom prst="rect">
            <a:avLst/>
          </a:prstGeom>
        </p:spPr>
        <p:txBody>
          <a:bodyPr anchor="ctr"/>
          <a:lstStyle/>
          <a:p>
            <a:pPr algn="ctr">
              <a:lnSpc>
                <a:spcPct val="100000"/>
              </a:lnSpc>
            </a:pPr>
            <a:endParaRPr dirty="0"/>
          </a:p>
        </p:txBody>
      </p:sp>
      <p:sp>
        <p:nvSpPr>
          <p:cNvPr id="334" name="CustomShape 2"/>
          <p:cNvSpPr/>
          <p:nvPr/>
        </p:nvSpPr>
        <p:spPr>
          <a:xfrm>
            <a:off x="936840" y="1772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R</a:t>
            </a:r>
            <a:endParaRPr dirty="0"/>
          </a:p>
        </p:txBody>
      </p:sp>
      <p:sp>
        <p:nvSpPr>
          <p:cNvPr id="335" name="CustomShape 3"/>
          <p:cNvSpPr/>
          <p:nvPr/>
        </p:nvSpPr>
        <p:spPr>
          <a:xfrm>
            <a:off x="921000" y="2493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View0</a:t>
            </a:r>
            <a:endParaRPr dirty="0"/>
          </a:p>
        </p:txBody>
      </p:sp>
      <p:sp>
        <p:nvSpPr>
          <p:cNvPr id="336" name="CustomShape 4"/>
          <p:cNvSpPr/>
          <p:nvPr/>
        </p:nvSpPr>
        <p:spPr>
          <a:xfrm>
            <a:off x="1557840" y="2241360"/>
            <a:ext cx="5400" cy="250920"/>
          </a:xfrm>
          <a:prstGeom prst="straightConnector1">
            <a:avLst/>
          </a:prstGeom>
          <a:ln w="9360">
            <a:solidFill>
              <a:srgbClr val="4A7EBB"/>
            </a:solidFill>
            <a:round/>
            <a:tailEnd type="triangle" w="med" len="med"/>
          </a:ln>
        </p:spPr>
      </p:sp>
      <p:sp>
        <p:nvSpPr>
          <p:cNvPr id="337" name="CustomShape 5"/>
          <p:cNvSpPr/>
          <p:nvPr/>
        </p:nvSpPr>
        <p:spPr>
          <a:xfrm>
            <a:off x="173640" y="3069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View1</a:t>
            </a:r>
            <a:endParaRPr dirty="0"/>
          </a:p>
        </p:txBody>
      </p:sp>
      <p:sp>
        <p:nvSpPr>
          <p:cNvPr id="338" name="CustomShape 6"/>
          <p:cNvSpPr/>
          <p:nvPr/>
        </p:nvSpPr>
        <p:spPr>
          <a:xfrm>
            <a:off x="1610040" y="3069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View2</a:t>
            </a:r>
            <a:endParaRPr dirty="0"/>
          </a:p>
        </p:txBody>
      </p:sp>
      <p:sp>
        <p:nvSpPr>
          <p:cNvPr id="339" name="CustomShape 7"/>
          <p:cNvSpPr/>
          <p:nvPr/>
        </p:nvSpPr>
        <p:spPr>
          <a:xfrm flipH="1">
            <a:off x="815520" y="2800080"/>
            <a:ext cx="292680" cy="268560"/>
          </a:xfrm>
          <a:prstGeom prst="straightConnector1">
            <a:avLst/>
          </a:prstGeom>
          <a:ln w="9360">
            <a:solidFill>
              <a:srgbClr val="4A7EBB"/>
            </a:solidFill>
            <a:round/>
            <a:tailEnd type="triangle" w="med" len="med"/>
          </a:ln>
        </p:spPr>
      </p:sp>
      <p:sp>
        <p:nvSpPr>
          <p:cNvPr id="340" name="CustomShape 8"/>
          <p:cNvSpPr/>
          <p:nvPr/>
        </p:nvSpPr>
        <p:spPr>
          <a:xfrm>
            <a:off x="2017920" y="2800080"/>
            <a:ext cx="234360" cy="268560"/>
          </a:xfrm>
          <a:prstGeom prst="straightConnector1">
            <a:avLst/>
          </a:prstGeom>
          <a:ln w="9360">
            <a:solidFill>
              <a:srgbClr val="4A7EBB"/>
            </a:solidFill>
            <a:round/>
            <a:tailEnd type="triangle" w="med" len="med"/>
          </a:ln>
        </p:spPr>
      </p:sp>
      <p:sp>
        <p:nvSpPr>
          <p:cNvPr id="341" name="CustomShape 9"/>
          <p:cNvSpPr/>
          <p:nvPr/>
        </p:nvSpPr>
        <p:spPr>
          <a:xfrm>
            <a:off x="882840" y="3645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42" name="CustomShape 10"/>
          <p:cNvSpPr/>
          <p:nvPr/>
        </p:nvSpPr>
        <p:spPr>
          <a:xfrm>
            <a:off x="2405640" y="3645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43" name="CustomShape 11"/>
          <p:cNvSpPr/>
          <p:nvPr/>
        </p:nvSpPr>
        <p:spPr>
          <a:xfrm flipH="1">
            <a:off x="1524720" y="3376440"/>
            <a:ext cx="272520" cy="268560"/>
          </a:xfrm>
          <a:prstGeom prst="straightConnector1">
            <a:avLst/>
          </a:prstGeom>
          <a:ln w="9360">
            <a:solidFill>
              <a:srgbClr val="4A7EBB"/>
            </a:solidFill>
            <a:round/>
            <a:tailEnd type="triangle" w="med" len="med"/>
          </a:ln>
        </p:spPr>
      </p:sp>
      <p:sp>
        <p:nvSpPr>
          <p:cNvPr id="344" name="CustomShape 12"/>
          <p:cNvSpPr/>
          <p:nvPr/>
        </p:nvSpPr>
        <p:spPr>
          <a:xfrm>
            <a:off x="2707320" y="3376440"/>
            <a:ext cx="340920" cy="268560"/>
          </a:xfrm>
          <a:prstGeom prst="straightConnector1">
            <a:avLst/>
          </a:prstGeom>
          <a:ln w="9360">
            <a:solidFill>
              <a:srgbClr val="4A7EBB"/>
            </a:solidFill>
            <a:round/>
            <a:tailEnd type="triangle" w="med" len="med"/>
          </a:ln>
        </p:spPr>
      </p:sp>
      <p:sp>
        <p:nvSpPr>
          <p:cNvPr id="345" name="CustomShape 13"/>
          <p:cNvSpPr/>
          <p:nvPr/>
        </p:nvSpPr>
        <p:spPr>
          <a:xfrm>
            <a:off x="6730800" y="1772640"/>
            <a:ext cx="114660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R</a:t>
            </a:r>
            <a:endParaRPr dirty="0"/>
          </a:p>
        </p:txBody>
      </p:sp>
      <p:sp>
        <p:nvSpPr>
          <p:cNvPr id="346" name="CustomShape 14"/>
          <p:cNvSpPr/>
          <p:nvPr/>
        </p:nvSpPr>
        <p:spPr>
          <a:xfrm flipH="1">
            <a:off x="6041760" y="2241360"/>
            <a:ext cx="1261800" cy="250920"/>
          </a:xfrm>
          <a:prstGeom prst="straightConnector1">
            <a:avLst/>
          </a:prstGeom>
          <a:ln w="9360">
            <a:solidFill>
              <a:srgbClr val="4A7EBB"/>
            </a:solidFill>
            <a:custDash>
              <a:ds d="140000" sp="105000"/>
            </a:custDash>
            <a:round/>
            <a:tailEnd type="triangle" w="med" len="med"/>
          </a:ln>
        </p:spPr>
      </p:sp>
      <p:sp>
        <p:nvSpPr>
          <p:cNvPr id="347" name="CustomShape 15"/>
          <p:cNvSpPr/>
          <p:nvPr/>
        </p:nvSpPr>
        <p:spPr>
          <a:xfrm flipH="1">
            <a:off x="5310240" y="2800080"/>
            <a:ext cx="261000" cy="268560"/>
          </a:xfrm>
          <a:prstGeom prst="straightConnector1">
            <a:avLst/>
          </a:prstGeom>
          <a:ln w="9360">
            <a:solidFill>
              <a:srgbClr val="4A7EBB"/>
            </a:solidFill>
            <a:custDash>
              <a:ds d="140000" sp="105000"/>
            </a:custDash>
            <a:round/>
            <a:tailEnd type="triangle" w="med" len="med"/>
          </a:ln>
        </p:spPr>
      </p:sp>
      <p:sp>
        <p:nvSpPr>
          <p:cNvPr id="348" name="CustomShape 16"/>
          <p:cNvSpPr/>
          <p:nvPr/>
        </p:nvSpPr>
        <p:spPr>
          <a:xfrm>
            <a:off x="6512640" y="2800080"/>
            <a:ext cx="261000" cy="268560"/>
          </a:xfrm>
          <a:prstGeom prst="straightConnector1">
            <a:avLst/>
          </a:prstGeom>
          <a:ln w="9360">
            <a:solidFill>
              <a:srgbClr val="4A7EBB"/>
            </a:solidFill>
            <a:custDash>
              <a:ds d="140000" sp="105000"/>
            </a:custDash>
            <a:round/>
            <a:tailEnd type="triangle" w="med" len="med"/>
          </a:ln>
        </p:spPr>
      </p:sp>
      <p:sp>
        <p:nvSpPr>
          <p:cNvPr id="349" name="CustomShape 17"/>
          <p:cNvSpPr/>
          <p:nvPr/>
        </p:nvSpPr>
        <p:spPr>
          <a:xfrm>
            <a:off x="537756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0" name="CustomShape 18"/>
          <p:cNvSpPr/>
          <p:nvPr/>
        </p:nvSpPr>
        <p:spPr>
          <a:xfrm>
            <a:off x="6228240" y="2398776"/>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1" name="CustomShape 19"/>
          <p:cNvSpPr/>
          <p:nvPr/>
        </p:nvSpPr>
        <p:spPr>
          <a:xfrm>
            <a:off x="4646040" y="3069000"/>
            <a:ext cx="132948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52" name="CustomShape 20"/>
          <p:cNvSpPr/>
          <p:nvPr/>
        </p:nvSpPr>
        <p:spPr>
          <a:xfrm>
            <a:off x="5472600" y="296712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3" name="CustomShape 21"/>
          <p:cNvSpPr/>
          <p:nvPr/>
        </p:nvSpPr>
        <p:spPr>
          <a:xfrm>
            <a:off x="610908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54" name="CustomShape 22"/>
          <p:cNvSpPr/>
          <p:nvPr/>
        </p:nvSpPr>
        <p:spPr>
          <a:xfrm>
            <a:off x="6962808" y="297180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5" name="CustomShape 23"/>
          <p:cNvSpPr/>
          <p:nvPr/>
        </p:nvSpPr>
        <p:spPr>
          <a:xfrm>
            <a:off x="6109080" y="3645000"/>
            <a:ext cx="132948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56" name="CustomShape 24"/>
          <p:cNvSpPr/>
          <p:nvPr/>
        </p:nvSpPr>
        <p:spPr>
          <a:xfrm>
            <a:off x="6991440" y="3550920"/>
            <a:ext cx="248760" cy="363960"/>
          </a:xfrm>
          <a:prstGeom prst="rect">
            <a:avLst/>
          </a:prstGeom>
        </p:spPr>
        <p:txBody>
          <a:bodyPr lIns="90000" tIns="45000" rIns="90000" bIns="45000"/>
          <a:lstStyle/>
          <a:p>
            <a:pPr>
              <a:lnSpc>
                <a:spcPct val="100000"/>
              </a:lnSpc>
            </a:pPr>
            <a:r>
              <a:rPr lang="en-US" dirty="0">
                <a:solidFill>
                  <a:srgbClr val="000000"/>
                </a:solidFill>
                <a:latin typeface="Arial"/>
              </a:rPr>
              <a:t>n</a:t>
            </a:r>
            <a:endParaRPr dirty="0"/>
          </a:p>
        </p:txBody>
      </p:sp>
      <p:sp>
        <p:nvSpPr>
          <p:cNvPr id="357" name="CustomShape 25"/>
          <p:cNvSpPr/>
          <p:nvPr/>
        </p:nvSpPr>
        <p:spPr>
          <a:xfrm>
            <a:off x="6774000" y="3429000"/>
            <a:ext cx="360" cy="215640"/>
          </a:xfrm>
          <a:prstGeom prst="straightConnector1">
            <a:avLst/>
          </a:prstGeom>
          <a:ln w="9360">
            <a:solidFill>
              <a:srgbClr val="4A7EBB"/>
            </a:solidFill>
            <a:custDash>
              <a:ds d="140000" sp="105000"/>
            </a:custDash>
            <a:round/>
            <a:tailEnd type="triangle" w="med" len="med"/>
          </a:ln>
        </p:spPr>
      </p:sp>
      <p:sp>
        <p:nvSpPr>
          <p:cNvPr id="358" name="CustomShape 26"/>
          <p:cNvSpPr/>
          <p:nvPr/>
        </p:nvSpPr>
        <p:spPr>
          <a:xfrm>
            <a:off x="766212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9" name="CustomShape 27"/>
          <p:cNvSpPr/>
          <p:nvPr/>
        </p:nvSpPr>
        <p:spPr>
          <a:xfrm>
            <a:off x="766212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60" name="CustomShape 28"/>
          <p:cNvSpPr/>
          <p:nvPr/>
        </p:nvSpPr>
        <p:spPr>
          <a:xfrm>
            <a:off x="7671840" y="3645000"/>
            <a:ext cx="131976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61" name="CustomShape 29"/>
          <p:cNvSpPr/>
          <p:nvPr/>
        </p:nvSpPr>
        <p:spPr>
          <a:xfrm>
            <a:off x="7304640" y="2241360"/>
            <a:ext cx="1022040" cy="250920"/>
          </a:xfrm>
          <a:prstGeom prst="straightConnector1">
            <a:avLst/>
          </a:prstGeom>
          <a:ln w="9360">
            <a:solidFill>
              <a:srgbClr val="4A7EBB"/>
            </a:solidFill>
            <a:round/>
            <a:tailEnd type="triangle" w="med" len="med"/>
          </a:ln>
        </p:spPr>
      </p:sp>
      <p:sp>
        <p:nvSpPr>
          <p:cNvPr id="362" name="CustomShape 30"/>
          <p:cNvSpPr/>
          <p:nvPr/>
        </p:nvSpPr>
        <p:spPr>
          <a:xfrm>
            <a:off x="8327040" y="2853000"/>
            <a:ext cx="360" cy="215640"/>
          </a:xfrm>
          <a:prstGeom prst="straightConnector1">
            <a:avLst/>
          </a:prstGeom>
          <a:ln w="9360">
            <a:solidFill>
              <a:srgbClr val="4A7EBB"/>
            </a:solidFill>
            <a:round/>
            <a:tailEnd type="triangle" w="med" len="med"/>
          </a:ln>
        </p:spPr>
      </p:sp>
      <p:sp>
        <p:nvSpPr>
          <p:cNvPr id="363" name="CustomShape 31"/>
          <p:cNvSpPr/>
          <p:nvPr/>
        </p:nvSpPr>
        <p:spPr>
          <a:xfrm>
            <a:off x="8327040" y="3429000"/>
            <a:ext cx="4680" cy="215640"/>
          </a:xfrm>
          <a:prstGeom prst="straightConnector1">
            <a:avLst/>
          </a:prstGeom>
          <a:ln w="9360">
            <a:solidFill>
              <a:srgbClr val="4A7EBB"/>
            </a:solidFill>
            <a:round/>
            <a:tailEnd type="triangle" w="med" len="med"/>
          </a:ln>
        </p:spPr>
      </p:sp>
      <p:sp>
        <p:nvSpPr>
          <p:cNvPr id="37" name="Lightning Bolt 36"/>
          <p:cNvSpPr/>
          <p:nvPr/>
        </p:nvSpPr>
        <p:spPr>
          <a:xfrm flipH="1">
            <a:off x="2209800" y="2057400"/>
            <a:ext cx="457200" cy="53340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Box 38"/>
          <p:cNvSpPr txBox="1"/>
          <p:nvPr/>
        </p:nvSpPr>
        <p:spPr>
          <a:xfrm>
            <a:off x="152400" y="1295400"/>
            <a:ext cx="1219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BEFORE</a:t>
            </a:r>
            <a:endParaRPr lang="el-GR" dirty="0"/>
          </a:p>
        </p:txBody>
      </p:sp>
      <p:sp>
        <p:nvSpPr>
          <p:cNvPr id="40" name="TextBox 39"/>
          <p:cNvSpPr txBox="1"/>
          <p:nvPr/>
        </p:nvSpPr>
        <p:spPr>
          <a:xfrm>
            <a:off x="4572000" y="1447800"/>
            <a:ext cx="1219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AFTER</a:t>
            </a:r>
            <a:endParaRPr lang="el-GR" dirty="0"/>
          </a:p>
        </p:txBody>
      </p:sp>
      <p:sp>
        <p:nvSpPr>
          <p:cNvPr id="44" name="CustomShape 32"/>
          <p:cNvSpPr/>
          <p:nvPr/>
        </p:nvSpPr>
        <p:spPr>
          <a:xfrm>
            <a:off x="76200" y="4419600"/>
            <a:ext cx="4114800" cy="2286000"/>
          </a:xfrm>
          <a:prstGeom prst="rect">
            <a:avLst/>
          </a:prstGeom>
          <a:solidFill>
            <a:schemeClr val="bg1"/>
          </a:solidFill>
        </p:spPr>
        <p:txBody>
          <a:bodyPr lIns="90000" tIns="45000" rIns="90000" bIns="45000"/>
          <a:lstStyle/>
          <a:p>
            <a:pPr marL="177800" indent="-177800">
              <a:lnSpc>
                <a:spcPct val="100000"/>
              </a:lnSpc>
              <a:buFont typeface="Arial"/>
              <a:buChar char="•"/>
            </a:pPr>
            <a:r>
              <a:rPr lang="en-US" sz="2000" dirty="0">
                <a:solidFill>
                  <a:schemeClr val="tx1"/>
                </a:solidFill>
                <a:latin typeface="+mn-lt"/>
              </a:rPr>
              <a:t>View0 initiates a </a:t>
            </a:r>
            <a:r>
              <a:rPr lang="en-US" sz="2000" dirty="0" smtClean="0">
                <a:solidFill>
                  <a:schemeClr val="tx1"/>
                </a:solidFill>
                <a:latin typeface="+mn-lt"/>
              </a:rPr>
              <a:t>change</a:t>
            </a:r>
          </a:p>
          <a:p>
            <a:pPr marL="177800" indent="-177800">
              <a:lnSpc>
                <a:spcPct val="100000"/>
              </a:lnSpc>
              <a:buFont typeface="Arial"/>
              <a:buChar char="•"/>
            </a:pPr>
            <a:r>
              <a:rPr lang="en-US" sz="2000" dirty="0" smtClean="0">
                <a:solidFill>
                  <a:schemeClr val="tx1"/>
                </a:solidFill>
                <a:latin typeface="+mn-lt"/>
              </a:rPr>
              <a:t>View1 and View 2 accept the change</a:t>
            </a:r>
          </a:p>
          <a:p>
            <a:pPr marL="177800" indent="-177800">
              <a:lnSpc>
                <a:spcPct val="100000"/>
              </a:lnSpc>
              <a:buFont typeface="Arial"/>
              <a:buChar char="•"/>
            </a:pPr>
            <a:endParaRPr sz="2000" dirty="0">
              <a:solidFill>
                <a:schemeClr val="tx1"/>
              </a:solidFill>
              <a:latin typeface="+mn-lt"/>
            </a:endParaRPr>
          </a:p>
          <a:p>
            <a:pPr marL="177800" indent="-177800">
              <a:lnSpc>
                <a:spcPct val="100000"/>
              </a:lnSpc>
              <a:buFont typeface="Arial"/>
              <a:buChar char="•"/>
            </a:pPr>
            <a:r>
              <a:rPr lang="en-US" sz="2000" dirty="0">
                <a:solidFill>
                  <a:schemeClr val="tx1"/>
                </a:solidFill>
                <a:latin typeface="+mn-lt"/>
              </a:rPr>
              <a:t>Query2 rejects the </a:t>
            </a:r>
            <a:r>
              <a:rPr lang="en-US" sz="2000" dirty="0" smtClean="0">
                <a:solidFill>
                  <a:schemeClr val="tx1"/>
                </a:solidFill>
                <a:latin typeface="+mn-lt"/>
              </a:rPr>
              <a:t>change</a:t>
            </a:r>
            <a:endParaRPr sz="2000" dirty="0">
              <a:solidFill>
                <a:schemeClr val="tx1"/>
              </a:solidFill>
              <a:latin typeface="+mn-lt"/>
            </a:endParaRPr>
          </a:p>
          <a:p>
            <a:pPr marL="177800" indent="-177800">
              <a:lnSpc>
                <a:spcPct val="100000"/>
              </a:lnSpc>
              <a:buFont typeface="Arial"/>
              <a:buChar char="•"/>
            </a:pPr>
            <a:r>
              <a:rPr lang="en-US" sz="2000" dirty="0">
                <a:solidFill>
                  <a:schemeClr val="tx1"/>
                </a:solidFill>
                <a:latin typeface="+mn-lt"/>
              </a:rPr>
              <a:t>Query1 accepts the </a:t>
            </a:r>
            <a:r>
              <a:rPr lang="en-US" sz="2000" dirty="0" smtClean="0">
                <a:solidFill>
                  <a:schemeClr val="tx1"/>
                </a:solidFill>
                <a:latin typeface="+mn-lt"/>
              </a:rPr>
              <a:t>change</a:t>
            </a:r>
            <a:endParaRPr sz="2000" dirty="0">
              <a:solidFill>
                <a:schemeClr val="tx1"/>
              </a:solidFill>
              <a:latin typeface="+mn-lt"/>
            </a:endParaRPr>
          </a:p>
        </p:txBody>
      </p:sp>
      <p:sp>
        <p:nvSpPr>
          <p:cNvPr id="45" name="CustomShape 32"/>
          <p:cNvSpPr/>
          <p:nvPr/>
        </p:nvSpPr>
        <p:spPr>
          <a:xfrm>
            <a:off x="4800600" y="4419600"/>
            <a:ext cx="4114800" cy="2286000"/>
          </a:xfrm>
          <a:prstGeom prst="rect">
            <a:avLst/>
          </a:prstGeom>
          <a:solidFill>
            <a:schemeClr val="bg1"/>
          </a:solidFill>
        </p:spPr>
        <p:txBody>
          <a:bodyPr lIns="90000" tIns="45000" rIns="90000" bIns="45000"/>
          <a:lstStyle/>
          <a:p>
            <a:pPr marL="177800" indent="-177800">
              <a:lnSpc>
                <a:spcPct val="100000"/>
              </a:lnSpc>
              <a:buFont typeface="Arial"/>
              <a:buChar char="•"/>
            </a:pPr>
            <a:r>
              <a:rPr lang="en-US" sz="2000" dirty="0" smtClean="0">
                <a:solidFill>
                  <a:schemeClr val="tx1"/>
                </a:solidFill>
                <a:latin typeface="+mn-lt"/>
              </a:rPr>
              <a:t>The path to Query2 is left intact, so that it retains it semantics</a:t>
            </a:r>
          </a:p>
          <a:p>
            <a:pPr marL="177800" indent="-177800">
              <a:lnSpc>
                <a:spcPct val="100000"/>
              </a:lnSpc>
              <a:buFont typeface="Arial"/>
              <a:buChar char="•"/>
            </a:pPr>
            <a:r>
              <a:rPr lang="en-US" sz="2000" dirty="0" smtClean="0">
                <a:solidFill>
                  <a:schemeClr val="tx1"/>
                </a:solidFill>
                <a:latin typeface="+mn-lt"/>
              </a:rPr>
              <a:t>View1 and Query1 are adapted</a:t>
            </a:r>
          </a:p>
          <a:p>
            <a:pPr marL="177800" indent="-177800">
              <a:lnSpc>
                <a:spcPct val="100000"/>
              </a:lnSpc>
              <a:buFont typeface="Arial"/>
              <a:buChar char="•"/>
            </a:pPr>
            <a:r>
              <a:rPr lang="en-US" sz="2000" dirty="0" smtClean="0">
                <a:solidFill>
                  <a:schemeClr val="tx1"/>
                </a:solidFill>
                <a:latin typeface="+mn-lt"/>
              </a:rPr>
              <a:t>View0 and View2 are adapted too, however, we need two version for each: one to serve Query2 and another to serve View1 and Query1</a:t>
            </a:r>
          </a:p>
        </p:txBody>
      </p:sp>
      <p:sp>
        <p:nvSpPr>
          <p:cNvPr id="41" name="Footer Placeholder 40"/>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Played an impact analysis scenario: delete </a:t>
            </a:r>
            <a:r>
              <a:rPr lang="en-US" dirty="0" err="1" smtClean="0"/>
              <a:t>attr</a:t>
            </a:r>
            <a:r>
              <a:rPr lang="en-US" dirty="0" smtClean="0"/>
              <a:t>. ‘word’ from </a:t>
            </a:r>
            <a:r>
              <a:rPr lang="en-US" dirty="0" err="1" smtClean="0"/>
              <a:t>search_index</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95</a:t>
            </a:fld>
            <a:endParaRPr lang="en-US">
              <a:solidFill>
                <a:prstClr val="black">
                  <a:tint val="75000"/>
                </a:prstClr>
              </a:solidFill>
            </a:endParaRPr>
          </a:p>
        </p:txBody>
      </p:sp>
      <p:pic>
        <p:nvPicPr>
          <p:cNvPr id="246786" name="Picture 2" descr="D:\Users\pvassil\RESEARCH\ACCEPTED\2014\14ER\Presentation\presentationHecataeus_better\Hecataeus06.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6" name="Up Arrow 5"/>
          <p:cNvSpPr/>
          <p:nvPr/>
        </p:nvSpPr>
        <p:spPr>
          <a:xfrm rot="19894909">
            <a:off x="4111100" y="4408259"/>
            <a:ext cx="648072" cy="648072"/>
          </a:xfrm>
          <a:prstGeom prst="up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Up Arrow 6"/>
          <p:cNvSpPr/>
          <p:nvPr/>
        </p:nvSpPr>
        <p:spPr>
          <a:xfrm rot="9078666">
            <a:off x="5767896" y="2752688"/>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3923928" y="5085184"/>
            <a:ext cx="1800200" cy="646331"/>
          </a:xfrm>
          <a:prstGeom prst="rect">
            <a:avLst/>
          </a:prstGeom>
          <a:noFill/>
        </p:spPr>
        <p:txBody>
          <a:bodyPr wrap="square" rtlCol="0">
            <a:spAutoFit/>
          </a:bodyPr>
          <a:lstStyle/>
          <a:p>
            <a:r>
              <a:rPr lang="en-US" sz="1800" dirty="0" smtClean="0">
                <a:solidFill>
                  <a:schemeClr val="tx1"/>
                </a:solidFill>
                <a:latin typeface="+mn-lt"/>
              </a:rPr>
              <a:t>2. Queries Q215 and Q216 vetoed</a:t>
            </a:r>
            <a:endParaRPr lang="el-GR" sz="1800" dirty="0">
              <a:solidFill>
                <a:schemeClr val="tx1"/>
              </a:solidFill>
              <a:latin typeface="+mn-lt"/>
            </a:endParaRPr>
          </a:p>
        </p:txBody>
      </p:sp>
      <p:sp>
        <p:nvSpPr>
          <p:cNvPr id="9" name="TextBox 8"/>
          <p:cNvSpPr txBox="1"/>
          <p:nvPr/>
        </p:nvSpPr>
        <p:spPr>
          <a:xfrm>
            <a:off x="4355976" y="2276872"/>
            <a:ext cx="1728192" cy="923330"/>
          </a:xfrm>
          <a:prstGeom prst="rect">
            <a:avLst/>
          </a:prstGeom>
          <a:noFill/>
        </p:spPr>
        <p:txBody>
          <a:bodyPr wrap="square" rtlCol="0">
            <a:spAutoFit/>
          </a:bodyPr>
          <a:lstStyle/>
          <a:p>
            <a:r>
              <a:rPr lang="en-US" sz="1800" dirty="0" smtClean="0">
                <a:solidFill>
                  <a:srgbClr val="FF0000"/>
                </a:solidFill>
                <a:latin typeface="+mn-lt"/>
              </a:rPr>
              <a:t>1. The table allowed the deletion, but…</a:t>
            </a:r>
            <a:endParaRPr lang="el-GR" sz="1800" dirty="0">
              <a:solidFill>
                <a:srgbClr val="FF0000"/>
              </a:solidFill>
              <a:latin typeface="+mn-lt"/>
            </a:endParaRPr>
          </a:p>
        </p:txBody>
      </p:sp>
      <p:sp>
        <p:nvSpPr>
          <p:cNvPr id="10" name="Footer Placeholder 9"/>
          <p:cNvSpPr>
            <a:spLocks noGrp="1"/>
          </p:cNvSpPr>
          <p:nvPr>
            <p:ph type="ftr" sz="quarter" idx="11"/>
          </p:nvPr>
        </p:nvSpPr>
        <p:spPr/>
        <p:txBody>
          <a:bodyPr/>
          <a:lstStyle/>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efforts</a:t>
            </a:r>
            <a:endParaRPr lang="el-GR" dirty="0"/>
          </a:p>
        </p:txBody>
      </p:sp>
      <p:sp>
        <p:nvSpPr>
          <p:cNvPr id="3" name="Content Placeholder 2"/>
          <p:cNvSpPr>
            <a:spLocks noGrp="1"/>
          </p:cNvSpPr>
          <p:nvPr>
            <p:ph idx="1"/>
          </p:nvPr>
        </p:nvSpPr>
        <p:spPr/>
        <p:txBody>
          <a:bodyPr/>
          <a:lstStyle/>
          <a:p>
            <a:r>
              <a:rPr lang="en-US" dirty="0" smtClean="0"/>
              <a:t>Maule et al @ ICSE 2008</a:t>
            </a:r>
          </a:p>
          <a:p>
            <a:r>
              <a:rPr lang="en-US" dirty="0" smtClean="0"/>
              <a:t>The Prism/Prism++ line of research</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Maule et al. @ ICSE’08</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Given an OO app. built on top of a relational db schema and a change type</a:t>
            </a:r>
          </a:p>
          <a:p>
            <a:r>
              <a:rPr lang="en-US" dirty="0" smtClean="0"/>
              <a:t>Produce the locations of the code that are affected</a:t>
            </a:r>
          </a:p>
          <a:p>
            <a:r>
              <a:rPr lang="en-US" dirty="0" smtClean="0"/>
              <a:t>Method:</a:t>
            </a:r>
          </a:p>
          <a:p>
            <a:pPr marL="514350" indent="-514350">
              <a:buFont typeface="+mj-lt"/>
              <a:buAutoNum type="arabicPeriod"/>
            </a:pPr>
            <a:r>
              <a:rPr lang="en-US" u="sng" dirty="0" smtClean="0"/>
              <a:t>Slicing</a:t>
            </a:r>
            <a:r>
              <a:rPr lang="el-GR" dirty="0" smtClean="0"/>
              <a:t>. </a:t>
            </a:r>
            <a:r>
              <a:rPr lang="en-US" dirty="0" smtClean="0"/>
              <a:t>A prototype slicing implementation to identify the database queries of the program.  </a:t>
            </a:r>
            <a:endParaRPr lang="el-GR" dirty="0" smtClean="0"/>
          </a:p>
          <a:p>
            <a:pPr marL="514350" indent="-514350">
              <a:buFont typeface="+mj-lt"/>
              <a:buAutoNum type="arabicPeriod"/>
            </a:pPr>
            <a:r>
              <a:rPr lang="en-US" dirty="0" smtClean="0"/>
              <a:t>A </a:t>
            </a:r>
            <a:r>
              <a:rPr lang="en-US" u="sng" dirty="0" smtClean="0"/>
              <a:t>data-flow analysis algorithm</a:t>
            </a:r>
            <a:r>
              <a:rPr lang="en-US" dirty="0" smtClean="0"/>
              <a:t> to estimate all the possible runtime values for the parameters of the query. </a:t>
            </a:r>
          </a:p>
          <a:p>
            <a:pPr marL="514350" indent="-514350">
              <a:buFont typeface="+mj-lt"/>
              <a:buAutoNum type="arabicPeriod"/>
            </a:pPr>
            <a:r>
              <a:rPr lang="en-US" dirty="0" smtClean="0"/>
              <a:t>Use an </a:t>
            </a:r>
            <a:r>
              <a:rPr lang="en-US" u="sng" dirty="0" smtClean="0"/>
              <a:t>impact assessment tool</a:t>
            </a:r>
            <a:r>
              <a:rPr lang="en-US" dirty="0" smtClean="0"/>
              <a:t>, </a:t>
            </a:r>
            <a:r>
              <a:rPr lang="en-US" dirty="0" err="1" smtClean="0"/>
              <a:t>Crocopat</a:t>
            </a:r>
            <a:r>
              <a:rPr lang="en-US" dirty="0" smtClean="0"/>
              <a:t>, with a reasoning language (RML). Depending on the type of change, a different RML program that assesses impact over the stored data of the previous step is run: this isolates the lines of code affected by the change.</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Prism/Prism++</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Series of works from the same authors</a:t>
            </a:r>
          </a:p>
          <a:p>
            <a:r>
              <a:rPr lang="fr-FR" dirty="0" smtClean="0"/>
              <a:t>Carlo </a:t>
            </a:r>
            <a:r>
              <a:rPr lang="fr-FR" dirty="0" err="1" smtClean="0"/>
              <a:t>Curino</a:t>
            </a:r>
            <a:r>
              <a:rPr lang="fr-FR" dirty="0" smtClean="0"/>
              <a:t>, </a:t>
            </a:r>
            <a:r>
              <a:rPr lang="fr-FR" dirty="0" err="1" smtClean="0"/>
              <a:t>Hyun</a:t>
            </a:r>
            <a:r>
              <a:rPr lang="fr-FR" dirty="0" smtClean="0"/>
              <a:t> Jin Moon, Carlo </a:t>
            </a:r>
            <a:r>
              <a:rPr lang="fr-FR" dirty="0" err="1" smtClean="0"/>
              <a:t>Zaniolo</a:t>
            </a:r>
            <a:r>
              <a:rPr lang="fr-FR" dirty="0" smtClean="0"/>
              <a:t>. </a:t>
            </a:r>
            <a:r>
              <a:rPr lang="fr-FR" dirty="0" err="1" smtClean="0"/>
              <a:t>Graceful</a:t>
            </a:r>
            <a:r>
              <a:rPr lang="fr-FR" dirty="0" smtClean="0"/>
              <a:t> </a:t>
            </a:r>
            <a:r>
              <a:rPr lang="fr-FR" dirty="0" err="1" smtClean="0"/>
              <a:t>database</a:t>
            </a:r>
            <a:r>
              <a:rPr lang="fr-FR" dirty="0" smtClean="0"/>
              <a:t> </a:t>
            </a:r>
            <a:r>
              <a:rPr lang="fr-FR" dirty="0" err="1" smtClean="0"/>
              <a:t>schema</a:t>
            </a:r>
            <a:r>
              <a:rPr lang="fr-FR" dirty="0" smtClean="0"/>
              <a:t> </a:t>
            </a:r>
            <a:r>
              <a:rPr lang="fr-FR" dirty="0" err="1" smtClean="0"/>
              <a:t>evolution</a:t>
            </a:r>
            <a:r>
              <a:rPr lang="fr-FR" dirty="0" smtClean="0"/>
              <a:t>: the PRISM </a:t>
            </a:r>
            <a:r>
              <a:rPr lang="fr-FR" dirty="0" err="1" smtClean="0"/>
              <a:t>workbench</a:t>
            </a:r>
            <a:r>
              <a:rPr lang="fr-FR" dirty="0" smtClean="0"/>
              <a:t>. PVLDB 1(1): 761-772 (2008)</a:t>
            </a:r>
          </a:p>
          <a:p>
            <a:r>
              <a:rPr lang="fr-FR" dirty="0" smtClean="0"/>
              <a:t>Carlo </a:t>
            </a:r>
            <a:r>
              <a:rPr lang="fr-FR" dirty="0" err="1" smtClean="0"/>
              <a:t>Curino</a:t>
            </a:r>
            <a:r>
              <a:rPr lang="fr-FR" dirty="0" smtClean="0"/>
              <a:t>, </a:t>
            </a:r>
            <a:r>
              <a:rPr lang="fr-FR" dirty="0" err="1" smtClean="0"/>
              <a:t>Hyun</a:t>
            </a:r>
            <a:r>
              <a:rPr lang="fr-FR" dirty="0" smtClean="0"/>
              <a:t> Jin Moon, </a:t>
            </a:r>
            <a:r>
              <a:rPr lang="fr-FR" dirty="0" err="1" smtClean="0"/>
              <a:t>Alin</a:t>
            </a:r>
            <a:r>
              <a:rPr lang="fr-FR" dirty="0" smtClean="0"/>
              <a:t> Deutsch, and Carlo </a:t>
            </a:r>
            <a:r>
              <a:rPr lang="fr-FR" dirty="0" err="1" smtClean="0"/>
              <a:t>Zaniolo</a:t>
            </a:r>
            <a:r>
              <a:rPr lang="fr-FR" dirty="0" smtClean="0"/>
              <a:t>. Update </a:t>
            </a:r>
            <a:r>
              <a:rPr lang="en-US" dirty="0" smtClean="0"/>
              <a:t>Rewriting and Integrity Constraint Maintenance in a Schema </a:t>
            </a:r>
            <a:r>
              <a:rPr lang="fr-FR" dirty="0" smtClean="0"/>
              <a:t>Evolution Support System: PRISM++. </a:t>
            </a:r>
            <a:r>
              <a:rPr lang="fr-FR" i="1" dirty="0" smtClean="0"/>
              <a:t>PVLDB, 4(2):117–128, </a:t>
            </a:r>
            <a:r>
              <a:rPr lang="el-GR" dirty="0" smtClean="0"/>
              <a:t>2010.</a:t>
            </a:r>
          </a:p>
          <a:p>
            <a:r>
              <a:rPr lang="fr-FR" dirty="0" smtClean="0"/>
              <a:t>Carlo </a:t>
            </a:r>
            <a:r>
              <a:rPr lang="fr-FR" dirty="0" err="1" smtClean="0"/>
              <a:t>Curino</a:t>
            </a:r>
            <a:r>
              <a:rPr lang="fr-FR" dirty="0" smtClean="0"/>
              <a:t>, </a:t>
            </a:r>
            <a:r>
              <a:rPr lang="fr-FR" dirty="0" err="1" smtClean="0"/>
              <a:t>Hyun</a:t>
            </a:r>
            <a:r>
              <a:rPr lang="fr-FR" dirty="0" smtClean="0"/>
              <a:t> Jin Moon, </a:t>
            </a:r>
            <a:r>
              <a:rPr lang="fr-FR" dirty="0" err="1" smtClean="0"/>
              <a:t>Alin</a:t>
            </a:r>
            <a:r>
              <a:rPr lang="fr-FR" dirty="0" smtClean="0"/>
              <a:t> Deutsch, and Carlo </a:t>
            </a:r>
            <a:r>
              <a:rPr lang="fr-FR" dirty="0" err="1" smtClean="0"/>
              <a:t>Zaniolo</a:t>
            </a:r>
            <a:r>
              <a:rPr lang="fr-FR" dirty="0" smtClean="0"/>
              <a:t>. </a:t>
            </a:r>
            <a:r>
              <a:rPr lang="en-US" dirty="0" smtClean="0"/>
              <a:t>Automating the database schema evolution process. </a:t>
            </a:r>
            <a:r>
              <a:rPr lang="en-US" i="1" dirty="0" smtClean="0"/>
              <a:t>VLDB J., </a:t>
            </a:r>
            <a:r>
              <a:rPr lang="el-GR" dirty="0" smtClean="0"/>
              <a:t>22(1):73–98, 2013.</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Prism/Prism++ motivation</a:t>
            </a:r>
            <a:endParaRPr lang="el-GR" dirty="0"/>
          </a:p>
        </p:txBody>
      </p:sp>
      <p:sp>
        <p:nvSpPr>
          <p:cNvPr id="3" name="Content Placeholder 2"/>
          <p:cNvSpPr>
            <a:spLocks noGrp="1"/>
          </p:cNvSpPr>
          <p:nvPr>
            <p:ph idx="1"/>
          </p:nvPr>
        </p:nvSpPr>
        <p:spPr>
          <a:xfrm>
            <a:off x="457200" y="1268760"/>
            <a:ext cx="8229600" cy="5400600"/>
          </a:xfrm>
        </p:spPr>
        <p:txBody>
          <a:bodyPr>
            <a:normAutofit/>
          </a:bodyPr>
          <a:lstStyle/>
          <a:p>
            <a:r>
              <a:rPr lang="en-US" sz="2400" dirty="0" smtClean="0"/>
              <a:t>Evolution happens all the time =&gt; can be viewed as a sequence of changes</a:t>
            </a:r>
          </a:p>
          <a:p>
            <a:endParaRPr lang="en-US" sz="2400" dirty="0" smtClean="0"/>
          </a:p>
          <a:p>
            <a:endParaRPr lang="en-US" sz="2400" dirty="0" smtClean="0"/>
          </a:p>
          <a:p>
            <a:pPr algn="ctr">
              <a:buNone/>
            </a:pPr>
            <a:r>
              <a:rPr lang="en-US" sz="2400" b="1" dirty="0" smtClean="0">
                <a:solidFill>
                  <a:srgbClr val="FF0000"/>
                </a:solidFill>
              </a:rPr>
              <a:t>Automatically migrate schema + data+ surrounding queries</a:t>
            </a:r>
          </a:p>
          <a:p>
            <a:r>
              <a:rPr lang="en-US" sz="2400" dirty="0" smtClean="0"/>
              <a:t>SMO’s are a principled set of operators to describe evolution steps, </a:t>
            </a:r>
            <a:r>
              <a:rPr lang="en-US" sz="2400" dirty="0" err="1" smtClean="0"/>
              <a:t>s.t</a:t>
            </a:r>
            <a:r>
              <a:rPr lang="en-US" sz="2400" dirty="0" smtClean="0"/>
              <a:t>.:</a:t>
            </a:r>
          </a:p>
          <a:p>
            <a:pPr lvl="1"/>
            <a:r>
              <a:rPr lang="en-US" sz="2400" dirty="0" smtClean="0"/>
              <a:t>The evolution DDL is implied by the SMO’s</a:t>
            </a:r>
          </a:p>
          <a:p>
            <a:pPr lvl="1"/>
            <a:r>
              <a:rPr lang="en-US" sz="2400" dirty="0" smtClean="0"/>
              <a:t>The DML for data migration can be automatically produced from the SMO’s</a:t>
            </a:r>
          </a:p>
          <a:p>
            <a:pPr lvl="1"/>
            <a:r>
              <a:rPr lang="en-US" sz="2400" dirty="0" smtClean="0"/>
              <a:t>The surrounding queries can be rewritten to the new schema</a:t>
            </a:r>
            <a:endParaRPr lang="el-GR" sz="2400"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99</a:t>
            </a:fld>
            <a:endParaRPr lang="en-US"/>
          </a:p>
        </p:txBody>
      </p:sp>
      <p:grpSp>
        <p:nvGrpSpPr>
          <p:cNvPr id="12" name="Group 11"/>
          <p:cNvGrpSpPr/>
          <p:nvPr/>
        </p:nvGrpSpPr>
        <p:grpSpPr>
          <a:xfrm>
            <a:off x="1835696" y="1988840"/>
            <a:ext cx="5328592" cy="792088"/>
            <a:chOff x="1619672" y="2420888"/>
            <a:chExt cx="5328592" cy="792088"/>
          </a:xfrm>
        </p:grpSpPr>
        <p:sp>
          <p:nvSpPr>
            <p:cNvPr id="6" name="Flowchart: Magnetic Disk 5"/>
            <p:cNvSpPr/>
            <p:nvPr/>
          </p:nvSpPr>
          <p:spPr>
            <a:xfrm>
              <a:off x="1619672" y="2492896"/>
              <a:ext cx="792088" cy="720080"/>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smtClean="0"/>
                <a:t>v1</a:t>
              </a:r>
              <a:endParaRPr lang="el-GR" sz="1800" b="1" dirty="0"/>
            </a:p>
          </p:txBody>
        </p:sp>
        <p:sp>
          <p:nvSpPr>
            <p:cNvPr id="7" name="Notched Right Arrow 6"/>
            <p:cNvSpPr/>
            <p:nvPr/>
          </p:nvSpPr>
          <p:spPr>
            <a:xfrm>
              <a:off x="2771800" y="2708920"/>
              <a:ext cx="576064"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8" name="Flowchart: Magnetic Disk 7"/>
            <p:cNvSpPr/>
            <p:nvPr/>
          </p:nvSpPr>
          <p:spPr>
            <a:xfrm>
              <a:off x="3563888" y="2492896"/>
              <a:ext cx="792088"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v2</a:t>
              </a:r>
              <a:endParaRPr lang="el-GR" sz="1800" b="1" dirty="0"/>
            </a:p>
          </p:txBody>
        </p:sp>
        <p:sp>
          <p:nvSpPr>
            <p:cNvPr id="9" name="Notched Right Arrow 8"/>
            <p:cNvSpPr/>
            <p:nvPr/>
          </p:nvSpPr>
          <p:spPr>
            <a:xfrm>
              <a:off x="5364088" y="2708920"/>
              <a:ext cx="576064" cy="432048"/>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sz="1800"/>
            </a:p>
          </p:txBody>
        </p:sp>
        <p:sp>
          <p:nvSpPr>
            <p:cNvPr id="10" name="Flowchart: Magnetic Disk 9"/>
            <p:cNvSpPr/>
            <p:nvPr/>
          </p:nvSpPr>
          <p:spPr>
            <a:xfrm>
              <a:off x="6156176" y="2492896"/>
              <a:ext cx="792088" cy="720080"/>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err="1" smtClean="0"/>
                <a:t>v</a:t>
              </a:r>
              <a:r>
                <a:rPr lang="en-US" sz="1800" b="1" baseline="-25000" dirty="0" err="1" smtClean="0"/>
                <a:t>n</a:t>
              </a:r>
              <a:endParaRPr lang="el-GR" sz="1800" b="1" baseline="-25000" dirty="0"/>
            </a:p>
          </p:txBody>
        </p:sp>
        <p:sp>
          <p:nvSpPr>
            <p:cNvPr id="11" name="TextBox 10"/>
            <p:cNvSpPr txBox="1"/>
            <p:nvPr/>
          </p:nvSpPr>
          <p:spPr>
            <a:xfrm>
              <a:off x="4644008" y="2420888"/>
              <a:ext cx="504056" cy="707886"/>
            </a:xfrm>
            <a:prstGeom prst="rect">
              <a:avLst/>
            </a:prstGeom>
            <a:noFill/>
          </p:spPr>
          <p:txBody>
            <a:bodyPr wrap="square" rtlCol="0">
              <a:spAutoFit/>
            </a:bodyPr>
            <a:lstStyle/>
            <a:p>
              <a:r>
                <a:rPr lang="en-US" sz="4000" dirty="0" smtClean="0">
                  <a:latin typeface="+mn-lt"/>
                </a:rPr>
                <a:t>…</a:t>
              </a:r>
              <a:endParaRPr lang="el-GR" sz="4000" dirty="0" smtClean="0">
                <a:latin typeface="+mn-lt"/>
              </a:endParaRPr>
            </a:p>
          </p:txBody>
        </p:sp>
      </p:grpSp>
      <p:sp>
        <p:nvSpPr>
          <p:cNvPr id="13" name="Footer Placeholder 12"/>
          <p:cNvSpPr>
            <a:spLocks noGrp="1"/>
          </p:cNvSpPr>
          <p:nvPr>
            <p:ph type="ftr" sz="quarter" idx="11"/>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pvassil">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2770</TotalTime>
  <Words>10028</Words>
  <Application>Microsoft Office PowerPoint</Application>
  <PresentationFormat>On-screen Show (4:3)</PresentationFormat>
  <Paragraphs>1530</Paragraphs>
  <Slides>149</Slides>
  <Notes>51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149</vt:i4>
      </vt:variant>
    </vt:vector>
  </HeadingPairs>
  <TitlesOfParts>
    <vt:vector size="152" baseType="lpstr">
      <vt:lpstr>Office Theme</vt:lpstr>
      <vt:lpstr>Visio</vt:lpstr>
      <vt:lpstr>Document</vt:lpstr>
      <vt:lpstr>Schema evolution for traditional databases and data warehouses  Panos Vassiliadis</vt:lpstr>
      <vt:lpstr>Database Evolution: why and what</vt:lpstr>
      <vt:lpstr>What evolves in DBMS...</vt:lpstr>
      <vt:lpstr>Why is (schema) evolution so important?</vt:lpstr>
      <vt:lpstr>Evolution taxonomy</vt:lpstr>
      <vt:lpstr>Evolution taxonomy: areas</vt:lpstr>
      <vt:lpstr>… To probe further …</vt:lpstr>
      <vt:lpstr>Roadmap</vt:lpstr>
      <vt:lpstr>View adaptation</vt:lpstr>
      <vt:lpstr>Views</vt:lpstr>
      <vt:lpstr>Views</vt:lpstr>
      <vt:lpstr>Traditional research problems with views</vt:lpstr>
      <vt:lpstr>Oracle 11g and Materialized Views</vt:lpstr>
      <vt:lpstr>View adaptation</vt:lpstr>
      <vt:lpstr>Gupta et al @ Inf. Systems, 26(5), 2001</vt:lpstr>
      <vt:lpstr>A “taxonomy” of atomic changes to SPJ and SPJG+ views</vt:lpstr>
      <vt:lpstr>Example: Adding an atomic selection to the WHERE clause</vt:lpstr>
      <vt:lpstr>Important notes</vt:lpstr>
      <vt:lpstr>Nica et al., EDBT 1998</vt:lpstr>
      <vt:lpstr>Meta Knowledge Base</vt:lpstr>
      <vt:lpstr>View annotation</vt:lpstr>
      <vt:lpstr>Complex View Synchronization algorithm</vt:lpstr>
      <vt:lpstr>Data warehouse evolution</vt:lpstr>
      <vt:lpstr>Early days (late ‘90s)</vt:lpstr>
      <vt:lpstr>Bellahsene (DEXA’98, KAIS02)</vt:lpstr>
      <vt:lpstr>Quix @ DMDW ‘99</vt:lpstr>
      <vt:lpstr>… and then came dimension buses and multidimensional models …</vt:lpstr>
      <vt:lpstr>Slowly Changing Dimensions</vt:lpstr>
      <vt:lpstr>Slowly Changing Dimensions</vt:lpstr>
      <vt:lpstr>Hurtado, Mendelzon and Vaisman @ DOLAP99, ICDE’99</vt:lpstr>
      <vt:lpstr>Hurtado, Mendelzon and Vaisman @ DOLAP99, ICDE’99</vt:lpstr>
      <vt:lpstr>Blaschka, Sapia and Höﬂing @DaWaK’99</vt:lpstr>
      <vt:lpstr>… and then came  versioning…</vt:lpstr>
      <vt:lpstr>Eder and Koncilia @ DaWaK 2001</vt:lpstr>
      <vt:lpstr>Eder and Koncilia @ DaWaK 2001</vt:lpstr>
      <vt:lpstr>Eder, Koncilia and Mitsche @ DaWaK’03, CAiSE’04</vt:lpstr>
      <vt:lpstr>Golfarelli, Lechtenbörger, Rizzi and Vossen @ DKE 2006</vt:lpstr>
      <vt:lpstr>Golfarelli, Lechtenbörger, Rizzi and Vossen @ DKE 2006</vt:lpstr>
      <vt:lpstr>Golfarelli, Lechtenbörger, Rizzi and Vossen @ DKE 2006</vt:lpstr>
      <vt:lpstr>Golfarelli, Lechtenbörger, Rizzi and Vossen @ DKE 2006</vt:lpstr>
      <vt:lpstr>Golfarelli, Lechtenbörger, Rizzi and Vossen @ DKE 2006</vt:lpstr>
      <vt:lpstr>Golfarelli, Lechtenbörger, Rizzi and Vossen @ DKE 2006</vt:lpstr>
      <vt:lpstr>Wrembel and Bebel @ JoDS’07</vt:lpstr>
      <vt:lpstr>Wrembel and Bebel @ JoDS’07</vt:lpstr>
      <vt:lpstr>Wrembel and Bebel @ JoDS’07</vt:lpstr>
      <vt:lpstr>Wrembel and Bebel @ JoDS’07</vt:lpstr>
      <vt:lpstr>Wrembel and Bebel @ JoDS’07</vt:lpstr>
      <vt:lpstr>Wrembel and Bebel @ JoDS’07</vt:lpstr>
      <vt:lpstr>A case study Of DW evolution</vt:lpstr>
      <vt:lpstr>Context of the Study</vt:lpstr>
      <vt:lpstr>Internals of the monitored scenario</vt:lpstr>
      <vt:lpstr>PL/SQL to graph transformation</vt:lpstr>
      <vt:lpstr>Method of assessment</vt:lpstr>
      <vt:lpstr>Graph modeling of a data-intensive ecosystem</vt:lpstr>
      <vt:lpstr>Relations – Attributes - Constraints</vt:lpstr>
      <vt:lpstr>Queries &amp; Views</vt:lpstr>
      <vt:lpstr>Modules: relations, queries, views</vt:lpstr>
      <vt:lpstr>Zooming out to top-level nodes (modules)</vt:lpstr>
      <vt:lpstr>Metrics: Node Degree</vt:lpstr>
      <vt:lpstr>Metrics: Transitive Node Degree</vt:lpstr>
      <vt:lpstr>Strength: Zooming out to modules</vt:lpstr>
      <vt:lpstr>Metrics: Node Entropy</vt:lpstr>
      <vt:lpstr>Macroscopic view</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Schema size and module complexity as predictors for the vulnerability of a system</vt:lpstr>
      <vt:lpstr>Summary &amp; Guidelines </vt:lpstr>
      <vt:lpstr>Impact assessment</vt:lpstr>
      <vt:lpstr>Data intensive ecosystems</vt:lpstr>
      <vt:lpstr>Evolving data-intensive ecosystem</vt:lpstr>
      <vt:lpstr>Evolving data-intensive ecosystem</vt:lpstr>
      <vt:lpstr>The Hecataeus tool &amp; method. Here: a map of Drupal</vt:lpstr>
      <vt:lpstr>What happens if I modify table search_index? Who are the neighbors?</vt:lpstr>
      <vt:lpstr>What happens if I modify table search_index? Who are the neighbors?</vt:lpstr>
      <vt:lpstr>In the file structure too…</vt:lpstr>
      <vt:lpstr>How to handle evolution?</vt:lpstr>
      <vt:lpstr>Slide 88</vt:lpstr>
      <vt:lpstr>Architecture Graph</vt:lpstr>
      <vt:lpstr>Policies to predetermine reactions</vt:lpstr>
      <vt:lpstr>How to handle evolution?</vt:lpstr>
      <vt:lpstr>Impact assessment &amp; rewriting</vt:lpstr>
      <vt:lpstr>Internals of impact assess. &amp; rewriting</vt:lpstr>
      <vt:lpstr>Conflicts: what they are and how to handle them (more than flooding)</vt:lpstr>
      <vt:lpstr>Played an impact analysis scenario: delete attr. ‘word’ from search_index</vt:lpstr>
      <vt:lpstr>Other efforts</vt:lpstr>
      <vt:lpstr>Maule et al. @ ICSE’08</vt:lpstr>
      <vt:lpstr>Prism/Prism++</vt:lpstr>
      <vt:lpstr>Prism/Prism++ motivation</vt:lpstr>
      <vt:lpstr>SMO’s  and ICSMO’s </vt:lpstr>
      <vt:lpstr>Answering old queries to new schemata without user noticing it</vt:lpstr>
      <vt:lpstr>Empirical studies</vt:lpstr>
      <vt:lpstr>What are the “laws” of database schema evolution?</vt:lpstr>
      <vt:lpstr>What are the “laws” of database (schema) evolution?</vt:lpstr>
      <vt:lpstr>Why care for the “laws”/patterns of schema evolution?</vt:lpstr>
      <vt:lpstr>Imagine if we could predict how a schema will evolve over time…</vt:lpstr>
      <vt:lpstr>Why aren’t we there yet?</vt:lpstr>
      <vt:lpstr>Timeline of empirical studies</vt:lpstr>
      <vt:lpstr>Our take on the problem</vt:lpstr>
      <vt:lpstr>Timeline of empirical studies</vt:lpstr>
      <vt:lpstr>Timeline of empirical studies</vt:lpstr>
      <vt:lpstr>Timeline of empirical studies</vt:lpstr>
      <vt:lpstr>Timeline of empirical studies</vt:lpstr>
      <vt:lpstr>Timeline of empirical studies</vt:lpstr>
      <vt:lpstr>Timeline of empirical studies</vt:lpstr>
      <vt:lpstr>Timeline of empirical studies</vt:lpstr>
      <vt:lpstr>Schema evolution for o/s db’s at the “macro” Level</vt:lpstr>
      <vt:lpstr>Datasets</vt:lpstr>
      <vt:lpstr>Data sets</vt:lpstr>
      <vt:lpstr>Hecate: SQL schema diff viewer</vt:lpstr>
      <vt:lpstr>Schema Size (relations) </vt:lpstr>
      <vt:lpstr>Change over time </vt:lpstr>
      <vt:lpstr>Change over version </vt:lpstr>
      <vt:lpstr>Main results</vt:lpstr>
      <vt:lpstr>Observing the evolution of o/s db schemata at the micro level</vt:lpstr>
      <vt:lpstr>Statistical study of durations</vt:lpstr>
      <vt:lpstr>Tables are mostly thin</vt:lpstr>
      <vt:lpstr>The $Gamma$       Pattern:  "if you 're wide, you survive"</vt:lpstr>
      <vt:lpstr>Slide 129</vt:lpstr>
      <vt:lpstr>The Comet Pattern</vt:lpstr>
      <vt:lpstr>Slide 131</vt:lpstr>
      <vt:lpstr>The inverse $Gamma$  pattern</vt:lpstr>
      <vt:lpstr>Slide 133</vt:lpstr>
      <vt:lpstr>Quiet tables rule, esp. for mature db’s </vt:lpstr>
      <vt:lpstr>Longevity and update  activity correlate !! </vt:lpstr>
      <vt:lpstr>Longevity and update  activity correlate !! </vt:lpstr>
      <vt:lpstr>Slide 137</vt:lpstr>
      <vt:lpstr>Slide 138</vt:lpstr>
      <vt:lpstr>All in one</vt:lpstr>
      <vt:lpstr>Sudden deaths per period</vt:lpstr>
      <vt:lpstr>Early stages of the db life are more active</vt:lpstr>
      <vt:lpstr>Open issues</vt:lpstr>
      <vt:lpstr>svn/git for db schemata</vt:lpstr>
      <vt:lpstr>Schema curation and preservation </vt:lpstr>
      <vt:lpstr>Current trends in data management</vt:lpstr>
      <vt:lpstr>What about DW evolution?</vt:lpstr>
      <vt:lpstr>Are there “laws” of schema evolution?</vt:lpstr>
      <vt:lpstr>Management of ecosystems’ evolution</vt:lpstr>
      <vt:lpstr>Thank you!  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Schema Evolution for Databases in Open-Source Software</dc:title>
  <dc:creator>pvassil</dc:creator>
  <cp:lastModifiedBy>p.v.</cp:lastModifiedBy>
  <cp:revision>353</cp:revision>
  <dcterms:modified xsi:type="dcterms:W3CDTF">2015-07-05T18:37:27Z</dcterms:modified>
</cp:coreProperties>
</file>