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Default Extension="wav" ContentType="audio/wav"/>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1" d="100"/>
          <a:sy n="111" d="100"/>
        </p:scale>
        <p:origin x="-1530" y="-78"/>
      </p:cViewPr>
      <p:guideLst>
        <p:guide orient="horz" pos="2160"/>
        <p:guide pos="2880"/>
      </p:guideLst>
    </p:cSldViewPr>
  </p:slideViewPr>
  <p:notesTextViewPr>
    <p:cViewPr>
      <p:scale>
        <a:sx n="100" d="100"/>
        <a:sy n="100" d="100"/>
      </p:scale>
      <p:origin x="0" y="264"/>
    </p:cViewPr>
  </p:notesTextViewPr>
  <p:sorterViewPr>
    <p:cViewPr>
      <p:scale>
        <a:sx n="100" d="100"/>
        <a:sy n="100" d="100"/>
      </p:scale>
      <p:origin x="0" y="0"/>
    </p:cViewPr>
  </p:sorterViewPr>
  <p:notesViewPr>
    <p:cSldViewPr>
      <p:cViewPr varScale="1">
        <p:scale>
          <a:sx n="89" d="100"/>
          <a:sy n="89" d="100"/>
        </p:scale>
        <p:origin x="-3714" y="-108"/>
      </p:cViewPr>
      <p:guideLst>
        <p:guide orient="horz" pos="3127"/>
        <p:guide pos="2141"/>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0FF8BF4-F46E-47D4-8403-C880060200F8}" type="datetimeFigureOut">
              <a:rPr lang="en-US" smtClean="0"/>
              <a:pPr/>
              <a:t>6/23/2013</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6159E77-4725-4CB7-9EC4-5EC2DD79573E}" type="slidenum">
              <a:rPr lang="en-US" smtClean="0"/>
              <a:pPr/>
              <a:t>‹#›</a:t>
            </a:fld>
            <a:endParaRPr lang="en-US"/>
          </a:p>
        </p:txBody>
      </p:sp>
    </p:spTree>
    <p:extLst>
      <p:ext uri="{BB962C8B-B14F-4D97-AF65-F5344CB8AC3E}">
        <p14:creationId xmlns:p14="http://schemas.microsoft.com/office/powerpoint/2010/main" xmlns="" val="2555898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 is a report on the Avg of Hrs when for education at fixing to 'Post-Secondary' and work at fixing to 'With-Pay'. We will start by answering the original query and we complement the result with contextualization and detailed analyses.</a:t>
            </a:r>
            <a:endParaRPr lang="en-US"/>
          </a:p>
        </p:txBody>
      </p:sp>
      <p:sp>
        <p:nvSpPr>
          <p:cNvPr id="4" name="Slide Number Placeholder 3"/>
          <p:cNvSpPr>
            <a:spLocks noGrp="1"/>
          </p:cNvSpPr>
          <p:nvPr>
            <p:ph type="sldNum" sz="quarter" idx="10"/>
          </p:nvPr>
        </p:nvSpPr>
        <p:spPr/>
        <p:txBody>
          <a:bodyPr/>
          <a:lstStyle/>
          <a:p>
            <a:fld id="{16159E77-4725-4CB7-9EC4-5EC2DD79573E}" type="slidenum">
              <a:rPr lang="en-US" smtClean="0"/>
              <a:pPr/>
              <a:t>1</a:t>
            </a:fld>
            <a:endParaRPr lang="en-US"/>
          </a:p>
        </p:txBody>
      </p:sp>
    </p:spTree>
    <p:extLst>
      <p:ext uri="{BB962C8B-B14F-4D97-AF65-F5344CB8AC3E}">
        <p14:creationId xmlns:p14="http://schemas.microsoft.com/office/powerpoint/2010/main" xmlns="" val="14536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In this slide we summarize our findings.
Concerning the original query some interesting findings include:
Column Some-college has 2 of the 3 lowest values.
Row Self-emp has 3 of the 3 highest values.
Row Gov has 2 of the 3 lowest values.
When we tried to put the original result in context, by comparing its defining values with similar ones, we discovered the following:
Compared to its sibling we observe that in 3 out of 3 cases Post-Secondary has higher value than Without-Post-Secondary.
Compared to its sibling we observe that in 1 out of 4 cases With-Pay has a higher value than Without-pay.
In 1 out of 4 cases With-Pay has a lower value than Without-pay.
In 2 out of 4 cases Without-pay has null value.
When we analyzed the results by drilling down one level in the hierarchy we found out the following facts:
Column Post-grad has 4 of the 6 highest values.
Column Some-college has 4 of the 6 lowest values.
Column Gov has 3 of the 3 lowest values.
</a:t>
            </a:r>
            <a:endParaRPr lang="en-US"/>
          </a:p>
        </p:txBody>
      </p:sp>
      <p:sp>
        <p:nvSpPr>
          <p:cNvPr id="4" name="Slide Number Placeholder 3"/>
          <p:cNvSpPr>
            <a:spLocks noGrp="1"/>
          </p:cNvSpPr>
          <p:nvPr>
            <p:ph type="sldNum" sz="quarter" idx="10"/>
          </p:nvPr>
        </p:nvSpPr>
        <p:spPr/>
        <p:txBody>
          <a:bodyPr/>
          <a:lstStyle/>
          <a:p>
            <a:fld id="{16159E77-4725-4CB7-9EC4-5EC2DD79573E}" type="slidenum">
              <a:rPr lang="en-US" smtClean="0"/>
              <a:pPr/>
              <a:t>10</a:t>
            </a:fld>
            <a:endParaRPr lang="en-US"/>
          </a:p>
        </p:txBody>
      </p:sp>
    </p:spTree>
    <p:extLst>
      <p:ext uri="{BB962C8B-B14F-4D97-AF65-F5344CB8AC3E}">
        <p14:creationId xmlns:p14="http://schemas.microsoft.com/office/powerpoint/2010/main" xmlns="" val="14536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59E77-4725-4CB7-9EC4-5EC2DD79573E}" type="slidenum">
              <a:rPr lang="en-US" smtClean="0"/>
              <a:pPr/>
              <a:t>11</a:t>
            </a:fld>
            <a:endParaRPr lang="en-US"/>
          </a:p>
        </p:txBody>
      </p:sp>
    </p:spTree>
    <p:extLst>
      <p:ext uri="{BB962C8B-B14F-4D97-AF65-F5344CB8AC3E}">
        <p14:creationId xmlns:p14="http://schemas.microsoft.com/office/powerpoint/2010/main" xmlns="" val="14536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59E77-4725-4CB7-9EC4-5EC2DD79573E}" type="slidenum">
              <a:rPr lang="en-US" smtClean="0"/>
              <a:pPr/>
              <a:t>12</a:t>
            </a:fld>
            <a:endParaRPr lang="en-US"/>
          </a:p>
        </p:txBody>
      </p:sp>
    </p:spTree>
    <p:extLst>
      <p:ext uri="{BB962C8B-B14F-4D97-AF65-F5344CB8AC3E}">
        <p14:creationId xmlns:p14="http://schemas.microsoft.com/office/powerpoint/2010/main" xmlns="" val="14536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59E77-4725-4CB7-9EC4-5EC2DD79573E}" type="slidenum">
              <a:rPr lang="en-US" smtClean="0"/>
              <a:pPr/>
              <a:t>13</a:t>
            </a:fld>
            <a:endParaRPr lang="en-US"/>
          </a:p>
        </p:txBody>
      </p:sp>
    </p:spTree>
    <p:extLst>
      <p:ext uri="{BB962C8B-B14F-4D97-AF65-F5344CB8AC3E}">
        <p14:creationId xmlns:p14="http://schemas.microsoft.com/office/powerpoint/2010/main" xmlns="" val="1453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the answer of the original query. You have specified education to be equal to 'Post-Secondary', and work to be equal to 'With-Pay'. We report on </a:t>
            </a:r>
            <a:r>
              <a:rPr lang="en-US" dirty="0" err="1" smtClean="0"/>
              <a:t>Avg</a:t>
            </a:r>
            <a:r>
              <a:rPr lang="en-US" dirty="0" smtClean="0"/>
              <a:t> of Hrs grouped by education at level 2, and work at level 1 .
You can observe the results in this table. We highlight the largest values with red and the lowest values with blue. 
Column Some-college has 2 of the 3 lowest values.
Row Self-</a:t>
            </a:r>
            <a:r>
              <a:rPr lang="en-US" dirty="0" err="1" smtClean="0"/>
              <a:t>emp</a:t>
            </a:r>
            <a:r>
              <a:rPr lang="en-US" dirty="0" smtClean="0"/>
              <a:t> has 3 of the 3 highest values.
Row Gov has 2 of the 3 lowest values.
</a:t>
            </a:r>
            <a:endParaRPr lang="en-US" dirty="0"/>
          </a:p>
        </p:txBody>
      </p:sp>
      <p:sp>
        <p:nvSpPr>
          <p:cNvPr id="4" name="Slide Number Placeholder 3"/>
          <p:cNvSpPr>
            <a:spLocks noGrp="1"/>
          </p:cNvSpPr>
          <p:nvPr>
            <p:ph type="sldNum" sz="quarter" idx="10"/>
          </p:nvPr>
        </p:nvSpPr>
        <p:spPr/>
        <p:txBody>
          <a:bodyPr/>
          <a:lstStyle/>
          <a:p>
            <a:fld id="{16159E77-4725-4CB7-9EC4-5EC2DD79573E}" type="slidenum">
              <a:rPr lang="en-US" smtClean="0"/>
              <a:pPr/>
              <a:t>2</a:t>
            </a:fld>
            <a:endParaRPr lang="en-US"/>
          </a:p>
        </p:txBody>
      </p:sp>
    </p:spTree>
    <p:extLst>
      <p:ext uri="{BB962C8B-B14F-4D97-AF65-F5344CB8AC3E}">
        <p14:creationId xmlns:p14="http://schemas.microsoft.com/office/powerpoint/2010/main" xmlns="" val="14536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Act I: Putting results in context
In this series of slides we put the original result in context, by comparing the behavior of its defining values with the behavior of values that are similar to them.</a:t>
            </a:r>
            <a:endParaRPr lang="en-US"/>
          </a:p>
        </p:txBody>
      </p:sp>
      <p:sp>
        <p:nvSpPr>
          <p:cNvPr id="4" name="Slide Number Placeholder 3"/>
          <p:cNvSpPr>
            <a:spLocks noGrp="1"/>
          </p:cNvSpPr>
          <p:nvPr>
            <p:ph type="sldNum" sz="quarter" idx="10"/>
          </p:nvPr>
        </p:nvSpPr>
        <p:spPr/>
        <p:txBody>
          <a:bodyPr/>
          <a:lstStyle/>
          <a:p>
            <a:fld id="{16159E77-4725-4CB7-9EC4-5EC2DD79573E}" type="slidenum">
              <a:rPr lang="en-US" smtClean="0"/>
              <a:pPr/>
              <a:t>3</a:t>
            </a:fld>
            <a:endParaRPr lang="en-US"/>
          </a:p>
        </p:txBody>
      </p:sp>
    </p:spTree>
    <p:extLst>
      <p:ext uri="{BB962C8B-B14F-4D97-AF65-F5344CB8AC3E}">
        <p14:creationId xmlns:p14="http://schemas.microsoft.com/office/powerpoint/2010/main" xmlns="" val="14536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graphic, we put the original request in context by comparing the value 'Post-Secondary' for education at level 3 with its sibling values. We highlight the reference cells with bold, the highest value with red and the lowest value with blue. We calculate the </a:t>
            </a:r>
            <a:r>
              <a:rPr lang="en-US" dirty="0" err="1" smtClean="0"/>
              <a:t>Avg</a:t>
            </a:r>
            <a:r>
              <a:rPr lang="en-US" dirty="0" smtClean="0"/>
              <a:t> of Hrs while fixing education at level 4 to be equal to ''ALL'', and work at level 2 to be equal to ''With-Pay''
Compared to its sibling we observe that in 3 out of 3 cases Post-Secondary has higher value than Without-Post-Secondary.
</a:t>
            </a:r>
            <a:endParaRPr lang="en-US" dirty="0"/>
          </a:p>
        </p:txBody>
      </p:sp>
      <p:sp>
        <p:nvSpPr>
          <p:cNvPr id="4" name="Slide Number Placeholder 3"/>
          <p:cNvSpPr>
            <a:spLocks noGrp="1"/>
          </p:cNvSpPr>
          <p:nvPr>
            <p:ph type="sldNum" sz="quarter" idx="10"/>
          </p:nvPr>
        </p:nvSpPr>
        <p:spPr/>
        <p:txBody>
          <a:bodyPr/>
          <a:lstStyle/>
          <a:p>
            <a:fld id="{16159E77-4725-4CB7-9EC4-5EC2DD79573E}" type="slidenum">
              <a:rPr lang="en-US" smtClean="0"/>
              <a:pPr/>
              <a:t>4</a:t>
            </a:fld>
            <a:endParaRPr lang="en-US"/>
          </a:p>
        </p:txBody>
      </p:sp>
    </p:spTree>
    <p:extLst>
      <p:ext uri="{BB962C8B-B14F-4D97-AF65-F5344CB8AC3E}">
        <p14:creationId xmlns:p14="http://schemas.microsoft.com/office/powerpoint/2010/main" xmlns="" val="14536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graphic, we put the original request in context by comparing the value 'With-Pay' for work at level 2 with its sibling values. We highlight the reference cells with bold, the highest value with red and the lowest value with blue. We calculate the </a:t>
            </a:r>
            <a:r>
              <a:rPr lang="en-US" dirty="0" err="1" smtClean="0"/>
              <a:t>Avg</a:t>
            </a:r>
            <a:r>
              <a:rPr lang="en-US" dirty="0" smtClean="0"/>
              <a:t> of Hrs while fixing education at level 3 to be equal to ''Post-Secondary'', and work at level 3 to be equal to ''ALL''
Compared to its sibling we observe that in 1 out of 4 cases With-Pay has a higher value than Without-pay.
In 1 out of 4 cases With-Pay has a lower value than Without-pay.
In 2 out of 4 cases Without-pay has null value.
</a:t>
            </a:r>
            <a:endParaRPr lang="en-US" dirty="0"/>
          </a:p>
        </p:txBody>
      </p:sp>
      <p:sp>
        <p:nvSpPr>
          <p:cNvPr id="4" name="Slide Number Placeholder 3"/>
          <p:cNvSpPr>
            <a:spLocks noGrp="1"/>
          </p:cNvSpPr>
          <p:nvPr>
            <p:ph type="sldNum" sz="quarter" idx="10"/>
          </p:nvPr>
        </p:nvSpPr>
        <p:spPr/>
        <p:txBody>
          <a:bodyPr/>
          <a:lstStyle/>
          <a:p>
            <a:fld id="{16159E77-4725-4CB7-9EC4-5EC2DD79573E}" type="slidenum">
              <a:rPr lang="en-US" smtClean="0"/>
              <a:pPr/>
              <a:t>5</a:t>
            </a:fld>
            <a:endParaRPr lang="en-US"/>
          </a:p>
        </p:txBody>
      </p:sp>
    </p:spTree>
    <p:extLst>
      <p:ext uri="{BB962C8B-B14F-4D97-AF65-F5344CB8AC3E}">
        <p14:creationId xmlns:p14="http://schemas.microsoft.com/office/powerpoint/2010/main" xmlns="" val="14536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Act II: Explaining results
In this series of slides we will present a detailed analysis of the values involved in the result of the original query. To this end, we will attempt to drill-down the hierarchy of grouping levels of the result to one level of aggregation lower, whenever is possible.</a:t>
            </a:r>
            <a:endParaRPr lang="en-US"/>
          </a:p>
        </p:txBody>
      </p:sp>
      <p:sp>
        <p:nvSpPr>
          <p:cNvPr id="4" name="Slide Number Placeholder 3"/>
          <p:cNvSpPr>
            <a:spLocks noGrp="1"/>
          </p:cNvSpPr>
          <p:nvPr>
            <p:ph type="sldNum" sz="quarter" idx="10"/>
          </p:nvPr>
        </p:nvSpPr>
        <p:spPr/>
        <p:txBody>
          <a:bodyPr/>
          <a:lstStyle/>
          <a:p>
            <a:fld id="{16159E77-4725-4CB7-9EC4-5EC2DD79573E}" type="slidenum">
              <a:rPr lang="en-US" smtClean="0"/>
              <a:pPr/>
              <a:t>6</a:t>
            </a:fld>
            <a:endParaRPr lang="en-US"/>
          </a:p>
        </p:txBody>
      </p:sp>
    </p:spTree>
    <p:extLst>
      <p:ext uri="{BB962C8B-B14F-4D97-AF65-F5344CB8AC3E}">
        <p14:creationId xmlns:p14="http://schemas.microsoft.com/office/powerpoint/2010/main" xmlns="" val="14536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we remind you the result of the original query. 
Now we are going to explain the internal breakdown of this result by drilling down its grouper dimensions. 
 In the first of the following two slides we will drill-in dimension work at level 1. Then we will drill-in dimension education at level 2. 
</a:t>
            </a:r>
            <a:endParaRPr lang="en-US" dirty="0"/>
          </a:p>
        </p:txBody>
      </p:sp>
      <p:sp>
        <p:nvSpPr>
          <p:cNvPr id="4" name="Slide Number Placeholder 3"/>
          <p:cNvSpPr>
            <a:spLocks noGrp="1"/>
          </p:cNvSpPr>
          <p:nvPr>
            <p:ph type="sldNum" sz="quarter" idx="10"/>
          </p:nvPr>
        </p:nvSpPr>
        <p:spPr/>
        <p:txBody>
          <a:bodyPr/>
          <a:lstStyle/>
          <a:p>
            <a:fld id="{16159E77-4725-4CB7-9EC4-5EC2DD79573E}" type="slidenum">
              <a:rPr lang="en-US" smtClean="0"/>
              <a:pPr/>
              <a:t>7</a:t>
            </a:fld>
            <a:endParaRPr lang="en-US"/>
          </a:p>
        </p:txBody>
      </p:sp>
    </p:spTree>
    <p:extLst>
      <p:ext uri="{BB962C8B-B14F-4D97-AF65-F5344CB8AC3E}">
        <p14:creationId xmlns:p14="http://schemas.microsoft.com/office/powerpoint/2010/main" xmlns="" val="14536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we detail quest in context by drilling-down one level for all values of dimension work at level 0(present at the rows of result). For each cell we show both the </a:t>
            </a:r>
            <a:r>
              <a:rPr lang="en-US" dirty="0" err="1" smtClean="0"/>
              <a:t>Avg</a:t>
            </a:r>
            <a:r>
              <a:rPr lang="en-US" dirty="0" smtClean="0"/>
              <a:t> of Hrs and the number of tuples that correspond to it in parentheses. We highlight the 6 lowest values in blue and the 6 in red.
Some interesting findings include:
Column Post-grad has 4 of the 6 highest values.
Column Some-college has 4 of the 6 lowest values.
</a:t>
            </a:r>
            <a:endParaRPr lang="en-US" dirty="0"/>
          </a:p>
        </p:txBody>
      </p:sp>
      <p:sp>
        <p:nvSpPr>
          <p:cNvPr id="4" name="Slide Number Placeholder 3"/>
          <p:cNvSpPr>
            <a:spLocks noGrp="1"/>
          </p:cNvSpPr>
          <p:nvPr>
            <p:ph type="sldNum" sz="quarter" idx="10"/>
          </p:nvPr>
        </p:nvSpPr>
        <p:spPr/>
        <p:txBody>
          <a:bodyPr/>
          <a:lstStyle/>
          <a:p>
            <a:fld id="{16159E77-4725-4CB7-9EC4-5EC2DD79573E}" type="slidenum">
              <a:rPr lang="en-US" smtClean="0"/>
              <a:pPr/>
              <a:t>8</a:t>
            </a:fld>
            <a:endParaRPr lang="en-US"/>
          </a:p>
        </p:txBody>
      </p:sp>
    </p:spTree>
    <p:extLst>
      <p:ext uri="{BB962C8B-B14F-4D97-AF65-F5344CB8AC3E}">
        <p14:creationId xmlns:p14="http://schemas.microsoft.com/office/powerpoint/2010/main" xmlns="" val="14536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we detail quest in context by drilling-down one level for all values of dimension education at level 1(present at the columns of result). For each cell we show both the </a:t>
            </a:r>
            <a:r>
              <a:rPr lang="en-US" dirty="0" err="1" smtClean="0"/>
              <a:t>Avg</a:t>
            </a:r>
            <a:r>
              <a:rPr lang="en-US" dirty="0" smtClean="0"/>
              <a:t> of Hrs and the number of tuples that correspond to it in parentheses. We highlight the 3 lowest values in blue and the 3 in red.
Some interesting findings include:
Column Gov has 3 of the 3 lowest values.
</a:t>
            </a:r>
            <a:endParaRPr lang="en-US" dirty="0"/>
          </a:p>
        </p:txBody>
      </p:sp>
      <p:sp>
        <p:nvSpPr>
          <p:cNvPr id="4" name="Slide Number Placeholder 3"/>
          <p:cNvSpPr>
            <a:spLocks noGrp="1"/>
          </p:cNvSpPr>
          <p:nvPr>
            <p:ph type="sldNum" sz="quarter" idx="10"/>
          </p:nvPr>
        </p:nvSpPr>
        <p:spPr/>
        <p:txBody>
          <a:bodyPr/>
          <a:lstStyle/>
          <a:p>
            <a:fld id="{16159E77-4725-4CB7-9EC4-5EC2DD79573E}" type="slidenum">
              <a:rPr lang="en-US" smtClean="0"/>
              <a:pPr/>
              <a:t>9</a:t>
            </a:fld>
            <a:endParaRPr lang="en-US"/>
          </a:p>
        </p:txBody>
      </p:sp>
    </p:spTree>
    <p:extLst>
      <p:ext uri="{BB962C8B-B14F-4D97-AF65-F5344CB8AC3E}">
        <p14:creationId xmlns:p14="http://schemas.microsoft.com/office/powerpoint/2010/main" xmlns="" val="14536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DOPXUN31.wav"/><Relationship Id="rId6" Type="http://schemas.openxmlformats.org/officeDocument/2006/relationships/image" Target="../media/image2.png"/><Relationship Id="rId5" Type="http://schemas.microsoft.com/office/2007/relationships/media" Target="../media/DOPXUN31.wav"/><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61AX7.wav"/><Relationship Id="rId5" Type="http://schemas.openxmlformats.org/officeDocument/2006/relationships/image" Target="../media/image2.png"/><Relationship Id="rId4" Type="http://schemas.microsoft.com/office/2007/relationships/media" Target="../media/61AX7.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audio" Target="../media/CVR76.wav"/><Relationship Id="rId5" Type="http://schemas.openxmlformats.org/officeDocument/2006/relationships/image" Target="../media/image2.png"/><Relationship Id="rId4" Type="http://schemas.microsoft.com/office/2007/relationships/media" Target="../media/CVR76.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Y78TAE.wav"/><Relationship Id="rId5" Type="http://schemas.openxmlformats.org/officeDocument/2006/relationships/image" Target="../media/image2.png"/><Relationship Id="rId4" Type="http://schemas.microsoft.com/office/2007/relationships/media" Target="../media/Y78TAE.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audio" Target="../media/VSV6HCL3.wav"/><Relationship Id="rId5" Type="http://schemas.openxmlformats.org/officeDocument/2006/relationships/image" Target="../media/image2.png"/><Relationship Id="rId4" Type="http://schemas.microsoft.com/office/2007/relationships/media" Target="../media/VSV6HCL3.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audio" Target="../media/XHRLWOQD8.wav"/><Relationship Id="rId5" Type="http://schemas.openxmlformats.org/officeDocument/2006/relationships/image" Target="../media/image2.png"/><Relationship Id="rId4" Type="http://schemas.microsoft.com/office/2007/relationships/media" Target="../media/XHRLWOQD8.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audio" Target="../media/W8H1JI.wav"/><Relationship Id="rId5" Type="http://schemas.openxmlformats.org/officeDocument/2006/relationships/image" Target="../media/image2.png"/><Relationship Id="rId4" Type="http://schemas.microsoft.com/office/2007/relationships/media" Target="../media/W8H1JI.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audio" Target="../media/LS40Y0JU2.wav"/><Relationship Id="rId5" Type="http://schemas.openxmlformats.org/officeDocument/2006/relationships/image" Target="../media/image2.png"/><Relationship Id="rId4" Type="http://schemas.microsoft.com/office/2007/relationships/media" Target="../media/LS40Y0JU2.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audio" Target="../media/B4L6AI.wav"/><Relationship Id="rId5" Type="http://schemas.openxmlformats.org/officeDocument/2006/relationships/image" Target="../media/image2.png"/><Relationship Id="rId4" Type="http://schemas.microsoft.com/office/2007/relationships/media" Target="../media/B4L6AI.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audio" Target="../media/RZGNVBS.wav"/><Relationship Id="rId5" Type="http://schemas.openxmlformats.org/officeDocument/2006/relationships/image" Target="../media/image2.png"/><Relationship Id="rId4" Type="http://schemas.microsoft.com/office/2007/relationships/media" Target="../media/RZGNVBS.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9E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algn="l"/>
            <a:r>
              <a:rPr lang="en-US"/>
              <a:t>CineCube Report</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just"/>
            <a:r>
              <a:rPr lang="en-US" sz="2000" b="0"/>
              <a:t>This is a report on the Avg of Hrs when for education at fixing to 'Post-Secondary' and work at fixing to 'With-Pay'. We will start by answering the original query and we complement the result with contextualization and detailed analyses.</a:t>
            </a:r>
          </a:p>
        </p:txBody>
      </p:sp>
      <p:pic>
        <p:nvPicPr>
          <p:cNvPr id="4" name="Picture 3"/>
          <p:cNvPicPr>
            <a:picLocks noChangeAspect="1"/>
          </p:cNvPicPr>
          <p:nvPr/>
        </p:nvPicPr>
        <p:blipFill>
          <a:blip r:embed="rId4" cstate="print"/>
          <a:stretch>
            <a:fillRect/>
          </a:stretch>
        </p:blipFill>
        <p:spPr>
          <a:xfrm>
            <a:off x="5334000" y="0"/>
            <a:ext cx="3810000" cy="3810000"/>
          </a:xfrm>
          <a:prstGeom prst="rect">
            <a:avLst/>
          </a:prstGeom>
        </p:spPr>
      </p:pic>
      <p:pic>
        <p:nvPicPr>
          <p:cNvPr id="5" name="DOPXUN31.wav">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0" y="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9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p:txBody>
          <a:bodyPr/>
          <a:lstStyle/>
          <a:p>
            <a:pPr lvl="0"/>
            <a:r>
              <a:rPr lang="en-US" sz="1400" b="0" dirty="0"/>
              <a:t>Concerning the original query some interesting findings include:</a:t>
            </a:r>
          </a:p>
          <a:p>
            <a:pPr lvl="1"/>
            <a:r>
              <a:rPr lang="en-US" sz="1400" b="0" dirty="0"/>
              <a:t>Column Some-college has 2 of the 3 lowest values.</a:t>
            </a:r>
          </a:p>
          <a:p>
            <a:pPr lvl="1"/>
            <a:r>
              <a:rPr lang="en-US" sz="1400" b="0" dirty="0"/>
              <a:t>Row Self-</a:t>
            </a:r>
            <a:r>
              <a:rPr lang="en-US" sz="1400" b="0" dirty="0" err="1"/>
              <a:t>emp</a:t>
            </a:r>
            <a:r>
              <a:rPr lang="en-US" sz="1400" b="0" dirty="0"/>
              <a:t> has 3 of the 3 highest values.</a:t>
            </a:r>
          </a:p>
          <a:p>
            <a:pPr lvl="1"/>
            <a:r>
              <a:rPr lang="en-US" sz="1400" b="0" dirty="0"/>
              <a:t>Row Gov has 2 of the 3 lowest values.</a:t>
            </a:r>
          </a:p>
          <a:p>
            <a:pPr lvl="0"/>
            <a:r>
              <a:rPr lang="en-US" sz="1400" b="0" dirty="0"/>
              <a:t>When we tried to put the original result in context, by comparing its defining values with similar ones, we discovered the following:</a:t>
            </a:r>
          </a:p>
          <a:p>
            <a:pPr lvl="1"/>
            <a:r>
              <a:rPr lang="en-US" sz="1400" b="0" dirty="0"/>
              <a:t>Compared to its sibling we observe that in 3 out of 3 cases Post-Secondary has higher value than Without-Post-Secondary.</a:t>
            </a:r>
          </a:p>
          <a:p>
            <a:pPr lvl="1"/>
            <a:r>
              <a:rPr lang="en-US" sz="1400" b="0" dirty="0"/>
              <a:t>Compared to its sibling we observe that in 1 out of 4 cases With-Pay has a higher value than Without-pay.</a:t>
            </a:r>
          </a:p>
          <a:p>
            <a:pPr lvl="1"/>
            <a:r>
              <a:rPr lang="en-US" sz="1400" b="0" dirty="0"/>
              <a:t>In 1 out of 4 cases With-Pay has a lower value than Without-pay.</a:t>
            </a:r>
          </a:p>
          <a:p>
            <a:pPr lvl="1"/>
            <a:r>
              <a:rPr lang="en-US" sz="1400" b="0" dirty="0"/>
              <a:t>In 2 out of 4 cases Without-pay has null value.</a:t>
            </a:r>
          </a:p>
          <a:p>
            <a:pPr lvl="0"/>
            <a:r>
              <a:rPr lang="en-US" sz="1400" b="0" dirty="0"/>
              <a:t>When we analyzed the results by drilling down one level in the hierarchy we found out the following facts:</a:t>
            </a:r>
          </a:p>
          <a:p>
            <a:pPr lvl="1"/>
            <a:r>
              <a:rPr lang="en-US" sz="1400" b="0" dirty="0"/>
              <a:t>Column Post-grad has 4 of the 6 highest values.</a:t>
            </a:r>
          </a:p>
          <a:p>
            <a:pPr lvl="1"/>
            <a:r>
              <a:rPr lang="en-US" sz="1400" b="0" dirty="0"/>
              <a:t>Column Some-college has 4 of the 6 lowest values.</a:t>
            </a:r>
          </a:p>
          <a:p>
            <a:pPr lvl="1"/>
            <a:r>
              <a:rPr lang="en-US" sz="1400" b="0" dirty="0"/>
              <a:t>Column Gov has 3 of the 3 lowest values.</a:t>
            </a:r>
          </a:p>
        </p:txBody>
      </p:sp>
      <p:pic>
        <p:nvPicPr>
          <p:cNvPr id="4" name="61AX7.wav">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Auxiliary slides for Act I</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just"/>
            <a:endParaRPr/>
          </a:p>
        </p:txBody>
      </p:sp>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a:latin typeface="Arial"/>
              </a:rPr>
              <a:t>The Condition which changed is : education_dim</a:t>
            </a:r>
          </a:p>
        </p:txBody>
      </p:sp>
      <p:graphicFrame>
        <p:nvGraphicFramePr>
          <p:cNvPr id="3" name="Table 2"/>
          <p:cNvGraphicFramePr>
            <a:graphicFrameLocks noGrp="1"/>
          </p:cNvGraphicFramePr>
          <p:nvPr/>
        </p:nvGraphicFramePr>
        <p:xfrm>
          <a:off x="2032000" y="1270000"/>
          <a:ext cx="5080000" cy="1188720"/>
        </p:xfrm>
        <a:graphic>
          <a:graphicData uri="http://schemas.openxmlformats.org/drawingml/2006/table">
            <a:tbl>
              <a:tblPr/>
              <a:tblGrid>
                <a:gridCol w="1270000"/>
                <a:gridCol w="1270000"/>
                <a:gridCol w="1270000"/>
                <a:gridCol w="1270000"/>
              </a:tblGrid>
              <a:tr h="254000">
                <a:tc>
                  <a:txBody>
                    <a:bodyPr/>
                    <a:lstStyle/>
                    <a:p>
                      <a:pPr algn="ctr"/>
                      <a:endParaRPr/>
                    </a:p>
                  </a:txBody>
                  <a:tcPr anchor="ctr">
                    <a:lnL>
                      <a:noFill/>
                    </a:lnL>
                    <a:lnR>
                      <a:noFill/>
                    </a:lnR>
                    <a:lnT>
                      <a:noFill/>
                    </a:lnT>
                    <a:lnB>
                      <a:noFill/>
                    </a:lnB>
                  </a:tcPr>
                </a:tc>
                <a:tc>
                  <a:txBody>
                    <a:bodyPr/>
                    <a:lstStyle/>
                    <a:p>
                      <a:pPr algn="ctr"/>
                      <a:r>
                        <a:rPr lang="en-US" sz="1200">
                          <a:solidFill>
                            <a:srgbClr val="000000"/>
                          </a:solidFill>
                          <a:latin typeface="Calibri"/>
                        </a:rPr>
                        <a:t>Elementary</a:t>
                      </a:r>
                    </a:p>
                  </a:txBody>
                  <a:tcPr>
                    <a:lnL>
                      <a:noFill/>
                    </a:lnL>
                    <a:lnR>
                      <a:noFill/>
                    </a:lnR>
                    <a:lnT>
                      <a:noFill/>
                    </a:lnT>
                    <a:lnB>
                      <a:noFill/>
                    </a:lnB>
                  </a:tcPr>
                </a:tc>
                <a:tc>
                  <a:txBody>
                    <a:bodyPr/>
                    <a:lstStyle/>
                    <a:p>
                      <a:pPr algn="ctr"/>
                      <a:r>
                        <a:rPr lang="en-US" sz="1200">
                          <a:solidFill>
                            <a:srgbClr val="000000"/>
                          </a:solidFill>
                          <a:latin typeface="Calibri"/>
                        </a:rPr>
                        <a:t>Preschool</a:t>
                      </a:r>
                    </a:p>
                  </a:txBody>
                  <a:tcPr>
                    <a:lnL>
                      <a:noFill/>
                    </a:lnL>
                    <a:lnR>
                      <a:noFill/>
                    </a:lnR>
                    <a:lnT>
                      <a:noFill/>
                    </a:lnT>
                    <a:lnB>
                      <a:noFill/>
                    </a:lnB>
                  </a:tcPr>
                </a:tc>
                <a:tc>
                  <a:txBody>
                    <a:bodyPr/>
                    <a:lstStyle/>
                    <a:p>
                      <a:pPr algn="ctr"/>
                      <a:r>
                        <a:rPr lang="en-US" sz="1200">
                          <a:solidFill>
                            <a:srgbClr val="000000"/>
                          </a:solidFill>
                          <a:latin typeface="Calibri"/>
                        </a:rPr>
                        <a:t>Secondary</a:t>
                      </a:r>
                    </a:p>
                  </a:txBody>
                  <a:tcPr>
                    <a:lnL>
                      <a:noFill/>
                    </a:lnL>
                    <a:lnR>
                      <a:noFill/>
                    </a:lnR>
                    <a:lnT>
                      <a:noFill/>
                    </a:lnT>
                    <a:lnB>
                      <a:noFill/>
                    </a:lnB>
                  </a:tcPr>
                </a:tc>
              </a:tr>
              <a:tr h="254000">
                <a:tc>
                  <a:txBody>
                    <a:bodyPr/>
                    <a:lstStyle/>
                    <a:p>
                      <a:pPr algn="r"/>
                      <a:r>
                        <a:rPr lang="en-US" sz="1200">
                          <a:solidFill>
                            <a:srgbClr val="000000"/>
                          </a:solidFill>
                          <a:latin typeface="Calibri"/>
                        </a:rPr>
                        <a:t>Gov</a:t>
                      </a:r>
                    </a:p>
                  </a:txBody>
                  <a:tcPr>
                    <a:lnL>
                      <a:noFill/>
                    </a:lnL>
                    <a:lnR>
                      <a:noFill/>
                    </a:lnR>
                    <a:lnT>
                      <a:noFill/>
                    </a:lnT>
                    <a:lnB>
                      <a:noFill/>
                    </a:lnB>
                  </a:tcPr>
                </a:tc>
                <a:tc>
                  <a:txBody>
                    <a:bodyPr/>
                    <a:lstStyle/>
                    <a:p>
                      <a:pPr algn="ctr"/>
                      <a:r>
                        <a:rPr lang="en-US" sz="1200">
                          <a:solidFill>
                            <a:srgbClr val="0000FF"/>
                          </a:solidFill>
                          <a:latin typeface="Calibri"/>
                        </a:rPr>
                        <a:t>34.28</a:t>
                      </a:r>
                    </a:p>
                  </a:txBody>
                  <a:tcPr>
                    <a:lnL>
                      <a:noFill/>
                    </a:lnL>
                    <a:lnR>
                      <a:noFill/>
                    </a:lnR>
                    <a:lnT>
                      <a:noFill/>
                    </a:lnT>
                    <a:lnB>
                      <a:noFill/>
                    </a:lnB>
                  </a:tcPr>
                </a:tc>
                <a:tc>
                  <a:txBody>
                    <a:bodyPr/>
                    <a:lstStyle/>
                    <a:p>
                      <a:pPr algn="ctr"/>
                      <a:r>
                        <a:rPr lang="en-US" sz="1200">
                          <a:solidFill>
                            <a:srgbClr val="0000FF"/>
                          </a:solidFill>
                          <a:latin typeface="Calibri"/>
                        </a:rPr>
                        <a:t>30.80</a:t>
                      </a:r>
                    </a:p>
                  </a:txBody>
                  <a:tcPr>
                    <a:lnL>
                      <a:noFill/>
                    </a:lnL>
                    <a:lnR>
                      <a:noFill/>
                    </a:lnR>
                    <a:lnT>
                      <a:noFill/>
                    </a:lnT>
                    <a:lnB>
                      <a:noFill/>
                    </a:lnB>
                  </a:tcPr>
                </a:tc>
                <a:tc>
                  <a:txBody>
                    <a:bodyPr/>
                    <a:lstStyle/>
                    <a:p>
                      <a:pPr algn="ctr"/>
                      <a:r>
                        <a:rPr lang="en-US" sz="1200">
                          <a:solidFill>
                            <a:srgbClr val="000000"/>
                          </a:solidFill>
                          <a:latin typeface="Calibri"/>
                        </a:rPr>
                        <a:t>39.22</a:t>
                      </a:r>
                    </a:p>
                  </a:txBody>
                  <a:tcPr>
                    <a:lnL>
                      <a:noFill/>
                    </a:lnL>
                    <a:lnR>
                      <a:noFill/>
                    </a:lnR>
                    <a:lnT>
                      <a:noFill/>
                    </a:lnT>
                    <a:lnB>
                      <a:noFill/>
                    </a:lnB>
                  </a:tcPr>
                </a:tc>
              </a:tr>
              <a:tr h="254000">
                <a:tc>
                  <a:txBody>
                    <a:bodyPr/>
                    <a:lstStyle/>
                    <a:p>
                      <a:pPr algn="r"/>
                      <a:r>
                        <a:rPr lang="en-US" sz="1200">
                          <a:solidFill>
                            <a:srgbClr val="000000"/>
                          </a:solidFill>
                          <a:latin typeface="Calibri"/>
                        </a:rPr>
                        <a:t>Private</a:t>
                      </a:r>
                    </a:p>
                  </a:txBody>
                  <a:tcPr>
                    <a:lnL>
                      <a:noFill/>
                    </a:lnL>
                    <a:lnR>
                      <a:noFill/>
                    </a:lnR>
                    <a:lnT>
                      <a:noFill/>
                    </a:lnT>
                    <a:lnB>
                      <a:noFill/>
                    </a:lnB>
                  </a:tcPr>
                </a:tc>
                <a:tc>
                  <a:txBody>
                    <a:bodyPr/>
                    <a:lstStyle/>
                    <a:p>
                      <a:pPr algn="ctr"/>
                      <a:r>
                        <a:rPr lang="en-US" sz="1200">
                          <a:solidFill>
                            <a:srgbClr val="000000"/>
                          </a:solidFill>
                          <a:latin typeface="Calibri"/>
                        </a:rPr>
                        <a:t>39.49</a:t>
                      </a:r>
                    </a:p>
                  </a:txBody>
                  <a:tcPr>
                    <a:lnL>
                      <a:noFill/>
                    </a:lnL>
                    <a:lnR>
                      <a:noFill/>
                    </a:lnR>
                    <a:lnT>
                      <a:noFill/>
                    </a:lnT>
                    <a:lnB>
                      <a:noFill/>
                    </a:lnB>
                  </a:tcPr>
                </a:tc>
                <a:tc>
                  <a:txBody>
                    <a:bodyPr/>
                    <a:lstStyle/>
                    <a:p>
                      <a:pPr algn="ctr"/>
                      <a:r>
                        <a:rPr lang="en-US" sz="1200">
                          <a:solidFill>
                            <a:srgbClr val="000000"/>
                          </a:solidFill>
                          <a:latin typeface="Calibri"/>
                        </a:rPr>
                        <a:t>37.62</a:t>
                      </a:r>
                    </a:p>
                  </a:txBody>
                  <a:tcPr>
                    <a:lnL>
                      <a:noFill/>
                    </a:lnL>
                    <a:lnR>
                      <a:noFill/>
                    </a:lnR>
                    <a:lnT>
                      <a:noFill/>
                    </a:lnT>
                    <a:lnB>
                      <a:noFill/>
                    </a:lnB>
                  </a:tcPr>
                </a:tc>
                <a:tc>
                  <a:txBody>
                    <a:bodyPr/>
                    <a:lstStyle/>
                    <a:p>
                      <a:pPr algn="ctr"/>
                      <a:r>
                        <a:rPr lang="en-US" sz="1200">
                          <a:solidFill>
                            <a:srgbClr val="000000"/>
                          </a:solidFill>
                          <a:latin typeface="Calibri"/>
                        </a:rPr>
                        <a:t>39.39</a:t>
                      </a:r>
                    </a:p>
                  </a:txBody>
                  <a:tcPr>
                    <a:lnL>
                      <a:noFill/>
                    </a:lnL>
                    <a:lnR>
                      <a:noFill/>
                    </a:lnR>
                    <a:lnT>
                      <a:noFill/>
                    </a:lnT>
                    <a:lnB>
                      <a:noFill/>
                    </a:lnB>
                  </a:tcPr>
                </a:tc>
              </a:tr>
              <a:tr h="254000">
                <a:tc>
                  <a:txBody>
                    <a:bodyPr/>
                    <a:lstStyle/>
                    <a:p>
                      <a:pPr algn="r"/>
                      <a:r>
                        <a:rPr lang="en-US" sz="1200">
                          <a:solidFill>
                            <a:srgbClr val="000000"/>
                          </a:solidFill>
                          <a:latin typeface="Calibri"/>
                        </a:rPr>
                        <a:t>Self-emp</a:t>
                      </a:r>
                    </a:p>
                  </a:txBody>
                  <a:tcPr>
                    <a:lnL>
                      <a:noFill/>
                    </a:lnL>
                    <a:lnR>
                      <a:noFill/>
                    </a:lnR>
                    <a:lnT>
                      <a:noFill/>
                    </a:lnT>
                    <a:lnB>
                      <a:noFill/>
                    </a:lnB>
                  </a:tcPr>
                </a:tc>
                <a:tc>
                  <a:txBody>
                    <a:bodyPr/>
                    <a:lstStyle/>
                    <a:p>
                      <a:pPr algn="ctr"/>
                      <a:r>
                        <a:rPr lang="en-US" sz="1200">
                          <a:solidFill>
                            <a:srgbClr val="FF0000"/>
                          </a:solidFill>
                          <a:latin typeface="Calibri"/>
                        </a:rPr>
                        <a:t>41.49</a:t>
                      </a:r>
                    </a:p>
                  </a:txBody>
                  <a:tcPr>
                    <a:lnL>
                      <a:noFill/>
                    </a:lnL>
                    <a:lnR>
                      <a:noFill/>
                    </a:lnR>
                    <a:lnT>
                      <a:noFill/>
                    </a:lnT>
                    <a:lnB>
                      <a:noFill/>
                    </a:lnB>
                  </a:tcPr>
                </a:tc>
                <a:tc>
                  <a:txBody>
                    <a:bodyPr/>
                    <a:lstStyle/>
                    <a:p>
                      <a:pPr algn="ctr"/>
                      <a:r>
                        <a:rPr lang="en-US" sz="1200">
                          <a:solidFill>
                            <a:srgbClr val="000000"/>
                          </a:solidFill>
                          <a:latin typeface="Calibri"/>
                        </a:rPr>
                        <a:t>-</a:t>
                      </a:r>
                    </a:p>
                  </a:txBody>
                  <a:tcPr>
                    <a:lnL>
                      <a:noFill/>
                    </a:lnL>
                    <a:lnR>
                      <a:noFill/>
                    </a:lnR>
                    <a:lnT>
                      <a:noFill/>
                    </a:lnT>
                    <a:lnB>
                      <a:noFill/>
                    </a:lnB>
                  </a:tcPr>
                </a:tc>
                <a:tc>
                  <a:txBody>
                    <a:bodyPr/>
                    <a:lstStyle/>
                    <a:p>
                      <a:pPr algn="ctr"/>
                      <a:r>
                        <a:rPr lang="en-US" sz="1200">
                          <a:solidFill>
                            <a:srgbClr val="FF0000"/>
                          </a:solidFill>
                          <a:latin typeface="Calibri"/>
                        </a:rPr>
                        <a:t>45.18</a:t>
                      </a:r>
                    </a:p>
                  </a:txBody>
                  <a:tcPr>
                    <a:lnL>
                      <a:noFill/>
                    </a:lnL>
                    <a:lnR>
                      <a:noFill/>
                    </a:lnR>
                    <a:lnT>
                      <a:noFill/>
                    </a:lnT>
                    <a:lnB>
                      <a:noFill/>
                    </a:lnB>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a:latin typeface="Arial"/>
              </a:rPr>
              <a:t>The Condition which changed is : work_dim</a:t>
            </a:r>
          </a:p>
        </p:txBody>
      </p:sp>
      <p:graphicFrame>
        <p:nvGraphicFramePr>
          <p:cNvPr id="3" name="Table 2"/>
          <p:cNvGraphicFramePr>
            <a:graphicFrameLocks noGrp="1"/>
          </p:cNvGraphicFramePr>
          <p:nvPr/>
        </p:nvGraphicFramePr>
        <p:xfrm>
          <a:off x="2667000" y="1270000"/>
          <a:ext cx="3810000" cy="640080"/>
        </p:xfrm>
        <a:graphic>
          <a:graphicData uri="http://schemas.openxmlformats.org/drawingml/2006/table">
            <a:tbl>
              <a:tblPr/>
              <a:tblGrid>
                <a:gridCol w="1270000"/>
                <a:gridCol w="1270000"/>
                <a:gridCol w="1270000"/>
              </a:tblGrid>
              <a:tr h="254000">
                <a:tc>
                  <a:txBody>
                    <a:bodyPr/>
                    <a:lstStyle/>
                    <a:p>
                      <a:pPr algn="ctr"/>
                      <a:endParaRPr/>
                    </a:p>
                  </a:txBody>
                  <a:tcPr anchor="ctr">
                    <a:lnL>
                      <a:noFill/>
                    </a:lnL>
                    <a:lnR>
                      <a:noFill/>
                    </a:lnR>
                    <a:lnT>
                      <a:noFill/>
                    </a:lnT>
                    <a:lnB>
                      <a:noFill/>
                    </a:lnB>
                  </a:tcPr>
                </a:tc>
                <a:tc>
                  <a:txBody>
                    <a:bodyPr/>
                    <a:lstStyle/>
                    <a:p>
                      <a:pPr algn="ctr"/>
                      <a:r>
                        <a:rPr lang="en-US" sz="1200">
                          <a:solidFill>
                            <a:srgbClr val="000000"/>
                          </a:solidFill>
                          <a:latin typeface="Calibri"/>
                        </a:rPr>
                        <a:t>Assoc</a:t>
                      </a:r>
                    </a:p>
                  </a:txBody>
                  <a:tcPr>
                    <a:lnL>
                      <a:noFill/>
                    </a:lnL>
                    <a:lnR>
                      <a:noFill/>
                    </a:lnR>
                    <a:lnT>
                      <a:noFill/>
                    </a:lnT>
                    <a:lnB>
                      <a:noFill/>
                    </a:lnB>
                  </a:tcPr>
                </a:tc>
                <a:tc>
                  <a:txBody>
                    <a:bodyPr/>
                    <a:lstStyle/>
                    <a:p>
                      <a:pPr algn="ctr"/>
                      <a:r>
                        <a:rPr lang="en-US" sz="1200">
                          <a:solidFill>
                            <a:srgbClr val="000000"/>
                          </a:solidFill>
                          <a:latin typeface="Calibri"/>
                        </a:rPr>
                        <a:t>Some-college</a:t>
                      </a:r>
                    </a:p>
                  </a:txBody>
                  <a:tcPr>
                    <a:lnL>
                      <a:noFill/>
                    </a:lnL>
                    <a:lnR>
                      <a:noFill/>
                    </a:lnR>
                    <a:lnT>
                      <a:noFill/>
                    </a:lnT>
                    <a:lnB>
                      <a:noFill/>
                    </a:lnB>
                  </a:tcPr>
                </a:tc>
              </a:tr>
              <a:tr h="254000">
                <a:tc>
                  <a:txBody>
                    <a:bodyPr/>
                    <a:lstStyle/>
                    <a:p>
                      <a:pPr algn="r"/>
                      <a:r>
                        <a:rPr lang="en-US" sz="1200">
                          <a:solidFill>
                            <a:srgbClr val="000000"/>
                          </a:solidFill>
                          <a:latin typeface="Calibri"/>
                        </a:rPr>
                        <a:t>Without-pay</a:t>
                      </a:r>
                    </a:p>
                  </a:txBody>
                  <a:tcPr>
                    <a:lnL>
                      <a:noFill/>
                    </a:lnL>
                    <a:lnR>
                      <a:noFill/>
                    </a:lnR>
                    <a:lnT>
                      <a:noFill/>
                    </a:lnT>
                    <a:lnB>
                      <a:noFill/>
                    </a:lnB>
                  </a:tcPr>
                </a:tc>
                <a:tc>
                  <a:txBody>
                    <a:bodyPr/>
                    <a:lstStyle/>
                    <a:p>
                      <a:pPr algn="ctr"/>
                      <a:r>
                        <a:rPr lang="en-US" sz="1200">
                          <a:solidFill>
                            <a:srgbClr val="000000"/>
                          </a:solidFill>
                          <a:latin typeface="Calibri"/>
                        </a:rPr>
                        <a:t>50.00</a:t>
                      </a:r>
                    </a:p>
                  </a:txBody>
                  <a:tcPr>
                    <a:lnL>
                      <a:noFill/>
                    </a:lnL>
                    <a:lnR>
                      <a:noFill/>
                    </a:lnR>
                    <a:lnT>
                      <a:noFill/>
                    </a:lnT>
                    <a:lnB>
                      <a:noFill/>
                    </a:lnB>
                  </a:tcPr>
                </a:tc>
                <a:tc>
                  <a:txBody>
                    <a:bodyPr/>
                    <a:lstStyle/>
                    <a:p>
                      <a:pPr algn="ctr"/>
                      <a:r>
                        <a:rPr lang="en-US" sz="1200">
                          <a:solidFill>
                            <a:srgbClr val="000000"/>
                          </a:solidFill>
                          <a:latin typeface="Calibri"/>
                        </a:rPr>
                        <a:t>35.33</a:t>
                      </a:r>
                    </a:p>
                  </a:txBody>
                  <a:tcPr>
                    <a:lnL>
                      <a:noFill/>
                    </a:lnL>
                    <a:lnR>
                      <a:noFill/>
                    </a:lnR>
                    <a:lnT>
                      <a:noFill/>
                    </a:lnT>
                    <a:lnB>
                      <a:noFill/>
                    </a:lnB>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9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a:latin typeface="Arial"/>
              </a:rPr>
              <a:t>Answer to the original question</a:t>
            </a:r>
          </a:p>
        </p:txBody>
      </p:sp>
      <p:graphicFrame>
        <p:nvGraphicFramePr>
          <p:cNvPr id="3" name="Table 2"/>
          <p:cNvGraphicFramePr>
            <a:graphicFrameLocks noGrp="1"/>
          </p:cNvGraphicFramePr>
          <p:nvPr/>
        </p:nvGraphicFramePr>
        <p:xfrm>
          <a:off x="1397000" y="1270000"/>
          <a:ext cx="6350000" cy="1188720"/>
        </p:xfrm>
        <a:graphic>
          <a:graphicData uri="http://schemas.openxmlformats.org/drawingml/2006/table">
            <a:tbl>
              <a:tblPr/>
              <a:tblGrid>
                <a:gridCol w="1270000"/>
                <a:gridCol w="1270000"/>
                <a:gridCol w="1270000"/>
                <a:gridCol w="1270000"/>
                <a:gridCol w="1270000"/>
              </a:tblGrid>
              <a:tr h="254000">
                <a:tc>
                  <a:txBody>
                    <a:bodyPr/>
                    <a:lstStyle/>
                    <a:p>
                      <a:pPr algn="ctr"/>
                      <a:endParaRPr dirty="0"/>
                    </a:p>
                  </a:txBody>
                  <a:tcPr anchor="ctr">
                    <a:lnL>
                      <a:noFill/>
                    </a:lnL>
                    <a:lnR>
                      <a:noFill/>
                    </a:lnR>
                    <a:lnT>
                      <a:noFill/>
                    </a:lnT>
                    <a:lnB>
                      <a:noFill/>
                    </a:lnB>
                  </a:tcPr>
                </a:tc>
                <a:tc>
                  <a:txBody>
                    <a:bodyPr/>
                    <a:lstStyle/>
                    <a:p>
                      <a:pPr algn="ctr"/>
                      <a:r>
                        <a:rPr lang="en-US" sz="1200" dirty="0">
                          <a:solidFill>
                            <a:srgbClr val="000000"/>
                          </a:solidFill>
                          <a:latin typeface="Calibri"/>
                        </a:rPr>
                        <a:t>Assoc</a:t>
                      </a:r>
                    </a:p>
                  </a:txBody>
                  <a:tcPr>
                    <a:lnL>
                      <a:noFill/>
                    </a:lnL>
                    <a:lnR>
                      <a:noFill/>
                    </a:lnR>
                    <a:lnT>
                      <a:noFill/>
                    </a:lnT>
                    <a:lnB>
                      <a:noFill/>
                    </a:lnB>
                  </a:tcPr>
                </a:tc>
                <a:tc>
                  <a:txBody>
                    <a:bodyPr/>
                    <a:lstStyle/>
                    <a:p>
                      <a:pPr algn="ctr"/>
                      <a:r>
                        <a:rPr lang="en-US" sz="1200">
                          <a:solidFill>
                            <a:srgbClr val="000000"/>
                          </a:solidFill>
                          <a:latin typeface="Calibri"/>
                        </a:rPr>
                        <a:t>Post-grad</a:t>
                      </a:r>
                    </a:p>
                  </a:txBody>
                  <a:tcPr>
                    <a:lnL>
                      <a:noFill/>
                    </a:lnL>
                    <a:lnR>
                      <a:noFill/>
                    </a:lnR>
                    <a:lnT>
                      <a:noFill/>
                    </a:lnT>
                    <a:lnB>
                      <a:noFill/>
                    </a:lnB>
                  </a:tcPr>
                </a:tc>
                <a:tc>
                  <a:txBody>
                    <a:bodyPr/>
                    <a:lstStyle/>
                    <a:p>
                      <a:pPr algn="ctr"/>
                      <a:r>
                        <a:rPr lang="en-US" sz="1200">
                          <a:solidFill>
                            <a:srgbClr val="000000"/>
                          </a:solidFill>
                          <a:latin typeface="Calibri"/>
                        </a:rPr>
                        <a:t>Some-college</a:t>
                      </a:r>
                    </a:p>
                  </a:txBody>
                  <a:tcPr>
                    <a:lnL>
                      <a:noFill/>
                    </a:lnL>
                    <a:lnR>
                      <a:noFill/>
                    </a:lnR>
                    <a:lnT>
                      <a:noFill/>
                    </a:lnT>
                    <a:lnB>
                      <a:noFill/>
                    </a:lnB>
                  </a:tcPr>
                </a:tc>
                <a:tc>
                  <a:txBody>
                    <a:bodyPr/>
                    <a:lstStyle/>
                    <a:p>
                      <a:pPr algn="ctr"/>
                      <a:r>
                        <a:rPr lang="en-US" sz="1200">
                          <a:solidFill>
                            <a:srgbClr val="000000"/>
                          </a:solidFill>
                          <a:latin typeface="Calibri"/>
                        </a:rPr>
                        <a:t>University</a:t>
                      </a:r>
                    </a:p>
                  </a:txBody>
                  <a:tcPr>
                    <a:lnL>
                      <a:noFill/>
                    </a:lnL>
                    <a:lnR>
                      <a:noFill/>
                    </a:lnR>
                    <a:lnT>
                      <a:noFill/>
                    </a:lnT>
                    <a:lnB>
                      <a:noFill/>
                    </a:lnB>
                  </a:tcPr>
                </a:tc>
              </a:tr>
              <a:tr h="254000">
                <a:tc>
                  <a:txBody>
                    <a:bodyPr/>
                    <a:lstStyle/>
                    <a:p>
                      <a:pPr algn="r"/>
                      <a:r>
                        <a:rPr lang="en-US" sz="1200">
                          <a:solidFill>
                            <a:srgbClr val="000000"/>
                          </a:solidFill>
                          <a:latin typeface="Calibri"/>
                        </a:rPr>
                        <a:t>Gov</a:t>
                      </a:r>
                    </a:p>
                  </a:txBody>
                  <a:tcPr>
                    <a:lnL>
                      <a:noFill/>
                    </a:lnL>
                    <a:lnR>
                      <a:noFill/>
                    </a:lnR>
                    <a:lnT>
                      <a:noFill/>
                    </a:lnT>
                    <a:lnB>
                      <a:noFill/>
                    </a:lnB>
                  </a:tcPr>
                </a:tc>
                <a:tc>
                  <a:txBody>
                    <a:bodyPr/>
                    <a:lstStyle/>
                    <a:p>
                      <a:pPr algn="ctr"/>
                      <a:r>
                        <a:rPr lang="en-US" sz="1200">
                          <a:solidFill>
                            <a:srgbClr val="0000FF"/>
                          </a:solidFill>
                          <a:latin typeface="Calibri"/>
                        </a:rPr>
                        <a:t>40.73</a:t>
                      </a:r>
                    </a:p>
                  </a:txBody>
                  <a:tcPr>
                    <a:lnL>
                      <a:noFill/>
                    </a:lnL>
                    <a:lnR>
                      <a:noFill/>
                    </a:lnR>
                    <a:lnT>
                      <a:noFill/>
                    </a:lnT>
                    <a:lnB>
                      <a:noFill/>
                    </a:lnB>
                  </a:tcPr>
                </a:tc>
                <a:tc>
                  <a:txBody>
                    <a:bodyPr/>
                    <a:lstStyle/>
                    <a:p>
                      <a:pPr algn="ctr"/>
                      <a:r>
                        <a:rPr lang="en-US" sz="1200">
                          <a:solidFill>
                            <a:srgbClr val="000000"/>
                          </a:solidFill>
                          <a:latin typeface="Calibri"/>
                        </a:rPr>
                        <a:t>43.58</a:t>
                      </a:r>
                    </a:p>
                  </a:txBody>
                  <a:tcPr>
                    <a:lnL>
                      <a:noFill/>
                    </a:lnL>
                    <a:lnR>
                      <a:noFill/>
                    </a:lnR>
                    <a:lnT>
                      <a:noFill/>
                    </a:lnT>
                    <a:lnB>
                      <a:noFill/>
                    </a:lnB>
                  </a:tcPr>
                </a:tc>
                <a:tc>
                  <a:txBody>
                    <a:bodyPr/>
                    <a:lstStyle/>
                    <a:p>
                      <a:pPr algn="ctr"/>
                      <a:r>
                        <a:rPr lang="en-US" sz="1200">
                          <a:solidFill>
                            <a:srgbClr val="0000FF"/>
                          </a:solidFill>
                          <a:latin typeface="Calibri"/>
                        </a:rPr>
                        <a:t>38.38</a:t>
                      </a:r>
                    </a:p>
                  </a:txBody>
                  <a:tcPr>
                    <a:lnL>
                      <a:noFill/>
                    </a:lnL>
                    <a:lnR>
                      <a:noFill/>
                    </a:lnR>
                    <a:lnT>
                      <a:noFill/>
                    </a:lnT>
                    <a:lnB>
                      <a:noFill/>
                    </a:lnB>
                  </a:tcPr>
                </a:tc>
                <a:tc>
                  <a:txBody>
                    <a:bodyPr/>
                    <a:lstStyle/>
                    <a:p>
                      <a:pPr algn="ctr"/>
                      <a:r>
                        <a:rPr lang="en-US" sz="1200">
                          <a:solidFill>
                            <a:srgbClr val="000000"/>
                          </a:solidFill>
                          <a:latin typeface="Calibri"/>
                        </a:rPr>
                        <a:t>42.14</a:t>
                      </a:r>
                    </a:p>
                  </a:txBody>
                  <a:tcPr>
                    <a:lnL>
                      <a:noFill/>
                    </a:lnL>
                    <a:lnR>
                      <a:noFill/>
                    </a:lnR>
                    <a:lnT>
                      <a:noFill/>
                    </a:lnT>
                    <a:lnB>
                      <a:noFill/>
                    </a:lnB>
                  </a:tcPr>
                </a:tc>
              </a:tr>
              <a:tr h="254000">
                <a:tc>
                  <a:txBody>
                    <a:bodyPr/>
                    <a:lstStyle/>
                    <a:p>
                      <a:pPr algn="r"/>
                      <a:r>
                        <a:rPr lang="en-US" sz="1200">
                          <a:solidFill>
                            <a:srgbClr val="000000"/>
                          </a:solidFill>
                          <a:latin typeface="Calibri"/>
                        </a:rPr>
                        <a:t>Private</a:t>
                      </a:r>
                    </a:p>
                  </a:txBody>
                  <a:tcPr>
                    <a:lnL>
                      <a:noFill/>
                    </a:lnL>
                    <a:lnR>
                      <a:noFill/>
                    </a:lnR>
                    <a:lnT>
                      <a:noFill/>
                    </a:lnT>
                    <a:lnB>
                      <a:noFill/>
                    </a:lnB>
                  </a:tcPr>
                </a:tc>
                <a:tc>
                  <a:txBody>
                    <a:bodyPr/>
                    <a:lstStyle/>
                    <a:p>
                      <a:pPr algn="ctr"/>
                      <a:r>
                        <a:rPr lang="en-US" sz="1200">
                          <a:solidFill>
                            <a:srgbClr val="000000"/>
                          </a:solidFill>
                          <a:latin typeface="Calibri"/>
                        </a:rPr>
                        <a:t>41.06</a:t>
                      </a:r>
                    </a:p>
                  </a:txBody>
                  <a:tcPr>
                    <a:lnL>
                      <a:noFill/>
                    </a:lnL>
                    <a:lnR>
                      <a:noFill/>
                    </a:lnR>
                    <a:lnT>
                      <a:noFill/>
                    </a:lnT>
                    <a:lnB>
                      <a:noFill/>
                    </a:lnB>
                  </a:tcPr>
                </a:tc>
                <a:tc>
                  <a:txBody>
                    <a:bodyPr/>
                    <a:lstStyle/>
                    <a:p>
                      <a:pPr algn="ctr"/>
                      <a:r>
                        <a:rPr lang="en-US" sz="1200">
                          <a:solidFill>
                            <a:srgbClr val="000000"/>
                          </a:solidFill>
                          <a:latin typeface="Calibri"/>
                        </a:rPr>
                        <a:t>45.19</a:t>
                      </a:r>
                    </a:p>
                  </a:txBody>
                  <a:tcPr>
                    <a:lnL>
                      <a:noFill/>
                    </a:lnL>
                    <a:lnR>
                      <a:noFill/>
                    </a:lnR>
                    <a:lnT>
                      <a:noFill/>
                    </a:lnT>
                    <a:lnB>
                      <a:noFill/>
                    </a:lnB>
                  </a:tcPr>
                </a:tc>
                <a:tc>
                  <a:txBody>
                    <a:bodyPr/>
                    <a:lstStyle/>
                    <a:p>
                      <a:pPr algn="ctr"/>
                      <a:r>
                        <a:rPr lang="en-US" sz="1200">
                          <a:solidFill>
                            <a:srgbClr val="0000FF"/>
                          </a:solidFill>
                          <a:latin typeface="Calibri"/>
                        </a:rPr>
                        <a:t>38.73</a:t>
                      </a:r>
                    </a:p>
                  </a:txBody>
                  <a:tcPr>
                    <a:lnL>
                      <a:noFill/>
                    </a:lnL>
                    <a:lnR>
                      <a:noFill/>
                    </a:lnR>
                    <a:lnT>
                      <a:noFill/>
                    </a:lnT>
                    <a:lnB>
                      <a:noFill/>
                    </a:lnB>
                  </a:tcPr>
                </a:tc>
                <a:tc>
                  <a:txBody>
                    <a:bodyPr/>
                    <a:lstStyle/>
                    <a:p>
                      <a:pPr algn="ctr"/>
                      <a:r>
                        <a:rPr lang="en-US" sz="1200">
                          <a:solidFill>
                            <a:srgbClr val="000000"/>
                          </a:solidFill>
                          <a:latin typeface="Calibri"/>
                        </a:rPr>
                        <a:t>43.06</a:t>
                      </a:r>
                    </a:p>
                  </a:txBody>
                  <a:tcPr>
                    <a:lnL>
                      <a:noFill/>
                    </a:lnL>
                    <a:lnR>
                      <a:noFill/>
                    </a:lnR>
                    <a:lnT>
                      <a:noFill/>
                    </a:lnT>
                    <a:lnB>
                      <a:noFill/>
                    </a:lnB>
                  </a:tcPr>
                </a:tc>
              </a:tr>
              <a:tr h="254000">
                <a:tc>
                  <a:txBody>
                    <a:bodyPr/>
                    <a:lstStyle/>
                    <a:p>
                      <a:pPr algn="r"/>
                      <a:r>
                        <a:rPr lang="en-US" sz="1200">
                          <a:solidFill>
                            <a:srgbClr val="000000"/>
                          </a:solidFill>
                          <a:latin typeface="Calibri"/>
                        </a:rPr>
                        <a:t>Self-emp</a:t>
                      </a:r>
                    </a:p>
                  </a:txBody>
                  <a:tcPr>
                    <a:lnL>
                      <a:noFill/>
                    </a:lnL>
                    <a:lnR>
                      <a:noFill/>
                    </a:lnR>
                    <a:lnT>
                      <a:noFill/>
                    </a:lnT>
                    <a:lnB>
                      <a:noFill/>
                    </a:lnB>
                  </a:tcPr>
                </a:tc>
                <a:tc>
                  <a:txBody>
                    <a:bodyPr/>
                    <a:lstStyle/>
                    <a:p>
                      <a:pPr algn="ctr"/>
                      <a:r>
                        <a:rPr lang="en-US" sz="1200" dirty="0">
                          <a:solidFill>
                            <a:srgbClr val="FF0000"/>
                          </a:solidFill>
                          <a:latin typeface="Calibri"/>
                        </a:rPr>
                        <a:t>46.68</a:t>
                      </a:r>
                    </a:p>
                  </a:txBody>
                  <a:tcPr>
                    <a:lnL>
                      <a:noFill/>
                    </a:lnL>
                    <a:lnR>
                      <a:noFill/>
                    </a:lnR>
                    <a:lnT>
                      <a:noFill/>
                    </a:lnT>
                    <a:lnB>
                      <a:noFill/>
                    </a:lnB>
                  </a:tcPr>
                </a:tc>
                <a:tc>
                  <a:txBody>
                    <a:bodyPr/>
                    <a:lstStyle/>
                    <a:p>
                      <a:pPr algn="ctr"/>
                      <a:r>
                        <a:rPr lang="en-US" sz="1200">
                          <a:solidFill>
                            <a:srgbClr val="FF0000"/>
                          </a:solidFill>
                          <a:latin typeface="Calibri"/>
                        </a:rPr>
                        <a:t>47.24</a:t>
                      </a:r>
                    </a:p>
                  </a:txBody>
                  <a:tcPr>
                    <a:lnL>
                      <a:noFill/>
                    </a:lnL>
                    <a:lnR>
                      <a:noFill/>
                    </a:lnR>
                    <a:lnT>
                      <a:noFill/>
                    </a:lnT>
                    <a:lnB>
                      <a:noFill/>
                    </a:lnB>
                  </a:tcPr>
                </a:tc>
                <a:tc>
                  <a:txBody>
                    <a:bodyPr/>
                    <a:lstStyle/>
                    <a:p>
                      <a:pPr algn="ctr"/>
                      <a:r>
                        <a:rPr lang="en-US" sz="1200">
                          <a:solidFill>
                            <a:srgbClr val="000000"/>
                          </a:solidFill>
                          <a:latin typeface="Calibri"/>
                        </a:rPr>
                        <a:t>45.70</a:t>
                      </a:r>
                    </a:p>
                  </a:txBody>
                  <a:tcPr>
                    <a:lnL>
                      <a:noFill/>
                    </a:lnL>
                    <a:lnR>
                      <a:noFill/>
                    </a:lnR>
                    <a:lnT>
                      <a:noFill/>
                    </a:lnT>
                    <a:lnB>
                      <a:noFill/>
                    </a:lnB>
                  </a:tcPr>
                </a:tc>
                <a:tc>
                  <a:txBody>
                    <a:bodyPr/>
                    <a:lstStyle/>
                    <a:p>
                      <a:pPr algn="ctr"/>
                      <a:r>
                        <a:rPr lang="en-US" sz="1200" dirty="0">
                          <a:solidFill>
                            <a:srgbClr val="FF0000"/>
                          </a:solidFill>
                          <a:latin typeface="Calibri"/>
                        </a:rPr>
                        <a:t>46.61</a:t>
                      </a:r>
                    </a:p>
                  </a:txBody>
                  <a:tcPr>
                    <a:lnL>
                      <a:noFill/>
                    </a:lnL>
                    <a:lnR>
                      <a:noFill/>
                    </a:lnR>
                    <a:lnT>
                      <a:noFill/>
                    </a:lnT>
                    <a:lnB>
                      <a:noFill/>
                    </a:lnB>
                  </a:tcPr>
                </a:tc>
              </a:tr>
            </a:tbl>
          </a:graphicData>
        </a:graphic>
      </p:graphicFrame>
      <p:pic>
        <p:nvPicPr>
          <p:cNvPr id="4" name="CVR76.wav">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9E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Act I: Putting results in context</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just"/>
            <a:r>
              <a:rPr lang="en-US" sz="2000" b="0"/>
              <a:t>In this series of slides we put the original result in context, by comparing the behavior of its defining values with the behavior of values that are similar to them.</a:t>
            </a:r>
          </a:p>
        </p:txBody>
      </p:sp>
      <p:pic>
        <p:nvPicPr>
          <p:cNvPr id="4" name="Y78TAE.wav">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E9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a:latin typeface="Arial"/>
              </a:rPr>
              <a:t>Assessing the behavior of education</a:t>
            </a:r>
          </a:p>
        </p:txBody>
      </p:sp>
      <p:graphicFrame>
        <p:nvGraphicFramePr>
          <p:cNvPr id="3" name="Table 2"/>
          <p:cNvGraphicFramePr>
            <a:graphicFrameLocks noGrp="1"/>
          </p:cNvGraphicFramePr>
          <p:nvPr/>
        </p:nvGraphicFramePr>
        <p:xfrm>
          <a:off x="2667000" y="1270000"/>
          <a:ext cx="3810000" cy="1280160"/>
        </p:xfrm>
        <a:graphic>
          <a:graphicData uri="http://schemas.openxmlformats.org/drawingml/2006/table">
            <a:tbl>
              <a:tblPr/>
              <a:tblGrid>
                <a:gridCol w="1270000"/>
                <a:gridCol w="1270000"/>
                <a:gridCol w="1270000"/>
              </a:tblGrid>
              <a:tr h="254000">
                <a:tc>
                  <a:txBody>
                    <a:bodyPr/>
                    <a:lstStyle/>
                    <a:p>
                      <a:pPr algn="ctr"/>
                      <a:r>
                        <a:rPr lang="en-US" sz="1200" dirty="0">
                          <a:solidFill>
                            <a:srgbClr val="000000"/>
                          </a:solidFill>
                          <a:latin typeface="Calibri"/>
                        </a:rPr>
                        <a:t>Summary for education</a:t>
                      </a:r>
                    </a:p>
                  </a:txBody>
                  <a:tcPr>
                    <a:lnL>
                      <a:noFill/>
                    </a:lnL>
                    <a:lnR>
                      <a:noFill/>
                    </a:lnR>
                    <a:lnT>
                      <a:noFill/>
                    </a:lnT>
                    <a:lnB>
                      <a:noFill/>
                    </a:lnB>
                  </a:tcPr>
                </a:tc>
                <a:tc>
                  <a:txBody>
                    <a:bodyPr/>
                    <a:lstStyle/>
                    <a:p>
                      <a:pPr algn="ctr"/>
                      <a:r>
                        <a:rPr lang="en-US" sz="1200" b="1">
                          <a:solidFill>
                            <a:srgbClr val="000000"/>
                          </a:solidFill>
                          <a:latin typeface="Calibri"/>
                        </a:rPr>
                        <a:t>Post-Secondary</a:t>
                      </a:r>
                    </a:p>
                  </a:txBody>
                  <a:tcPr>
                    <a:lnL>
                      <a:noFill/>
                    </a:lnL>
                    <a:lnR>
                      <a:noFill/>
                    </a:lnR>
                    <a:lnT>
                      <a:noFill/>
                    </a:lnT>
                    <a:lnB>
                      <a:noFill/>
                    </a:lnB>
                  </a:tcPr>
                </a:tc>
                <a:tc>
                  <a:txBody>
                    <a:bodyPr/>
                    <a:lstStyle/>
                    <a:p>
                      <a:pPr algn="ctr"/>
                      <a:r>
                        <a:rPr lang="en-US" sz="1200">
                          <a:solidFill>
                            <a:srgbClr val="000000"/>
                          </a:solidFill>
                          <a:latin typeface="Calibri"/>
                        </a:rPr>
                        <a:t>Without-Post-Secondary</a:t>
                      </a:r>
                    </a:p>
                  </a:txBody>
                  <a:tcPr>
                    <a:lnL>
                      <a:noFill/>
                    </a:lnL>
                    <a:lnR>
                      <a:noFill/>
                    </a:lnR>
                    <a:lnT>
                      <a:noFill/>
                    </a:lnT>
                    <a:lnB>
                      <a:noFill/>
                    </a:lnB>
                  </a:tcPr>
                </a:tc>
              </a:tr>
              <a:tr h="254000">
                <a:tc>
                  <a:txBody>
                    <a:bodyPr/>
                    <a:lstStyle/>
                    <a:p>
                      <a:pPr algn="r"/>
                      <a:r>
                        <a:rPr lang="en-US" sz="1200">
                          <a:solidFill>
                            <a:srgbClr val="000000"/>
                          </a:solidFill>
                          <a:latin typeface="Calibri"/>
                        </a:rPr>
                        <a:t>Gov</a:t>
                      </a:r>
                    </a:p>
                  </a:txBody>
                  <a:tcPr>
                    <a:lnL>
                      <a:noFill/>
                    </a:lnL>
                    <a:lnR>
                      <a:noFill/>
                    </a:lnR>
                    <a:lnT>
                      <a:noFill/>
                    </a:lnT>
                    <a:lnB>
                      <a:noFill/>
                    </a:lnB>
                  </a:tcPr>
                </a:tc>
                <a:tc>
                  <a:txBody>
                    <a:bodyPr/>
                    <a:lstStyle/>
                    <a:p>
                      <a:pPr algn="ctr"/>
                      <a:r>
                        <a:rPr lang="en-US" sz="1200" b="1">
                          <a:solidFill>
                            <a:srgbClr val="000000"/>
                          </a:solidFill>
                          <a:latin typeface="Calibri"/>
                        </a:rPr>
                        <a:t>41.12</a:t>
                      </a:r>
                    </a:p>
                  </a:txBody>
                  <a:tcPr>
                    <a:lnL>
                      <a:noFill/>
                    </a:lnL>
                    <a:lnR>
                      <a:noFill/>
                    </a:lnR>
                    <a:lnT>
                      <a:noFill/>
                    </a:lnT>
                    <a:lnB>
                      <a:noFill/>
                    </a:lnB>
                  </a:tcPr>
                </a:tc>
                <a:tc>
                  <a:txBody>
                    <a:bodyPr/>
                    <a:lstStyle/>
                    <a:p>
                      <a:pPr algn="ctr"/>
                      <a:r>
                        <a:rPr lang="en-US" sz="1200">
                          <a:solidFill>
                            <a:srgbClr val="0000FF"/>
                          </a:solidFill>
                          <a:latin typeface="Calibri"/>
                        </a:rPr>
                        <a:t>38.97</a:t>
                      </a:r>
                    </a:p>
                  </a:txBody>
                  <a:tcPr>
                    <a:lnL>
                      <a:noFill/>
                    </a:lnL>
                    <a:lnR>
                      <a:noFill/>
                    </a:lnR>
                    <a:lnT>
                      <a:noFill/>
                    </a:lnT>
                    <a:lnB>
                      <a:noFill/>
                    </a:lnB>
                  </a:tcPr>
                </a:tc>
              </a:tr>
              <a:tr h="254000">
                <a:tc>
                  <a:txBody>
                    <a:bodyPr/>
                    <a:lstStyle/>
                    <a:p>
                      <a:pPr algn="r"/>
                      <a:r>
                        <a:rPr lang="en-US" sz="1200">
                          <a:solidFill>
                            <a:srgbClr val="000000"/>
                          </a:solidFill>
                          <a:latin typeface="Calibri"/>
                        </a:rPr>
                        <a:t>Private</a:t>
                      </a:r>
                    </a:p>
                  </a:txBody>
                  <a:tcPr>
                    <a:lnL>
                      <a:noFill/>
                    </a:lnL>
                    <a:lnR>
                      <a:noFill/>
                    </a:lnR>
                    <a:lnT>
                      <a:noFill/>
                    </a:lnT>
                    <a:lnB>
                      <a:noFill/>
                    </a:lnB>
                  </a:tcPr>
                </a:tc>
                <a:tc>
                  <a:txBody>
                    <a:bodyPr/>
                    <a:lstStyle/>
                    <a:p>
                      <a:pPr algn="ctr"/>
                      <a:r>
                        <a:rPr lang="en-US" sz="1200" b="1">
                          <a:solidFill>
                            <a:srgbClr val="000000"/>
                          </a:solidFill>
                          <a:latin typeface="Calibri"/>
                        </a:rPr>
                        <a:t>41.06</a:t>
                      </a:r>
                    </a:p>
                  </a:txBody>
                  <a:tcPr>
                    <a:lnL>
                      <a:noFill/>
                    </a:lnL>
                    <a:lnR>
                      <a:noFill/>
                    </a:lnR>
                    <a:lnT>
                      <a:noFill/>
                    </a:lnT>
                    <a:lnB>
                      <a:noFill/>
                    </a:lnB>
                  </a:tcPr>
                </a:tc>
                <a:tc>
                  <a:txBody>
                    <a:bodyPr/>
                    <a:lstStyle/>
                    <a:p>
                      <a:pPr algn="ctr"/>
                      <a:r>
                        <a:rPr lang="en-US" sz="1200">
                          <a:solidFill>
                            <a:srgbClr val="000000"/>
                          </a:solidFill>
                          <a:latin typeface="Calibri"/>
                        </a:rPr>
                        <a:t>39.40</a:t>
                      </a:r>
                    </a:p>
                  </a:txBody>
                  <a:tcPr>
                    <a:lnL>
                      <a:noFill/>
                    </a:lnL>
                    <a:lnR>
                      <a:noFill/>
                    </a:lnR>
                    <a:lnT>
                      <a:noFill/>
                    </a:lnT>
                    <a:lnB>
                      <a:noFill/>
                    </a:lnB>
                  </a:tcPr>
                </a:tc>
              </a:tr>
              <a:tr h="254000">
                <a:tc>
                  <a:txBody>
                    <a:bodyPr/>
                    <a:lstStyle/>
                    <a:p>
                      <a:pPr algn="r"/>
                      <a:r>
                        <a:rPr lang="en-US" sz="1200" dirty="0">
                          <a:solidFill>
                            <a:srgbClr val="000000"/>
                          </a:solidFill>
                          <a:latin typeface="Calibri"/>
                        </a:rPr>
                        <a:t>Self-</a:t>
                      </a:r>
                      <a:r>
                        <a:rPr lang="en-US" sz="1200" dirty="0" err="1">
                          <a:solidFill>
                            <a:srgbClr val="000000"/>
                          </a:solidFill>
                          <a:latin typeface="Calibri"/>
                        </a:rPr>
                        <a:t>emp</a:t>
                      </a:r>
                      <a:endParaRPr lang="en-US" sz="1200" dirty="0">
                        <a:solidFill>
                          <a:srgbClr val="000000"/>
                        </a:solidFill>
                        <a:latin typeface="Calibri"/>
                      </a:endParaRPr>
                    </a:p>
                  </a:txBody>
                  <a:tcPr>
                    <a:lnL>
                      <a:noFill/>
                    </a:lnL>
                    <a:lnR>
                      <a:noFill/>
                    </a:lnR>
                    <a:lnT>
                      <a:noFill/>
                    </a:lnT>
                    <a:lnB>
                      <a:noFill/>
                    </a:lnB>
                  </a:tcPr>
                </a:tc>
                <a:tc>
                  <a:txBody>
                    <a:bodyPr/>
                    <a:lstStyle/>
                    <a:p>
                      <a:pPr algn="ctr"/>
                      <a:r>
                        <a:rPr lang="en-US" sz="1200" b="1">
                          <a:solidFill>
                            <a:srgbClr val="FF0000"/>
                          </a:solidFill>
                          <a:latin typeface="Calibri"/>
                        </a:rPr>
                        <a:t>46.39</a:t>
                      </a:r>
                    </a:p>
                  </a:txBody>
                  <a:tcPr>
                    <a:lnL>
                      <a:noFill/>
                    </a:lnL>
                    <a:lnR>
                      <a:noFill/>
                    </a:lnR>
                    <a:lnT>
                      <a:noFill/>
                    </a:lnT>
                    <a:lnB>
                      <a:noFill/>
                    </a:lnB>
                  </a:tcPr>
                </a:tc>
                <a:tc>
                  <a:txBody>
                    <a:bodyPr/>
                    <a:lstStyle/>
                    <a:p>
                      <a:pPr algn="ctr"/>
                      <a:r>
                        <a:rPr lang="en-US" sz="1200" dirty="0">
                          <a:solidFill>
                            <a:srgbClr val="000000"/>
                          </a:solidFill>
                          <a:latin typeface="Calibri"/>
                        </a:rPr>
                        <a:t>44.84</a:t>
                      </a:r>
                    </a:p>
                  </a:txBody>
                  <a:tcPr>
                    <a:lnL>
                      <a:noFill/>
                    </a:lnL>
                    <a:lnR>
                      <a:noFill/>
                    </a:lnR>
                    <a:lnT>
                      <a:noFill/>
                    </a:lnT>
                    <a:lnB>
                      <a:noFill/>
                    </a:lnB>
                  </a:tcPr>
                </a:tc>
              </a:tr>
            </a:tbl>
          </a:graphicData>
        </a:graphic>
      </p:graphicFrame>
      <p:pic>
        <p:nvPicPr>
          <p:cNvPr id="4" name="VSV6HCL3.wav">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9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a:latin typeface="Arial"/>
              </a:rPr>
              <a:t>Assessing the behavior of work</a:t>
            </a:r>
          </a:p>
        </p:txBody>
      </p:sp>
      <p:graphicFrame>
        <p:nvGraphicFramePr>
          <p:cNvPr id="3" name="Table 2"/>
          <p:cNvGraphicFramePr>
            <a:graphicFrameLocks noGrp="1"/>
          </p:cNvGraphicFramePr>
          <p:nvPr/>
        </p:nvGraphicFramePr>
        <p:xfrm>
          <a:off x="1397000" y="1270000"/>
          <a:ext cx="6350000" cy="1005840"/>
        </p:xfrm>
        <a:graphic>
          <a:graphicData uri="http://schemas.openxmlformats.org/drawingml/2006/table">
            <a:tbl>
              <a:tblPr/>
              <a:tblGrid>
                <a:gridCol w="1270000"/>
                <a:gridCol w="1270000"/>
                <a:gridCol w="1270000"/>
                <a:gridCol w="1270000"/>
                <a:gridCol w="1270000"/>
              </a:tblGrid>
              <a:tr h="254000">
                <a:tc>
                  <a:txBody>
                    <a:bodyPr/>
                    <a:lstStyle/>
                    <a:p>
                      <a:pPr algn="ctr"/>
                      <a:r>
                        <a:rPr lang="en-US" sz="1200" dirty="0">
                          <a:solidFill>
                            <a:srgbClr val="000000"/>
                          </a:solidFill>
                          <a:latin typeface="Calibri"/>
                        </a:rPr>
                        <a:t>Summary for work</a:t>
                      </a:r>
                    </a:p>
                  </a:txBody>
                  <a:tcPr>
                    <a:lnL>
                      <a:noFill/>
                    </a:lnL>
                    <a:lnR>
                      <a:noFill/>
                    </a:lnR>
                    <a:lnT>
                      <a:noFill/>
                    </a:lnT>
                    <a:lnB>
                      <a:noFill/>
                    </a:lnB>
                  </a:tcPr>
                </a:tc>
                <a:tc>
                  <a:txBody>
                    <a:bodyPr/>
                    <a:lstStyle/>
                    <a:p>
                      <a:pPr algn="ctr"/>
                      <a:r>
                        <a:rPr lang="en-US" sz="1200">
                          <a:solidFill>
                            <a:srgbClr val="000000"/>
                          </a:solidFill>
                          <a:latin typeface="Calibri"/>
                        </a:rPr>
                        <a:t>Assoc</a:t>
                      </a:r>
                    </a:p>
                  </a:txBody>
                  <a:tcPr>
                    <a:lnL>
                      <a:noFill/>
                    </a:lnL>
                    <a:lnR>
                      <a:noFill/>
                    </a:lnR>
                    <a:lnT>
                      <a:noFill/>
                    </a:lnT>
                    <a:lnB>
                      <a:noFill/>
                    </a:lnB>
                  </a:tcPr>
                </a:tc>
                <a:tc>
                  <a:txBody>
                    <a:bodyPr/>
                    <a:lstStyle/>
                    <a:p>
                      <a:pPr algn="ctr"/>
                      <a:r>
                        <a:rPr lang="en-US" sz="1200">
                          <a:solidFill>
                            <a:srgbClr val="000000"/>
                          </a:solidFill>
                          <a:latin typeface="Calibri"/>
                        </a:rPr>
                        <a:t>Post-grad</a:t>
                      </a:r>
                    </a:p>
                  </a:txBody>
                  <a:tcPr>
                    <a:lnL>
                      <a:noFill/>
                    </a:lnL>
                    <a:lnR>
                      <a:noFill/>
                    </a:lnR>
                    <a:lnT>
                      <a:noFill/>
                    </a:lnT>
                    <a:lnB>
                      <a:noFill/>
                    </a:lnB>
                  </a:tcPr>
                </a:tc>
                <a:tc>
                  <a:txBody>
                    <a:bodyPr/>
                    <a:lstStyle/>
                    <a:p>
                      <a:pPr algn="ctr"/>
                      <a:r>
                        <a:rPr lang="en-US" sz="1200">
                          <a:solidFill>
                            <a:srgbClr val="000000"/>
                          </a:solidFill>
                          <a:latin typeface="Calibri"/>
                        </a:rPr>
                        <a:t>Some-college</a:t>
                      </a:r>
                    </a:p>
                  </a:txBody>
                  <a:tcPr>
                    <a:lnL>
                      <a:noFill/>
                    </a:lnL>
                    <a:lnR>
                      <a:noFill/>
                    </a:lnR>
                    <a:lnT>
                      <a:noFill/>
                    </a:lnT>
                    <a:lnB>
                      <a:noFill/>
                    </a:lnB>
                  </a:tcPr>
                </a:tc>
                <a:tc>
                  <a:txBody>
                    <a:bodyPr/>
                    <a:lstStyle/>
                    <a:p>
                      <a:pPr algn="ctr"/>
                      <a:r>
                        <a:rPr lang="en-US" sz="1200">
                          <a:solidFill>
                            <a:srgbClr val="000000"/>
                          </a:solidFill>
                          <a:latin typeface="Calibri"/>
                        </a:rPr>
                        <a:t>University</a:t>
                      </a:r>
                    </a:p>
                  </a:txBody>
                  <a:tcPr>
                    <a:lnL>
                      <a:noFill/>
                    </a:lnL>
                    <a:lnR>
                      <a:noFill/>
                    </a:lnR>
                    <a:lnT>
                      <a:noFill/>
                    </a:lnT>
                    <a:lnB>
                      <a:noFill/>
                    </a:lnB>
                  </a:tcPr>
                </a:tc>
              </a:tr>
              <a:tr h="254000">
                <a:tc>
                  <a:txBody>
                    <a:bodyPr/>
                    <a:lstStyle/>
                    <a:p>
                      <a:pPr algn="r"/>
                      <a:r>
                        <a:rPr lang="en-US" sz="1200" b="1">
                          <a:solidFill>
                            <a:srgbClr val="000000"/>
                          </a:solidFill>
                          <a:latin typeface="Calibri"/>
                        </a:rPr>
                        <a:t>With-Pay</a:t>
                      </a:r>
                    </a:p>
                  </a:txBody>
                  <a:tcPr>
                    <a:lnL>
                      <a:noFill/>
                    </a:lnL>
                    <a:lnR>
                      <a:noFill/>
                    </a:lnR>
                    <a:lnT>
                      <a:noFill/>
                    </a:lnT>
                    <a:lnB>
                      <a:noFill/>
                    </a:lnB>
                  </a:tcPr>
                </a:tc>
                <a:tc>
                  <a:txBody>
                    <a:bodyPr/>
                    <a:lstStyle/>
                    <a:p>
                      <a:pPr algn="ctr"/>
                      <a:r>
                        <a:rPr lang="en-US" sz="1200" b="1" dirty="0">
                          <a:solidFill>
                            <a:srgbClr val="000000"/>
                          </a:solidFill>
                          <a:latin typeface="Calibri"/>
                        </a:rPr>
                        <a:t>41.62</a:t>
                      </a:r>
                    </a:p>
                  </a:txBody>
                  <a:tcPr>
                    <a:lnL>
                      <a:noFill/>
                    </a:lnL>
                    <a:lnR>
                      <a:noFill/>
                    </a:lnR>
                    <a:lnT>
                      <a:noFill/>
                    </a:lnT>
                    <a:lnB>
                      <a:noFill/>
                    </a:lnB>
                  </a:tcPr>
                </a:tc>
                <a:tc>
                  <a:txBody>
                    <a:bodyPr/>
                    <a:lstStyle/>
                    <a:p>
                      <a:pPr algn="ctr"/>
                      <a:r>
                        <a:rPr lang="en-US" sz="1200" b="1">
                          <a:solidFill>
                            <a:srgbClr val="000000"/>
                          </a:solidFill>
                          <a:latin typeface="Calibri"/>
                        </a:rPr>
                        <a:t>44.91</a:t>
                      </a:r>
                    </a:p>
                  </a:txBody>
                  <a:tcPr>
                    <a:lnL>
                      <a:noFill/>
                    </a:lnL>
                    <a:lnR>
                      <a:noFill/>
                    </a:lnR>
                    <a:lnT>
                      <a:noFill/>
                    </a:lnT>
                    <a:lnB>
                      <a:noFill/>
                    </a:lnB>
                  </a:tcPr>
                </a:tc>
                <a:tc>
                  <a:txBody>
                    <a:bodyPr/>
                    <a:lstStyle/>
                    <a:p>
                      <a:pPr algn="ctr"/>
                      <a:r>
                        <a:rPr lang="en-US" sz="1200" b="1">
                          <a:solidFill>
                            <a:srgbClr val="000000"/>
                          </a:solidFill>
                          <a:latin typeface="Calibri"/>
                        </a:rPr>
                        <a:t>39.41</a:t>
                      </a:r>
                    </a:p>
                  </a:txBody>
                  <a:tcPr>
                    <a:lnL>
                      <a:noFill/>
                    </a:lnL>
                    <a:lnR>
                      <a:noFill/>
                    </a:lnR>
                    <a:lnT>
                      <a:noFill/>
                    </a:lnT>
                    <a:lnB>
                      <a:noFill/>
                    </a:lnB>
                  </a:tcPr>
                </a:tc>
                <a:tc>
                  <a:txBody>
                    <a:bodyPr/>
                    <a:lstStyle/>
                    <a:p>
                      <a:pPr algn="ctr"/>
                      <a:r>
                        <a:rPr lang="en-US" sz="1200" b="1">
                          <a:solidFill>
                            <a:srgbClr val="000000"/>
                          </a:solidFill>
                          <a:latin typeface="Calibri"/>
                        </a:rPr>
                        <a:t>43.44</a:t>
                      </a:r>
                    </a:p>
                  </a:txBody>
                  <a:tcPr>
                    <a:lnL>
                      <a:noFill/>
                    </a:lnL>
                    <a:lnR>
                      <a:noFill/>
                    </a:lnR>
                    <a:lnT>
                      <a:noFill/>
                    </a:lnT>
                    <a:lnB>
                      <a:noFill/>
                    </a:lnB>
                  </a:tcPr>
                </a:tc>
              </a:tr>
              <a:tr h="254000">
                <a:tc>
                  <a:txBody>
                    <a:bodyPr/>
                    <a:lstStyle/>
                    <a:p>
                      <a:pPr algn="r"/>
                      <a:r>
                        <a:rPr lang="en-US" sz="1200">
                          <a:solidFill>
                            <a:srgbClr val="000000"/>
                          </a:solidFill>
                          <a:latin typeface="Calibri"/>
                        </a:rPr>
                        <a:t>Without-pay</a:t>
                      </a:r>
                    </a:p>
                  </a:txBody>
                  <a:tcPr>
                    <a:lnL>
                      <a:noFill/>
                    </a:lnL>
                    <a:lnR>
                      <a:noFill/>
                    </a:lnR>
                    <a:lnT>
                      <a:noFill/>
                    </a:lnT>
                    <a:lnB>
                      <a:noFill/>
                    </a:lnB>
                  </a:tcPr>
                </a:tc>
                <a:tc>
                  <a:txBody>
                    <a:bodyPr/>
                    <a:lstStyle/>
                    <a:p>
                      <a:pPr algn="ctr"/>
                      <a:r>
                        <a:rPr lang="en-US" sz="1200">
                          <a:solidFill>
                            <a:srgbClr val="FF0000"/>
                          </a:solidFill>
                          <a:latin typeface="Calibri"/>
                        </a:rPr>
                        <a:t>50.00</a:t>
                      </a:r>
                    </a:p>
                  </a:txBody>
                  <a:tcPr>
                    <a:lnL>
                      <a:noFill/>
                    </a:lnL>
                    <a:lnR>
                      <a:noFill/>
                    </a:lnR>
                    <a:lnT>
                      <a:noFill/>
                    </a:lnT>
                    <a:lnB>
                      <a:noFill/>
                    </a:lnB>
                  </a:tcPr>
                </a:tc>
                <a:tc>
                  <a:txBody>
                    <a:bodyPr/>
                    <a:lstStyle/>
                    <a:p>
                      <a:pPr algn="ctr"/>
                      <a:r>
                        <a:rPr lang="en-US" sz="1200">
                          <a:solidFill>
                            <a:srgbClr val="000000"/>
                          </a:solidFill>
                          <a:latin typeface="Calibri"/>
                        </a:rPr>
                        <a:t>-</a:t>
                      </a:r>
                    </a:p>
                  </a:txBody>
                  <a:tcPr>
                    <a:lnL>
                      <a:noFill/>
                    </a:lnL>
                    <a:lnR>
                      <a:noFill/>
                    </a:lnR>
                    <a:lnT>
                      <a:noFill/>
                    </a:lnT>
                    <a:lnB>
                      <a:noFill/>
                    </a:lnB>
                  </a:tcPr>
                </a:tc>
                <a:tc>
                  <a:txBody>
                    <a:bodyPr/>
                    <a:lstStyle/>
                    <a:p>
                      <a:pPr algn="ctr"/>
                      <a:r>
                        <a:rPr lang="en-US" sz="1200">
                          <a:solidFill>
                            <a:srgbClr val="0000FF"/>
                          </a:solidFill>
                          <a:latin typeface="Calibri"/>
                        </a:rPr>
                        <a:t>35.33</a:t>
                      </a:r>
                    </a:p>
                  </a:txBody>
                  <a:tcPr>
                    <a:lnL>
                      <a:noFill/>
                    </a:lnL>
                    <a:lnR>
                      <a:noFill/>
                    </a:lnR>
                    <a:lnT>
                      <a:noFill/>
                    </a:lnT>
                    <a:lnB>
                      <a:noFill/>
                    </a:lnB>
                  </a:tcPr>
                </a:tc>
                <a:tc>
                  <a:txBody>
                    <a:bodyPr/>
                    <a:lstStyle/>
                    <a:p>
                      <a:pPr algn="ctr"/>
                      <a:r>
                        <a:rPr lang="en-US" sz="1200" dirty="0">
                          <a:solidFill>
                            <a:srgbClr val="000000"/>
                          </a:solidFill>
                          <a:latin typeface="Calibri"/>
                        </a:rPr>
                        <a:t>-</a:t>
                      </a:r>
                    </a:p>
                  </a:txBody>
                  <a:tcPr>
                    <a:lnL>
                      <a:noFill/>
                    </a:lnL>
                    <a:lnR>
                      <a:noFill/>
                    </a:lnR>
                    <a:lnT>
                      <a:noFill/>
                    </a:lnT>
                    <a:lnB>
                      <a:noFill/>
                    </a:lnB>
                  </a:tcPr>
                </a:tc>
              </a:tr>
            </a:tbl>
          </a:graphicData>
        </a:graphic>
      </p:graphicFrame>
      <p:pic>
        <p:nvPicPr>
          <p:cNvPr id="4" name="XHRLWOQD8.wav">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9E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Act II: Explaining results</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just"/>
            <a:r>
              <a:rPr lang="en-US" sz="2000" b="0"/>
              <a:t>In this series of slides we will present a detailed analysis of the values involved in the result of the original query. To this end, we will attempt to drill-down the hierarchy of grouping levels of the result to one level of aggregation lower, whenever is possible.</a:t>
            </a:r>
          </a:p>
        </p:txBody>
      </p:sp>
      <p:pic>
        <p:nvPicPr>
          <p:cNvPr id="4" name="W8H1JI.wav">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9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a:latin typeface="Arial"/>
              </a:rPr>
              <a:t>Answer to the original question</a:t>
            </a:r>
          </a:p>
        </p:txBody>
      </p:sp>
      <p:graphicFrame>
        <p:nvGraphicFramePr>
          <p:cNvPr id="3" name="Table 2"/>
          <p:cNvGraphicFramePr>
            <a:graphicFrameLocks noGrp="1"/>
          </p:cNvGraphicFramePr>
          <p:nvPr/>
        </p:nvGraphicFramePr>
        <p:xfrm>
          <a:off x="1397000" y="1270000"/>
          <a:ext cx="6350000" cy="1188720"/>
        </p:xfrm>
        <a:graphic>
          <a:graphicData uri="http://schemas.openxmlformats.org/drawingml/2006/table">
            <a:tbl>
              <a:tblPr/>
              <a:tblGrid>
                <a:gridCol w="1270000"/>
                <a:gridCol w="1270000"/>
                <a:gridCol w="1270000"/>
                <a:gridCol w="1270000"/>
                <a:gridCol w="1270000"/>
              </a:tblGrid>
              <a:tr h="254000">
                <a:tc>
                  <a:txBody>
                    <a:bodyPr/>
                    <a:lstStyle/>
                    <a:p>
                      <a:pPr algn="ctr"/>
                      <a:endParaRPr/>
                    </a:p>
                  </a:txBody>
                  <a:tcPr anchor="ctr">
                    <a:lnL>
                      <a:noFill/>
                    </a:lnL>
                    <a:lnR>
                      <a:noFill/>
                    </a:lnR>
                    <a:lnT>
                      <a:noFill/>
                    </a:lnT>
                    <a:lnB>
                      <a:noFill/>
                    </a:lnB>
                  </a:tcPr>
                </a:tc>
                <a:tc>
                  <a:txBody>
                    <a:bodyPr/>
                    <a:lstStyle/>
                    <a:p>
                      <a:pPr algn="ctr"/>
                      <a:r>
                        <a:rPr lang="en-US" sz="1200">
                          <a:solidFill>
                            <a:srgbClr val="000000"/>
                          </a:solidFill>
                          <a:latin typeface="Calibri"/>
                        </a:rPr>
                        <a:t>Assoc</a:t>
                      </a:r>
                    </a:p>
                  </a:txBody>
                  <a:tcPr>
                    <a:lnL>
                      <a:noFill/>
                    </a:lnL>
                    <a:lnR>
                      <a:noFill/>
                    </a:lnR>
                    <a:lnT>
                      <a:noFill/>
                    </a:lnT>
                    <a:lnB>
                      <a:noFill/>
                    </a:lnB>
                  </a:tcPr>
                </a:tc>
                <a:tc>
                  <a:txBody>
                    <a:bodyPr/>
                    <a:lstStyle/>
                    <a:p>
                      <a:pPr algn="ctr"/>
                      <a:r>
                        <a:rPr lang="en-US" sz="1200">
                          <a:solidFill>
                            <a:srgbClr val="000000"/>
                          </a:solidFill>
                          <a:latin typeface="Calibri"/>
                        </a:rPr>
                        <a:t>Post-grad</a:t>
                      </a:r>
                    </a:p>
                  </a:txBody>
                  <a:tcPr>
                    <a:lnL>
                      <a:noFill/>
                    </a:lnL>
                    <a:lnR>
                      <a:noFill/>
                    </a:lnR>
                    <a:lnT>
                      <a:noFill/>
                    </a:lnT>
                    <a:lnB>
                      <a:noFill/>
                    </a:lnB>
                  </a:tcPr>
                </a:tc>
                <a:tc>
                  <a:txBody>
                    <a:bodyPr/>
                    <a:lstStyle/>
                    <a:p>
                      <a:pPr algn="ctr"/>
                      <a:r>
                        <a:rPr lang="en-US" sz="1200">
                          <a:solidFill>
                            <a:srgbClr val="000000"/>
                          </a:solidFill>
                          <a:latin typeface="Calibri"/>
                        </a:rPr>
                        <a:t>Some-college</a:t>
                      </a:r>
                    </a:p>
                  </a:txBody>
                  <a:tcPr>
                    <a:lnL>
                      <a:noFill/>
                    </a:lnL>
                    <a:lnR>
                      <a:noFill/>
                    </a:lnR>
                    <a:lnT>
                      <a:noFill/>
                    </a:lnT>
                    <a:lnB>
                      <a:noFill/>
                    </a:lnB>
                  </a:tcPr>
                </a:tc>
                <a:tc>
                  <a:txBody>
                    <a:bodyPr/>
                    <a:lstStyle/>
                    <a:p>
                      <a:pPr algn="ctr"/>
                      <a:r>
                        <a:rPr lang="en-US" sz="1200">
                          <a:solidFill>
                            <a:srgbClr val="000000"/>
                          </a:solidFill>
                          <a:latin typeface="Calibri"/>
                        </a:rPr>
                        <a:t>University</a:t>
                      </a:r>
                    </a:p>
                  </a:txBody>
                  <a:tcPr>
                    <a:lnL>
                      <a:noFill/>
                    </a:lnL>
                    <a:lnR>
                      <a:noFill/>
                    </a:lnR>
                    <a:lnT>
                      <a:noFill/>
                    </a:lnT>
                    <a:lnB>
                      <a:noFill/>
                    </a:lnB>
                  </a:tcPr>
                </a:tc>
              </a:tr>
              <a:tr h="254000">
                <a:tc>
                  <a:txBody>
                    <a:bodyPr/>
                    <a:lstStyle/>
                    <a:p>
                      <a:pPr algn="r"/>
                      <a:r>
                        <a:rPr lang="en-US" sz="1200">
                          <a:solidFill>
                            <a:srgbClr val="000000"/>
                          </a:solidFill>
                          <a:latin typeface="Calibri"/>
                        </a:rPr>
                        <a:t>Gov</a:t>
                      </a:r>
                    </a:p>
                  </a:txBody>
                  <a:tcPr>
                    <a:lnL>
                      <a:noFill/>
                    </a:lnL>
                    <a:lnR>
                      <a:noFill/>
                    </a:lnR>
                    <a:lnT>
                      <a:noFill/>
                    </a:lnT>
                    <a:lnB>
                      <a:noFill/>
                    </a:lnB>
                  </a:tcPr>
                </a:tc>
                <a:tc>
                  <a:txBody>
                    <a:bodyPr/>
                    <a:lstStyle/>
                    <a:p>
                      <a:pPr algn="ctr"/>
                      <a:r>
                        <a:rPr lang="en-US" sz="1200">
                          <a:solidFill>
                            <a:srgbClr val="0000FF"/>
                          </a:solidFill>
                          <a:latin typeface="Calibri"/>
                        </a:rPr>
                        <a:t>40.73</a:t>
                      </a:r>
                    </a:p>
                  </a:txBody>
                  <a:tcPr>
                    <a:lnL>
                      <a:noFill/>
                    </a:lnL>
                    <a:lnR>
                      <a:noFill/>
                    </a:lnR>
                    <a:lnT>
                      <a:noFill/>
                    </a:lnT>
                    <a:lnB>
                      <a:noFill/>
                    </a:lnB>
                  </a:tcPr>
                </a:tc>
                <a:tc>
                  <a:txBody>
                    <a:bodyPr/>
                    <a:lstStyle/>
                    <a:p>
                      <a:pPr algn="ctr"/>
                      <a:r>
                        <a:rPr lang="en-US" sz="1200">
                          <a:solidFill>
                            <a:srgbClr val="000000"/>
                          </a:solidFill>
                          <a:latin typeface="Calibri"/>
                        </a:rPr>
                        <a:t>43.58</a:t>
                      </a:r>
                    </a:p>
                  </a:txBody>
                  <a:tcPr>
                    <a:lnL>
                      <a:noFill/>
                    </a:lnL>
                    <a:lnR>
                      <a:noFill/>
                    </a:lnR>
                    <a:lnT>
                      <a:noFill/>
                    </a:lnT>
                    <a:lnB>
                      <a:noFill/>
                    </a:lnB>
                  </a:tcPr>
                </a:tc>
                <a:tc>
                  <a:txBody>
                    <a:bodyPr/>
                    <a:lstStyle/>
                    <a:p>
                      <a:pPr algn="ctr"/>
                      <a:r>
                        <a:rPr lang="en-US" sz="1200">
                          <a:solidFill>
                            <a:srgbClr val="0000FF"/>
                          </a:solidFill>
                          <a:latin typeface="Calibri"/>
                        </a:rPr>
                        <a:t>38.38</a:t>
                      </a:r>
                    </a:p>
                  </a:txBody>
                  <a:tcPr>
                    <a:lnL>
                      <a:noFill/>
                    </a:lnL>
                    <a:lnR>
                      <a:noFill/>
                    </a:lnR>
                    <a:lnT>
                      <a:noFill/>
                    </a:lnT>
                    <a:lnB>
                      <a:noFill/>
                    </a:lnB>
                  </a:tcPr>
                </a:tc>
                <a:tc>
                  <a:txBody>
                    <a:bodyPr/>
                    <a:lstStyle/>
                    <a:p>
                      <a:pPr algn="ctr"/>
                      <a:r>
                        <a:rPr lang="en-US" sz="1200">
                          <a:solidFill>
                            <a:srgbClr val="000000"/>
                          </a:solidFill>
                          <a:latin typeface="Calibri"/>
                        </a:rPr>
                        <a:t>42.14</a:t>
                      </a:r>
                    </a:p>
                  </a:txBody>
                  <a:tcPr>
                    <a:lnL>
                      <a:noFill/>
                    </a:lnL>
                    <a:lnR>
                      <a:noFill/>
                    </a:lnR>
                    <a:lnT>
                      <a:noFill/>
                    </a:lnT>
                    <a:lnB>
                      <a:noFill/>
                    </a:lnB>
                  </a:tcPr>
                </a:tc>
              </a:tr>
              <a:tr h="254000">
                <a:tc>
                  <a:txBody>
                    <a:bodyPr/>
                    <a:lstStyle/>
                    <a:p>
                      <a:pPr algn="r"/>
                      <a:r>
                        <a:rPr lang="en-US" sz="1200">
                          <a:solidFill>
                            <a:srgbClr val="000000"/>
                          </a:solidFill>
                          <a:latin typeface="Calibri"/>
                        </a:rPr>
                        <a:t>Private</a:t>
                      </a:r>
                    </a:p>
                  </a:txBody>
                  <a:tcPr>
                    <a:lnL>
                      <a:noFill/>
                    </a:lnL>
                    <a:lnR>
                      <a:noFill/>
                    </a:lnR>
                    <a:lnT>
                      <a:noFill/>
                    </a:lnT>
                    <a:lnB>
                      <a:noFill/>
                    </a:lnB>
                  </a:tcPr>
                </a:tc>
                <a:tc>
                  <a:txBody>
                    <a:bodyPr/>
                    <a:lstStyle/>
                    <a:p>
                      <a:pPr algn="ctr"/>
                      <a:r>
                        <a:rPr lang="en-US" sz="1200">
                          <a:solidFill>
                            <a:srgbClr val="000000"/>
                          </a:solidFill>
                          <a:latin typeface="Calibri"/>
                        </a:rPr>
                        <a:t>41.06</a:t>
                      </a:r>
                    </a:p>
                  </a:txBody>
                  <a:tcPr>
                    <a:lnL>
                      <a:noFill/>
                    </a:lnL>
                    <a:lnR>
                      <a:noFill/>
                    </a:lnR>
                    <a:lnT>
                      <a:noFill/>
                    </a:lnT>
                    <a:lnB>
                      <a:noFill/>
                    </a:lnB>
                  </a:tcPr>
                </a:tc>
                <a:tc>
                  <a:txBody>
                    <a:bodyPr/>
                    <a:lstStyle/>
                    <a:p>
                      <a:pPr algn="ctr"/>
                      <a:r>
                        <a:rPr lang="en-US" sz="1200">
                          <a:solidFill>
                            <a:srgbClr val="000000"/>
                          </a:solidFill>
                          <a:latin typeface="Calibri"/>
                        </a:rPr>
                        <a:t>45.19</a:t>
                      </a:r>
                    </a:p>
                  </a:txBody>
                  <a:tcPr>
                    <a:lnL>
                      <a:noFill/>
                    </a:lnL>
                    <a:lnR>
                      <a:noFill/>
                    </a:lnR>
                    <a:lnT>
                      <a:noFill/>
                    </a:lnT>
                    <a:lnB>
                      <a:noFill/>
                    </a:lnB>
                  </a:tcPr>
                </a:tc>
                <a:tc>
                  <a:txBody>
                    <a:bodyPr/>
                    <a:lstStyle/>
                    <a:p>
                      <a:pPr algn="ctr"/>
                      <a:r>
                        <a:rPr lang="en-US" sz="1200">
                          <a:solidFill>
                            <a:srgbClr val="0000FF"/>
                          </a:solidFill>
                          <a:latin typeface="Calibri"/>
                        </a:rPr>
                        <a:t>38.73</a:t>
                      </a:r>
                    </a:p>
                  </a:txBody>
                  <a:tcPr>
                    <a:lnL>
                      <a:noFill/>
                    </a:lnL>
                    <a:lnR>
                      <a:noFill/>
                    </a:lnR>
                    <a:lnT>
                      <a:noFill/>
                    </a:lnT>
                    <a:lnB>
                      <a:noFill/>
                    </a:lnB>
                  </a:tcPr>
                </a:tc>
                <a:tc>
                  <a:txBody>
                    <a:bodyPr/>
                    <a:lstStyle/>
                    <a:p>
                      <a:pPr algn="ctr"/>
                      <a:r>
                        <a:rPr lang="en-US" sz="1200">
                          <a:solidFill>
                            <a:srgbClr val="000000"/>
                          </a:solidFill>
                          <a:latin typeface="Calibri"/>
                        </a:rPr>
                        <a:t>43.06</a:t>
                      </a:r>
                    </a:p>
                  </a:txBody>
                  <a:tcPr>
                    <a:lnL>
                      <a:noFill/>
                    </a:lnL>
                    <a:lnR>
                      <a:noFill/>
                    </a:lnR>
                    <a:lnT>
                      <a:noFill/>
                    </a:lnT>
                    <a:lnB>
                      <a:noFill/>
                    </a:lnB>
                  </a:tcPr>
                </a:tc>
              </a:tr>
              <a:tr h="254000">
                <a:tc>
                  <a:txBody>
                    <a:bodyPr/>
                    <a:lstStyle/>
                    <a:p>
                      <a:pPr algn="r"/>
                      <a:r>
                        <a:rPr lang="en-US" sz="1200">
                          <a:solidFill>
                            <a:srgbClr val="000000"/>
                          </a:solidFill>
                          <a:latin typeface="Calibri"/>
                        </a:rPr>
                        <a:t>Self-emp</a:t>
                      </a:r>
                    </a:p>
                  </a:txBody>
                  <a:tcPr>
                    <a:lnL>
                      <a:noFill/>
                    </a:lnL>
                    <a:lnR>
                      <a:noFill/>
                    </a:lnR>
                    <a:lnT>
                      <a:noFill/>
                    </a:lnT>
                    <a:lnB>
                      <a:noFill/>
                    </a:lnB>
                  </a:tcPr>
                </a:tc>
                <a:tc>
                  <a:txBody>
                    <a:bodyPr/>
                    <a:lstStyle/>
                    <a:p>
                      <a:pPr algn="ctr"/>
                      <a:r>
                        <a:rPr lang="en-US" sz="1200">
                          <a:solidFill>
                            <a:srgbClr val="FF0000"/>
                          </a:solidFill>
                          <a:latin typeface="Calibri"/>
                        </a:rPr>
                        <a:t>46.68</a:t>
                      </a:r>
                    </a:p>
                  </a:txBody>
                  <a:tcPr>
                    <a:lnL>
                      <a:noFill/>
                    </a:lnL>
                    <a:lnR>
                      <a:noFill/>
                    </a:lnR>
                    <a:lnT>
                      <a:noFill/>
                    </a:lnT>
                    <a:lnB>
                      <a:noFill/>
                    </a:lnB>
                  </a:tcPr>
                </a:tc>
                <a:tc>
                  <a:txBody>
                    <a:bodyPr/>
                    <a:lstStyle/>
                    <a:p>
                      <a:pPr algn="ctr"/>
                      <a:r>
                        <a:rPr lang="en-US" sz="1200">
                          <a:solidFill>
                            <a:srgbClr val="FF0000"/>
                          </a:solidFill>
                          <a:latin typeface="Calibri"/>
                        </a:rPr>
                        <a:t>47.24</a:t>
                      </a:r>
                    </a:p>
                  </a:txBody>
                  <a:tcPr>
                    <a:lnL>
                      <a:noFill/>
                    </a:lnL>
                    <a:lnR>
                      <a:noFill/>
                    </a:lnR>
                    <a:lnT>
                      <a:noFill/>
                    </a:lnT>
                    <a:lnB>
                      <a:noFill/>
                    </a:lnB>
                  </a:tcPr>
                </a:tc>
                <a:tc>
                  <a:txBody>
                    <a:bodyPr/>
                    <a:lstStyle/>
                    <a:p>
                      <a:pPr algn="ctr"/>
                      <a:r>
                        <a:rPr lang="en-US" sz="1200">
                          <a:solidFill>
                            <a:srgbClr val="000000"/>
                          </a:solidFill>
                          <a:latin typeface="Calibri"/>
                        </a:rPr>
                        <a:t>45.70</a:t>
                      </a:r>
                    </a:p>
                  </a:txBody>
                  <a:tcPr>
                    <a:lnL>
                      <a:noFill/>
                    </a:lnL>
                    <a:lnR>
                      <a:noFill/>
                    </a:lnR>
                    <a:lnT>
                      <a:noFill/>
                    </a:lnT>
                    <a:lnB>
                      <a:noFill/>
                    </a:lnB>
                  </a:tcPr>
                </a:tc>
                <a:tc>
                  <a:txBody>
                    <a:bodyPr/>
                    <a:lstStyle/>
                    <a:p>
                      <a:pPr algn="ctr"/>
                      <a:r>
                        <a:rPr lang="en-US" sz="1200">
                          <a:solidFill>
                            <a:srgbClr val="FF0000"/>
                          </a:solidFill>
                          <a:latin typeface="Calibri"/>
                        </a:rPr>
                        <a:t>46.61</a:t>
                      </a:r>
                    </a:p>
                  </a:txBody>
                  <a:tcPr>
                    <a:lnL>
                      <a:noFill/>
                    </a:lnL>
                    <a:lnR>
                      <a:noFill/>
                    </a:lnR>
                    <a:lnT>
                      <a:noFill/>
                    </a:lnT>
                    <a:lnB>
                      <a:noFill/>
                    </a:lnB>
                  </a:tcPr>
                </a:tc>
              </a:tr>
            </a:tbl>
          </a:graphicData>
        </a:graphic>
      </p:graphicFrame>
      <p:pic>
        <p:nvPicPr>
          <p:cNvPr id="4" name="LS40Y0JU2.wav">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9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smtClean="0">
                <a:latin typeface="Arial"/>
              </a:rPr>
              <a:t>Drilling </a:t>
            </a:r>
            <a:r>
              <a:rPr lang="en-US" sz="1600" b="1" dirty="0">
                <a:latin typeface="Arial"/>
              </a:rPr>
              <a:t>down the Rows of the Original Result</a:t>
            </a:r>
          </a:p>
        </p:txBody>
      </p:sp>
      <p:graphicFrame>
        <p:nvGraphicFramePr>
          <p:cNvPr id="3" name="Table 2"/>
          <p:cNvGraphicFramePr>
            <a:graphicFrameLocks noGrp="1"/>
          </p:cNvGraphicFramePr>
          <p:nvPr/>
        </p:nvGraphicFramePr>
        <p:xfrm>
          <a:off x="762000" y="1270000"/>
          <a:ext cx="7620000" cy="4023360"/>
        </p:xfrm>
        <a:graphic>
          <a:graphicData uri="http://schemas.openxmlformats.org/drawingml/2006/table">
            <a:tbl>
              <a:tblPr/>
              <a:tblGrid>
                <a:gridCol w="1270000"/>
                <a:gridCol w="1270000"/>
                <a:gridCol w="1270000"/>
                <a:gridCol w="1270000"/>
                <a:gridCol w="1270000"/>
                <a:gridCol w="1270000"/>
              </a:tblGrid>
              <a:tr h="254000">
                <a:tc>
                  <a:txBody>
                    <a:bodyPr/>
                    <a:lstStyle/>
                    <a:p>
                      <a:pPr algn="r"/>
                      <a:r>
                        <a:rPr lang="en-US" sz="1200" i="1" dirty="0">
                          <a:solidFill>
                            <a:srgbClr val="000000"/>
                          </a:solidFill>
                          <a:latin typeface="Calibri"/>
                        </a:rPr>
                        <a:t>Gov</a:t>
                      </a:r>
                    </a:p>
                  </a:txBody>
                  <a:tcPr>
                    <a:lnL>
                      <a:noFill/>
                    </a:lnL>
                    <a:lnR>
                      <a:noFill/>
                    </a:lnR>
                    <a:lnT>
                      <a:noFill/>
                    </a:lnT>
                    <a:lnB>
                      <a:noFill/>
                    </a:lnB>
                  </a:tcPr>
                </a:tc>
                <a:tc>
                  <a:txBody>
                    <a:bodyPr/>
                    <a:lstStyle/>
                    <a:p>
                      <a:pPr algn="r"/>
                      <a:endParaRPr/>
                    </a:p>
                  </a:txBody>
                  <a:tcPr anchor="ctr">
                    <a:lnL>
                      <a:noFill/>
                    </a:lnL>
                    <a:lnR>
                      <a:noFill/>
                    </a:lnR>
                    <a:lnT>
                      <a:noFill/>
                    </a:lnT>
                    <a:lnB>
                      <a:noFill/>
                    </a:lnB>
                  </a:tcPr>
                </a:tc>
                <a:tc>
                  <a:txBody>
                    <a:bodyPr/>
                    <a:lstStyle/>
                    <a:p>
                      <a:pPr algn="ctr"/>
                      <a:r>
                        <a:rPr lang="en-US" sz="1200">
                          <a:solidFill>
                            <a:srgbClr val="000000"/>
                          </a:solidFill>
                          <a:latin typeface="Calibri"/>
                        </a:rPr>
                        <a:t>Assoc</a:t>
                      </a:r>
                    </a:p>
                  </a:txBody>
                  <a:tcPr>
                    <a:lnL>
                      <a:noFill/>
                    </a:lnL>
                    <a:lnR>
                      <a:noFill/>
                    </a:lnR>
                    <a:lnT>
                      <a:noFill/>
                    </a:lnT>
                    <a:lnB>
                      <a:noFill/>
                    </a:lnB>
                  </a:tcPr>
                </a:tc>
                <a:tc>
                  <a:txBody>
                    <a:bodyPr/>
                    <a:lstStyle/>
                    <a:p>
                      <a:pPr algn="ctr"/>
                      <a:r>
                        <a:rPr lang="en-US" sz="1200">
                          <a:solidFill>
                            <a:srgbClr val="000000"/>
                          </a:solidFill>
                          <a:latin typeface="Calibri"/>
                        </a:rPr>
                        <a:t>Post-grad</a:t>
                      </a:r>
                    </a:p>
                  </a:txBody>
                  <a:tcPr>
                    <a:lnL>
                      <a:noFill/>
                    </a:lnL>
                    <a:lnR>
                      <a:noFill/>
                    </a:lnR>
                    <a:lnT>
                      <a:noFill/>
                    </a:lnT>
                    <a:lnB>
                      <a:noFill/>
                    </a:lnB>
                  </a:tcPr>
                </a:tc>
                <a:tc>
                  <a:txBody>
                    <a:bodyPr/>
                    <a:lstStyle/>
                    <a:p>
                      <a:pPr algn="ctr"/>
                      <a:r>
                        <a:rPr lang="en-US" sz="1200">
                          <a:solidFill>
                            <a:srgbClr val="000000"/>
                          </a:solidFill>
                          <a:latin typeface="Calibri"/>
                        </a:rPr>
                        <a:t>Some-college</a:t>
                      </a:r>
                    </a:p>
                  </a:txBody>
                  <a:tcPr>
                    <a:lnL>
                      <a:noFill/>
                    </a:lnL>
                    <a:lnR>
                      <a:noFill/>
                    </a:lnR>
                    <a:lnT>
                      <a:noFill/>
                    </a:lnT>
                    <a:lnB>
                      <a:noFill/>
                    </a:lnB>
                  </a:tcPr>
                </a:tc>
                <a:tc>
                  <a:txBody>
                    <a:bodyPr/>
                    <a:lstStyle/>
                    <a:p>
                      <a:pPr algn="ctr"/>
                      <a:r>
                        <a:rPr lang="en-US" sz="1200">
                          <a:solidFill>
                            <a:srgbClr val="000000"/>
                          </a:solidFill>
                          <a:latin typeface="Calibri"/>
                        </a:rPr>
                        <a:t>University</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Federal-gov</a:t>
                      </a:r>
                    </a:p>
                  </a:txBody>
                  <a:tcPr>
                    <a:lnL>
                      <a:noFill/>
                    </a:lnL>
                    <a:lnR>
                      <a:noFill/>
                    </a:lnR>
                    <a:lnT>
                      <a:noFill/>
                    </a:lnT>
                    <a:lnB>
                      <a:noFill/>
                    </a:lnB>
                  </a:tcPr>
                </a:tc>
                <a:tc>
                  <a:txBody>
                    <a:bodyPr/>
                    <a:lstStyle/>
                    <a:p>
                      <a:pPr algn="ctr"/>
                      <a:r>
                        <a:rPr lang="en-US" sz="1200">
                          <a:solidFill>
                            <a:srgbClr val="000000"/>
                          </a:solidFill>
                          <a:latin typeface="Calibri"/>
                        </a:rPr>
                        <a:t>41.15 (93)</a:t>
                      </a:r>
                    </a:p>
                  </a:txBody>
                  <a:tcPr>
                    <a:lnL>
                      <a:noFill/>
                    </a:lnL>
                    <a:lnR>
                      <a:noFill/>
                    </a:lnR>
                    <a:lnT>
                      <a:noFill/>
                    </a:lnT>
                    <a:lnB>
                      <a:noFill/>
                    </a:lnB>
                  </a:tcPr>
                </a:tc>
                <a:tc>
                  <a:txBody>
                    <a:bodyPr/>
                    <a:lstStyle/>
                    <a:p>
                      <a:pPr algn="ctr"/>
                      <a:r>
                        <a:rPr lang="en-US" sz="1200">
                          <a:solidFill>
                            <a:srgbClr val="FF0000"/>
                          </a:solidFill>
                          <a:latin typeface="Calibri"/>
                        </a:rPr>
                        <a:t>43.86 (80)</a:t>
                      </a:r>
                    </a:p>
                  </a:txBody>
                  <a:tcPr>
                    <a:lnL>
                      <a:noFill/>
                    </a:lnL>
                    <a:lnR>
                      <a:noFill/>
                    </a:lnR>
                    <a:lnT>
                      <a:noFill/>
                    </a:lnT>
                    <a:lnB>
                      <a:noFill/>
                    </a:lnB>
                  </a:tcPr>
                </a:tc>
                <a:tc>
                  <a:txBody>
                    <a:bodyPr/>
                    <a:lstStyle/>
                    <a:p>
                      <a:pPr algn="ctr"/>
                      <a:r>
                        <a:rPr lang="en-US" sz="1200">
                          <a:solidFill>
                            <a:srgbClr val="000000"/>
                          </a:solidFill>
                          <a:latin typeface="Calibri"/>
                        </a:rPr>
                        <a:t>40.31 (251)</a:t>
                      </a:r>
                    </a:p>
                  </a:txBody>
                  <a:tcPr>
                    <a:lnL>
                      <a:noFill/>
                    </a:lnL>
                    <a:lnR>
                      <a:noFill/>
                    </a:lnR>
                    <a:lnT>
                      <a:noFill/>
                    </a:lnT>
                    <a:lnB>
                      <a:noFill/>
                    </a:lnB>
                  </a:tcPr>
                </a:tc>
                <a:tc>
                  <a:txBody>
                    <a:bodyPr/>
                    <a:lstStyle/>
                    <a:p>
                      <a:pPr algn="ctr"/>
                      <a:r>
                        <a:rPr lang="en-US" sz="1200">
                          <a:solidFill>
                            <a:srgbClr val="FF0000"/>
                          </a:solidFill>
                          <a:latin typeface="Calibri"/>
                        </a:rPr>
                        <a:t>43.38 (233)</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Local-gov</a:t>
                      </a:r>
                    </a:p>
                  </a:txBody>
                  <a:tcPr>
                    <a:lnL>
                      <a:noFill/>
                    </a:lnL>
                    <a:lnR>
                      <a:noFill/>
                    </a:lnR>
                    <a:lnT>
                      <a:noFill/>
                    </a:lnT>
                    <a:lnB>
                      <a:noFill/>
                    </a:lnB>
                  </a:tcPr>
                </a:tc>
                <a:tc>
                  <a:txBody>
                    <a:bodyPr/>
                    <a:lstStyle/>
                    <a:p>
                      <a:pPr algn="ctr"/>
                      <a:r>
                        <a:rPr lang="en-US" sz="1200">
                          <a:solidFill>
                            <a:srgbClr val="000000"/>
                          </a:solidFill>
                          <a:latin typeface="Calibri"/>
                        </a:rPr>
                        <a:t>41.33 (171)</a:t>
                      </a:r>
                    </a:p>
                  </a:txBody>
                  <a:tcPr>
                    <a:lnL>
                      <a:noFill/>
                    </a:lnL>
                    <a:lnR>
                      <a:noFill/>
                    </a:lnR>
                    <a:lnT>
                      <a:noFill/>
                    </a:lnT>
                    <a:lnB>
                      <a:noFill/>
                    </a:lnB>
                  </a:tcPr>
                </a:tc>
                <a:tc>
                  <a:txBody>
                    <a:bodyPr/>
                    <a:lstStyle/>
                    <a:p>
                      <a:pPr algn="ctr"/>
                      <a:r>
                        <a:rPr lang="en-US" sz="1200">
                          <a:solidFill>
                            <a:srgbClr val="FF0000"/>
                          </a:solidFill>
                          <a:latin typeface="Calibri"/>
                        </a:rPr>
                        <a:t>43.96 (362)</a:t>
                      </a:r>
                    </a:p>
                  </a:txBody>
                  <a:tcPr>
                    <a:lnL>
                      <a:noFill/>
                    </a:lnL>
                    <a:lnR>
                      <a:noFill/>
                    </a:lnR>
                    <a:lnT>
                      <a:noFill/>
                    </a:lnT>
                    <a:lnB>
                      <a:noFill/>
                    </a:lnB>
                  </a:tcPr>
                </a:tc>
                <a:tc>
                  <a:txBody>
                    <a:bodyPr/>
                    <a:lstStyle/>
                    <a:p>
                      <a:pPr algn="ctr"/>
                      <a:r>
                        <a:rPr lang="en-US" sz="1200">
                          <a:solidFill>
                            <a:srgbClr val="0000FF"/>
                          </a:solidFill>
                          <a:latin typeface="Calibri"/>
                        </a:rPr>
                        <a:t>40.14 (385)</a:t>
                      </a:r>
                    </a:p>
                  </a:txBody>
                  <a:tcPr>
                    <a:lnL>
                      <a:noFill/>
                    </a:lnL>
                    <a:lnR>
                      <a:noFill/>
                    </a:lnR>
                    <a:lnT>
                      <a:noFill/>
                    </a:lnT>
                    <a:lnB>
                      <a:noFill/>
                    </a:lnB>
                  </a:tcPr>
                </a:tc>
                <a:tc>
                  <a:txBody>
                    <a:bodyPr/>
                    <a:lstStyle/>
                    <a:p>
                      <a:pPr algn="ctr"/>
                      <a:r>
                        <a:rPr lang="en-US" sz="1200">
                          <a:solidFill>
                            <a:srgbClr val="000000"/>
                          </a:solidFill>
                          <a:latin typeface="Calibri"/>
                        </a:rPr>
                        <a:t>42.34 (499)</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State-gov</a:t>
                      </a:r>
                    </a:p>
                  </a:txBody>
                  <a:tcPr>
                    <a:lnL>
                      <a:noFill/>
                    </a:lnL>
                    <a:lnR>
                      <a:noFill/>
                    </a:lnR>
                    <a:lnT>
                      <a:noFill/>
                    </a:lnT>
                    <a:lnB>
                      <a:noFill/>
                    </a:lnB>
                  </a:tcPr>
                </a:tc>
                <a:tc>
                  <a:txBody>
                    <a:bodyPr/>
                    <a:lstStyle/>
                    <a:p>
                      <a:pPr algn="ctr"/>
                      <a:r>
                        <a:rPr lang="en-US" sz="1200">
                          <a:solidFill>
                            <a:srgbClr val="0000FF"/>
                          </a:solidFill>
                          <a:latin typeface="Calibri"/>
                        </a:rPr>
                        <a:t>39.09 (87)</a:t>
                      </a:r>
                    </a:p>
                  </a:txBody>
                  <a:tcPr>
                    <a:lnL>
                      <a:noFill/>
                    </a:lnL>
                    <a:lnR>
                      <a:noFill/>
                    </a:lnR>
                    <a:lnT>
                      <a:noFill/>
                    </a:lnT>
                    <a:lnB>
                      <a:noFill/>
                    </a:lnB>
                  </a:tcPr>
                </a:tc>
                <a:tc>
                  <a:txBody>
                    <a:bodyPr/>
                    <a:lstStyle/>
                    <a:p>
                      <a:pPr algn="ctr"/>
                      <a:r>
                        <a:rPr lang="en-US" sz="1200">
                          <a:solidFill>
                            <a:srgbClr val="000000"/>
                          </a:solidFill>
                          <a:latin typeface="Calibri"/>
                        </a:rPr>
                        <a:t>42.93 (249)</a:t>
                      </a:r>
                    </a:p>
                  </a:txBody>
                  <a:tcPr>
                    <a:lnL>
                      <a:noFill/>
                    </a:lnL>
                    <a:lnR>
                      <a:noFill/>
                    </a:lnR>
                    <a:lnT>
                      <a:noFill/>
                    </a:lnT>
                    <a:lnB>
                      <a:noFill/>
                    </a:lnB>
                  </a:tcPr>
                </a:tc>
                <a:tc>
                  <a:txBody>
                    <a:bodyPr/>
                    <a:lstStyle/>
                    <a:p>
                      <a:pPr algn="ctr"/>
                      <a:r>
                        <a:rPr lang="en-US" sz="1200">
                          <a:solidFill>
                            <a:srgbClr val="0000FF"/>
                          </a:solidFill>
                          <a:latin typeface="Calibri"/>
                        </a:rPr>
                        <a:t>34.73 (319)</a:t>
                      </a:r>
                    </a:p>
                  </a:txBody>
                  <a:tcPr>
                    <a:lnL>
                      <a:noFill/>
                    </a:lnL>
                    <a:lnR>
                      <a:noFill/>
                    </a:lnR>
                    <a:lnT>
                      <a:noFill/>
                    </a:lnT>
                    <a:lnB>
                      <a:noFill/>
                    </a:lnB>
                  </a:tcPr>
                </a:tc>
                <a:tc>
                  <a:txBody>
                    <a:bodyPr/>
                    <a:lstStyle/>
                    <a:p>
                      <a:pPr algn="ctr"/>
                      <a:r>
                        <a:rPr lang="en-US" sz="1200">
                          <a:solidFill>
                            <a:srgbClr val="000000"/>
                          </a:solidFill>
                          <a:latin typeface="Calibri"/>
                        </a:rPr>
                        <a:t>40.82 (297)</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r>
              <a:tr h="254000">
                <a:tc>
                  <a:txBody>
                    <a:bodyPr/>
                    <a:lstStyle/>
                    <a:p>
                      <a:pPr algn="r"/>
                      <a:r>
                        <a:rPr lang="en-US" sz="1200" i="1">
                          <a:solidFill>
                            <a:srgbClr val="000000"/>
                          </a:solidFill>
                          <a:latin typeface="Calibri"/>
                        </a:rPr>
                        <a:t>Private</a:t>
                      </a:r>
                    </a:p>
                  </a:txBody>
                  <a:tcPr>
                    <a:lnL>
                      <a:noFill/>
                    </a:lnL>
                    <a:lnR>
                      <a:noFill/>
                    </a:lnR>
                    <a:lnT>
                      <a:noFill/>
                    </a:lnT>
                    <a:lnB>
                      <a:noFill/>
                    </a:lnB>
                  </a:tcPr>
                </a:tc>
                <a:tc>
                  <a:txBody>
                    <a:bodyPr/>
                    <a:lstStyle/>
                    <a:p>
                      <a:pPr algn="r"/>
                      <a:endParaRPr/>
                    </a:p>
                  </a:txBody>
                  <a:tcPr anchor="ctr">
                    <a:lnL>
                      <a:noFill/>
                    </a:lnL>
                    <a:lnR>
                      <a:noFill/>
                    </a:lnR>
                    <a:lnT>
                      <a:noFill/>
                    </a:lnT>
                    <a:lnB>
                      <a:noFill/>
                    </a:lnB>
                  </a:tcPr>
                </a:tc>
                <a:tc>
                  <a:txBody>
                    <a:bodyPr/>
                    <a:lstStyle/>
                    <a:p>
                      <a:pPr algn="ctr"/>
                      <a:r>
                        <a:rPr lang="en-US" sz="1200">
                          <a:solidFill>
                            <a:srgbClr val="000000"/>
                          </a:solidFill>
                          <a:latin typeface="Calibri"/>
                        </a:rPr>
                        <a:t>Assoc</a:t>
                      </a:r>
                    </a:p>
                  </a:txBody>
                  <a:tcPr>
                    <a:lnL>
                      <a:noFill/>
                    </a:lnL>
                    <a:lnR>
                      <a:noFill/>
                    </a:lnR>
                    <a:lnT>
                      <a:noFill/>
                    </a:lnT>
                    <a:lnB>
                      <a:noFill/>
                    </a:lnB>
                  </a:tcPr>
                </a:tc>
                <a:tc>
                  <a:txBody>
                    <a:bodyPr/>
                    <a:lstStyle/>
                    <a:p>
                      <a:pPr algn="ctr"/>
                      <a:r>
                        <a:rPr lang="en-US" sz="1200">
                          <a:solidFill>
                            <a:srgbClr val="000000"/>
                          </a:solidFill>
                          <a:latin typeface="Calibri"/>
                        </a:rPr>
                        <a:t>Post-grad</a:t>
                      </a:r>
                    </a:p>
                  </a:txBody>
                  <a:tcPr>
                    <a:lnL>
                      <a:noFill/>
                    </a:lnL>
                    <a:lnR>
                      <a:noFill/>
                    </a:lnR>
                    <a:lnT>
                      <a:noFill/>
                    </a:lnT>
                    <a:lnB>
                      <a:noFill/>
                    </a:lnB>
                  </a:tcPr>
                </a:tc>
                <a:tc>
                  <a:txBody>
                    <a:bodyPr/>
                    <a:lstStyle/>
                    <a:p>
                      <a:pPr algn="ctr"/>
                      <a:r>
                        <a:rPr lang="en-US" sz="1200">
                          <a:solidFill>
                            <a:srgbClr val="000000"/>
                          </a:solidFill>
                          <a:latin typeface="Calibri"/>
                        </a:rPr>
                        <a:t>Some-college</a:t>
                      </a:r>
                    </a:p>
                  </a:txBody>
                  <a:tcPr>
                    <a:lnL>
                      <a:noFill/>
                    </a:lnL>
                    <a:lnR>
                      <a:noFill/>
                    </a:lnR>
                    <a:lnT>
                      <a:noFill/>
                    </a:lnT>
                    <a:lnB>
                      <a:noFill/>
                    </a:lnB>
                  </a:tcPr>
                </a:tc>
                <a:tc>
                  <a:txBody>
                    <a:bodyPr/>
                    <a:lstStyle/>
                    <a:p>
                      <a:pPr algn="ctr"/>
                      <a:r>
                        <a:rPr lang="en-US" sz="1200">
                          <a:solidFill>
                            <a:srgbClr val="000000"/>
                          </a:solidFill>
                          <a:latin typeface="Calibri"/>
                        </a:rPr>
                        <a:t>University</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Private</a:t>
                      </a:r>
                    </a:p>
                  </a:txBody>
                  <a:tcPr>
                    <a:lnL>
                      <a:noFill/>
                    </a:lnL>
                    <a:lnR>
                      <a:noFill/>
                    </a:lnR>
                    <a:lnT>
                      <a:noFill/>
                    </a:lnT>
                    <a:lnB>
                      <a:noFill/>
                    </a:lnB>
                  </a:tcPr>
                </a:tc>
                <a:tc>
                  <a:txBody>
                    <a:bodyPr/>
                    <a:lstStyle/>
                    <a:p>
                      <a:pPr algn="ctr"/>
                      <a:r>
                        <a:rPr lang="en-US" sz="1200">
                          <a:solidFill>
                            <a:srgbClr val="000000"/>
                          </a:solidFill>
                          <a:latin typeface="Calibri"/>
                        </a:rPr>
                        <a:t>41.06 (1713)</a:t>
                      </a:r>
                    </a:p>
                  </a:txBody>
                  <a:tcPr>
                    <a:lnL>
                      <a:noFill/>
                    </a:lnL>
                    <a:lnR>
                      <a:noFill/>
                    </a:lnR>
                    <a:lnT>
                      <a:noFill/>
                    </a:lnT>
                    <a:lnB>
                      <a:noFill/>
                    </a:lnB>
                  </a:tcPr>
                </a:tc>
                <a:tc>
                  <a:txBody>
                    <a:bodyPr/>
                    <a:lstStyle/>
                    <a:p>
                      <a:pPr algn="ctr"/>
                      <a:r>
                        <a:rPr lang="en-US" sz="1200">
                          <a:solidFill>
                            <a:srgbClr val="FF0000"/>
                          </a:solidFill>
                          <a:latin typeface="Calibri"/>
                        </a:rPr>
                        <a:t>45.19 (1035)</a:t>
                      </a:r>
                    </a:p>
                  </a:txBody>
                  <a:tcPr>
                    <a:lnL>
                      <a:noFill/>
                    </a:lnL>
                    <a:lnR>
                      <a:noFill/>
                    </a:lnR>
                    <a:lnT>
                      <a:noFill/>
                    </a:lnT>
                    <a:lnB>
                      <a:noFill/>
                    </a:lnB>
                  </a:tcPr>
                </a:tc>
                <a:tc>
                  <a:txBody>
                    <a:bodyPr/>
                    <a:lstStyle/>
                    <a:p>
                      <a:pPr algn="ctr"/>
                      <a:r>
                        <a:rPr lang="en-US" sz="1200">
                          <a:solidFill>
                            <a:srgbClr val="0000FF"/>
                          </a:solidFill>
                          <a:latin typeface="Calibri"/>
                        </a:rPr>
                        <a:t>38.73 (5016)</a:t>
                      </a:r>
                    </a:p>
                  </a:txBody>
                  <a:tcPr>
                    <a:lnL>
                      <a:noFill/>
                    </a:lnL>
                    <a:lnR>
                      <a:noFill/>
                    </a:lnR>
                    <a:lnT>
                      <a:noFill/>
                    </a:lnT>
                    <a:lnB>
                      <a:noFill/>
                    </a:lnB>
                  </a:tcPr>
                </a:tc>
                <a:tc>
                  <a:txBody>
                    <a:bodyPr/>
                    <a:lstStyle/>
                    <a:p>
                      <a:pPr algn="ctr"/>
                      <a:r>
                        <a:rPr lang="en-US" sz="1200">
                          <a:solidFill>
                            <a:srgbClr val="000000"/>
                          </a:solidFill>
                          <a:latin typeface="Calibri"/>
                        </a:rPr>
                        <a:t>43.06 (3702)</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r>
              <a:tr h="254000">
                <a:tc>
                  <a:txBody>
                    <a:bodyPr/>
                    <a:lstStyle/>
                    <a:p>
                      <a:pPr algn="r"/>
                      <a:r>
                        <a:rPr lang="en-US" sz="1200" i="1">
                          <a:solidFill>
                            <a:srgbClr val="000000"/>
                          </a:solidFill>
                          <a:latin typeface="Calibri"/>
                        </a:rPr>
                        <a:t>Self-emp</a:t>
                      </a:r>
                    </a:p>
                  </a:txBody>
                  <a:tcPr>
                    <a:lnL>
                      <a:noFill/>
                    </a:lnL>
                    <a:lnR>
                      <a:noFill/>
                    </a:lnR>
                    <a:lnT>
                      <a:noFill/>
                    </a:lnT>
                    <a:lnB>
                      <a:noFill/>
                    </a:lnB>
                  </a:tcPr>
                </a:tc>
                <a:tc>
                  <a:txBody>
                    <a:bodyPr/>
                    <a:lstStyle/>
                    <a:p>
                      <a:pPr algn="r"/>
                      <a:endParaRPr/>
                    </a:p>
                  </a:txBody>
                  <a:tcPr anchor="ctr">
                    <a:lnL>
                      <a:noFill/>
                    </a:lnL>
                    <a:lnR>
                      <a:noFill/>
                    </a:lnR>
                    <a:lnT>
                      <a:noFill/>
                    </a:lnT>
                    <a:lnB>
                      <a:noFill/>
                    </a:lnB>
                  </a:tcPr>
                </a:tc>
                <a:tc>
                  <a:txBody>
                    <a:bodyPr/>
                    <a:lstStyle/>
                    <a:p>
                      <a:pPr algn="ctr"/>
                      <a:r>
                        <a:rPr lang="en-US" sz="1200">
                          <a:solidFill>
                            <a:srgbClr val="000000"/>
                          </a:solidFill>
                          <a:latin typeface="Calibri"/>
                        </a:rPr>
                        <a:t>Assoc</a:t>
                      </a:r>
                    </a:p>
                  </a:txBody>
                  <a:tcPr>
                    <a:lnL>
                      <a:noFill/>
                    </a:lnL>
                    <a:lnR>
                      <a:noFill/>
                    </a:lnR>
                    <a:lnT>
                      <a:noFill/>
                    </a:lnT>
                    <a:lnB>
                      <a:noFill/>
                    </a:lnB>
                  </a:tcPr>
                </a:tc>
                <a:tc>
                  <a:txBody>
                    <a:bodyPr/>
                    <a:lstStyle/>
                    <a:p>
                      <a:pPr algn="ctr"/>
                      <a:r>
                        <a:rPr lang="en-US" sz="1200">
                          <a:solidFill>
                            <a:srgbClr val="000000"/>
                          </a:solidFill>
                          <a:latin typeface="Calibri"/>
                        </a:rPr>
                        <a:t>Post-grad</a:t>
                      </a:r>
                    </a:p>
                  </a:txBody>
                  <a:tcPr>
                    <a:lnL>
                      <a:noFill/>
                    </a:lnL>
                    <a:lnR>
                      <a:noFill/>
                    </a:lnR>
                    <a:lnT>
                      <a:noFill/>
                    </a:lnT>
                    <a:lnB>
                      <a:noFill/>
                    </a:lnB>
                  </a:tcPr>
                </a:tc>
                <a:tc>
                  <a:txBody>
                    <a:bodyPr/>
                    <a:lstStyle/>
                    <a:p>
                      <a:pPr algn="ctr"/>
                      <a:r>
                        <a:rPr lang="en-US" sz="1200">
                          <a:solidFill>
                            <a:srgbClr val="000000"/>
                          </a:solidFill>
                          <a:latin typeface="Calibri"/>
                        </a:rPr>
                        <a:t>Some-college</a:t>
                      </a:r>
                    </a:p>
                  </a:txBody>
                  <a:tcPr>
                    <a:lnL>
                      <a:noFill/>
                    </a:lnL>
                    <a:lnR>
                      <a:noFill/>
                    </a:lnR>
                    <a:lnT>
                      <a:noFill/>
                    </a:lnT>
                    <a:lnB>
                      <a:noFill/>
                    </a:lnB>
                  </a:tcPr>
                </a:tc>
                <a:tc>
                  <a:txBody>
                    <a:bodyPr/>
                    <a:lstStyle/>
                    <a:p>
                      <a:pPr algn="ctr"/>
                      <a:r>
                        <a:rPr lang="en-US" sz="1200">
                          <a:solidFill>
                            <a:srgbClr val="000000"/>
                          </a:solidFill>
                          <a:latin typeface="Calibri"/>
                        </a:rPr>
                        <a:t>University</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Self-emp-inc</a:t>
                      </a:r>
                    </a:p>
                  </a:txBody>
                  <a:tcPr>
                    <a:lnL>
                      <a:noFill/>
                    </a:lnL>
                    <a:lnR>
                      <a:noFill/>
                    </a:lnR>
                    <a:lnT>
                      <a:noFill/>
                    </a:lnT>
                    <a:lnB>
                      <a:noFill/>
                    </a:lnB>
                  </a:tcPr>
                </a:tc>
                <a:tc>
                  <a:txBody>
                    <a:bodyPr/>
                    <a:lstStyle/>
                    <a:p>
                      <a:pPr algn="ctr"/>
                      <a:r>
                        <a:rPr lang="en-US" sz="1200" dirty="0">
                          <a:solidFill>
                            <a:srgbClr val="000000"/>
                          </a:solidFill>
                          <a:latin typeface="Calibri"/>
                        </a:rPr>
                        <a:t>48.68 (72)</a:t>
                      </a:r>
                    </a:p>
                  </a:txBody>
                  <a:tcPr>
                    <a:lnL>
                      <a:noFill/>
                    </a:lnL>
                    <a:lnR>
                      <a:noFill/>
                    </a:lnR>
                    <a:lnT>
                      <a:noFill/>
                    </a:lnT>
                    <a:lnB>
                      <a:noFill/>
                    </a:lnB>
                  </a:tcPr>
                </a:tc>
                <a:tc>
                  <a:txBody>
                    <a:bodyPr/>
                    <a:lstStyle/>
                    <a:p>
                      <a:pPr algn="ctr"/>
                      <a:r>
                        <a:rPr lang="en-US" sz="1200">
                          <a:solidFill>
                            <a:srgbClr val="FF0000"/>
                          </a:solidFill>
                          <a:latin typeface="Calibri"/>
                        </a:rPr>
                        <a:t>53.05 (110)</a:t>
                      </a:r>
                    </a:p>
                  </a:txBody>
                  <a:tcPr>
                    <a:lnL>
                      <a:noFill/>
                    </a:lnL>
                    <a:lnR>
                      <a:noFill/>
                    </a:lnR>
                    <a:lnT>
                      <a:noFill/>
                    </a:lnT>
                    <a:lnB>
                      <a:noFill/>
                    </a:lnB>
                  </a:tcPr>
                </a:tc>
                <a:tc>
                  <a:txBody>
                    <a:bodyPr/>
                    <a:lstStyle/>
                    <a:p>
                      <a:pPr algn="ctr"/>
                      <a:r>
                        <a:rPr lang="en-US" sz="1200">
                          <a:solidFill>
                            <a:srgbClr val="000000"/>
                          </a:solidFill>
                          <a:latin typeface="Calibri"/>
                        </a:rPr>
                        <a:t>49.31 (223)</a:t>
                      </a:r>
                    </a:p>
                  </a:txBody>
                  <a:tcPr>
                    <a:lnL>
                      <a:noFill/>
                    </a:lnL>
                    <a:lnR>
                      <a:noFill/>
                    </a:lnR>
                    <a:lnT>
                      <a:noFill/>
                    </a:lnT>
                    <a:lnB>
                      <a:noFill/>
                    </a:lnB>
                  </a:tcPr>
                </a:tc>
                <a:tc>
                  <a:txBody>
                    <a:bodyPr/>
                    <a:lstStyle/>
                    <a:p>
                      <a:pPr algn="ctr"/>
                      <a:r>
                        <a:rPr lang="en-US" sz="1200">
                          <a:solidFill>
                            <a:srgbClr val="FF0000"/>
                          </a:solidFill>
                          <a:latin typeface="Calibri"/>
                        </a:rPr>
                        <a:t>49.91 (338)</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Self-emp-not-inc</a:t>
                      </a:r>
                    </a:p>
                  </a:txBody>
                  <a:tcPr>
                    <a:lnL>
                      <a:noFill/>
                    </a:lnL>
                    <a:lnR>
                      <a:noFill/>
                    </a:lnR>
                    <a:lnT>
                      <a:noFill/>
                    </a:lnT>
                    <a:lnB>
                      <a:noFill/>
                    </a:lnB>
                  </a:tcPr>
                </a:tc>
                <a:tc>
                  <a:txBody>
                    <a:bodyPr/>
                    <a:lstStyle/>
                    <a:p>
                      <a:pPr algn="ctr"/>
                      <a:r>
                        <a:rPr lang="en-US" sz="1200">
                          <a:solidFill>
                            <a:srgbClr val="000000"/>
                          </a:solidFill>
                          <a:latin typeface="Calibri"/>
                        </a:rPr>
                        <a:t>45.88 (178)</a:t>
                      </a:r>
                    </a:p>
                  </a:txBody>
                  <a:tcPr>
                    <a:lnL>
                      <a:noFill/>
                    </a:lnL>
                    <a:lnR>
                      <a:noFill/>
                    </a:lnR>
                    <a:lnT>
                      <a:noFill/>
                    </a:lnT>
                    <a:lnB>
                      <a:noFill/>
                    </a:lnB>
                  </a:tcPr>
                </a:tc>
                <a:tc>
                  <a:txBody>
                    <a:bodyPr/>
                    <a:lstStyle/>
                    <a:p>
                      <a:pPr algn="ctr"/>
                      <a:r>
                        <a:rPr lang="en-US" sz="1200">
                          <a:solidFill>
                            <a:srgbClr val="0000FF"/>
                          </a:solidFill>
                          <a:latin typeface="Calibri"/>
                        </a:rPr>
                        <a:t>43.39 (166)</a:t>
                      </a:r>
                    </a:p>
                  </a:txBody>
                  <a:tcPr>
                    <a:lnL>
                      <a:noFill/>
                    </a:lnL>
                    <a:lnR>
                      <a:noFill/>
                    </a:lnR>
                    <a:lnT>
                      <a:noFill/>
                    </a:lnT>
                    <a:lnB>
                      <a:noFill/>
                    </a:lnB>
                  </a:tcPr>
                </a:tc>
                <a:tc>
                  <a:txBody>
                    <a:bodyPr/>
                    <a:lstStyle/>
                    <a:p>
                      <a:pPr algn="ctr"/>
                      <a:r>
                        <a:rPr lang="en-US" sz="1200">
                          <a:solidFill>
                            <a:srgbClr val="0000FF"/>
                          </a:solidFill>
                          <a:latin typeface="Calibri"/>
                        </a:rPr>
                        <a:t>44.03 (481)</a:t>
                      </a:r>
                    </a:p>
                  </a:txBody>
                  <a:tcPr>
                    <a:lnL>
                      <a:noFill/>
                    </a:lnL>
                    <a:lnR>
                      <a:noFill/>
                    </a:lnR>
                    <a:lnT>
                      <a:noFill/>
                    </a:lnT>
                    <a:lnB>
                      <a:noFill/>
                    </a:lnB>
                  </a:tcPr>
                </a:tc>
                <a:tc>
                  <a:txBody>
                    <a:bodyPr/>
                    <a:lstStyle/>
                    <a:p>
                      <a:pPr algn="ctr"/>
                      <a:r>
                        <a:rPr lang="en-US" sz="1200" dirty="0">
                          <a:solidFill>
                            <a:srgbClr val="000000"/>
                          </a:solidFill>
                          <a:latin typeface="Calibri"/>
                        </a:rPr>
                        <a:t>44.44 (517)</a:t>
                      </a:r>
                    </a:p>
                  </a:txBody>
                  <a:tcPr>
                    <a:lnL>
                      <a:noFill/>
                    </a:lnL>
                    <a:lnR>
                      <a:noFill/>
                    </a:lnR>
                    <a:lnT>
                      <a:noFill/>
                    </a:lnT>
                    <a:lnB>
                      <a:noFill/>
                    </a:lnB>
                  </a:tcPr>
                </a:tc>
              </a:tr>
            </a:tbl>
          </a:graphicData>
        </a:graphic>
      </p:graphicFrame>
      <p:pic>
        <p:nvPicPr>
          <p:cNvPr id="4" name="B4L6AI.wav">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9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a:latin typeface="Arial"/>
              </a:rPr>
              <a:t>Drilling down the Columns of the Original Result</a:t>
            </a:r>
          </a:p>
        </p:txBody>
      </p:sp>
      <p:graphicFrame>
        <p:nvGraphicFramePr>
          <p:cNvPr id="3" name="Table 2"/>
          <p:cNvGraphicFramePr>
            <a:graphicFrameLocks noGrp="1"/>
          </p:cNvGraphicFramePr>
          <p:nvPr/>
        </p:nvGraphicFramePr>
        <p:xfrm>
          <a:off x="1397000" y="1270000"/>
          <a:ext cx="6350000" cy="5120640"/>
        </p:xfrm>
        <a:graphic>
          <a:graphicData uri="http://schemas.openxmlformats.org/drawingml/2006/table">
            <a:tbl>
              <a:tblPr/>
              <a:tblGrid>
                <a:gridCol w="1270000"/>
                <a:gridCol w="1270000"/>
                <a:gridCol w="1270000"/>
                <a:gridCol w="1270000"/>
                <a:gridCol w="1270000"/>
              </a:tblGrid>
              <a:tr h="254000">
                <a:tc>
                  <a:txBody>
                    <a:bodyPr/>
                    <a:lstStyle/>
                    <a:p>
                      <a:pPr algn="r"/>
                      <a:r>
                        <a:rPr lang="en-US" sz="1200" i="1" dirty="0">
                          <a:solidFill>
                            <a:srgbClr val="000000"/>
                          </a:solidFill>
                          <a:latin typeface="Calibri"/>
                        </a:rPr>
                        <a:t>Assoc</a:t>
                      </a:r>
                    </a:p>
                  </a:txBody>
                  <a:tcPr>
                    <a:lnL>
                      <a:noFill/>
                    </a:lnL>
                    <a:lnR>
                      <a:noFill/>
                    </a:lnR>
                    <a:lnT>
                      <a:noFill/>
                    </a:lnT>
                    <a:lnB>
                      <a:noFill/>
                    </a:lnB>
                  </a:tcPr>
                </a:tc>
                <a:tc>
                  <a:txBody>
                    <a:bodyPr/>
                    <a:lstStyle/>
                    <a:p>
                      <a:pPr algn="r"/>
                      <a:endParaRPr/>
                    </a:p>
                  </a:txBody>
                  <a:tcPr anchor="ctr">
                    <a:lnL>
                      <a:noFill/>
                    </a:lnL>
                    <a:lnR>
                      <a:noFill/>
                    </a:lnR>
                    <a:lnT>
                      <a:noFill/>
                    </a:lnT>
                    <a:lnB>
                      <a:noFill/>
                    </a:lnB>
                  </a:tcPr>
                </a:tc>
                <a:tc>
                  <a:txBody>
                    <a:bodyPr/>
                    <a:lstStyle/>
                    <a:p>
                      <a:pPr algn="ctr"/>
                      <a:r>
                        <a:rPr lang="en-US" sz="1200">
                          <a:solidFill>
                            <a:srgbClr val="000000"/>
                          </a:solidFill>
                          <a:latin typeface="Calibri"/>
                        </a:rPr>
                        <a:t>Gov</a:t>
                      </a:r>
                    </a:p>
                  </a:txBody>
                  <a:tcPr>
                    <a:lnL>
                      <a:noFill/>
                    </a:lnL>
                    <a:lnR>
                      <a:noFill/>
                    </a:lnR>
                    <a:lnT>
                      <a:noFill/>
                    </a:lnT>
                    <a:lnB>
                      <a:noFill/>
                    </a:lnB>
                  </a:tcPr>
                </a:tc>
                <a:tc>
                  <a:txBody>
                    <a:bodyPr/>
                    <a:lstStyle/>
                    <a:p>
                      <a:pPr algn="ctr"/>
                      <a:r>
                        <a:rPr lang="en-US" sz="1200">
                          <a:solidFill>
                            <a:srgbClr val="000000"/>
                          </a:solidFill>
                          <a:latin typeface="Calibri"/>
                        </a:rPr>
                        <a:t>Private</a:t>
                      </a:r>
                    </a:p>
                  </a:txBody>
                  <a:tcPr>
                    <a:lnL>
                      <a:noFill/>
                    </a:lnL>
                    <a:lnR>
                      <a:noFill/>
                    </a:lnR>
                    <a:lnT>
                      <a:noFill/>
                    </a:lnT>
                    <a:lnB>
                      <a:noFill/>
                    </a:lnB>
                  </a:tcPr>
                </a:tc>
                <a:tc>
                  <a:txBody>
                    <a:bodyPr/>
                    <a:lstStyle/>
                    <a:p>
                      <a:pPr algn="ctr"/>
                      <a:r>
                        <a:rPr lang="en-US" sz="1200">
                          <a:solidFill>
                            <a:srgbClr val="000000"/>
                          </a:solidFill>
                          <a:latin typeface="Calibri"/>
                        </a:rPr>
                        <a:t>Self-emp</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Assoc-acdm</a:t>
                      </a:r>
                    </a:p>
                  </a:txBody>
                  <a:tcPr>
                    <a:lnL>
                      <a:noFill/>
                    </a:lnL>
                    <a:lnR>
                      <a:noFill/>
                    </a:lnR>
                    <a:lnT>
                      <a:noFill/>
                    </a:lnT>
                    <a:lnB>
                      <a:noFill/>
                    </a:lnB>
                  </a:tcPr>
                </a:tc>
                <a:tc>
                  <a:txBody>
                    <a:bodyPr/>
                    <a:lstStyle/>
                    <a:p>
                      <a:pPr algn="ctr"/>
                      <a:r>
                        <a:rPr lang="en-US" sz="1200">
                          <a:solidFill>
                            <a:srgbClr val="0000FF"/>
                          </a:solidFill>
                          <a:latin typeface="Calibri"/>
                        </a:rPr>
                        <a:t>39.91 (182)</a:t>
                      </a:r>
                    </a:p>
                  </a:txBody>
                  <a:tcPr>
                    <a:lnL>
                      <a:noFill/>
                    </a:lnL>
                    <a:lnR>
                      <a:noFill/>
                    </a:lnR>
                    <a:lnT>
                      <a:noFill/>
                    </a:lnT>
                    <a:lnB>
                      <a:noFill/>
                    </a:lnB>
                  </a:tcPr>
                </a:tc>
                <a:tc>
                  <a:txBody>
                    <a:bodyPr/>
                    <a:lstStyle/>
                    <a:p>
                      <a:pPr algn="ctr"/>
                      <a:r>
                        <a:rPr lang="en-US" sz="1200">
                          <a:solidFill>
                            <a:srgbClr val="000000"/>
                          </a:solidFill>
                          <a:latin typeface="Calibri"/>
                        </a:rPr>
                        <a:t>40.87 (720)</a:t>
                      </a:r>
                    </a:p>
                  </a:txBody>
                  <a:tcPr>
                    <a:lnL>
                      <a:noFill/>
                    </a:lnL>
                    <a:lnR>
                      <a:noFill/>
                    </a:lnR>
                    <a:lnT>
                      <a:noFill/>
                    </a:lnT>
                    <a:lnB>
                      <a:noFill/>
                    </a:lnB>
                  </a:tcPr>
                </a:tc>
                <a:tc>
                  <a:txBody>
                    <a:bodyPr/>
                    <a:lstStyle/>
                    <a:p>
                      <a:pPr algn="ctr"/>
                      <a:r>
                        <a:rPr lang="en-US" sz="1200">
                          <a:solidFill>
                            <a:srgbClr val="000000"/>
                          </a:solidFill>
                          <a:latin typeface="Calibri"/>
                        </a:rPr>
                        <a:t>45.49 (105)</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Assoc-voc</a:t>
                      </a:r>
                    </a:p>
                  </a:txBody>
                  <a:tcPr>
                    <a:lnL>
                      <a:noFill/>
                    </a:lnL>
                    <a:lnR>
                      <a:noFill/>
                    </a:lnR>
                    <a:lnT>
                      <a:noFill/>
                    </a:lnT>
                    <a:lnB>
                      <a:noFill/>
                    </a:lnB>
                  </a:tcPr>
                </a:tc>
                <a:tc>
                  <a:txBody>
                    <a:bodyPr/>
                    <a:lstStyle/>
                    <a:p>
                      <a:pPr algn="ctr"/>
                      <a:r>
                        <a:rPr lang="en-US" sz="1200">
                          <a:solidFill>
                            <a:srgbClr val="000000"/>
                          </a:solidFill>
                          <a:latin typeface="Calibri"/>
                        </a:rPr>
                        <a:t>41.61 (169)</a:t>
                      </a:r>
                    </a:p>
                  </a:txBody>
                  <a:tcPr>
                    <a:lnL>
                      <a:noFill/>
                    </a:lnL>
                    <a:lnR>
                      <a:noFill/>
                    </a:lnR>
                    <a:lnT>
                      <a:noFill/>
                    </a:lnT>
                    <a:lnB>
                      <a:noFill/>
                    </a:lnB>
                  </a:tcPr>
                </a:tc>
                <a:tc>
                  <a:txBody>
                    <a:bodyPr/>
                    <a:lstStyle/>
                    <a:p>
                      <a:pPr algn="ctr"/>
                      <a:r>
                        <a:rPr lang="en-US" sz="1200">
                          <a:solidFill>
                            <a:srgbClr val="000000"/>
                          </a:solidFill>
                          <a:latin typeface="Calibri"/>
                        </a:rPr>
                        <a:t>41.20 (993)</a:t>
                      </a:r>
                    </a:p>
                  </a:txBody>
                  <a:tcPr>
                    <a:lnL>
                      <a:noFill/>
                    </a:lnL>
                    <a:lnR>
                      <a:noFill/>
                    </a:lnR>
                    <a:lnT>
                      <a:noFill/>
                    </a:lnT>
                    <a:lnB>
                      <a:noFill/>
                    </a:lnB>
                  </a:tcPr>
                </a:tc>
                <a:tc>
                  <a:txBody>
                    <a:bodyPr/>
                    <a:lstStyle/>
                    <a:p>
                      <a:pPr algn="ctr"/>
                      <a:r>
                        <a:rPr lang="en-US" sz="1200">
                          <a:solidFill>
                            <a:srgbClr val="FF0000"/>
                          </a:solidFill>
                          <a:latin typeface="Calibri"/>
                        </a:rPr>
                        <a:t>47.55 (145)</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r>
              <a:tr h="254000">
                <a:tc>
                  <a:txBody>
                    <a:bodyPr/>
                    <a:lstStyle/>
                    <a:p>
                      <a:pPr algn="r"/>
                      <a:r>
                        <a:rPr lang="en-US" sz="1200" i="1">
                          <a:solidFill>
                            <a:srgbClr val="000000"/>
                          </a:solidFill>
                          <a:latin typeface="Calibri"/>
                        </a:rPr>
                        <a:t>Post-grad</a:t>
                      </a:r>
                    </a:p>
                  </a:txBody>
                  <a:tcPr>
                    <a:lnL>
                      <a:noFill/>
                    </a:lnL>
                    <a:lnR>
                      <a:noFill/>
                    </a:lnR>
                    <a:lnT>
                      <a:noFill/>
                    </a:lnT>
                    <a:lnB>
                      <a:noFill/>
                    </a:lnB>
                  </a:tcPr>
                </a:tc>
                <a:tc>
                  <a:txBody>
                    <a:bodyPr/>
                    <a:lstStyle/>
                    <a:p>
                      <a:pPr algn="r"/>
                      <a:endParaRPr/>
                    </a:p>
                  </a:txBody>
                  <a:tcPr anchor="ctr">
                    <a:lnL>
                      <a:noFill/>
                    </a:lnL>
                    <a:lnR>
                      <a:noFill/>
                    </a:lnR>
                    <a:lnT>
                      <a:noFill/>
                    </a:lnT>
                    <a:lnB>
                      <a:noFill/>
                    </a:lnB>
                  </a:tcPr>
                </a:tc>
                <a:tc>
                  <a:txBody>
                    <a:bodyPr/>
                    <a:lstStyle/>
                    <a:p>
                      <a:pPr algn="ctr"/>
                      <a:r>
                        <a:rPr lang="en-US" sz="1200">
                          <a:solidFill>
                            <a:srgbClr val="000000"/>
                          </a:solidFill>
                          <a:latin typeface="Calibri"/>
                        </a:rPr>
                        <a:t>Gov</a:t>
                      </a:r>
                    </a:p>
                  </a:txBody>
                  <a:tcPr>
                    <a:lnL>
                      <a:noFill/>
                    </a:lnL>
                    <a:lnR>
                      <a:noFill/>
                    </a:lnR>
                    <a:lnT>
                      <a:noFill/>
                    </a:lnT>
                    <a:lnB>
                      <a:noFill/>
                    </a:lnB>
                  </a:tcPr>
                </a:tc>
                <a:tc>
                  <a:txBody>
                    <a:bodyPr/>
                    <a:lstStyle/>
                    <a:p>
                      <a:pPr algn="ctr"/>
                      <a:r>
                        <a:rPr lang="en-US" sz="1200">
                          <a:solidFill>
                            <a:srgbClr val="000000"/>
                          </a:solidFill>
                          <a:latin typeface="Calibri"/>
                        </a:rPr>
                        <a:t>Private</a:t>
                      </a:r>
                    </a:p>
                  </a:txBody>
                  <a:tcPr>
                    <a:lnL>
                      <a:noFill/>
                    </a:lnL>
                    <a:lnR>
                      <a:noFill/>
                    </a:lnR>
                    <a:lnT>
                      <a:noFill/>
                    </a:lnT>
                    <a:lnB>
                      <a:noFill/>
                    </a:lnB>
                  </a:tcPr>
                </a:tc>
                <a:tc>
                  <a:txBody>
                    <a:bodyPr/>
                    <a:lstStyle/>
                    <a:p>
                      <a:pPr algn="ctr"/>
                      <a:r>
                        <a:rPr lang="en-US" sz="1200">
                          <a:solidFill>
                            <a:srgbClr val="000000"/>
                          </a:solidFill>
                          <a:latin typeface="Calibri"/>
                        </a:rPr>
                        <a:t>Self-emp</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Doctorate</a:t>
                      </a:r>
                    </a:p>
                  </a:txBody>
                  <a:tcPr>
                    <a:lnL>
                      <a:noFill/>
                    </a:lnL>
                    <a:lnR>
                      <a:noFill/>
                    </a:lnR>
                    <a:lnT>
                      <a:noFill/>
                    </a:lnT>
                    <a:lnB>
                      <a:noFill/>
                    </a:lnB>
                  </a:tcPr>
                </a:tc>
                <a:tc>
                  <a:txBody>
                    <a:bodyPr/>
                    <a:lstStyle/>
                    <a:p>
                      <a:pPr algn="ctr"/>
                      <a:r>
                        <a:rPr lang="en-US" sz="1200" dirty="0">
                          <a:solidFill>
                            <a:srgbClr val="000000"/>
                          </a:solidFill>
                          <a:latin typeface="Calibri"/>
                        </a:rPr>
                        <a:t>46.53 (124)</a:t>
                      </a:r>
                    </a:p>
                  </a:txBody>
                  <a:tcPr>
                    <a:lnL>
                      <a:noFill/>
                    </a:lnL>
                    <a:lnR>
                      <a:noFill/>
                    </a:lnR>
                    <a:lnT>
                      <a:noFill/>
                    </a:lnT>
                    <a:lnB>
                      <a:noFill/>
                    </a:lnB>
                  </a:tcPr>
                </a:tc>
                <a:tc>
                  <a:txBody>
                    <a:bodyPr/>
                    <a:lstStyle/>
                    <a:p>
                      <a:pPr algn="ctr"/>
                      <a:r>
                        <a:rPr lang="en-US" sz="1200">
                          <a:solidFill>
                            <a:srgbClr val="FF0000"/>
                          </a:solidFill>
                          <a:latin typeface="Calibri"/>
                        </a:rPr>
                        <a:t>49.05 (172)</a:t>
                      </a:r>
                    </a:p>
                  </a:txBody>
                  <a:tcPr>
                    <a:lnL>
                      <a:noFill/>
                    </a:lnL>
                    <a:lnR>
                      <a:noFill/>
                    </a:lnR>
                    <a:lnT>
                      <a:noFill/>
                    </a:lnT>
                    <a:lnB>
                      <a:noFill/>
                    </a:lnB>
                  </a:tcPr>
                </a:tc>
                <a:tc>
                  <a:txBody>
                    <a:bodyPr/>
                    <a:lstStyle/>
                    <a:p>
                      <a:pPr algn="ctr"/>
                      <a:r>
                        <a:rPr lang="en-US" sz="1200">
                          <a:solidFill>
                            <a:srgbClr val="000000"/>
                          </a:solidFill>
                          <a:latin typeface="Calibri"/>
                        </a:rPr>
                        <a:t>47.22 (79)</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Masters</a:t>
                      </a:r>
                    </a:p>
                  </a:txBody>
                  <a:tcPr>
                    <a:lnL>
                      <a:noFill/>
                    </a:lnL>
                    <a:lnR>
                      <a:noFill/>
                    </a:lnR>
                    <a:lnT>
                      <a:noFill/>
                    </a:lnT>
                    <a:lnB>
                      <a:noFill/>
                    </a:lnB>
                  </a:tcPr>
                </a:tc>
                <a:tc>
                  <a:txBody>
                    <a:bodyPr/>
                    <a:lstStyle/>
                    <a:p>
                      <a:pPr algn="ctr"/>
                      <a:r>
                        <a:rPr lang="en-US" sz="1200">
                          <a:solidFill>
                            <a:srgbClr val="0000FF"/>
                          </a:solidFill>
                          <a:latin typeface="Calibri"/>
                        </a:rPr>
                        <a:t>42.93 (567)</a:t>
                      </a:r>
                    </a:p>
                  </a:txBody>
                  <a:tcPr>
                    <a:lnL>
                      <a:noFill/>
                    </a:lnL>
                    <a:lnR>
                      <a:noFill/>
                    </a:lnR>
                    <a:lnT>
                      <a:noFill/>
                    </a:lnT>
                    <a:lnB>
                      <a:noFill/>
                    </a:lnB>
                  </a:tcPr>
                </a:tc>
                <a:tc>
                  <a:txBody>
                    <a:bodyPr/>
                    <a:lstStyle/>
                    <a:p>
                      <a:pPr algn="ctr"/>
                      <a:r>
                        <a:rPr lang="en-US" sz="1200">
                          <a:solidFill>
                            <a:srgbClr val="000000"/>
                          </a:solidFill>
                          <a:latin typeface="Calibri"/>
                        </a:rPr>
                        <a:t>44.42 (863)</a:t>
                      </a:r>
                    </a:p>
                  </a:txBody>
                  <a:tcPr>
                    <a:lnL>
                      <a:noFill/>
                    </a:lnL>
                    <a:lnR>
                      <a:noFill/>
                    </a:lnR>
                    <a:lnT>
                      <a:noFill/>
                    </a:lnT>
                    <a:lnB>
                      <a:noFill/>
                    </a:lnB>
                  </a:tcPr>
                </a:tc>
                <a:tc>
                  <a:txBody>
                    <a:bodyPr/>
                    <a:lstStyle/>
                    <a:p>
                      <a:pPr algn="ctr"/>
                      <a:r>
                        <a:rPr lang="en-US" sz="1200">
                          <a:solidFill>
                            <a:srgbClr val="000000"/>
                          </a:solidFill>
                          <a:latin typeface="Calibri"/>
                        </a:rPr>
                        <a:t>47.25 (197)</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r>
              <a:tr h="254000">
                <a:tc>
                  <a:txBody>
                    <a:bodyPr/>
                    <a:lstStyle/>
                    <a:p>
                      <a:pPr algn="r"/>
                      <a:r>
                        <a:rPr lang="en-US" sz="1200" i="1">
                          <a:solidFill>
                            <a:srgbClr val="000000"/>
                          </a:solidFill>
                          <a:latin typeface="Calibri"/>
                        </a:rPr>
                        <a:t>Some-college</a:t>
                      </a:r>
                    </a:p>
                  </a:txBody>
                  <a:tcPr>
                    <a:lnL>
                      <a:noFill/>
                    </a:lnL>
                    <a:lnR>
                      <a:noFill/>
                    </a:lnR>
                    <a:lnT>
                      <a:noFill/>
                    </a:lnT>
                    <a:lnB>
                      <a:noFill/>
                    </a:lnB>
                  </a:tcPr>
                </a:tc>
                <a:tc>
                  <a:txBody>
                    <a:bodyPr/>
                    <a:lstStyle/>
                    <a:p>
                      <a:pPr algn="r"/>
                      <a:endParaRPr/>
                    </a:p>
                  </a:txBody>
                  <a:tcPr anchor="ctr">
                    <a:lnL>
                      <a:noFill/>
                    </a:lnL>
                    <a:lnR>
                      <a:noFill/>
                    </a:lnR>
                    <a:lnT>
                      <a:noFill/>
                    </a:lnT>
                    <a:lnB>
                      <a:noFill/>
                    </a:lnB>
                  </a:tcPr>
                </a:tc>
                <a:tc>
                  <a:txBody>
                    <a:bodyPr/>
                    <a:lstStyle/>
                    <a:p>
                      <a:pPr algn="ctr"/>
                      <a:r>
                        <a:rPr lang="en-US" sz="1200">
                          <a:solidFill>
                            <a:srgbClr val="000000"/>
                          </a:solidFill>
                          <a:latin typeface="Calibri"/>
                        </a:rPr>
                        <a:t>Gov</a:t>
                      </a:r>
                    </a:p>
                  </a:txBody>
                  <a:tcPr>
                    <a:lnL>
                      <a:noFill/>
                    </a:lnL>
                    <a:lnR>
                      <a:noFill/>
                    </a:lnR>
                    <a:lnT>
                      <a:noFill/>
                    </a:lnT>
                    <a:lnB>
                      <a:noFill/>
                    </a:lnB>
                  </a:tcPr>
                </a:tc>
                <a:tc>
                  <a:txBody>
                    <a:bodyPr/>
                    <a:lstStyle/>
                    <a:p>
                      <a:pPr algn="ctr"/>
                      <a:r>
                        <a:rPr lang="en-US" sz="1200">
                          <a:solidFill>
                            <a:srgbClr val="000000"/>
                          </a:solidFill>
                          <a:latin typeface="Calibri"/>
                        </a:rPr>
                        <a:t>Private</a:t>
                      </a:r>
                    </a:p>
                  </a:txBody>
                  <a:tcPr>
                    <a:lnL>
                      <a:noFill/>
                    </a:lnL>
                    <a:lnR>
                      <a:noFill/>
                    </a:lnR>
                    <a:lnT>
                      <a:noFill/>
                    </a:lnT>
                    <a:lnB>
                      <a:noFill/>
                    </a:lnB>
                  </a:tcPr>
                </a:tc>
                <a:tc>
                  <a:txBody>
                    <a:bodyPr/>
                    <a:lstStyle/>
                    <a:p>
                      <a:pPr algn="ctr"/>
                      <a:r>
                        <a:rPr lang="en-US" sz="1200">
                          <a:solidFill>
                            <a:srgbClr val="000000"/>
                          </a:solidFill>
                          <a:latin typeface="Calibri"/>
                        </a:rPr>
                        <a:t>Self-emp</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Some-college</a:t>
                      </a:r>
                    </a:p>
                  </a:txBody>
                  <a:tcPr>
                    <a:lnL>
                      <a:noFill/>
                    </a:lnL>
                    <a:lnR>
                      <a:noFill/>
                    </a:lnR>
                    <a:lnT>
                      <a:noFill/>
                    </a:lnT>
                    <a:lnB>
                      <a:noFill/>
                    </a:lnB>
                  </a:tcPr>
                </a:tc>
                <a:tc>
                  <a:txBody>
                    <a:bodyPr/>
                    <a:lstStyle/>
                    <a:p>
                      <a:pPr algn="ctr"/>
                      <a:r>
                        <a:rPr lang="en-US" sz="1200">
                          <a:solidFill>
                            <a:srgbClr val="000000"/>
                          </a:solidFill>
                          <a:latin typeface="Calibri"/>
                        </a:rPr>
                        <a:t>38.38 (955)</a:t>
                      </a:r>
                    </a:p>
                  </a:txBody>
                  <a:tcPr>
                    <a:lnL>
                      <a:noFill/>
                    </a:lnL>
                    <a:lnR>
                      <a:noFill/>
                    </a:lnR>
                    <a:lnT>
                      <a:noFill/>
                    </a:lnT>
                    <a:lnB>
                      <a:noFill/>
                    </a:lnB>
                  </a:tcPr>
                </a:tc>
                <a:tc>
                  <a:txBody>
                    <a:bodyPr/>
                    <a:lstStyle/>
                    <a:p>
                      <a:pPr algn="ctr"/>
                      <a:r>
                        <a:rPr lang="en-US" sz="1200">
                          <a:solidFill>
                            <a:srgbClr val="000000"/>
                          </a:solidFill>
                          <a:latin typeface="Calibri"/>
                        </a:rPr>
                        <a:t>38.73 (5016)</a:t>
                      </a:r>
                    </a:p>
                  </a:txBody>
                  <a:tcPr>
                    <a:lnL>
                      <a:noFill/>
                    </a:lnL>
                    <a:lnR>
                      <a:noFill/>
                    </a:lnR>
                    <a:lnT>
                      <a:noFill/>
                    </a:lnT>
                    <a:lnB>
                      <a:noFill/>
                    </a:lnB>
                  </a:tcPr>
                </a:tc>
                <a:tc>
                  <a:txBody>
                    <a:bodyPr/>
                    <a:lstStyle/>
                    <a:p>
                      <a:pPr algn="ctr"/>
                      <a:r>
                        <a:rPr lang="en-US" sz="1200">
                          <a:solidFill>
                            <a:srgbClr val="000000"/>
                          </a:solidFill>
                          <a:latin typeface="Calibri"/>
                        </a:rPr>
                        <a:t>45.70 (704)</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c>
                  <a:txBody>
                    <a:bodyPr/>
                    <a:lstStyle/>
                    <a:p>
                      <a:pPr algn="ctr"/>
                      <a:endParaRPr/>
                    </a:p>
                  </a:txBody>
                  <a:tcPr anchor="ctr">
                    <a:lnL>
                      <a:noFill/>
                    </a:lnL>
                    <a:lnR>
                      <a:noFill/>
                    </a:lnR>
                    <a:lnT>
                      <a:noFill/>
                    </a:lnT>
                    <a:lnB>
                      <a:noFill/>
                    </a:lnB>
                  </a:tcPr>
                </a:tc>
              </a:tr>
              <a:tr h="254000">
                <a:tc>
                  <a:txBody>
                    <a:bodyPr/>
                    <a:lstStyle/>
                    <a:p>
                      <a:pPr algn="r"/>
                      <a:r>
                        <a:rPr lang="en-US" sz="1200" i="1">
                          <a:solidFill>
                            <a:srgbClr val="000000"/>
                          </a:solidFill>
                          <a:latin typeface="Calibri"/>
                        </a:rPr>
                        <a:t>University</a:t>
                      </a:r>
                    </a:p>
                  </a:txBody>
                  <a:tcPr>
                    <a:lnL>
                      <a:noFill/>
                    </a:lnL>
                    <a:lnR>
                      <a:noFill/>
                    </a:lnR>
                    <a:lnT>
                      <a:noFill/>
                    </a:lnT>
                    <a:lnB>
                      <a:noFill/>
                    </a:lnB>
                  </a:tcPr>
                </a:tc>
                <a:tc>
                  <a:txBody>
                    <a:bodyPr/>
                    <a:lstStyle/>
                    <a:p>
                      <a:pPr algn="r"/>
                      <a:endParaRPr/>
                    </a:p>
                  </a:txBody>
                  <a:tcPr anchor="ctr">
                    <a:lnL>
                      <a:noFill/>
                    </a:lnL>
                    <a:lnR>
                      <a:noFill/>
                    </a:lnR>
                    <a:lnT>
                      <a:noFill/>
                    </a:lnT>
                    <a:lnB>
                      <a:noFill/>
                    </a:lnB>
                  </a:tcPr>
                </a:tc>
                <a:tc>
                  <a:txBody>
                    <a:bodyPr/>
                    <a:lstStyle/>
                    <a:p>
                      <a:pPr algn="ctr"/>
                      <a:r>
                        <a:rPr lang="en-US" sz="1200">
                          <a:solidFill>
                            <a:srgbClr val="000000"/>
                          </a:solidFill>
                          <a:latin typeface="Calibri"/>
                        </a:rPr>
                        <a:t>Gov</a:t>
                      </a:r>
                    </a:p>
                  </a:txBody>
                  <a:tcPr>
                    <a:lnL>
                      <a:noFill/>
                    </a:lnL>
                    <a:lnR>
                      <a:noFill/>
                    </a:lnR>
                    <a:lnT>
                      <a:noFill/>
                    </a:lnT>
                    <a:lnB>
                      <a:noFill/>
                    </a:lnB>
                  </a:tcPr>
                </a:tc>
                <a:tc>
                  <a:txBody>
                    <a:bodyPr/>
                    <a:lstStyle/>
                    <a:p>
                      <a:pPr algn="ctr"/>
                      <a:r>
                        <a:rPr lang="en-US" sz="1200">
                          <a:solidFill>
                            <a:srgbClr val="000000"/>
                          </a:solidFill>
                          <a:latin typeface="Calibri"/>
                        </a:rPr>
                        <a:t>Private</a:t>
                      </a:r>
                    </a:p>
                  </a:txBody>
                  <a:tcPr>
                    <a:lnL>
                      <a:noFill/>
                    </a:lnL>
                    <a:lnR>
                      <a:noFill/>
                    </a:lnR>
                    <a:lnT>
                      <a:noFill/>
                    </a:lnT>
                    <a:lnB>
                      <a:noFill/>
                    </a:lnB>
                  </a:tcPr>
                </a:tc>
                <a:tc>
                  <a:txBody>
                    <a:bodyPr/>
                    <a:lstStyle/>
                    <a:p>
                      <a:pPr algn="ctr"/>
                      <a:r>
                        <a:rPr lang="en-US" sz="1200">
                          <a:solidFill>
                            <a:srgbClr val="000000"/>
                          </a:solidFill>
                          <a:latin typeface="Calibri"/>
                        </a:rPr>
                        <a:t>Self-emp</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Bachelors</a:t>
                      </a:r>
                    </a:p>
                  </a:txBody>
                  <a:tcPr>
                    <a:lnL>
                      <a:noFill/>
                    </a:lnL>
                    <a:lnR>
                      <a:noFill/>
                    </a:lnR>
                    <a:lnT>
                      <a:noFill/>
                    </a:lnT>
                    <a:lnB>
                      <a:noFill/>
                    </a:lnB>
                  </a:tcPr>
                </a:tc>
                <a:tc>
                  <a:txBody>
                    <a:bodyPr/>
                    <a:lstStyle/>
                    <a:p>
                      <a:pPr algn="ctr"/>
                      <a:r>
                        <a:rPr lang="en-US" sz="1200">
                          <a:solidFill>
                            <a:srgbClr val="0000FF"/>
                          </a:solidFill>
                          <a:latin typeface="Calibri"/>
                        </a:rPr>
                        <a:t>41.56 (943)</a:t>
                      </a:r>
                    </a:p>
                  </a:txBody>
                  <a:tcPr>
                    <a:lnL>
                      <a:noFill/>
                    </a:lnL>
                    <a:lnR>
                      <a:noFill/>
                    </a:lnR>
                    <a:lnT>
                      <a:noFill/>
                    </a:lnT>
                    <a:lnB>
                      <a:noFill/>
                    </a:lnB>
                  </a:tcPr>
                </a:tc>
                <a:tc>
                  <a:txBody>
                    <a:bodyPr/>
                    <a:lstStyle/>
                    <a:p>
                      <a:pPr algn="ctr"/>
                      <a:r>
                        <a:rPr lang="en-US" sz="1200">
                          <a:solidFill>
                            <a:srgbClr val="000000"/>
                          </a:solidFill>
                          <a:latin typeface="Calibri"/>
                        </a:rPr>
                        <a:t>42.71 (3455)</a:t>
                      </a:r>
                    </a:p>
                  </a:txBody>
                  <a:tcPr>
                    <a:lnL>
                      <a:noFill/>
                    </a:lnL>
                    <a:lnR>
                      <a:noFill/>
                    </a:lnR>
                    <a:lnT>
                      <a:noFill/>
                    </a:lnT>
                    <a:lnB>
                      <a:noFill/>
                    </a:lnB>
                  </a:tcPr>
                </a:tc>
                <a:tc>
                  <a:txBody>
                    <a:bodyPr/>
                    <a:lstStyle/>
                    <a:p>
                      <a:pPr algn="ctr"/>
                      <a:r>
                        <a:rPr lang="en-US" sz="1200">
                          <a:solidFill>
                            <a:srgbClr val="000000"/>
                          </a:solidFill>
                          <a:latin typeface="Calibri"/>
                        </a:rPr>
                        <a:t>46.23 (646)</a:t>
                      </a:r>
                    </a:p>
                  </a:txBody>
                  <a:tcPr>
                    <a:lnL>
                      <a:noFill/>
                    </a:lnL>
                    <a:lnR>
                      <a:noFill/>
                    </a:lnR>
                    <a:lnT>
                      <a:noFill/>
                    </a:lnT>
                    <a:lnB>
                      <a:noFill/>
                    </a:lnB>
                  </a:tcPr>
                </a:tc>
              </a:tr>
              <a:tr h="254000">
                <a:tc>
                  <a:txBody>
                    <a:bodyPr/>
                    <a:lstStyle/>
                    <a:p>
                      <a:pPr algn="r"/>
                      <a:endParaRPr/>
                    </a:p>
                  </a:txBody>
                  <a:tcPr anchor="ctr">
                    <a:lnL>
                      <a:noFill/>
                    </a:lnL>
                    <a:lnR>
                      <a:noFill/>
                    </a:lnR>
                    <a:lnT>
                      <a:noFill/>
                    </a:lnT>
                    <a:lnB>
                      <a:noFill/>
                    </a:lnB>
                  </a:tcPr>
                </a:tc>
                <a:tc>
                  <a:txBody>
                    <a:bodyPr/>
                    <a:lstStyle/>
                    <a:p>
                      <a:pPr algn="r"/>
                      <a:r>
                        <a:rPr lang="en-US" sz="1200">
                          <a:solidFill>
                            <a:srgbClr val="000000"/>
                          </a:solidFill>
                          <a:latin typeface="Calibri"/>
                        </a:rPr>
                        <a:t>Prof-school</a:t>
                      </a:r>
                    </a:p>
                  </a:txBody>
                  <a:tcPr>
                    <a:lnL>
                      <a:noFill/>
                    </a:lnL>
                    <a:lnR>
                      <a:noFill/>
                    </a:lnR>
                    <a:lnT>
                      <a:noFill/>
                    </a:lnT>
                    <a:lnB>
                      <a:noFill/>
                    </a:lnB>
                  </a:tcPr>
                </a:tc>
                <a:tc>
                  <a:txBody>
                    <a:bodyPr/>
                    <a:lstStyle/>
                    <a:p>
                      <a:pPr algn="ctr"/>
                      <a:r>
                        <a:rPr lang="en-US" sz="1200">
                          <a:solidFill>
                            <a:srgbClr val="FF0000"/>
                          </a:solidFill>
                          <a:latin typeface="Calibri"/>
                        </a:rPr>
                        <a:t>48.40 (86)</a:t>
                      </a:r>
                    </a:p>
                  </a:txBody>
                  <a:tcPr>
                    <a:lnL>
                      <a:noFill/>
                    </a:lnL>
                    <a:lnR>
                      <a:noFill/>
                    </a:lnR>
                    <a:lnT>
                      <a:noFill/>
                    </a:lnT>
                    <a:lnB>
                      <a:noFill/>
                    </a:lnB>
                  </a:tcPr>
                </a:tc>
                <a:tc>
                  <a:txBody>
                    <a:bodyPr/>
                    <a:lstStyle/>
                    <a:p>
                      <a:pPr algn="ctr"/>
                      <a:r>
                        <a:rPr lang="en-US" sz="1200">
                          <a:solidFill>
                            <a:srgbClr val="000000"/>
                          </a:solidFill>
                          <a:latin typeface="Calibri"/>
                        </a:rPr>
                        <a:t>47.96 (247)</a:t>
                      </a:r>
                    </a:p>
                  </a:txBody>
                  <a:tcPr>
                    <a:lnL>
                      <a:noFill/>
                    </a:lnL>
                    <a:lnR>
                      <a:noFill/>
                    </a:lnR>
                    <a:lnT>
                      <a:noFill/>
                    </a:lnT>
                    <a:lnB>
                      <a:noFill/>
                    </a:lnB>
                  </a:tcPr>
                </a:tc>
                <a:tc>
                  <a:txBody>
                    <a:bodyPr/>
                    <a:lstStyle/>
                    <a:p>
                      <a:pPr algn="ctr"/>
                      <a:r>
                        <a:rPr lang="en-US" sz="1200" dirty="0">
                          <a:solidFill>
                            <a:srgbClr val="000000"/>
                          </a:solidFill>
                          <a:latin typeface="Calibri"/>
                        </a:rPr>
                        <a:t>47.78 (209)</a:t>
                      </a:r>
                    </a:p>
                  </a:txBody>
                  <a:tcPr>
                    <a:lnL>
                      <a:noFill/>
                    </a:lnL>
                    <a:lnR>
                      <a:noFill/>
                    </a:lnR>
                    <a:lnT>
                      <a:noFill/>
                    </a:lnT>
                    <a:lnB>
                      <a:noFill/>
                    </a:lnB>
                  </a:tcPr>
                </a:tc>
              </a:tr>
            </a:tbl>
          </a:graphicData>
        </a:graphic>
      </p:graphicFrame>
      <p:pic>
        <p:nvPicPr>
          <p:cNvPr id="4" name="RZGNVBS.wav">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1111</Words>
  <Application>Microsoft Office PowerPoint</Application>
  <PresentationFormat>On-screen Show (4:3)</PresentationFormat>
  <Paragraphs>226</Paragraphs>
  <Slides>13</Slides>
  <Notes>13</Notes>
  <HiddenSlides>3</HiddenSlides>
  <MMClips>10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CineCube Report</vt:lpstr>
      <vt:lpstr>Answer to the original question</vt:lpstr>
      <vt:lpstr>Act I: Putting results in context</vt:lpstr>
      <vt:lpstr>Assessing the behavior of education</vt:lpstr>
      <vt:lpstr>Assessing the behavior of work</vt:lpstr>
      <vt:lpstr>Act II: Explaining results</vt:lpstr>
      <vt:lpstr>Answer to the original question</vt:lpstr>
      <vt:lpstr>Drilling down the Rows of the Original Result</vt:lpstr>
      <vt:lpstr>Drilling down the Columns of the Original Result</vt:lpstr>
      <vt:lpstr>Summary</vt:lpstr>
      <vt:lpstr>Auxiliary slides for Act I</vt:lpstr>
      <vt:lpstr>The Condition which changed is : education_dim</vt:lpstr>
      <vt:lpstr>The Condition which changed is : work_dim</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Asterix</dc:creator>
  <cp:lastModifiedBy>p.v.</cp:lastModifiedBy>
  <cp:revision>7</cp:revision>
  <dcterms:created xsi:type="dcterms:W3CDTF">2006-08-16T00:00:00Z</dcterms:created>
  <dcterms:modified xsi:type="dcterms:W3CDTF">2013-06-23T15:32:48Z</dcterms:modified>
</cp:coreProperties>
</file>