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7" r:id="rId2"/>
    <p:sldId id="264" r:id="rId3"/>
    <p:sldId id="261" r:id="rId4"/>
    <p:sldId id="262" r:id="rId5"/>
    <p:sldId id="263" r:id="rId6"/>
    <p:sldId id="271" r:id="rId7"/>
    <p:sldId id="267" r:id="rId8"/>
    <p:sldId id="273" r:id="rId9"/>
    <p:sldId id="269" r:id="rId10"/>
    <p:sldId id="265" r:id="rId11"/>
    <p:sldId id="270" r:id="rId12"/>
    <p:sldId id="272" r:id="rId13"/>
    <p:sldId id="275" r:id="rId14"/>
    <p:sldId id="276" r:id="rId15"/>
    <p:sldId id="277" r:id="rId16"/>
    <p:sldId id="278" r:id="rId17"/>
    <p:sldId id="279" r:id="rId18"/>
    <p:sldId id="282" r:id="rId19"/>
    <p:sldId id="283" r:id="rId20"/>
    <p:sldId id="284" r:id="rId21"/>
    <p:sldId id="285" r:id="rId22"/>
    <p:sldId id="286" r:id="rId23"/>
    <p:sldId id="288" r:id="rId24"/>
    <p:sldId id="289" r:id="rId25"/>
    <p:sldId id="287" r:id="rId26"/>
    <p:sldId id="290" r:id="rId27"/>
    <p:sldId id="291" r:id="rId28"/>
    <p:sldId id="294" r:id="rId29"/>
    <p:sldId id="296" r:id="rId30"/>
    <p:sldId id="297" r:id="rId31"/>
    <p:sldId id="30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275" autoAdjust="0"/>
  </p:normalViewPr>
  <p:slideViewPr>
    <p:cSldViewPr snapToGrid="0">
      <p:cViewPr varScale="1">
        <p:scale>
          <a:sx n="95" d="100"/>
          <a:sy n="95" d="100"/>
        </p:scale>
        <p:origin x="690"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51BE0-A318-4D81-BFB0-4655204FBF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CB2917-095F-4395-AAF3-6D07F64DEE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848108-205D-4D91-8DBE-A72A2F6FE6B9}" type="datetimeFigureOut">
              <a:rPr lang="en-US" smtClean="0"/>
              <a:t>11/4/2020</a:t>
            </a:fld>
            <a:endParaRPr lang="en-US"/>
          </a:p>
        </p:txBody>
      </p:sp>
      <p:sp>
        <p:nvSpPr>
          <p:cNvPr id="4" name="Footer Placeholder 3">
            <a:extLst>
              <a:ext uri="{FF2B5EF4-FFF2-40B4-BE49-F238E27FC236}">
                <a16:creationId xmlns:a16="http://schemas.microsoft.com/office/drawing/2014/main" id="{9C7B0196-EEE6-413D-880D-31D7C9AE7E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Table evo &amp; topology</a:t>
            </a:r>
          </a:p>
        </p:txBody>
      </p:sp>
      <p:sp>
        <p:nvSpPr>
          <p:cNvPr id="5" name="Slide Number Placeholder 4">
            <a:extLst>
              <a:ext uri="{FF2B5EF4-FFF2-40B4-BE49-F238E27FC236}">
                <a16:creationId xmlns:a16="http://schemas.microsoft.com/office/drawing/2014/main" id="{013F5E0F-CFD2-445D-B4CE-96038058B6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73BE1A-2DF3-4C6D-A340-B11DB97A1745}" type="slidenum">
              <a:rPr lang="en-US" smtClean="0"/>
              <a:t>‹#›</a:t>
            </a:fld>
            <a:endParaRPr lang="en-US"/>
          </a:p>
        </p:txBody>
      </p:sp>
    </p:spTree>
    <p:extLst>
      <p:ext uri="{BB962C8B-B14F-4D97-AF65-F5344CB8AC3E}">
        <p14:creationId xmlns:p14="http://schemas.microsoft.com/office/powerpoint/2010/main" val="22690558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20FCD-8755-4B99-ADB2-BBA79D84D6AA}" type="datetimeFigureOut">
              <a:rPr lang="en-US" smtClean="0"/>
              <a:t>11/4/2020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Table evo &amp; topology</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965C9-1F75-4BDD-9807-CD21149D95FE}" type="slidenum">
              <a:rPr lang="en-US" smtClean="0"/>
              <a:t>‹#›</a:t>
            </a:fld>
            <a:endParaRPr lang="en-US"/>
          </a:p>
        </p:txBody>
      </p:sp>
    </p:spTree>
    <p:extLst>
      <p:ext uri="{BB962C8B-B14F-4D97-AF65-F5344CB8AC3E}">
        <p14:creationId xmlns:p14="http://schemas.microsoft.com/office/powerpoint/2010/main" val="7306110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1</a:t>
            </a:fld>
            <a:endParaRPr lang="el-GR"/>
          </a:p>
        </p:txBody>
      </p:sp>
      <p:sp>
        <p:nvSpPr>
          <p:cNvPr id="5" name="Footer Placeholder 4">
            <a:extLst>
              <a:ext uri="{FF2B5EF4-FFF2-40B4-BE49-F238E27FC236}">
                <a16:creationId xmlns:a16="http://schemas.microsoft.com/office/drawing/2014/main" id="{1364F33E-C732-415A-926B-AE1E54DB74F1}"/>
              </a:ext>
            </a:extLst>
          </p:cNvPr>
          <p:cNvSpPr>
            <a:spLocks noGrp="1"/>
          </p:cNvSpPr>
          <p:nvPr>
            <p:ph type="ftr" sz="quarter" idx="4"/>
          </p:nvPr>
        </p:nvSpPr>
        <p:spPr/>
        <p:txBody>
          <a:bodyPr/>
          <a:lstStyle/>
          <a:p>
            <a:r>
              <a:rPr lang="en-US"/>
              <a:t>Table evo &amp; topology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7</a:t>
            </a:fld>
            <a:endParaRPr lang="el-GR"/>
          </a:p>
        </p:txBody>
      </p:sp>
      <p:sp>
        <p:nvSpPr>
          <p:cNvPr id="5" name="Footer Placeholder 4">
            <a:extLst>
              <a:ext uri="{FF2B5EF4-FFF2-40B4-BE49-F238E27FC236}">
                <a16:creationId xmlns:a16="http://schemas.microsoft.com/office/drawing/2014/main" id="{4FF31D27-00C0-45D0-913B-58B502E35E05}"/>
              </a:ext>
            </a:extLst>
          </p:cNvPr>
          <p:cNvSpPr>
            <a:spLocks noGrp="1"/>
          </p:cNvSpPr>
          <p:nvPr>
            <p:ph type="ftr" sz="quarter" idx="4"/>
          </p:nvPr>
        </p:nvSpPr>
        <p:spPr/>
        <p:txBody>
          <a:bodyPr/>
          <a:lstStyle/>
          <a:p>
            <a:r>
              <a:rPr lang="en-US"/>
              <a:t>Table evo &amp; topology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7F08D6-77B5-495F-9DDE-81DEE196BAA2}" type="datetime1">
              <a:rPr lang="en-US" smtClean="0"/>
              <a:t>11/4/2020</a:t>
            </a:fld>
            <a:endParaRPr lang="en-US"/>
          </a:p>
        </p:txBody>
      </p:sp>
      <p:sp>
        <p:nvSpPr>
          <p:cNvPr id="5" name="Footer Placeholder 4"/>
          <p:cNvSpPr>
            <a:spLocks noGrp="1"/>
          </p:cNvSpPr>
          <p:nvPr>
            <p:ph type="ftr" sz="quarter" idx="11"/>
          </p:nvPr>
        </p:nvSpPr>
        <p:spPr/>
        <p:txBody>
          <a:bodyPr/>
          <a:lstStyle/>
          <a:p>
            <a:r>
              <a:rPr lang="en-US"/>
              <a:t>Table evolution wrt topological characteristics in the graph of foreign keys</a:t>
            </a:r>
          </a:p>
        </p:txBody>
      </p:sp>
      <p:sp>
        <p:nvSpPr>
          <p:cNvPr id="6" name="Slide Number Placeholder 5"/>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155337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96706-2F59-479C-AB71-8047BACC12A3}" type="datetime1">
              <a:rPr lang="en-US" smtClean="0"/>
              <a:t>11/4/2020</a:t>
            </a:fld>
            <a:endParaRPr lang="en-US"/>
          </a:p>
        </p:txBody>
      </p:sp>
      <p:sp>
        <p:nvSpPr>
          <p:cNvPr id="5" name="Footer Placeholder 4"/>
          <p:cNvSpPr>
            <a:spLocks noGrp="1"/>
          </p:cNvSpPr>
          <p:nvPr>
            <p:ph type="ftr" sz="quarter" idx="11"/>
          </p:nvPr>
        </p:nvSpPr>
        <p:spPr/>
        <p:txBody>
          <a:bodyPr/>
          <a:lstStyle/>
          <a:p>
            <a:r>
              <a:rPr lang="en-US"/>
              <a:t>Table evolution wrt topological characteristics in the graph of foreign keys</a:t>
            </a:r>
          </a:p>
        </p:txBody>
      </p:sp>
      <p:sp>
        <p:nvSpPr>
          <p:cNvPr id="6" name="Slide Number Placeholder 5"/>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298257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E9033A-C555-4A12-B8AC-E4017D8CBE99}" type="datetime1">
              <a:rPr lang="en-US" smtClean="0"/>
              <a:t>11/4/2020</a:t>
            </a:fld>
            <a:endParaRPr lang="en-US"/>
          </a:p>
        </p:txBody>
      </p:sp>
      <p:sp>
        <p:nvSpPr>
          <p:cNvPr id="5" name="Footer Placeholder 4"/>
          <p:cNvSpPr>
            <a:spLocks noGrp="1"/>
          </p:cNvSpPr>
          <p:nvPr>
            <p:ph type="ftr" sz="quarter" idx="11"/>
          </p:nvPr>
        </p:nvSpPr>
        <p:spPr/>
        <p:txBody>
          <a:bodyPr/>
          <a:lstStyle/>
          <a:p>
            <a:r>
              <a:rPr lang="en-US"/>
              <a:t>Table evolution wrt topological characteristics in the graph of foreign keys</a:t>
            </a:r>
          </a:p>
        </p:txBody>
      </p:sp>
      <p:sp>
        <p:nvSpPr>
          <p:cNvPr id="6" name="Slide Number Placeholder 5"/>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410676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B83CDA-0C64-4D72-BAA0-DB4B40513891}" type="datetime1">
              <a:rPr lang="en-US" smtClean="0"/>
              <a:t>11/4/2020</a:t>
            </a:fld>
            <a:endParaRPr lang="en-US"/>
          </a:p>
        </p:txBody>
      </p:sp>
      <p:sp>
        <p:nvSpPr>
          <p:cNvPr id="5" name="Footer Placeholder 4"/>
          <p:cNvSpPr>
            <a:spLocks noGrp="1"/>
          </p:cNvSpPr>
          <p:nvPr>
            <p:ph type="ftr" sz="quarter" idx="11"/>
          </p:nvPr>
        </p:nvSpPr>
        <p:spPr>
          <a:xfrm>
            <a:off x="2469735" y="6356351"/>
            <a:ext cx="3988215" cy="365125"/>
          </a:xfrm>
        </p:spPr>
        <p:txBody>
          <a:bodyPr/>
          <a:lstStyle/>
          <a:p>
            <a:r>
              <a:rPr lang="en-US" dirty="0"/>
              <a:t>Table evolution </a:t>
            </a:r>
            <a:r>
              <a:rPr lang="en-US" dirty="0" err="1"/>
              <a:t>wrt</a:t>
            </a:r>
            <a:r>
              <a:rPr lang="en-US" dirty="0"/>
              <a:t> topological characteristics in the graph of foreign keys</a:t>
            </a:r>
          </a:p>
        </p:txBody>
      </p:sp>
      <p:sp>
        <p:nvSpPr>
          <p:cNvPr id="6" name="Slide Number Placeholder 5"/>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83307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F132E3-C108-492E-9A9C-3FA0CE39012D}" type="datetime1">
              <a:rPr lang="en-US" smtClean="0"/>
              <a:t>11/4/2020</a:t>
            </a:fld>
            <a:endParaRPr lang="en-US"/>
          </a:p>
        </p:txBody>
      </p:sp>
      <p:sp>
        <p:nvSpPr>
          <p:cNvPr id="5" name="Footer Placeholder 4"/>
          <p:cNvSpPr>
            <a:spLocks noGrp="1"/>
          </p:cNvSpPr>
          <p:nvPr>
            <p:ph type="ftr" sz="quarter" idx="11"/>
          </p:nvPr>
        </p:nvSpPr>
        <p:spPr/>
        <p:txBody>
          <a:bodyPr/>
          <a:lstStyle/>
          <a:p>
            <a:r>
              <a:rPr lang="en-US"/>
              <a:t>Table evolution wrt topological characteristics in the graph of foreign keys</a:t>
            </a:r>
          </a:p>
        </p:txBody>
      </p:sp>
      <p:sp>
        <p:nvSpPr>
          <p:cNvPr id="6" name="Slide Number Placeholder 5"/>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236446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DFD628-E29A-4769-8512-405D6F788217}" type="datetime1">
              <a:rPr lang="en-US" smtClean="0"/>
              <a:t>11/4/2020</a:t>
            </a:fld>
            <a:endParaRPr lang="en-US"/>
          </a:p>
        </p:txBody>
      </p:sp>
      <p:sp>
        <p:nvSpPr>
          <p:cNvPr id="6" name="Footer Placeholder 5"/>
          <p:cNvSpPr>
            <a:spLocks noGrp="1"/>
          </p:cNvSpPr>
          <p:nvPr>
            <p:ph type="ftr" sz="quarter" idx="11"/>
          </p:nvPr>
        </p:nvSpPr>
        <p:spPr/>
        <p:txBody>
          <a:bodyPr/>
          <a:lstStyle/>
          <a:p>
            <a:r>
              <a:rPr lang="en-US"/>
              <a:t>Table evolution wrt topological characteristics in the graph of foreign keys</a:t>
            </a:r>
          </a:p>
        </p:txBody>
      </p:sp>
      <p:sp>
        <p:nvSpPr>
          <p:cNvPr id="7" name="Slide Number Placeholder 6"/>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387181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550AF7-1CE1-465E-9B9A-C72FCD0CE5BE}" type="datetime1">
              <a:rPr lang="en-US" smtClean="0"/>
              <a:t>11/4/2020</a:t>
            </a:fld>
            <a:endParaRPr lang="en-US"/>
          </a:p>
        </p:txBody>
      </p:sp>
      <p:sp>
        <p:nvSpPr>
          <p:cNvPr id="8" name="Footer Placeholder 7"/>
          <p:cNvSpPr>
            <a:spLocks noGrp="1"/>
          </p:cNvSpPr>
          <p:nvPr>
            <p:ph type="ftr" sz="quarter" idx="11"/>
          </p:nvPr>
        </p:nvSpPr>
        <p:spPr/>
        <p:txBody>
          <a:bodyPr/>
          <a:lstStyle/>
          <a:p>
            <a:r>
              <a:rPr lang="en-US"/>
              <a:t>Table evolution wrt topological characteristics in the graph of foreign keys</a:t>
            </a:r>
          </a:p>
        </p:txBody>
      </p:sp>
      <p:sp>
        <p:nvSpPr>
          <p:cNvPr id="9" name="Slide Number Placeholder 8"/>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405462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96AAE5-C15A-49B0-8836-355342FB7614}" type="datetime1">
              <a:rPr lang="en-US" smtClean="0"/>
              <a:t>11/4/2020</a:t>
            </a:fld>
            <a:endParaRPr lang="en-US"/>
          </a:p>
        </p:txBody>
      </p:sp>
      <p:sp>
        <p:nvSpPr>
          <p:cNvPr id="4" name="Footer Placeholder 3"/>
          <p:cNvSpPr>
            <a:spLocks noGrp="1"/>
          </p:cNvSpPr>
          <p:nvPr>
            <p:ph type="ftr" sz="quarter" idx="11"/>
          </p:nvPr>
        </p:nvSpPr>
        <p:spPr/>
        <p:txBody>
          <a:bodyPr/>
          <a:lstStyle/>
          <a:p>
            <a:r>
              <a:rPr lang="en-US"/>
              <a:t>Table evolution wrt topological characteristics in the graph of foreign keys</a:t>
            </a:r>
          </a:p>
        </p:txBody>
      </p:sp>
      <p:sp>
        <p:nvSpPr>
          <p:cNvPr id="5" name="Slide Number Placeholder 4"/>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209752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EBE4C-E704-49E0-8FAA-B4EFF4558DD3}" type="datetime1">
              <a:rPr lang="en-US" smtClean="0"/>
              <a:t>11/4/2020</a:t>
            </a:fld>
            <a:endParaRPr lang="en-US"/>
          </a:p>
        </p:txBody>
      </p:sp>
      <p:sp>
        <p:nvSpPr>
          <p:cNvPr id="3" name="Footer Placeholder 2"/>
          <p:cNvSpPr>
            <a:spLocks noGrp="1"/>
          </p:cNvSpPr>
          <p:nvPr>
            <p:ph type="ftr" sz="quarter" idx="11"/>
          </p:nvPr>
        </p:nvSpPr>
        <p:spPr/>
        <p:txBody>
          <a:bodyPr/>
          <a:lstStyle/>
          <a:p>
            <a:r>
              <a:rPr lang="en-US"/>
              <a:t>Table evolution wrt topological characteristics in the graph of foreign keys</a:t>
            </a:r>
          </a:p>
        </p:txBody>
      </p:sp>
      <p:sp>
        <p:nvSpPr>
          <p:cNvPr id="4" name="Slide Number Placeholder 3"/>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424793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F4E7C-F02E-4D62-8393-80CFC9BF2712}" type="datetime1">
              <a:rPr lang="en-US" smtClean="0"/>
              <a:t>11/4/2020</a:t>
            </a:fld>
            <a:endParaRPr lang="en-US"/>
          </a:p>
        </p:txBody>
      </p:sp>
      <p:sp>
        <p:nvSpPr>
          <p:cNvPr id="6" name="Footer Placeholder 5"/>
          <p:cNvSpPr>
            <a:spLocks noGrp="1"/>
          </p:cNvSpPr>
          <p:nvPr>
            <p:ph type="ftr" sz="quarter" idx="11"/>
          </p:nvPr>
        </p:nvSpPr>
        <p:spPr/>
        <p:txBody>
          <a:bodyPr/>
          <a:lstStyle/>
          <a:p>
            <a:r>
              <a:rPr lang="en-US"/>
              <a:t>Table evolution wrt topological characteristics in the graph of foreign keys</a:t>
            </a:r>
          </a:p>
        </p:txBody>
      </p:sp>
      <p:sp>
        <p:nvSpPr>
          <p:cNvPr id="7" name="Slide Number Placeholder 6"/>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377932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6136C0-A2EC-4FD5-9C40-380D316BDDAF}" type="datetime1">
              <a:rPr lang="en-US" smtClean="0"/>
              <a:t>11/4/2020</a:t>
            </a:fld>
            <a:endParaRPr lang="en-US"/>
          </a:p>
        </p:txBody>
      </p:sp>
      <p:sp>
        <p:nvSpPr>
          <p:cNvPr id="6" name="Footer Placeholder 5"/>
          <p:cNvSpPr>
            <a:spLocks noGrp="1"/>
          </p:cNvSpPr>
          <p:nvPr>
            <p:ph type="ftr" sz="quarter" idx="11"/>
          </p:nvPr>
        </p:nvSpPr>
        <p:spPr/>
        <p:txBody>
          <a:bodyPr/>
          <a:lstStyle/>
          <a:p>
            <a:r>
              <a:rPr lang="en-US"/>
              <a:t>Table evolution wrt topological characteristics in the graph of foreign keys</a:t>
            </a:r>
          </a:p>
        </p:txBody>
      </p:sp>
      <p:sp>
        <p:nvSpPr>
          <p:cNvPr id="7" name="Slide Number Placeholder 6"/>
          <p:cNvSpPr>
            <a:spLocks noGrp="1"/>
          </p:cNvSpPr>
          <p:nvPr>
            <p:ph type="sldNum" sz="quarter" idx="12"/>
          </p:nvPr>
        </p:nvSpPr>
        <p:spPr/>
        <p:txBody>
          <a:bodyPr/>
          <a:lstStyle/>
          <a:p>
            <a:fld id="{8E5E8620-0DF1-4244-81FF-597A531CAAB8}" type="slidenum">
              <a:rPr lang="en-US" smtClean="0"/>
              <a:t>‹#›</a:t>
            </a:fld>
            <a:endParaRPr lang="en-US"/>
          </a:p>
        </p:txBody>
      </p:sp>
    </p:spTree>
    <p:extLst>
      <p:ext uri="{BB962C8B-B14F-4D97-AF65-F5344CB8AC3E}">
        <p14:creationId xmlns:p14="http://schemas.microsoft.com/office/powerpoint/2010/main" val="306045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D6103-6ECD-4E1A-9AA1-FC8BB40FA707}" type="datetime1">
              <a:rPr lang="en-US" smtClean="0"/>
              <a:t>11/4/2020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Table evolution wrt topological characteristics in the graph of foreign keys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E8620-0DF1-4244-81FF-597A531CAAB8}" type="slidenum">
              <a:rPr lang="en-US" smtClean="0"/>
              <a:t>‹#›</a:t>
            </a:fld>
            <a:endParaRPr lang="en-US"/>
          </a:p>
        </p:txBody>
      </p:sp>
    </p:spTree>
    <p:extLst>
      <p:ext uri="{BB962C8B-B14F-4D97-AF65-F5344CB8AC3E}">
        <p14:creationId xmlns:p14="http://schemas.microsoft.com/office/powerpoint/2010/main" val="3486633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oi.gr/~pvassil/projects/schemaBiograph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cs.uoi.gr/~pvassil/publications/2017_E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s.uoi.gr/~pvassil/projects/schemaBiographi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hyperlink" Target="http://www.cs.uoi.gr/pvassil/projects/schemaBiographies" TargetMode="External"/><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DAINTINESS-Group/ParmenidianTruth" TargetMode="External"/><Relationship Id="rId2" Type="http://schemas.openxmlformats.org/officeDocument/2006/relationships/hyperlink" Target="https://github.com/DAINTINESS-Group/Hecate" TargetMode="External"/><Relationship Id="rId1" Type="http://schemas.openxmlformats.org/officeDocument/2006/relationships/slideLayout" Target="../slideLayouts/slideLayout2.xml"/><Relationship Id="rId4" Type="http://schemas.openxmlformats.org/officeDocument/2006/relationships/hyperlink" Target="https://github.com/DAINTINESS-Group/EvolutionDatase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470025"/>
          </a:xfrm>
        </p:spPr>
        <p:txBody>
          <a:bodyPr>
            <a:noAutofit/>
          </a:bodyPr>
          <a:lstStyle/>
          <a:p>
            <a:r>
              <a:rPr lang="en-US" sz="4000" b="1" dirty="0"/>
              <a:t>A study on the effect of a table's involvement in</a:t>
            </a:r>
            <a:br>
              <a:rPr lang="en-US" sz="4000" b="1" dirty="0"/>
            </a:br>
            <a:r>
              <a:rPr lang="en-US" sz="4000" b="1" dirty="0"/>
              <a:t>foreign keys to its schema evolution</a:t>
            </a:r>
            <a:endParaRPr lang="el-GR" sz="4000" b="1" dirty="0"/>
          </a:p>
        </p:txBody>
      </p:sp>
      <p:sp>
        <p:nvSpPr>
          <p:cNvPr id="3" name="Text Placeholder 2"/>
          <p:cNvSpPr>
            <a:spLocks noGrp="1"/>
          </p:cNvSpPr>
          <p:nvPr>
            <p:ph type="subTitle" idx="1"/>
          </p:nvPr>
        </p:nvSpPr>
        <p:spPr>
          <a:xfrm>
            <a:off x="395536" y="2627868"/>
            <a:ext cx="8064896" cy="1593219"/>
          </a:xfrm>
        </p:spPr>
        <p:txBody>
          <a:bodyPr>
            <a:noAutofit/>
          </a:bodyPr>
          <a:lstStyle/>
          <a:p>
            <a:pPr lvl="0"/>
            <a:r>
              <a:rPr lang="en-US" dirty="0"/>
              <a:t>Konstantinos </a:t>
            </a:r>
            <a:r>
              <a:rPr lang="en-US" dirty="0" err="1"/>
              <a:t>Dimolikas</a:t>
            </a:r>
            <a:r>
              <a:rPr lang="en-US" dirty="0"/>
              <a:t>, </a:t>
            </a:r>
            <a:r>
              <a:rPr lang="en-US" dirty="0">
                <a:sym typeface="Calibri"/>
              </a:rPr>
              <a:t>Apostolos</a:t>
            </a:r>
            <a:r>
              <a:rPr lang="el-GR" dirty="0">
                <a:sym typeface="Calibri"/>
              </a:rPr>
              <a:t> </a:t>
            </a:r>
            <a:r>
              <a:rPr lang="en-US" dirty="0">
                <a:sym typeface="Calibri"/>
              </a:rPr>
              <a:t>V. Zarras, Panos Vassiliadis</a:t>
            </a:r>
            <a:endParaRPr lang="en-US" dirty="0"/>
          </a:p>
          <a:p>
            <a:pPr lvl="0"/>
            <a:endParaRPr lang="en-US" sz="2000" dirty="0">
              <a:ea typeface="Calibri"/>
              <a:cs typeface="Calibri"/>
              <a:sym typeface="Calibri"/>
            </a:endParaRPr>
          </a:p>
          <a:p>
            <a:pPr lvl="0"/>
            <a:r>
              <a:rPr lang="en-US" sz="2000" dirty="0">
                <a:ea typeface="Calibri"/>
                <a:cs typeface="Calibri"/>
                <a:sym typeface="Calibri"/>
              </a:rPr>
              <a:t>Department of Computer Science and Engineering</a:t>
            </a:r>
            <a:br>
              <a:rPr lang="en-US" sz="2000" dirty="0">
                <a:ea typeface="Calibri"/>
                <a:cs typeface="Calibri"/>
                <a:sym typeface="Calibri"/>
              </a:rPr>
            </a:br>
            <a:r>
              <a:rPr lang="en-US" sz="2000" dirty="0">
                <a:ea typeface="Calibri"/>
                <a:cs typeface="Calibri"/>
                <a:sym typeface="Calibri"/>
              </a:rPr>
              <a:t>University of Ioannina, Hellas</a:t>
            </a:r>
          </a:p>
        </p:txBody>
      </p:sp>
      <p:sp>
        <p:nvSpPr>
          <p:cNvPr id="5" name="Rectangle 4"/>
          <p:cNvSpPr/>
          <p:nvPr/>
        </p:nvSpPr>
        <p:spPr>
          <a:xfrm>
            <a:off x="179512" y="6309320"/>
            <a:ext cx="8784976" cy="461665"/>
          </a:xfrm>
          <a:prstGeom prst="rect">
            <a:avLst/>
          </a:prstGeom>
        </p:spPr>
        <p:txBody>
          <a:bodyPr wrap="square">
            <a:spAutoFit/>
          </a:bodyPr>
          <a:lstStyle/>
          <a:p>
            <a:pPr algn="ctr"/>
            <a:r>
              <a:rPr lang="en-US" sz="2400" b="1" dirty="0">
                <a:hlinkClick r:id="rId3"/>
              </a:rPr>
              <a:t>http://www.cs.uoi.gr/~pvassil/projects/schemaBiographies/</a:t>
            </a:r>
            <a:r>
              <a:rPr lang="en-US" sz="2400" b="1" dirty="0"/>
              <a:t> </a:t>
            </a:r>
            <a:r>
              <a:rPr lang="en-US" sz="2400" dirty="0">
                <a:solidFill>
                  <a:srgbClr val="0000FF"/>
                </a:solidFill>
              </a:rPr>
              <a:t> </a:t>
            </a:r>
          </a:p>
        </p:txBody>
      </p:sp>
      <p:sp>
        <p:nvSpPr>
          <p:cNvPr id="6" name="Rectangle 5"/>
          <p:cNvSpPr/>
          <p:nvPr/>
        </p:nvSpPr>
        <p:spPr>
          <a:xfrm>
            <a:off x="611560" y="5805264"/>
            <a:ext cx="7704856" cy="461665"/>
          </a:xfrm>
          <a:prstGeom prst="rect">
            <a:avLst/>
          </a:prstGeom>
        </p:spPr>
        <p:txBody>
          <a:bodyPr wrap="square">
            <a:spAutoFit/>
          </a:bodyPr>
          <a:lstStyle/>
          <a:p>
            <a:r>
              <a:rPr lang="en-US" sz="2400" b="1" dirty="0">
                <a:solidFill>
                  <a:srgbClr val="0000FF"/>
                </a:solidFill>
                <a:hlinkClick r:id="rId4"/>
              </a:rPr>
              <a:t>http://www.cs.uoi.gr/~pvassil/publications/2020_ER_FK/</a:t>
            </a:r>
            <a:r>
              <a:rPr lang="en-US" sz="2400" b="1" dirty="0">
                <a:solidFill>
                  <a:srgbClr val="0000FF"/>
                </a:solidFill>
              </a:rPr>
              <a:t> </a:t>
            </a:r>
            <a:r>
              <a:rPr lang="en-US" dirty="0">
                <a:solidFill>
                  <a:srgbClr val="0000FF"/>
                </a:solidFill>
              </a:rPr>
              <a:t> </a:t>
            </a:r>
          </a:p>
        </p:txBody>
      </p:sp>
      <p:sp>
        <p:nvSpPr>
          <p:cNvPr id="8" name="Rectangle 7"/>
          <p:cNvSpPr/>
          <p:nvPr/>
        </p:nvSpPr>
        <p:spPr>
          <a:xfrm>
            <a:off x="755576" y="4509120"/>
            <a:ext cx="7488832" cy="830997"/>
          </a:xfrm>
          <a:prstGeom prst="rect">
            <a:avLst/>
          </a:prstGeom>
        </p:spPr>
        <p:txBody>
          <a:bodyPr wrap="square">
            <a:spAutoFit/>
          </a:bodyPr>
          <a:lstStyle/>
          <a:p>
            <a:pPr algn="ctr"/>
            <a:r>
              <a:rPr lang="en-US" sz="2400" dirty="0"/>
              <a:t>39th International Conference on Conceptual Modeling  (ER 2020), 3-6 Nov. 2020</a:t>
            </a:r>
            <a:endParaRPr lang="el-GR" sz="2400" dirty="0"/>
          </a:p>
        </p:txBody>
      </p:sp>
      <p:pic>
        <p:nvPicPr>
          <p:cNvPr id="9" name="Picture 8">
            <a:extLst>
              <a:ext uri="{FF2B5EF4-FFF2-40B4-BE49-F238E27FC236}">
                <a16:creationId xmlns:a16="http://schemas.microsoft.com/office/drawing/2014/main" id="{741E4106-4EA3-473C-A35E-DACBDBAC145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798" y="3199807"/>
            <a:ext cx="1431587" cy="1688331"/>
          </a:xfrm>
          <a:prstGeom prst="rect">
            <a:avLst/>
          </a:prstGeom>
        </p:spPr>
      </p:pic>
    </p:spTree>
    <p:extLst>
      <p:ext uri="{BB962C8B-B14F-4D97-AF65-F5344CB8AC3E}">
        <p14:creationId xmlns:p14="http://schemas.microsoft.com/office/powerpoint/2010/main" val="14940871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87680" cy="1143000"/>
          </a:xfrm>
        </p:spPr>
        <p:txBody>
          <a:bodyPr>
            <a:noAutofit/>
          </a:bodyPr>
          <a:lstStyle/>
          <a:p>
            <a:r>
              <a:rPr lang="en-US" sz="2800" b="1" dirty="0">
                <a:solidFill>
                  <a:srgbClr val="FF0000"/>
                </a:solidFill>
              </a:rPr>
              <a:t>Graph modeling</a:t>
            </a:r>
            <a:r>
              <a:rPr lang="en-US" sz="2800" dirty="0">
                <a:solidFill>
                  <a:srgbClr val="FF0000"/>
                </a:solidFill>
              </a:rPr>
              <a:t> </a:t>
            </a:r>
            <a:r>
              <a:rPr lang="en-US" sz="2800" dirty="0"/>
              <a:t>for evolving schemata with FK’s</a:t>
            </a:r>
            <a:br>
              <a:rPr lang="en-US" sz="2800" dirty="0"/>
            </a:br>
            <a:r>
              <a:rPr lang="en-US" sz="2800" dirty="0"/>
              <a:t>(bonus: the story of </a:t>
            </a:r>
            <a:r>
              <a:rPr lang="en-US" sz="2800" dirty="0" err="1"/>
              <a:t>Egee</a:t>
            </a:r>
            <a:r>
              <a:rPr lang="en-US" sz="2800" dirty="0"/>
              <a:t> in one slide)</a:t>
            </a:r>
            <a:endParaRPr lang="el-GR" sz="2800" dirty="0"/>
          </a:p>
        </p:txBody>
      </p:sp>
      <p:pic>
        <p:nvPicPr>
          <p:cNvPr id="1026" name="Picture 2" descr="C:\WORKING\__killMeAfterwards\EgeeStory_try01.png"/>
          <p:cNvPicPr>
            <a:picLocks noChangeAspect="1" noChangeArrowheads="1"/>
          </p:cNvPicPr>
          <p:nvPr/>
        </p:nvPicPr>
        <p:blipFill>
          <a:blip r:embed="rId2" cstate="print"/>
          <a:srcRect/>
          <a:stretch>
            <a:fillRect/>
          </a:stretch>
        </p:blipFill>
        <p:spPr bwMode="auto">
          <a:xfrm>
            <a:off x="44635" y="1407368"/>
            <a:ext cx="8794565" cy="5334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3" name="Rectangle 2">
            <a:extLst>
              <a:ext uri="{FF2B5EF4-FFF2-40B4-BE49-F238E27FC236}">
                <a16:creationId xmlns:a16="http://schemas.microsoft.com/office/drawing/2014/main" id="{7D517184-DA55-4CBD-AE41-DFEC35306011}"/>
              </a:ext>
            </a:extLst>
          </p:cNvPr>
          <p:cNvSpPr/>
          <p:nvPr/>
        </p:nvSpPr>
        <p:spPr>
          <a:xfrm>
            <a:off x="1112805" y="2967487"/>
            <a:ext cx="1526876" cy="461513"/>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9974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73CF-DEE6-4E65-A1F3-49F4DFE4E11B}"/>
              </a:ext>
            </a:extLst>
          </p:cNvPr>
          <p:cNvSpPr>
            <a:spLocks noGrp="1"/>
          </p:cNvSpPr>
          <p:nvPr>
            <p:ph type="title"/>
          </p:nvPr>
        </p:nvSpPr>
        <p:spPr/>
        <p:txBody>
          <a:bodyPr/>
          <a:lstStyle/>
          <a:p>
            <a:r>
              <a:rPr lang="en-US" dirty="0"/>
              <a:t>Topological </a:t>
            </a:r>
            <a:br>
              <a:rPr lang="en-US" dirty="0"/>
            </a:br>
            <a:r>
              <a:rPr lang="en-US" dirty="0"/>
              <a:t>Patterns</a:t>
            </a:r>
          </a:p>
        </p:txBody>
      </p:sp>
      <p:sp>
        <p:nvSpPr>
          <p:cNvPr id="3" name="Text Placeholder 2">
            <a:extLst>
              <a:ext uri="{FF2B5EF4-FFF2-40B4-BE49-F238E27FC236}">
                <a16:creationId xmlns:a16="http://schemas.microsoft.com/office/drawing/2014/main" id="{2CEF483E-BF78-4CD5-B808-8B384E31A3A0}"/>
              </a:ext>
            </a:extLst>
          </p:cNvPr>
          <p:cNvSpPr>
            <a:spLocks noGrp="1"/>
          </p:cNvSpPr>
          <p:nvPr>
            <p:ph type="body" idx="1"/>
          </p:nvPr>
        </p:nvSpPr>
        <p:spPr/>
        <p:txBody>
          <a:bodyPr>
            <a:normAutofit fontScale="62500" lnSpcReduction="20000"/>
          </a:bodyPr>
          <a:lstStyle/>
          <a:p>
            <a:r>
              <a:rPr lang="en-US" dirty="0"/>
              <a:t>Context and background</a:t>
            </a:r>
          </a:p>
          <a:p>
            <a:r>
              <a:rPr lang="en-US" dirty="0"/>
              <a:t>Study Setup</a:t>
            </a:r>
          </a:p>
          <a:p>
            <a:r>
              <a:rPr lang="en-US" dirty="0"/>
              <a:t>Topological Patterns</a:t>
            </a:r>
          </a:p>
          <a:p>
            <a:r>
              <a:rPr lang="en-US" dirty="0"/>
              <a:t>Topology and Evolution</a:t>
            </a:r>
          </a:p>
          <a:p>
            <a:r>
              <a:rPr lang="en-US" dirty="0"/>
              <a:t>Conclusions</a:t>
            </a:r>
          </a:p>
        </p:txBody>
      </p:sp>
      <p:pic>
        <p:nvPicPr>
          <p:cNvPr id="4" name="Picture 3">
            <a:extLst>
              <a:ext uri="{FF2B5EF4-FFF2-40B4-BE49-F238E27FC236}">
                <a16:creationId xmlns:a16="http://schemas.microsoft.com/office/drawing/2014/main" id="{C4FB4EC1-98E3-4D80-9014-6C8FA1E1A46F}"/>
              </a:ext>
            </a:extLst>
          </p:cNvPr>
          <p:cNvPicPr>
            <a:picLocks noChangeAspect="1"/>
          </p:cNvPicPr>
          <p:nvPr/>
        </p:nvPicPr>
        <p:blipFill rotWithShape="1">
          <a:blip r:embed="rId2"/>
          <a:srcRect l="8261" r="11956" b="9404"/>
          <a:stretch/>
        </p:blipFill>
        <p:spPr>
          <a:xfrm>
            <a:off x="176840" y="437569"/>
            <a:ext cx="4096918" cy="2447234"/>
          </a:xfrm>
          <a:prstGeom prst="rect">
            <a:avLst/>
          </a:prstGeom>
        </p:spPr>
      </p:pic>
      <p:sp>
        <p:nvSpPr>
          <p:cNvPr id="5" name="TextBox 4">
            <a:extLst>
              <a:ext uri="{FF2B5EF4-FFF2-40B4-BE49-F238E27FC236}">
                <a16:creationId xmlns:a16="http://schemas.microsoft.com/office/drawing/2014/main" id="{3B038FA8-763F-4A82-84AF-1C73036A3063}"/>
              </a:ext>
            </a:extLst>
          </p:cNvPr>
          <p:cNvSpPr txBox="1"/>
          <p:nvPr/>
        </p:nvSpPr>
        <p:spPr>
          <a:xfrm>
            <a:off x="3583968" y="2369731"/>
            <a:ext cx="655983" cy="369332"/>
          </a:xfrm>
          <a:prstGeom prst="rect">
            <a:avLst/>
          </a:prstGeom>
          <a:noFill/>
        </p:spPr>
        <p:txBody>
          <a:bodyPr wrap="square" rtlCol="0">
            <a:spAutoFit/>
          </a:bodyPr>
          <a:lstStyle/>
          <a:p>
            <a:r>
              <a:rPr lang="en-US" dirty="0"/>
              <a:t>Atlas</a:t>
            </a:r>
          </a:p>
        </p:txBody>
      </p:sp>
      <p:pic>
        <p:nvPicPr>
          <p:cNvPr id="6" name="Picture 5">
            <a:extLst>
              <a:ext uri="{FF2B5EF4-FFF2-40B4-BE49-F238E27FC236}">
                <a16:creationId xmlns:a16="http://schemas.microsoft.com/office/drawing/2014/main" id="{335F59ED-481D-4191-AA0C-340A1B4C1566}"/>
              </a:ext>
            </a:extLst>
          </p:cNvPr>
          <p:cNvPicPr>
            <a:picLocks noChangeAspect="1"/>
          </p:cNvPicPr>
          <p:nvPr/>
        </p:nvPicPr>
        <p:blipFill rotWithShape="1">
          <a:blip r:embed="rId3"/>
          <a:srcRect l="8696" r="21956"/>
          <a:stretch/>
        </p:blipFill>
        <p:spPr>
          <a:xfrm>
            <a:off x="5456515" y="459134"/>
            <a:ext cx="3170583" cy="2405063"/>
          </a:xfrm>
          <a:prstGeom prst="rect">
            <a:avLst/>
          </a:prstGeom>
        </p:spPr>
      </p:pic>
      <p:sp>
        <p:nvSpPr>
          <p:cNvPr id="7" name="TextBox 6">
            <a:extLst>
              <a:ext uri="{FF2B5EF4-FFF2-40B4-BE49-F238E27FC236}">
                <a16:creationId xmlns:a16="http://schemas.microsoft.com/office/drawing/2014/main" id="{32CEC843-EBE4-4D99-8E5A-3D38229BDA6F}"/>
              </a:ext>
            </a:extLst>
          </p:cNvPr>
          <p:cNvSpPr txBox="1"/>
          <p:nvPr/>
        </p:nvSpPr>
        <p:spPr>
          <a:xfrm>
            <a:off x="5456515" y="2369731"/>
            <a:ext cx="865702" cy="369332"/>
          </a:xfrm>
          <a:prstGeom prst="rect">
            <a:avLst/>
          </a:prstGeom>
          <a:noFill/>
        </p:spPr>
        <p:txBody>
          <a:bodyPr wrap="square" rtlCol="0">
            <a:spAutoFit/>
          </a:bodyPr>
          <a:lstStyle/>
          <a:p>
            <a:r>
              <a:rPr lang="en-US" dirty="0"/>
              <a:t>Zabbix</a:t>
            </a:r>
          </a:p>
        </p:txBody>
      </p:sp>
      <p:pic>
        <p:nvPicPr>
          <p:cNvPr id="8" name="Picture 7">
            <a:extLst>
              <a:ext uri="{FF2B5EF4-FFF2-40B4-BE49-F238E27FC236}">
                <a16:creationId xmlns:a16="http://schemas.microsoft.com/office/drawing/2014/main" id="{0D074036-3837-4674-B212-104DAC7A37DA}"/>
              </a:ext>
            </a:extLst>
          </p:cNvPr>
          <p:cNvPicPr>
            <a:picLocks noChangeAspect="1"/>
          </p:cNvPicPr>
          <p:nvPr/>
        </p:nvPicPr>
        <p:blipFill>
          <a:blip r:embed="rId4"/>
          <a:stretch>
            <a:fillRect/>
          </a:stretch>
        </p:blipFill>
        <p:spPr>
          <a:xfrm>
            <a:off x="5091432" y="3429000"/>
            <a:ext cx="4047806" cy="2129315"/>
          </a:xfrm>
          <a:prstGeom prst="rect">
            <a:avLst/>
          </a:prstGeom>
        </p:spPr>
      </p:pic>
      <p:sp>
        <p:nvSpPr>
          <p:cNvPr id="9" name="TextBox 8">
            <a:extLst>
              <a:ext uri="{FF2B5EF4-FFF2-40B4-BE49-F238E27FC236}">
                <a16:creationId xmlns:a16="http://schemas.microsoft.com/office/drawing/2014/main" id="{2B6B1749-E106-490B-93F1-99F389C3A24A}"/>
              </a:ext>
            </a:extLst>
          </p:cNvPr>
          <p:cNvSpPr txBox="1"/>
          <p:nvPr/>
        </p:nvSpPr>
        <p:spPr>
          <a:xfrm>
            <a:off x="6176104" y="3352968"/>
            <a:ext cx="865702" cy="369332"/>
          </a:xfrm>
          <a:prstGeom prst="rect">
            <a:avLst/>
          </a:prstGeom>
          <a:noFill/>
        </p:spPr>
        <p:txBody>
          <a:bodyPr wrap="square" rtlCol="0">
            <a:spAutoFit/>
          </a:bodyPr>
          <a:lstStyle/>
          <a:p>
            <a:r>
              <a:rPr lang="en-US" dirty="0"/>
              <a:t>Castor</a:t>
            </a:r>
          </a:p>
        </p:txBody>
      </p:sp>
      <p:sp>
        <p:nvSpPr>
          <p:cNvPr id="11" name="Slide Number Placeholder 10">
            <a:extLst>
              <a:ext uri="{FF2B5EF4-FFF2-40B4-BE49-F238E27FC236}">
                <a16:creationId xmlns:a16="http://schemas.microsoft.com/office/drawing/2014/main" id="{E1D841DB-139E-4D5A-AB37-1753F6FFD424}"/>
              </a:ext>
            </a:extLst>
          </p:cNvPr>
          <p:cNvSpPr>
            <a:spLocks noGrp="1"/>
          </p:cNvSpPr>
          <p:nvPr>
            <p:ph type="sldNum" sz="quarter" idx="12"/>
          </p:nvPr>
        </p:nvSpPr>
        <p:spPr/>
        <p:txBody>
          <a:bodyPr/>
          <a:lstStyle/>
          <a:p>
            <a:fld id="{8E5E8620-0DF1-4244-81FF-597A531CAAB8}" type="slidenum">
              <a:rPr lang="en-US" smtClean="0"/>
              <a:t>11</a:t>
            </a:fld>
            <a:endParaRPr lang="en-US"/>
          </a:p>
        </p:txBody>
      </p:sp>
    </p:spTree>
    <p:extLst>
      <p:ext uri="{BB962C8B-B14F-4D97-AF65-F5344CB8AC3E}">
        <p14:creationId xmlns:p14="http://schemas.microsoft.com/office/powerpoint/2010/main" val="331339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lnSpc>
                <a:spcPct val="150000"/>
              </a:lnSpc>
            </a:pPr>
            <a:r>
              <a:rPr lang="en-US" dirty="0">
                <a:solidFill>
                  <a:srgbClr val="002060"/>
                </a:solidFill>
              </a:rPr>
              <a:t>Definition of Topology</a:t>
            </a:r>
          </a:p>
        </p:txBody>
      </p:sp>
      <p:sp>
        <p:nvSpPr>
          <p:cNvPr id="3" name="2 - Θέση περιεχομένου"/>
          <p:cNvSpPr>
            <a:spLocks noGrp="1"/>
          </p:cNvSpPr>
          <p:nvPr>
            <p:ph sz="half" idx="1"/>
          </p:nvPr>
        </p:nvSpPr>
        <p:spPr>
          <a:xfrm>
            <a:off x="457200" y="1600200"/>
            <a:ext cx="4114800" cy="4781128"/>
          </a:xfrm>
        </p:spPr>
        <p:txBody>
          <a:bodyPr lIns="0">
            <a:normAutofit/>
          </a:bodyPr>
          <a:lstStyle/>
          <a:p>
            <a:pPr>
              <a:spcBef>
                <a:spcPts val="2400"/>
              </a:spcBef>
              <a:buSzPct val="90000"/>
            </a:pPr>
            <a:r>
              <a:rPr lang="en-US" dirty="0"/>
              <a:t>In network theory, topology is defined as </a:t>
            </a:r>
            <a:r>
              <a:rPr lang="en-US" dirty="0">
                <a:solidFill>
                  <a:srgbClr val="0000FF"/>
                </a:solidFill>
              </a:rPr>
              <a:t>the arrangement of a network’s nodes and links</a:t>
            </a:r>
          </a:p>
          <a:p>
            <a:pPr>
              <a:spcBef>
                <a:spcPts val="2400"/>
              </a:spcBef>
              <a:buSzPct val="90000"/>
            </a:pPr>
            <a:r>
              <a:rPr lang="en-US" dirty="0"/>
              <a:t>In our work, </a:t>
            </a:r>
            <a:r>
              <a:rPr lang="en-US" dirty="0">
                <a:solidFill>
                  <a:srgbClr val="0000FF"/>
                </a:solidFill>
              </a:rPr>
              <a:t>a table’s (node’s) topology describes the pattern of edges (FKs) surrounding it</a:t>
            </a:r>
          </a:p>
        </p:txBody>
      </p:sp>
      <p:pic>
        <p:nvPicPr>
          <p:cNvPr id="5" name="4 - Θέση περιεχομένου" descr="NetworkTopologies.png"/>
          <p:cNvPicPr>
            <a:picLocks noGrp="1" noChangeAspect="1"/>
          </p:cNvPicPr>
          <p:nvPr>
            <p:ph sz="half" idx="2"/>
          </p:nvPr>
        </p:nvPicPr>
        <p:blipFill>
          <a:blip r:embed="rId2" cstate="print"/>
          <a:stretch>
            <a:fillRect/>
          </a:stretch>
        </p:blipFill>
        <p:spPr>
          <a:xfrm>
            <a:off x="4648200" y="1412776"/>
            <a:ext cx="4314462" cy="2114766"/>
          </a:xfrm>
        </p:spPr>
      </p:pic>
      <p:pic>
        <p:nvPicPr>
          <p:cNvPr id="20" name="19 - Εικόνα" descr="DG_BIO_1.png"/>
          <p:cNvPicPr>
            <a:picLocks noChangeAspect="1"/>
          </p:cNvPicPr>
          <p:nvPr/>
        </p:nvPicPr>
        <p:blipFill>
          <a:blip r:embed="rId3" cstate="print">
            <a:lum bright="-10000" contrast="20000"/>
          </a:blip>
          <a:stretch>
            <a:fillRect/>
          </a:stretch>
        </p:blipFill>
        <p:spPr>
          <a:xfrm>
            <a:off x="4572000" y="3945578"/>
            <a:ext cx="4320480" cy="2723782"/>
          </a:xfrm>
          <a:prstGeom prst="rect">
            <a:avLst/>
          </a:prstGeom>
        </p:spPr>
      </p:pic>
      <p:sp>
        <p:nvSpPr>
          <p:cNvPr id="21" name="20 - TextBox"/>
          <p:cNvSpPr txBox="1"/>
          <p:nvPr/>
        </p:nvSpPr>
        <p:spPr>
          <a:xfrm>
            <a:off x="4357686" y="3643315"/>
            <a:ext cx="4786314" cy="276999"/>
          </a:xfrm>
          <a:prstGeom prst="rect">
            <a:avLst/>
          </a:prstGeom>
          <a:solidFill>
            <a:schemeClr val="accent1">
              <a:lumMod val="40000"/>
              <a:lumOff val="60000"/>
            </a:schemeClr>
          </a:solidFill>
        </p:spPr>
        <p:txBody>
          <a:bodyPr wrap="square" rtlCol="0">
            <a:spAutoFit/>
          </a:bodyPr>
          <a:lstStyle/>
          <a:p>
            <a:r>
              <a:rPr lang="en-US" sz="1200" dirty="0">
                <a:solidFill>
                  <a:srgbClr val="002060"/>
                </a:solidFill>
              </a:rPr>
              <a:t>Source: https://commons.wikimedia.org/wiki/File:NetworkTopologies.png</a:t>
            </a:r>
            <a:endParaRPr lang="el-GR" sz="1200" dirty="0">
              <a:solidFill>
                <a:srgbClr val="002060"/>
              </a:solidFill>
            </a:endParaRP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Tree>
    <p:extLst>
      <p:ext uri="{BB962C8B-B14F-4D97-AF65-F5344CB8AC3E}">
        <p14:creationId xmlns:p14="http://schemas.microsoft.com/office/powerpoint/2010/main" val="43508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lnSpc>
                <a:spcPct val="150000"/>
              </a:lnSpc>
            </a:pPr>
            <a:r>
              <a:rPr lang="en-US" dirty="0">
                <a:solidFill>
                  <a:srgbClr val="002060"/>
                </a:solidFill>
              </a:rPr>
              <a:t>Table Topology</a:t>
            </a:r>
          </a:p>
        </p:txBody>
      </p:sp>
      <p:sp>
        <p:nvSpPr>
          <p:cNvPr id="3" name="2 - Θέση περιεχομένου"/>
          <p:cNvSpPr>
            <a:spLocks noGrp="1"/>
          </p:cNvSpPr>
          <p:nvPr>
            <p:ph idx="1"/>
          </p:nvPr>
        </p:nvSpPr>
        <p:spPr>
          <a:xfrm>
            <a:off x="474454" y="1929144"/>
            <a:ext cx="4986068" cy="4351338"/>
          </a:xfrm>
        </p:spPr>
        <p:txBody>
          <a:bodyPr lIns="0" anchor="t">
            <a:normAutofit/>
          </a:bodyPr>
          <a:lstStyle/>
          <a:p>
            <a:pPr>
              <a:spcBef>
                <a:spcPts val="2400"/>
              </a:spcBef>
              <a:buSzPct val="90000"/>
            </a:pPr>
            <a:r>
              <a:rPr lang="en-US" dirty="0"/>
              <a:t>Defined</a:t>
            </a:r>
            <a:r>
              <a:rPr lang="en-US" dirty="0">
                <a:solidFill>
                  <a:srgbClr val="0000FF"/>
                </a:solidFill>
              </a:rPr>
              <a:t> </a:t>
            </a:r>
            <a:r>
              <a:rPr lang="en-US" dirty="0">
                <a:solidFill>
                  <a:srgbClr val="3333FF"/>
                </a:solidFill>
              </a:rPr>
              <a:t>4 topological categories </a:t>
            </a:r>
            <a:r>
              <a:rPr lang="en-US" dirty="0"/>
              <a:t>for the tables of a schema</a:t>
            </a:r>
          </a:p>
          <a:p>
            <a:pPr marL="690300" lvl="1" indent="-342900">
              <a:spcBef>
                <a:spcPts val="2400"/>
              </a:spcBef>
              <a:buSzPct val="90000"/>
            </a:pPr>
            <a:r>
              <a:rPr lang="en-US" b="1" dirty="0">
                <a:solidFill>
                  <a:srgbClr val="0000FF"/>
                </a:solidFill>
              </a:rPr>
              <a:t>Isolated</a:t>
            </a:r>
            <a:r>
              <a:rPr lang="en-US" dirty="0"/>
              <a:t> tables with </a:t>
            </a:r>
            <a:r>
              <a:rPr lang="en-US" dirty="0">
                <a:solidFill>
                  <a:srgbClr val="C00000"/>
                </a:solidFill>
              </a:rPr>
              <a:t>no</a:t>
            </a:r>
            <a:r>
              <a:rPr lang="en-US" dirty="0"/>
              <a:t> inciting edges</a:t>
            </a:r>
          </a:p>
          <a:p>
            <a:pPr marL="690300" lvl="1" indent="-342900">
              <a:spcBef>
                <a:spcPts val="1200"/>
              </a:spcBef>
              <a:buSzPct val="90000"/>
            </a:pPr>
            <a:r>
              <a:rPr lang="en-US" b="1" dirty="0">
                <a:solidFill>
                  <a:srgbClr val="0000FF"/>
                </a:solidFill>
              </a:rPr>
              <a:t>Source</a:t>
            </a:r>
            <a:r>
              <a:rPr lang="en-US" dirty="0"/>
              <a:t> tables with </a:t>
            </a:r>
            <a:r>
              <a:rPr lang="en-US" dirty="0">
                <a:solidFill>
                  <a:srgbClr val="C00000"/>
                </a:solidFill>
              </a:rPr>
              <a:t>only outgoing</a:t>
            </a:r>
            <a:r>
              <a:rPr lang="en-US" dirty="0"/>
              <a:t> edges</a:t>
            </a:r>
          </a:p>
          <a:p>
            <a:pPr marL="690300" lvl="1" indent="-342900">
              <a:spcBef>
                <a:spcPts val="1200"/>
              </a:spcBef>
              <a:buSzPct val="90000"/>
            </a:pPr>
            <a:r>
              <a:rPr lang="en-US" b="1" dirty="0">
                <a:solidFill>
                  <a:srgbClr val="0000FF"/>
                </a:solidFill>
              </a:rPr>
              <a:t>Lookup</a:t>
            </a:r>
            <a:r>
              <a:rPr lang="en-US" dirty="0"/>
              <a:t> tables with </a:t>
            </a:r>
            <a:r>
              <a:rPr lang="en-US" dirty="0">
                <a:solidFill>
                  <a:srgbClr val="C00000"/>
                </a:solidFill>
              </a:rPr>
              <a:t>only incoming</a:t>
            </a:r>
            <a:r>
              <a:rPr lang="en-US" dirty="0"/>
              <a:t> edges</a:t>
            </a:r>
          </a:p>
          <a:p>
            <a:pPr marL="690300" lvl="1" indent="-342900">
              <a:spcBef>
                <a:spcPts val="1200"/>
              </a:spcBef>
              <a:buSzPct val="90000"/>
            </a:pPr>
            <a:r>
              <a:rPr lang="en-US" b="1" dirty="0">
                <a:solidFill>
                  <a:srgbClr val="0000FF"/>
                </a:solidFill>
              </a:rPr>
              <a:t>Internal</a:t>
            </a:r>
            <a:r>
              <a:rPr lang="en-US" dirty="0"/>
              <a:t> with </a:t>
            </a:r>
            <a:r>
              <a:rPr lang="en-US" dirty="0">
                <a:solidFill>
                  <a:srgbClr val="C00000"/>
                </a:solidFill>
              </a:rPr>
              <a:t>at least</a:t>
            </a:r>
            <a:r>
              <a:rPr lang="en-US" dirty="0"/>
              <a:t> 1 incoming and 1 outgoing edges </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pic>
        <p:nvPicPr>
          <p:cNvPr id="9" name="Picture 8">
            <a:extLst>
              <a:ext uri="{FF2B5EF4-FFF2-40B4-BE49-F238E27FC236}">
                <a16:creationId xmlns:a16="http://schemas.microsoft.com/office/drawing/2014/main" id="{D86EA550-B681-4613-959A-ABE7C2DFF85E}"/>
              </a:ext>
            </a:extLst>
          </p:cNvPr>
          <p:cNvPicPr>
            <a:picLocks noChangeAspect="1"/>
          </p:cNvPicPr>
          <p:nvPr/>
        </p:nvPicPr>
        <p:blipFill>
          <a:blip r:embed="rId2"/>
          <a:stretch>
            <a:fillRect/>
          </a:stretch>
        </p:blipFill>
        <p:spPr>
          <a:xfrm>
            <a:off x="6113340" y="3577711"/>
            <a:ext cx="1019175" cy="962025"/>
          </a:xfrm>
          <a:prstGeom prst="rect">
            <a:avLst/>
          </a:prstGeom>
        </p:spPr>
      </p:pic>
      <p:pic>
        <p:nvPicPr>
          <p:cNvPr id="10" name="Picture 9">
            <a:extLst>
              <a:ext uri="{FF2B5EF4-FFF2-40B4-BE49-F238E27FC236}">
                <a16:creationId xmlns:a16="http://schemas.microsoft.com/office/drawing/2014/main" id="{226A4983-EA74-4C0D-8170-A7585B6E9940}"/>
              </a:ext>
            </a:extLst>
          </p:cNvPr>
          <p:cNvPicPr>
            <a:picLocks noChangeAspect="1"/>
          </p:cNvPicPr>
          <p:nvPr/>
        </p:nvPicPr>
        <p:blipFill>
          <a:blip r:embed="rId3"/>
          <a:stretch>
            <a:fillRect/>
          </a:stretch>
        </p:blipFill>
        <p:spPr>
          <a:xfrm>
            <a:off x="5941890" y="5341728"/>
            <a:ext cx="1362075" cy="981075"/>
          </a:xfrm>
          <a:prstGeom prst="rect">
            <a:avLst/>
          </a:prstGeom>
        </p:spPr>
      </p:pic>
      <p:pic>
        <p:nvPicPr>
          <p:cNvPr id="11" name="Picture 10">
            <a:extLst>
              <a:ext uri="{FF2B5EF4-FFF2-40B4-BE49-F238E27FC236}">
                <a16:creationId xmlns:a16="http://schemas.microsoft.com/office/drawing/2014/main" id="{89485A4D-5148-4D20-A103-FE94FAD24AC7}"/>
              </a:ext>
            </a:extLst>
          </p:cNvPr>
          <p:cNvPicPr>
            <a:picLocks noChangeAspect="1"/>
          </p:cNvPicPr>
          <p:nvPr/>
        </p:nvPicPr>
        <p:blipFill>
          <a:blip r:embed="rId4"/>
          <a:stretch>
            <a:fillRect/>
          </a:stretch>
        </p:blipFill>
        <p:spPr>
          <a:xfrm>
            <a:off x="6070477" y="4539736"/>
            <a:ext cx="1104900" cy="971550"/>
          </a:xfrm>
          <a:prstGeom prst="rect">
            <a:avLst/>
          </a:prstGeom>
        </p:spPr>
      </p:pic>
      <p:pic>
        <p:nvPicPr>
          <p:cNvPr id="12" name="Picture 11">
            <a:extLst>
              <a:ext uri="{FF2B5EF4-FFF2-40B4-BE49-F238E27FC236}">
                <a16:creationId xmlns:a16="http://schemas.microsoft.com/office/drawing/2014/main" id="{4C56F3B1-C9A1-417C-9C3A-5E62C5599838}"/>
              </a:ext>
            </a:extLst>
          </p:cNvPr>
          <p:cNvPicPr>
            <a:picLocks noChangeAspect="1"/>
          </p:cNvPicPr>
          <p:nvPr/>
        </p:nvPicPr>
        <p:blipFill>
          <a:blip r:embed="rId5"/>
          <a:stretch>
            <a:fillRect/>
          </a:stretch>
        </p:blipFill>
        <p:spPr>
          <a:xfrm>
            <a:off x="6365752" y="2891911"/>
            <a:ext cx="514350" cy="685800"/>
          </a:xfrm>
          <a:prstGeom prst="rect">
            <a:avLst/>
          </a:prstGeom>
        </p:spPr>
      </p:pic>
      <p:pic>
        <p:nvPicPr>
          <p:cNvPr id="15" name="Picture 14">
            <a:extLst>
              <a:ext uri="{FF2B5EF4-FFF2-40B4-BE49-F238E27FC236}">
                <a16:creationId xmlns:a16="http://schemas.microsoft.com/office/drawing/2014/main" id="{7D77DDF5-2179-4EF4-A661-6C1C01630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6686" y="37899"/>
            <a:ext cx="3367313" cy="1883811"/>
          </a:xfrm>
          <a:prstGeom prst="rect">
            <a:avLst/>
          </a:prstGeom>
        </p:spPr>
      </p:pic>
    </p:spTree>
    <p:extLst>
      <p:ext uri="{BB962C8B-B14F-4D97-AF65-F5344CB8AC3E}">
        <p14:creationId xmlns:p14="http://schemas.microsoft.com/office/powerpoint/2010/main" val="2870339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B08A-510C-45E8-8EBE-075570CB6869}"/>
              </a:ext>
            </a:extLst>
          </p:cNvPr>
          <p:cNvSpPr>
            <a:spLocks noGrp="1"/>
          </p:cNvSpPr>
          <p:nvPr>
            <p:ph type="title"/>
          </p:nvPr>
        </p:nvSpPr>
        <p:spPr/>
        <p:txBody>
          <a:bodyPr/>
          <a:lstStyle/>
          <a:p>
            <a:r>
              <a:rPr lang="en-US" dirty="0"/>
              <a:t>The problem of how to label tables with their </a:t>
            </a:r>
            <a:r>
              <a:rPr lang="en-US" dirty="0" err="1"/>
              <a:t>topol</a:t>
            </a:r>
            <a:r>
              <a:rPr lang="en-US" dirty="0"/>
              <a:t>. category</a:t>
            </a:r>
          </a:p>
        </p:txBody>
      </p:sp>
      <p:sp>
        <p:nvSpPr>
          <p:cNvPr id="3" name="Content Placeholder 2">
            <a:extLst>
              <a:ext uri="{FF2B5EF4-FFF2-40B4-BE49-F238E27FC236}">
                <a16:creationId xmlns:a16="http://schemas.microsoft.com/office/drawing/2014/main" id="{C1BB3D85-AB62-45F3-94D9-ED39EE5A539B}"/>
              </a:ext>
            </a:extLst>
          </p:cNvPr>
          <p:cNvSpPr>
            <a:spLocks noGrp="1"/>
          </p:cNvSpPr>
          <p:nvPr>
            <p:ph idx="1"/>
          </p:nvPr>
        </p:nvSpPr>
        <p:spPr>
          <a:xfrm>
            <a:off x="473377" y="1825625"/>
            <a:ext cx="7886700" cy="4351338"/>
          </a:xfrm>
        </p:spPr>
        <p:txBody>
          <a:bodyPr>
            <a:normAutofit/>
          </a:bodyPr>
          <a:lstStyle/>
          <a:p>
            <a:r>
              <a:rPr lang="en-US" sz="2400" dirty="0"/>
              <a:t>Given just a single graph as input, the labeling of the tables is straightforward with a single pass over the nodes, as the categories are disjoint and independent of a node's neighborhood.</a:t>
            </a:r>
          </a:p>
          <a:p>
            <a:r>
              <a:rPr lang="en-US" sz="2400" dirty="0"/>
              <a:t>Given a schema history, the labeling problem is different, as </a:t>
            </a:r>
            <a:r>
              <a:rPr lang="en-US" sz="2400" b="1" dirty="0">
                <a:solidFill>
                  <a:srgbClr val="3333FF"/>
                </a:solidFill>
              </a:rPr>
              <a:t>a table can change labels over time</a:t>
            </a:r>
          </a:p>
          <a:p>
            <a:r>
              <a:rPr lang="en-US" sz="2400" dirty="0"/>
              <a:t>Unexpectedly, </a:t>
            </a:r>
            <a:r>
              <a:rPr lang="en-US" sz="2400" b="1" dirty="0">
                <a:solidFill>
                  <a:srgbClr val="3333FF"/>
                </a:solidFill>
              </a:rPr>
              <a:t>this is rather rare</a:t>
            </a:r>
          </a:p>
          <a:p>
            <a:r>
              <a:rPr lang="en-US" sz="2400" dirty="0"/>
              <a:t>We have </a:t>
            </a:r>
            <a:r>
              <a:rPr lang="en-US" sz="2400" b="1" dirty="0"/>
              <a:t>manually</a:t>
            </a:r>
            <a:r>
              <a:rPr lang="en-US" sz="2400" dirty="0"/>
              <a:t> inspected all cases</a:t>
            </a:r>
          </a:p>
          <a:p>
            <a:pPr marL="266700" indent="0">
              <a:buNone/>
            </a:pPr>
            <a:r>
              <a:rPr lang="en-US" sz="2400" dirty="0"/>
              <a:t>&amp; </a:t>
            </a:r>
            <a:r>
              <a:rPr lang="en-US" sz="2400" b="1" dirty="0"/>
              <a:t>assigned a single label </a:t>
            </a:r>
            <a:r>
              <a:rPr lang="en-US" sz="2400" dirty="0"/>
              <a:t>to each case</a:t>
            </a:r>
          </a:p>
          <a:p>
            <a:pPr marL="266700" indent="0">
              <a:buNone/>
            </a:pPr>
            <a:r>
              <a:rPr lang="en-US" sz="2400" dirty="0"/>
              <a:t>by exploiting the </a:t>
            </a:r>
            <a:r>
              <a:rPr lang="en-US" sz="2400" b="1" dirty="0"/>
              <a:t>patterns of change</a:t>
            </a:r>
          </a:p>
        </p:txBody>
      </p:sp>
      <p:pic>
        <p:nvPicPr>
          <p:cNvPr id="6" name="Picture 5">
            <a:extLst>
              <a:ext uri="{FF2B5EF4-FFF2-40B4-BE49-F238E27FC236}">
                <a16:creationId xmlns:a16="http://schemas.microsoft.com/office/drawing/2014/main" id="{15750F82-479A-42CE-BA03-6E203BD23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417" y="3856962"/>
            <a:ext cx="3487583" cy="2320001"/>
          </a:xfrm>
          <a:prstGeom prst="rect">
            <a:avLst/>
          </a:prstGeom>
          <a:ln>
            <a:solidFill>
              <a:schemeClr val="accent1"/>
            </a:solidFill>
          </a:ln>
        </p:spPr>
      </p:pic>
      <p:sp>
        <p:nvSpPr>
          <p:cNvPr id="7" name="Arrow: Right 6">
            <a:extLst>
              <a:ext uri="{FF2B5EF4-FFF2-40B4-BE49-F238E27FC236}">
                <a16:creationId xmlns:a16="http://schemas.microsoft.com/office/drawing/2014/main" id="{F071156E-D275-48EF-AB85-2BDDB8EEA758}"/>
              </a:ext>
            </a:extLst>
          </p:cNvPr>
          <p:cNvSpPr/>
          <p:nvPr/>
        </p:nvSpPr>
        <p:spPr>
          <a:xfrm>
            <a:off x="4994693" y="4088921"/>
            <a:ext cx="362310" cy="37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4B2D4E3-A6BA-43F6-BBB0-7785E75CD14D}"/>
              </a:ext>
            </a:extLst>
          </p:cNvPr>
          <p:cNvSpPr/>
          <p:nvPr/>
        </p:nvSpPr>
        <p:spPr>
          <a:xfrm>
            <a:off x="8623538" y="6363420"/>
            <a:ext cx="362310" cy="37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D187DF6F-7B31-4EC3-B3E3-7B06772F9369}"/>
              </a:ext>
            </a:extLst>
          </p:cNvPr>
          <p:cNvSpPr>
            <a:spLocks noGrp="1"/>
          </p:cNvSpPr>
          <p:nvPr>
            <p:ph type="sldNum" sz="quarter" idx="12"/>
          </p:nvPr>
        </p:nvSpPr>
        <p:spPr/>
        <p:txBody>
          <a:bodyPr/>
          <a:lstStyle/>
          <a:p>
            <a:fld id="{8E5E8620-0DF1-4244-81FF-597A531CAAB8}" type="slidenum">
              <a:rPr lang="en-US" smtClean="0"/>
              <a:t>14</a:t>
            </a:fld>
            <a:endParaRPr lang="en-US"/>
          </a:p>
        </p:txBody>
      </p:sp>
    </p:spTree>
    <p:extLst>
      <p:ext uri="{BB962C8B-B14F-4D97-AF65-F5344CB8AC3E}">
        <p14:creationId xmlns:p14="http://schemas.microsoft.com/office/powerpoint/2010/main" val="382125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lnSpc>
                <a:spcPct val="150000"/>
              </a:lnSpc>
            </a:pPr>
            <a:r>
              <a:rPr lang="en-US" sz="4000" dirty="0">
                <a:solidFill>
                  <a:srgbClr val="002060"/>
                </a:solidFill>
              </a:rPr>
              <a:t>Multi-label Table-Changes</a:t>
            </a:r>
            <a:br>
              <a:rPr lang="en-US" sz="4000" dirty="0">
                <a:solidFill>
                  <a:srgbClr val="002060"/>
                </a:solidFill>
              </a:rPr>
            </a:br>
            <a:endParaRPr lang="en-US" sz="4000" dirty="0">
              <a:solidFill>
                <a:srgbClr val="002060"/>
              </a:solidFill>
            </a:endParaRPr>
          </a:p>
        </p:txBody>
      </p:sp>
      <p:sp>
        <p:nvSpPr>
          <p:cNvPr id="3" name="2 - Θέση περιεχομένου"/>
          <p:cNvSpPr>
            <a:spLocks noGrp="1"/>
          </p:cNvSpPr>
          <p:nvPr>
            <p:ph sz="half" idx="1"/>
          </p:nvPr>
        </p:nvSpPr>
        <p:spPr>
          <a:xfrm>
            <a:off x="472008" y="1196752"/>
            <a:ext cx="3886200" cy="5470079"/>
          </a:xfrm>
        </p:spPr>
        <p:txBody>
          <a:bodyPr lIns="0" anchor="t">
            <a:normAutofit fontScale="77500" lnSpcReduction="20000"/>
          </a:bodyPr>
          <a:lstStyle/>
          <a:p>
            <a:pPr>
              <a:lnSpc>
                <a:spcPct val="120000"/>
              </a:lnSpc>
              <a:spcBef>
                <a:spcPts val="2400"/>
              </a:spcBef>
              <a:buSzPct val="90000"/>
            </a:pPr>
            <a:r>
              <a:rPr lang="en-US" b="1" dirty="0">
                <a:solidFill>
                  <a:srgbClr val="0000FF"/>
                </a:solidFill>
              </a:rPr>
              <a:t>Ephemeral</a:t>
            </a:r>
            <a:r>
              <a:rPr lang="en-US" dirty="0">
                <a:solidFill>
                  <a:srgbClr val="0000FF"/>
                </a:solidFill>
              </a:rPr>
              <a:t> </a:t>
            </a:r>
            <a:r>
              <a:rPr lang="en-US" dirty="0"/>
              <a:t>transition to a different category and return to the </a:t>
            </a:r>
            <a:r>
              <a:rPr lang="en-US" dirty="0">
                <a:solidFill>
                  <a:srgbClr val="C00000"/>
                </a:solidFill>
              </a:rPr>
              <a:t>former</a:t>
            </a:r>
            <a:r>
              <a:rPr lang="en-US" dirty="0"/>
              <a:t> one</a:t>
            </a:r>
          </a:p>
          <a:p>
            <a:pPr>
              <a:lnSpc>
                <a:spcPct val="120000"/>
              </a:lnSpc>
              <a:spcBef>
                <a:spcPts val="2400"/>
              </a:spcBef>
              <a:buSzPct val="90000"/>
            </a:pPr>
            <a:r>
              <a:rPr lang="en-US" b="1" dirty="0">
                <a:solidFill>
                  <a:srgbClr val="0000FF"/>
                </a:solidFill>
              </a:rPr>
              <a:t>Change</a:t>
            </a:r>
            <a:r>
              <a:rPr lang="en-US" dirty="0"/>
              <a:t> from the </a:t>
            </a:r>
            <a:r>
              <a:rPr lang="en-US" b="1" dirty="0">
                <a:solidFill>
                  <a:srgbClr val="C00000"/>
                </a:solidFill>
              </a:rPr>
              <a:t>isolated</a:t>
            </a:r>
            <a:r>
              <a:rPr lang="en-US" dirty="0"/>
              <a:t> category to </a:t>
            </a:r>
            <a:r>
              <a:rPr lang="en-US" b="1" dirty="0">
                <a:solidFill>
                  <a:srgbClr val="C00000"/>
                </a:solidFill>
              </a:rPr>
              <a:t>another</a:t>
            </a:r>
            <a:r>
              <a:rPr lang="en-US" dirty="0"/>
              <a:t> category</a:t>
            </a:r>
          </a:p>
          <a:p>
            <a:pPr>
              <a:lnSpc>
                <a:spcPct val="120000"/>
              </a:lnSpc>
              <a:spcBef>
                <a:spcPts val="2400"/>
              </a:spcBef>
              <a:buSzPct val="90000"/>
            </a:pPr>
            <a:r>
              <a:rPr lang="en-US" b="1" dirty="0">
                <a:solidFill>
                  <a:srgbClr val="0000FF"/>
                </a:solidFill>
              </a:rPr>
              <a:t>Change</a:t>
            </a:r>
            <a:r>
              <a:rPr lang="en-US" dirty="0"/>
              <a:t> of category </a:t>
            </a:r>
            <a:r>
              <a:rPr lang="en-US" b="1" dirty="0">
                <a:solidFill>
                  <a:srgbClr val="C00000"/>
                </a:solidFill>
              </a:rPr>
              <a:t>soon after </a:t>
            </a:r>
            <a:r>
              <a:rPr lang="en-US" dirty="0"/>
              <a:t>table’s </a:t>
            </a:r>
            <a:r>
              <a:rPr lang="en-US" b="1" dirty="0">
                <a:solidFill>
                  <a:srgbClr val="C00000"/>
                </a:solidFill>
              </a:rPr>
              <a:t>birth</a:t>
            </a:r>
          </a:p>
          <a:p>
            <a:pPr>
              <a:lnSpc>
                <a:spcPct val="120000"/>
              </a:lnSpc>
              <a:spcBef>
                <a:spcPts val="2400"/>
              </a:spcBef>
              <a:buSzPct val="90000"/>
            </a:pPr>
            <a:r>
              <a:rPr lang="en-US" b="1" dirty="0">
                <a:solidFill>
                  <a:srgbClr val="0000FF"/>
                </a:solidFill>
              </a:rPr>
              <a:t>Changes</a:t>
            </a:r>
            <a:r>
              <a:rPr lang="en-US" dirty="0"/>
              <a:t> leading to labels assigned for a </a:t>
            </a:r>
            <a:r>
              <a:rPr lang="en-US" dirty="0">
                <a:solidFill>
                  <a:srgbClr val="C00000"/>
                </a:solidFill>
              </a:rPr>
              <a:t>short</a:t>
            </a:r>
            <a:r>
              <a:rPr lang="en-US" dirty="0"/>
              <a:t> </a:t>
            </a:r>
            <a:r>
              <a:rPr lang="en-US" dirty="0">
                <a:solidFill>
                  <a:srgbClr val="C00000"/>
                </a:solidFill>
              </a:rPr>
              <a:t>period</a:t>
            </a:r>
          </a:p>
          <a:p>
            <a:pPr>
              <a:lnSpc>
                <a:spcPct val="120000"/>
              </a:lnSpc>
              <a:spcBef>
                <a:spcPts val="2400"/>
              </a:spcBef>
              <a:buSzPct val="90000"/>
            </a:pPr>
            <a:r>
              <a:rPr lang="en-US" b="1" dirty="0">
                <a:solidFill>
                  <a:srgbClr val="0000FF"/>
                </a:solidFill>
              </a:rPr>
              <a:t>Changes</a:t>
            </a:r>
            <a:r>
              <a:rPr lang="en-US" dirty="0"/>
              <a:t> caused by the presence of </a:t>
            </a:r>
            <a:r>
              <a:rPr lang="en-US" dirty="0">
                <a:solidFill>
                  <a:srgbClr val="C00000"/>
                </a:solidFill>
              </a:rPr>
              <a:t>self-references</a:t>
            </a:r>
          </a:p>
        </p:txBody>
      </p:sp>
      <p:sp>
        <p:nvSpPr>
          <p:cNvPr id="14" name="13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pic>
        <p:nvPicPr>
          <p:cNvPr id="9" name="8 - Εικόνα" descr="iso2sth.jpg"/>
          <p:cNvPicPr>
            <a:picLocks noChangeAspect="1"/>
          </p:cNvPicPr>
          <p:nvPr/>
        </p:nvPicPr>
        <p:blipFill>
          <a:blip r:embed="rId2" cstate="print"/>
          <a:srcRect l="2693" t="5107" r="1516" b="4028"/>
          <a:stretch>
            <a:fillRect/>
          </a:stretch>
        </p:blipFill>
        <p:spPr>
          <a:xfrm>
            <a:off x="4232105" y="2243501"/>
            <a:ext cx="3482896" cy="1161447"/>
          </a:xfrm>
          <a:prstGeom prst="rect">
            <a:avLst/>
          </a:prstGeom>
        </p:spPr>
      </p:pic>
      <p:pic>
        <p:nvPicPr>
          <p:cNvPr id="10" name="9 - Εικόνα" descr="soon-after-birth.jpg"/>
          <p:cNvPicPr>
            <a:picLocks noChangeAspect="1"/>
          </p:cNvPicPr>
          <p:nvPr/>
        </p:nvPicPr>
        <p:blipFill>
          <a:blip r:embed="rId3" cstate="print"/>
          <a:srcRect l="1791" t="7661" r="1471" b="8055"/>
          <a:stretch>
            <a:fillRect/>
          </a:stretch>
        </p:blipFill>
        <p:spPr>
          <a:xfrm>
            <a:off x="4232105" y="3397652"/>
            <a:ext cx="3096344" cy="946115"/>
          </a:xfrm>
          <a:prstGeom prst="rect">
            <a:avLst/>
          </a:prstGeom>
        </p:spPr>
      </p:pic>
      <p:pic>
        <p:nvPicPr>
          <p:cNvPr id="12" name="11 - Εικόνα" descr="self-ref.jpg"/>
          <p:cNvPicPr>
            <a:picLocks noChangeAspect="1"/>
          </p:cNvPicPr>
          <p:nvPr/>
        </p:nvPicPr>
        <p:blipFill>
          <a:blip r:embed="rId4" cstate="print"/>
          <a:srcRect l="2259" t="7176" r="2259" b="7176"/>
          <a:stretch>
            <a:fillRect/>
          </a:stretch>
        </p:blipFill>
        <p:spPr>
          <a:xfrm>
            <a:off x="4232105" y="5517233"/>
            <a:ext cx="4072017" cy="1149598"/>
          </a:xfrm>
          <a:prstGeom prst="rect">
            <a:avLst/>
          </a:prstGeom>
        </p:spPr>
      </p:pic>
      <p:grpSp>
        <p:nvGrpSpPr>
          <p:cNvPr id="7" name="Group 6">
            <a:extLst>
              <a:ext uri="{FF2B5EF4-FFF2-40B4-BE49-F238E27FC236}">
                <a16:creationId xmlns:a16="http://schemas.microsoft.com/office/drawing/2014/main" id="{F5A2EC15-11E4-4906-A9F8-301279023734}"/>
              </a:ext>
            </a:extLst>
          </p:cNvPr>
          <p:cNvGrpSpPr/>
          <p:nvPr/>
        </p:nvGrpSpPr>
        <p:grpSpPr>
          <a:xfrm>
            <a:off x="4232105" y="1077339"/>
            <a:ext cx="1240404" cy="1102891"/>
            <a:chOff x="4232105" y="1077339"/>
            <a:chExt cx="1240404" cy="1102891"/>
          </a:xfrm>
        </p:grpSpPr>
        <p:sp>
          <p:nvSpPr>
            <p:cNvPr id="4" name="Rectangle: Rounded Corners 3">
              <a:extLst>
                <a:ext uri="{FF2B5EF4-FFF2-40B4-BE49-F238E27FC236}">
                  <a16:creationId xmlns:a16="http://schemas.microsoft.com/office/drawing/2014/main" id="{3484A457-B63D-447A-87ED-6FD36C283C09}"/>
                </a:ext>
              </a:extLst>
            </p:cNvPr>
            <p:cNvSpPr/>
            <p:nvPr/>
          </p:nvSpPr>
          <p:spPr>
            <a:xfrm>
              <a:off x="4318365" y="1077339"/>
              <a:ext cx="1154144" cy="1102891"/>
            </a:xfrm>
            <a:prstGeom prst="round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499FA33-DCF1-4036-B370-686471E6AC2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32105" y="1129970"/>
              <a:ext cx="1154144" cy="1026128"/>
            </a:xfrm>
            <a:prstGeom prst="rect">
              <a:avLst/>
            </a:prstGeom>
            <a:ln w="19050">
              <a:noFill/>
              <a:prstDash val="dash"/>
            </a:ln>
            <a:effectLst>
              <a:softEdge rad="12700"/>
            </a:effectLst>
          </p:spPr>
        </p:pic>
      </p:grpSp>
      <p:grpSp>
        <p:nvGrpSpPr>
          <p:cNvPr id="6" name="Group 5">
            <a:extLst>
              <a:ext uri="{FF2B5EF4-FFF2-40B4-BE49-F238E27FC236}">
                <a16:creationId xmlns:a16="http://schemas.microsoft.com/office/drawing/2014/main" id="{172000B2-1164-4406-BECA-D6F17DD0A951}"/>
              </a:ext>
            </a:extLst>
          </p:cNvPr>
          <p:cNvGrpSpPr/>
          <p:nvPr/>
        </p:nvGrpSpPr>
        <p:grpSpPr>
          <a:xfrm>
            <a:off x="5542889" y="1083094"/>
            <a:ext cx="1229332" cy="1102891"/>
            <a:chOff x="5542889" y="1083094"/>
            <a:chExt cx="1229332" cy="1102891"/>
          </a:xfrm>
        </p:grpSpPr>
        <p:sp>
          <p:nvSpPr>
            <p:cNvPr id="17" name="Rectangle: Rounded Corners 16">
              <a:extLst>
                <a:ext uri="{FF2B5EF4-FFF2-40B4-BE49-F238E27FC236}">
                  <a16:creationId xmlns:a16="http://schemas.microsoft.com/office/drawing/2014/main" id="{6C9FC913-BF05-45C8-9E92-FB826CCAADB2}"/>
                </a:ext>
              </a:extLst>
            </p:cNvPr>
            <p:cNvSpPr/>
            <p:nvPr/>
          </p:nvSpPr>
          <p:spPr>
            <a:xfrm>
              <a:off x="5618077" y="1083094"/>
              <a:ext cx="1154144" cy="1102891"/>
            </a:xfrm>
            <a:prstGeom prst="round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6113747-CCA0-4856-84BD-50A7254D45E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542889" y="1089965"/>
              <a:ext cx="1154144" cy="1066133"/>
            </a:xfrm>
            <a:prstGeom prst="rect">
              <a:avLst/>
            </a:prstGeom>
            <a:ln w="19050">
              <a:noFill/>
              <a:prstDash val="sysDash"/>
            </a:ln>
            <a:effectLst>
              <a:softEdge rad="12700"/>
            </a:effectLst>
          </p:spPr>
        </p:pic>
      </p:grpSp>
      <p:grpSp>
        <p:nvGrpSpPr>
          <p:cNvPr id="5" name="Group 4">
            <a:extLst>
              <a:ext uri="{FF2B5EF4-FFF2-40B4-BE49-F238E27FC236}">
                <a16:creationId xmlns:a16="http://schemas.microsoft.com/office/drawing/2014/main" id="{32145A7D-2523-47A5-8A50-E8225F8E960D}"/>
              </a:ext>
            </a:extLst>
          </p:cNvPr>
          <p:cNvGrpSpPr/>
          <p:nvPr/>
        </p:nvGrpSpPr>
        <p:grpSpPr>
          <a:xfrm>
            <a:off x="6936155" y="1053207"/>
            <a:ext cx="1182148" cy="1106892"/>
            <a:chOff x="6936155" y="1053207"/>
            <a:chExt cx="1182148" cy="1106892"/>
          </a:xfrm>
        </p:grpSpPr>
        <p:sp>
          <p:nvSpPr>
            <p:cNvPr id="18" name="Rectangle: Rounded Corners 17">
              <a:extLst>
                <a:ext uri="{FF2B5EF4-FFF2-40B4-BE49-F238E27FC236}">
                  <a16:creationId xmlns:a16="http://schemas.microsoft.com/office/drawing/2014/main" id="{9EA66A4B-1ACC-4406-8457-18C3CD7E8E8B}"/>
                </a:ext>
              </a:extLst>
            </p:cNvPr>
            <p:cNvSpPr/>
            <p:nvPr/>
          </p:nvSpPr>
          <p:spPr>
            <a:xfrm>
              <a:off x="6959125" y="1053207"/>
              <a:ext cx="1154144" cy="1102891"/>
            </a:xfrm>
            <a:prstGeom prst="round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A0BDC03-10C1-477D-868B-63357DEABB2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36155" y="1085965"/>
              <a:ext cx="1182148" cy="1074134"/>
            </a:xfrm>
            <a:prstGeom prst="rect">
              <a:avLst/>
            </a:prstGeom>
            <a:ln w="19050">
              <a:noFill/>
              <a:prstDash val="sysDash"/>
            </a:ln>
            <a:effectLst>
              <a:softEdge rad="12700"/>
            </a:effectLst>
          </p:spPr>
        </p:pic>
      </p:grpSp>
      <p:sp>
        <p:nvSpPr>
          <p:cNvPr id="19" name="TextBox 18">
            <a:extLst>
              <a:ext uri="{FF2B5EF4-FFF2-40B4-BE49-F238E27FC236}">
                <a16:creationId xmlns:a16="http://schemas.microsoft.com/office/drawing/2014/main" id="{408BA945-3829-4472-B623-AFA0CC744C30}"/>
              </a:ext>
            </a:extLst>
          </p:cNvPr>
          <p:cNvSpPr txBox="1"/>
          <p:nvPr/>
        </p:nvSpPr>
        <p:spPr>
          <a:xfrm>
            <a:off x="4842687" y="872619"/>
            <a:ext cx="713007" cy="253916"/>
          </a:xfrm>
          <a:prstGeom prst="rect">
            <a:avLst/>
          </a:prstGeom>
          <a:noFill/>
        </p:spPr>
        <p:txBody>
          <a:bodyPr wrap="square" rtlCol="0">
            <a:spAutoFit/>
          </a:bodyPr>
          <a:lstStyle/>
          <a:p>
            <a:r>
              <a:rPr lang="en-US" sz="1050" dirty="0">
                <a:solidFill>
                  <a:srgbClr val="000000"/>
                </a:solidFill>
              </a:rPr>
              <a:t>rev. 1.72</a:t>
            </a:r>
          </a:p>
        </p:txBody>
      </p:sp>
      <p:sp>
        <p:nvSpPr>
          <p:cNvPr id="20" name="TextBox 19">
            <a:extLst>
              <a:ext uri="{FF2B5EF4-FFF2-40B4-BE49-F238E27FC236}">
                <a16:creationId xmlns:a16="http://schemas.microsoft.com/office/drawing/2014/main" id="{94B26A83-6CDD-42B6-8824-EF09946C1C79}"/>
              </a:ext>
            </a:extLst>
          </p:cNvPr>
          <p:cNvSpPr txBox="1"/>
          <p:nvPr/>
        </p:nvSpPr>
        <p:spPr>
          <a:xfrm>
            <a:off x="6090637" y="869749"/>
            <a:ext cx="713007" cy="253916"/>
          </a:xfrm>
          <a:prstGeom prst="rect">
            <a:avLst/>
          </a:prstGeom>
          <a:noFill/>
        </p:spPr>
        <p:txBody>
          <a:bodyPr wrap="square" rtlCol="0">
            <a:spAutoFit/>
          </a:bodyPr>
          <a:lstStyle/>
          <a:p>
            <a:r>
              <a:rPr lang="en-US" sz="1050" dirty="0">
                <a:solidFill>
                  <a:srgbClr val="000000"/>
                </a:solidFill>
              </a:rPr>
              <a:t>rev. 1.73</a:t>
            </a:r>
          </a:p>
        </p:txBody>
      </p:sp>
      <p:sp>
        <p:nvSpPr>
          <p:cNvPr id="21" name="TextBox 20">
            <a:extLst>
              <a:ext uri="{FF2B5EF4-FFF2-40B4-BE49-F238E27FC236}">
                <a16:creationId xmlns:a16="http://schemas.microsoft.com/office/drawing/2014/main" id="{5D479817-345C-4C8D-AFFB-FA50B8FE2584}"/>
              </a:ext>
            </a:extLst>
          </p:cNvPr>
          <p:cNvSpPr txBox="1"/>
          <p:nvPr/>
        </p:nvSpPr>
        <p:spPr>
          <a:xfrm>
            <a:off x="7543807" y="864624"/>
            <a:ext cx="713007" cy="253916"/>
          </a:xfrm>
          <a:prstGeom prst="rect">
            <a:avLst/>
          </a:prstGeom>
          <a:noFill/>
        </p:spPr>
        <p:txBody>
          <a:bodyPr wrap="square" rtlCol="0">
            <a:spAutoFit/>
          </a:bodyPr>
          <a:lstStyle/>
          <a:p>
            <a:r>
              <a:rPr lang="en-US" sz="1050" dirty="0">
                <a:solidFill>
                  <a:srgbClr val="000000"/>
                </a:solidFill>
              </a:rPr>
              <a:t>rev. 1.74</a:t>
            </a:r>
          </a:p>
        </p:txBody>
      </p:sp>
      <p:pic>
        <p:nvPicPr>
          <p:cNvPr id="22" name="Picture 21">
            <a:extLst>
              <a:ext uri="{FF2B5EF4-FFF2-40B4-BE49-F238E27FC236}">
                <a16:creationId xmlns:a16="http://schemas.microsoft.com/office/drawing/2014/main" id="{9967DA3F-2D88-4CC0-8766-93D49E03D1A6}"/>
              </a:ext>
            </a:extLst>
          </p:cNvPr>
          <p:cNvPicPr>
            <a:picLocks noChangeAspect="1"/>
          </p:cNvPicPr>
          <p:nvPr/>
        </p:nvPicPr>
        <p:blipFill rotWithShape="1">
          <a:blip r:embed="rId8"/>
          <a:srcRect r="2195" b="8417"/>
          <a:stretch/>
        </p:blipFill>
        <p:spPr>
          <a:xfrm>
            <a:off x="3824952" y="4457442"/>
            <a:ext cx="5265995" cy="946115"/>
          </a:xfrm>
          <a:prstGeom prst="rect">
            <a:avLst/>
          </a:prstGeom>
        </p:spPr>
      </p:pic>
    </p:spTree>
    <p:extLst>
      <p:ext uri="{BB962C8B-B14F-4D97-AF65-F5344CB8AC3E}">
        <p14:creationId xmlns:p14="http://schemas.microsoft.com/office/powerpoint/2010/main" val="382598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587" y="491706"/>
            <a:ext cx="7886700" cy="1828799"/>
          </a:xfrm>
        </p:spPr>
        <p:txBody>
          <a:bodyPr>
            <a:noAutofit/>
          </a:bodyPr>
          <a:lstStyle/>
          <a:p>
            <a:pPr algn="l">
              <a:lnSpc>
                <a:spcPct val="100000"/>
              </a:lnSpc>
            </a:pPr>
            <a:r>
              <a:rPr lang="en-US" sz="4000" dirty="0">
                <a:solidFill>
                  <a:srgbClr val="002060"/>
                </a:solidFill>
              </a:rPr>
              <a:t>Simple resolution </a:t>
            </a:r>
            <a:br>
              <a:rPr lang="en-US" sz="4000" dirty="0">
                <a:solidFill>
                  <a:srgbClr val="002060"/>
                </a:solidFill>
              </a:rPr>
            </a:br>
            <a:r>
              <a:rPr lang="en-US" sz="4000" dirty="0">
                <a:solidFill>
                  <a:srgbClr val="002060"/>
                </a:solidFill>
              </a:rPr>
              <a:t>rule-set for </a:t>
            </a:r>
            <a:br>
              <a:rPr lang="en-US" sz="4000" dirty="0">
                <a:solidFill>
                  <a:srgbClr val="002060"/>
                </a:solidFill>
              </a:rPr>
            </a:br>
            <a:r>
              <a:rPr lang="en-US" sz="4000" dirty="0">
                <a:solidFill>
                  <a:srgbClr val="002060"/>
                </a:solidFill>
              </a:rPr>
              <a:t>assigning single-labels</a:t>
            </a:r>
          </a:p>
        </p:txBody>
      </p:sp>
      <p:sp>
        <p:nvSpPr>
          <p:cNvPr id="14" name="13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pic>
        <p:nvPicPr>
          <p:cNvPr id="7" name="Content Placeholder 6">
            <a:extLst>
              <a:ext uri="{FF2B5EF4-FFF2-40B4-BE49-F238E27FC236}">
                <a16:creationId xmlns:a16="http://schemas.microsoft.com/office/drawing/2014/main" id="{B3BF1D45-ECD4-4A61-B0FD-706E8B653C1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4587" y="2418763"/>
            <a:ext cx="6091327" cy="4031458"/>
          </a:xfrm>
        </p:spPr>
      </p:pic>
      <p:pic>
        <p:nvPicPr>
          <p:cNvPr id="15" name="7 - Εικόνα" descr="Changes_SelfRef.jpg">
            <a:extLst>
              <a:ext uri="{FF2B5EF4-FFF2-40B4-BE49-F238E27FC236}">
                <a16:creationId xmlns:a16="http://schemas.microsoft.com/office/drawing/2014/main" id="{3BF4131E-BC40-4957-9B89-125F7638126D}"/>
              </a:ext>
            </a:extLst>
          </p:cNvPr>
          <p:cNvPicPr>
            <a:picLocks noChangeAspect="1"/>
          </p:cNvPicPr>
          <p:nvPr/>
        </p:nvPicPr>
        <p:blipFill>
          <a:blip r:embed="rId3" cstate="print"/>
          <a:stretch>
            <a:fillRect/>
          </a:stretch>
        </p:blipFill>
        <p:spPr>
          <a:xfrm>
            <a:off x="4572000" y="136524"/>
            <a:ext cx="4482046" cy="1453163"/>
          </a:xfrm>
          <a:prstGeom prst="rect">
            <a:avLst/>
          </a:prstGeom>
          <a:ln>
            <a:solidFill>
              <a:srgbClr val="002060"/>
            </a:solidFill>
          </a:ln>
        </p:spPr>
      </p:pic>
    </p:spTree>
    <p:extLst>
      <p:ext uri="{BB962C8B-B14F-4D97-AF65-F5344CB8AC3E}">
        <p14:creationId xmlns:p14="http://schemas.microsoft.com/office/powerpoint/2010/main" val="899195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73CF-DEE6-4E65-A1F3-49F4DFE4E11B}"/>
              </a:ext>
            </a:extLst>
          </p:cNvPr>
          <p:cNvSpPr>
            <a:spLocks noGrp="1"/>
          </p:cNvSpPr>
          <p:nvPr>
            <p:ph type="title"/>
          </p:nvPr>
        </p:nvSpPr>
        <p:spPr>
          <a:xfrm>
            <a:off x="606632" y="1709739"/>
            <a:ext cx="7886700" cy="2852737"/>
          </a:xfrm>
        </p:spPr>
        <p:txBody>
          <a:bodyPr/>
          <a:lstStyle/>
          <a:p>
            <a:r>
              <a:rPr lang="en-US" dirty="0"/>
              <a:t>Topology </a:t>
            </a:r>
            <a:br>
              <a:rPr lang="en-US" dirty="0"/>
            </a:br>
            <a:r>
              <a:rPr lang="en-US" dirty="0"/>
              <a:t>&amp; Evolution</a:t>
            </a:r>
          </a:p>
        </p:txBody>
      </p:sp>
      <p:sp>
        <p:nvSpPr>
          <p:cNvPr id="3" name="Text Placeholder 2">
            <a:extLst>
              <a:ext uri="{FF2B5EF4-FFF2-40B4-BE49-F238E27FC236}">
                <a16:creationId xmlns:a16="http://schemas.microsoft.com/office/drawing/2014/main" id="{2CEF483E-BF78-4CD5-B808-8B384E31A3A0}"/>
              </a:ext>
            </a:extLst>
          </p:cNvPr>
          <p:cNvSpPr>
            <a:spLocks noGrp="1"/>
          </p:cNvSpPr>
          <p:nvPr>
            <p:ph type="body" idx="1"/>
          </p:nvPr>
        </p:nvSpPr>
        <p:spPr/>
        <p:txBody>
          <a:bodyPr>
            <a:normAutofit fontScale="62500" lnSpcReduction="20000"/>
          </a:bodyPr>
          <a:lstStyle/>
          <a:p>
            <a:r>
              <a:rPr lang="en-US" dirty="0"/>
              <a:t>Context and background</a:t>
            </a:r>
          </a:p>
          <a:p>
            <a:r>
              <a:rPr lang="en-US" dirty="0"/>
              <a:t>Study Setup</a:t>
            </a:r>
          </a:p>
          <a:p>
            <a:r>
              <a:rPr lang="en-US" dirty="0"/>
              <a:t>Topological Patterns</a:t>
            </a:r>
          </a:p>
          <a:p>
            <a:r>
              <a:rPr lang="en-US" dirty="0"/>
              <a:t>Topology and Evolution</a:t>
            </a:r>
          </a:p>
          <a:p>
            <a:r>
              <a:rPr lang="en-US" dirty="0"/>
              <a:t>Conclusions</a:t>
            </a:r>
          </a:p>
        </p:txBody>
      </p:sp>
      <p:pic>
        <p:nvPicPr>
          <p:cNvPr id="4" name="Picture 3">
            <a:extLst>
              <a:ext uri="{FF2B5EF4-FFF2-40B4-BE49-F238E27FC236}">
                <a16:creationId xmlns:a16="http://schemas.microsoft.com/office/drawing/2014/main" id="{C4FB4EC1-98E3-4D80-9014-6C8FA1E1A46F}"/>
              </a:ext>
            </a:extLst>
          </p:cNvPr>
          <p:cNvPicPr>
            <a:picLocks noChangeAspect="1"/>
          </p:cNvPicPr>
          <p:nvPr/>
        </p:nvPicPr>
        <p:blipFill rotWithShape="1">
          <a:blip r:embed="rId2"/>
          <a:srcRect l="8261" r="11956" b="9404"/>
          <a:stretch/>
        </p:blipFill>
        <p:spPr>
          <a:xfrm>
            <a:off x="176840" y="437569"/>
            <a:ext cx="4096918" cy="2447234"/>
          </a:xfrm>
          <a:prstGeom prst="rect">
            <a:avLst/>
          </a:prstGeom>
        </p:spPr>
      </p:pic>
      <p:sp>
        <p:nvSpPr>
          <p:cNvPr id="5" name="TextBox 4">
            <a:extLst>
              <a:ext uri="{FF2B5EF4-FFF2-40B4-BE49-F238E27FC236}">
                <a16:creationId xmlns:a16="http://schemas.microsoft.com/office/drawing/2014/main" id="{3B038FA8-763F-4A82-84AF-1C73036A3063}"/>
              </a:ext>
            </a:extLst>
          </p:cNvPr>
          <p:cNvSpPr txBox="1"/>
          <p:nvPr/>
        </p:nvSpPr>
        <p:spPr>
          <a:xfrm>
            <a:off x="3583968" y="2369731"/>
            <a:ext cx="655983" cy="369332"/>
          </a:xfrm>
          <a:prstGeom prst="rect">
            <a:avLst/>
          </a:prstGeom>
          <a:noFill/>
        </p:spPr>
        <p:txBody>
          <a:bodyPr wrap="square" rtlCol="0">
            <a:spAutoFit/>
          </a:bodyPr>
          <a:lstStyle/>
          <a:p>
            <a:r>
              <a:rPr lang="en-US" dirty="0"/>
              <a:t>Atlas</a:t>
            </a:r>
          </a:p>
        </p:txBody>
      </p:sp>
      <p:pic>
        <p:nvPicPr>
          <p:cNvPr id="6" name="Picture 5">
            <a:extLst>
              <a:ext uri="{FF2B5EF4-FFF2-40B4-BE49-F238E27FC236}">
                <a16:creationId xmlns:a16="http://schemas.microsoft.com/office/drawing/2014/main" id="{335F59ED-481D-4191-AA0C-340A1B4C1566}"/>
              </a:ext>
            </a:extLst>
          </p:cNvPr>
          <p:cNvPicPr>
            <a:picLocks noChangeAspect="1"/>
          </p:cNvPicPr>
          <p:nvPr/>
        </p:nvPicPr>
        <p:blipFill rotWithShape="1">
          <a:blip r:embed="rId3"/>
          <a:srcRect l="8696" r="21956"/>
          <a:stretch/>
        </p:blipFill>
        <p:spPr>
          <a:xfrm>
            <a:off x="5456515" y="459134"/>
            <a:ext cx="3170583" cy="2405063"/>
          </a:xfrm>
          <a:prstGeom prst="rect">
            <a:avLst/>
          </a:prstGeom>
        </p:spPr>
      </p:pic>
      <p:sp>
        <p:nvSpPr>
          <p:cNvPr id="7" name="TextBox 6">
            <a:extLst>
              <a:ext uri="{FF2B5EF4-FFF2-40B4-BE49-F238E27FC236}">
                <a16:creationId xmlns:a16="http://schemas.microsoft.com/office/drawing/2014/main" id="{32CEC843-EBE4-4D99-8E5A-3D38229BDA6F}"/>
              </a:ext>
            </a:extLst>
          </p:cNvPr>
          <p:cNvSpPr txBox="1"/>
          <p:nvPr/>
        </p:nvSpPr>
        <p:spPr>
          <a:xfrm>
            <a:off x="5456515" y="2369731"/>
            <a:ext cx="865702" cy="369332"/>
          </a:xfrm>
          <a:prstGeom prst="rect">
            <a:avLst/>
          </a:prstGeom>
          <a:noFill/>
        </p:spPr>
        <p:txBody>
          <a:bodyPr wrap="square" rtlCol="0">
            <a:spAutoFit/>
          </a:bodyPr>
          <a:lstStyle/>
          <a:p>
            <a:r>
              <a:rPr lang="en-US" dirty="0"/>
              <a:t>Zabbix</a:t>
            </a:r>
          </a:p>
        </p:txBody>
      </p:sp>
      <p:pic>
        <p:nvPicPr>
          <p:cNvPr id="8" name="Picture 7">
            <a:extLst>
              <a:ext uri="{FF2B5EF4-FFF2-40B4-BE49-F238E27FC236}">
                <a16:creationId xmlns:a16="http://schemas.microsoft.com/office/drawing/2014/main" id="{0D074036-3837-4674-B212-104DAC7A37DA}"/>
              </a:ext>
            </a:extLst>
          </p:cNvPr>
          <p:cNvPicPr>
            <a:picLocks noChangeAspect="1"/>
          </p:cNvPicPr>
          <p:nvPr/>
        </p:nvPicPr>
        <p:blipFill>
          <a:blip r:embed="rId4"/>
          <a:stretch>
            <a:fillRect/>
          </a:stretch>
        </p:blipFill>
        <p:spPr>
          <a:xfrm>
            <a:off x="5091432" y="3429000"/>
            <a:ext cx="4047806" cy="2129315"/>
          </a:xfrm>
          <a:prstGeom prst="rect">
            <a:avLst/>
          </a:prstGeom>
        </p:spPr>
      </p:pic>
      <p:sp>
        <p:nvSpPr>
          <p:cNvPr id="9" name="TextBox 8">
            <a:extLst>
              <a:ext uri="{FF2B5EF4-FFF2-40B4-BE49-F238E27FC236}">
                <a16:creationId xmlns:a16="http://schemas.microsoft.com/office/drawing/2014/main" id="{2B6B1749-E106-490B-93F1-99F389C3A24A}"/>
              </a:ext>
            </a:extLst>
          </p:cNvPr>
          <p:cNvSpPr txBox="1"/>
          <p:nvPr/>
        </p:nvSpPr>
        <p:spPr>
          <a:xfrm>
            <a:off x="6176104" y="3352968"/>
            <a:ext cx="865702" cy="369332"/>
          </a:xfrm>
          <a:prstGeom prst="rect">
            <a:avLst/>
          </a:prstGeom>
          <a:noFill/>
        </p:spPr>
        <p:txBody>
          <a:bodyPr wrap="square" rtlCol="0">
            <a:spAutoFit/>
          </a:bodyPr>
          <a:lstStyle/>
          <a:p>
            <a:r>
              <a:rPr lang="en-US" dirty="0"/>
              <a:t>Castor</a:t>
            </a:r>
          </a:p>
        </p:txBody>
      </p:sp>
      <p:sp>
        <p:nvSpPr>
          <p:cNvPr id="11" name="Slide Number Placeholder 10">
            <a:extLst>
              <a:ext uri="{FF2B5EF4-FFF2-40B4-BE49-F238E27FC236}">
                <a16:creationId xmlns:a16="http://schemas.microsoft.com/office/drawing/2014/main" id="{8F5391C9-7F26-4541-A297-543610A6C497}"/>
              </a:ext>
            </a:extLst>
          </p:cNvPr>
          <p:cNvSpPr>
            <a:spLocks noGrp="1"/>
          </p:cNvSpPr>
          <p:nvPr>
            <p:ph type="sldNum" sz="quarter" idx="12"/>
          </p:nvPr>
        </p:nvSpPr>
        <p:spPr/>
        <p:txBody>
          <a:bodyPr/>
          <a:lstStyle/>
          <a:p>
            <a:fld id="{8E5E8620-0DF1-4244-81FF-597A531CAAB8}" type="slidenum">
              <a:rPr lang="en-US" smtClean="0"/>
              <a:t>17</a:t>
            </a:fld>
            <a:endParaRPr lang="en-US"/>
          </a:p>
        </p:txBody>
      </p:sp>
    </p:spTree>
    <p:extLst>
      <p:ext uri="{BB962C8B-B14F-4D97-AF65-F5344CB8AC3E}">
        <p14:creationId xmlns:p14="http://schemas.microsoft.com/office/powerpoint/2010/main" val="1870891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2592-D63C-4BB2-ACF6-A5280BC2AEDA}"/>
              </a:ext>
            </a:extLst>
          </p:cNvPr>
          <p:cNvSpPr>
            <a:spLocks noGrp="1"/>
          </p:cNvSpPr>
          <p:nvPr>
            <p:ph type="title"/>
          </p:nvPr>
        </p:nvSpPr>
        <p:spPr/>
        <p:txBody>
          <a:bodyPr/>
          <a:lstStyle/>
          <a:p>
            <a:r>
              <a:rPr lang="en-US" dirty="0"/>
              <a:t>Is the evolution of a table related to its topology?</a:t>
            </a:r>
          </a:p>
        </p:txBody>
      </p:sp>
      <p:sp>
        <p:nvSpPr>
          <p:cNvPr id="3" name="Content Placeholder 2">
            <a:extLst>
              <a:ext uri="{FF2B5EF4-FFF2-40B4-BE49-F238E27FC236}">
                <a16:creationId xmlns:a16="http://schemas.microsoft.com/office/drawing/2014/main" id="{A0AD1B34-F3BB-42E1-932D-B8BC256CE3C1}"/>
              </a:ext>
            </a:extLst>
          </p:cNvPr>
          <p:cNvSpPr>
            <a:spLocks noGrp="1"/>
          </p:cNvSpPr>
          <p:nvPr>
            <p:ph idx="1"/>
          </p:nvPr>
        </p:nvSpPr>
        <p:spPr>
          <a:xfrm>
            <a:off x="240460" y="1825625"/>
            <a:ext cx="3650052" cy="4351338"/>
          </a:xfrm>
        </p:spPr>
        <p:txBody>
          <a:bodyPr>
            <a:normAutofit/>
          </a:bodyPr>
          <a:lstStyle/>
          <a:p>
            <a:r>
              <a:rPr lang="en-US" sz="2400" dirty="0"/>
              <a:t>We present results on </a:t>
            </a:r>
            <a:r>
              <a:rPr lang="en-US" sz="2400" dirty="0">
                <a:solidFill>
                  <a:srgbClr val="FF0000"/>
                </a:solidFill>
              </a:rPr>
              <a:t>birth</a:t>
            </a:r>
            <a:r>
              <a:rPr lang="en-US" sz="2400" dirty="0"/>
              <a:t> and </a:t>
            </a:r>
            <a:r>
              <a:rPr lang="en-US" sz="2400" dirty="0">
                <a:solidFill>
                  <a:srgbClr val="FF0000"/>
                </a:solidFill>
              </a:rPr>
              <a:t>activity</a:t>
            </a:r>
            <a:r>
              <a:rPr lang="en-US" sz="2400" dirty="0"/>
              <a:t> related to topological patterns</a:t>
            </a:r>
          </a:p>
          <a:p>
            <a:endParaRPr lang="en-US" sz="2400" dirty="0"/>
          </a:p>
          <a:p>
            <a:r>
              <a:rPr lang="en-US" sz="2400" dirty="0"/>
              <a:t>… before proceeding,   see also the </a:t>
            </a:r>
            <a:r>
              <a:rPr lang="en-US" sz="2400" dirty="0">
                <a:solidFill>
                  <a:srgbClr val="3333FF"/>
                </a:solidFill>
              </a:rPr>
              <a:t>stats</a:t>
            </a:r>
          </a:p>
          <a:p>
            <a:pPr lvl="1"/>
            <a:r>
              <a:rPr lang="en-US" sz="2000" dirty="0"/>
              <a:t>… when isolated are included, and,</a:t>
            </a:r>
          </a:p>
          <a:p>
            <a:pPr lvl="1"/>
            <a:r>
              <a:rPr lang="en-US" sz="2000" dirty="0"/>
              <a:t>… when excluded</a:t>
            </a:r>
          </a:p>
          <a:p>
            <a:endParaRPr lang="en-US" sz="2400" dirty="0"/>
          </a:p>
          <a:p>
            <a:endParaRPr lang="en-US" sz="2400" dirty="0"/>
          </a:p>
        </p:txBody>
      </p:sp>
      <p:pic>
        <p:nvPicPr>
          <p:cNvPr id="4" name="7 - Θέση περιεχομένου" descr="toBeOrNotToBe.png">
            <a:extLst>
              <a:ext uri="{FF2B5EF4-FFF2-40B4-BE49-F238E27FC236}">
                <a16:creationId xmlns:a16="http://schemas.microsoft.com/office/drawing/2014/main" id="{5DAA82DB-1493-433C-847C-D73C19C994B7}"/>
              </a:ext>
            </a:extLst>
          </p:cNvPr>
          <p:cNvPicPr>
            <a:picLocks noChangeAspect="1"/>
          </p:cNvPicPr>
          <p:nvPr/>
        </p:nvPicPr>
        <p:blipFill>
          <a:blip r:embed="rId2" cstate="print"/>
          <a:stretch>
            <a:fillRect/>
          </a:stretch>
        </p:blipFill>
        <p:spPr>
          <a:xfrm flipH="1">
            <a:off x="-65418" y="0"/>
            <a:ext cx="897356" cy="897356"/>
          </a:xfrm>
          <a:prstGeom prst="rect">
            <a:avLst/>
          </a:prstGeom>
        </p:spPr>
      </p:pic>
      <p:graphicFrame>
        <p:nvGraphicFramePr>
          <p:cNvPr id="7" name="8 - Πίνακας">
            <a:extLst>
              <a:ext uri="{FF2B5EF4-FFF2-40B4-BE49-F238E27FC236}">
                <a16:creationId xmlns:a16="http://schemas.microsoft.com/office/drawing/2014/main" id="{D83D60C9-AE2D-4AF2-9836-01CBAF424FE6}"/>
              </a:ext>
            </a:extLst>
          </p:cNvPr>
          <p:cNvGraphicFramePr>
            <a:graphicFrameLocks noGrp="1"/>
          </p:cNvGraphicFramePr>
          <p:nvPr>
            <p:extLst>
              <p:ext uri="{D42A27DB-BD31-4B8C-83A1-F6EECF244321}">
                <p14:modId xmlns:p14="http://schemas.microsoft.com/office/powerpoint/2010/main" val="1245299713"/>
              </p:ext>
            </p:extLst>
          </p:nvPr>
        </p:nvGraphicFramePr>
        <p:xfrm>
          <a:off x="3786996" y="2772030"/>
          <a:ext cx="5328594" cy="3627120"/>
        </p:xfrm>
        <a:graphic>
          <a:graphicData uri="http://schemas.openxmlformats.org/drawingml/2006/table">
            <a:tbl>
              <a:tblPr/>
              <a:tblGrid>
                <a:gridCol w="1064825">
                  <a:extLst>
                    <a:ext uri="{9D8B030D-6E8A-4147-A177-3AD203B41FA5}">
                      <a16:colId xmlns:a16="http://schemas.microsoft.com/office/drawing/2014/main" val="20000"/>
                    </a:ext>
                  </a:extLst>
                </a:gridCol>
                <a:gridCol w="697906">
                  <a:extLst>
                    <a:ext uri="{9D8B030D-6E8A-4147-A177-3AD203B41FA5}">
                      <a16:colId xmlns:a16="http://schemas.microsoft.com/office/drawing/2014/main" val="20001"/>
                    </a:ext>
                  </a:extLst>
                </a:gridCol>
                <a:gridCol w="697906">
                  <a:extLst>
                    <a:ext uri="{9D8B030D-6E8A-4147-A177-3AD203B41FA5}">
                      <a16:colId xmlns:a16="http://schemas.microsoft.com/office/drawing/2014/main" val="20002"/>
                    </a:ext>
                  </a:extLst>
                </a:gridCol>
                <a:gridCol w="697906">
                  <a:extLst>
                    <a:ext uri="{9D8B030D-6E8A-4147-A177-3AD203B41FA5}">
                      <a16:colId xmlns:a16="http://schemas.microsoft.com/office/drawing/2014/main" val="20003"/>
                    </a:ext>
                  </a:extLst>
                </a:gridCol>
                <a:gridCol w="697906">
                  <a:extLst>
                    <a:ext uri="{9D8B030D-6E8A-4147-A177-3AD203B41FA5}">
                      <a16:colId xmlns:a16="http://schemas.microsoft.com/office/drawing/2014/main" val="20004"/>
                    </a:ext>
                  </a:extLst>
                </a:gridCol>
                <a:gridCol w="774239">
                  <a:extLst>
                    <a:ext uri="{9D8B030D-6E8A-4147-A177-3AD203B41FA5}">
                      <a16:colId xmlns:a16="http://schemas.microsoft.com/office/drawing/2014/main" val="20005"/>
                    </a:ext>
                  </a:extLst>
                </a:gridCol>
                <a:gridCol w="697906">
                  <a:extLst>
                    <a:ext uri="{9D8B030D-6E8A-4147-A177-3AD203B41FA5}">
                      <a16:colId xmlns:a16="http://schemas.microsoft.com/office/drawing/2014/main" val="20006"/>
                    </a:ext>
                  </a:extLst>
                </a:gridCol>
              </a:tblGrid>
              <a:tr h="212383">
                <a:tc rowSpan="2">
                  <a:txBody>
                    <a:bodyPr/>
                    <a:lstStyle/>
                    <a:p>
                      <a:pPr algn="l" fontAlgn="b"/>
                      <a:r>
                        <a:rPr lang="en-GB" sz="1400" b="1" i="0" u="none" strike="noStrike" dirty="0">
                          <a:solidFill>
                            <a:srgbClr val="000000"/>
                          </a:solidFill>
                          <a:latin typeface="Cambria" panose="02040503050406030204" pitchFamily="18" charset="0"/>
                          <a:ea typeface="Cambria" panose="02040503050406030204" pitchFamily="18" charset="0"/>
                        </a:rPr>
                        <a:t>Topological Category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ctr" fontAlgn="b"/>
                      <a:r>
                        <a:rPr lang="en-GB" sz="1400" b="1" i="0" u="none" strike="noStrike" dirty="0">
                          <a:solidFill>
                            <a:srgbClr val="000000"/>
                          </a:solidFill>
                          <a:latin typeface="Cambria" panose="02040503050406030204" pitchFamily="18" charset="0"/>
                          <a:ea typeface="Cambria" panose="02040503050406030204" pitchFamily="18" charset="0"/>
                        </a:rPr>
                        <a:t>%Table Population per Topological Pattern</a:t>
                      </a: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12383">
                <a:tc vMerge="1">
                  <a:txBody>
                    <a:bodyPr/>
                    <a:lstStyle/>
                    <a:p>
                      <a:endParaRPr lang="el-GR"/>
                    </a:p>
                  </a:txBody>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Atlas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BioSQL</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Castor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Egee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SlashCode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Zabbix</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2383">
                <a:tc>
                  <a:txBody>
                    <a:bodyPr/>
                    <a:lstStyle/>
                    <a:p>
                      <a:pPr algn="l" fontAlgn="ctr"/>
                      <a:r>
                        <a:rPr lang="en-GB" sz="1400" b="0" i="0" u="none" strike="noStrike" dirty="0">
                          <a:solidFill>
                            <a:srgbClr val="000000"/>
                          </a:solidFill>
                          <a:latin typeface="Cambria" panose="02040503050406030204" pitchFamily="18" charset="0"/>
                          <a:ea typeface="Cambria" panose="02040503050406030204" pitchFamily="18" charset="0"/>
                        </a:rPr>
                        <a:t>ISOLATED</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0" i="0" u="none" strike="noStrike" dirty="0">
                          <a:solidFill>
                            <a:srgbClr val="0000FF"/>
                          </a:solidFill>
                          <a:latin typeface="Cambria" panose="02040503050406030204" pitchFamily="18" charset="0"/>
                          <a:ea typeface="Cambria" panose="02040503050406030204" pitchFamily="18" charset="0"/>
                        </a:rPr>
                        <a:t>13%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0" i="0" u="none" strike="noStrike">
                          <a:solidFill>
                            <a:srgbClr val="0000FF"/>
                          </a:solidFill>
                          <a:latin typeface="Cambria" panose="02040503050406030204" pitchFamily="18" charset="0"/>
                          <a:ea typeface="Cambria" panose="02040503050406030204" pitchFamily="18" charset="0"/>
                        </a:rPr>
                        <a:t>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82%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50%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51%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39%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212383">
                <a:tc>
                  <a:txBody>
                    <a:bodyPr/>
                    <a:lstStyle/>
                    <a:p>
                      <a:pPr algn="l" fontAlgn="ctr"/>
                      <a:r>
                        <a:rPr lang="en-GB" sz="1400" b="0" i="0" u="none" strike="noStrike" dirty="0">
                          <a:solidFill>
                            <a:srgbClr val="000000"/>
                          </a:solidFill>
                          <a:latin typeface="Cambria" panose="02040503050406030204" pitchFamily="18" charset="0"/>
                          <a:ea typeface="Cambria" panose="02040503050406030204" pitchFamily="18" charset="0"/>
                        </a:rPr>
                        <a:t>SOURCE</a:t>
                      </a:r>
                    </a:p>
                  </a:txBody>
                  <a:tcPr marL="0" marR="0" marT="0" marB="0" anchor="ctr">
                    <a:lnL>
                      <a:noFill/>
                    </a:lnL>
                    <a:lnR>
                      <a:noFill/>
                    </a:lnR>
                    <a:lnT>
                      <a:noFill/>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43%</a:t>
                      </a:r>
                    </a:p>
                  </a:txBody>
                  <a:tcPr marL="0" marR="0" marT="0" marB="0" anchor="ctr">
                    <a:lnL>
                      <a:noFill/>
                    </a:lnL>
                    <a:lnR>
                      <a:noFill/>
                    </a:lnR>
                    <a:lnT>
                      <a:noFill/>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64%</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0000FF"/>
                          </a:solidFill>
                          <a:latin typeface="Cambria" panose="02040503050406030204" pitchFamily="18" charset="0"/>
                          <a:ea typeface="Cambria" panose="02040503050406030204" pitchFamily="18" charset="0"/>
                        </a:rPr>
                        <a:t>7%</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dirty="0">
                          <a:solidFill>
                            <a:srgbClr val="0000FF"/>
                          </a:solidFill>
                          <a:latin typeface="Cambria" panose="02040503050406030204" pitchFamily="18" charset="0"/>
                          <a:ea typeface="Cambria" panose="02040503050406030204" pitchFamily="18" charset="0"/>
                        </a:rPr>
                        <a:t>17%</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FF0000"/>
                          </a:solidFill>
                          <a:latin typeface="Cambria" panose="02040503050406030204" pitchFamily="18" charset="0"/>
                          <a:ea typeface="Cambria" panose="02040503050406030204" pitchFamily="18" charset="0"/>
                        </a:rPr>
                        <a:t>32%</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FF0000"/>
                          </a:solidFill>
                          <a:latin typeface="Cambria" panose="02040503050406030204" pitchFamily="18" charset="0"/>
                          <a:ea typeface="Cambria" panose="02040503050406030204" pitchFamily="18" charset="0"/>
                        </a:rPr>
                        <a:t>36%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212383">
                <a:tc>
                  <a:txBody>
                    <a:bodyPr/>
                    <a:lstStyle/>
                    <a:p>
                      <a:pPr algn="l" fontAlgn="ctr"/>
                      <a:r>
                        <a:rPr lang="en-GB" sz="1400" b="0" i="0" u="none" strike="noStrike" dirty="0">
                          <a:solidFill>
                            <a:srgbClr val="000000"/>
                          </a:solidFill>
                          <a:latin typeface="Cambria" panose="02040503050406030204" pitchFamily="18" charset="0"/>
                          <a:ea typeface="Cambria" panose="02040503050406030204" pitchFamily="18" charset="0"/>
                        </a:rPr>
                        <a:t>LOOKUP</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FF0000"/>
                          </a:solidFill>
                          <a:latin typeface="Cambria" panose="02040503050406030204" pitchFamily="18" charset="0"/>
                          <a:ea typeface="Cambria" panose="02040503050406030204" pitchFamily="18" charset="0"/>
                        </a:rPr>
                        <a:t>36%</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0000FF"/>
                          </a:solidFill>
                          <a:latin typeface="Cambria" panose="02040503050406030204" pitchFamily="18" charset="0"/>
                          <a:ea typeface="Cambria" panose="02040503050406030204" pitchFamily="18" charset="0"/>
                        </a:rPr>
                        <a:t>18%</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0000FF"/>
                          </a:solidFill>
                          <a:latin typeface="Cambria" panose="02040503050406030204" pitchFamily="18" charset="0"/>
                          <a:ea typeface="Cambria" panose="02040503050406030204" pitchFamily="18" charset="0"/>
                        </a:rPr>
                        <a:t>10%</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0000FF"/>
                          </a:solidFill>
                          <a:latin typeface="Cambria" panose="02040503050406030204" pitchFamily="18" charset="0"/>
                          <a:ea typeface="Cambria" panose="02040503050406030204" pitchFamily="18" charset="0"/>
                        </a:rPr>
                        <a:t>8%</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0000FF"/>
                          </a:solidFill>
                          <a:latin typeface="Cambria" panose="02040503050406030204" pitchFamily="18" charset="0"/>
                          <a:ea typeface="Cambria" panose="02040503050406030204" pitchFamily="18" charset="0"/>
                        </a:rPr>
                        <a:t>10%</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0000FF"/>
                          </a:solidFill>
                          <a:latin typeface="Cambria" panose="02040503050406030204" pitchFamily="18" charset="0"/>
                          <a:ea typeface="Cambria" panose="02040503050406030204" pitchFamily="18" charset="0"/>
                        </a:rPr>
                        <a:t>20%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212383">
                <a:tc>
                  <a:txBody>
                    <a:bodyPr/>
                    <a:lstStyle/>
                    <a:p>
                      <a:pPr algn="l" fontAlgn="ctr"/>
                      <a:r>
                        <a:rPr lang="en-GB" sz="1400" b="0" i="0" u="none" strike="noStrike" dirty="0">
                          <a:solidFill>
                            <a:srgbClr val="000000"/>
                          </a:solidFill>
                          <a:latin typeface="Cambria" panose="02040503050406030204" pitchFamily="18" charset="0"/>
                          <a:ea typeface="Cambria" panose="02040503050406030204" pitchFamily="18" charset="0"/>
                        </a:rPr>
                        <a:t>INTERNAL</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FF"/>
                          </a:solidFill>
                          <a:latin typeface="Cambria" panose="02040503050406030204" pitchFamily="18" charset="0"/>
                          <a:ea typeface="Cambria" panose="02040503050406030204" pitchFamily="18" charset="0"/>
                        </a:rPr>
                        <a:t>8</a:t>
                      </a:r>
                      <a:r>
                        <a:rPr lang="el-GR" sz="1400" b="0" i="0" u="none" strike="noStrike" dirty="0">
                          <a:solidFill>
                            <a:srgbClr val="0000FF"/>
                          </a:solidFill>
                          <a:latin typeface="Cambria" panose="02040503050406030204" pitchFamily="18" charset="0"/>
                          <a:ea typeface="Cambria" panose="02040503050406030204" pitchFamily="18"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400" b="0" i="0" u="none" strike="noStrike" dirty="0">
                          <a:solidFill>
                            <a:srgbClr val="0000FF"/>
                          </a:solidFill>
                          <a:latin typeface="Cambria" panose="02040503050406030204" pitchFamily="18" charset="0"/>
                          <a:ea typeface="Cambria" panose="02040503050406030204" pitchFamily="18" charset="0"/>
                        </a:rPr>
                        <a:t>13%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400" b="0" i="0" u="none" strike="noStrike" dirty="0">
                          <a:solidFill>
                            <a:srgbClr val="0000FF"/>
                          </a:solidFill>
                          <a:latin typeface="Cambria" panose="02040503050406030204" pitchFamily="18" charset="0"/>
                          <a:ea typeface="Cambria" panose="02040503050406030204" pitchFamily="18" charset="0"/>
                        </a:rPr>
                        <a:t>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400" b="0" i="0" u="none" strike="noStrike" dirty="0">
                          <a:solidFill>
                            <a:srgbClr val="FF0000"/>
                          </a:solidFill>
                          <a:latin typeface="Cambria" panose="02040503050406030204" pitchFamily="18" charset="0"/>
                          <a:ea typeface="Cambria" panose="02040503050406030204" pitchFamily="18" charset="0"/>
                        </a:rPr>
                        <a:t>25%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400" b="0" i="0" u="none" strike="noStrike" dirty="0">
                          <a:solidFill>
                            <a:srgbClr val="0000FF"/>
                          </a:solidFill>
                          <a:latin typeface="Cambria" panose="02040503050406030204" pitchFamily="18" charset="0"/>
                          <a:ea typeface="Cambria" panose="02040503050406030204" pitchFamily="18" charset="0"/>
                        </a:rPr>
                        <a:t>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FF"/>
                          </a:solidFill>
                          <a:latin typeface="Cambria" panose="02040503050406030204" pitchFamily="18" charset="0"/>
                          <a:ea typeface="Cambria" panose="02040503050406030204" pitchFamily="18" charset="0"/>
                        </a:rPr>
                        <a:t>6</a:t>
                      </a:r>
                      <a:r>
                        <a:rPr lang="el-GR" sz="1400" b="0" i="0" u="none" strike="noStrike" dirty="0">
                          <a:solidFill>
                            <a:srgbClr val="0000FF"/>
                          </a:solidFill>
                          <a:latin typeface="Cambria" panose="02040503050406030204" pitchFamily="18" charset="0"/>
                          <a:ea typeface="Cambria" panose="02040503050406030204" pitchFamily="18"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2383">
                <a:tc>
                  <a:txBody>
                    <a:bodyPr/>
                    <a:lstStyle/>
                    <a:p>
                      <a:pPr algn="ctr" fontAlgn="ctr"/>
                      <a:r>
                        <a:rPr lang="en-GB" sz="1400" b="1" i="0" u="none" strike="noStrike" dirty="0">
                          <a:solidFill>
                            <a:srgbClr val="000000"/>
                          </a:solidFill>
                          <a:latin typeface="Cambria" panose="02040503050406030204" pitchFamily="18" charset="0"/>
                          <a:ea typeface="Cambria" panose="02040503050406030204" pitchFamily="18" charset="0"/>
                        </a:rPr>
                        <a:t>Total</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a:solidFill>
                            <a:srgbClr val="000000"/>
                          </a:solidFill>
                          <a:latin typeface="Cambria" panose="02040503050406030204" pitchFamily="18" charset="0"/>
                          <a:ea typeface="Cambria" panose="02040503050406030204" pitchFamily="18" charset="0"/>
                        </a:rPr>
                        <a:t>88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a:solidFill>
                            <a:srgbClr val="000000"/>
                          </a:solidFill>
                          <a:latin typeface="Cambria" panose="02040503050406030204" pitchFamily="18" charset="0"/>
                          <a:ea typeface="Cambria" panose="02040503050406030204" pitchFamily="18" charset="0"/>
                        </a:rPr>
                        <a:t>45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a:solidFill>
                            <a:srgbClr val="000000"/>
                          </a:solidFill>
                          <a:latin typeface="Cambria" panose="02040503050406030204" pitchFamily="18" charset="0"/>
                          <a:ea typeface="Cambria" panose="02040503050406030204" pitchFamily="18" charset="0"/>
                        </a:rPr>
                        <a:t>91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a:solidFill>
                            <a:srgbClr val="000000"/>
                          </a:solidFill>
                          <a:latin typeface="Cambria" panose="02040503050406030204" pitchFamily="18" charset="0"/>
                          <a:ea typeface="Cambria" panose="02040503050406030204" pitchFamily="18" charset="0"/>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a:solidFill>
                            <a:srgbClr val="000000"/>
                          </a:solidFill>
                          <a:latin typeface="Cambria" panose="02040503050406030204" pitchFamily="18" charset="0"/>
                          <a:ea typeface="Cambria" panose="02040503050406030204" pitchFamily="18" charset="0"/>
                        </a:rPr>
                        <a:t>68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dirty="0">
                          <a:solidFill>
                            <a:srgbClr val="000000"/>
                          </a:solidFill>
                          <a:latin typeface="Cambria" panose="02040503050406030204" pitchFamily="18" charset="0"/>
                          <a:ea typeface="Cambria" panose="02040503050406030204" pitchFamily="18" charset="0"/>
                        </a:rPr>
                        <a:t>56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202270">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0008"/>
                  </a:ext>
                </a:extLst>
              </a:tr>
              <a:tr h="212383">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tc>
                  <a:txBody>
                    <a:bodyPr/>
                    <a:lstStyle/>
                    <a:p>
                      <a:pPr algn="ctr" fontAlgn="ctr"/>
                      <a:endParaRPr lang="el-GR" sz="1400" b="0" i="0" u="none" strike="noStrike">
                        <a:solidFill>
                          <a:srgbClr val="000000"/>
                        </a:solidFill>
                        <a:latin typeface="Cambria" panose="02040503050406030204" pitchFamily="18" charset="0"/>
                        <a:ea typeface="Cambria" panose="020405030504060302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0009"/>
                  </a:ext>
                </a:extLst>
              </a:tr>
              <a:tr h="212383">
                <a:tc rowSpan="2">
                  <a:txBody>
                    <a:bodyPr/>
                    <a:lstStyle/>
                    <a:p>
                      <a:pPr algn="l" fontAlgn="ctr"/>
                      <a:r>
                        <a:rPr lang="en-GB" sz="1400" b="1" i="0" u="none" strike="noStrike">
                          <a:solidFill>
                            <a:srgbClr val="000000"/>
                          </a:solidFill>
                          <a:latin typeface="Cambria" panose="02040503050406030204" pitchFamily="18" charset="0"/>
                          <a:ea typeface="Cambria" panose="02040503050406030204" pitchFamily="18" charset="0"/>
                        </a:rPr>
                        <a:t>Topological Category</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rgbClr val="000000"/>
                          </a:solidFill>
                          <a:latin typeface="Cambria" panose="02040503050406030204" pitchFamily="18" charset="0"/>
                          <a:ea typeface="Cambria" panose="02040503050406030204" pitchFamily="18" charset="0"/>
                        </a:rPr>
                        <a:t>%Table Population (without ISOLATED)</a:t>
                      </a: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10"/>
                  </a:ext>
                </a:extLst>
              </a:tr>
              <a:tr h="212383">
                <a:tc vMerge="1">
                  <a:txBody>
                    <a:bodyPr/>
                    <a:lstStyle/>
                    <a:p>
                      <a:endParaRPr lang="el-GR"/>
                    </a:p>
                  </a:txBody>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Atlas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BioSQL</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Castor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Egee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SlashCode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Cambria" panose="02040503050406030204" pitchFamily="18" charset="0"/>
                          <a:ea typeface="Cambria" panose="02040503050406030204" pitchFamily="18" charset="0"/>
                        </a:rPr>
                        <a:t>Zabbix</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2383">
                <a:tc>
                  <a:txBody>
                    <a:bodyPr/>
                    <a:lstStyle/>
                    <a:p>
                      <a:pPr algn="l" fontAlgn="ctr"/>
                      <a:r>
                        <a:rPr lang="en-GB" sz="1400" b="0" i="0" u="none" strike="noStrike" dirty="0">
                          <a:solidFill>
                            <a:srgbClr val="000000"/>
                          </a:solidFill>
                          <a:latin typeface="Cambria" panose="02040503050406030204" pitchFamily="18" charset="0"/>
                          <a:ea typeface="Cambria" panose="02040503050406030204" pitchFamily="18" charset="0"/>
                        </a:rPr>
                        <a:t>SOURCE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49%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67%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0" i="0" u="none" strike="noStrike">
                          <a:solidFill>
                            <a:srgbClr val="FF0000"/>
                          </a:solidFill>
                          <a:latin typeface="Cambria" panose="02040503050406030204" pitchFamily="18" charset="0"/>
                          <a:ea typeface="Cambria" panose="02040503050406030204" pitchFamily="18" charset="0"/>
                        </a:rPr>
                        <a:t>38%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0" i="0" u="none" strike="noStrike">
                          <a:solidFill>
                            <a:srgbClr val="FF0000"/>
                          </a:solidFill>
                          <a:latin typeface="Cambria" panose="02040503050406030204" pitchFamily="18" charset="0"/>
                          <a:ea typeface="Cambria" panose="02040503050406030204" pitchFamily="18" charset="0"/>
                        </a:rPr>
                        <a:t>33%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67%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59%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2"/>
                  </a:ext>
                </a:extLst>
              </a:tr>
              <a:tr h="212383">
                <a:tc>
                  <a:txBody>
                    <a:bodyPr/>
                    <a:lstStyle/>
                    <a:p>
                      <a:pPr algn="l" fontAlgn="ctr"/>
                      <a:r>
                        <a:rPr lang="en-GB" sz="1400" b="0" i="0" u="none" strike="noStrike" dirty="0">
                          <a:solidFill>
                            <a:srgbClr val="000000"/>
                          </a:solidFill>
                          <a:latin typeface="Cambria" panose="02040503050406030204" pitchFamily="18" charset="0"/>
                          <a:ea typeface="Cambria" panose="02040503050406030204" pitchFamily="18" charset="0"/>
                        </a:rPr>
                        <a:t>LOOKUP</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FF0000"/>
                          </a:solidFill>
                          <a:latin typeface="Cambria" panose="02040503050406030204" pitchFamily="18" charset="0"/>
                          <a:ea typeface="Cambria" panose="02040503050406030204" pitchFamily="18" charset="0"/>
                        </a:rPr>
                        <a:t>42%</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0000FF"/>
                          </a:solidFill>
                          <a:latin typeface="Cambria" panose="02040503050406030204" pitchFamily="18" charset="0"/>
                          <a:ea typeface="Cambria" panose="02040503050406030204" pitchFamily="18" charset="0"/>
                        </a:rPr>
                        <a:t>19%</a:t>
                      </a:r>
                    </a:p>
                  </a:txBody>
                  <a:tcPr marL="0" marR="0" marT="0" marB="0" anchor="ctr">
                    <a:lnL>
                      <a:noFill/>
                    </a:lnL>
                    <a:lnR>
                      <a:noFill/>
                    </a:lnR>
                    <a:lnT>
                      <a:noFill/>
                    </a:lnT>
                    <a:lnB>
                      <a:noFill/>
                    </a:lnB>
                    <a:solidFill>
                      <a:srgbClr val="FFFFFF"/>
                    </a:solidFill>
                  </a:tcPr>
                </a:tc>
                <a:tc>
                  <a:txBody>
                    <a:bodyPr/>
                    <a:lstStyle/>
                    <a:p>
                      <a:pPr algn="ctr" fontAlgn="ctr"/>
                      <a:r>
                        <a:rPr lang="el-GR" sz="1400" b="1" i="0" u="none" strike="noStrike">
                          <a:solidFill>
                            <a:srgbClr val="FF0000"/>
                          </a:solidFill>
                          <a:latin typeface="Cambria" panose="02040503050406030204" pitchFamily="18" charset="0"/>
                          <a:ea typeface="Cambria" panose="02040503050406030204" pitchFamily="18" charset="0"/>
                        </a:rPr>
                        <a:t>56%</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0000FF"/>
                          </a:solidFill>
                          <a:latin typeface="Cambria" panose="02040503050406030204" pitchFamily="18" charset="0"/>
                          <a:ea typeface="Cambria" panose="02040503050406030204" pitchFamily="18" charset="0"/>
                        </a:rPr>
                        <a:t>17%</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0000FF"/>
                          </a:solidFill>
                          <a:latin typeface="Cambria" panose="02040503050406030204" pitchFamily="18" charset="0"/>
                          <a:ea typeface="Cambria" panose="02040503050406030204" pitchFamily="18" charset="0"/>
                        </a:rPr>
                        <a:t>21%</a:t>
                      </a:r>
                    </a:p>
                  </a:txBody>
                  <a:tcPr marL="0" marR="0" marT="0" marB="0" anchor="ctr">
                    <a:lnL>
                      <a:noFill/>
                    </a:lnL>
                    <a:lnR>
                      <a:noFill/>
                    </a:lnR>
                    <a:lnT>
                      <a:noFill/>
                    </a:lnT>
                    <a:lnB>
                      <a:noFill/>
                    </a:lnB>
                    <a:solidFill>
                      <a:srgbClr val="FFFFFF"/>
                    </a:solidFill>
                  </a:tcPr>
                </a:tc>
                <a:tc>
                  <a:txBody>
                    <a:bodyPr/>
                    <a:lstStyle/>
                    <a:p>
                      <a:pPr algn="ctr" fontAlgn="ctr"/>
                      <a:r>
                        <a:rPr lang="el-GR" sz="1400" b="0" i="0" u="none" strike="noStrike">
                          <a:solidFill>
                            <a:srgbClr val="FF0000"/>
                          </a:solidFill>
                          <a:latin typeface="Cambria" panose="02040503050406030204" pitchFamily="18" charset="0"/>
                          <a:ea typeface="Cambria" panose="02040503050406030204" pitchFamily="18" charset="0"/>
                        </a:rPr>
                        <a:t>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3"/>
                  </a:ext>
                </a:extLst>
              </a:tr>
              <a:tr h="212383">
                <a:tc>
                  <a:txBody>
                    <a:bodyPr/>
                    <a:lstStyle/>
                    <a:p>
                      <a:pPr algn="l" fontAlgn="ctr"/>
                      <a:r>
                        <a:rPr lang="en-GB" sz="1400" b="0" i="0" u="none" strike="noStrike" dirty="0">
                          <a:solidFill>
                            <a:srgbClr val="000000"/>
                          </a:solidFill>
                          <a:latin typeface="Cambria" panose="02040503050406030204" pitchFamily="18" charset="0"/>
                          <a:ea typeface="Cambria" panose="02040503050406030204" pitchFamily="18" charset="0"/>
                        </a:rPr>
                        <a:t>INTERNAL</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FF"/>
                          </a:solidFill>
                          <a:latin typeface="Cambria" panose="02040503050406030204" pitchFamily="18" charset="0"/>
                          <a:ea typeface="Cambria" panose="02040503050406030204" pitchFamily="18" charset="0"/>
                        </a:rPr>
                        <a:t>9</a:t>
                      </a:r>
                      <a:r>
                        <a:rPr lang="el-GR" sz="1400" b="0" i="0" u="none" strike="noStrike" dirty="0">
                          <a:solidFill>
                            <a:srgbClr val="0000FF"/>
                          </a:solidFill>
                          <a:latin typeface="Cambria" panose="02040503050406030204" pitchFamily="18" charset="0"/>
                          <a:ea typeface="Cambria" panose="02040503050406030204" pitchFamily="18"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400" b="0" i="0" u="none" strike="noStrike" dirty="0">
                          <a:solidFill>
                            <a:srgbClr val="0000FF"/>
                          </a:solidFill>
                          <a:latin typeface="Cambria" panose="02040503050406030204" pitchFamily="18" charset="0"/>
                          <a:ea typeface="Cambria" panose="02040503050406030204" pitchFamily="18" charset="0"/>
                        </a:rPr>
                        <a:t>14%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400" b="0" i="0" u="none" strike="noStrike" dirty="0">
                          <a:solidFill>
                            <a:srgbClr val="0000FF"/>
                          </a:solidFill>
                          <a:latin typeface="Cambria" panose="02040503050406030204" pitchFamily="18" charset="0"/>
                          <a:ea typeface="Cambria" panose="02040503050406030204" pitchFamily="18" charset="0"/>
                        </a:rPr>
                        <a:t>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400" b="1" i="0" u="none" strike="noStrike" dirty="0">
                          <a:solidFill>
                            <a:srgbClr val="FF0000"/>
                          </a:solidFill>
                          <a:latin typeface="Cambria" panose="02040503050406030204" pitchFamily="18" charset="0"/>
                          <a:ea typeface="Cambria" panose="02040503050406030204" pitchFamily="18" charset="0"/>
                        </a:rPr>
                        <a:t>50%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FF"/>
                          </a:solidFill>
                          <a:latin typeface="Cambria" panose="02040503050406030204" pitchFamily="18" charset="0"/>
                          <a:ea typeface="Cambria" panose="02040503050406030204" pitchFamily="18" charset="0"/>
                        </a:rPr>
                        <a:t>12</a:t>
                      </a:r>
                      <a:r>
                        <a:rPr lang="el-GR" sz="1400" b="0" i="0" u="none" strike="noStrike" dirty="0">
                          <a:solidFill>
                            <a:srgbClr val="0000FF"/>
                          </a:solidFill>
                          <a:latin typeface="Cambria" panose="02040503050406030204" pitchFamily="18" charset="0"/>
                          <a:ea typeface="Cambria" panose="02040503050406030204" pitchFamily="18"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FF"/>
                          </a:solidFill>
                          <a:latin typeface="Cambria" panose="02040503050406030204" pitchFamily="18" charset="0"/>
                          <a:ea typeface="Cambria" panose="02040503050406030204" pitchFamily="18" charset="0"/>
                        </a:rPr>
                        <a:t>9</a:t>
                      </a:r>
                      <a:r>
                        <a:rPr lang="el-GR" sz="1400" b="0" i="0" u="none" strike="noStrike" dirty="0">
                          <a:solidFill>
                            <a:srgbClr val="0000FF"/>
                          </a:solidFill>
                          <a:latin typeface="Cambria" panose="02040503050406030204" pitchFamily="18" charset="0"/>
                          <a:ea typeface="Cambria" panose="02040503050406030204" pitchFamily="18"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2383">
                <a:tc>
                  <a:txBody>
                    <a:bodyPr/>
                    <a:lstStyle/>
                    <a:p>
                      <a:pPr algn="ctr" fontAlgn="b"/>
                      <a:r>
                        <a:rPr lang="en-GB" sz="1400" b="1" i="0" u="none" strike="noStrike">
                          <a:solidFill>
                            <a:srgbClr val="000000"/>
                          </a:solidFill>
                          <a:latin typeface="Cambria" panose="02040503050406030204" pitchFamily="18" charset="0"/>
                          <a:ea typeface="Cambria" panose="02040503050406030204" pitchFamily="18" charset="0"/>
                        </a:rPr>
                        <a:t>Total</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a:solidFill>
                            <a:srgbClr val="000000"/>
                          </a:solidFill>
                          <a:latin typeface="Cambria" panose="02040503050406030204" pitchFamily="18" charset="0"/>
                          <a:ea typeface="Cambria" panose="02040503050406030204" pitchFamily="18" charset="0"/>
                        </a:rPr>
                        <a:t>77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a:solidFill>
                            <a:srgbClr val="000000"/>
                          </a:solidFill>
                          <a:latin typeface="Cambria" panose="02040503050406030204" pitchFamily="18" charset="0"/>
                          <a:ea typeface="Cambria" panose="02040503050406030204" pitchFamily="18" charset="0"/>
                        </a:rPr>
                        <a:t>43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a:solidFill>
                            <a:srgbClr val="000000"/>
                          </a:solidFill>
                          <a:latin typeface="Cambria" panose="02040503050406030204" pitchFamily="18" charset="0"/>
                          <a:ea typeface="Cambria" panose="02040503050406030204" pitchFamily="18" charset="0"/>
                        </a:rPr>
                        <a:t>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a:solidFill>
                            <a:srgbClr val="000000"/>
                          </a:solidFill>
                          <a:latin typeface="Cambria" panose="02040503050406030204" pitchFamily="18" charset="0"/>
                          <a:ea typeface="Cambria" panose="02040503050406030204" pitchFamily="18" charset="0"/>
                        </a:rPr>
                        <a:t>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a:solidFill>
                            <a:srgbClr val="000000"/>
                          </a:solidFill>
                          <a:latin typeface="Cambria" panose="02040503050406030204" pitchFamily="18" charset="0"/>
                          <a:ea typeface="Cambria" panose="02040503050406030204" pitchFamily="18" charset="0"/>
                        </a:rPr>
                        <a:t>33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1400" b="1" i="0" u="none" strike="noStrike" dirty="0">
                          <a:solidFill>
                            <a:srgbClr val="000000"/>
                          </a:solidFill>
                          <a:latin typeface="Cambria" panose="02040503050406030204" pitchFamily="18" charset="0"/>
                          <a:ea typeface="Cambria" panose="02040503050406030204" pitchFamily="18" charset="0"/>
                        </a:rPr>
                        <a:t>34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6"/>
                  </a:ext>
                </a:extLst>
              </a:tr>
            </a:tbl>
          </a:graphicData>
        </a:graphic>
      </p:graphicFrame>
      <p:sp>
        <p:nvSpPr>
          <p:cNvPr id="9" name="Slide Number Placeholder 8">
            <a:extLst>
              <a:ext uri="{FF2B5EF4-FFF2-40B4-BE49-F238E27FC236}">
                <a16:creationId xmlns:a16="http://schemas.microsoft.com/office/drawing/2014/main" id="{9989D6AD-EF41-42B1-A842-820C0408E5F6}"/>
              </a:ext>
            </a:extLst>
          </p:cNvPr>
          <p:cNvSpPr>
            <a:spLocks noGrp="1"/>
          </p:cNvSpPr>
          <p:nvPr>
            <p:ph type="sldNum" sz="quarter" idx="12"/>
          </p:nvPr>
        </p:nvSpPr>
        <p:spPr/>
        <p:txBody>
          <a:bodyPr/>
          <a:lstStyle/>
          <a:p>
            <a:fld id="{8E5E8620-0DF1-4244-81FF-597A531CAAB8}" type="slidenum">
              <a:rPr lang="en-US" smtClean="0"/>
              <a:t>18</a:t>
            </a:fld>
            <a:endParaRPr lang="en-US"/>
          </a:p>
        </p:txBody>
      </p:sp>
    </p:spTree>
    <p:extLst>
      <p:ext uri="{BB962C8B-B14F-4D97-AF65-F5344CB8AC3E}">
        <p14:creationId xmlns:p14="http://schemas.microsoft.com/office/powerpoint/2010/main" val="3005610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9A41-1F75-4BFA-AD95-61D2DAEE1A1F}"/>
              </a:ext>
            </a:extLst>
          </p:cNvPr>
          <p:cNvSpPr>
            <a:spLocks noGrp="1"/>
          </p:cNvSpPr>
          <p:nvPr>
            <p:ph type="title"/>
          </p:nvPr>
        </p:nvSpPr>
        <p:spPr/>
        <p:txBody>
          <a:bodyPr vert="horz" lIns="91440" tIns="45720" rIns="91440" bIns="45720" rtlCol="0" anchor="ctr">
            <a:noAutofit/>
          </a:bodyPr>
          <a:lstStyle/>
          <a:p>
            <a:pPr>
              <a:lnSpc>
                <a:spcPct val="100000"/>
              </a:lnSpc>
            </a:pPr>
            <a:r>
              <a:rPr lang="en-US" sz="2800" b="1" i="1" dirty="0">
                <a:solidFill>
                  <a:srgbClr val="002060"/>
                </a:solidFill>
              </a:rPr>
              <a:t>Research Question: how is the </a:t>
            </a:r>
            <a:r>
              <a:rPr lang="en-US" sz="2800" b="1" i="1" dirty="0">
                <a:solidFill>
                  <a:srgbClr val="3333FF"/>
                </a:solidFill>
              </a:rPr>
              <a:t>topological category </a:t>
            </a:r>
            <a:r>
              <a:rPr lang="en-US" sz="2800" b="1" i="1" dirty="0">
                <a:solidFill>
                  <a:srgbClr val="002060"/>
                </a:solidFill>
              </a:rPr>
              <a:t>of a table </a:t>
            </a:r>
            <a:r>
              <a:rPr lang="en-US" sz="2800" b="1" i="1" dirty="0">
                <a:solidFill>
                  <a:srgbClr val="3333FF"/>
                </a:solidFill>
              </a:rPr>
              <a:t>related</a:t>
            </a:r>
            <a:r>
              <a:rPr lang="en-US" sz="2800" b="1" i="1" dirty="0">
                <a:solidFill>
                  <a:srgbClr val="002060"/>
                </a:solidFill>
              </a:rPr>
              <a:t> to the probability of </a:t>
            </a:r>
            <a:r>
              <a:rPr lang="en-US" sz="2800" b="1" i="1" dirty="0">
                <a:solidFill>
                  <a:srgbClr val="3333FF"/>
                </a:solidFill>
              </a:rPr>
              <a:t>being born in the originating version of the schema history</a:t>
            </a:r>
            <a:r>
              <a:rPr lang="en-US" sz="2800" b="1" i="1" dirty="0">
                <a:solidFill>
                  <a:srgbClr val="002060"/>
                </a:solidFill>
              </a:rPr>
              <a:t>?</a:t>
            </a:r>
          </a:p>
        </p:txBody>
      </p:sp>
      <p:sp>
        <p:nvSpPr>
          <p:cNvPr id="3" name="Content Placeholder 2">
            <a:extLst>
              <a:ext uri="{FF2B5EF4-FFF2-40B4-BE49-F238E27FC236}">
                <a16:creationId xmlns:a16="http://schemas.microsoft.com/office/drawing/2014/main" id="{80A98D52-2E7C-436C-81D4-B4464C0740D6}"/>
              </a:ext>
            </a:extLst>
          </p:cNvPr>
          <p:cNvSpPr>
            <a:spLocks noGrp="1"/>
          </p:cNvSpPr>
          <p:nvPr>
            <p:ph idx="1"/>
          </p:nvPr>
        </p:nvSpPr>
        <p:spPr>
          <a:xfrm>
            <a:off x="628650" y="1825625"/>
            <a:ext cx="7886700" cy="2002266"/>
          </a:xfrm>
        </p:spPr>
        <p:txBody>
          <a:bodyPr/>
          <a:lstStyle/>
          <a:p>
            <a:pPr>
              <a:spcBef>
                <a:spcPts val="1200"/>
              </a:spcBef>
              <a:buSzPct val="90000"/>
            </a:pPr>
            <a:r>
              <a:rPr lang="en-US" b="1" dirty="0">
                <a:solidFill>
                  <a:srgbClr val="0000FF"/>
                </a:solidFill>
              </a:rPr>
              <a:t>Internal</a:t>
            </a:r>
            <a:r>
              <a:rPr lang="en-US" dirty="0">
                <a:solidFill>
                  <a:srgbClr val="C00000"/>
                </a:solidFill>
              </a:rPr>
              <a:t> </a:t>
            </a:r>
            <a:r>
              <a:rPr lang="en-US" dirty="0"/>
              <a:t>&amp; </a:t>
            </a:r>
            <a:r>
              <a:rPr lang="en-US" b="1" dirty="0">
                <a:solidFill>
                  <a:srgbClr val="0000FF"/>
                </a:solidFill>
              </a:rPr>
              <a:t>lookup: </a:t>
            </a:r>
            <a:r>
              <a:rPr lang="en-US" dirty="0"/>
              <a:t>birth very likely at 1</a:t>
            </a:r>
            <a:r>
              <a:rPr lang="en-US" baseline="30000" dirty="0"/>
              <a:t>st</a:t>
            </a:r>
            <a:r>
              <a:rPr lang="en-US" dirty="0"/>
              <a:t> version</a:t>
            </a:r>
          </a:p>
          <a:p>
            <a:pPr lvl="1">
              <a:spcBef>
                <a:spcPts val="1200"/>
              </a:spcBef>
              <a:buSzPct val="90000"/>
            </a:pPr>
            <a:r>
              <a:rPr lang="en-US" dirty="0"/>
              <a:t>Internal: 100% for 3 of 5 data sets; lookup: in majority of cases for 4 of 5 data sets</a:t>
            </a:r>
          </a:p>
          <a:p>
            <a:pPr lvl="1">
              <a:spcBef>
                <a:spcPts val="1200"/>
              </a:spcBef>
              <a:buSzPct val="90000"/>
            </a:pPr>
            <a:r>
              <a:rPr lang="en-US" dirty="0"/>
              <a:t>=&gt; </a:t>
            </a:r>
            <a:r>
              <a:rPr lang="en-US" dirty="0">
                <a:solidFill>
                  <a:srgbClr val="FF0000"/>
                </a:solidFill>
              </a:rPr>
              <a:t>UNLIKELY to be born later!!</a:t>
            </a:r>
          </a:p>
        </p:txBody>
      </p:sp>
      <p:pic>
        <p:nvPicPr>
          <p:cNvPr id="5" name="Picture 4">
            <a:extLst>
              <a:ext uri="{FF2B5EF4-FFF2-40B4-BE49-F238E27FC236}">
                <a16:creationId xmlns:a16="http://schemas.microsoft.com/office/drawing/2014/main" id="{1E40C31C-C27C-4DF7-A681-467B3F354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827891"/>
            <a:ext cx="9144000" cy="3030109"/>
          </a:xfrm>
          <a:prstGeom prst="rect">
            <a:avLst/>
          </a:prstGeom>
          <a:ln>
            <a:solidFill>
              <a:srgbClr val="002060"/>
            </a:solidFill>
          </a:ln>
        </p:spPr>
      </p:pic>
    </p:spTree>
    <p:extLst>
      <p:ext uri="{BB962C8B-B14F-4D97-AF65-F5344CB8AC3E}">
        <p14:creationId xmlns:p14="http://schemas.microsoft.com/office/powerpoint/2010/main" val="54837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3F36A-89A4-49D5-8AA6-BE966B97E989}"/>
              </a:ext>
            </a:extLst>
          </p:cNvPr>
          <p:cNvSpPr>
            <a:spLocks noGrp="1"/>
          </p:cNvSpPr>
          <p:nvPr>
            <p:ph type="title"/>
          </p:nvPr>
        </p:nvSpPr>
        <p:spPr/>
        <p:txBody>
          <a:bodyPr/>
          <a:lstStyle/>
          <a:p>
            <a:r>
              <a:rPr lang="en-US" dirty="0"/>
              <a:t>Body of Knowledge on Schema Evolution</a:t>
            </a:r>
          </a:p>
        </p:txBody>
      </p:sp>
      <p:sp>
        <p:nvSpPr>
          <p:cNvPr id="3" name="Content Placeholder 2">
            <a:extLst>
              <a:ext uri="{FF2B5EF4-FFF2-40B4-BE49-F238E27FC236}">
                <a16:creationId xmlns:a16="http://schemas.microsoft.com/office/drawing/2014/main" id="{07280432-62E2-41AD-A597-D05706CC4BA3}"/>
              </a:ext>
            </a:extLst>
          </p:cNvPr>
          <p:cNvSpPr>
            <a:spLocks noGrp="1"/>
          </p:cNvSpPr>
          <p:nvPr>
            <p:ph idx="1"/>
          </p:nvPr>
        </p:nvSpPr>
        <p:spPr/>
        <p:txBody>
          <a:bodyPr>
            <a:normAutofit/>
          </a:bodyPr>
          <a:lstStyle/>
          <a:p>
            <a:r>
              <a:rPr lang="en-US" sz="2400" dirty="0"/>
              <a:t>The literature on Schema Evolution for the relational realm is limited, and mainly focused on the  evolution of the entire schema in FoSS systems: </a:t>
            </a:r>
            <a:r>
              <a:rPr lang="en-US" sz="2400" dirty="0">
                <a:solidFill>
                  <a:srgbClr val="FF0000"/>
                </a:solidFill>
              </a:rPr>
              <a:t>schemata grow slowly over time</a:t>
            </a:r>
            <a:r>
              <a:rPr lang="en-US" sz="2400" dirty="0"/>
              <a:t>, and, in fact </a:t>
            </a:r>
            <a:r>
              <a:rPr lang="en-US" sz="2400" dirty="0">
                <a:solidFill>
                  <a:srgbClr val="FF0000"/>
                </a:solidFill>
              </a:rPr>
              <a:t>with decreasing rate </a:t>
            </a:r>
            <a:r>
              <a:rPr lang="en-US" sz="2400" dirty="0"/>
              <a:t>and </a:t>
            </a:r>
            <a:r>
              <a:rPr lang="en-US" sz="2400" dirty="0">
                <a:solidFill>
                  <a:srgbClr val="FF0000"/>
                </a:solidFill>
              </a:rPr>
              <a:t>alterations of change periods</a:t>
            </a:r>
            <a:r>
              <a:rPr lang="en-US" sz="2400" dirty="0"/>
              <a:t> (mostly table insertions and updates) with long periods of calmness</a:t>
            </a:r>
          </a:p>
          <a:p>
            <a:r>
              <a:rPr lang="en-US" sz="2400" dirty="0"/>
              <a:t>For Foreign Keys and Evolution: we presented the first paper ever, in ER’17, showing that FK’s are not always welcome (frequently absent, even removed); there is also a relationship of higher activity for tables involved with many FK’s</a:t>
            </a:r>
          </a:p>
        </p:txBody>
      </p:sp>
      <p:sp>
        <p:nvSpPr>
          <p:cNvPr id="5" name="Slide Number Placeholder 4">
            <a:extLst>
              <a:ext uri="{FF2B5EF4-FFF2-40B4-BE49-F238E27FC236}">
                <a16:creationId xmlns:a16="http://schemas.microsoft.com/office/drawing/2014/main" id="{4DAAABF1-998D-4C3C-87F7-8B61B940AF98}"/>
              </a:ext>
            </a:extLst>
          </p:cNvPr>
          <p:cNvSpPr>
            <a:spLocks noGrp="1"/>
          </p:cNvSpPr>
          <p:nvPr>
            <p:ph type="sldNum" sz="quarter" idx="12"/>
          </p:nvPr>
        </p:nvSpPr>
        <p:spPr/>
        <p:txBody>
          <a:bodyPr/>
          <a:lstStyle/>
          <a:p>
            <a:fld id="{8E5E8620-0DF1-4244-81FF-597A531CAAB8}" type="slidenum">
              <a:rPr lang="en-US" smtClean="0"/>
              <a:t>2</a:t>
            </a:fld>
            <a:endParaRPr lang="en-US"/>
          </a:p>
        </p:txBody>
      </p:sp>
      <p:sp>
        <p:nvSpPr>
          <p:cNvPr id="6" name="Rectangle 5">
            <a:extLst>
              <a:ext uri="{FF2B5EF4-FFF2-40B4-BE49-F238E27FC236}">
                <a16:creationId xmlns:a16="http://schemas.microsoft.com/office/drawing/2014/main" id="{B6812788-15ED-40FE-8645-50C36129784E}"/>
              </a:ext>
            </a:extLst>
          </p:cNvPr>
          <p:cNvSpPr/>
          <p:nvPr/>
        </p:nvSpPr>
        <p:spPr>
          <a:xfrm>
            <a:off x="179512" y="6309320"/>
            <a:ext cx="8784976" cy="461665"/>
          </a:xfrm>
          <a:prstGeom prst="rect">
            <a:avLst/>
          </a:prstGeom>
        </p:spPr>
        <p:txBody>
          <a:bodyPr wrap="square">
            <a:spAutoFit/>
          </a:bodyPr>
          <a:lstStyle/>
          <a:p>
            <a:pPr algn="ctr"/>
            <a:r>
              <a:rPr lang="en-US" sz="2400" b="1" dirty="0">
                <a:hlinkClick r:id="rId2"/>
              </a:rPr>
              <a:t>http://www.cs.uoi.gr/~pvassil/projects/schemaBiographies/</a:t>
            </a:r>
            <a:r>
              <a:rPr lang="en-US" sz="2400" b="1" dirty="0"/>
              <a:t> </a:t>
            </a:r>
            <a:r>
              <a:rPr lang="en-US" sz="2400" dirty="0">
                <a:solidFill>
                  <a:srgbClr val="0000FF"/>
                </a:solidFill>
              </a:rPr>
              <a:t> </a:t>
            </a:r>
          </a:p>
        </p:txBody>
      </p:sp>
    </p:spTree>
    <p:extLst>
      <p:ext uri="{BB962C8B-B14F-4D97-AF65-F5344CB8AC3E}">
        <p14:creationId xmlns:p14="http://schemas.microsoft.com/office/powerpoint/2010/main" val="375562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9A41-1F75-4BFA-AD95-61D2DAEE1A1F}"/>
              </a:ext>
            </a:extLst>
          </p:cNvPr>
          <p:cNvSpPr>
            <a:spLocks noGrp="1"/>
          </p:cNvSpPr>
          <p:nvPr>
            <p:ph type="title"/>
          </p:nvPr>
        </p:nvSpPr>
        <p:spPr/>
        <p:txBody>
          <a:bodyPr vert="horz" lIns="91440" tIns="45720" rIns="91440" bIns="45720" rtlCol="0" anchor="ctr">
            <a:noAutofit/>
          </a:bodyPr>
          <a:lstStyle/>
          <a:p>
            <a:pPr>
              <a:lnSpc>
                <a:spcPct val="100000"/>
              </a:lnSpc>
            </a:pPr>
            <a:r>
              <a:rPr lang="en-US" sz="2800" b="1" i="1" dirty="0">
                <a:solidFill>
                  <a:srgbClr val="002060"/>
                </a:solidFill>
              </a:rPr>
              <a:t>Research Question: how is the </a:t>
            </a:r>
            <a:r>
              <a:rPr lang="en-US" sz="2800" b="1" i="1" dirty="0">
                <a:solidFill>
                  <a:srgbClr val="3333FF"/>
                </a:solidFill>
              </a:rPr>
              <a:t>topological category </a:t>
            </a:r>
            <a:r>
              <a:rPr lang="en-US" sz="2800" b="1" i="1" dirty="0">
                <a:solidFill>
                  <a:srgbClr val="002060"/>
                </a:solidFill>
              </a:rPr>
              <a:t>of a table </a:t>
            </a:r>
            <a:r>
              <a:rPr lang="en-US" sz="2800" b="1" i="1" dirty="0">
                <a:solidFill>
                  <a:srgbClr val="3333FF"/>
                </a:solidFill>
              </a:rPr>
              <a:t>related</a:t>
            </a:r>
            <a:r>
              <a:rPr lang="en-US" sz="2800" b="1" i="1" dirty="0">
                <a:solidFill>
                  <a:srgbClr val="002060"/>
                </a:solidFill>
              </a:rPr>
              <a:t> to the probability of </a:t>
            </a:r>
            <a:r>
              <a:rPr lang="en-US" sz="2800" b="1" i="1" dirty="0">
                <a:solidFill>
                  <a:srgbClr val="3333FF"/>
                </a:solidFill>
              </a:rPr>
              <a:t>being born in the originating version of the schema history</a:t>
            </a:r>
            <a:r>
              <a:rPr lang="en-US" sz="2800" b="1" i="1" dirty="0">
                <a:solidFill>
                  <a:srgbClr val="002060"/>
                </a:solidFill>
              </a:rPr>
              <a:t>?</a:t>
            </a:r>
          </a:p>
        </p:txBody>
      </p:sp>
      <p:sp>
        <p:nvSpPr>
          <p:cNvPr id="3" name="Content Placeholder 2">
            <a:extLst>
              <a:ext uri="{FF2B5EF4-FFF2-40B4-BE49-F238E27FC236}">
                <a16:creationId xmlns:a16="http://schemas.microsoft.com/office/drawing/2014/main" id="{80A98D52-2E7C-436C-81D4-B4464C0740D6}"/>
              </a:ext>
            </a:extLst>
          </p:cNvPr>
          <p:cNvSpPr>
            <a:spLocks noGrp="1"/>
          </p:cNvSpPr>
          <p:nvPr>
            <p:ph idx="1"/>
          </p:nvPr>
        </p:nvSpPr>
        <p:spPr/>
        <p:txBody>
          <a:bodyPr/>
          <a:lstStyle/>
          <a:p>
            <a:pPr>
              <a:spcBef>
                <a:spcPts val="1200"/>
              </a:spcBef>
              <a:buSzPct val="90000"/>
            </a:pPr>
            <a:r>
              <a:rPr lang="en-US" b="1" dirty="0">
                <a:solidFill>
                  <a:srgbClr val="0000FF"/>
                </a:solidFill>
              </a:rPr>
              <a:t>Isolated</a:t>
            </a:r>
            <a:r>
              <a:rPr lang="en-US" dirty="0"/>
              <a:t> and </a:t>
            </a:r>
            <a:r>
              <a:rPr lang="en-US" b="1" dirty="0">
                <a:solidFill>
                  <a:srgbClr val="0000FF"/>
                </a:solidFill>
              </a:rPr>
              <a:t>source</a:t>
            </a:r>
            <a:r>
              <a:rPr lang="en-US" dirty="0"/>
              <a:t> have higher chances to appear in later versions compared to the previous two categories</a:t>
            </a:r>
          </a:p>
          <a:p>
            <a:endParaRPr lang="en-US" dirty="0"/>
          </a:p>
        </p:txBody>
      </p:sp>
      <p:pic>
        <p:nvPicPr>
          <p:cNvPr id="5" name="Picture 4">
            <a:extLst>
              <a:ext uri="{FF2B5EF4-FFF2-40B4-BE49-F238E27FC236}">
                <a16:creationId xmlns:a16="http://schemas.microsoft.com/office/drawing/2014/main" id="{1E40C31C-C27C-4DF7-A681-467B3F354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3827891"/>
            <a:ext cx="9144000" cy="3030109"/>
          </a:xfrm>
          <a:prstGeom prst="rect">
            <a:avLst/>
          </a:prstGeom>
          <a:ln>
            <a:solidFill>
              <a:srgbClr val="002060"/>
            </a:solidFill>
          </a:ln>
        </p:spPr>
      </p:pic>
    </p:spTree>
    <p:extLst>
      <p:ext uri="{BB962C8B-B14F-4D97-AF65-F5344CB8AC3E}">
        <p14:creationId xmlns:p14="http://schemas.microsoft.com/office/powerpoint/2010/main" val="296699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9A41-1F75-4BFA-AD95-61D2DAEE1A1F}"/>
              </a:ext>
            </a:extLst>
          </p:cNvPr>
          <p:cNvSpPr>
            <a:spLocks noGrp="1"/>
          </p:cNvSpPr>
          <p:nvPr>
            <p:ph type="title"/>
          </p:nvPr>
        </p:nvSpPr>
        <p:spPr/>
        <p:txBody>
          <a:bodyPr vert="horz" lIns="91440" tIns="45720" rIns="91440" bIns="45720" rtlCol="0" anchor="ctr">
            <a:noAutofit/>
          </a:bodyPr>
          <a:lstStyle/>
          <a:p>
            <a:pPr>
              <a:lnSpc>
                <a:spcPct val="100000"/>
              </a:lnSpc>
            </a:pPr>
            <a:r>
              <a:rPr lang="en-US" sz="2800" b="1" i="1" dirty="0">
                <a:solidFill>
                  <a:srgbClr val="002060"/>
                </a:solidFill>
              </a:rPr>
              <a:t>Research Question: how is the </a:t>
            </a:r>
            <a:r>
              <a:rPr lang="en-US" sz="2800" b="1" i="1" dirty="0">
                <a:solidFill>
                  <a:srgbClr val="3333FF"/>
                </a:solidFill>
              </a:rPr>
              <a:t>topological category </a:t>
            </a:r>
            <a:r>
              <a:rPr lang="en-US" sz="2800" b="1" i="1" dirty="0">
                <a:solidFill>
                  <a:srgbClr val="002060"/>
                </a:solidFill>
              </a:rPr>
              <a:t>of a table </a:t>
            </a:r>
            <a:r>
              <a:rPr lang="en-US" sz="2800" b="1" i="1" dirty="0">
                <a:solidFill>
                  <a:srgbClr val="3333FF"/>
                </a:solidFill>
              </a:rPr>
              <a:t>related</a:t>
            </a:r>
            <a:r>
              <a:rPr lang="en-US" sz="2800" b="1" i="1" dirty="0">
                <a:solidFill>
                  <a:srgbClr val="002060"/>
                </a:solidFill>
              </a:rPr>
              <a:t> to the probability of </a:t>
            </a:r>
            <a:r>
              <a:rPr lang="en-US" sz="2800" b="1" i="1" dirty="0">
                <a:solidFill>
                  <a:srgbClr val="3333FF"/>
                </a:solidFill>
              </a:rPr>
              <a:t>being born in the originating version of the schema history</a:t>
            </a:r>
            <a:r>
              <a:rPr lang="en-US" sz="2800" b="1" i="1" dirty="0">
                <a:solidFill>
                  <a:srgbClr val="002060"/>
                </a:solidFill>
              </a:rPr>
              <a:t>?</a:t>
            </a:r>
          </a:p>
        </p:txBody>
      </p:sp>
      <p:sp>
        <p:nvSpPr>
          <p:cNvPr id="3" name="Content Placeholder 2">
            <a:extLst>
              <a:ext uri="{FF2B5EF4-FFF2-40B4-BE49-F238E27FC236}">
                <a16:creationId xmlns:a16="http://schemas.microsoft.com/office/drawing/2014/main" id="{80A98D52-2E7C-436C-81D4-B4464C0740D6}"/>
              </a:ext>
            </a:extLst>
          </p:cNvPr>
          <p:cNvSpPr>
            <a:spLocks noGrp="1"/>
          </p:cNvSpPr>
          <p:nvPr>
            <p:ph idx="1"/>
          </p:nvPr>
        </p:nvSpPr>
        <p:spPr>
          <a:xfrm>
            <a:off x="628650" y="1825625"/>
            <a:ext cx="7980512" cy="4351338"/>
          </a:xfrm>
        </p:spPr>
        <p:txBody>
          <a:bodyPr>
            <a:normAutofit/>
          </a:bodyPr>
          <a:lstStyle/>
          <a:p>
            <a:r>
              <a:rPr lang="en-US" sz="2000" i="1" dirty="0">
                <a:solidFill>
                  <a:srgbClr val="FF0000"/>
                </a:solidFill>
              </a:rPr>
              <a:t>Internal</a:t>
            </a:r>
            <a:r>
              <a:rPr lang="en-US" sz="2000" i="1" dirty="0"/>
              <a:t> and </a:t>
            </a:r>
            <a:r>
              <a:rPr lang="en-US" sz="2000" i="1" dirty="0">
                <a:solidFill>
                  <a:srgbClr val="FF0000"/>
                </a:solidFill>
              </a:rPr>
              <a:t>lookup</a:t>
            </a:r>
            <a:r>
              <a:rPr lang="en-US" sz="2000" i="1" dirty="0"/>
              <a:t> tables are more likely to be born in the originating version of their dataset's history, which, expressed in a different way, means that it is </a:t>
            </a:r>
            <a:r>
              <a:rPr lang="en-US" sz="2000" i="1" dirty="0">
                <a:solidFill>
                  <a:srgbClr val="FF0000"/>
                </a:solidFill>
              </a:rPr>
              <a:t>quite unlikely that they are " born" after this first version.</a:t>
            </a:r>
            <a:r>
              <a:rPr lang="en-US" sz="2000" i="1" dirty="0"/>
              <a:t> </a:t>
            </a:r>
          </a:p>
          <a:p>
            <a:r>
              <a:rPr lang="en-US" sz="2000" i="1" dirty="0"/>
              <a:t>In contrast, </a:t>
            </a:r>
            <a:r>
              <a:rPr lang="en-US" sz="2000" i="1" dirty="0">
                <a:solidFill>
                  <a:srgbClr val="3333FF"/>
                </a:solidFill>
              </a:rPr>
              <a:t>source</a:t>
            </a:r>
            <a:r>
              <a:rPr lang="en-US" sz="2000" i="1" dirty="0"/>
              <a:t> tables follow the trend of the general population and </a:t>
            </a:r>
            <a:r>
              <a:rPr lang="en-US" sz="2000" i="1" dirty="0">
                <a:solidFill>
                  <a:srgbClr val="3333FF"/>
                </a:solidFill>
              </a:rPr>
              <a:t>isolated</a:t>
            </a:r>
            <a:r>
              <a:rPr lang="en-US" sz="2000" i="1" dirty="0"/>
              <a:t> tables are the ones with </a:t>
            </a:r>
            <a:r>
              <a:rPr lang="en-US" sz="2000" i="1" dirty="0">
                <a:solidFill>
                  <a:srgbClr val="3333FF"/>
                </a:solidFill>
              </a:rPr>
              <a:t>higher chances to be born in versions succeeding the originating one.</a:t>
            </a:r>
          </a:p>
        </p:txBody>
      </p:sp>
      <p:pic>
        <p:nvPicPr>
          <p:cNvPr id="5" name="Picture 4">
            <a:extLst>
              <a:ext uri="{FF2B5EF4-FFF2-40B4-BE49-F238E27FC236}">
                <a16:creationId xmlns:a16="http://schemas.microsoft.com/office/drawing/2014/main" id="{1E40C31C-C27C-4DF7-A681-467B3F354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3827891"/>
            <a:ext cx="9144000" cy="3030109"/>
          </a:xfrm>
          <a:prstGeom prst="rect">
            <a:avLst/>
          </a:prstGeom>
          <a:ln>
            <a:solidFill>
              <a:srgbClr val="002060"/>
            </a:solidFill>
          </a:ln>
        </p:spPr>
      </p:pic>
    </p:spTree>
    <p:extLst>
      <p:ext uri="{BB962C8B-B14F-4D97-AF65-F5344CB8AC3E}">
        <p14:creationId xmlns:p14="http://schemas.microsoft.com/office/powerpoint/2010/main" val="393671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C686-B337-41D3-B8A9-5A68A6007706}"/>
              </a:ext>
            </a:extLst>
          </p:cNvPr>
          <p:cNvSpPr>
            <a:spLocks noGrp="1"/>
          </p:cNvSpPr>
          <p:nvPr>
            <p:ph type="title"/>
          </p:nvPr>
        </p:nvSpPr>
        <p:spPr/>
        <p:txBody>
          <a:bodyPr>
            <a:noAutofit/>
          </a:bodyPr>
          <a:lstStyle/>
          <a:p>
            <a:r>
              <a:rPr lang="en-US" sz="3200" b="1" i="1" dirty="0"/>
              <a:t>Research Question: is there a relationship between the </a:t>
            </a:r>
            <a:r>
              <a:rPr lang="en-US" sz="3200" b="1" i="1" dirty="0">
                <a:solidFill>
                  <a:srgbClr val="3333FF"/>
                </a:solidFill>
              </a:rPr>
              <a:t>topological category </a:t>
            </a:r>
            <a:r>
              <a:rPr lang="en-US" sz="3200" b="1" i="1" dirty="0"/>
              <a:t>of a table and its </a:t>
            </a:r>
            <a:r>
              <a:rPr lang="en-US" sz="3200" b="1" i="1" dirty="0">
                <a:solidFill>
                  <a:srgbClr val="3333FF"/>
                </a:solidFill>
              </a:rPr>
              <a:t>update activity</a:t>
            </a:r>
            <a:r>
              <a:rPr lang="en-US" sz="3200" b="1" i="1" dirty="0"/>
              <a:t>?</a:t>
            </a:r>
          </a:p>
        </p:txBody>
      </p:sp>
      <p:sp>
        <p:nvSpPr>
          <p:cNvPr id="3" name="Content Placeholder 2">
            <a:extLst>
              <a:ext uri="{FF2B5EF4-FFF2-40B4-BE49-F238E27FC236}">
                <a16:creationId xmlns:a16="http://schemas.microsoft.com/office/drawing/2014/main" id="{3B14CBDF-1C11-49AB-97CA-B5A8E5E3BE34}"/>
              </a:ext>
            </a:extLst>
          </p:cNvPr>
          <p:cNvSpPr>
            <a:spLocks noGrp="1"/>
          </p:cNvSpPr>
          <p:nvPr>
            <p:ph sz="half" idx="1"/>
          </p:nvPr>
        </p:nvSpPr>
        <p:spPr/>
        <p:txBody>
          <a:bodyPr/>
          <a:lstStyle/>
          <a:p>
            <a:pPr>
              <a:spcBef>
                <a:spcPts val="2400"/>
              </a:spcBef>
              <a:buSzPct val="90000"/>
            </a:pPr>
            <a:r>
              <a:rPr lang="en-US" dirty="0"/>
              <a:t>3 </a:t>
            </a:r>
            <a:r>
              <a:rPr lang="en-US" dirty="0">
                <a:solidFill>
                  <a:srgbClr val="0000FF"/>
                </a:solidFill>
              </a:rPr>
              <a:t>activity</a:t>
            </a:r>
            <a:r>
              <a:rPr lang="en-US" dirty="0"/>
              <a:t> categories</a:t>
            </a:r>
            <a:r>
              <a:rPr lang="en-US" baseline="30000" dirty="0"/>
              <a:t>*</a:t>
            </a:r>
          </a:p>
          <a:p>
            <a:pPr marL="690300" lvl="1" indent="-342900">
              <a:spcBef>
                <a:spcPts val="2400"/>
              </a:spcBef>
              <a:buSzPct val="90000"/>
            </a:pPr>
            <a:r>
              <a:rPr lang="en-US" b="1" dirty="0">
                <a:solidFill>
                  <a:srgbClr val="C00000"/>
                </a:solidFill>
              </a:rPr>
              <a:t>Rigid</a:t>
            </a:r>
          </a:p>
          <a:p>
            <a:pPr marL="690300" lvl="1" indent="-342900">
              <a:spcBef>
                <a:spcPts val="1200"/>
              </a:spcBef>
              <a:buSzPct val="90000"/>
            </a:pPr>
            <a:r>
              <a:rPr lang="en-US" b="1" dirty="0">
                <a:solidFill>
                  <a:srgbClr val="C00000"/>
                </a:solidFill>
              </a:rPr>
              <a:t>Quiet</a:t>
            </a:r>
          </a:p>
          <a:p>
            <a:pPr marL="690300" lvl="1" indent="-342900">
              <a:spcBef>
                <a:spcPts val="1200"/>
              </a:spcBef>
              <a:buSzPct val="90000"/>
            </a:pPr>
            <a:r>
              <a:rPr lang="en-US" b="1" dirty="0">
                <a:solidFill>
                  <a:srgbClr val="C00000"/>
                </a:solidFill>
              </a:rPr>
              <a:t>Active </a:t>
            </a:r>
          </a:p>
          <a:p>
            <a:endParaRPr lang="en-US" dirty="0"/>
          </a:p>
        </p:txBody>
      </p:sp>
      <p:pic>
        <p:nvPicPr>
          <p:cNvPr id="7" name="Content Placeholder 6">
            <a:extLst>
              <a:ext uri="{FF2B5EF4-FFF2-40B4-BE49-F238E27FC236}">
                <a16:creationId xmlns:a16="http://schemas.microsoft.com/office/drawing/2014/main" id="{DD5EBE96-D66A-4B1F-96E4-DE2AF5BA6D4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38090" y="2252477"/>
            <a:ext cx="6305910" cy="3164017"/>
          </a:xfrm>
          <a:ln>
            <a:solidFill>
              <a:srgbClr val="002060"/>
            </a:solidFill>
          </a:ln>
        </p:spPr>
      </p:pic>
      <p:sp>
        <p:nvSpPr>
          <p:cNvPr id="5" name="4 - TextBox">
            <a:extLst>
              <a:ext uri="{FF2B5EF4-FFF2-40B4-BE49-F238E27FC236}">
                <a16:creationId xmlns:a16="http://schemas.microsoft.com/office/drawing/2014/main" id="{5E52C3BD-6DF5-496C-9BF3-BB9F66B241A6}"/>
              </a:ext>
            </a:extLst>
          </p:cNvPr>
          <p:cNvSpPr txBox="1"/>
          <p:nvPr/>
        </p:nvSpPr>
        <p:spPr>
          <a:xfrm>
            <a:off x="220374" y="5595682"/>
            <a:ext cx="3359588" cy="1077218"/>
          </a:xfrm>
          <a:prstGeom prst="rect">
            <a:avLst/>
          </a:prstGeom>
          <a:solidFill>
            <a:schemeClr val="accent1">
              <a:lumMod val="40000"/>
              <a:lumOff val="60000"/>
            </a:schemeClr>
          </a:solidFill>
        </p:spPr>
        <p:txBody>
          <a:bodyPr wrap="square" rtlCol="0">
            <a:spAutoFit/>
          </a:bodyPr>
          <a:lstStyle/>
          <a:p>
            <a:pPr marL="0" lvl="1"/>
            <a:r>
              <a:rPr lang="en-US" sz="1600" dirty="0">
                <a:solidFill>
                  <a:srgbClr val="002060"/>
                </a:solidFill>
              </a:rPr>
              <a:t>*: P. Vassiliadis, A. Zarras, I. Skoulis , How is Life for a Table in an Evolving Relational Schema? Birth, Death and Everything in Between, ER 2015</a:t>
            </a:r>
            <a:endParaRPr lang="el-GR" sz="1600" dirty="0">
              <a:solidFill>
                <a:srgbClr val="002060"/>
              </a:solidFill>
            </a:endParaRPr>
          </a:p>
        </p:txBody>
      </p:sp>
      <p:sp>
        <p:nvSpPr>
          <p:cNvPr id="8" name="Rectangle 7">
            <a:extLst>
              <a:ext uri="{FF2B5EF4-FFF2-40B4-BE49-F238E27FC236}">
                <a16:creationId xmlns:a16="http://schemas.microsoft.com/office/drawing/2014/main" id="{EC2C297F-DEA9-4DC4-95E5-FEEC9AD8C1ED}"/>
              </a:ext>
            </a:extLst>
          </p:cNvPr>
          <p:cNvSpPr/>
          <p:nvPr/>
        </p:nvSpPr>
        <p:spPr>
          <a:xfrm>
            <a:off x="6902210" y="5515706"/>
            <a:ext cx="2181405" cy="1323439"/>
          </a:xfrm>
          <a:prstGeom prst="rect">
            <a:avLst/>
          </a:prstGeom>
        </p:spPr>
        <p:txBody>
          <a:bodyPr wrap="square">
            <a:spAutoFit/>
          </a:bodyPr>
          <a:lstStyle/>
          <a:p>
            <a:pPr>
              <a:spcBef>
                <a:spcPts val="2400"/>
              </a:spcBef>
              <a:buSzPct val="90000"/>
            </a:pPr>
            <a:r>
              <a:rPr lang="en-US" sz="1600" b="1" dirty="0">
                <a:solidFill>
                  <a:srgbClr val="C00000"/>
                </a:solidFill>
              </a:rPr>
              <a:t>Quiet</a:t>
            </a:r>
            <a:r>
              <a:rPr lang="en-US" sz="1600" dirty="0"/>
              <a:t> tables are the largest group in 3/5 datasets; when not, </a:t>
            </a:r>
            <a:r>
              <a:rPr lang="en-US" sz="1600" b="1" dirty="0">
                <a:solidFill>
                  <a:srgbClr val="C00000"/>
                </a:solidFill>
              </a:rPr>
              <a:t>rigid</a:t>
            </a:r>
            <a:r>
              <a:rPr lang="en-US" sz="1600" dirty="0"/>
              <a:t> are the most populous</a:t>
            </a:r>
          </a:p>
        </p:txBody>
      </p:sp>
      <p:cxnSp>
        <p:nvCxnSpPr>
          <p:cNvPr id="10" name="Straight Connector 9">
            <a:extLst>
              <a:ext uri="{FF2B5EF4-FFF2-40B4-BE49-F238E27FC236}">
                <a16:creationId xmlns:a16="http://schemas.microsoft.com/office/drawing/2014/main" id="{436002C7-75BA-4C1D-986C-5ADE43E31C7E}"/>
              </a:ext>
            </a:extLst>
          </p:cNvPr>
          <p:cNvCxnSpPr>
            <a:cxnSpLocks/>
          </p:cNvCxnSpPr>
          <p:nvPr/>
        </p:nvCxnSpPr>
        <p:spPr>
          <a:xfrm>
            <a:off x="6902211" y="5463945"/>
            <a:ext cx="21076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36EDF8F5-6069-4BBC-8DE3-FD07E501F2C6}"/>
              </a:ext>
            </a:extLst>
          </p:cNvPr>
          <p:cNvSpPr>
            <a:spLocks noGrp="1"/>
          </p:cNvSpPr>
          <p:nvPr>
            <p:ph type="sldNum" sz="quarter" idx="12"/>
          </p:nvPr>
        </p:nvSpPr>
        <p:spPr>
          <a:xfrm>
            <a:off x="7026215" y="6435569"/>
            <a:ext cx="2057400" cy="365125"/>
          </a:xfrm>
        </p:spPr>
        <p:txBody>
          <a:bodyPr/>
          <a:lstStyle/>
          <a:p>
            <a:fld id="{8E5E8620-0DF1-4244-81FF-597A531CAAB8}" type="slidenum">
              <a:rPr lang="en-US" smtClean="0"/>
              <a:t>22</a:t>
            </a:fld>
            <a:endParaRPr lang="en-US" dirty="0"/>
          </a:p>
        </p:txBody>
      </p:sp>
    </p:spTree>
    <p:extLst>
      <p:ext uri="{BB962C8B-B14F-4D97-AF65-F5344CB8AC3E}">
        <p14:creationId xmlns:p14="http://schemas.microsoft.com/office/powerpoint/2010/main" val="4055317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385A-E3DD-4E54-8062-E23A08980570}"/>
              </a:ext>
            </a:extLst>
          </p:cNvPr>
          <p:cNvSpPr>
            <a:spLocks noGrp="1"/>
          </p:cNvSpPr>
          <p:nvPr>
            <p:ph type="title"/>
          </p:nvPr>
        </p:nvSpPr>
        <p:spPr/>
        <p:txBody>
          <a:bodyPr>
            <a:noAutofit/>
          </a:bodyPr>
          <a:lstStyle/>
          <a:p>
            <a:r>
              <a:rPr lang="en-US" sz="3200" b="1" i="1" dirty="0"/>
              <a:t>Research Question: is there a relationship between the </a:t>
            </a:r>
            <a:r>
              <a:rPr lang="en-US" sz="3200" b="1" i="1" dirty="0">
                <a:solidFill>
                  <a:srgbClr val="3333FF"/>
                </a:solidFill>
              </a:rPr>
              <a:t>topological category </a:t>
            </a:r>
            <a:r>
              <a:rPr lang="en-US" sz="3200" b="1" i="1" dirty="0"/>
              <a:t>of a table and its </a:t>
            </a:r>
            <a:r>
              <a:rPr lang="en-US" sz="3200" b="1" i="1" dirty="0">
                <a:solidFill>
                  <a:srgbClr val="3333FF"/>
                </a:solidFill>
              </a:rPr>
              <a:t>update activity</a:t>
            </a:r>
            <a:r>
              <a:rPr lang="en-US" sz="3200" b="1" i="1" dirty="0"/>
              <a:t>?</a:t>
            </a:r>
            <a:endParaRPr lang="en-US" sz="3200" dirty="0"/>
          </a:p>
        </p:txBody>
      </p:sp>
      <p:sp>
        <p:nvSpPr>
          <p:cNvPr id="3" name="Content Placeholder 2">
            <a:extLst>
              <a:ext uri="{FF2B5EF4-FFF2-40B4-BE49-F238E27FC236}">
                <a16:creationId xmlns:a16="http://schemas.microsoft.com/office/drawing/2014/main" id="{CF037605-5D8A-4F29-8C80-D1A9BCE0964B}"/>
              </a:ext>
            </a:extLst>
          </p:cNvPr>
          <p:cNvSpPr>
            <a:spLocks noGrp="1"/>
          </p:cNvSpPr>
          <p:nvPr>
            <p:ph idx="1"/>
          </p:nvPr>
        </p:nvSpPr>
        <p:spPr>
          <a:xfrm>
            <a:off x="628650" y="1825625"/>
            <a:ext cx="7886700" cy="2902794"/>
          </a:xfrm>
        </p:spPr>
        <p:txBody>
          <a:bodyPr>
            <a:normAutofit/>
          </a:bodyPr>
          <a:lstStyle/>
          <a:p>
            <a:r>
              <a:rPr lang="en-US" sz="2400" dirty="0">
                <a:solidFill>
                  <a:srgbClr val="3333FF"/>
                </a:solidFill>
              </a:rPr>
              <a:t>Isolated</a:t>
            </a:r>
            <a:r>
              <a:rPr lang="en-US" sz="2400" dirty="0"/>
              <a:t>: mostly </a:t>
            </a:r>
            <a:r>
              <a:rPr lang="en-US" sz="2400" dirty="0">
                <a:solidFill>
                  <a:srgbClr val="3333FF"/>
                </a:solidFill>
              </a:rPr>
              <a:t>rigid</a:t>
            </a:r>
            <a:r>
              <a:rPr lang="en-US" sz="2400" dirty="0"/>
              <a:t> and very rarely active!</a:t>
            </a:r>
          </a:p>
          <a:p>
            <a:r>
              <a:rPr lang="en-US" sz="2400" dirty="0">
                <a:solidFill>
                  <a:schemeClr val="tx1">
                    <a:lumMod val="75000"/>
                    <a:lumOff val="25000"/>
                  </a:schemeClr>
                </a:solidFill>
              </a:rPr>
              <a:t>Source</a:t>
            </a:r>
            <a:r>
              <a:rPr lang="en-US" sz="2400" dirty="0"/>
              <a:t>: follow the overall pattern of their dataset (also due to population) =&gt; </a:t>
            </a:r>
            <a:r>
              <a:rPr lang="en-US" sz="2400" dirty="0">
                <a:solidFill>
                  <a:schemeClr val="tx1">
                    <a:lumMod val="75000"/>
                    <a:lumOff val="25000"/>
                  </a:schemeClr>
                </a:solidFill>
              </a:rPr>
              <a:t>mostly quiet or rigid</a:t>
            </a:r>
            <a:r>
              <a:rPr lang="en-US" sz="2400" dirty="0"/>
              <a:t>, and rarely active.</a:t>
            </a:r>
          </a:p>
          <a:p>
            <a:r>
              <a:rPr lang="en-US" sz="2400" dirty="0">
                <a:solidFill>
                  <a:srgbClr val="C00000"/>
                </a:solidFill>
              </a:rPr>
              <a:t>Lookup</a:t>
            </a:r>
            <a:r>
              <a:rPr lang="en-US" sz="2400" dirty="0"/>
              <a:t>: </a:t>
            </a:r>
            <a:r>
              <a:rPr lang="en-US" sz="2400" dirty="0">
                <a:solidFill>
                  <a:srgbClr val="C00000"/>
                </a:solidFill>
              </a:rPr>
              <a:t>more prone to changes </a:t>
            </a:r>
            <a:r>
              <a:rPr lang="en-US" sz="2400" dirty="0" err="1"/>
              <a:t>wrt</a:t>
            </a:r>
            <a:r>
              <a:rPr lang="en-US" sz="2400" dirty="0"/>
              <a:t> above ones, and </a:t>
            </a:r>
            <a:r>
              <a:rPr lang="en-US" sz="2400" dirty="0" err="1"/>
              <a:t>wrt</a:t>
            </a:r>
            <a:r>
              <a:rPr lang="en-US" sz="2400" dirty="0"/>
              <a:t> the overall dataset.</a:t>
            </a:r>
          </a:p>
          <a:p>
            <a:r>
              <a:rPr lang="en-US" sz="2400" dirty="0">
                <a:solidFill>
                  <a:srgbClr val="FF0000"/>
                </a:solidFill>
              </a:rPr>
              <a:t>Internal</a:t>
            </a:r>
            <a:r>
              <a:rPr lang="en-US" sz="2400" dirty="0"/>
              <a:t>: </a:t>
            </a:r>
            <a:r>
              <a:rPr lang="en-US" sz="2400" dirty="0">
                <a:solidFill>
                  <a:srgbClr val="FF0000"/>
                </a:solidFill>
              </a:rPr>
              <a:t>mostly active</a:t>
            </a:r>
            <a:r>
              <a:rPr lang="en-US" sz="2400" dirty="0"/>
              <a:t>, with probability higher than in any other activity category!</a:t>
            </a:r>
          </a:p>
        </p:txBody>
      </p:sp>
      <p:pic>
        <p:nvPicPr>
          <p:cNvPr id="4" name="Picture 3">
            <a:extLst>
              <a:ext uri="{FF2B5EF4-FFF2-40B4-BE49-F238E27FC236}">
                <a16:creationId xmlns:a16="http://schemas.microsoft.com/office/drawing/2014/main" id="{073AA00F-9E8E-4050-A8B8-0C3903C2902A}"/>
              </a:ext>
            </a:extLst>
          </p:cNvPr>
          <p:cNvPicPr>
            <a:picLocks noChangeAspect="1"/>
          </p:cNvPicPr>
          <p:nvPr/>
        </p:nvPicPr>
        <p:blipFill rotWithShape="1">
          <a:blip r:embed="rId2">
            <a:extLst>
              <a:ext uri="{28A0092B-C50C-407E-A947-70E740481C1C}">
                <a14:useLocalDpi xmlns:a14="http://schemas.microsoft.com/office/drawing/2010/main" val="0"/>
              </a:ext>
            </a:extLst>
          </a:blip>
          <a:srcRect b="47557"/>
          <a:stretch/>
        </p:blipFill>
        <p:spPr>
          <a:xfrm>
            <a:off x="0" y="4728419"/>
            <a:ext cx="9144000" cy="2129581"/>
          </a:xfrm>
          <a:prstGeom prst="rect">
            <a:avLst/>
          </a:prstGeom>
          <a:ln>
            <a:solidFill>
              <a:srgbClr val="002060"/>
            </a:solidFill>
          </a:ln>
        </p:spPr>
      </p:pic>
    </p:spTree>
    <p:extLst>
      <p:ext uri="{BB962C8B-B14F-4D97-AF65-F5344CB8AC3E}">
        <p14:creationId xmlns:p14="http://schemas.microsoft.com/office/powerpoint/2010/main" val="302683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385A-E3DD-4E54-8062-E23A08980570}"/>
              </a:ext>
            </a:extLst>
          </p:cNvPr>
          <p:cNvSpPr>
            <a:spLocks noGrp="1"/>
          </p:cNvSpPr>
          <p:nvPr>
            <p:ph type="title"/>
          </p:nvPr>
        </p:nvSpPr>
        <p:spPr/>
        <p:txBody>
          <a:bodyPr>
            <a:noAutofit/>
          </a:bodyPr>
          <a:lstStyle/>
          <a:p>
            <a:r>
              <a:rPr lang="en-US" sz="3200" b="1" i="1" dirty="0"/>
              <a:t>Research Question: is there a relationship between the </a:t>
            </a:r>
            <a:r>
              <a:rPr lang="en-US" sz="3200" b="1" i="1" dirty="0">
                <a:solidFill>
                  <a:srgbClr val="3333FF"/>
                </a:solidFill>
              </a:rPr>
              <a:t>topological category </a:t>
            </a:r>
            <a:r>
              <a:rPr lang="en-US" sz="3200" b="1" i="1" dirty="0"/>
              <a:t>of a table and its </a:t>
            </a:r>
            <a:r>
              <a:rPr lang="en-US" sz="3200" b="1" i="1" dirty="0">
                <a:solidFill>
                  <a:srgbClr val="3333FF"/>
                </a:solidFill>
              </a:rPr>
              <a:t>update activity</a:t>
            </a:r>
            <a:r>
              <a:rPr lang="en-US" sz="3200" b="1" i="1" dirty="0"/>
              <a:t>?</a:t>
            </a:r>
            <a:endParaRPr lang="en-US" sz="3200" dirty="0"/>
          </a:p>
        </p:txBody>
      </p:sp>
      <p:sp>
        <p:nvSpPr>
          <p:cNvPr id="3" name="Content Placeholder 2">
            <a:extLst>
              <a:ext uri="{FF2B5EF4-FFF2-40B4-BE49-F238E27FC236}">
                <a16:creationId xmlns:a16="http://schemas.microsoft.com/office/drawing/2014/main" id="{CF037605-5D8A-4F29-8C80-D1A9BCE0964B}"/>
              </a:ext>
            </a:extLst>
          </p:cNvPr>
          <p:cNvSpPr>
            <a:spLocks noGrp="1"/>
          </p:cNvSpPr>
          <p:nvPr>
            <p:ph idx="1"/>
          </p:nvPr>
        </p:nvSpPr>
        <p:spPr>
          <a:xfrm>
            <a:off x="628650" y="1825625"/>
            <a:ext cx="7886700" cy="2902794"/>
          </a:xfrm>
        </p:spPr>
        <p:txBody>
          <a:bodyPr>
            <a:normAutofit fontScale="92500" lnSpcReduction="20000"/>
          </a:bodyPr>
          <a:lstStyle/>
          <a:p>
            <a:r>
              <a:rPr lang="en-US" dirty="0">
                <a:solidFill>
                  <a:srgbClr val="3333FF"/>
                </a:solidFill>
              </a:rPr>
              <a:t>Rigid tables</a:t>
            </a:r>
            <a:r>
              <a:rPr lang="en-US" dirty="0"/>
              <a:t>: </a:t>
            </a:r>
            <a:r>
              <a:rPr lang="en-US" dirty="0">
                <a:solidFill>
                  <a:srgbClr val="3333FF"/>
                </a:solidFill>
              </a:rPr>
              <a:t>mostly isolated or source</a:t>
            </a:r>
            <a:r>
              <a:rPr lang="en-US" dirty="0"/>
              <a:t>. The probability for a rigid table to be lookup very low and almost zero for internals.</a:t>
            </a:r>
          </a:p>
          <a:p>
            <a:r>
              <a:rPr lang="en-US" dirty="0"/>
              <a:t>Quiet tables distribution ~ aggregate distribution in all datasets. Closely follows the most populous category (source, isolated) too.</a:t>
            </a:r>
          </a:p>
          <a:p>
            <a:r>
              <a:rPr lang="en-US" dirty="0">
                <a:solidFill>
                  <a:srgbClr val="FF0000"/>
                </a:solidFill>
              </a:rPr>
              <a:t>Active</a:t>
            </a:r>
            <a:r>
              <a:rPr lang="en-US" dirty="0"/>
              <a:t> tables are strongly inclined towards </a:t>
            </a:r>
            <a:r>
              <a:rPr lang="en-US" dirty="0">
                <a:solidFill>
                  <a:srgbClr val="FF0000"/>
                </a:solidFill>
              </a:rPr>
              <a:t>higher topological complexity</a:t>
            </a:r>
            <a:r>
              <a:rPr lang="en-US" dirty="0"/>
              <a:t>, esp. </a:t>
            </a:r>
            <a:r>
              <a:rPr lang="en-US" dirty="0">
                <a:solidFill>
                  <a:srgbClr val="FF0000"/>
                </a:solidFill>
              </a:rPr>
              <a:t>internals</a:t>
            </a:r>
            <a:r>
              <a:rPr lang="en-US" dirty="0"/>
              <a:t>, much higher than their dataset’s distribution. </a:t>
            </a:r>
          </a:p>
        </p:txBody>
      </p:sp>
      <p:pic>
        <p:nvPicPr>
          <p:cNvPr id="5" name="Picture 4">
            <a:extLst>
              <a:ext uri="{FF2B5EF4-FFF2-40B4-BE49-F238E27FC236}">
                <a16:creationId xmlns:a16="http://schemas.microsoft.com/office/drawing/2014/main" id="{C825D874-F514-4973-85B9-3FFA26CEA9B6}"/>
              </a:ext>
            </a:extLst>
          </p:cNvPr>
          <p:cNvPicPr>
            <a:picLocks noChangeAspect="1"/>
          </p:cNvPicPr>
          <p:nvPr/>
        </p:nvPicPr>
        <p:blipFill rotWithShape="1">
          <a:blip r:embed="rId2">
            <a:extLst>
              <a:ext uri="{28A0092B-C50C-407E-A947-70E740481C1C}">
                <a14:useLocalDpi xmlns:a14="http://schemas.microsoft.com/office/drawing/2010/main" val="0"/>
              </a:ext>
            </a:extLst>
          </a:blip>
          <a:srcRect t="52608"/>
          <a:stretch/>
        </p:blipFill>
        <p:spPr>
          <a:xfrm>
            <a:off x="0" y="4863355"/>
            <a:ext cx="9144000" cy="1924490"/>
          </a:xfrm>
          <a:prstGeom prst="rect">
            <a:avLst/>
          </a:prstGeom>
          <a:ln>
            <a:solidFill>
              <a:srgbClr val="002060"/>
            </a:solidFill>
          </a:ln>
        </p:spPr>
      </p:pic>
    </p:spTree>
    <p:extLst>
      <p:ext uri="{BB962C8B-B14F-4D97-AF65-F5344CB8AC3E}">
        <p14:creationId xmlns:p14="http://schemas.microsoft.com/office/powerpoint/2010/main" val="1017423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1D0BBF-85F9-4DCB-85C1-8EA0D1EB8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7091"/>
            <a:ext cx="9144000" cy="4060754"/>
          </a:xfrm>
          <a:prstGeom prst="rect">
            <a:avLst/>
          </a:prstGeom>
          <a:ln>
            <a:solidFill>
              <a:srgbClr val="002060"/>
            </a:solidFill>
          </a:ln>
        </p:spPr>
      </p:pic>
      <p:sp>
        <p:nvSpPr>
          <p:cNvPr id="4" name="Rectangle 3">
            <a:extLst>
              <a:ext uri="{FF2B5EF4-FFF2-40B4-BE49-F238E27FC236}">
                <a16:creationId xmlns:a16="http://schemas.microsoft.com/office/drawing/2014/main" id="{AB5EB1BC-C04D-4BA4-B3F5-54A31A577730}"/>
              </a:ext>
            </a:extLst>
          </p:cNvPr>
          <p:cNvSpPr/>
          <p:nvPr/>
        </p:nvSpPr>
        <p:spPr>
          <a:xfrm>
            <a:off x="628650" y="1343183"/>
            <a:ext cx="7886700" cy="1200329"/>
          </a:xfrm>
          <a:prstGeom prst="rect">
            <a:avLst/>
          </a:prstGeom>
        </p:spPr>
        <p:txBody>
          <a:bodyPr wrap="square">
            <a:spAutoFit/>
          </a:bodyPr>
          <a:lstStyle/>
          <a:p>
            <a:r>
              <a:rPr lang="en-US" dirty="0">
                <a:solidFill>
                  <a:srgbClr val="0000FF"/>
                </a:solidFill>
                <a:latin typeface="CMTI10"/>
              </a:rPr>
              <a:t>The topological category of a table is quite strongly related to its update activity. Isolated and source tables are inclined towards zero or few updates in their lifetime, lookup tables with few or many changes and internal tables with an inclination to active lives with many updates.</a:t>
            </a:r>
            <a:endParaRPr lang="en-US" dirty="0"/>
          </a:p>
        </p:txBody>
      </p:sp>
      <p:sp>
        <p:nvSpPr>
          <p:cNvPr id="5" name="Title 4">
            <a:extLst>
              <a:ext uri="{FF2B5EF4-FFF2-40B4-BE49-F238E27FC236}">
                <a16:creationId xmlns:a16="http://schemas.microsoft.com/office/drawing/2014/main" id="{9120DFE5-2FEA-4CC1-A95F-2E13D7C49830}"/>
              </a:ext>
            </a:extLst>
          </p:cNvPr>
          <p:cNvSpPr>
            <a:spLocks noGrp="1"/>
          </p:cNvSpPr>
          <p:nvPr>
            <p:ph type="title"/>
          </p:nvPr>
        </p:nvSpPr>
        <p:spPr>
          <a:xfrm>
            <a:off x="628650" y="243059"/>
            <a:ext cx="7886700" cy="859824"/>
          </a:xfrm>
        </p:spPr>
        <p:txBody>
          <a:bodyPr>
            <a:normAutofit/>
          </a:bodyPr>
          <a:lstStyle/>
          <a:p>
            <a:r>
              <a:rPr lang="en-US" sz="2400" b="1" i="1" dirty="0"/>
              <a:t>Research Question: is there a relationship between the </a:t>
            </a:r>
            <a:r>
              <a:rPr lang="en-US" sz="2400" b="1" i="1" dirty="0">
                <a:solidFill>
                  <a:srgbClr val="3333FF"/>
                </a:solidFill>
              </a:rPr>
              <a:t>topological category </a:t>
            </a:r>
            <a:r>
              <a:rPr lang="en-US" sz="2400" b="1" i="1" dirty="0"/>
              <a:t>of a table and its </a:t>
            </a:r>
            <a:r>
              <a:rPr lang="en-US" sz="2400" b="1" i="1" dirty="0">
                <a:solidFill>
                  <a:srgbClr val="3333FF"/>
                </a:solidFill>
              </a:rPr>
              <a:t>update activity</a:t>
            </a:r>
            <a:r>
              <a:rPr lang="en-US" sz="2400" b="1" i="1" dirty="0"/>
              <a:t>?</a:t>
            </a:r>
            <a:endParaRPr lang="en-US" sz="2400" dirty="0"/>
          </a:p>
        </p:txBody>
      </p:sp>
    </p:spTree>
    <p:extLst>
      <p:ext uri="{BB962C8B-B14F-4D97-AF65-F5344CB8AC3E}">
        <p14:creationId xmlns:p14="http://schemas.microsoft.com/office/powerpoint/2010/main" val="1164651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24DB-27EA-4B65-AAAA-E3BAA671AE77}"/>
              </a:ext>
            </a:extLst>
          </p:cNvPr>
          <p:cNvSpPr>
            <a:spLocks noGrp="1"/>
          </p:cNvSpPr>
          <p:nvPr>
            <p:ph type="title"/>
          </p:nvPr>
        </p:nvSpPr>
        <p:spPr/>
        <p:txBody>
          <a:bodyPr/>
          <a:lstStyle/>
          <a:p>
            <a:r>
              <a:rPr lang="en-US" dirty="0"/>
              <a:t>Analysis: Resize of table schemata</a:t>
            </a:r>
            <a:br>
              <a:rPr lang="en-US" dirty="0"/>
            </a:br>
            <a:endParaRPr lang="en-US" dirty="0"/>
          </a:p>
        </p:txBody>
      </p:sp>
      <p:sp>
        <p:nvSpPr>
          <p:cNvPr id="5" name="Content Placeholder 4">
            <a:extLst>
              <a:ext uri="{FF2B5EF4-FFF2-40B4-BE49-F238E27FC236}">
                <a16:creationId xmlns:a16="http://schemas.microsoft.com/office/drawing/2014/main" id="{388B72B0-262D-4B3C-9259-AC09C363C938}"/>
              </a:ext>
            </a:extLst>
          </p:cNvPr>
          <p:cNvSpPr>
            <a:spLocks noGrp="1"/>
          </p:cNvSpPr>
          <p:nvPr>
            <p:ph idx="1"/>
          </p:nvPr>
        </p:nvSpPr>
        <p:spPr>
          <a:xfrm>
            <a:off x="628650" y="1061049"/>
            <a:ext cx="7886700" cy="2175969"/>
          </a:xfrm>
        </p:spPr>
        <p:txBody>
          <a:bodyPr>
            <a:normAutofit fontScale="92500" lnSpcReduction="10000"/>
          </a:bodyPr>
          <a:lstStyle/>
          <a:p>
            <a:pPr>
              <a:spcBef>
                <a:spcPts val="1200"/>
              </a:spcBef>
              <a:buSzPct val="90000"/>
            </a:pPr>
            <a:r>
              <a:rPr lang="en-US" sz="2000" dirty="0"/>
              <a:t>Table schema resize: ratio |#</a:t>
            </a:r>
            <a:r>
              <a:rPr lang="en-US" sz="2000" dirty="0" err="1"/>
              <a:t>attr@last</a:t>
            </a:r>
            <a:r>
              <a:rPr lang="en-US" sz="2000" dirty="0"/>
              <a:t> v.|/ |#</a:t>
            </a:r>
            <a:r>
              <a:rPr lang="en-US" sz="2000" dirty="0" err="1"/>
              <a:t>attr@first</a:t>
            </a:r>
            <a:r>
              <a:rPr lang="en-US" sz="2000" dirty="0"/>
              <a:t> v.| of the table</a:t>
            </a:r>
          </a:p>
          <a:p>
            <a:pPr>
              <a:spcBef>
                <a:spcPts val="1200"/>
              </a:spcBef>
              <a:buSzPct val="90000"/>
            </a:pPr>
            <a:r>
              <a:rPr lang="en-US" sz="2000" dirty="0"/>
              <a:t>Overall, at least half the tables remain steady and 25%-47% increase their schema, 2% - 6% reduce their schema</a:t>
            </a:r>
          </a:p>
          <a:p>
            <a:pPr>
              <a:spcBef>
                <a:spcPts val="1200"/>
              </a:spcBef>
              <a:buSzPct val="90000"/>
            </a:pPr>
            <a:r>
              <a:rPr lang="en-US" sz="2000" b="1" dirty="0">
                <a:solidFill>
                  <a:srgbClr val="0000FF"/>
                </a:solidFill>
              </a:rPr>
              <a:t>Internal</a:t>
            </a:r>
            <a:r>
              <a:rPr lang="en-US" sz="2000" dirty="0">
                <a:solidFill>
                  <a:srgbClr val="C00000"/>
                </a:solidFill>
              </a:rPr>
              <a:t> </a:t>
            </a:r>
            <a:r>
              <a:rPr lang="en-US" sz="2000" dirty="0"/>
              <a:t>and</a:t>
            </a:r>
            <a:r>
              <a:rPr lang="en-US" sz="2000" dirty="0">
                <a:solidFill>
                  <a:srgbClr val="C00000"/>
                </a:solidFill>
              </a:rPr>
              <a:t> </a:t>
            </a:r>
            <a:r>
              <a:rPr lang="en-US" sz="2000" b="1" dirty="0">
                <a:solidFill>
                  <a:srgbClr val="0000FF"/>
                </a:solidFill>
              </a:rPr>
              <a:t>lookup</a:t>
            </a:r>
            <a:r>
              <a:rPr lang="en-US" sz="2000" dirty="0">
                <a:solidFill>
                  <a:srgbClr val="C00000"/>
                </a:solidFill>
              </a:rPr>
              <a:t> </a:t>
            </a:r>
            <a:r>
              <a:rPr lang="en-US" sz="2000" dirty="0"/>
              <a:t>more prone to </a:t>
            </a:r>
            <a:r>
              <a:rPr lang="en-US" sz="2000" dirty="0">
                <a:solidFill>
                  <a:srgbClr val="C00000"/>
                </a:solidFill>
              </a:rPr>
              <a:t>increase</a:t>
            </a:r>
            <a:r>
              <a:rPr lang="en-US" sz="2000" dirty="0"/>
              <a:t> their size than the dataset’s avg., less prone to remain steady or reduce</a:t>
            </a:r>
          </a:p>
          <a:p>
            <a:pPr>
              <a:spcBef>
                <a:spcPts val="1200"/>
              </a:spcBef>
              <a:buSzPct val="90000"/>
            </a:pPr>
            <a:r>
              <a:rPr lang="en-US" sz="2000" b="1" dirty="0">
                <a:solidFill>
                  <a:srgbClr val="0000FF"/>
                </a:solidFill>
              </a:rPr>
              <a:t>Isolated</a:t>
            </a:r>
            <a:r>
              <a:rPr lang="en-US" sz="2000" dirty="0"/>
              <a:t> and </a:t>
            </a:r>
            <a:r>
              <a:rPr lang="en-US" sz="2000" b="1" dirty="0">
                <a:solidFill>
                  <a:srgbClr val="0000FF"/>
                </a:solidFill>
              </a:rPr>
              <a:t>source</a:t>
            </a:r>
            <a:r>
              <a:rPr lang="en-US" sz="2000" dirty="0"/>
              <a:t> have higher prob. to remain </a:t>
            </a:r>
            <a:r>
              <a:rPr lang="en-US" sz="2000" dirty="0">
                <a:solidFill>
                  <a:srgbClr val="C00000"/>
                </a:solidFill>
              </a:rPr>
              <a:t>steady</a:t>
            </a:r>
            <a:r>
              <a:rPr lang="en-US" sz="2000" dirty="0"/>
              <a:t> than the dataset’s avg., less prone to increase or reduce</a:t>
            </a:r>
          </a:p>
          <a:p>
            <a:pPr>
              <a:spcBef>
                <a:spcPts val="1200"/>
              </a:spcBef>
            </a:pPr>
            <a:endParaRPr lang="en-US" sz="2000" dirty="0"/>
          </a:p>
        </p:txBody>
      </p:sp>
      <p:graphicFrame>
        <p:nvGraphicFramePr>
          <p:cNvPr id="4" name="6 - Πίνακας">
            <a:extLst>
              <a:ext uri="{FF2B5EF4-FFF2-40B4-BE49-F238E27FC236}">
                <a16:creationId xmlns:a16="http://schemas.microsoft.com/office/drawing/2014/main" id="{3A6B1833-F7A2-41C3-9870-DB2C1F3E4B70}"/>
              </a:ext>
            </a:extLst>
          </p:cNvPr>
          <p:cNvGraphicFramePr>
            <a:graphicFrameLocks noGrp="1"/>
          </p:cNvGraphicFramePr>
          <p:nvPr>
            <p:extLst>
              <p:ext uri="{D42A27DB-BD31-4B8C-83A1-F6EECF244321}">
                <p14:modId xmlns:p14="http://schemas.microsoft.com/office/powerpoint/2010/main" val="1795634868"/>
              </p:ext>
            </p:extLst>
          </p:nvPr>
        </p:nvGraphicFramePr>
        <p:xfrm>
          <a:off x="383907" y="3448365"/>
          <a:ext cx="8496955" cy="3257010"/>
        </p:xfrm>
        <a:graphic>
          <a:graphicData uri="http://schemas.openxmlformats.org/drawingml/2006/table">
            <a:tbl>
              <a:tblPr/>
              <a:tblGrid>
                <a:gridCol w="521895">
                  <a:extLst>
                    <a:ext uri="{9D8B030D-6E8A-4147-A177-3AD203B41FA5}">
                      <a16:colId xmlns:a16="http://schemas.microsoft.com/office/drawing/2014/main" val="20000"/>
                    </a:ext>
                  </a:extLst>
                </a:gridCol>
                <a:gridCol w="398753">
                  <a:extLst>
                    <a:ext uri="{9D8B030D-6E8A-4147-A177-3AD203B41FA5}">
                      <a16:colId xmlns:a16="http://schemas.microsoft.com/office/drawing/2014/main" val="20001"/>
                    </a:ext>
                  </a:extLst>
                </a:gridCol>
                <a:gridCol w="398753">
                  <a:extLst>
                    <a:ext uri="{9D8B030D-6E8A-4147-A177-3AD203B41FA5}">
                      <a16:colId xmlns:a16="http://schemas.microsoft.com/office/drawing/2014/main" val="20002"/>
                    </a:ext>
                  </a:extLst>
                </a:gridCol>
                <a:gridCol w="398753">
                  <a:extLst>
                    <a:ext uri="{9D8B030D-6E8A-4147-A177-3AD203B41FA5}">
                      <a16:colId xmlns:a16="http://schemas.microsoft.com/office/drawing/2014/main" val="20003"/>
                    </a:ext>
                  </a:extLst>
                </a:gridCol>
                <a:gridCol w="398753">
                  <a:extLst>
                    <a:ext uri="{9D8B030D-6E8A-4147-A177-3AD203B41FA5}">
                      <a16:colId xmlns:a16="http://schemas.microsoft.com/office/drawing/2014/main" val="20004"/>
                    </a:ext>
                  </a:extLst>
                </a:gridCol>
                <a:gridCol w="398753">
                  <a:extLst>
                    <a:ext uri="{9D8B030D-6E8A-4147-A177-3AD203B41FA5}">
                      <a16:colId xmlns:a16="http://schemas.microsoft.com/office/drawing/2014/main" val="20005"/>
                    </a:ext>
                  </a:extLst>
                </a:gridCol>
                <a:gridCol w="398753">
                  <a:extLst>
                    <a:ext uri="{9D8B030D-6E8A-4147-A177-3AD203B41FA5}">
                      <a16:colId xmlns:a16="http://schemas.microsoft.com/office/drawing/2014/main" val="20006"/>
                    </a:ext>
                  </a:extLst>
                </a:gridCol>
                <a:gridCol w="398753">
                  <a:extLst>
                    <a:ext uri="{9D8B030D-6E8A-4147-A177-3AD203B41FA5}">
                      <a16:colId xmlns:a16="http://schemas.microsoft.com/office/drawing/2014/main" val="20007"/>
                    </a:ext>
                  </a:extLst>
                </a:gridCol>
                <a:gridCol w="398753">
                  <a:extLst>
                    <a:ext uri="{9D8B030D-6E8A-4147-A177-3AD203B41FA5}">
                      <a16:colId xmlns:a16="http://schemas.microsoft.com/office/drawing/2014/main" val="20008"/>
                    </a:ext>
                  </a:extLst>
                </a:gridCol>
                <a:gridCol w="398753">
                  <a:extLst>
                    <a:ext uri="{9D8B030D-6E8A-4147-A177-3AD203B41FA5}">
                      <a16:colId xmlns:a16="http://schemas.microsoft.com/office/drawing/2014/main" val="20009"/>
                    </a:ext>
                  </a:extLst>
                </a:gridCol>
                <a:gridCol w="398753">
                  <a:extLst>
                    <a:ext uri="{9D8B030D-6E8A-4147-A177-3AD203B41FA5}">
                      <a16:colId xmlns:a16="http://schemas.microsoft.com/office/drawing/2014/main" val="20010"/>
                    </a:ext>
                  </a:extLst>
                </a:gridCol>
                <a:gridCol w="398753">
                  <a:extLst>
                    <a:ext uri="{9D8B030D-6E8A-4147-A177-3AD203B41FA5}">
                      <a16:colId xmlns:a16="http://schemas.microsoft.com/office/drawing/2014/main" val="20011"/>
                    </a:ext>
                  </a:extLst>
                </a:gridCol>
                <a:gridCol w="398753">
                  <a:extLst>
                    <a:ext uri="{9D8B030D-6E8A-4147-A177-3AD203B41FA5}">
                      <a16:colId xmlns:a16="http://schemas.microsoft.com/office/drawing/2014/main" val="20012"/>
                    </a:ext>
                  </a:extLst>
                </a:gridCol>
                <a:gridCol w="398753">
                  <a:extLst>
                    <a:ext uri="{9D8B030D-6E8A-4147-A177-3AD203B41FA5}">
                      <a16:colId xmlns:a16="http://schemas.microsoft.com/office/drawing/2014/main" val="20013"/>
                    </a:ext>
                  </a:extLst>
                </a:gridCol>
                <a:gridCol w="398753">
                  <a:extLst>
                    <a:ext uri="{9D8B030D-6E8A-4147-A177-3AD203B41FA5}">
                      <a16:colId xmlns:a16="http://schemas.microsoft.com/office/drawing/2014/main" val="20014"/>
                    </a:ext>
                  </a:extLst>
                </a:gridCol>
                <a:gridCol w="398753">
                  <a:extLst>
                    <a:ext uri="{9D8B030D-6E8A-4147-A177-3AD203B41FA5}">
                      <a16:colId xmlns:a16="http://schemas.microsoft.com/office/drawing/2014/main" val="20015"/>
                    </a:ext>
                  </a:extLst>
                </a:gridCol>
                <a:gridCol w="398753">
                  <a:extLst>
                    <a:ext uri="{9D8B030D-6E8A-4147-A177-3AD203B41FA5}">
                      <a16:colId xmlns:a16="http://schemas.microsoft.com/office/drawing/2014/main" val="20016"/>
                    </a:ext>
                  </a:extLst>
                </a:gridCol>
                <a:gridCol w="398753">
                  <a:extLst>
                    <a:ext uri="{9D8B030D-6E8A-4147-A177-3AD203B41FA5}">
                      <a16:colId xmlns:a16="http://schemas.microsoft.com/office/drawing/2014/main" val="20017"/>
                    </a:ext>
                  </a:extLst>
                </a:gridCol>
                <a:gridCol w="398753">
                  <a:extLst>
                    <a:ext uri="{9D8B030D-6E8A-4147-A177-3AD203B41FA5}">
                      <a16:colId xmlns:a16="http://schemas.microsoft.com/office/drawing/2014/main" val="20018"/>
                    </a:ext>
                  </a:extLst>
                </a:gridCol>
                <a:gridCol w="398753">
                  <a:extLst>
                    <a:ext uri="{9D8B030D-6E8A-4147-A177-3AD203B41FA5}">
                      <a16:colId xmlns:a16="http://schemas.microsoft.com/office/drawing/2014/main" val="20019"/>
                    </a:ext>
                  </a:extLst>
                </a:gridCol>
                <a:gridCol w="398753">
                  <a:extLst>
                    <a:ext uri="{9D8B030D-6E8A-4147-A177-3AD203B41FA5}">
                      <a16:colId xmlns:a16="http://schemas.microsoft.com/office/drawing/2014/main" val="20020"/>
                    </a:ext>
                  </a:extLst>
                </a:gridCol>
              </a:tblGrid>
              <a:tr h="212589">
                <a:tc gridSpan="21">
                  <a:txBody>
                    <a:bodyPr/>
                    <a:lstStyle/>
                    <a:p>
                      <a:pPr algn="ctr" fontAlgn="b"/>
                      <a:r>
                        <a:rPr lang="en-US" sz="900" b="1" i="0" u="none" strike="noStrike" dirty="0">
                          <a:solidFill>
                            <a:srgbClr val="000000"/>
                          </a:solidFill>
                          <a:latin typeface="Calibri"/>
                        </a:rPr>
                        <a:t>PROBABILITY FOR A TABLE OF A TOPOLOGICAL CATEGORY TO HAVE CERTAIN SIZE SCALE  (PERCENTAGES OVER TOTAL #TABLES OF EACH TOPOLOGICAL CATEGORY)</a:t>
                      </a: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94257">
                <a:tc>
                  <a:txBody>
                    <a:bodyPr/>
                    <a:lstStyle/>
                    <a:p>
                      <a:pPr algn="l" fontAlgn="b"/>
                      <a:endParaRPr lang="el-GR" sz="900" b="0" i="0" u="none" strike="noStrike" dirty="0">
                        <a:solidFill>
                          <a:srgbClr val="000000"/>
                        </a:solidFill>
                        <a:latin typeface="Calibri"/>
                      </a:endParaRPr>
                    </a:p>
                  </a:txBody>
                  <a:tcPr marL="0" marR="0" marT="0" marB="0" anchor="b">
                    <a:lnL>
                      <a:noFill/>
                    </a:lnL>
                    <a:lnR>
                      <a:noFill/>
                    </a:lnR>
                    <a:lnT>
                      <a:noFill/>
                    </a:lnT>
                    <a:lnB>
                      <a:noFill/>
                    </a:lnB>
                  </a:tcPr>
                </a:tc>
                <a:tc gridSpan="16">
                  <a:txBody>
                    <a:bodyPr/>
                    <a:lstStyle/>
                    <a:p>
                      <a:pPr algn="ctr" fontAlgn="b"/>
                      <a:r>
                        <a:rPr lang="en-GB" sz="900" b="1" i="0" u="none" strike="noStrike" dirty="0">
                          <a:solidFill>
                            <a:srgbClr val="000000"/>
                          </a:solidFill>
                          <a:latin typeface="Calibri"/>
                        </a:rPr>
                        <a:t>TOPOLOGICAL CATEGORY</a:t>
                      </a: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l" fontAlgn="b"/>
                      <a:endParaRPr lang="el-GR"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l-GR"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l-GR"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l-GR" sz="9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327804">
                <a:tc>
                  <a:txBody>
                    <a:bodyPr/>
                    <a:lstStyle/>
                    <a:p>
                      <a:pPr algn="l" fontAlgn="b"/>
                      <a:endParaRPr lang="el-GR" sz="900" b="0" i="0" u="none" strike="noStrike" dirty="0">
                        <a:solidFill>
                          <a:srgbClr val="000000"/>
                        </a:solidFill>
                        <a:latin typeface="Calibri"/>
                      </a:endParaRPr>
                    </a:p>
                  </a:txBody>
                  <a:tcPr marL="0" marR="0" marT="0" marB="0" anchor="b">
                    <a:lnL>
                      <a:noFill/>
                    </a:lnL>
                    <a:lnR>
                      <a:noFill/>
                    </a:lnR>
                    <a:lnT>
                      <a:noFill/>
                    </a:lnT>
                    <a:lnB>
                      <a:noFill/>
                    </a:lnB>
                  </a:tcPr>
                </a:tc>
                <a:tc gridSpan="4">
                  <a:txBody>
                    <a:bodyPr/>
                    <a:lstStyle/>
                    <a:p>
                      <a:pPr algn="ctr" fontAlgn="ctr"/>
                      <a:r>
                        <a:rPr lang="en-GB" sz="900" b="1" i="0" u="none" strike="noStrike" dirty="0">
                          <a:solidFill>
                            <a:srgbClr val="000000"/>
                          </a:solidFill>
                          <a:latin typeface="Calibri"/>
                        </a:rPr>
                        <a:t>ISOLATED</a:t>
                      </a:r>
                    </a:p>
                  </a:txBody>
                  <a:tcPr marL="0" marR="0" marT="0" marB="0" anchor="ctr">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pPr algn="ctr" fontAlgn="ctr"/>
                      <a:r>
                        <a:rPr lang="en-GB" sz="900" b="1" i="0" u="none" strike="noStrike" dirty="0">
                          <a:solidFill>
                            <a:srgbClr val="000000"/>
                          </a:solidFill>
                          <a:latin typeface="Calibri"/>
                        </a:rPr>
                        <a:t>SOURCE</a:t>
                      </a:r>
                    </a:p>
                  </a:txBody>
                  <a:tcPr marL="0" marR="0" marT="0" marB="0" anchor="ctr">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pPr algn="ctr" fontAlgn="ctr"/>
                      <a:r>
                        <a:rPr lang="en-GB" sz="900" b="1" i="0" u="none" strike="noStrike" dirty="0">
                          <a:solidFill>
                            <a:srgbClr val="000000"/>
                          </a:solidFill>
                          <a:latin typeface="Calibri"/>
                        </a:rPr>
                        <a:t>LOOKUP</a:t>
                      </a:r>
                    </a:p>
                  </a:txBody>
                  <a:tcPr marL="0" marR="0" marT="0" marB="0" anchor="ctr">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pPr algn="ctr" fontAlgn="ctr"/>
                      <a:r>
                        <a:rPr lang="en-GB" sz="900" b="1" i="0" u="none" strike="noStrike" dirty="0">
                          <a:solidFill>
                            <a:srgbClr val="000000"/>
                          </a:solidFill>
                          <a:latin typeface="Calibri"/>
                        </a:rPr>
                        <a:t>INTERNAL</a:t>
                      </a:r>
                    </a:p>
                  </a:txBody>
                  <a:tcPr marL="0" marR="0" marT="0" marB="0" anchor="ctr">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pPr algn="ctr" fontAlgn="b"/>
                      <a:r>
                        <a:rPr lang="it-IT" sz="900" b="1" i="0" u="none" strike="noStrike" dirty="0">
                          <a:solidFill>
                            <a:srgbClr val="000000"/>
                          </a:solidFill>
                          <a:latin typeface="Calibri"/>
                        </a:rPr>
                        <a:t>Aggregate per Size Scale Category</a:t>
                      </a: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r h="267419">
                <a:tc>
                  <a:txBody>
                    <a:bodyPr/>
                    <a:lstStyle/>
                    <a:p>
                      <a:pPr algn="l" fontAlgn="b"/>
                      <a:endParaRPr lang="el-GR" sz="900" b="0" i="0" u="none" strike="noStrike" dirty="0">
                        <a:solidFill>
                          <a:srgbClr val="000000"/>
                        </a:solidFill>
                        <a:latin typeface="Calibri"/>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900" b="0" i="0" u="none" strike="noStrike" dirty="0">
                          <a:solidFill>
                            <a:srgbClr val="000000"/>
                          </a:solidFill>
                          <a:latin typeface="Calibri"/>
                        </a:rPr>
                        <a:t>Total #Tables</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&lt;=0,99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&gt;1</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dirty="0">
                          <a:solidFill>
                            <a:srgbClr val="000000"/>
                          </a:solidFill>
                          <a:latin typeface="Calibri"/>
                        </a:rPr>
                        <a:t>Total #Tables</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&lt;=0,99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&gt;1</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dirty="0">
                          <a:solidFill>
                            <a:srgbClr val="000000"/>
                          </a:solidFill>
                          <a:latin typeface="Calibri"/>
                        </a:rPr>
                        <a:t>Total #Tables</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&lt;=0,99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a:solidFill>
                            <a:srgbClr val="000000"/>
                          </a:solidFill>
                          <a:latin typeface="Calibri"/>
                        </a:rPr>
                        <a:t>&gt;1</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dirty="0">
                          <a:solidFill>
                            <a:srgbClr val="000000"/>
                          </a:solidFill>
                          <a:latin typeface="Calibri"/>
                        </a:rPr>
                        <a:t>Total #Tables</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&lt;=0,99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a:solidFill>
                            <a:srgbClr val="000000"/>
                          </a:solidFill>
                          <a:latin typeface="Calibri"/>
                        </a:rPr>
                        <a:t>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&gt;1</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dirty="0">
                          <a:solidFill>
                            <a:srgbClr val="000000"/>
                          </a:solidFill>
                          <a:latin typeface="Calibri"/>
                        </a:rPr>
                        <a:t>Total #Tables</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&lt;=0,99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dirty="0">
                          <a:solidFill>
                            <a:srgbClr val="000000"/>
                          </a:solidFill>
                          <a:latin typeface="Calibri"/>
                        </a:rPr>
                        <a:t>&gt;1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9608">
                <a:tc>
                  <a:txBody>
                    <a:bodyPr/>
                    <a:lstStyle/>
                    <a:p>
                      <a:pPr algn="l" fontAlgn="ctr"/>
                      <a:r>
                        <a:rPr lang="en-GB" sz="900" b="0" i="0" u="none" strike="noStrike">
                          <a:solidFill>
                            <a:srgbClr val="000000"/>
                          </a:solidFill>
                          <a:latin typeface="Calibri"/>
                        </a:rPr>
                        <a:t>Atlas</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11</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1" i="0" u="none" strike="noStrike">
                          <a:solidFill>
                            <a:srgbClr val="0000FF"/>
                          </a:solidFill>
                          <a:latin typeface="Calibri"/>
                        </a:rPr>
                        <a:t>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1" i="0" u="none" strike="noStrike">
                          <a:solidFill>
                            <a:srgbClr val="FF0000"/>
                          </a:solidFill>
                          <a:latin typeface="Calibri"/>
                        </a:rPr>
                        <a:t>73%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0" i="0" u="none" strike="noStrike" dirty="0">
                          <a:solidFill>
                            <a:srgbClr val="000000"/>
                          </a:solidFill>
                          <a:latin typeface="Calibri"/>
                        </a:rPr>
                        <a:t>18%</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0" i="0" u="none" strike="noStrike" dirty="0">
                          <a:solidFill>
                            <a:srgbClr val="000000"/>
                          </a:solidFill>
                          <a:latin typeface="Calibri"/>
                        </a:rPr>
                        <a:t>38</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1" i="0" u="none" strike="noStrike" dirty="0">
                          <a:solidFill>
                            <a:srgbClr val="0000FF"/>
                          </a:solidFill>
                          <a:latin typeface="Calibri"/>
                        </a:rPr>
                        <a:t>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1" i="0" u="none" strike="noStrike" dirty="0">
                          <a:solidFill>
                            <a:srgbClr val="FF0000"/>
                          </a:solidFill>
                          <a:latin typeface="Calibri"/>
                        </a:rPr>
                        <a:t>82%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0" i="0" u="none" strike="noStrike">
                          <a:solidFill>
                            <a:srgbClr val="000000"/>
                          </a:solidFill>
                          <a:latin typeface="Calibri"/>
                        </a:rPr>
                        <a:t>13%</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0" i="0" u="none" strike="noStrike" dirty="0">
                          <a:solidFill>
                            <a:srgbClr val="000000"/>
                          </a:solidFill>
                          <a:latin typeface="Calibri"/>
                        </a:rPr>
                        <a:t>32</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1" i="0" u="none" strike="noStrike">
                          <a:solidFill>
                            <a:srgbClr val="0000FF"/>
                          </a:solidFill>
                          <a:latin typeface="Calibri"/>
                        </a:rPr>
                        <a:t>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1" i="0" u="none" strike="noStrike">
                          <a:solidFill>
                            <a:srgbClr val="FF0000"/>
                          </a:solidFill>
                          <a:latin typeface="Calibri"/>
                        </a:rPr>
                        <a:t>59%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0" i="0" u="none" strike="noStrike">
                          <a:solidFill>
                            <a:srgbClr val="000000"/>
                          </a:solidFill>
                          <a:latin typeface="Calibri"/>
                        </a:rPr>
                        <a:t>38%</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0" i="0" u="none" strike="noStrike" dirty="0">
                          <a:solidFill>
                            <a:srgbClr val="000000"/>
                          </a:solidFill>
                          <a:latin typeface="Calibri"/>
                        </a:rPr>
                        <a:t>7</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1" i="0" u="none" strike="noStrike">
                          <a:solidFill>
                            <a:srgbClr val="0000FF"/>
                          </a:solidFill>
                          <a:latin typeface="Calibri"/>
                        </a:rPr>
                        <a:t>14%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1" i="0" u="none" strike="noStrike">
                          <a:solidFill>
                            <a:srgbClr val="FF0000"/>
                          </a:solidFill>
                          <a:latin typeface="Calibri"/>
                        </a:rPr>
                        <a:t>43%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1" i="0" u="none" strike="noStrike">
                          <a:solidFill>
                            <a:srgbClr val="FF0000"/>
                          </a:solidFill>
                          <a:latin typeface="Calibri"/>
                        </a:rPr>
                        <a:t>43%</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0" i="0" u="none" strike="noStrike" dirty="0">
                          <a:solidFill>
                            <a:srgbClr val="000000"/>
                          </a:solidFill>
                          <a:latin typeface="Calibri"/>
                        </a:rPr>
                        <a:t>88</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0" i="0" u="none" strike="noStrike">
                          <a:solidFill>
                            <a:srgbClr val="000000"/>
                          </a:solidFill>
                          <a:latin typeface="Calibri"/>
                        </a:rPr>
                        <a:t>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0" i="0" u="none" strike="noStrike">
                          <a:solidFill>
                            <a:srgbClr val="000000"/>
                          </a:solidFill>
                          <a:latin typeface="Calibri"/>
                        </a:rPr>
                        <a:t>69%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900" b="0" i="0" u="none" strike="noStrike">
                          <a:solidFill>
                            <a:srgbClr val="000000"/>
                          </a:solidFill>
                          <a:latin typeface="Calibri"/>
                        </a:rPr>
                        <a:t>25%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429608">
                <a:tc>
                  <a:txBody>
                    <a:bodyPr/>
                    <a:lstStyle/>
                    <a:p>
                      <a:pPr algn="l" fontAlgn="ctr"/>
                      <a:r>
                        <a:rPr lang="en-GB" sz="900" b="0" i="0" u="none" strike="noStrike">
                          <a:solidFill>
                            <a:srgbClr val="000000"/>
                          </a:solidFill>
                          <a:latin typeface="Calibri"/>
                        </a:rPr>
                        <a:t>BioSQL</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2</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100%</a:t>
                      </a:r>
                    </a:p>
                  </a:txBody>
                  <a:tcPr marL="0" marR="0" marT="0" marB="0" anchor="ctr">
                    <a:lnL>
                      <a:noFill/>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29</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0000FF"/>
                          </a:solidFill>
                          <a:latin typeface="Calibri"/>
                        </a:rPr>
                        <a:t>10%</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62%</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28%</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8</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0000FF"/>
                          </a:solidFill>
                          <a:latin typeface="Calibri"/>
                        </a:rPr>
                        <a:t>25%</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75%</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6</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0000FF"/>
                          </a:solidFill>
                          <a:latin typeface="Calibri"/>
                        </a:rPr>
                        <a:t>33%</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67%</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45</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0" i="0" u="none" strike="noStrike">
                          <a:solidFill>
                            <a:srgbClr val="000000"/>
                          </a:solidFill>
                          <a:latin typeface="Calibri"/>
                        </a:rPr>
                        <a:t>7%</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53%</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40%</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429608">
                <a:tc>
                  <a:txBody>
                    <a:bodyPr/>
                    <a:lstStyle/>
                    <a:p>
                      <a:pPr algn="l" fontAlgn="ctr"/>
                      <a:r>
                        <a:rPr lang="en-GB" sz="900" b="0" i="0" u="none" strike="noStrike">
                          <a:solidFill>
                            <a:srgbClr val="000000"/>
                          </a:solidFill>
                          <a:latin typeface="Calibri"/>
                        </a:rPr>
                        <a:t>Castor</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75</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0000FF"/>
                          </a:solidFill>
                          <a:latin typeface="Calibri"/>
                        </a:rPr>
                        <a:t>1%</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72%</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27%</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6</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67%</a:t>
                      </a:r>
                    </a:p>
                  </a:txBody>
                  <a:tcPr marL="0" marR="0" marT="0" marB="0" anchor="ctr">
                    <a:lnL>
                      <a:noFill/>
                    </a:lnL>
                    <a:lnR>
                      <a:noFill/>
                    </a:lnR>
                    <a:lnT>
                      <a:noFill/>
                    </a:lnT>
                    <a:lnB>
                      <a:noFill/>
                    </a:lnB>
                  </a:tcPr>
                </a:tc>
                <a:tc>
                  <a:txBody>
                    <a:bodyPr/>
                    <a:lstStyle/>
                    <a:p>
                      <a:pPr algn="ctr" fontAlgn="ctr"/>
                      <a:r>
                        <a:rPr lang="el-GR" sz="900" b="1" i="0" u="none" strike="noStrike">
                          <a:solidFill>
                            <a:srgbClr val="0000FF"/>
                          </a:solidFill>
                          <a:latin typeface="Calibri"/>
                        </a:rPr>
                        <a:t>33%</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9</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0000FF"/>
                          </a:solidFill>
                          <a:latin typeface="Calibri"/>
                        </a:rPr>
                        <a:t>22%</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33%</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44%</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1</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100%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91</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0" i="0" u="none" strike="noStrike">
                          <a:solidFill>
                            <a:srgbClr val="000000"/>
                          </a:solidFill>
                          <a:latin typeface="Calibri"/>
                        </a:rPr>
                        <a:t>3%</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67%</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30%</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429608">
                <a:tc>
                  <a:txBody>
                    <a:bodyPr/>
                    <a:lstStyle/>
                    <a:p>
                      <a:pPr algn="l" fontAlgn="ctr"/>
                      <a:r>
                        <a:rPr lang="en-GB" sz="900" b="0" i="0" u="none" strike="noStrike">
                          <a:solidFill>
                            <a:srgbClr val="000000"/>
                          </a:solidFill>
                          <a:latin typeface="Calibri"/>
                        </a:rPr>
                        <a:t>SlashCode</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35</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0000FF"/>
                          </a:solidFill>
                          <a:latin typeface="Calibri"/>
                        </a:rPr>
                        <a:t>3%</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69%</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29%</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22</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0000FF"/>
                          </a:solidFill>
                          <a:latin typeface="Calibri"/>
                        </a:rPr>
                        <a:t>5%</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41%</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55%</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7</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0000FF"/>
                          </a:solidFill>
                          <a:latin typeface="Calibri"/>
                        </a:rPr>
                        <a:t>14%</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86%</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4</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100%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68</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0" i="0" u="none" strike="noStrike">
                          <a:solidFill>
                            <a:srgbClr val="000000"/>
                          </a:solidFill>
                          <a:latin typeface="Calibri"/>
                        </a:rPr>
                        <a:t>3%</a:t>
                      </a:r>
                    </a:p>
                  </a:txBody>
                  <a:tcPr marL="0" marR="0" marT="0" marB="0" anchor="ctr">
                    <a:lnL>
                      <a:noFill/>
                    </a:lnL>
                    <a:lnR>
                      <a:noFill/>
                    </a:lnR>
                    <a:lnT>
                      <a:noFill/>
                    </a:lnT>
                    <a:lnB>
                      <a:noFill/>
                    </a:lnB>
                  </a:tcPr>
                </a:tc>
                <a:tc>
                  <a:txBody>
                    <a:bodyPr/>
                    <a:lstStyle/>
                    <a:p>
                      <a:pPr algn="ctr" fontAlgn="ctr"/>
                      <a:r>
                        <a:rPr lang="el-GR" sz="900" b="0" i="0" u="none" strike="noStrike" dirty="0">
                          <a:solidFill>
                            <a:srgbClr val="000000"/>
                          </a:solidFill>
                          <a:latin typeface="Calibri"/>
                        </a:rPr>
                        <a:t>50%</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47%</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429608">
                <a:tc>
                  <a:txBody>
                    <a:bodyPr/>
                    <a:lstStyle/>
                    <a:p>
                      <a:pPr algn="l" fontAlgn="ctr"/>
                      <a:r>
                        <a:rPr lang="en-GB" sz="900" b="0" i="0" u="none" strike="noStrike">
                          <a:solidFill>
                            <a:srgbClr val="000000"/>
                          </a:solidFill>
                          <a:latin typeface="Calibri"/>
                        </a:rPr>
                        <a:t>Zabbix</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22</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0000FF"/>
                          </a:solidFill>
                          <a:latin typeface="Calibri"/>
                        </a:rPr>
                        <a:t>5%</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68%</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27%</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20</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55%</a:t>
                      </a:r>
                    </a:p>
                  </a:txBody>
                  <a:tcPr marL="0" marR="0" marT="0" marB="0" anchor="ctr">
                    <a:lnL>
                      <a:noFill/>
                    </a:lnL>
                    <a:lnR>
                      <a:noFill/>
                    </a:lnR>
                    <a:lnT>
                      <a:noFill/>
                    </a:lnT>
                    <a:lnB>
                      <a:noFill/>
                    </a:lnB>
                  </a:tcPr>
                </a:tc>
                <a:tc>
                  <a:txBody>
                    <a:bodyPr/>
                    <a:lstStyle/>
                    <a:p>
                      <a:pPr algn="ctr" fontAlgn="ctr"/>
                      <a:r>
                        <a:rPr lang="el-GR" sz="900" b="1" i="0" u="none" strike="noStrike" dirty="0">
                          <a:solidFill>
                            <a:srgbClr val="0000FF"/>
                          </a:solidFill>
                          <a:latin typeface="Calibri"/>
                        </a:rPr>
                        <a:t>45%</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11</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0000FF"/>
                          </a:solidFill>
                          <a:latin typeface="Calibri"/>
                        </a:rPr>
                        <a:t>36%</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64%</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3</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1" i="0" u="none" strike="noStrike">
                          <a:solidFill>
                            <a:srgbClr val="5A5A5A"/>
                          </a:solidFill>
                          <a:latin typeface="Calibri"/>
                        </a:rPr>
                        <a:t>0%</a:t>
                      </a:r>
                    </a:p>
                  </a:txBody>
                  <a:tcPr marL="0" marR="0" marT="0" marB="0" anchor="ctr">
                    <a:lnL>
                      <a:noFill/>
                    </a:lnL>
                    <a:lnR>
                      <a:noFill/>
                    </a:lnR>
                    <a:lnT>
                      <a:noFill/>
                    </a:lnT>
                    <a:lnB>
                      <a:noFill/>
                    </a:lnB>
                  </a:tcPr>
                </a:tc>
                <a:tc>
                  <a:txBody>
                    <a:bodyPr/>
                    <a:lstStyle/>
                    <a:p>
                      <a:pPr algn="ctr" fontAlgn="ctr"/>
                      <a:r>
                        <a:rPr lang="el-GR" sz="900" b="1" i="0" u="none" strike="noStrike">
                          <a:solidFill>
                            <a:srgbClr val="0000FF"/>
                          </a:solidFill>
                          <a:latin typeface="Calibri"/>
                        </a:rPr>
                        <a:t>33%</a:t>
                      </a:r>
                    </a:p>
                  </a:txBody>
                  <a:tcPr marL="0" marR="0" marT="0" marB="0" anchor="ctr">
                    <a:lnL>
                      <a:noFill/>
                    </a:lnL>
                    <a:lnR>
                      <a:noFill/>
                    </a:lnR>
                    <a:lnT>
                      <a:noFill/>
                    </a:lnT>
                    <a:lnB>
                      <a:noFill/>
                    </a:lnB>
                  </a:tcPr>
                </a:tc>
                <a:tc>
                  <a:txBody>
                    <a:bodyPr/>
                    <a:lstStyle/>
                    <a:p>
                      <a:pPr algn="ctr" fontAlgn="ctr"/>
                      <a:r>
                        <a:rPr lang="el-GR" sz="900" b="1" i="0" u="none" strike="noStrike">
                          <a:solidFill>
                            <a:srgbClr val="FF0000"/>
                          </a:solidFill>
                          <a:latin typeface="Calibri"/>
                        </a:rPr>
                        <a:t>67%</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l-GR" sz="900" b="0" i="0" u="none" strike="noStrike" dirty="0">
                          <a:solidFill>
                            <a:srgbClr val="000000"/>
                          </a:solidFill>
                          <a:latin typeface="Calibri"/>
                        </a:rPr>
                        <a:t>56</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l-GR" sz="900" b="0" i="0" u="none" strike="noStrike">
                          <a:solidFill>
                            <a:srgbClr val="000000"/>
                          </a:solidFill>
                          <a:latin typeface="Calibri"/>
                        </a:rPr>
                        <a:t>2%</a:t>
                      </a:r>
                    </a:p>
                  </a:txBody>
                  <a:tcPr marL="0" marR="0" marT="0" marB="0" anchor="ctr">
                    <a:lnL>
                      <a:noFill/>
                    </a:lnL>
                    <a:lnR>
                      <a:noFill/>
                    </a:lnR>
                    <a:lnT>
                      <a:noFill/>
                    </a:lnT>
                    <a:lnB>
                      <a:noFill/>
                    </a:lnB>
                  </a:tcPr>
                </a:tc>
                <a:tc>
                  <a:txBody>
                    <a:bodyPr/>
                    <a:lstStyle/>
                    <a:p>
                      <a:pPr algn="ctr" fontAlgn="ctr"/>
                      <a:r>
                        <a:rPr lang="el-GR" sz="900" b="0" i="0" u="none" strike="noStrike">
                          <a:solidFill>
                            <a:srgbClr val="000000"/>
                          </a:solidFill>
                          <a:latin typeface="Calibri"/>
                        </a:rPr>
                        <a:t>55%</a:t>
                      </a:r>
                    </a:p>
                  </a:txBody>
                  <a:tcPr marL="0" marR="0" marT="0" marB="0" anchor="ctr">
                    <a:lnL>
                      <a:noFill/>
                    </a:lnL>
                    <a:lnR>
                      <a:noFill/>
                    </a:lnR>
                    <a:lnT>
                      <a:noFill/>
                    </a:lnT>
                    <a:lnB>
                      <a:noFill/>
                    </a:lnB>
                  </a:tcPr>
                </a:tc>
                <a:tc>
                  <a:txBody>
                    <a:bodyPr/>
                    <a:lstStyle/>
                    <a:p>
                      <a:pPr algn="ctr" fontAlgn="ctr"/>
                      <a:r>
                        <a:rPr lang="el-GR" sz="900" b="0" i="0" u="none" strike="noStrike" dirty="0">
                          <a:solidFill>
                            <a:srgbClr val="000000"/>
                          </a:solidFill>
                          <a:latin typeface="Calibri"/>
                        </a:rPr>
                        <a:t>43%</a:t>
                      </a:r>
                    </a:p>
                  </a:txBody>
                  <a:tcPr marL="0" marR="0" marT="0" marB="0" anchor="ctr">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91120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73CF-DEE6-4E65-A1F3-49F4DFE4E11B}"/>
              </a:ext>
            </a:extLst>
          </p:cNvPr>
          <p:cNvSpPr>
            <a:spLocks noGrp="1"/>
          </p:cNvSpPr>
          <p:nvPr>
            <p:ph type="title"/>
          </p:nvPr>
        </p:nvSpPr>
        <p:spPr>
          <a:xfrm>
            <a:off x="606632" y="1709739"/>
            <a:ext cx="7886700" cy="2852737"/>
          </a:xfrm>
        </p:spPr>
        <p:txBody>
          <a:bodyPr/>
          <a:lstStyle/>
          <a:p>
            <a:r>
              <a:rPr lang="en-US" dirty="0"/>
              <a:t>Conclusions</a:t>
            </a:r>
          </a:p>
        </p:txBody>
      </p:sp>
      <p:sp>
        <p:nvSpPr>
          <p:cNvPr id="3" name="Text Placeholder 2">
            <a:extLst>
              <a:ext uri="{FF2B5EF4-FFF2-40B4-BE49-F238E27FC236}">
                <a16:creationId xmlns:a16="http://schemas.microsoft.com/office/drawing/2014/main" id="{2CEF483E-BF78-4CD5-B808-8B384E31A3A0}"/>
              </a:ext>
            </a:extLst>
          </p:cNvPr>
          <p:cNvSpPr>
            <a:spLocks noGrp="1"/>
          </p:cNvSpPr>
          <p:nvPr>
            <p:ph type="body" idx="1"/>
          </p:nvPr>
        </p:nvSpPr>
        <p:spPr/>
        <p:txBody>
          <a:bodyPr>
            <a:normAutofit fontScale="62500" lnSpcReduction="20000"/>
          </a:bodyPr>
          <a:lstStyle/>
          <a:p>
            <a:r>
              <a:rPr lang="en-US" dirty="0"/>
              <a:t>Context and background</a:t>
            </a:r>
          </a:p>
          <a:p>
            <a:r>
              <a:rPr lang="en-US" dirty="0"/>
              <a:t>Study Setup</a:t>
            </a:r>
          </a:p>
          <a:p>
            <a:r>
              <a:rPr lang="en-US" dirty="0"/>
              <a:t>Topological Patterns</a:t>
            </a:r>
          </a:p>
          <a:p>
            <a:r>
              <a:rPr lang="en-US" dirty="0"/>
              <a:t>Topology and Evolution</a:t>
            </a:r>
          </a:p>
          <a:p>
            <a:r>
              <a:rPr lang="en-US" dirty="0"/>
              <a:t>Conclusions</a:t>
            </a:r>
          </a:p>
        </p:txBody>
      </p:sp>
      <p:pic>
        <p:nvPicPr>
          <p:cNvPr id="4" name="Picture 3">
            <a:extLst>
              <a:ext uri="{FF2B5EF4-FFF2-40B4-BE49-F238E27FC236}">
                <a16:creationId xmlns:a16="http://schemas.microsoft.com/office/drawing/2014/main" id="{C4FB4EC1-98E3-4D80-9014-6C8FA1E1A46F}"/>
              </a:ext>
            </a:extLst>
          </p:cNvPr>
          <p:cNvPicPr>
            <a:picLocks noChangeAspect="1"/>
          </p:cNvPicPr>
          <p:nvPr/>
        </p:nvPicPr>
        <p:blipFill rotWithShape="1">
          <a:blip r:embed="rId2"/>
          <a:srcRect l="8261" r="11956" b="9404"/>
          <a:stretch/>
        </p:blipFill>
        <p:spPr>
          <a:xfrm>
            <a:off x="176840" y="437569"/>
            <a:ext cx="4096918" cy="2447234"/>
          </a:xfrm>
          <a:prstGeom prst="rect">
            <a:avLst/>
          </a:prstGeom>
        </p:spPr>
      </p:pic>
      <p:sp>
        <p:nvSpPr>
          <p:cNvPr id="5" name="TextBox 4">
            <a:extLst>
              <a:ext uri="{FF2B5EF4-FFF2-40B4-BE49-F238E27FC236}">
                <a16:creationId xmlns:a16="http://schemas.microsoft.com/office/drawing/2014/main" id="{3B038FA8-763F-4A82-84AF-1C73036A3063}"/>
              </a:ext>
            </a:extLst>
          </p:cNvPr>
          <p:cNvSpPr txBox="1"/>
          <p:nvPr/>
        </p:nvSpPr>
        <p:spPr>
          <a:xfrm>
            <a:off x="3583968" y="2369731"/>
            <a:ext cx="655983" cy="369332"/>
          </a:xfrm>
          <a:prstGeom prst="rect">
            <a:avLst/>
          </a:prstGeom>
          <a:noFill/>
        </p:spPr>
        <p:txBody>
          <a:bodyPr wrap="square" rtlCol="0">
            <a:spAutoFit/>
          </a:bodyPr>
          <a:lstStyle/>
          <a:p>
            <a:r>
              <a:rPr lang="en-US" dirty="0"/>
              <a:t>Atlas</a:t>
            </a:r>
          </a:p>
        </p:txBody>
      </p:sp>
      <p:pic>
        <p:nvPicPr>
          <p:cNvPr id="6" name="Picture 5">
            <a:extLst>
              <a:ext uri="{FF2B5EF4-FFF2-40B4-BE49-F238E27FC236}">
                <a16:creationId xmlns:a16="http://schemas.microsoft.com/office/drawing/2014/main" id="{335F59ED-481D-4191-AA0C-340A1B4C1566}"/>
              </a:ext>
            </a:extLst>
          </p:cNvPr>
          <p:cNvPicPr>
            <a:picLocks noChangeAspect="1"/>
          </p:cNvPicPr>
          <p:nvPr/>
        </p:nvPicPr>
        <p:blipFill rotWithShape="1">
          <a:blip r:embed="rId3"/>
          <a:srcRect l="8696" r="21956"/>
          <a:stretch/>
        </p:blipFill>
        <p:spPr>
          <a:xfrm>
            <a:off x="5456515" y="459134"/>
            <a:ext cx="3170583" cy="2405063"/>
          </a:xfrm>
          <a:prstGeom prst="rect">
            <a:avLst/>
          </a:prstGeom>
        </p:spPr>
      </p:pic>
      <p:sp>
        <p:nvSpPr>
          <p:cNvPr id="7" name="TextBox 6">
            <a:extLst>
              <a:ext uri="{FF2B5EF4-FFF2-40B4-BE49-F238E27FC236}">
                <a16:creationId xmlns:a16="http://schemas.microsoft.com/office/drawing/2014/main" id="{32CEC843-EBE4-4D99-8E5A-3D38229BDA6F}"/>
              </a:ext>
            </a:extLst>
          </p:cNvPr>
          <p:cNvSpPr txBox="1"/>
          <p:nvPr/>
        </p:nvSpPr>
        <p:spPr>
          <a:xfrm>
            <a:off x="5456515" y="2369731"/>
            <a:ext cx="865702" cy="369332"/>
          </a:xfrm>
          <a:prstGeom prst="rect">
            <a:avLst/>
          </a:prstGeom>
          <a:noFill/>
        </p:spPr>
        <p:txBody>
          <a:bodyPr wrap="square" rtlCol="0">
            <a:spAutoFit/>
          </a:bodyPr>
          <a:lstStyle/>
          <a:p>
            <a:r>
              <a:rPr lang="en-US" dirty="0"/>
              <a:t>Zabbix</a:t>
            </a:r>
          </a:p>
        </p:txBody>
      </p:sp>
      <p:pic>
        <p:nvPicPr>
          <p:cNvPr id="8" name="Picture 7">
            <a:extLst>
              <a:ext uri="{FF2B5EF4-FFF2-40B4-BE49-F238E27FC236}">
                <a16:creationId xmlns:a16="http://schemas.microsoft.com/office/drawing/2014/main" id="{0D074036-3837-4674-B212-104DAC7A37DA}"/>
              </a:ext>
            </a:extLst>
          </p:cNvPr>
          <p:cNvPicPr>
            <a:picLocks noChangeAspect="1"/>
          </p:cNvPicPr>
          <p:nvPr/>
        </p:nvPicPr>
        <p:blipFill>
          <a:blip r:embed="rId4"/>
          <a:stretch>
            <a:fillRect/>
          </a:stretch>
        </p:blipFill>
        <p:spPr>
          <a:xfrm>
            <a:off x="5091432" y="3429000"/>
            <a:ext cx="4047806" cy="2129315"/>
          </a:xfrm>
          <a:prstGeom prst="rect">
            <a:avLst/>
          </a:prstGeom>
        </p:spPr>
      </p:pic>
      <p:sp>
        <p:nvSpPr>
          <p:cNvPr id="9" name="TextBox 8">
            <a:extLst>
              <a:ext uri="{FF2B5EF4-FFF2-40B4-BE49-F238E27FC236}">
                <a16:creationId xmlns:a16="http://schemas.microsoft.com/office/drawing/2014/main" id="{2B6B1749-E106-490B-93F1-99F389C3A24A}"/>
              </a:ext>
            </a:extLst>
          </p:cNvPr>
          <p:cNvSpPr txBox="1"/>
          <p:nvPr/>
        </p:nvSpPr>
        <p:spPr>
          <a:xfrm>
            <a:off x="6176104" y="3352968"/>
            <a:ext cx="865702" cy="369332"/>
          </a:xfrm>
          <a:prstGeom prst="rect">
            <a:avLst/>
          </a:prstGeom>
          <a:noFill/>
        </p:spPr>
        <p:txBody>
          <a:bodyPr wrap="square" rtlCol="0">
            <a:spAutoFit/>
          </a:bodyPr>
          <a:lstStyle/>
          <a:p>
            <a:r>
              <a:rPr lang="en-US" dirty="0"/>
              <a:t>Castor</a:t>
            </a:r>
          </a:p>
        </p:txBody>
      </p:sp>
      <p:sp>
        <p:nvSpPr>
          <p:cNvPr id="11" name="Slide Number Placeholder 10">
            <a:extLst>
              <a:ext uri="{FF2B5EF4-FFF2-40B4-BE49-F238E27FC236}">
                <a16:creationId xmlns:a16="http://schemas.microsoft.com/office/drawing/2014/main" id="{A51AF1DC-0880-44AF-9F48-515278E21E60}"/>
              </a:ext>
            </a:extLst>
          </p:cNvPr>
          <p:cNvSpPr>
            <a:spLocks noGrp="1"/>
          </p:cNvSpPr>
          <p:nvPr>
            <p:ph type="sldNum" sz="quarter" idx="12"/>
          </p:nvPr>
        </p:nvSpPr>
        <p:spPr/>
        <p:txBody>
          <a:bodyPr/>
          <a:lstStyle/>
          <a:p>
            <a:fld id="{8E5E8620-0DF1-4244-81FF-597A531CAAB8}" type="slidenum">
              <a:rPr lang="en-US" smtClean="0"/>
              <a:t>27</a:t>
            </a:fld>
            <a:endParaRPr lang="en-US" dirty="0"/>
          </a:p>
        </p:txBody>
      </p:sp>
    </p:spTree>
    <p:extLst>
      <p:ext uri="{BB962C8B-B14F-4D97-AF65-F5344CB8AC3E}">
        <p14:creationId xmlns:p14="http://schemas.microsoft.com/office/powerpoint/2010/main" val="324124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A94B-4E52-46D8-980D-BB2C2566DC5A}"/>
              </a:ext>
            </a:extLst>
          </p:cNvPr>
          <p:cNvSpPr>
            <a:spLocks noGrp="1"/>
          </p:cNvSpPr>
          <p:nvPr>
            <p:ph type="title"/>
          </p:nvPr>
        </p:nvSpPr>
        <p:spPr>
          <a:xfrm>
            <a:off x="284671" y="365126"/>
            <a:ext cx="8583283" cy="1325563"/>
          </a:xfrm>
        </p:spPr>
        <p:txBody>
          <a:bodyPr>
            <a:normAutofit/>
          </a:bodyPr>
          <a:lstStyle/>
          <a:p>
            <a:pPr algn="ctr"/>
            <a:r>
              <a:rPr lang="en-US" sz="4000" dirty="0"/>
              <a:t>A spectrum of (increasing) complexity</a:t>
            </a:r>
          </a:p>
        </p:txBody>
      </p:sp>
      <p:sp>
        <p:nvSpPr>
          <p:cNvPr id="33" name="Rectangle 32">
            <a:extLst>
              <a:ext uri="{FF2B5EF4-FFF2-40B4-BE49-F238E27FC236}">
                <a16:creationId xmlns:a16="http://schemas.microsoft.com/office/drawing/2014/main" id="{1C60DCFB-EFC0-494C-AB54-76A5ADDB3EDD}"/>
              </a:ext>
            </a:extLst>
          </p:cNvPr>
          <p:cNvSpPr/>
          <p:nvPr/>
        </p:nvSpPr>
        <p:spPr>
          <a:xfrm>
            <a:off x="189782" y="5744201"/>
            <a:ext cx="8531524" cy="1077218"/>
          </a:xfrm>
          <a:prstGeom prst="rect">
            <a:avLst/>
          </a:prstGeom>
        </p:spPr>
        <p:txBody>
          <a:bodyPr wrap="square">
            <a:spAutoFit/>
          </a:bodyPr>
          <a:lstStyle/>
          <a:p>
            <a:r>
              <a:rPr lang="en-US" sz="1600" dirty="0"/>
              <a:t>As time passes, people </a:t>
            </a:r>
          </a:p>
          <a:p>
            <a:pPr marL="285750" indent="-285750">
              <a:buFontTx/>
              <a:buChar char="-"/>
            </a:pPr>
            <a:r>
              <a:rPr lang="en-US" sz="1600" dirty="0"/>
              <a:t>are disinclined to add more complex structures to their database;</a:t>
            </a:r>
          </a:p>
          <a:p>
            <a:pPr marL="285750" indent="-285750">
              <a:buFontTx/>
              <a:buChar char="-"/>
            </a:pPr>
            <a:r>
              <a:rPr lang="en-US" sz="1600" dirty="0"/>
              <a:t>are more comfortable with adding new simple structures;</a:t>
            </a:r>
          </a:p>
          <a:p>
            <a:pPr marL="285750" indent="-285750">
              <a:buFontTx/>
              <a:buChar char="-"/>
            </a:pPr>
            <a:r>
              <a:rPr lang="en-US" sz="1600" dirty="0"/>
              <a:t>update complex structures with attribute injection when necessary.</a:t>
            </a:r>
          </a:p>
        </p:txBody>
      </p:sp>
      <p:sp>
        <p:nvSpPr>
          <p:cNvPr id="34" name="Arc 33">
            <a:extLst>
              <a:ext uri="{FF2B5EF4-FFF2-40B4-BE49-F238E27FC236}">
                <a16:creationId xmlns:a16="http://schemas.microsoft.com/office/drawing/2014/main" id="{A00F1ABC-D357-4455-BF9F-B864BF07EAE9}"/>
              </a:ext>
            </a:extLst>
          </p:cNvPr>
          <p:cNvSpPr/>
          <p:nvPr/>
        </p:nvSpPr>
        <p:spPr>
          <a:xfrm rot="16200000">
            <a:off x="3780836" y="-894687"/>
            <a:ext cx="1841119" cy="7366959"/>
          </a:xfrm>
          <a:prstGeom prst="arc">
            <a:avLst>
              <a:gd name="adj1" fmla="val 16200000"/>
              <a:gd name="adj2" fmla="val 5443115"/>
            </a:avLst>
          </a:prstGeom>
          <a:ln>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extLst>
              <a:ext uri="{FF2B5EF4-FFF2-40B4-BE49-F238E27FC236}">
                <a16:creationId xmlns:a16="http://schemas.microsoft.com/office/drawing/2014/main" id="{D983EB2B-B15E-4FBE-80E4-6C18C37E9E9B}"/>
              </a:ext>
            </a:extLst>
          </p:cNvPr>
          <p:cNvPicPr>
            <a:picLocks noChangeAspect="1"/>
          </p:cNvPicPr>
          <p:nvPr/>
        </p:nvPicPr>
        <p:blipFill>
          <a:blip r:embed="rId2"/>
          <a:stretch>
            <a:fillRect/>
          </a:stretch>
        </p:blipFill>
        <p:spPr>
          <a:xfrm>
            <a:off x="2455967" y="1429578"/>
            <a:ext cx="1019175" cy="962025"/>
          </a:xfrm>
          <a:prstGeom prst="rect">
            <a:avLst/>
          </a:prstGeom>
        </p:spPr>
      </p:pic>
      <p:pic>
        <p:nvPicPr>
          <p:cNvPr id="36" name="Picture 35">
            <a:extLst>
              <a:ext uri="{FF2B5EF4-FFF2-40B4-BE49-F238E27FC236}">
                <a16:creationId xmlns:a16="http://schemas.microsoft.com/office/drawing/2014/main" id="{B34C429A-DFFE-4F01-AD65-4822A17BEFBC}"/>
              </a:ext>
            </a:extLst>
          </p:cNvPr>
          <p:cNvPicPr>
            <a:picLocks noChangeAspect="1"/>
          </p:cNvPicPr>
          <p:nvPr/>
        </p:nvPicPr>
        <p:blipFill>
          <a:blip r:embed="rId3"/>
          <a:stretch>
            <a:fillRect/>
          </a:stretch>
        </p:blipFill>
        <p:spPr>
          <a:xfrm>
            <a:off x="7153275" y="1892057"/>
            <a:ext cx="1362075" cy="981075"/>
          </a:xfrm>
          <a:prstGeom prst="rect">
            <a:avLst/>
          </a:prstGeom>
        </p:spPr>
      </p:pic>
      <p:pic>
        <p:nvPicPr>
          <p:cNvPr id="37" name="Picture 36">
            <a:extLst>
              <a:ext uri="{FF2B5EF4-FFF2-40B4-BE49-F238E27FC236}">
                <a16:creationId xmlns:a16="http://schemas.microsoft.com/office/drawing/2014/main" id="{126BB4CC-8ECE-481A-B093-013F9ACF95AB}"/>
              </a:ext>
            </a:extLst>
          </p:cNvPr>
          <p:cNvPicPr>
            <a:picLocks noChangeAspect="1"/>
          </p:cNvPicPr>
          <p:nvPr/>
        </p:nvPicPr>
        <p:blipFill>
          <a:blip r:embed="rId4"/>
          <a:stretch>
            <a:fillRect/>
          </a:stretch>
        </p:blipFill>
        <p:spPr>
          <a:xfrm>
            <a:off x="5459423" y="1433441"/>
            <a:ext cx="1104900" cy="971550"/>
          </a:xfrm>
          <a:prstGeom prst="rect">
            <a:avLst/>
          </a:prstGeom>
        </p:spPr>
      </p:pic>
      <p:pic>
        <p:nvPicPr>
          <p:cNvPr id="38" name="Picture 37">
            <a:extLst>
              <a:ext uri="{FF2B5EF4-FFF2-40B4-BE49-F238E27FC236}">
                <a16:creationId xmlns:a16="http://schemas.microsoft.com/office/drawing/2014/main" id="{519B956A-26AC-4A59-ACDC-7DFD0C7EAC9D}"/>
              </a:ext>
            </a:extLst>
          </p:cNvPr>
          <p:cNvPicPr>
            <a:picLocks noChangeAspect="1"/>
          </p:cNvPicPr>
          <p:nvPr/>
        </p:nvPicPr>
        <p:blipFill>
          <a:blip r:embed="rId5"/>
          <a:stretch>
            <a:fillRect/>
          </a:stretch>
        </p:blipFill>
        <p:spPr>
          <a:xfrm>
            <a:off x="911514" y="2130725"/>
            <a:ext cx="514350" cy="685800"/>
          </a:xfrm>
          <a:prstGeom prst="rect">
            <a:avLst/>
          </a:prstGeom>
        </p:spPr>
      </p:pic>
      <p:sp>
        <p:nvSpPr>
          <p:cNvPr id="39" name="Rectangle 38">
            <a:extLst>
              <a:ext uri="{FF2B5EF4-FFF2-40B4-BE49-F238E27FC236}">
                <a16:creationId xmlns:a16="http://schemas.microsoft.com/office/drawing/2014/main" id="{2E551C36-3C7D-48CA-9752-6A4923C8F179}"/>
              </a:ext>
            </a:extLst>
          </p:cNvPr>
          <p:cNvSpPr/>
          <p:nvPr/>
        </p:nvSpPr>
        <p:spPr>
          <a:xfrm>
            <a:off x="7036692" y="3061539"/>
            <a:ext cx="1924822" cy="830997"/>
          </a:xfrm>
          <a:prstGeom prst="rect">
            <a:avLst/>
          </a:prstGeom>
        </p:spPr>
        <p:txBody>
          <a:bodyPr wrap="none">
            <a:spAutoFit/>
          </a:bodyPr>
          <a:lstStyle/>
          <a:p>
            <a:pPr marL="285750" indent="-285750">
              <a:buFont typeface="Arial" panose="020B0604020202020204" pitchFamily="34" charset="0"/>
              <a:buChar char="•"/>
            </a:pPr>
            <a:r>
              <a:rPr lang="en-US" sz="1600" dirty="0"/>
              <a:t>fewest of all</a:t>
            </a:r>
          </a:p>
          <a:p>
            <a:pPr marL="285750" indent="-285750">
              <a:buFont typeface="Arial" panose="020B0604020202020204" pitchFamily="34" charset="0"/>
              <a:buChar char="•"/>
            </a:pPr>
            <a:r>
              <a:rPr lang="en-US" sz="1600" dirty="0"/>
              <a:t>high activity</a:t>
            </a:r>
          </a:p>
          <a:p>
            <a:pPr marL="285750" indent="-285750">
              <a:buFont typeface="Arial" panose="020B0604020202020204" pitchFamily="34" charset="0"/>
              <a:buChar char="•"/>
            </a:pPr>
            <a:r>
              <a:rPr lang="en-US" sz="1600" dirty="0"/>
              <a:t>mostly born @V0</a:t>
            </a:r>
          </a:p>
        </p:txBody>
      </p:sp>
      <p:sp>
        <p:nvSpPr>
          <p:cNvPr id="40" name="Rectangle 39">
            <a:extLst>
              <a:ext uri="{FF2B5EF4-FFF2-40B4-BE49-F238E27FC236}">
                <a16:creationId xmlns:a16="http://schemas.microsoft.com/office/drawing/2014/main" id="{4A2CA4A4-47B8-4DB8-A6EB-031A3B7EF547}"/>
              </a:ext>
            </a:extLst>
          </p:cNvPr>
          <p:cNvSpPr/>
          <p:nvPr/>
        </p:nvSpPr>
        <p:spPr>
          <a:xfrm>
            <a:off x="1097259" y="4268435"/>
            <a:ext cx="2398145" cy="830997"/>
          </a:xfrm>
          <a:prstGeom prst="rect">
            <a:avLst/>
          </a:prstGeom>
        </p:spPr>
        <p:txBody>
          <a:bodyPr wrap="square">
            <a:spAutoFit/>
          </a:bodyPr>
          <a:lstStyle/>
          <a:p>
            <a:pPr algn="ctr"/>
            <a:r>
              <a:rPr lang="en-US" sz="1600" dirty="0">
                <a:solidFill>
                  <a:srgbClr val="FF0000"/>
                </a:solidFill>
              </a:rPr>
              <a:t>Most populous</a:t>
            </a:r>
          </a:p>
          <a:p>
            <a:pPr algn="ctr"/>
            <a:r>
              <a:rPr lang="en-US" sz="1600" dirty="0">
                <a:solidFill>
                  <a:srgbClr val="3333FF"/>
                </a:solidFill>
              </a:rPr>
              <a:t>Less active</a:t>
            </a:r>
          </a:p>
          <a:p>
            <a:pPr algn="ctr"/>
            <a:r>
              <a:rPr lang="en-US" sz="1600" dirty="0">
                <a:solidFill>
                  <a:srgbClr val="008000"/>
                </a:solidFill>
              </a:rPr>
              <a:t>Easier to add later</a:t>
            </a:r>
          </a:p>
        </p:txBody>
      </p:sp>
      <p:sp>
        <p:nvSpPr>
          <p:cNvPr id="41" name="Rectangle 40">
            <a:extLst>
              <a:ext uri="{FF2B5EF4-FFF2-40B4-BE49-F238E27FC236}">
                <a16:creationId xmlns:a16="http://schemas.microsoft.com/office/drawing/2014/main" id="{CFADA088-9340-480B-9976-3E260855D323}"/>
              </a:ext>
            </a:extLst>
          </p:cNvPr>
          <p:cNvSpPr/>
          <p:nvPr/>
        </p:nvSpPr>
        <p:spPr>
          <a:xfrm>
            <a:off x="546873" y="2947909"/>
            <a:ext cx="1652674" cy="1077218"/>
          </a:xfrm>
          <a:prstGeom prst="rect">
            <a:avLst/>
          </a:prstGeom>
        </p:spPr>
        <p:txBody>
          <a:bodyPr wrap="square">
            <a:spAutoFit/>
          </a:bodyPr>
          <a:lstStyle/>
          <a:p>
            <a:pPr marL="285750" indent="-285750">
              <a:buFont typeface="Arial" panose="020B0604020202020204" pitchFamily="34" charset="0"/>
              <a:buChar char="•"/>
            </a:pPr>
            <a:r>
              <a:rPr lang="en-US" sz="1600" dirty="0"/>
              <a:t>Almost rigid</a:t>
            </a:r>
          </a:p>
          <a:p>
            <a:pPr marL="285750" indent="-285750">
              <a:buFont typeface="Arial" panose="020B0604020202020204" pitchFamily="34" charset="0"/>
              <a:buChar char="•"/>
            </a:pPr>
            <a:r>
              <a:rPr lang="en-US" sz="1600" dirty="0"/>
              <a:t>Frequently born after @V0</a:t>
            </a:r>
          </a:p>
        </p:txBody>
      </p:sp>
      <p:sp>
        <p:nvSpPr>
          <p:cNvPr id="42" name="Rectangle 41">
            <a:extLst>
              <a:ext uri="{FF2B5EF4-FFF2-40B4-BE49-F238E27FC236}">
                <a16:creationId xmlns:a16="http://schemas.microsoft.com/office/drawing/2014/main" id="{F0D2C42A-05E7-48DF-9D7A-34999C90D272}"/>
              </a:ext>
            </a:extLst>
          </p:cNvPr>
          <p:cNvSpPr/>
          <p:nvPr/>
        </p:nvSpPr>
        <p:spPr>
          <a:xfrm>
            <a:off x="2347219" y="2529136"/>
            <a:ext cx="1741704" cy="1569660"/>
          </a:xfrm>
          <a:prstGeom prst="rect">
            <a:avLst/>
          </a:prstGeom>
        </p:spPr>
        <p:txBody>
          <a:bodyPr wrap="square">
            <a:spAutoFit/>
          </a:bodyPr>
          <a:lstStyle/>
          <a:p>
            <a:pPr marL="285750" indent="-285750">
              <a:buFont typeface="Arial" panose="020B0604020202020204" pitchFamily="34" charset="0"/>
              <a:buChar char="•"/>
            </a:pPr>
            <a:r>
              <a:rPr lang="en-US" sz="1600" dirty="0"/>
              <a:t>Similar to ISO</a:t>
            </a:r>
          </a:p>
          <a:p>
            <a:pPr marL="285750" indent="-285750">
              <a:buFont typeface="Arial" panose="020B0604020202020204" pitchFamily="34" charset="0"/>
              <a:buChar char="•"/>
            </a:pPr>
            <a:r>
              <a:rPr lang="en-US" sz="1600" dirty="0"/>
              <a:t>Typically resist change</a:t>
            </a:r>
          </a:p>
          <a:p>
            <a:pPr marL="285750" indent="-285750">
              <a:buFont typeface="Arial" panose="020B0604020202020204" pitchFamily="34" charset="0"/>
              <a:buChar char="•"/>
            </a:pPr>
            <a:r>
              <a:rPr lang="en-US" sz="1600" dirty="0"/>
              <a:t>Not unlikely to be born after @V0</a:t>
            </a:r>
          </a:p>
        </p:txBody>
      </p:sp>
      <p:cxnSp>
        <p:nvCxnSpPr>
          <p:cNvPr id="43" name="Straight Connector 42">
            <a:extLst>
              <a:ext uri="{FF2B5EF4-FFF2-40B4-BE49-F238E27FC236}">
                <a16:creationId xmlns:a16="http://schemas.microsoft.com/office/drawing/2014/main" id="{69A74406-CE07-4971-82E7-D9D8826FABBA}"/>
              </a:ext>
            </a:extLst>
          </p:cNvPr>
          <p:cNvCxnSpPr>
            <a:cxnSpLocks/>
          </p:cNvCxnSpPr>
          <p:nvPr/>
        </p:nvCxnSpPr>
        <p:spPr>
          <a:xfrm>
            <a:off x="546873" y="4268435"/>
            <a:ext cx="3498916"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C30BBBA-F0A9-45CE-8C5B-6AE0FFE870E6}"/>
              </a:ext>
            </a:extLst>
          </p:cNvPr>
          <p:cNvSpPr/>
          <p:nvPr/>
        </p:nvSpPr>
        <p:spPr>
          <a:xfrm>
            <a:off x="5216327" y="2473625"/>
            <a:ext cx="1741704" cy="1569660"/>
          </a:xfrm>
          <a:prstGeom prst="rect">
            <a:avLst/>
          </a:prstGeom>
        </p:spPr>
        <p:txBody>
          <a:bodyPr wrap="square">
            <a:spAutoFit/>
          </a:bodyPr>
          <a:lstStyle/>
          <a:p>
            <a:pPr marL="285750" indent="-285750">
              <a:buFont typeface="Arial" panose="020B0604020202020204" pitchFamily="34" charset="0"/>
              <a:buChar char="•"/>
            </a:pPr>
            <a:r>
              <a:rPr lang="en-US" sz="1600" dirty="0"/>
              <a:t>Similar to INT</a:t>
            </a:r>
          </a:p>
          <a:p>
            <a:pPr marL="285750" indent="-285750">
              <a:buFont typeface="Arial" panose="020B0604020202020204" pitchFamily="34" charset="0"/>
              <a:buChar char="•"/>
            </a:pPr>
            <a:r>
              <a:rPr lang="en-US" sz="1600" dirty="0"/>
              <a:t>Prone to demonstrate change</a:t>
            </a:r>
          </a:p>
          <a:p>
            <a:pPr marL="285750" indent="-285750">
              <a:buFont typeface="Arial" panose="020B0604020202020204" pitchFamily="34" charset="0"/>
              <a:buChar char="•"/>
            </a:pPr>
            <a:r>
              <a:rPr lang="en-US" sz="1600" dirty="0"/>
              <a:t>Rarely born after @V0</a:t>
            </a:r>
          </a:p>
        </p:txBody>
      </p:sp>
      <p:sp>
        <p:nvSpPr>
          <p:cNvPr id="45" name="Rectangle 44">
            <a:extLst>
              <a:ext uri="{FF2B5EF4-FFF2-40B4-BE49-F238E27FC236}">
                <a16:creationId xmlns:a16="http://schemas.microsoft.com/office/drawing/2014/main" id="{98DB5999-B59D-4C5A-9DF9-540EB492D921}"/>
              </a:ext>
            </a:extLst>
          </p:cNvPr>
          <p:cNvSpPr/>
          <p:nvPr/>
        </p:nvSpPr>
        <p:spPr>
          <a:xfrm>
            <a:off x="5794070" y="4268435"/>
            <a:ext cx="2398145" cy="830997"/>
          </a:xfrm>
          <a:prstGeom prst="rect">
            <a:avLst/>
          </a:prstGeom>
        </p:spPr>
        <p:txBody>
          <a:bodyPr wrap="square">
            <a:spAutoFit/>
          </a:bodyPr>
          <a:lstStyle/>
          <a:p>
            <a:pPr algn="ctr"/>
            <a:r>
              <a:rPr lang="en-US" sz="1600" dirty="0">
                <a:solidFill>
                  <a:srgbClr val="3333FF"/>
                </a:solidFill>
              </a:rPr>
              <a:t>Less populous</a:t>
            </a:r>
          </a:p>
          <a:p>
            <a:pPr algn="ctr"/>
            <a:r>
              <a:rPr lang="en-US" sz="1600" dirty="0">
                <a:solidFill>
                  <a:srgbClr val="FF0000"/>
                </a:solidFill>
              </a:rPr>
              <a:t>Most active</a:t>
            </a:r>
          </a:p>
          <a:p>
            <a:pPr algn="ctr"/>
            <a:r>
              <a:rPr lang="en-US" sz="1600" dirty="0">
                <a:solidFill>
                  <a:srgbClr val="3333FF"/>
                </a:solidFill>
              </a:rPr>
              <a:t>Harder to add later</a:t>
            </a:r>
          </a:p>
        </p:txBody>
      </p:sp>
      <p:cxnSp>
        <p:nvCxnSpPr>
          <p:cNvPr id="46" name="Straight Connector 45">
            <a:extLst>
              <a:ext uri="{FF2B5EF4-FFF2-40B4-BE49-F238E27FC236}">
                <a16:creationId xmlns:a16="http://schemas.microsoft.com/office/drawing/2014/main" id="{1441C1BF-2078-4697-A0F9-234DDD28F750}"/>
              </a:ext>
            </a:extLst>
          </p:cNvPr>
          <p:cNvCxnSpPr>
            <a:cxnSpLocks/>
          </p:cNvCxnSpPr>
          <p:nvPr/>
        </p:nvCxnSpPr>
        <p:spPr>
          <a:xfrm>
            <a:off x="5118329" y="4268435"/>
            <a:ext cx="3749626"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Slide Number Placeholder 47">
            <a:extLst>
              <a:ext uri="{FF2B5EF4-FFF2-40B4-BE49-F238E27FC236}">
                <a16:creationId xmlns:a16="http://schemas.microsoft.com/office/drawing/2014/main" id="{79ADED24-30AC-4F39-BB44-BF20E50D723D}"/>
              </a:ext>
            </a:extLst>
          </p:cNvPr>
          <p:cNvSpPr>
            <a:spLocks noGrp="1"/>
          </p:cNvSpPr>
          <p:nvPr>
            <p:ph type="sldNum" sz="quarter" idx="12"/>
          </p:nvPr>
        </p:nvSpPr>
        <p:spPr/>
        <p:txBody>
          <a:bodyPr/>
          <a:lstStyle/>
          <a:p>
            <a:fld id="{8E5E8620-0DF1-4244-81FF-597A531CAAB8}" type="slidenum">
              <a:rPr lang="en-US" smtClean="0"/>
              <a:t>28</a:t>
            </a:fld>
            <a:endParaRPr lang="en-US"/>
          </a:p>
        </p:txBody>
      </p:sp>
    </p:spTree>
    <p:extLst>
      <p:ext uri="{BB962C8B-B14F-4D97-AF65-F5344CB8AC3E}">
        <p14:creationId xmlns:p14="http://schemas.microsoft.com/office/powerpoint/2010/main" val="3369732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575E-AE70-4676-98A2-8A375158CE88}"/>
              </a:ext>
            </a:extLst>
          </p:cNvPr>
          <p:cNvSpPr>
            <a:spLocks noGrp="1"/>
          </p:cNvSpPr>
          <p:nvPr>
            <p:ph type="title"/>
          </p:nvPr>
        </p:nvSpPr>
        <p:spPr>
          <a:xfrm>
            <a:off x="628650" y="365126"/>
            <a:ext cx="8049524" cy="1325563"/>
          </a:xfrm>
        </p:spPr>
        <p:txBody>
          <a:bodyPr/>
          <a:lstStyle/>
          <a:p>
            <a:r>
              <a:rPr lang="en-US" b="1" dirty="0">
                <a:solidFill>
                  <a:srgbClr val="FF0000"/>
                </a:solidFill>
              </a:rPr>
              <a:t>Gravitation to rigidity</a:t>
            </a:r>
            <a:r>
              <a:rPr lang="en-US" dirty="0"/>
              <a:t> explains why!</a:t>
            </a:r>
            <a:endParaRPr lang="en-US" u="sng" dirty="0">
              <a:solidFill>
                <a:srgbClr val="FF0000"/>
              </a:solidFill>
            </a:endParaRPr>
          </a:p>
        </p:txBody>
      </p:sp>
      <p:sp>
        <p:nvSpPr>
          <p:cNvPr id="3" name="Content Placeholder 2">
            <a:extLst>
              <a:ext uri="{FF2B5EF4-FFF2-40B4-BE49-F238E27FC236}">
                <a16:creationId xmlns:a16="http://schemas.microsoft.com/office/drawing/2014/main" id="{43045C4D-CF5B-4EAB-B8F7-966EEEB4D9E3}"/>
              </a:ext>
            </a:extLst>
          </p:cNvPr>
          <p:cNvSpPr>
            <a:spLocks noGrp="1"/>
          </p:cNvSpPr>
          <p:nvPr>
            <p:ph idx="1"/>
          </p:nvPr>
        </p:nvSpPr>
        <p:spPr>
          <a:xfrm>
            <a:off x="628650" y="1446062"/>
            <a:ext cx="7886700" cy="4825342"/>
          </a:xfrm>
        </p:spPr>
        <p:txBody>
          <a:bodyPr>
            <a:noAutofit/>
          </a:bodyPr>
          <a:lstStyle/>
          <a:p>
            <a:r>
              <a:rPr lang="en-US" sz="2000" dirty="0">
                <a:solidFill>
                  <a:srgbClr val="FF0000"/>
                </a:solidFill>
              </a:rPr>
              <a:t>Gravitation to rigidity </a:t>
            </a:r>
            <a:r>
              <a:rPr lang="en-US" sz="2000" dirty="0"/>
              <a:t>refers to the difficulty of altering the schema of a database when surrounding code is built upon it. See it working here:</a:t>
            </a:r>
          </a:p>
          <a:p>
            <a:pPr lvl="1"/>
            <a:r>
              <a:rPr lang="en-US" sz="2000" dirty="0"/>
              <a:t>Topologically </a:t>
            </a:r>
            <a:r>
              <a:rPr lang="en-US" sz="2000" u="sng" dirty="0"/>
              <a:t>simple</a:t>
            </a:r>
            <a:r>
              <a:rPr lang="en-US" sz="2000" dirty="0"/>
              <a:t> tables are </a:t>
            </a:r>
            <a:r>
              <a:rPr lang="en-US" sz="2000" u="sng" dirty="0"/>
              <a:t>much more populous</a:t>
            </a:r>
            <a:r>
              <a:rPr lang="en-US" sz="2000" dirty="0"/>
              <a:t> and </a:t>
            </a:r>
            <a:r>
              <a:rPr lang="en-US" sz="2000" u="sng" dirty="0"/>
              <a:t>easy to create</a:t>
            </a:r>
            <a:r>
              <a:rPr lang="en-US" sz="2000" dirty="0"/>
              <a:t> than complex and active ones; </a:t>
            </a:r>
          </a:p>
          <a:p>
            <a:pPr lvl="1"/>
            <a:r>
              <a:rPr lang="en-US" sz="2000" u="sng" dirty="0"/>
              <a:t>Very few tables change topological category</a:t>
            </a:r>
            <a:r>
              <a:rPr lang="en-US" sz="2000" dirty="0"/>
              <a:t>, with most changes in the ephemeral or short-lasting categories of label-changes; </a:t>
            </a:r>
          </a:p>
          <a:p>
            <a:pPr lvl="1"/>
            <a:r>
              <a:rPr lang="en-US" sz="2000" dirty="0"/>
              <a:t>Most of</a:t>
            </a:r>
            <a:r>
              <a:rPr lang="el-GR" sz="2000" dirty="0"/>
              <a:t> </a:t>
            </a:r>
            <a:r>
              <a:rPr lang="en-US" sz="2000" dirty="0"/>
              <a:t>the </a:t>
            </a:r>
            <a:r>
              <a:rPr lang="en-US" sz="2000" u="sng" dirty="0"/>
              <a:t>activity of the high-end of the complexity spectrum</a:t>
            </a:r>
            <a:r>
              <a:rPr lang="en-US" sz="2000" dirty="0"/>
              <a:t> is due to </a:t>
            </a:r>
            <a:r>
              <a:rPr lang="en-US" sz="2000" u="sng" dirty="0"/>
              <a:t>the addition of</a:t>
            </a:r>
            <a:r>
              <a:rPr lang="el-GR" sz="2000" u="sng" dirty="0"/>
              <a:t> </a:t>
            </a:r>
            <a:r>
              <a:rPr lang="en-US" sz="2000" u="sng" dirty="0"/>
              <a:t>attributes to the existing tables</a:t>
            </a:r>
            <a:r>
              <a:rPr lang="en-US" sz="2000" dirty="0"/>
              <a:t>, …</a:t>
            </a:r>
          </a:p>
          <a:p>
            <a:pPr lvl="1"/>
            <a:r>
              <a:rPr lang="en-US" sz="2000" dirty="0"/>
              <a:t>… quite differently from the </a:t>
            </a:r>
            <a:r>
              <a:rPr lang="en-US" sz="2000" u="sng" dirty="0"/>
              <a:t>lower end of the spectrum</a:t>
            </a:r>
            <a:r>
              <a:rPr lang="en-US" sz="2000" dirty="0"/>
              <a:t>, where administrators are more inclined towards </a:t>
            </a:r>
            <a:r>
              <a:rPr lang="en-US" sz="2000" u="sng" dirty="0"/>
              <a:t>building new tables</a:t>
            </a:r>
            <a:r>
              <a:rPr lang="en-US" sz="2000" dirty="0"/>
              <a:t>.</a:t>
            </a:r>
          </a:p>
          <a:p>
            <a:r>
              <a:rPr lang="en-US" sz="2000" dirty="0">
                <a:solidFill>
                  <a:srgbClr val="FF0000"/>
                </a:solidFill>
              </a:rPr>
              <a:t>Maintenance-by-addition</a:t>
            </a:r>
            <a:r>
              <a:rPr lang="el-GR" sz="2000" dirty="0"/>
              <a:t>, </a:t>
            </a:r>
            <a:r>
              <a:rPr lang="en-US" sz="2000" dirty="0"/>
              <a:t>equiv., </a:t>
            </a:r>
            <a:r>
              <a:rPr lang="en-US" sz="2000" dirty="0">
                <a:solidFill>
                  <a:srgbClr val="FF0000"/>
                </a:solidFill>
              </a:rPr>
              <a:t>avoid-to-break-the-code principle</a:t>
            </a:r>
            <a:r>
              <a:rPr lang="en-US" sz="2000" dirty="0"/>
              <a:t>: adding new info via (expendable) new tables, does not result in the necessity to update the surrounding code. </a:t>
            </a:r>
          </a:p>
          <a:p>
            <a:r>
              <a:rPr lang="en-US" sz="2000" dirty="0">
                <a:solidFill>
                  <a:srgbClr val="FF0000"/>
                </a:solidFill>
              </a:rPr>
              <a:t>FOSS projects </a:t>
            </a:r>
            <a:r>
              <a:rPr lang="en-US" sz="2000" dirty="0"/>
              <a:t>are built to be selected by other organizations. Upgrading the schema in the presence of existing data is a painful experience, and simple structures and maintenance-by-addition reduce this pain</a:t>
            </a:r>
          </a:p>
        </p:txBody>
      </p:sp>
      <p:sp>
        <p:nvSpPr>
          <p:cNvPr id="5" name="Slide Number Placeholder 4">
            <a:extLst>
              <a:ext uri="{FF2B5EF4-FFF2-40B4-BE49-F238E27FC236}">
                <a16:creationId xmlns:a16="http://schemas.microsoft.com/office/drawing/2014/main" id="{B6ADAC78-73AB-45F1-81DC-FF1EA97036E3}"/>
              </a:ext>
            </a:extLst>
          </p:cNvPr>
          <p:cNvSpPr>
            <a:spLocks noGrp="1"/>
          </p:cNvSpPr>
          <p:nvPr>
            <p:ph type="sldNum" sz="quarter" idx="12"/>
          </p:nvPr>
        </p:nvSpPr>
        <p:spPr/>
        <p:txBody>
          <a:bodyPr/>
          <a:lstStyle/>
          <a:p>
            <a:fld id="{8E5E8620-0DF1-4244-81FF-597A531CAAB8}" type="slidenum">
              <a:rPr lang="en-US" smtClean="0"/>
              <a:t>29</a:t>
            </a:fld>
            <a:endParaRPr lang="en-US"/>
          </a:p>
        </p:txBody>
      </p:sp>
    </p:spTree>
    <p:extLst>
      <p:ext uri="{BB962C8B-B14F-4D97-AF65-F5344CB8AC3E}">
        <p14:creationId xmlns:p14="http://schemas.microsoft.com/office/powerpoint/2010/main" val="280126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8AB2-698B-4212-BCE9-AC044D47D95E}"/>
              </a:ext>
            </a:extLst>
          </p:cNvPr>
          <p:cNvSpPr>
            <a:spLocks noGrp="1"/>
          </p:cNvSpPr>
          <p:nvPr>
            <p:ph type="title"/>
          </p:nvPr>
        </p:nvSpPr>
        <p:spPr>
          <a:xfrm>
            <a:off x="228599" y="293757"/>
            <a:ext cx="7886700" cy="1325563"/>
          </a:xfrm>
        </p:spPr>
        <p:txBody>
          <a:bodyPr>
            <a:noAutofit/>
          </a:bodyPr>
          <a:lstStyle/>
          <a:p>
            <a:r>
              <a:rPr lang="en-US" sz="3200" b="1" i="1" dirty="0">
                <a:solidFill>
                  <a:srgbClr val="3333FF"/>
                </a:solidFill>
              </a:rPr>
              <a:t>How is the structure of the foreign keys to which a table is related affecting its behavior during schema evolution?</a:t>
            </a:r>
          </a:p>
        </p:txBody>
      </p:sp>
      <p:pic>
        <p:nvPicPr>
          <p:cNvPr id="3" name="Picture 2">
            <a:extLst>
              <a:ext uri="{FF2B5EF4-FFF2-40B4-BE49-F238E27FC236}">
                <a16:creationId xmlns:a16="http://schemas.microsoft.com/office/drawing/2014/main" id="{51615758-1A00-4D6E-8CFD-DAC5BF4EDF18}"/>
              </a:ext>
            </a:extLst>
          </p:cNvPr>
          <p:cNvPicPr>
            <a:picLocks noChangeAspect="1"/>
          </p:cNvPicPr>
          <p:nvPr/>
        </p:nvPicPr>
        <p:blipFill rotWithShape="1">
          <a:blip r:embed="rId2"/>
          <a:srcRect l="8261" r="11956" b="9404"/>
          <a:stretch/>
        </p:blipFill>
        <p:spPr>
          <a:xfrm>
            <a:off x="228599" y="1759434"/>
            <a:ext cx="4096918" cy="2447234"/>
          </a:xfrm>
          <a:prstGeom prst="rect">
            <a:avLst/>
          </a:prstGeom>
        </p:spPr>
      </p:pic>
      <p:sp>
        <p:nvSpPr>
          <p:cNvPr id="4" name="TextBox 3">
            <a:extLst>
              <a:ext uri="{FF2B5EF4-FFF2-40B4-BE49-F238E27FC236}">
                <a16:creationId xmlns:a16="http://schemas.microsoft.com/office/drawing/2014/main" id="{DBD371ED-B75F-47AE-8BC7-7357A876E0A5}"/>
              </a:ext>
            </a:extLst>
          </p:cNvPr>
          <p:cNvSpPr txBox="1"/>
          <p:nvPr/>
        </p:nvSpPr>
        <p:spPr>
          <a:xfrm>
            <a:off x="3635727" y="3691596"/>
            <a:ext cx="655983" cy="369332"/>
          </a:xfrm>
          <a:prstGeom prst="rect">
            <a:avLst/>
          </a:prstGeom>
          <a:noFill/>
        </p:spPr>
        <p:txBody>
          <a:bodyPr wrap="square" rtlCol="0">
            <a:spAutoFit/>
          </a:bodyPr>
          <a:lstStyle/>
          <a:p>
            <a:r>
              <a:rPr lang="en-US" dirty="0"/>
              <a:t>Atlas</a:t>
            </a:r>
          </a:p>
        </p:txBody>
      </p:sp>
      <p:pic>
        <p:nvPicPr>
          <p:cNvPr id="5" name="Picture 4">
            <a:extLst>
              <a:ext uri="{FF2B5EF4-FFF2-40B4-BE49-F238E27FC236}">
                <a16:creationId xmlns:a16="http://schemas.microsoft.com/office/drawing/2014/main" id="{D566F766-468C-46A2-B508-8ADC16DEEFD7}"/>
              </a:ext>
            </a:extLst>
          </p:cNvPr>
          <p:cNvPicPr>
            <a:picLocks noChangeAspect="1"/>
          </p:cNvPicPr>
          <p:nvPr/>
        </p:nvPicPr>
        <p:blipFill rotWithShape="1">
          <a:blip r:embed="rId3"/>
          <a:srcRect l="8696" r="21956"/>
          <a:stretch/>
        </p:blipFill>
        <p:spPr>
          <a:xfrm>
            <a:off x="5508274" y="1759434"/>
            <a:ext cx="3170583" cy="2405063"/>
          </a:xfrm>
          <a:prstGeom prst="rect">
            <a:avLst/>
          </a:prstGeom>
        </p:spPr>
      </p:pic>
      <p:sp>
        <p:nvSpPr>
          <p:cNvPr id="6" name="TextBox 5">
            <a:extLst>
              <a:ext uri="{FF2B5EF4-FFF2-40B4-BE49-F238E27FC236}">
                <a16:creationId xmlns:a16="http://schemas.microsoft.com/office/drawing/2014/main" id="{B4C48E4B-DEBE-47DE-927B-558235863216}"/>
              </a:ext>
            </a:extLst>
          </p:cNvPr>
          <p:cNvSpPr txBox="1"/>
          <p:nvPr/>
        </p:nvSpPr>
        <p:spPr>
          <a:xfrm>
            <a:off x="5508274" y="3691596"/>
            <a:ext cx="865702" cy="369332"/>
          </a:xfrm>
          <a:prstGeom prst="rect">
            <a:avLst/>
          </a:prstGeom>
          <a:noFill/>
        </p:spPr>
        <p:txBody>
          <a:bodyPr wrap="square" rtlCol="0">
            <a:spAutoFit/>
          </a:bodyPr>
          <a:lstStyle/>
          <a:p>
            <a:r>
              <a:rPr lang="en-US" dirty="0"/>
              <a:t>Zabbix</a:t>
            </a:r>
          </a:p>
        </p:txBody>
      </p:sp>
      <p:pic>
        <p:nvPicPr>
          <p:cNvPr id="7" name="Picture 6">
            <a:extLst>
              <a:ext uri="{FF2B5EF4-FFF2-40B4-BE49-F238E27FC236}">
                <a16:creationId xmlns:a16="http://schemas.microsoft.com/office/drawing/2014/main" id="{FF5351B9-BD7D-4288-9332-B9E5E1615B4D}"/>
              </a:ext>
            </a:extLst>
          </p:cNvPr>
          <p:cNvPicPr>
            <a:picLocks noChangeAspect="1"/>
          </p:cNvPicPr>
          <p:nvPr/>
        </p:nvPicPr>
        <p:blipFill rotWithShape="1">
          <a:blip r:embed="rId4"/>
          <a:srcRect l="2783" r="7609"/>
          <a:stretch/>
        </p:blipFill>
        <p:spPr>
          <a:xfrm>
            <a:off x="355812" y="4458492"/>
            <a:ext cx="4096918" cy="2378869"/>
          </a:xfrm>
          <a:prstGeom prst="rect">
            <a:avLst/>
          </a:prstGeom>
        </p:spPr>
      </p:pic>
      <p:sp>
        <p:nvSpPr>
          <p:cNvPr id="8" name="TextBox 7">
            <a:extLst>
              <a:ext uri="{FF2B5EF4-FFF2-40B4-BE49-F238E27FC236}">
                <a16:creationId xmlns:a16="http://schemas.microsoft.com/office/drawing/2014/main" id="{53604B68-C7FE-43EB-AD61-00F9EA416520}"/>
              </a:ext>
            </a:extLst>
          </p:cNvPr>
          <p:cNvSpPr txBox="1"/>
          <p:nvPr/>
        </p:nvSpPr>
        <p:spPr>
          <a:xfrm>
            <a:off x="3409122" y="6151185"/>
            <a:ext cx="870655" cy="369332"/>
          </a:xfrm>
          <a:prstGeom prst="rect">
            <a:avLst/>
          </a:prstGeom>
          <a:noFill/>
        </p:spPr>
        <p:txBody>
          <a:bodyPr wrap="square" rtlCol="0">
            <a:spAutoFit/>
          </a:bodyPr>
          <a:lstStyle/>
          <a:p>
            <a:r>
              <a:rPr lang="en-US" dirty="0" err="1"/>
              <a:t>Biosql</a:t>
            </a:r>
            <a:endParaRPr lang="en-US" dirty="0"/>
          </a:p>
        </p:txBody>
      </p:sp>
      <p:pic>
        <p:nvPicPr>
          <p:cNvPr id="9" name="Picture 8">
            <a:extLst>
              <a:ext uri="{FF2B5EF4-FFF2-40B4-BE49-F238E27FC236}">
                <a16:creationId xmlns:a16="http://schemas.microsoft.com/office/drawing/2014/main" id="{7599C7EA-48FB-498E-9CF0-AE75396B561F}"/>
              </a:ext>
            </a:extLst>
          </p:cNvPr>
          <p:cNvPicPr>
            <a:picLocks noChangeAspect="1"/>
          </p:cNvPicPr>
          <p:nvPr/>
        </p:nvPicPr>
        <p:blipFill>
          <a:blip r:embed="rId5"/>
          <a:stretch>
            <a:fillRect/>
          </a:stretch>
        </p:blipFill>
        <p:spPr>
          <a:xfrm>
            <a:off x="4691272" y="4490851"/>
            <a:ext cx="4214189" cy="2216840"/>
          </a:xfrm>
          <a:prstGeom prst="rect">
            <a:avLst/>
          </a:prstGeom>
        </p:spPr>
      </p:pic>
      <p:sp>
        <p:nvSpPr>
          <p:cNvPr id="10" name="TextBox 9">
            <a:extLst>
              <a:ext uri="{FF2B5EF4-FFF2-40B4-BE49-F238E27FC236}">
                <a16:creationId xmlns:a16="http://schemas.microsoft.com/office/drawing/2014/main" id="{806A8E94-D45F-495E-A94A-C36EA75349C6}"/>
              </a:ext>
            </a:extLst>
          </p:cNvPr>
          <p:cNvSpPr txBox="1"/>
          <p:nvPr/>
        </p:nvSpPr>
        <p:spPr>
          <a:xfrm>
            <a:off x="7663070" y="6335851"/>
            <a:ext cx="1242391" cy="369332"/>
          </a:xfrm>
          <a:prstGeom prst="rect">
            <a:avLst/>
          </a:prstGeom>
          <a:noFill/>
        </p:spPr>
        <p:txBody>
          <a:bodyPr wrap="square" rtlCol="0">
            <a:spAutoFit/>
          </a:bodyPr>
          <a:lstStyle/>
          <a:p>
            <a:r>
              <a:rPr lang="en-US" dirty="0" err="1"/>
              <a:t>SlashCode</a:t>
            </a:r>
            <a:endParaRPr lang="en-US" dirty="0"/>
          </a:p>
        </p:txBody>
      </p:sp>
      <p:pic>
        <p:nvPicPr>
          <p:cNvPr id="11" name="7 - Θέση περιεχομένου" descr="toBeOrNotToBe.png">
            <a:extLst>
              <a:ext uri="{FF2B5EF4-FFF2-40B4-BE49-F238E27FC236}">
                <a16:creationId xmlns:a16="http://schemas.microsoft.com/office/drawing/2014/main" id="{108D611D-9072-4D27-9D17-2B87512A9814}"/>
              </a:ext>
            </a:extLst>
          </p:cNvPr>
          <p:cNvPicPr>
            <a:picLocks noChangeAspect="1"/>
          </p:cNvPicPr>
          <p:nvPr/>
        </p:nvPicPr>
        <p:blipFill>
          <a:blip r:embed="rId6" cstate="print"/>
          <a:stretch>
            <a:fillRect/>
          </a:stretch>
        </p:blipFill>
        <p:spPr>
          <a:xfrm>
            <a:off x="7828213" y="-32597"/>
            <a:ext cx="1297905" cy="1297905"/>
          </a:xfrm>
          <a:prstGeom prst="rect">
            <a:avLst/>
          </a:prstGeom>
        </p:spPr>
      </p:pic>
    </p:spTree>
    <p:extLst>
      <p:ext uri="{BB962C8B-B14F-4D97-AF65-F5344CB8AC3E}">
        <p14:creationId xmlns:p14="http://schemas.microsoft.com/office/powerpoint/2010/main" val="1704402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9EB5-6FED-4FC8-B2A7-55D895F7259D}"/>
              </a:ext>
            </a:extLst>
          </p:cNvPr>
          <p:cNvSpPr>
            <a:spLocks noGrp="1"/>
          </p:cNvSpPr>
          <p:nvPr>
            <p:ph type="title"/>
          </p:nvPr>
        </p:nvSpPr>
        <p:spPr/>
        <p:txBody>
          <a:bodyPr/>
          <a:lstStyle/>
          <a:p>
            <a:r>
              <a:rPr lang="en-US" dirty="0"/>
              <a:t>Why bother?</a:t>
            </a:r>
            <a:br>
              <a:rPr lang="en-US" dirty="0"/>
            </a:br>
            <a:endParaRPr lang="en-US" dirty="0"/>
          </a:p>
        </p:txBody>
      </p:sp>
      <p:sp>
        <p:nvSpPr>
          <p:cNvPr id="3" name="Content Placeholder 2">
            <a:extLst>
              <a:ext uri="{FF2B5EF4-FFF2-40B4-BE49-F238E27FC236}">
                <a16:creationId xmlns:a16="http://schemas.microsoft.com/office/drawing/2014/main" id="{0CB62EFB-700B-4293-82D5-FEEA4616F3D9}"/>
              </a:ext>
            </a:extLst>
          </p:cNvPr>
          <p:cNvSpPr>
            <a:spLocks noGrp="1"/>
          </p:cNvSpPr>
          <p:nvPr>
            <p:ph idx="1"/>
          </p:nvPr>
        </p:nvSpPr>
        <p:spPr>
          <a:xfrm>
            <a:off x="628650" y="1371600"/>
            <a:ext cx="7886700" cy="5121274"/>
          </a:xfrm>
        </p:spPr>
        <p:txBody>
          <a:bodyPr>
            <a:normAutofit fontScale="70000" lnSpcReduction="20000"/>
          </a:bodyPr>
          <a:lstStyle/>
          <a:p>
            <a:r>
              <a:rPr lang="en-US" dirty="0"/>
              <a:t>Our empirical study on how schema evolution relates to foreign keys in FOSS projects …</a:t>
            </a:r>
          </a:p>
          <a:p>
            <a:pPr lvl="1"/>
            <a:r>
              <a:rPr lang="en-US" sz="2600" dirty="0"/>
              <a:t>advances our knowledge with solid evidence,</a:t>
            </a:r>
          </a:p>
          <a:p>
            <a:pPr lvl="1"/>
            <a:r>
              <a:rPr lang="en-US" sz="2600" dirty="0"/>
              <a:t>provides both maintenance clues to curators and evaluators of FOSS projects, and, </a:t>
            </a:r>
          </a:p>
          <a:p>
            <a:pPr lvl="1"/>
            <a:r>
              <a:rPr lang="en-US" sz="2600" dirty="0"/>
              <a:t>provides insights to the research community on practical problems.</a:t>
            </a:r>
          </a:p>
          <a:p>
            <a:pPr lvl="1"/>
            <a:endParaRPr lang="en-US" sz="2600" dirty="0"/>
          </a:p>
          <a:p>
            <a:r>
              <a:rPr lang="en-US" b="1" dirty="0"/>
              <a:t>Project curators </a:t>
            </a:r>
            <a:r>
              <a:rPr lang="en-US" dirty="0"/>
              <a:t>can expect that the schema in the future will expand in terms of (a) topologically simple structures and (b) complex topological structures. Enforcing maintenance-by-addition will allow lower impact to the surrounding code. </a:t>
            </a:r>
          </a:p>
          <a:p>
            <a:r>
              <a:rPr lang="en-US" b="1" dirty="0"/>
              <a:t>FOSS Evaluators</a:t>
            </a:r>
            <a:r>
              <a:rPr lang="en-US" dirty="0"/>
              <a:t>, when selecting a software projects for adoption, will need to also assess the threats posed by the absence of (a) foreign keys and (b) maintenance actions from the side of the curators.</a:t>
            </a:r>
          </a:p>
          <a:p>
            <a:r>
              <a:rPr lang="en-US" b="1" dirty="0">
                <a:solidFill>
                  <a:srgbClr val="FF0000"/>
                </a:solidFill>
              </a:rPr>
              <a:t>Researchers</a:t>
            </a:r>
            <a:r>
              <a:rPr lang="en-US" dirty="0"/>
              <a:t> must understand </a:t>
            </a:r>
            <a:r>
              <a:rPr lang="en-US" dirty="0">
                <a:solidFill>
                  <a:srgbClr val="3333FF"/>
                </a:solidFill>
              </a:rPr>
              <a:t>that the nature of the situation boils down to the fundamentals of the relational model</a:t>
            </a:r>
            <a:r>
              <a:rPr lang="en-US" dirty="0"/>
              <a:t> and how relational databases can be coupled to surrounding applications. Must also go for </a:t>
            </a:r>
          </a:p>
          <a:p>
            <a:pPr lvl="1"/>
            <a:r>
              <a:rPr lang="en-US" sz="2600" dirty="0">
                <a:solidFill>
                  <a:srgbClr val="FF0000"/>
                </a:solidFill>
              </a:rPr>
              <a:t>More flexible ways of building applications on top of databases </a:t>
            </a:r>
          </a:p>
          <a:p>
            <a:pPr lvl="1"/>
            <a:r>
              <a:rPr lang="en-US" sz="2600" dirty="0">
                <a:solidFill>
                  <a:srgbClr val="FF0000"/>
                </a:solidFill>
              </a:rPr>
              <a:t>Tools that accurately highlight the points of maintenance in the surrounding code, in the event of schema evolution.</a:t>
            </a:r>
          </a:p>
        </p:txBody>
      </p:sp>
      <p:sp>
        <p:nvSpPr>
          <p:cNvPr id="4" name="Slide Number Placeholder 3">
            <a:extLst>
              <a:ext uri="{FF2B5EF4-FFF2-40B4-BE49-F238E27FC236}">
                <a16:creationId xmlns:a16="http://schemas.microsoft.com/office/drawing/2014/main" id="{EC4754E0-BCB8-44C3-8AAD-BFBED3B1333F}"/>
              </a:ext>
            </a:extLst>
          </p:cNvPr>
          <p:cNvSpPr>
            <a:spLocks noGrp="1"/>
          </p:cNvSpPr>
          <p:nvPr>
            <p:ph type="sldNum" sz="quarter" idx="12"/>
          </p:nvPr>
        </p:nvSpPr>
        <p:spPr/>
        <p:txBody>
          <a:bodyPr/>
          <a:lstStyle/>
          <a:p>
            <a:fld id="{8E5E8620-0DF1-4244-81FF-597A531CAAB8}" type="slidenum">
              <a:rPr lang="en-US" smtClean="0"/>
              <a:t>30</a:t>
            </a:fld>
            <a:endParaRPr lang="en-US"/>
          </a:p>
        </p:txBody>
      </p:sp>
    </p:spTree>
    <p:extLst>
      <p:ext uri="{BB962C8B-B14F-4D97-AF65-F5344CB8AC3E}">
        <p14:creationId xmlns:p14="http://schemas.microsoft.com/office/powerpoint/2010/main" val="13789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miley dankeschön. 💋 Bilder. 2020-01-22">
            <a:extLst>
              <a:ext uri="{FF2B5EF4-FFF2-40B4-BE49-F238E27FC236}">
                <a16:creationId xmlns:a16="http://schemas.microsoft.com/office/drawing/2014/main" id="{1AAB1C36-DF2F-41EF-A153-338C36222E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20" t="19557" r="12298" b="17610"/>
          <a:stretch/>
        </p:blipFill>
        <p:spPr bwMode="auto">
          <a:xfrm>
            <a:off x="88611" y="911173"/>
            <a:ext cx="1148788" cy="960081"/>
          </a:xfrm>
          <a:prstGeom prst="rect">
            <a:avLst/>
          </a:prstGeom>
          <a:noFill/>
          <a:extLst>
            <a:ext uri="{909E8E84-426E-40DD-AFC4-6F175D3DCCD1}">
              <a14:hiddenFill xmlns:a14="http://schemas.microsoft.com/office/drawing/2010/main">
                <a:solidFill>
                  <a:srgbClr val="FFFFFF"/>
                </a:solidFill>
              </a14:hiddenFill>
            </a:ext>
          </a:extLst>
        </p:spPr>
      </p:pic>
      <p:sp>
        <p:nvSpPr>
          <p:cNvPr id="21" name="Arc 20">
            <a:extLst>
              <a:ext uri="{FF2B5EF4-FFF2-40B4-BE49-F238E27FC236}">
                <a16:creationId xmlns:a16="http://schemas.microsoft.com/office/drawing/2014/main" id="{ACBB1581-00E9-4A83-9E9D-ACE2C85568E4}"/>
              </a:ext>
            </a:extLst>
          </p:cNvPr>
          <p:cNvSpPr/>
          <p:nvPr/>
        </p:nvSpPr>
        <p:spPr>
          <a:xfrm rot="16200000">
            <a:off x="3704642" y="-818492"/>
            <a:ext cx="1841119" cy="7214571"/>
          </a:xfrm>
          <a:prstGeom prst="arc">
            <a:avLst>
              <a:gd name="adj1" fmla="val 16200000"/>
              <a:gd name="adj2" fmla="val 5443115"/>
            </a:avLst>
          </a:prstGeom>
          <a:ln>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2F18A94B-4E52-46D8-980D-BB2C2566DC5A}"/>
              </a:ext>
            </a:extLst>
          </p:cNvPr>
          <p:cNvSpPr>
            <a:spLocks noGrp="1"/>
          </p:cNvSpPr>
          <p:nvPr>
            <p:ph type="title"/>
          </p:nvPr>
        </p:nvSpPr>
        <p:spPr>
          <a:xfrm>
            <a:off x="1168689" y="104014"/>
            <a:ext cx="7886700" cy="1325563"/>
          </a:xfrm>
        </p:spPr>
        <p:txBody>
          <a:bodyPr>
            <a:noAutofit/>
          </a:bodyPr>
          <a:lstStyle/>
          <a:p>
            <a:pPr algn="r"/>
            <a:r>
              <a:rPr lang="en-US" sz="3200" dirty="0"/>
              <a:t>The more topologically complex tables are, the fewer, the more active (via attribute injection), and the harder to add as the schema ages!</a:t>
            </a:r>
          </a:p>
        </p:txBody>
      </p:sp>
      <p:pic>
        <p:nvPicPr>
          <p:cNvPr id="3" name="Picture 2">
            <a:extLst>
              <a:ext uri="{FF2B5EF4-FFF2-40B4-BE49-F238E27FC236}">
                <a16:creationId xmlns:a16="http://schemas.microsoft.com/office/drawing/2014/main" id="{46529F62-E730-4006-AB79-B224FBE7E8AE}"/>
              </a:ext>
            </a:extLst>
          </p:cNvPr>
          <p:cNvPicPr>
            <a:picLocks noChangeAspect="1"/>
          </p:cNvPicPr>
          <p:nvPr/>
        </p:nvPicPr>
        <p:blipFill>
          <a:blip r:embed="rId3"/>
          <a:stretch>
            <a:fillRect/>
          </a:stretch>
        </p:blipFill>
        <p:spPr>
          <a:xfrm>
            <a:off x="2455967" y="1429578"/>
            <a:ext cx="1019175" cy="962025"/>
          </a:xfrm>
          <a:prstGeom prst="rect">
            <a:avLst/>
          </a:prstGeom>
        </p:spPr>
      </p:pic>
      <p:pic>
        <p:nvPicPr>
          <p:cNvPr id="4" name="Picture 3">
            <a:extLst>
              <a:ext uri="{FF2B5EF4-FFF2-40B4-BE49-F238E27FC236}">
                <a16:creationId xmlns:a16="http://schemas.microsoft.com/office/drawing/2014/main" id="{3B3AC56F-C7C7-4D59-B63F-C089A364405B}"/>
              </a:ext>
            </a:extLst>
          </p:cNvPr>
          <p:cNvPicPr>
            <a:picLocks noChangeAspect="1"/>
          </p:cNvPicPr>
          <p:nvPr/>
        </p:nvPicPr>
        <p:blipFill>
          <a:blip r:embed="rId4"/>
          <a:stretch>
            <a:fillRect/>
          </a:stretch>
        </p:blipFill>
        <p:spPr>
          <a:xfrm>
            <a:off x="7153275" y="1892057"/>
            <a:ext cx="1362075" cy="981075"/>
          </a:xfrm>
          <a:prstGeom prst="rect">
            <a:avLst/>
          </a:prstGeom>
        </p:spPr>
      </p:pic>
      <p:pic>
        <p:nvPicPr>
          <p:cNvPr id="5" name="Picture 4">
            <a:extLst>
              <a:ext uri="{FF2B5EF4-FFF2-40B4-BE49-F238E27FC236}">
                <a16:creationId xmlns:a16="http://schemas.microsoft.com/office/drawing/2014/main" id="{FB7ABEE7-9F90-47CA-A487-2C27055D9AF0}"/>
              </a:ext>
            </a:extLst>
          </p:cNvPr>
          <p:cNvPicPr>
            <a:picLocks noChangeAspect="1"/>
          </p:cNvPicPr>
          <p:nvPr/>
        </p:nvPicPr>
        <p:blipFill>
          <a:blip r:embed="rId5"/>
          <a:stretch>
            <a:fillRect/>
          </a:stretch>
        </p:blipFill>
        <p:spPr>
          <a:xfrm>
            <a:off x="5459423" y="1433441"/>
            <a:ext cx="1104900" cy="971550"/>
          </a:xfrm>
          <a:prstGeom prst="rect">
            <a:avLst/>
          </a:prstGeom>
        </p:spPr>
      </p:pic>
      <p:pic>
        <p:nvPicPr>
          <p:cNvPr id="6" name="Picture 5">
            <a:extLst>
              <a:ext uri="{FF2B5EF4-FFF2-40B4-BE49-F238E27FC236}">
                <a16:creationId xmlns:a16="http://schemas.microsoft.com/office/drawing/2014/main" id="{D12236E3-4EA9-4E58-B9CB-1496036F35D9}"/>
              </a:ext>
            </a:extLst>
          </p:cNvPr>
          <p:cNvPicPr>
            <a:picLocks noChangeAspect="1"/>
          </p:cNvPicPr>
          <p:nvPr/>
        </p:nvPicPr>
        <p:blipFill>
          <a:blip r:embed="rId6"/>
          <a:stretch>
            <a:fillRect/>
          </a:stretch>
        </p:blipFill>
        <p:spPr>
          <a:xfrm>
            <a:off x="911514" y="2130725"/>
            <a:ext cx="514350" cy="685800"/>
          </a:xfrm>
          <a:prstGeom prst="rect">
            <a:avLst/>
          </a:prstGeom>
        </p:spPr>
      </p:pic>
      <p:sp>
        <p:nvSpPr>
          <p:cNvPr id="10" name="Rectangle 9">
            <a:extLst>
              <a:ext uri="{FF2B5EF4-FFF2-40B4-BE49-F238E27FC236}">
                <a16:creationId xmlns:a16="http://schemas.microsoft.com/office/drawing/2014/main" id="{4768681C-DE94-48FF-9DE5-9E450C616414}"/>
              </a:ext>
            </a:extLst>
          </p:cNvPr>
          <p:cNvSpPr/>
          <p:nvPr/>
        </p:nvSpPr>
        <p:spPr>
          <a:xfrm>
            <a:off x="7036692" y="3061539"/>
            <a:ext cx="1924822" cy="830997"/>
          </a:xfrm>
          <a:prstGeom prst="rect">
            <a:avLst/>
          </a:prstGeom>
        </p:spPr>
        <p:txBody>
          <a:bodyPr wrap="none">
            <a:spAutoFit/>
          </a:bodyPr>
          <a:lstStyle/>
          <a:p>
            <a:pPr marL="285750" indent="-285750">
              <a:buFont typeface="Arial" panose="020B0604020202020204" pitchFamily="34" charset="0"/>
              <a:buChar char="•"/>
            </a:pPr>
            <a:r>
              <a:rPr lang="en-US" sz="1600" dirty="0"/>
              <a:t>fewest of all</a:t>
            </a:r>
          </a:p>
          <a:p>
            <a:pPr marL="285750" indent="-285750">
              <a:buFont typeface="Arial" panose="020B0604020202020204" pitchFamily="34" charset="0"/>
              <a:buChar char="•"/>
            </a:pPr>
            <a:r>
              <a:rPr lang="en-US" sz="1600" dirty="0"/>
              <a:t>high activity</a:t>
            </a:r>
          </a:p>
          <a:p>
            <a:pPr marL="285750" indent="-285750">
              <a:buFont typeface="Arial" panose="020B0604020202020204" pitchFamily="34" charset="0"/>
              <a:buChar char="•"/>
            </a:pPr>
            <a:r>
              <a:rPr lang="en-US" sz="1600" dirty="0"/>
              <a:t>mostly born @V0</a:t>
            </a:r>
          </a:p>
        </p:txBody>
      </p:sp>
      <p:sp>
        <p:nvSpPr>
          <p:cNvPr id="11" name="Rectangle 10">
            <a:extLst>
              <a:ext uri="{FF2B5EF4-FFF2-40B4-BE49-F238E27FC236}">
                <a16:creationId xmlns:a16="http://schemas.microsoft.com/office/drawing/2014/main" id="{91E04306-3405-4F5E-9575-4DAB59936D63}"/>
              </a:ext>
            </a:extLst>
          </p:cNvPr>
          <p:cNvSpPr/>
          <p:nvPr/>
        </p:nvSpPr>
        <p:spPr>
          <a:xfrm>
            <a:off x="1097259" y="4268435"/>
            <a:ext cx="2398145" cy="830997"/>
          </a:xfrm>
          <a:prstGeom prst="rect">
            <a:avLst/>
          </a:prstGeom>
        </p:spPr>
        <p:txBody>
          <a:bodyPr wrap="square">
            <a:spAutoFit/>
          </a:bodyPr>
          <a:lstStyle/>
          <a:p>
            <a:pPr algn="ctr"/>
            <a:r>
              <a:rPr lang="en-US" sz="1600" dirty="0">
                <a:solidFill>
                  <a:srgbClr val="FF0000"/>
                </a:solidFill>
              </a:rPr>
              <a:t>Most populous</a:t>
            </a:r>
          </a:p>
          <a:p>
            <a:pPr algn="ctr"/>
            <a:r>
              <a:rPr lang="en-US" sz="1600" dirty="0">
                <a:solidFill>
                  <a:srgbClr val="3333FF"/>
                </a:solidFill>
              </a:rPr>
              <a:t>Less active</a:t>
            </a:r>
          </a:p>
          <a:p>
            <a:pPr algn="ctr"/>
            <a:r>
              <a:rPr lang="en-US" sz="1600" dirty="0">
                <a:solidFill>
                  <a:srgbClr val="008000"/>
                </a:solidFill>
              </a:rPr>
              <a:t>Easier to add later</a:t>
            </a:r>
          </a:p>
        </p:txBody>
      </p:sp>
      <p:sp>
        <p:nvSpPr>
          <p:cNvPr id="12" name="Rectangle 11">
            <a:extLst>
              <a:ext uri="{FF2B5EF4-FFF2-40B4-BE49-F238E27FC236}">
                <a16:creationId xmlns:a16="http://schemas.microsoft.com/office/drawing/2014/main" id="{6E24C0CA-D9D1-4768-A42A-F4FAA8AE94D6}"/>
              </a:ext>
            </a:extLst>
          </p:cNvPr>
          <p:cNvSpPr/>
          <p:nvPr/>
        </p:nvSpPr>
        <p:spPr>
          <a:xfrm>
            <a:off x="546873" y="2947909"/>
            <a:ext cx="1652674" cy="1077218"/>
          </a:xfrm>
          <a:prstGeom prst="rect">
            <a:avLst/>
          </a:prstGeom>
        </p:spPr>
        <p:txBody>
          <a:bodyPr wrap="square">
            <a:spAutoFit/>
          </a:bodyPr>
          <a:lstStyle/>
          <a:p>
            <a:pPr marL="285750" indent="-285750">
              <a:buFont typeface="Arial" panose="020B0604020202020204" pitchFamily="34" charset="0"/>
              <a:buChar char="•"/>
            </a:pPr>
            <a:r>
              <a:rPr lang="en-US" sz="1600" dirty="0"/>
              <a:t>Almost rigid</a:t>
            </a:r>
          </a:p>
          <a:p>
            <a:pPr marL="285750" indent="-285750">
              <a:buFont typeface="Arial" panose="020B0604020202020204" pitchFamily="34" charset="0"/>
              <a:buChar char="•"/>
            </a:pPr>
            <a:r>
              <a:rPr lang="en-US" sz="1600" dirty="0"/>
              <a:t>Frequently born after @V0</a:t>
            </a:r>
          </a:p>
        </p:txBody>
      </p:sp>
      <p:sp>
        <p:nvSpPr>
          <p:cNvPr id="22" name="Rectangle 21">
            <a:extLst>
              <a:ext uri="{FF2B5EF4-FFF2-40B4-BE49-F238E27FC236}">
                <a16:creationId xmlns:a16="http://schemas.microsoft.com/office/drawing/2014/main" id="{9580DF6C-1EF2-4C2A-AB9C-0785692FF475}"/>
              </a:ext>
            </a:extLst>
          </p:cNvPr>
          <p:cNvSpPr/>
          <p:nvPr/>
        </p:nvSpPr>
        <p:spPr>
          <a:xfrm>
            <a:off x="2347219" y="2529136"/>
            <a:ext cx="1741704" cy="1569660"/>
          </a:xfrm>
          <a:prstGeom prst="rect">
            <a:avLst/>
          </a:prstGeom>
        </p:spPr>
        <p:txBody>
          <a:bodyPr wrap="square">
            <a:spAutoFit/>
          </a:bodyPr>
          <a:lstStyle/>
          <a:p>
            <a:pPr marL="285750" indent="-285750">
              <a:buFont typeface="Arial" panose="020B0604020202020204" pitchFamily="34" charset="0"/>
              <a:buChar char="•"/>
            </a:pPr>
            <a:r>
              <a:rPr lang="en-US" sz="1600" dirty="0"/>
              <a:t>Similar to ISO</a:t>
            </a:r>
          </a:p>
          <a:p>
            <a:pPr marL="285750" indent="-285750">
              <a:buFont typeface="Arial" panose="020B0604020202020204" pitchFamily="34" charset="0"/>
              <a:buChar char="•"/>
            </a:pPr>
            <a:r>
              <a:rPr lang="en-US" sz="1600" dirty="0"/>
              <a:t>Typically resist change</a:t>
            </a:r>
          </a:p>
          <a:p>
            <a:pPr marL="285750" indent="-285750">
              <a:buFont typeface="Arial" panose="020B0604020202020204" pitchFamily="34" charset="0"/>
              <a:buChar char="•"/>
            </a:pPr>
            <a:r>
              <a:rPr lang="en-US" sz="1600" dirty="0"/>
              <a:t>Not unlikely to be born after @V0</a:t>
            </a:r>
          </a:p>
        </p:txBody>
      </p:sp>
      <p:cxnSp>
        <p:nvCxnSpPr>
          <p:cNvPr id="29" name="Straight Connector 28">
            <a:extLst>
              <a:ext uri="{FF2B5EF4-FFF2-40B4-BE49-F238E27FC236}">
                <a16:creationId xmlns:a16="http://schemas.microsoft.com/office/drawing/2014/main" id="{3B92B64D-5ECD-4899-8C0A-BDE12E4650D8}"/>
              </a:ext>
            </a:extLst>
          </p:cNvPr>
          <p:cNvCxnSpPr>
            <a:cxnSpLocks/>
          </p:cNvCxnSpPr>
          <p:nvPr/>
        </p:nvCxnSpPr>
        <p:spPr>
          <a:xfrm>
            <a:off x="546873" y="4268435"/>
            <a:ext cx="3498916"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65BAC33-031D-4151-9187-CEB68080B6C6}"/>
              </a:ext>
            </a:extLst>
          </p:cNvPr>
          <p:cNvSpPr/>
          <p:nvPr/>
        </p:nvSpPr>
        <p:spPr>
          <a:xfrm>
            <a:off x="5216327" y="2473625"/>
            <a:ext cx="1741704" cy="1569660"/>
          </a:xfrm>
          <a:prstGeom prst="rect">
            <a:avLst/>
          </a:prstGeom>
        </p:spPr>
        <p:txBody>
          <a:bodyPr wrap="square">
            <a:spAutoFit/>
          </a:bodyPr>
          <a:lstStyle/>
          <a:p>
            <a:pPr marL="285750" indent="-285750">
              <a:buFont typeface="Arial" panose="020B0604020202020204" pitchFamily="34" charset="0"/>
              <a:buChar char="•"/>
            </a:pPr>
            <a:r>
              <a:rPr lang="en-US" sz="1600" dirty="0"/>
              <a:t>Similar to INT</a:t>
            </a:r>
          </a:p>
          <a:p>
            <a:pPr marL="285750" indent="-285750">
              <a:buFont typeface="Arial" panose="020B0604020202020204" pitchFamily="34" charset="0"/>
              <a:buChar char="•"/>
            </a:pPr>
            <a:r>
              <a:rPr lang="en-US" sz="1600" dirty="0"/>
              <a:t>Prone to demonstrate change</a:t>
            </a:r>
          </a:p>
          <a:p>
            <a:pPr marL="285750" indent="-285750">
              <a:buFont typeface="Arial" panose="020B0604020202020204" pitchFamily="34" charset="0"/>
              <a:buChar char="•"/>
            </a:pPr>
            <a:r>
              <a:rPr lang="en-US" sz="1600" dirty="0"/>
              <a:t>Rarely born after @V0</a:t>
            </a:r>
          </a:p>
        </p:txBody>
      </p:sp>
      <p:sp>
        <p:nvSpPr>
          <p:cNvPr id="31" name="Rectangle 30">
            <a:extLst>
              <a:ext uri="{FF2B5EF4-FFF2-40B4-BE49-F238E27FC236}">
                <a16:creationId xmlns:a16="http://schemas.microsoft.com/office/drawing/2014/main" id="{319B04D9-488E-4249-8D66-4E31B65576A6}"/>
              </a:ext>
            </a:extLst>
          </p:cNvPr>
          <p:cNvSpPr/>
          <p:nvPr/>
        </p:nvSpPr>
        <p:spPr>
          <a:xfrm>
            <a:off x="5794070" y="4268435"/>
            <a:ext cx="2398145" cy="830997"/>
          </a:xfrm>
          <a:prstGeom prst="rect">
            <a:avLst/>
          </a:prstGeom>
        </p:spPr>
        <p:txBody>
          <a:bodyPr wrap="square">
            <a:spAutoFit/>
          </a:bodyPr>
          <a:lstStyle/>
          <a:p>
            <a:pPr algn="ctr"/>
            <a:r>
              <a:rPr lang="en-US" sz="1600" dirty="0">
                <a:solidFill>
                  <a:srgbClr val="3333FF"/>
                </a:solidFill>
              </a:rPr>
              <a:t>Less populous</a:t>
            </a:r>
          </a:p>
          <a:p>
            <a:pPr algn="ctr"/>
            <a:r>
              <a:rPr lang="en-US" sz="1600" dirty="0">
                <a:solidFill>
                  <a:srgbClr val="FF0000"/>
                </a:solidFill>
              </a:rPr>
              <a:t>Most active</a:t>
            </a:r>
          </a:p>
          <a:p>
            <a:pPr algn="ctr"/>
            <a:r>
              <a:rPr lang="en-US" sz="1600" dirty="0">
                <a:solidFill>
                  <a:srgbClr val="3333FF"/>
                </a:solidFill>
              </a:rPr>
              <a:t>Harder to add later</a:t>
            </a:r>
          </a:p>
        </p:txBody>
      </p:sp>
      <p:cxnSp>
        <p:nvCxnSpPr>
          <p:cNvPr id="32" name="Straight Connector 31">
            <a:extLst>
              <a:ext uri="{FF2B5EF4-FFF2-40B4-BE49-F238E27FC236}">
                <a16:creationId xmlns:a16="http://schemas.microsoft.com/office/drawing/2014/main" id="{F8D36912-24C9-4C39-9AB4-D9CBFA11D609}"/>
              </a:ext>
            </a:extLst>
          </p:cNvPr>
          <p:cNvCxnSpPr>
            <a:cxnSpLocks/>
          </p:cNvCxnSpPr>
          <p:nvPr/>
        </p:nvCxnSpPr>
        <p:spPr>
          <a:xfrm>
            <a:off x="5118329" y="4268435"/>
            <a:ext cx="374962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ontent Placeholder 3">
            <a:extLst>
              <a:ext uri="{FF2B5EF4-FFF2-40B4-BE49-F238E27FC236}">
                <a16:creationId xmlns:a16="http://schemas.microsoft.com/office/drawing/2014/main" id="{074CDC50-CE57-4742-BD46-FEAD1EE531DD}"/>
              </a:ext>
            </a:extLst>
          </p:cNvPr>
          <p:cNvSpPr txBox="1">
            <a:spLocks/>
          </p:cNvSpPr>
          <p:nvPr/>
        </p:nvSpPr>
        <p:spPr>
          <a:xfrm>
            <a:off x="179512" y="5772397"/>
            <a:ext cx="8784976" cy="1040979"/>
          </a:xfrm>
          <a:prstGeom prst="rect">
            <a:avLst/>
          </a:prstGeom>
          <a:solidFill>
            <a:schemeClr val="bg1">
              <a:lumMod val="95000"/>
            </a:schemeClr>
          </a:solidFill>
        </p:spPr>
        <p:txBody>
          <a:bodyPr vert="horz" lIns="91440" tIns="45720" rIns="91440" bIns="45720" rtlCol="0">
            <a:normAutofit fontScale="92500"/>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808080"/>
                </a:solidFill>
                <a:effectLst/>
                <a:uLnTx/>
                <a:uFillTx/>
                <a:latin typeface="+mn-lt"/>
                <a:ea typeface="+mn-ea"/>
                <a:cs typeface="+mn-cs"/>
              </a:rPr>
              <a:t>To probe further (</a:t>
            </a:r>
            <a:r>
              <a:rPr kumimoji="0" lang="en-US" sz="2800" b="0" i="0" u="none" strike="noStrike" kern="1200" cap="none" spc="0" normalizeH="0" baseline="0" noProof="0" dirty="0">
                <a:ln>
                  <a:noFill/>
                </a:ln>
                <a:solidFill>
                  <a:srgbClr val="FF0000"/>
                </a:solidFill>
                <a:effectLst/>
                <a:uLnTx/>
                <a:uFillTx/>
                <a:latin typeface="+mn-lt"/>
                <a:ea typeface="+mn-ea"/>
                <a:cs typeface="+mn-cs"/>
              </a:rPr>
              <a:t>code</a:t>
            </a:r>
            <a:r>
              <a:rPr kumimoji="0" lang="en-US" sz="2800" b="0" i="0" u="none" strike="noStrike" kern="1200" cap="none" spc="0" normalizeH="0" baseline="0" noProof="0" dirty="0">
                <a:ln>
                  <a:noFill/>
                </a:ln>
                <a:solidFill>
                  <a:srgbClr val="808080"/>
                </a:solidFill>
                <a:effectLst/>
                <a:uLnTx/>
                <a:uFillTx/>
                <a:latin typeface="+mn-lt"/>
                <a:ea typeface="+mn-ea"/>
                <a:cs typeface="+mn-cs"/>
              </a:rPr>
              <a:t>, </a:t>
            </a:r>
            <a:r>
              <a:rPr kumimoji="0" lang="en-US" sz="2800" b="0" i="0" u="none" strike="noStrike" kern="1200" cap="none" spc="0" normalizeH="0" baseline="0" noProof="0" dirty="0">
                <a:ln>
                  <a:noFill/>
                </a:ln>
                <a:solidFill>
                  <a:srgbClr val="00B050"/>
                </a:solidFill>
                <a:effectLst/>
                <a:uLnTx/>
                <a:uFillTx/>
                <a:latin typeface="+mn-lt"/>
                <a:ea typeface="+mn-ea"/>
                <a:cs typeface="+mn-cs"/>
              </a:rPr>
              <a:t>data</a:t>
            </a:r>
            <a:r>
              <a:rPr kumimoji="0" lang="en-US" sz="2800" b="0" i="0" u="none" strike="noStrike" kern="1200" cap="none" spc="0" normalizeH="0" baseline="0" noProof="0" dirty="0">
                <a:ln>
                  <a:noFill/>
                </a:ln>
                <a:solidFill>
                  <a:srgbClr val="808080"/>
                </a:solidFill>
                <a:effectLst/>
                <a:uLnTx/>
                <a:uFillTx/>
                <a:latin typeface="+mn-lt"/>
                <a:ea typeface="+mn-ea"/>
                <a:cs typeface="+mn-cs"/>
              </a:rPr>
              <a:t>, </a:t>
            </a:r>
            <a:r>
              <a:rPr kumimoji="0" lang="en-US" sz="2800" b="0" i="0" u="none" strike="noStrike" kern="1200" cap="none" spc="0" normalizeH="0" baseline="0" noProof="0" dirty="0">
                <a:ln>
                  <a:noFill/>
                </a:ln>
                <a:solidFill>
                  <a:schemeClr val="accent6">
                    <a:lumMod val="75000"/>
                  </a:schemeClr>
                </a:solidFill>
                <a:effectLst/>
                <a:uLnTx/>
                <a:uFillTx/>
                <a:latin typeface="+mn-lt"/>
                <a:ea typeface="+mn-ea"/>
                <a:cs typeface="+mn-cs"/>
              </a:rPr>
              <a:t>details</a:t>
            </a:r>
            <a:r>
              <a:rPr kumimoji="0" lang="en-US" sz="2800" b="0" i="0" u="none" strike="noStrike" kern="1200" cap="none" spc="0" normalizeH="0" baseline="0" noProof="0" dirty="0">
                <a:ln>
                  <a:noFill/>
                </a:ln>
                <a:solidFill>
                  <a:srgbClr val="808080"/>
                </a:solidFill>
                <a:effectLst/>
                <a:uLnTx/>
                <a:uFillTx/>
                <a:latin typeface="+mn-lt"/>
                <a:ea typeface="+mn-ea"/>
                <a:cs typeface="+mn-cs"/>
              </a:rPr>
              <a:t>, </a:t>
            </a:r>
            <a:r>
              <a:rPr kumimoji="0" lang="en-US" sz="2800" b="0" i="0" u="none" strike="noStrike" kern="1200" cap="none" spc="0" normalizeH="0" baseline="0" noProof="0" dirty="0">
                <a:ln>
                  <a:noFill/>
                </a:ln>
                <a:solidFill>
                  <a:srgbClr val="7030A0"/>
                </a:solidFill>
                <a:effectLst/>
                <a:uLnTx/>
                <a:uFillTx/>
                <a:latin typeface="+mn-lt"/>
                <a:ea typeface="+mn-ea"/>
                <a:cs typeface="+mn-cs"/>
              </a:rPr>
              <a:t>presentations</a:t>
            </a:r>
            <a:r>
              <a:rPr kumimoji="0" lang="en-US" sz="2800" b="1" i="0" u="none" strike="noStrike" kern="1200" cap="none" spc="0" normalizeH="0" baseline="0" noProof="0" dirty="0">
                <a:ln>
                  <a:noFill/>
                </a:ln>
                <a:solidFill>
                  <a:srgbClr val="808080"/>
                </a:solidFill>
                <a:effectLst/>
                <a:uLnTx/>
                <a:uFillTx/>
                <a:latin typeface="+mn-lt"/>
                <a:ea typeface="+mn-ea"/>
                <a:cs typeface="+mn-cs"/>
              </a:rPr>
              <a:t>, …)</a:t>
            </a:r>
          </a:p>
          <a:p>
            <a:pPr marL="266700" lvl="2" indent="-228600" algn="ctr">
              <a:spcBef>
                <a:spcPct val="20000"/>
              </a:spcBef>
              <a:defRPr/>
            </a:pPr>
            <a:r>
              <a:rPr lang="en-US" sz="2800" b="1" dirty="0">
                <a:hlinkClick r:id="rId7"/>
              </a:rPr>
              <a:t>http://www.cs.uoi.gr/~pvassil/projects/schemaBiographies</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Slide Number Placeholder 13">
            <a:extLst>
              <a:ext uri="{FF2B5EF4-FFF2-40B4-BE49-F238E27FC236}">
                <a16:creationId xmlns:a16="http://schemas.microsoft.com/office/drawing/2014/main" id="{A9EEAC1F-5233-4CF8-9749-33BF1A40AF86}"/>
              </a:ext>
            </a:extLst>
          </p:cNvPr>
          <p:cNvSpPr>
            <a:spLocks noGrp="1"/>
          </p:cNvSpPr>
          <p:nvPr>
            <p:ph type="sldNum" sz="quarter" idx="12"/>
          </p:nvPr>
        </p:nvSpPr>
        <p:spPr/>
        <p:txBody>
          <a:bodyPr/>
          <a:lstStyle/>
          <a:p>
            <a:fld id="{8E5E8620-0DF1-4244-81FF-597A531CAAB8}" type="slidenum">
              <a:rPr lang="en-US" smtClean="0"/>
              <a:t>31</a:t>
            </a:fld>
            <a:endParaRPr lang="en-US"/>
          </a:p>
        </p:txBody>
      </p:sp>
      <p:pic>
        <p:nvPicPr>
          <p:cNvPr id="8" name="Picture 7">
            <a:extLst>
              <a:ext uri="{FF2B5EF4-FFF2-40B4-BE49-F238E27FC236}">
                <a16:creationId xmlns:a16="http://schemas.microsoft.com/office/drawing/2014/main" id="{AEB35823-B703-4169-973A-ABF241650CD9}"/>
              </a:ext>
            </a:extLst>
          </p:cNvPr>
          <p:cNvPicPr>
            <a:picLocks noChangeAspect="1"/>
          </p:cNvPicPr>
          <p:nvPr/>
        </p:nvPicPr>
        <p:blipFill>
          <a:blip r:embed="rId8"/>
          <a:stretch>
            <a:fillRect/>
          </a:stretch>
        </p:blipFill>
        <p:spPr>
          <a:xfrm>
            <a:off x="133409" y="184991"/>
            <a:ext cx="1148788" cy="643144"/>
          </a:xfrm>
          <a:prstGeom prst="rect">
            <a:avLst/>
          </a:prstGeom>
        </p:spPr>
      </p:pic>
    </p:spTree>
    <p:extLst>
      <p:ext uri="{BB962C8B-B14F-4D97-AF65-F5344CB8AC3E}">
        <p14:creationId xmlns:p14="http://schemas.microsoft.com/office/powerpoint/2010/main" val="255028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5150-FE1F-496B-BDFD-86CB601A5FC7}"/>
              </a:ext>
            </a:extLst>
          </p:cNvPr>
          <p:cNvSpPr>
            <a:spLocks noGrp="1"/>
          </p:cNvSpPr>
          <p:nvPr>
            <p:ph type="title"/>
          </p:nvPr>
        </p:nvSpPr>
        <p:spPr/>
        <p:txBody>
          <a:bodyPr/>
          <a:lstStyle/>
          <a:p>
            <a:r>
              <a:rPr lang="en-US" dirty="0"/>
              <a:t>Method overview</a:t>
            </a:r>
          </a:p>
        </p:txBody>
      </p:sp>
      <p:sp>
        <p:nvSpPr>
          <p:cNvPr id="3" name="Content Placeholder 2">
            <a:extLst>
              <a:ext uri="{FF2B5EF4-FFF2-40B4-BE49-F238E27FC236}">
                <a16:creationId xmlns:a16="http://schemas.microsoft.com/office/drawing/2014/main" id="{AB9CB2FB-605B-4C9B-8B12-ED4D6129C880}"/>
              </a:ext>
            </a:extLst>
          </p:cNvPr>
          <p:cNvSpPr>
            <a:spLocks noGrp="1"/>
          </p:cNvSpPr>
          <p:nvPr>
            <p:ph idx="1"/>
          </p:nvPr>
        </p:nvSpPr>
        <p:spPr/>
        <p:txBody>
          <a:bodyPr>
            <a:normAutofit lnSpcReduction="10000"/>
          </a:bodyPr>
          <a:lstStyle/>
          <a:p>
            <a:r>
              <a:rPr lang="en-US" dirty="0"/>
              <a:t>We study the </a:t>
            </a:r>
            <a:r>
              <a:rPr lang="en-US" dirty="0">
                <a:solidFill>
                  <a:srgbClr val="FF0000"/>
                </a:solidFill>
              </a:rPr>
              <a:t>histories of 6 relational schemata </a:t>
            </a:r>
            <a:r>
              <a:rPr lang="en-US" dirty="0"/>
              <a:t>of significant durations and variable characteristics</a:t>
            </a:r>
          </a:p>
          <a:p>
            <a:r>
              <a:rPr lang="en-US" dirty="0"/>
              <a:t>We extract</a:t>
            </a:r>
          </a:p>
          <a:p>
            <a:pPr lvl="1"/>
            <a:r>
              <a:rPr lang="en-US" dirty="0"/>
              <a:t>births and deaths of the tables, </a:t>
            </a:r>
          </a:p>
          <a:p>
            <a:pPr lvl="1"/>
            <a:r>
              <a:rPr lang="en-US" dirty="0"/>
              <a:t>intra-table updates (attribute additions, deletions, data type and primary key updates) </a:t>
            </a:r>
          </a:p>
          <a:p>
            <a:pPr lvl="1"/>
            <a:r>
              <a:rPr lang="en-US" dirty="0">
                <a:solidFill>
                  <a:srgbClr val="3333FF"/>
                </a:solidFill>
              </a:rPr>
              <a:t>foreign keys </a:t>
            </a:r>
            <a:r>
              <a:rPr lang="en-US" dirty="0"/>
              <a:t>and their changes</a:t>
            </a:r>
          </a:p>
          <a:p>
            <a:r>
              <a:rPr lang="en-US" dirty="0"/>
              <a:t>We model tables and foreign keys as nodes and edges on a </a:t>
            </a:r>
            <a:r>
              <a:rPr lang="en-US" dirty="0">
                <a:solidFill>
                  <a:srgbClr val="FF0000"/>
                </a:solidFill>
              </a:rPr>
              <a:t>graph</a:t>
            </a:r>
          </a:p>
          <a:p>
            <a:r>
              <a:rPr lang="en-US" dirty="0">
                <a:solidFill>
                  <a:srgbClr val="3333FF"/>
                </a:solidFill>
              </a:rPr>
              <a:t>We relate the position of the tables in the graph to evolutionary characteristics</a:t>
            </a:r>
          </a:p>
          <a:p>
            <a:pPr lvl="1"/>
            <a:endParaRPr lang="en-US" dirty="0"/>
          </a:p>
        </p:txBody>
      </p:sp>
      <p:sp>
        <p:nvSpPr>
          <p:cNvPr id="5" name="Slide Number Placeholder 4">
            <a:extLst>
              <a:ext uri="{FF2B5EF4-FFF2-40B4-BE49-F238E27FC236}">
                <a16:creationId xmlns:a16="http://schemas.microsoft.com/office/drawing/2014/main" id="{D492EE01-CF0A-4C9C-BA81-42BBF70B1A1A}"/>
              </a:ext>
            </a:extLst>
          </p:cNvPr>
          <p:cNvSpPr>
            <a:spLocks noGrp="1"/>
          </p:cNvSpPr>
          <p:nvPr>
            <p:ph type="sldNum" sz="quarter" idx="12"/>
          </p:nvPr>
        </p:nvSpPr>
        <p:spPr/>
        <p:txBody>
          <a:bodyPr/>
          <a:lstStyle/>
          <a:p>
            <a:fld id="{8E5E8620-0DF1-4244-81FF-597A531CAAB8}" type="slidenum">
              <a:rPr lang="en-US" smtClean="0"/>
              <a:t>4</a:t>
            </a:fld>
            <a:endParaRPr lang="en-US"/>
          </a:p>
        </p:txBody>
      </p:sp>
    </p:spTree>
    <p:extLst>
      <p:ext uri="{BB962C8B-B14F-4D97-AF65-F5344CB8AC3E}">
        <p14:creationId xmlns:p14="http://schemas.microsoft.com/office/powerpoint/2010/main" val="303060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6B44-EA70-417F-AD8A-19CCD8455733}"/>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F395E951-2226-4C5B-A340-E5988875475B}"/>
              </a:ext>
            </a:extLst>
          </p:cNvPr>
          <p:cNvSpPr>
            <a:spLocks noGrp="1"/>
          </p:cNvSpPr>
          <p:nvPr>
            <p:ph idx="1"/>
          </p:nvPr>
        </p:nvSpPr>
        <p:spPr/>
        <p:txBody>
          <a:bodyPr>
            <a:normAutofit fontScale="92500"/>
          </a:bodyPr>
          <a:lstStyle/>
          <a:p>
            <a:r>
              <a:rPr lang="en-US" dirty="0"/>
              <a:t>We introduce a </a:t>
            </a:r>
            <a:r>
              <a:rPr lang="en-US" b="1" dirty="0">
                <a:solidFill>
                  <a:srgbClr val="3333FF"/>
                </a:solidFill>
              </a:rPr>
              <a:t>taxonomy of topological patterns </a:t>
            </a:r>
            <a:r>
              <a:rPr lang="en-US" dirty="0"/>
              <a:t>with respect to how a table is positioned on the schema graph, with a direct relationship to how tables evolve</a:t>
            </a:r>
          </a:p>
          <a:p>
            <a:r>
              <a:rPr lang="en-US" dirty="0"/>
              <a:t>Our taxonomy practically introduces a </a:t>
            </a:r>
            <a:r>
              <a:rPr lang="en-US" dirty="0">
                <a:solidFill>
                  <a:srgbClr val="3333FF"/>
                </a:solidFill>
              </a:rPr>
              <a:t>spectrum of topological complexity </a:t>
            </a:r>
            <a:r>
              <a:rPr lang="en-US" dirty="0"/>
              <a:t>&amp; we show that </a:t>
            </a:r>
            <a:r>
              <a:rPr lang="en-US" b="1" dirty="0">
                <a:solidFill>
                  <a:srgbClr val="3333FF"/>
                </a:solidFill>
              </a:rPr>
              <a:t>evolutionary behavior is correlated with a hierarchy of topological complexity</a:t>
            </a:r>
            <a:r>
              <a:rPr lang="en-US" dirty="0">
                <a:solidFill>
                  <a:srgbClr val="3333FF"/>
                </a:solidFill>
              </a:rPr>
              <a:t>: </a:t>
            </a:r>
          </a:p>
          <a:p>
            <a:pPr lvl="1"/>
            <a:r>
              <a:rPr lang="en-US" dirty="0"/>
              <a:t>Topologically complex tables appear to be fewer, active and born only early </a:t>
            </a:r>
          </a:p>
          <a:p>
            <a:pPr lvl="1"/>
            <a:r>
              <a:rPr lang="en-US" dirty="0"/>
              <a:t>Tables with a simpler topology are more in numbers, less active and with higher chances to be born later in the life of the </a:t>
            </a:r>
            <a:r>
              <a:rPr lang="en-US" dirty="0" err="1"/>
              <a:t>db</a:t>
            </a:r>
            <a:endParaRPr lang="en-US" dirty="0"/>
          </a:p>
        </p:txBody>
      </p:sp>
      <p:sp>
        <p:nvSpPr>
          <p:cNvPr id="5" name="Slide Number Placeholder 4">
            <a:extLst>
              <a:ext uri="{FF2B5EF4-FFF2-40B4-BE49-F238E27FC236}">
                <a16:creationId xmlns:a16="http://schemas.microsoft.com/office/drawing/2014/main" id="{985710F8-D873-4D8A-B0E7-ED7F671D8284}"/>
              </a:ext>
            </a:extLst>
          </p:cNvPr>
          <p:cNvSpPr>
            <a:spLocks noGrp="1"/>
          </p:cNvSpPr>
          <p:nvPr>
            <p:ph type="sldNum" sz="quarter" idx="12"/>
          </p:nvPr>
        </p:nvSpPr>
        <p:spPr/>
        <p:txBody>
          <a:bodyPr/>
          <a:lstStyle/>
          <a:p>
            <a:fld id="{8E5E8620-0DF1-4244-81FF-597A531CAAB8}" type="slidenum">
              <a:rPr lang="en-US" smtClean="0"/>
              <a:t>5</a:t>
            </a:fld>
            <a:endParaRPr lang="en-US"/>
          </a:p>
        </p:txBody>
      </p:sp>
    </p:spTree>
    <p:extLst>
      <p:ext uri="{BB962C8B-B14F-4D97-AF65-F5344CB8AC3E}">
        <p14:creationId xmlns:p14="http://schemas.microsoft.com/office/powerpoint/2010/main" val="74147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73CF-DEE6-4E65-A1F3-49F4DFE4E11B}"/>
              </a:ext>
            </a:extLst>
          </p:cNvPr>
          <p:cNvSpPr>
            <a:spLocks noGrp="1"/>
          </p:cNvSpPr>
          <p:nvPr>
            <p:ph type="title"/>
          </p:nvPr>
        </p:nvSpPr>
        <p:spPr/>
        <p:txBody>
          <a:bodyPr/>
          <a:lstStyle/>
          <a:p>
            <a:r>
              <a:rPr lang="en-US" dirty="0"/>
              <a:t>Study Setup</a:t>
            </a:r>
          </a:p>
        </p:txBody>
      </p:sp>
      <p:sp>
        <p:nvSpPr>
          <p:cNvPr id="3" name="Text Placeholder 2">
            <a:extLst>
              <a:ext uri="{FF2B5EF4-FFF2-40B4-BE49-F238E27FC236}">
                <a16:creationId xmlns:a16="http://schemas.microsoft.com/office/drawing/2014/main" id="{2CEF483E-BF78-4CD5-B808-8B384E31A3A0}"/>
              </a:ext>
            </a:extLst>
          </p:cNvPr>
          <p:cNvSpPr>
            <a:spLocks noGrp="1"/>
          </p:cNvSpPr>
          <p:nvPr>
            <p:ph type="body" idx="1"/>
          </p:nvPr>
        </p:nvSpPr>
        <p:spPr/>
        <p:txBody>
          <a:bodyPr>
            <a:normAutofit fontScale="62500" lnSpcReduction="20000"/>
          </a:bodyPr>
          <a:lstStyle/>
          <a:p>
            <a:r>
              <a:rPr lang="en-US" dirty="0"/>
              <a:t>Context and background</a:t>
            </a:r>
          </a:p>
          <a:p>
            <a:r>
              <a:rPr lang="en-US" dirty="0"/>
              <a:t>Study Setup</a:t>
            </a:r>
          </a:p>
          <a:p>
            <a:r>
              <a:rPr lang="en-US" dirty="0"/>
              <a:t>Topological Patterns</a:t>
            </a:r>
          </a:p>
          <a:p>
            <a:r>
              <a:rPr lang="en-US" dirty="0"/>
              <a:t>Topology and Evolution</a:t>
            </a:r>
          </a:p>
          <a:p>
            <a:r>
              <a:rPr lang="en-US" dirty="0"/>
              <a:t>Conclusions</a:t>
            </a:r>
          </a:p>
        </p:txBody>
      </p:sp>
      <p:pic>
        <p:nvPicPr>
          <p:cNvPr id="4" name="Picture 3">
            <a:extLst>
              <a:ext uri="{FF2B5EF4-FFF2-40B4-BE49-F238E27FC236}">
                <a16:creationId xmlns:a16="http://schemas.microsoft.com/office/drawing/2014/main" id="{EE1BF483-CC51-4F2C-944E-CA99D3C55533}"/>
              </a:ext>
            </a:extLst>
          </p:cNvPr>
          <p:cNvPicPr>
            <a:picLocks noChangeAspect="1"/>
          </p:cNvPicPr>
          <p:nvPr/>
        </p:nvPicPr>
        <p:blipFill rotWithShape="1">
          <a:blip r:embed="rId2"/>
          <a:srcRect l="8261" r="11956" b="9404"/>
          <a:stretch/>
        </p:blipFill>
        <p:spPr>
          <a:xfrm>
            <a:off x="176840" y="437569"/>
            <a:ext cx="4096918" cy="2447234"/>
          </a:xfrm>
          <a:prstGeom prst="rect">
            <a:avLst/>
          </a:prstGeom>
        </p:spPr>
      </p:pic>
      <p:sp>
        <p:nvSpPr>
          <p:cNvPr id="5" name="TextBox 4">
            <a:extLst>
              <a:ext uri="{FF2B5EF4-FFF2-40B4-BE49-F238E27FC236}">
                <a16:creationId xmlns:a16="http://schemas.microsoft.com/office/drawing/2014/main" id="{A04BB63E-0171-4EE5-BBBC-509154370C1C}"/>
              </a:ext>
            </a:extLst>
          </p:cNvPr>
          <p:cNvSpPr txBox="1"/>
          <p:nvPr/>
        </p:nvSpPr>
        <p:spPr>
          <a:xfrm>
            <a:off x="3583968" y="2369731"/>
            <a:ext cx="655983" cy="369332"/>
          </a:xfrm>
          <a:prstGeom prst="rect">
            <a:avLst/>
          </a:prstGeom>
          <a:noFill/>
        </p:spPr>
        <p:txBody>
          <a:bodyPr wrap="square" rtlCol="0">
            <a:spAutoFit/>
          </a:bodyPr>
          <a:lstStyle/>
          <a:p>
            <a:r>
              <a:rPr lang="en-US" dirty="0"/>
              <a:t>Atlas</a:t>
            </a:r>
          </a:p>
        </p:txBody>
      </p:sp>
      <p:pic>
        <p:nvPicPr>
          <p:cNvPr id="6" name="Picture 5">
            <a:extLst>
              <a:ext uri="{FF2B5EF4-FFF2-40B4-BE49-F238E27FC236}">
                <a16:creationId xmlns:a16="http://schemas.microsoft.com/office/drawing/2014/main" id="{5329A53A-74ED-47ED-9EB4-9D8515D3CD49}"/>
              </a:ext>
            </a:extLst>
          </p:cNvPr>
          <p:cNvPicPr>
            <a:picLocks noChangeAspect="1"/>
          </p:cNvPicPr>
          <p:nvPr/>
        </p:nvPicPr>
        <p:blipFill rotWithShape="1">
          <a:blip r:embed="rId3"/>
          <a:srcRect l="8696" r="21956"/>
          <a:stretch/>
        </p:blipFill>
        <p:spPr>
          <a:xfrm>
            <a:off x="5456515" y="459134"/>
            <a:ext cx="3170583" cy="2405063"/>
          </a:xfrm>
          <a:prstGeom prst="rect">
            <a:avLst/>
          </a:prstGeom>
        </p:spPr>
      </p:pic>
      <p:sp>
        <p:nvSpPr>
          <p:cNvPr id="7" name="TextBox 6">
            <a:extLst>
              <a:ext uri="{FF2B5EF4-FFF2-40B4-BE49-F238E27FC236}">
                <a16:creationId xmlns:a16="http://schemas.microsoft.com/office/drawing/2014/main" id="{B590F947-BFE8-48DD-8F88-795EBFAB62AC}"/>
              </a:ext>
            </a:extLst>
          </p:cNvPr>
          <p:cNvSpPr txBox="1"/>
          <p:nvPr/>
        </p:nvSpPr>
        <p:spPr>
          <a:xfrm>
            <a:off x="5456515" y="2369731"/>
            <a:ext cx="865702" cy="369332"/>
          </a:xfrm>
          <a:prstGeom prst="rect">
            <a:avLst/>
          </a:prstGeom>
          <a:noFill/>
        </p:spPr>
        <p:txBody>
          <a:bodyPr wrap="square" rtlCol="0">
            <a:spAutoFit/>
          </a:bodyPr>
          <a:lstStyle/>
          <a:p>
            <a:r>
              <a:rPr lang="en-US" dirty="0"/>
              <a:t>Zabbix</a:t>
            </a:r>
          </a:p>
        </p:txBody>
      </p:sp>
      <p:pic>
        <p:nvPicPr>
          <p:cNvPr id="10" name="Picture 9">
            <a:extLst>
              <a:ext uri="{FF2B5EF4-FFF2-40B4-BE49-F238E27FC236}">
                <a16:creationId xmlns:a16="http://schemas.microsoft.com/office/drawing/2014/main" id="{D0777F33-3F52-4F96-9556-B1162D58A3ED}"/>
              </a:ext>
            </a:extLst>
          </p:cNvPr>
          <p:cNvPicPr>
            <a:picLocks noChangeAspect="1"/>
          </p:cNvPicPr>
          <p:nvPr/>
        </p:nvPicPr>
        <p:blipFill>
          <a:blip r:embed="rId4"/>
          <a:stretch>
            <a:fillRect/>
          </a:stretch>
        </p:blipFill>
        <p:spPr>
          <a:xfrm>
            <a:off x="5091432" y="3429000"/>
            <a:ext cx="4047806" cy="2129315"/>
          </a:xfrm>
          <a:prstGeom prst="rect">
            <a:avLst/>
          </a:prstGeom>
        </p:spPr>
      </p:pic>
      <p:sp>
        <p:nvSpPr>
          <p:cNvPr id="11" name="TextBox 10">
            <a:extLst>
              <a:ext uri="{FF2B5EF4-FFF2-40B4-BE49-F238E27FC236}">
                <a16:creationId xmlns:a16="http://schemas.microsoft.com/office/drawing/2014/main" id="{12EC8090-E46F-4B75-B0E1-240E01040A52}"/>
              </a:ext>
            </a:extLst>
          </p:cNvPr>
          <p:cNvSpPr txBox="1"/>
          <p:nvPr/>
        </p:nvSpPr>
        <p:spPr>
          <a:xfrm>
            <a:off x="6176104" y="3352968"/>
            <a:ext cx="865702" cy="369332"/>
          </a:xfrm>
          <a:prstGeom prst="rect">
            <a:avLst/>
          </a:prstGeom>
          <a:noFill/>
        </p:spPr>
        <p:txBody>
          <a:bodyPr wrap="square" rtlCol="0">
            <a:spAutoFit/>
          </a:bodyPr>
          <a:lstStyle/>
          <a:p>
            <a:r>
              <a:rPr lang="en-US" dirty="0"/>
              <a:t>Castor</a:t>
            </a:r>
          </a:p>
        </p:txBody>
      </p:sp>
      <p:sp>
        <p:nvSpPr>
          <p:cNvPr id="9" name="Slide Number Placeholder 8">
            <a:extLst>
              <a:ext uri="{FF2B5EF4-FFF2-40B4-BE49-F238E27FC236}">
                <a16:creationId xmlns:a16="http://schemas.microsoft.com/office/drawing/2014/main" id="{FECEA4CB-40C5-4953-8847-537D26A3A08B}"/>
              </a:ext>
            </a:extLst>
          </p:cNvPr>
          <p:cNvSpPr>
            <a:spLocks noGrp="1"/>
          </p:cNvSpPr>
          <p:nvPr>
            <p:ph type="sldNum" sz="quarter" idx="12"/>
          </p:nvPr>
        </p:nvSpPr>
        <p:spPr/>
        <p:txBody>
          <a:bodyPr/>
          <a:lstStyle/>
          <a:p>
            <a:fld id="{8E5E8620-0DF1-4244-81FF-597A531CAAB8}" type="slidenum">
              <a:rPr lang="en-US" smtClean="0"/>
              <a:t>6</a:t>
            </a:fld>
            <a:endParaRPr lang="en-US"/>
          </a:p>
        </p:txBody>
      </p:sp>
    </p:spTree>
    <p:extLst>
      <p:ext uri="{BB962C8B-B14F-4D97-AF65-F5344CB8AC3E}">
        <p14:creationId xmlns:p14="http://schemas.microsoft.com/office/powerpoint/2010/main" val="258520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of our study</a:t>
            </a:r>
            <a:endParaRPr lang="el-GR" dirty="0"/>
          </a:p>
        </p:txBody>
      </p:sp>
      <p:sp>
        <p:nvSpPr>
          <p:cNvPr id="3" name="Content Placeholder 2"/>
          <p:cNvSpPr>
            <a:spLocks noGrp="1"/>
          </p:cNvSpPr>
          <p:nvPr>
            <p:ph idx="1"/>
          </p:nvPr>
        </p:nvSpPr>
        <p:spPr>
          <a:xfrm>
            <a:off x="457200" y="1600200"/>
            <a:ext cx="8003232" cy="4925144"/>
          </a:xfrm>
        </p:spPr>
        <p:txBody>
          <a:bodyPr>
            <a:normAutofit fontScale="77500" lnSpcReduction="20000"/>
          </a:bodyPr>
          <a:lstStyle/>
          <a:p>
            <a:r>
              <a:rPr lang="en-US" b="1" dirty="0"/>
              <a:t>Scope &amp; generalization</a:t>
            </a:r>
            <a:r>
              <a:rPr lang="en-US" dirty="0"/>
              <a:t>:</a:t>
            </a:r>
          </a:p>
          <a:p>
            <a:pPr lvl="1"/>
            <a:r>
              <a:rPr lang="en-US" dirty="0"/>
              <a:t>Collected </a:t>
            </a:r>
            <a:r>
              <a:rPr lang="en-US" b="1" dirty="0"/>
              <a:t>histories (i.e., sequence of versions) of relational schemata</a:t>
            </a:r>
            <a:r>
              <a:rPr lang="en-US" dirty="0"/>
              <a:t> being part of </a:t>
            </a:r>
            <a:r>
              <a:rPr lang="en-US" dirty="0">
                <a:solidFill>
                  <a:srgbClr val="008000"/>
                </a:solidFill>
              </a:rPr>
              <a:t>free open-source software </a:t>
            </a:r>
            <a:r>
              <a:rPr lang="en-US" dirty="0"/>
              <a:t>(and not proprietary ones) coming with…</a:t>
            </a:r>
          </a:p>
          <a:p>
            <a:pPr lvl="1"/>
            <a:r>
              <a:rPr lang="en-US" dirty="0">
                <a:solidFill>
                  <a:srgbClr val="002060"/>
                </a:solidFill>
              </a:rPr>
              <a:t>… fairly </a:t>
            </a:r>
            <a:r>
              <a:rPr lang="en-US" dirty="0">
                <a:solidFill>
                  <a:schemeClr val="tx1">
                    <a:lumMod val="75000"/>
                    <a:lumOff val="25000"/>
                  </a:schemeClr>
                </a:solidFill>
              </a:rPr>
              <a:t>long history</a:t>
            </a:r>
          </a:p>
          <a:p>
            <a:pPr lvl="1"/>
            <a:r>
              <a:rPr lang="en-US" dirty="0"/>
              <a:t>… different domains, treatment of foreign keys, growth over time</a:t>
            </a:r>
          </a:p>
          <a:p>
            <a:pPr marL="342900" lvl="1" indent="-342900">
              <a:buFont typeface="Arial" pitchFamily="34" charset="0"/>
              <a:buChar char="•"/>
            </a:pPr>
            <a:r>
              <a:rPr lang="en-US" b="1" dirty="0"/>
              <a:t>Domains</a:t>
            </a:r>
          </a:p>
          <a:p>
            <a:pPr marL="742950" lvl="2" indent="-342900"/>
            <a:r>
              <a:rPr lang="en-US" dirty="0">
                <a:solidFill>
                  <a:srgbClr val="008000"/>
                </a:solidFill>
              </a:rPr>
              <a:t>Science (Atlas, </a:t>
            </a:r>
            <a:r>
              <a:rPr lang="en-US" dirty="0" err="1">
                <a:solidFill>
                  <a:srgbClr val="008000"/>
                </a:solidFill>
              </a:rPr>
              <a:t>BioSQL</a:t>
            </a:r>
            <a:r>
              <a:rPr lang="en-US" dirty="0">
                <a:solidFill>
                  <a:srgbClr val="008000"/>
                </a:solidFill>
              </a:rPr>
              <a:t>)</a:t>
            </a:r>
            <a:endParaRPr lang="en-US" dirty="0"/>
          </a:p>
          <a:p>
            <a:pPr marL="742950" lvl="2" indent="-342900"/>
            <a:r>
              <a:rPr lang="en-US" dirty="0"/>
              <a:t>Computational Resource Toolkits (Castor, </a:t>
            </a:r>
            <a:r>
              <a:rPr lang="en-US" dirty="0" err="1"/>
              <a:t>Egee</a:t>
            </a:r>
            <a:r>
              <a:rPr lang="en-US" dirty="0"/>
              <a:t>)</a:t>
            </a:r>
          </a:p>
          <a:p>
            <a:pPr marL="742950" lvl="2" indent="-342900"/>
            <a:r>
              <a:rPr lang="en-US" dirty="0">
                <a:solidFill>
                  <a:srgbClr val="FF0000"/>
                </a:solidFill>
              </a:rPr>
              <a:t>CMS’s (</a:t>
            </a:r>
            <a:r>
              <a:rPr lang="en-US" dirty="0" err="1">
                <a:solidFill>
                  <a:srgbClr val="FF0000"/>
                </a:solidFill>
              </a:rPr>
              <a:t>Slashcode</a:t>
            </a:r>
            <a:r>
              <a:rPr lang="en-US" dirty="0">
                <a:solidFill>
                  <a:srgbClr val="FF0000"/>
                </a:solidFill>
              </a:rPr>
              <a:t>, </a:t>
            </a:r>
            <a:r>
              <a:rPr lang="en-US" dirty="0" err="1">
                <a:solidFill>
                  <a:srgbClr val="FF0000"/>
                </a:solidFill>
              </a:rPr>
              <a:t>Zabbix</a:t>
            </a:r>
            <a:r>
              <a:rPr lang="en-US" dirty="0">
                <a:solidFill>
                  <a:srgbClr val="FF0000"/>
                </a:solidFill>
              </a:rPr>
              <a:t>)</a:t>
            </a:r>
          </a:p>
          <a:p>
            <a:r>
              <a:rPr lang="en-US" b="1" dirty="0"/>
              <a:t>Changes extracted</a:t>
            </a:r>
          </a:p>
          <a:p>
            <a:pPr lvl="1"/>
            <a:r>
              <a:rPr lang="en-US" dirty="0"/>
              <a:t>births and deaths of the tables, </a:t>
            </a:r>
          </a:p>
          <a:p>
            <a:pPr lvl="1"/>
            <a:r>
              <a:rPr lang="en-US" dirty="0"/>
              <a:t>intra-table updates (attribute additions, deletions, data type and primary key updates) </a:t>
            </a:r>
          </a:p>
          <a:p>
            <a:pPr lvl="1"/>
            <a:r>
              <a:rPr lang="en-US" dirty="0"/>
              <a:t>foreign keys and their changes</a:t>
            </a:r>
          </a:p>
          <a:p>
            <a:endParaRPr lang="en-US" dirty="0"/>
          </a:p>
          <a:p>
            <a:r>
              <a:rPr lang="en-US" dirty="0"/>
              <a:t>We should </a:t>
            </a:r>
            <a:r>
              <a:rPr lang="en-US" dirty="0">
                <a:solidFill>
                  <a:srgbClr val="C00000"/>
                </a:solidFill>
              </a:rPr>
              <a:t>be very careful to not overgeneralize findings</a:t>
            </a:r>
            <a:r>
              <a:rPr lang="en-US" dirty="0"/>
              <a:t> to proprietary databases!</a:t>
            </a:r>
          </a:p>
        </p:txBody>
      </p:sp>
      <p:sp>
        <p:nvSpPr>
          <p:cNvPr id="6" name="Slide Number Placeholder 5"/>
          <p:cNvSpPr>
            <a:spLocks noGrp="1"/>
          </p:cNvSpPr>
          <p:nvPr>
            <p:ph type="sldNum" sz="quarter" idx="12"/>
          </p:nvPr>
        </p:nvSpPr>
        <p:spPr/>
        <p:txBody>
          <a:bodyPr/>
          <a:lstStyle/>
          <a:p>
            <a:fld id="{70A26F0C-9141-4964-A528-E266BF9D7C84}" type="slidenum">
              <a:rPr lang="el-GR" smtClean="0"/>
              <a:pPr/>
              <a:t>7</a:t>
            </a:fld>
            <a:endParaRPr lang="el-GR"/>
          </a:p>
        </p:txBody>
      </p:sp>
    </p:spTree>
    <p:extLst>
      <p:ext uri="{BB962C8B-B14F-4D97-AF65-F5344CB8AC3E}">
        <p14:creationId xmlns:p14="http://schemas.microsoft.com/office/powerpoint/2010/main" val="73107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8650" y="365126"/>
            <a:ext cx="7886700" cy="739055"/>
          </a:xfrm>
        </p:spPr>
        <p:txBody>
          <a:bodyPr>
            <a:normAutofit fontScale="90000"/>
          </a:bodyPr>
          <a:lstStyle/>
          <a:p>
            <a:pPr algn="r">
              <a:lnSpc>
                <a:spcPct val="150000"/>
              </a:lnSpc>
            </a:pPr>
            <a:r>
              <a:rPr lang="en-US" dirty="0">
                <a:solidFill>
                  <a:srgbClr val="002060"/>
                </a:solidFill>
              </a:rPr>
              <a:t>Datasets</a:t>
            </a:r>
            <a:br>
              <a:rPr lang="en-US" dirty="0">
                <a:solidFill>
                  <a:srgbClr val="002060"/>
                </a:solidFill>
              </a:rPr>
            </a:br>
            <a:endParaRPr lang="en-US" dirty="0">
              <a:solidFill>
                <a:srgbClr val="002060"/>
              </a:solidFill>
            </a:endParaRPr>
          </a:p>
        </p:txBody>
      </p:sp>
      <p:sp>
        <p:nvSpPr>
          <p:cNvPr id="3" name="2 - Θέση περιεχομένου"/>
          <p:cNvSpPr>
            <a:spLocks noGrp="1"/>
          </p:cNvSpPr>
          <p:nvPr>
            <p:ph idx="1"/>
          </p:nvPr>
        </p:nvSpPr>
        <p:spPr>
          <a:xfrm>
            <a:off x="533759" y="734653"/>
            <a:ext cx="7886700" cy="2519002"/>
          </a:xfrm>
        </p:spPr>
        <p:txBody>
          <a:bodyPr lIns="0" anchor="t">
            <a:normAutofit/>
          </a:bodyPr>
          <a:lstStyle/>
          <a:p>
            <a:pPr>
              <a:spcBef>
                <a:spcPts val="2400"/>
              </a:spcBef>
              <a:buSzPct val="90000"/>
            </a:pPr>
            <a:r>
              <a:rPr lang="en-US" sz="2400" dirty="0">
                <a:solidFill>
                  <a:srgbClr val="0000FF"/>
                </a:solidFill>
              </a:rPr>
              <a:t>Cover </a:t>
            </a:r>
            <a:r>
              <a:rPr lang="en-US" sz="2400" dirty="0"/>
              <a:t>from 17 to 399 schema versions</a:t>
            </a:r>
          </a:p>
          <a:p>
            <a:pPr>
              <a:spcBef>
                <a:spcPts val="2400"/>
              </a:spcBef>
              <a:buSzPct val="90000"/>
            </a:pPr>
            <a:r>
              <a:rPr lang="en-US" sz="2400" dirty="0">
                <a:solidFill>
                  <a:srgbClr val="0000FF"/>
                </a:solidFill>
              </a:rPr>
              <a:t>Growth </a:t>
            </a:r>
            <a:r>
              <a:rPr lang="en-US" sz="2400" dirty="0"/>
              <a:t>in number of </a:t>
            </a:r>
            <a:r>
              <a:rPr lang="en-US" sz="2400" dirty="0">
                <a:solidFill>
                  <a:srgbClr val="C00000"/>
                </a:solidFill>
              </a:rPr>
              <a:t>tables</a:t>
            </a:r>
            <a:r>
              <a:rPr lang="en-US" sz="2400" dirty="0"/>
              <a:t> from 19% to 220%</a:t>
            </a:r>
            <a:endParaRPr lang="en-US" sz="2400" dirty="0">
              <a:solidFill>
                <a:srgbClr val="C00000"/>
              </a:solidFill>
            </a:endParaRPr>
          </a:p>
          <a:p>
            <a:pPr>
              <a:spcBef>
                <a:spcPts val="2400"/>
              </a:spcBef>
              <a:buSzPct val="90000"/>
            </a:pPr>
            <a:r>
              <a:rPr lang="en-US" sz="2400" dirty="0">
                <a:solidFill>
                  <a:srgbClr val="0000FF"/>
                </a:solidFill>
              </a:rPr>
              <a:t>Growth </a:t>
            </a:r>
            <a:r>
              <a:rPr lang="en-US" sz="2400" dirty="0"/>
              <a:t>in number of </a:t>
            </a:r>
            <a:r>
              <a:rPr lang="en-US" sz="2400" dirty="0">
                <a:solidFill>
                  <a:srgbClr val="C00000"/>
                </a:solidFill>
              </a:rPr>
              <a:t>foreign keys</a:t>
            </a:r>
            <a:r>
              <a:rPr lang="en-US" sz="2400" dirty="0"/>
              <a:t> with 2 </a:t>
            </a:r>
            <a:r>
              <a:rPr lang="en-US" sz="2400" dirty="0">
                <a:solidFill>
                  <a:srgbClr val="C00000"/>
                </a:solidFill>
              </a:rPr>
              <a:t>exceptions</a:t>
            </a:r>
            <a:r>
              <a:rPr lang="en-US" sz="2400" dirty="0"/>
              <a:t> </a:t>
            </a:r>
          </a:p>
        </p:txBody>
      </p:sp>
      <p:sp>
        <p:nvSpPr>
          <p:cNvPr id="8" name="Slide Number Placeholder 7">
            <a:extLst>
              <a:ext uri="{FF2B5EF4-FFF2-40B4-BE49-F238E27FC236}">
                <a16:creationId xmlns:a16="http://schemas.microsoft.com/office/drawing/2014/main" id="{6EB10D49-96F5-4A25-A33E-3A69680A12BB}"/>
              </a:ext>
            </a:extLst>
          </p:cNvPr>
          <p:cNvSpPr>
            <a:spLocks noGrp="1"/>
          </p:cNvSpPr>
          <p:nvPr>
            <p:ph type="sldNum" sz="quarter" idx="12"/>
          </p:nvPr>
        </p:nvSpPr>
        <p:spPr/>
        <p:txBody>
          <a:bodyPr/>
          <a:lstStyle/>
          <a:p>
            <a:fld id="{8E5E8620-0DF1-4244-81FF-597A531CAAB8}" type="slidenum">
              <a:rPr lang="en-US" smtClean="0"/>
              <a:t>8</a:t>
            </a:fld>
            <a:endParaRPr lang="en-US"/>
          </a:p>
        </p:txBody>
      </p:sp>
      <p:pic>
        <p:nvPicPr>
          <p:cNvPr id="6" name="Picture 5" descr="C:\Users\pvassil\AppData\Local\Microsoft\Windows\INetCache\Content.Word\Table01_Datasets.png">
            <a:extLst>
              <a:ext uri="{FF2B5EF4-FFF2-40B4-BE49-F238E27FC236}">
                <a16:creationId xmlns:a16="http://schemas.microsoft.com/office/drawing/2014/main" id="{11CA4C87-BC93-4622-A56D-82A3BBBF90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 y="2613660"/>
            <a:ext cx="9151620" cy="4244340"/>
          </a:xfrm>
          <a:prstGeom prst="rect">
            <a:avLst/>
          </a:prstGeom>
          <a:noFill/>
          <a:ln>
            <a:noFill/>
          </a:ln>
        </p:spPr>
      </p:pic>
    </p:spTree>
    <p:extLst>
      <p:ext uri="{BB962C8B-B14F-4D97-AF65-F5344CB8AC3E}">
        <p14:creationId xmlns:p14="http://schemas.microsoft.com/office/powerpoint/2010/main" val="107715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Toolset</a:t>
            </a:r>
            <a:endParaRPr lang="el-GR" dirty="0"/>
          </a:p>
        </p:txBody>
      </p:sp>
      <p:sp>
        <p:nvSpPr>
          <p:cNvPr id="3" name="Content Placeholder 2"/>
          <p:cNvSpPr>
            <a:spLocks noGrp="1"/>
          </p:cNvSpPr>
          <p:nvPr>
            <p:ph idx="1"/>
          </p:nvPr>
        </p:nvSpPr>
        <p:spPr>
          <a:xfrm>
            <a:off x="457200" y="1600200"/>
            <a:ext cx="8291264" cy="4525963"/>
          </a:xfrm>
        </p:spPr>
        <p:txBody>
          <a:bodyPr>
            <a:noAutofit/>
          </a:bodyPr>
          <a:lstStyle/>
          <a:p>
            <a:pPr marL="228600" lvl="1">
              <a:spcBef>
                <a:spcPts val="1000"/>
              </a:spcBef>
            </a:pPr>
            <a:r>
              <a:rPr lang="en-US" sz="2200" dirty="0"/>
              <a:t>Some preprocessing was occasionally needed to allow the parsing of schema histories</a:t>
            </a:r>
          </a:p>
          <a:p>
            <a:r>
              <a:rPr lang="en-US" sz="2200" dirty="0"/>
              <a:t>Used out homegrown toolset to extract changes</a:t>
            </a:r>
          </a:p>
          <a:p>
            <a:pPr lvl="1"/>
            <a:r>
              <a:rPr lang="en-US" sz="2200" b="1" dirty="0">
                <a:solidFill>
                  <a:srgbClr val="C00000"/>
                </a:solidFill>
              </a:rPr>
              <a:t>Hecate</a:t>
            </a:r>
            <a:r>
              <a:rPr lang="en-US" sz="2200" dirty="0"/>
              <a:t>, a tool to extract the history of changes for </a:t>
            </a:r>
            <a:r>
              <a:rPr lang="en-US" sz="2200" dirty="0">
                <a:solidFill>
                  <a:srgbClr val="C00000"/>
                </a:solidFill>
              </a:rPr>
              <a:t>tables</a:t>
            </a:r>
          </a:p>
          <a:p>
            <a:pPr marL="57150" indent="0" algn="ctr">
              <a:buNone/>
            </a:pPr>
            <a:r>
              <a:rPr lang="fr-FR" sz="2200" dirty="0">
                <a:solidFill>
                  <a:srgbClr val="C00000"/>
                </a:solidFill>
                <a:cs typeface="Consolas" pitchFamily="49" charset="0"/>
                <a:hlinkClick r:id="rId2"/>
              </a:rPr>
              <a:t>https://github.com/DAINTINESS-Group/Hecate</a:t>
            </a:r>
            <a:r>
              <a:rPr lang="fr-FR" sz="2200" dirty="0">
                <a:cs typeface="Consolas" pitchFamily="49" charset="0"/>
              </a:rPr>
              <a:t> </a:t>
            </a:r>
            <a:endParaRPr lang="en-US" sz="2200" dirty="0"/>
          </a:p>
          <a:p>
            <a:pPr lvl="1"/>
            <a:r>
              <a:rPr lang="en-US" sz="2200" b="1" dirty="0">
                <a:solidFill>
                  <a:srgbClr val="0000FF"/>
                </a:solidFill>
              </a:rPr>
              <a:t>Parmenidian Truth</a:t>
            </a:r>
            <a:r>
              <a:rPr lang="en-US" sz="2200" dirty="0"/>
              <a:t>, a tool to extract the history of changes for </a:t>
            </a:r>
            <a:r>
              <a:rPr lang="en-US" sz="2200" dirty="0">
                <a:solidFill>
                  <a:srgbClr val="0000FF"/>
                </a:solidFill>
              </a:rPr>
              <a:t>foreign keys </a:t>
            </a:r>
          </a:p>
          <a:p>
            <a:pPr marL="57150" indent="0" algn="ctr">
              <a:buNone/>
            </a:pPr>
            <a:r>
              <a:rPr lang="en-US" sz="2200" dirty="0">
                <a:hlinkClick r:id="rId3"/>
              </a:rPr>
              <a:t>https://github.com/DAINTINESS-Group/ParmenidianTruth</a:t>
            </a:r>
            <a:r>
              <a:rPr lang="en-US" sz="2200" dirty="0"/>
              <a:t> </a:t>
            </a:r>
          </a:p>
          <a:p>
            <a:pPr marL="741363" lvl="1" indent="0">
              <a:buNone/>
            </a:pPr>
            <a:r>
              <a:rPr lang="en-US" sz="2200" dirty="0"/>
              <a:t>Parmenidian Truth is also able to visualize the schema history as a PowerPoint/video file</a:t>
            </a:r>
          </a:p>
          <a:p>
            <a:r>
              <a:rPr lang="en-US" sz="2200" b="1" dirty="0">
                <a:latin typeface="Calibri" pitchFamily="34" charset="0"/>
              </a:rPr>
              <a:t>All the data </a:t>
            </a:r>
            <a:r>
              <a:rPr lang="en-US" sz="2200" dirty="0">
                <a:latin typeface="Calibri" pitchFamily="34" charset="0"/>
              </a:rPr>
              <a:t>are available at</a:t>
            </a:r>
            <a:r>
              <a:rPr lang="en-US" sz="2200" b="1" dirty="0">
                <a:latin typeface="Calibri" pitchFamily="34" charset="0"/>
              </a:rPr>
              <a:t>:</a:t>
            </a:r>
          </a:p>
          <a:p>
            <a:pPr algn="ctr">
              <a:buNone/>
            </a:pPr>
            <a:r>
              <a:rPr lang="fr-FR" sz="2200" dirty="0">
                <a:cs typeface="Consolas" pitchFamily="49" charset="0"/>
                <a:hlinkClick r:id="rId4"/>
              </a:rPr>
              <a:t>https://github.com/DAINTINESS-Group/EvolutionDatasets</a:t>
            </a:r>
            <a:endParaRPr lang="en-US" sz="2200" dirty="0">
              <a:latin typeface="Calibri" pitchFamily="34" charset="0"/>
            </a:endParaRPr>
          </a:p>
        </p:txBody>
      </p:sp>
      <p:sp>
        <p:nvSpPr>
          <p:cNvPr id="4" name="Slide Number Placeholder 3"/>
          <p:cNvSpPr>
            <a:spLocks noGrp="1"/>
          </p:cNvSpPr>
          <p:nvPr>
            <p:ph type="sldNum" sz="quarter" idx="12"/>
          </p:nvPr>
        </p:nvSpPr>
        <p:spPr/>
        <p:txBody>
          <a:bodyPr/>
          <a:lstStyle/>
          <a:p>
            <a:fld id="{647B092A-BB10-4E5B-8F93-29EC14EE3BCE}" type="slidenum">
              <a:rPr lang="el-GR" smtClean="0"/>
              <a:pPr/>
              <a:t>9</a:t>
            </a:fld>
            <a:endParaRPr lang="el-GR"/>
          </a:p>
        </p:txBody>
      </p:sp>
    </p:spTree>
    <p:extLst>
      <p:ext uri="{BB962C8B-B14F-4D97-AF65-F5344CB8AC3E}">
        <p14:creationId xmlns:p14="http://schemas.microsoft.com/office/powerpoint/2010/main" val="2640487550"/>
      </p:ext>
    </p:extLst>
  </p:cSld>
  <p:clrMapOvr>
    <a:masterClrMapping/>
  </p:clrMapOvr>
</p:sld>
</file>

<file path=ppt/theme/theme1.xml><?xml version="1.0" encoding="utf-8"?>
<a:theme xmlns:a="http://schemas.openxmlformats.org/drawingml/2006/main" name="pvassil">
  <a:themeElements>
    <a:clrScheme name="pvassil">
      <a:dk1>
        <a:srgbClr val="00206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vassil" id="{BE4F907C-04CB-41E5-A6E5-71164DB2691B}" vid="{2FA0246C-2DF3-4222-B537-5A4B452F1B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TotalTime>
  <Words>2649</Words>
  <Application>Microsoft Office PowerPoint</Application>
  <PresentationFormat>On-screen Show (4:3)</PresentationFormat>
  <Paragraphs>458</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vt:lpstr>
      <vt:lpstr>CMTI10</vt:lpstr>
      <vt:lpstr>pvassil</vt:lpstr>
      <vt:lpstr>A study on the effect of a table's involvement in foreign keys to its schema evolution</vt:lpstr>
      <vt:lpstr>Body of Knowledge on Schema Evolution</vt:lpstr>
      <vt:lpstr>How is the structure of the foreign keys to which a table is related affecting its behavior during schema evolution?</vt:lpstr>
      <vt:lpstr>Method overview</vt:lpstr>
      <vt:lpstr>Results</vt:lpstr>
      <vt:lpstr>Study Setup</vt:lpstr>
      <vt:lpstr>Setup of our study</vt:lpstr>
      <vt:lpstr>Datasets </vt:lpstr>
      <vt:lpstr>Toolset</vt:lpstr>
      <vt:lpstr>Graph modeling for evolving schemata with FK’s (bonus: the story of Egee in one slide)</vt:lpstr>
      <vt:lpstr>Topological  Patterns</vt:lpstr>
      <vt:lpstr>Definition of Topology</vt:lpstr>
      <vt:lpstr>Table Topology</vt:lpstr>
      <vt:lpstr>The problem of how to label tables with their topol. category</vt:lpstr>
      <vt:lpstr>Multi-label Table-Changes </vt:lpstr>
      <vt:lpstr>Simple resolution  rule-set for  assigning single-labels</vt:lpstr>
      <vt:lpstr>Topology  &amp; Evolution</vt:lpstr>
      <vt:lpstr>Is the evolution of a table related to its topology?</vt:lpstr>
      <vt:lpstr>Research Question: how is the topological category of a table related to the probability of being born in the originating version of the schema history?</vt:lpstr>
      <vt:lpstr>Research Question: how is the topological category of a table related to the probability of being born in the originating version of the schema history?</vt:lpstr>
      <vt:lpstr>Research Question: how is the topological category of a table related to the probability of being born in the originating version of the schema history?</vt:lpstr>
      <vt:lpstr>Research Question: is there a relationship between the topological category of a table and its update activity?</vt:lpstr>
      <vt:lpstr>Research Question: is there a relationship between the topological category of a table and its update activity?</vt:lpstr>
      <vt:lpstr>Research Question: is there a relationship between the topological category of a table and its update activity?</vt:lpstr>
      <vt:lpstr>Research Question: is there a relationship between the topological category of a table and its update activity?</vt:lpstr>
      <vt:lpstr>Analysis: Resize of table schemata </vt:lpstr>
      <vt:lpstr>Conclusions</vt:lpstr>
      <vt:lpstr>A spectrum of (increasing) complexity</vt:lpstr>
      <vt:lpstr>Gravitation to rigidity explains why!</vt:lpstr>
      <vt:lpstr>Why bother? </vt:lpstr>
      <vt:lpstr>The more topologically complex tables are, the fewer, the more active (via attribute injection), and the harder to add as the schema 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on the effect of a table's involvement in foreign keys to its schema evolution</dc:title>
  <dc:creator>pvassil</dc:creator>
  <cp:lastModifiedBy>Panos Vassiliadis</cp:lastModifiedBy>
  <cp:revision>85</cp:revision>
  <dcterms:created xsi:type="dcterms:W3CDTF">2020-07-25T18:46:05Z</dcterms:created>
  <dcterms:modified xsi:type="dcterms:W3CDTF">2020-11-04T19:39:57Z</dcterms:modified>
</cp:coreProperties>
</file>