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57" r:id="rId2"/>
    <p:sldId id="258" r:id="rId3"/>
    <p:sldId id="260" r:id="rId4"/>
    <p:sldId id="261" r:id="rId5"/>
    <p:sldId id="267" r:id="rId6"/>
    <p:sldId id="264" r:id="rId7"/>
    <p:sldId id="265" r:id="rId8"/>
    <p:sldId id="263" r:id="rId9"/>
    <p:sldId id="268" r:id="rId10"/>
    <p:sldId id="269" r:id="rId11"/>
    <p:sldId id="299" r:id="rId12"/>
    <p:sldId id="266" r:id="rId13"/>
    <p:sldId id="300" r:id="rId14"/>
    <p:sldId id="272" r:id="rId15"/>
    <p:sldId id="273" r:id="rId16"/>
    <p:sldId id="274" r:id="rId17"/>
    <p:sldId id="275" r:id="rId18"/>
    <p:sldId id="276" r:id="rId19"/>
    <p:sldId id="288" r:id="rId20"/>
    <p:sldId id="278" r:id="rId21"/>
    <p:sldId id="289" r:id="rId22"/>
    <p:sldId id="290" r:id="rId23"/>
    <p:sldId id="292" r:id="rId24"/>
    <p:sldId id="279" r:id="rId25"/>
    <p:sldId id="277" r:id="rId26"/>
    <p:sldId id="293" r:id="rId27"/>
    <p:sldId id="294" r:id="rId28"/>
    <p:sldId id="282" r:id="rId29"/>
    <p:sldId id="295" r:id="rId30"/>
    <p:sldId id="286" r:id="rId31"/>
    <p:sldId id="285" r:id="rId32"/>
    <p:sldId id="296" r:id="rId33"/>
    <p:sldId id="297" r:id="rId34"/>
    <p:sldId id="309" r:id="rId35"/>
    <p:sldId id="310" r:id="rId36"/>
    <p:sldId id="298" r:id="rId37"/>
    <p:sldId id="304" r:id="rId38"/>
    <p:sldId id="287" r:id="rId39"/>
    <p:sldId id="301" r:id="rId40"/>
    <p:sldId id="302" r:id="rId41"/>
    <p:sldId id="303" r:id="rId42"/>
    <p:sldId id="308" r:id="rId43"/>
    <p:sldId id="305" r:id="rId44"/>
    <p:sldId id="291" r:id="rId45"/>
    <p:sldId id="280" r:id="rId46"/>
    <p:sldId id="281" r:id="rId47"/>
    <p:sldId id="283" r:id="rId48"/>
    <p:sldId id="284" r:id="rId49"/>
    <p:sldId id="307" r:id="rId5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008000"/>
    <a:srgbClr val="5F5F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51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6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7B5FDB-5969-49A0-A26A-23EA7955B187}" type="datetimeFigureOut">
              <a:rPr lang="el-GR" smtClean="0"/>
              <a:pPr/>
              <a:t>23/8/2017</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48E56B-8EA2-4E62-B7BF-CE9E12AC6EE1}" type="slidenum">
              <a:rPr lang="el-GR" smtClean="0"/>
              <a:pPr/>
              <a:t>‹#›</a:t>
            </a:fld>
            <a:endParaRPr lang="el-GR"/>
          </a:p>
        </p:txBody>
      </p:sp>
    </p:spTree>
    <p:extLst>
      <p:ext uri="{BB962C8B-B14F-4D97-AF65-F5344CB8AC3E}">
        <p14:creationId xmlns:p14="http://schemas.microsoft.com/office/powerpoint/2010/main" xmlns="" val="1362016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61BEE3-386B-43BF-BC21-FDB96A13C5A9}" type="datetimeFigureOut">
              <a:rPr lang="el-GR" smtClean="0"/>
              <a:pPr/>
              <a:t>23/8/2017</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BBA32E-D8BE-401A-B54A-061CAC2A2D68}" type="slidenum">
              <a:rPr lang="el-GR" smtClean="0"/>
              <a:pPr/>
              <a:t>‹#›</a:t>
            </a:fld>
            <a:endParaRPr lang="el-GR"/>
          </a:p>
        </p:txBody>
      </p:sp>
    </p:spTree>
    <p:extLst>
      <p:ext uri="{BB962C8B-B14F-4D97-AF65-F5344CB8AC3E}">
        <p14:creationId xmlns:p14="http://schemas.microsoft.com/office/powerpoint/2010/main" xmlns="" val="13965785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FFBB2B4C-C2F7-4456-B8FC-822164F04E89}"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for syntactic impact</a:t>
            </a:r>
          </a:p>
          <a:p>
            <a:r>
              <a:rPr lang="en-US" dirty="0" smtClean="0"/>
              <a:t>	relation removed causes direct failure in apps</a:t>
            </a:r>
          </a:p>
          <a:p>
            <a:r>
              <a:rPr lang="en-US" dirty="0" smtClean="0"/>
              <a:t>Example for semantic impact</a:t>
            </a:r>
          </a:p>
          <a:p>
            <a:r>
              <a:rPr lang="en-US" dirty="0" smtClean="0"/>
              <a:t>	attribute insertion might add information that is not known and ignored by apps</a:t>
            </a:r>
          </a:p>
          <a:p>
            <a:endParaRPr lang="en-US" dirty="0" smtClean="0"/>
          </a:p>
          <a:p>
            <a:endParaRPr lang="en-US" dirty="0" smtClean="0"/>
          </a:p>
          <a:p>
            <a:r>
              <a:rPr lang="en-US" dirty="0" smtClean="0"/>
              <a:t>Benefits by applying design patterns and by avoiding anti-patterns.</a:t>
            </a:r>
          </a:p>
          <a:p>
            <a:r>
              <a:rPr lang="en-US" dirty="0" smtClean="0"/>
              <a:t>Anti patterns will lead to cumulative complexity for both db an applications that will eventually make the entire system decline and be replaced by other systems. </a:t>
            </a:r>
          </a:p>
          <a:p>
            <a:r>
              <a:rPr lang="en-US" dirty="0" smtClean="0"/>
              <a:t>We can find out not only good ways to do stuff but we can see what is the matter with those that go bad and avoid it.</a:t>
            </a:r>
            <a:endParaRPr lang="el-GR" dirty="0" smtClean="0"/>
          </a:p>
          <a:p>
            <a:endParaRPr lang="el-GR" dirty="0"/>
          </a:p>
        </p:txBody>
      </p:sp>
      <p:sp>
        <p:nvSpPr>
          <p:cNvPr id="4" name="Slide Number Placeholder 3"/>
          <p:cNvSpPr>
            <a:spLocks noGrp="1"/>
          </p:cNvSpPr>
          <p:nvPr>
            <p:ph type="sldNum" sz="quarter" idx="10"/>
          </p:nvPr>
        </p:nvSpPr>
        <p:spPr/>
        <p:txBody>
          <a:bodyPr/>
          <a:lstStyle/>
          <a:p>
            <a:fld id="{FFBB2B4C-C2F7-4456-B8FC-822164F04E89}" type="slidenum">
              <a:rPr lang="el-GR" smtClean="0"/>
              <a:pPr/>
              <a:t>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err="1" smtClean="0">
                <a:solidFill>
                  <a:srgbClr val="0000FF"/>
                </a:solidFill>
              </a:rPr>
              <a:t>Sjoberg</a:t>
            </a:r>
            <a:r>
              <a:rPr lang="en-US" b="1" dirty="0" smtClean="0">
                <a:solidFill>
                  <a:srgbClr val="0000FF"/>
                </a:solidFill>
              </a:rPr>
              <a:t> @ IST 93</a:t>
            </a:r>
            <a:r>
              <a:rPr lang="en-US" dirty="0" smtClean="0"/>
              <a:t>: 18 months study of a health system.</a:t>
            </a:r>
          </a:p>
          <a:p>
            <a:r>
              <a:rPr lang="en-US" dirty="0" smtClean="0"/>
              <a:t>139% increase of #tables ; 274% increase of the #attributes</a:t>
            </a:r>
          </a:p>
          <a:p>
            <a:r>
              <a:rPr lang="en-US" dirty="0" smtClean="0"/>
              <a:t>Changes in the code (on </a:t>
            </a:r>
            <a:r>
              <a:rPr lang="en-US" dirty="0" err="1" smtClean="0"/>
              <a:t>avg</a:t>
            </a:r>
            <a:r>
              <a:rPr lang="en-US" dirty="0" smtClean="0"/>
              <a:t>): (1) relation addition: 19 changes ; attribute additions: 2 changes, (2) relation deletion : 59.5 changes; attribute deletions:  3.25 changes </a:t>
            </a:r>
          </a:p>
          <a:p>
            <a:r>
              <a:rPr lang="en-US" dirty="0" smtClean="0"/>
              <a:t>An </a:t>
            </a:r>
            <a:r>
              <a:rPr lang="en-US" b="1" dirty="0" smtClean="0"/>
              <a:t>inflating period </a:t>
            </a:r>
            <a:r>
              <a:rPr lang="en-US" dirty="0" smtClean="0"/>
              <a:t>during construction where almost all changes were additions, and a </a:t>
            </a:r>
            <a:r>
              <a:rPr lang="en-US" b="1" dirty="0" smtClean="0"/>
              <a:t>subsequent period </a:t>
            </a:r>
            <a:r>
              <a:rPr lang="en-US" dirty="0" smtClean="0"/>
              <a:t>where additions and deletions where balanced.</a:t>
            </a:r>
          </a:p>
          <a:p>
            <a:endParaRPr lang="en-US" dirty="0" smtClean="0">
              <a:solidFill>
                <a:srgbClr val="0000FF"/>
              </a:solidFill>
            </a:endParaRPr>
          </a:p>
          <a:p>
            <a:r>
              <a:rPr lang="en-US" b="1" dirty="0" err="1" smtClean="0">
                <a:solidFill>
                  <a:srgbClr val="0000FF"/>
                </a:solidFill>
              </a:rPr>
              <a:t>Curino</a:t>
            </a:r>
            <a:r>
              <a:rPr lang="en-US" b="1" dirty="0" smtClean="0">
                <a:solidFill>
                  <a:srgbClr val="0000FF"/>
                </a:solidFill>
              </a:rPr>
              <a:t>+ @ ICEIS08</a:t>
            </a:r>
            <a:r>
              <a:rPr lang="en-US" dirty="0" smtClean="0">
                <a:solidFill>
                  <a:srgbClr val="0000FF"/>
                </a:solidFill>
              </a:rPr>
              <a:t>: </a:t>
            </a:r>
            <a:r>
              <a:rPr lang="en-US" dirty="0" err="1" smtClean="0"/>
              <a:t>Mediawiki</a:t>
            </a:r>
            <a:r>
              <a:rPr lang="en-US" dirty="0" smtClean="0"/>
              <a:t> for 4.5 years</a:t>
            </a:r>
          </a:p>
          <a:p>
            <a:r>
              <a:rPr lang="en-US" dirty="0" smtClean="0"/>
              <a:t>100% increase in the number of tables</a:t>
            </a:r>
          </a:p>
          <a:p>
            <a:r>
              <a:rPr lang="en-US" dirty="0" smtClean="0"/>
              <a:t>142% in the number of attributes.</a:t>
            </a:r>
            <a:endParaRPr lang="el-GR" dirty="0" smtClean="0"/>
          </a:p>
          <a:p>
            <a:r>
              <a:rPr lang="en-US" dirty="0" smtClean="0"/>
              <a:t>45% of changes do not affect the information capacity of the schema (but are rather index adjustments, documentation, etc)</a:t>
            </a:r>
          </a:p>
          <a:p>
            <a:endParaRPr lang="en-US" dirty="0" smtClean="0"/>
          </a:p>
          <a:p>
            <a:r>
              <a:rPr lang="en-US" b="1" dirty="0" smtClean="0">
                <a:solidFill>
                  <a:srgbClr val="0000FF"/>
                </a:solidFill>
              </a:rPr>
              <a:t>IWPSE09</a:t>
            </a:r>
            <a:r>
              <a:rPr lang="en-US" dirty="0" smtClean="0">
                <a:solidFill>
                  <a:srgbClr val="0000FF"/>
                </a:solidFill>
              </a:rPr>
              <a:t>: </a:t>
            </a:r>
            <a:r>
              <a:rPr lang="en-US" dirty="0" smtClean="0"/>
              <a:t>Mozilla and Monotone (a version control system). Many ways to be out of synch between code and evolving db schema</a:t>
            </a:r>
            <a:endParaRPr lang="el-GR" dirty="0" smtClean="0"/>
          </a:p>
          <a:p>
            <a:endParaRPr lang="en-US" dirty="0" smtClean="0"/>
          </a:p>
          <a:p>
            <a:r>
              <a:rPr lang="en-US" b="1" dirty="0" smtClean="0">
                <a:solidFill>
                  <a:srgbClr val="0000FF"/>
                </a:solidFill>
              </a:rPr>
              <a:t>ICDEW11</a:t>
            </a:r>
            <a:r>
              <a:rPr lang="en-US" dirty="0" smtClean="0">
                <a:solidFill>
                  <a:srgbClr val="0000FF"/>
                </a:solidFill>
              </a:rPr>
              <a:t>: </a:t>
            </a:r>
            <a:r>
              <a:rPr lang="en-US" dirty="0" smtClean="0"/>
              <a:t>Firefox, Monotone , </a:t>
            </a:r>
            <a:r>
              <a:rPr lang="en-US" dirty="0" err="1" smtClean="0"/>
              <a:t>Biblioteq</a:t>
            </a:r>
            <a:r>
              <a:rPr lang="en-US" dirty="0" smtClean="0"/>
              <a:t> (catalogue man.) , Vienna (RSS).Similar pct of changes with previous work</a:t>
            </a:r>
          </a:p>
          <a:p>
            <a:r>
              <a:rPr lang="en-US" dirty="0" smtClean="0"/>
              <a:t>Frequency and timing analysis: </a:t>
            </a:r>
            <a:r>
              <a:rPr lang="en-US" b="1" dirty="0" smtClean="0"/>
              <a:t>db schemata tend to stabilize over time</a:t>
            </a:r>
            <a:r>
              <a:rPr lang="en-US" dirty="0" smtClean="0"/>
              <a:t>, as there is more change at the beginning of their history, but seem to converge to a relatively fixed </a:t>
            </a:r>
            <a:r>
              <a:rPr lang="fr-FR" dirty="0" smtClean="0"/>
              <a:t>structure </a:t>
            </a:r>
            <a:r>
              <a:rPr lang="en-GB" dirty="0" smtClean="0"/>
              <a:t>later</a:t>
            </a:r>
          </a:p>
          <a:p>
            <a:endParaRPr lang="en-US" dirty="0" smtClean="0"/>
          </a:p>
          <a:p>
            <a:r>
              <a:rPr lang="en-US" b="1" dirty="0" err="1" smtClean="0">
                <a:solidFill>
                  <a:srgbClr val="0000FF"/>
                </a:solidFill>
              </a:rPr>
              <a:t>Qiu,Li,Su</a:t>
            </a:r>
            <a:r>
              <a:rPr lang="en-US" b="1" dirty="0" smtClean="0">
                <a:solidFill>
                  <a:srgbClr val="0000FF"/>
                </a:solidFill>
              </a:rPr>
              <a:t>@ FSE 2013</a:t>
            </a:r>
            <a:r>
              <a:rPr lang="en-US" dirty="0" smtClean="0">
                <a:solidFill>
                  <a:srgbClr val="0000FF"/>
                </a:solidFill>
              </a:rPr>
              <a:t>:</a:t>
            </a:r>
            <a:r>
              <a:rPr lang="el-GR" dirty="0" smtClean="0">
                <a:solidFill>
                  <a:srgbClr val="0000FF"/>
                </a:solidFill>
              </a:rPr>
              <a:t> </a:t>
            </a:r>
            <a:r>
              <a:rPr lang="en-US" dirty="0" smtClean="0"/>
              <a:t>10 (!) database schemata studied.</a:t>
            </a:r>
          </a:p>
          <a:p>
            <a:r>
              <a:rPr lang="en-US" b="1" dirty="0" smtClean="0"/>
              <a:t>Change is focused both (a) with respect to time and (b) with respect to the tables who change. </a:t>
            </a:r>
          </a:p>
          <a:p>
            <a:r>
              <a:rPr lang="en-US" b="1" dirty="0" smtClean="0"/>
              <a:t>Timing</a:t>
            </a:r>
            <a:r>
              <a:rPr lang="en-US" dirty="0" smtClean="0"/>
              <a:t>: 7 out of 10 databases reached 60% of their schema size within 20% of their early lifetime. </a:t>
            </a:r>
          </a:p>
          <a:p>
            <a:r>
              <a:rPr lang="en-US" dirty="0" smtClean="0"/>
              <a:t>Change is frequent in the early stages of the databases, with inflationary characteristics; then, the schema evolution process calms down.</a:t>
            </a:r>
          </a:p>
          <a:p>
            <a:r>
              <a:rPr lang="en-US" b="1" dirty="0" smtClean="0"/>
              <a:t>Tables that change</a:t>
            </a:r>
            <a:r>
              <a:rPr lang="en-US" dirty="0" smtClean="0"/>
              <a:t>: 40% of tables do not undergo any change at all, and 60%-90% of changes pertain to 20% of the tables (in other words, 80% of the tables live quiet lives). The most frequently modified tables attract 80% of the changes.</a:t>
            </a:r>
          </a:p>
          <a:p>
            <a:r>
              <a:rPr lang="en-US" b="1" dirty="0" smtClean="0"/>
              <a:t>Code and db co-evolution, not always in synch</a:t>
            </a:r>
            <a:r>
              <a:rPr lang="en-US" dirty="0" smtClean="0"/>
              <a:t>.</a:t>
            </a:r>
          </a:p>
          <a:p>
            <a:pPr marL="182554" indent="-182554">
              <a:buFont typeface="Arial" pitchFamily="34" charset="0"/>
              <a:buChar char="•"/>
            </a:pPr>
            <a:r>
              <a:rPr lang="en-US" dirty="0" smtClean="0"/>
              <a:t>Code and db changed in the same revision: 50.67% occasions</a:t>
            </a:r>
          </a:p>
          <a:p>
            <a:pPr marL="182554" indent="-182554">
              <a:buFont typeface="Arial" pitchFamily="34" charset="0"/>
              <a:buChar char="•"/>
            </a:pPr>
            <a:r>
              <a:rPr lang="en-US" dirty="0" smtClean="0"/>
              <a:t>Code change was in a previous/subsequent version than the one where the database schema change: 16.22% of occasions</a:t>
            </a:r>
          </a:p>
          <a:p>
            <a:pPr marL="182554" indent="-182554">
              <a:buFont typeface="Arial" pitchFamily="34" charset="0"/>
              <a:buChar char="•"/>
            </a:pPr>
            <a:r>
              <a:rPr lang="en-US" dirty="0" smtClean="0"/>
              <a:t>database changes not followed by code adaptation: 21.62% of occasions</a:t>
            </a:r>
          </a:p>
          <a:p>
            <a:pPr marL="182554" indent="-182554">
              <a:buFont typeface="Arial" pitchFamily="34" charset="0"/>
              <a:buChar char="•"/>
            </a:pPr>
            <a:r>
              <a:rPr lang="en-US" dirty="0" smtClean="0"/>
              <a:t>11.49% of code changes were unrelated to the database evolution.</a:t>
            </a:r>
          </a:p>
          <a:p>
            <a:r>
              <a:rPr lang="en-US" dirty="0" smtClean="0"/>
              <a:t>Each atomic change at the schema level is estimated to result in 10 -- 100 lines of application code been updated;</a:t>
            </a:r>
          </a:p>
          <a:p>
            <a:r>
              <a:rPr lang="en-US" dirty="0" smtClean="0"/>
              <a:t>A valid db</a:t>
            </a:r>
            <a:r>
              <a:rPr lang="el-GR" dirty="0" smtClean="0"/>
              <a:t> </a:t>
            </a:r>
            <a:r>
              <a:rPr lang="en-US" dirty="0" smtClean="0"/>
              <a:t>revision results in 100 -- 1000 lines of application code being updated</a:t>
            </a:r>
            <a:endParaRPr lang="el-GR" dirty="0" smtClean="0"/>
          </a:p>
          <a:p>
            <a:endParaRPr lang="el-GR" dirty="0" smtClean="0"/>
          </a:p>
          <a:p>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Schemata grow over time in order to satisfy new requirements, albeit not in a continuous or linear fashion, but rather, with bursts of concentrated effort interrupting longer periods of calmness. </a:t>
            </a:r>
          </a:p>
          <a:p>
            <a:endParaRPr lang="en-US" dirty="0" smtClean="0"/>
          </a:p>
          <a:p>
            <a:r>
              <a:rPr lang="en-US" dirty="0" smtClean="0"/>
              <a:t>Growth is small, with average growth being close to zero. </a:t>
            </a:r>
          </a:p>
          <a:p>
            <a:endParaRPr lang="en-US" dirty="0" smtClean="0"/>
          </a:p>
          <a:p>
            <a:r>
              <a:rPr lang="en-US" dirty="0" smtClean="0"/>
              <a:t>Growth comes with drops in schema size that signify the existence of perfective maintenance. </a:t>
            </a:r>
            <a:endParaRPr lang="el-GR" dirty="0" smtClean="0"/>
          </a:p>
          <a:p>
            <a:endParaRPr lang="el-GR" dirty="0"/>
          </a:p>
        </p:txBody>
      </p:sp>
      <p:sp>
        <p:nvSpPr>
          <p:cNvPr id="4" name="Slide Number Placeholder 3"/>
          <p:cNvSpPr>
            <a:spLocks noGrp="1"/>
          </p:cNvSpPr>
          <p:nvPr>
            <p:ph type="sldNum" sz="quarter" idx="10"/>
          </p:nvPr>
        </p:nvSpPr>
        <p:spPr/>
        <p:txBody>
          <a:bodyPr/>
          <a:lstStyle/>
          <a:p>
            <a:fld id="{FFBB2B4C-C2F7-4456-B8FC-822164F04E89}" type="slidenum">
              <a:rPr lang="el-GR" smtClean="0"/>
              <a:pPr/>
              <a:t>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 </a:t>
            </a:r>
            <a:r>
              <a:rPr lang="en-US" i="1" dirty="0" smtClean="0"/>
              <a:t>Γ pattern </a:t>
            </a:r>
            <a:r>
              <a:rPr lang="en-US" dirty="0" smtClean="0"/>
              <a:t>studies the interrelationship of the schema size of a table at its birth with its overall duration and</a:t>
            </a:r>
            <a:r>
              <a:rPr lang="en-US" i="1" dirty="0" smtClean="0"/>
              <a:t> </a:t>
            </a:r>
            <a:r>
              <a:rPr lang="en-US" dirty="0" smtClean="0"/>
              <a:t>indicates that tables with large schemata tend to have long durations and avoid removal;</a:t>
            </a:r>
          </a:p>
          <a:p>
            <a:pPr lvl="0"/>
            <a:endParaRPr lang="el-GR" dirty="0" smtClean="0"/>
          </a:p>
          <a:p>
            <a:pPr lvl="0"/>
            <a:r>
              <a:rPr lang="en-US" dirty="0" smtClean="0"/>
              <a:t>The </a:t>
            </a:r>
            <a:r>
              <a:rPr lang="en-US" i="1" dirty="0" smtClean="0"/>
              <a:t>Comet pattern </a:t>
            </a:r>
            <a:r>
              <a:rPr lang="en-US" dirty="0" smtClean="0"/>
              <a:t>studies the interrelationship of the schema size of a table at its birth with its total amount of updates and</a:t>
            </a:r>
            <a:r>
              <a:rPr lang="en-US" i="1" dirty="0" smtClean="0"/>
              <a:t> </a:t>
            </a:r>
            <a:r>
              <a:rPr lang="en-US" dirty="0" smtClean="0"/>
              <a:t>indicates that the tables with most updates are frequently the ones with medium schema size;</a:t>
            </a:r>
          </a:p>
          <a:p>
            <a:pPr lvl="0"/>
            <a:r>
              <a:rPr lang="en-US" dirty="0" smtClean="0"/>
              <a:t> </a:t>
            </a:r>
            <a:endParaRPr lang="el-GR" dirty="0" smtClean="0"/>
          </a:p>
          <a:p>
            <a:pPr lvl="0"/>
            <a:r>
              <a:rPr lang="en-US" dirty="0" smtClean="0"/>
              <a:t>The </a:t>
            </a:r>
            <a:r>
              <a:rPr lang="en-US" i="1" dirty="0" smtClean="0"/>
              <a:t>Inverse Γ pattern</a:t>
            </a:r>
            <a:r>
              <a:rPr lang="en-US" dirty="0" smtClean="0"/>
              <a:t> studies the interrelationship of the amount of updates in the life of a table with its duration and indicates that tables with medium or small durations produce amounts of updates lower than expected, whereas tables with long duration expose all sorts of update behavior.</a:t>
            </a:r>
          </a:p>
          <a:p>
            <a:pPr lvl="0"/>
            <a:endParaRPr lang="el-GR" dirty="0" smtClean="0"/>
          </a:p>
          <a:p>
            <a:pPr lvl="0"/>
            <a:r>
              <a:rPr lang="en-US" dirty="0" smtClean="0"/>
              <a:t>The </a:t>
            </a:r>
            <a:r>
              <a:rPr lang="en-US" i="1" dirty="0" smtClean="0"/>
              <a:t>Empty Triangle </a:t>
            </a:r>
            <a:r>
              <a:rPr lang="en-US" dirty="0" smtClean="0"/>
              <a:t>pattern studies the interrelationship of a table’s version of birth with its overall duration and</a:t>
            </a:r>
            <a:r>
              <a:rPr lang="en-US" i="1" dirty="0" smtClean="0"/>
              <a:t> </a:t>
            </a:r>
            <a:r>
              <a:rPr lang="en-US" dirty="0" smtClean="0"/>
              <a:t>indicates a significant absence of tables of medium or long durations that were removed –thus, an empty triangle – signifying mainly short lives for deleted tables and low probability of deletion for old timers.</a:t>
            </a:r>
            <a:endParaRPr lang="el-GR" dirty="0" smtClean="0"/>
          </a:p>
          <a:p>
            <a:endParaRPr lang="en-US" dirty="0" smtClean="0"/>
          </a:p>
          <a:p>
            <a:r>
              <a:rPr lang="en-US" dirty="0" smtClean="0"/>
              <a:t>The Electrolysis Pattern: Survivors, mostly long-lived (esp. active ones) and quietly active are radically different than dead tables, being mostly short-lived and rigid! </a:t>
            </a:r>
            <a:endParaRPr lang="el-GR" dirty="0"/>
          </a:p>
        </p:txBody>
      </p:sp>
      <p:sp>
        <p:nvSpPr>
          <p:cNvPr id="4" name="Slide Number Placeholder 3"/>
          <p:cNvSpPr>
            <a:spLocks noGrp="1"/>
          </p:cNvSpPr>
          <p:nvPr>
            <p:ph type="sldNum" sz="quarter" idx="10"/>
          </p:nvPr>
        </p:nvSpPr>
        <p:spPr/>
        <p:txBody>
          <a:bodyPr/>
          <a:lstStyle/>
          <a:p>
            <a:fld id="{FFBB2B4C-C2F7-4456-B8FC-822164F04E89}" type="slidenum">
              <a:rPr lang="el-GR" smtClean="0"/>
              <a:pPr/>
              <a:t>7</a:t>
            </a:fld>
            <a:endParaRPr lang="el-GR"/>
          </a:p>
        </p:txBody>
      </p:sp>
    </p:spTree>
    <p:extLst>
      <p:ext uri="{BB962C8B-B14F-4D97-AF65-F5344CB8AC3E}">
        <p14:creationId xmlns:p14="http://schemas.microsoft.com/office/powerpoint/2010/main" xmlns="" val="231360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8</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9BBA32E-D8BE-401A-B54A-061CAC2A2D68}" type="slidenum">
              <a:rPr lang="el-GR" smtClean="0"/>
              <a:pPr/>
              <a:t>9</a:t>
            </a:fld>
            <a:endParaRPr lang="el-GR"/>
          </a:p>
        </p:txBody>
      </p:sp>
    </p:spTree>
    <p:extLst>
      <p:ext uri="{BB962C8B-B14F-4D97-AF65-F5344CB8AC3E}">
        <p14:creationId xmlns:p14="http://schemas.microsoft.com/office/powerpoint/2010/main" xmlns="" val="727549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Mainly: </a:t>
            </a:r>
          </a:p>
          <a:p>
            <a:r>
              <a:rPr lang="en-US" dirty="0" smtClean="0"/>
              <a:t>- (How) do tables and FK’s evolve? Do they evolve in sync?</a:t>
            </a:r>
          </a:p>
          <a:p>
            <a:r>
              <a:rPr lang="en-US" dirty="0" smtClean="0"/>
              <a:t>- When &amp; How</a:t>
            </a:r>
            <a:r>
              <a:rPr lang="en-US" baseline="0" dirty="0" smtClean="0"/>
              <a:t> do FK’s germinate &amp; die?</a:t>
            </a:r>
            <a:endParaRPr lang="el-GR" dirty="0"/>
          </a:p>
        </p:txBody>
      </p:sp>
      <p:sp>
        <p:nvSpPr>
          <p:cNvPr id="4" name="Slide Number Placeholder 3"/>
          <p:cNvSpPr>
            <a:spLocks noGrp="1"/>
          </p:cNvSpPr>
          <p:nvPr>
            <p:ph type="sldNum" sz="quarter" idx="10"/>
          </p:nvPr>
        </p:nvSpPr>
        <p:spPr/>
        <p:txBody>
          <a:bodyPr/>
          <a:lstStyle/>
          <a:p>
            <a:fld id="{69BBA32E-D8BE-401A-B54A-061CAC2A2D68}" type="slidenum">
              <a:rPr lang="el-GR" smtClean="0"/>
              <a:pPr/>
              <a:t>13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990651F-116D-4351-8C38-504EFB2B2AF2}" type="datetime1">
              <a:rPr lang="el-GR" smtClean="0"/>
              <a:pPr/>
              <a:t>23/8/2017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47B092A-BB10-4E5B-8F93-29EC14EE3BC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2850041-1026-4BE7-8753-3387332F6943}" type="datetime1">
              <a:rPr lang="el-GR" smtClean="0"/>
              <a:pPr/>
              <a:t>23/8/2017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47B092A-BB10-4E5B-8F93-29EC14EE3BC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F9574CB-5DAD-42DB-ADFF-74C4F7A1DED6}" type="datetime1">
              <a:rPr lang="el-GR" smtClean="0"/>
              <a:pPr/>
              <a:t>23/8/2017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47B092A-BB10-4E5B-8F93-29EC14EE3BC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E347B55-2472-4393-84E7-415D41A73EDB}" type="datetime1">
              <a:rPr lang="el-GR" smtClean="0"/>
              <a:pPr/>
              <a:t>23/8/2017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47B092A-BB10-4E5B-8F93-29EC14EE3BC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4BDE2-265E-4F6B-88FD-F994C926AF9D}" type="datetime1">
              <a:rPr lang="el-GR" smtClean="0"/>
              <a:pPr/>
              <a:t>23/8/2017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47B092A-BB10-4E5B-8F93-29EC14EE3BCE}"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FA18941A-699E-4910-BDC5-9C8194968D19}" type="datetime1">
              <a:rPr lang="el-GR" smtClean="0"/>
              <a:pPr/>
              <a:t>23/8/2017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47B092A-BB10-4E5B-8F93-29EC14EE3BC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EA2B063A-1F0E-42F5-8A47-391E71DF4DFD}" type="datetime1">
              <a:rPr lang="el-GR" smtClean="0"/>
              <a:pPr/>
              <a:t>23/8/2017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47B092A-BB10-4E5B-8F93-29EC14EE3BC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EF31B71B-E201-4688-87E5-D3F8E5DA0A33}" type="datetime1">
              <a:rPr lang="el-GR" smtClean="0"/>
              <a:pPr/>
              <a:t>23/8/2017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47B092A-BB10-4E5B-8F93-29EC14EE3BC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AF2C8-2B2A-47AE-9CE2-0EC7B520C318}" type="datetime1">
              <a:rPr lang="el-GR" smtClean="0"/>
              <a:pPr/>
              <a:t>23/8/2017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47B092A-BB10-4E5B-8F93-29EC14EE3BC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9D055-CD40-4F99-8ED8-F0EFA718D2BD}" type="datetime1">
              <a:rPr lang="el-GR" smtClean="0"/>
              <a:pPr/>
              <a:t>23/8/2017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47B092A-BB10-4E5B-8F93-29EC14EE3BC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2A313-FC9C-4668-B1AE-6171B24123E4}" type="datetime1">
              <a:rPr lang="el-GR" smtClean="0"/>
              <a:pPr/>
              <a:t>23/8/2017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47B092A-BB10-4E5B-8F93-29EC14EE3BC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82381-4D0C-47C7-9A19-F28DE891F647}" type="datetime1">
              <a:rPr lang="el-GR" smtClean="0"/>
              <a:pPr/>
              <a:t>23/8/2017</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B092A-BB10-4E5B-8F93-29EC14EE3BC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uoi.gr/pvassil/projects/schemaBiographi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cs.uoi.gr/~pvassil/publications/2017_ER/"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DAINTINESS-Group/ParmenidianTruth" TargetMode="External"/><Relationship Id="rId2" Type="http://schemas.openxmlformats.org/officeDocument/2006/relationships/hyperlink" Target="https://github.com/DAINTINESS-Group/Hecate" TargetMode="External"/><Relationship Id="rId1" Type="http://schemas.openxmlformats.org/officeDocument/2006/relationships/slideLayout" Target="../slideLayouts/slideLayout2.xml"/><Relationship Id="rId4" Type="http://schemas.openxmlformats.org/officeDocument/2006/relationships/hyperlink" Target="https://github.com/DAINTINESS-Group/EvolutionDataset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wmf"/><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s.uoi.gr/pvassil/projects/schemaBiographies"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smtClean="0"/>
              <a:t>Schema Evolution and Foreign Keys: Birth, Eviction, Change and Absence</a:t>
            </a:r>
            <a:endParaRPr lang="el-GR" sz="3600" dirty="0"/>
          </a:p>
        </p:txBody>
      </p:sp>
      <p:sp>
        <p:nvSpPr>
          <p:cNvPr id="3" name="Text Placeholder 2"/>
          <p:cNvSpPr>
            <a:spLocks noGrp="1"/>
          </p:cNvSpPr>
          <p:nvPr>
            <p:ph type="subTitle" idx="1"/>
          </p:nvPr>
        </p:nvSpPr>
        <p:spPr>
          <a:xfrm>
            <a:off x="323528" y="3861048"/>
            <a:ext cx="8064896" cy="2808312"/>
          </a:xfrm>
        </p:spPr>
        <p:txBody>
          <a:bodyPr>
            <a:noAutofit/>
          </a:bodyPr>
          <a:lstStyle/>
          <a:p>
            <a:pPr lvl="0"/>
            <a:r>
              <a:rPr lang="en-US" sz="2400" dirty="0" smtClean="0">
                <a:ea typeface="Calibri"/>
                <a:cs typeface="Calibri"/>
                <a:sym typeface="Calibri"/>
              </a:rPr>
              <a:t>Panos Vassiliadis, </a:t>
            </a:r>
            <a:r>
              <a:rPr lang="en-US" sz="2400" dirty="0" err="1" smtClean="0">
                <a:ea typeface="Calibri"/>
                <a:cs typeface="Calibri"/>
                <a:sym typeface="Calibri"/>
              </a:rPr>
              <a:t>Michail-Romanos</a:t>
            </a:r>
            <a:r>
              <a:rPr lang="en-US" sz="2400" dirty="0" smtClean="0">
                <a:ea typeface="Calibri"/>
                <a:cs typeface="Calibri"/>
                <a:sym typeface="Calibri"/>
              </a:rPr>
              <a:t> </a:t>
            </a:r>
            <a:r>
              <a:rPr lang="en-US" sz="2400" dirty="0" err="1" smtClean="0">
                <a:ea typeface="Calibri"/>
                <a:cs typeface="Calibri"/>
                <a:sym typeface="Calibri"/>
              </a:rPr>
              <a:t>Kolozoff</a:t>
            </a:r>
            <a:r>
              <a:rPr lang="el-GR" sz="2400" dirty="0" smtClean="0">
                <a:ea typeface="Calibri"/>
                <a:cs typeface="Calibri"/>
                <a:sym typeface="Calibri"/>
              </a:rPr>
              <a:t>*</a:t>
            </a:r>
            <a:r>
              <a:rPr lang="en-US" sz="2400" dirty="0" smtClean="0">
                <a:ea typeface="Calibri"/>
                <a:cs typeface="Calibri"/>
                <a:sym typeface="Calibri"/>
              </a:rPr>
              <a:t>, </a:t>
            </a:r>
          </a:p>
          <a:p>
            <a:pPr lvl="0"/>
            <a:r>
              <a:rPr lang="en-US" sz="2400" dirty="0" smtClean="0">
                <a:ea typeface="Calibri"/>
                <a:cs typeface="Calibri"/>
                <a:sym typeface="Calibri"/>
              </a:rPr>
              <a:t>Maria </a:t>
            </a:r>
            <a:r>
              <a:rPr lang="en-US" sz="2400" dirty="0" err="1" smtClean="0">
                <a:ea typeface="Calibri"/>
                <a:cs typeface="Calibri"/>
                <a:sym typeface="Calibri"/>
              </a:rPr>
              <a:t>Zerva</a:t>
            </a:r>
            <a:r>
              <a:rPr lang="en-US" sz="2400" dirty="0" smtClean="0">
                <a:ea typeface="Calibri"/>
                <a:cs typeface="Calibri"/>
                <a:sym typeface="Calibri"/>
              </a:rPr>
              <a:t>, </a:t>
            </a:r>
            <a:r>
              <a:rPr lang="en-US" sz="2400" dirty="0" err="1" smtClean="0">
                <a:ea typeface="Calibri"/>
                <a:cs typeface="Calibri"/>
                <a:sym typeface="Calibri"/>
              </a:rPr>
              <a:t>Apostolos</a:t>
            </a:r>
            <a:r>
              <a:rPr lang="el-GR" sz="2400" dirty="0" smtClean="0">
                <a:ea typeface="Calibri"/>
                <a:cs typeface="Calibri"/>
                <a:sym typeface="Calibri"/>
              </a:rPr>
              <a:t> </a:t>
            </a:r>
            <a:r>
              <a:rPr lang="en-US" sz="2400" dirty="0" smtClean="0">
                <a:ea typeface="Calibri"/>
                <a:cs typeface="Calibri"/>
                <a:sym typeface="Calibri"/>
              </a:rPr>
              <a:t>V. </a:t>
            </a:r>
            <a:r>
              <a:rPr lang="en-US" sz="2400" dirty="0" err="1" smtClean="0">
                <a:ea typeface="Calibri"/>
                <a:cs typeface="Calibri"/>
                <a:sym typeface="Calibri"/>
              </a:rPr>
              <a:t>Zarras</a:t>
            </a:r>
            <a:endParaRPr lang="en-US" sz="2400" dirty="0" smtClean="0">
              <a:ea typeface="Calibri"/>
              <a:cs typeface="Calibri"/>
              <a:sym typeface="Calibri"/>
            </a:endParaRPr>
          </a:p>
          <a:p>
            <a:endParaRPr lang="en-US" sz="1000" dirty="0" smtClean="0"/>
          </a:p>
          <a:p>
            <a:pPr lvl="0"/>
            <a:r>
              <a:rPr lang="en-US" sz="2400" dirty="0" smtClean="0">
                <a:ea typeface="Calibri"/>
                <a:cs typeface="Calibri"/>
                <a:sym typeface="Calibri"/>
              </a:rPr>
              <a:t>Department of Computer Science and Engineering</a:t>
            </a:r>
            <a:br>
              <a:rPr lang="en-US" sz="2400" dirty="0" smtClean="0">
                <a:ea typeface="Calibri"/>
                <a:cs typeface="Calibri"/>
                <a:sym typeface="Calibri"/>
              </a:rPr>
            </a:br>
            <a:r>
              <a:rPr lang="en-US" sz="2400" dirty="0" smtClean="0">
                <a:ea typeface="Calibri"/>
                <a:cs typeface="Calibri"/>
                <a:sym typeface="Calibri"/>
              </a:rPr>
              <a:t>University of Ioannina, Hellas</a:t>
            </a:r>
          </a:p>
          <a:p>
            <a:pPr lvl="0"/>
            <a:endParaRPr lang="en-US" sz="900" dirty="0" smtClean="0">
              <a:ea typeface="Calibri"/>
              <a:cs typeface="Calibri"/>
              <a:sym typeface="Calibri"/>
            </a:endParaRPr>
          </a:p>
          <a:p>
            <a:pPr lvl="0" indent="1165225" algn="l"/>
            <a:r>
              <a:rPr lang="el-GR" sz="1100" dirty="0" smtClean="0">
                <a:ea typeface="Calibri"/>
                <a:cs typeface="Calibri"/>
                <a:sym typeface="Calibri"/>
              </a:rPr>
              <a:t>* </a:t>
            </a:r>
            <a:r>
              <a:rPr lang="en-US" sz="1600" dirty="0" smtClean="0">
                <a:ea typeface="Calibri"/>
                <a:cs typeface="Calibri"/>
                <a:sym typeface="Calibri"/>
              </a:rPr>
              <a:t>Currently @ </a:t>
            </a:r>
            <a:r>
              <a:rPr lang="en-US" sz="1600" dirty="0" err="1" smtClean="0">
                <a:ea typeface="Calibri"/>
                <a:cs typeface="Calibri"/>
                <a:sym typeface="Calibri"/>
              </a:rPr>
              <a:t>Upcom</a:t>
            </a:r>
            <a:r>
              <a:rPr lang="en-US" sz="1600" dirty="0" smtClean="0">
                <a:ea typeface="Calibri"/>
                <a:cs typeface="Calibri"/>
                <a:sym typeface="Calibri"/>
              </a:rPr>
              <a:t>, Hellas</a:t>
            </a:r>
          </a:p>
          <a:p>
            <a:pPr lvl="0" algn="l"/>
            <a:endParaRPr lang="en-US" sz="1100" dirty="0" smtClean="0">
              <a:ea typeface="Calibri"/>
              <a:cs typeface="Calibri"/>
              <a:sym typeface="Calibri"/>
            </a:endParaRPr>
          </a:p>
          <a:p>
            <a:r>
              <a:rPr lang="en-US" sz="2400" b="1" dirty="0" smtClean="0">
                <a:hlinkClick r:id="rId3"/>
              </a:rPr>
              <a:t>http</a:t>
            </a:r>
            <a:r>
              <a:rPr lang="en-US" sz="2400" b="1" dirty="0">
                <a:hlinkClick r:id="rId3"/>
              </a:rPr>
              <a:t>://www.cs.uoi.gr</a:t>
            </a:r>
            <a:r>
              <a:rPr lang="en-US" sz="2400" b="1" dirty="0" smtClean="0">
                <a:hlinkClick r:id="rId3"/>
              </a:rPr>
              <a:t>/~pvassil/projects/schemaBiographies/</a:t>
            </a:r>
            <a:r>
              <a:rPr lang="en-US" sz="2400" b="1" dirty="0" smtClean="0"/>
              <a:t> </a:t>
            </a:r>
            <a:r>
              <a:rPr lang="en-US" sz="2400" dirty="0" smtClean="0">
                <a:solidFill>
                  <a:srgbClr val="0000FF"/>
                </a:solidFill>
              </a:rPr>
              <a:t> </a:t>
            </a:r>
          </a:p>
        </p:txBody>
      </p:sp>
      <p:pic>
        <p:nvPicPr>
          <p:cNvPr id="7" name="Picture 6" descr="CSE-UOI-gr_blue.png"/>
          <p:cNvPicPr>
            <a:picLocks noChangeAspect="1"/>
          </p:cNvPicPr>
          <p:nvPr/>
        </p:nvPicPr>
        <p:blipFill>
          <a:blip r:embed="rId4" cstate="print"/>
          <a:stretch>
            <a:fillRect/>
          </a:stretch>
        </p:blipFill>
        <p:spPr>
          <a:xfrm>
            <a:off x="8026697" y="4647163"/>
            <a:ext cx="1117303" cy="1086093"/>
          </a:xfrm>
          <a:prstGeom prst="rect">
            <a:avLst/>
          </a:prstGeom>
        </p:spPr>
      </p:pic>
      <p:sp>
        <p:nvSpPr>
          <p:cNvPr id="5" name="Rectangle 4"/>
          <p:cNvSpPr/>
          <p:nvPr/>
        </p:nvSpPr>
        <p:spPr>
          <a:xfrm>
            <a:off x="395536" y="6093296"/>
            <a:ext cx="7704856" cy="461665"/>
          </a:xfrm>
          <a:prstGeom prst="rect">
            <a:avLst/>
          </a:prstGeom>
        </p:spPr>
        <p:txBody>
          <a:bodyPr wrap="square">
            <a:spAutoFit/>
          </a:bodyPr>
          <a:lstStyle/>
          <a:p>
            <a:r>
              <a:rPr lang="en-US" sz="2400" b="1" dirty="0">
                <a:solidFill>
                  <a:srgbClr val="0000FF"/>
                </a:solidFill>
                <a:hlinkClick r:id="rId5"/>
              </a:rPr>
              <a:t>http://www.cs.uoi.gr/~</a:t>
            </a:r>
            <a:r>
              <a:rPr lang="en-US" sz="2400" b="1" dirty="0" smtClean="0">
                <a:solidFill>
                  <a:srgbClr val="0000FF"/>
                </a:solidFill>
                <a:hlinkClick r:id="rId5"/>
              </a:rPr>
              <a:t>pvassil/publications/2017_ER/</a:t>
            </a:r>
            <a:r>
              <a:rPr lang="en-US" sz="2400" b="1" dirty="0" smtClean="0">
                <a:solidFill>
                  <a:srgbClr val="0000FF"/>
                </a:solidFill>
              </a:rPr>
              <a:t> </a:t>
            </a:r>
            <a:r>
              <a:rPr lang="en-US" dirty="0" smtClean="0">
                <a:solidFill>
                  <a:srgbClr val="0000FF"/>
                </a:solidFill>
              </a:rPr>
              <a:t> </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Toolset</a:t>
            </a:r>
            <a:endParaRPr lang="el-GR" dirty="0"/>
          </a:p>
        </p:txBody>
      </p:sp>
      <p:sp>
        <p:nvSpPr>
          <p:cNvPr id="3" name="Content Placeholder 2"/>
          <p:cNvSpPr>
            <a:spLocks noGrp="1"/>
          </p:cNvSpPr>
          <p:nvPr>
            <p:ph idx="1"/>
          </p:nvPr>
        </p:nvSpPr>
        <p:spPr>
          <a:xfrm>
            <a:off x="457200" y="1600200"/>
            <a:ext cx="8291264" cy="4525963"/>
          </a:xfrm>
        </p:spPr>
        <p:txBody>
          <a:bodyPr>
            <a:noAutofit/>
          </a:bodyPr>
          <a:lstStyle/>
          <a:p>
            <a:pPr marL="342900" lvl="1" indent="-342900">
              <a:buFont typeface="Arial" pitchFamily="34" charset="0"/>
              <a:buChar char="•"/>
            </a:pPr>
            <a:r>
              <a:rPr lang="en-US" sz="2200" dirty="0"/>
              <a:t>Some preprocessing was occasionally needed to allow the parsing of schema histories</a:t>
            </a:r>
          </a:p>
          <a:p>
            <a:r>
              <a:rPr lang="en-US" sz="2200" dirty="0" smtClean="0"/>
              <a:t>Used out homegrown toolset to extract changes</a:t>
            </a:r>
          </a:p>
          <a:p>
            <a:pPr lvl="1"/>
            <a:r>
              <a:rPr lang="en-US" sz="2200" b="1" dirty="0" smtClean="0">
                <a:solidFill>
                  <a:srgbClr val="C00000"/>
                </a:solidFill>
              </a:rPr>
              <a:t>Hecate</a:t>
            </a:r>
            <a:r>
              <a:rPr lang="en-US" sz="2200" dirty="0" smtClean="0"/>
              <a:t>, a tool to extract the history of changes for </a:t>
            </a:r>
            <a:r>
              <a:rPr lang="en-US" sz="2200" dirty="0" smtClean="0">
                <a:solidFill>
                  <a:srgbClr val="C00000"/>
                </a:solidFill>
              </a:rPr>
              <a:t>tables</a:t>
            </a:r>
          </a:p>
          <a:p>
            <a:pPr marL="57150" indent="0" algn="ctr">
              <a:buNone/>
            </a:pPr>
            <a:r>
              <a:rPr lang="fr-FR" sz="2200" dirty="0">
                <a:solidFill>
                  <a:srgbClr val="C00000"/>
                </a:solidFill>
                <a:cs typeface="Consolas" pitchFamily="49" charset="0"/>
                <a:hlinkClick r:id="rId2"/>
              </a:rPr>
              <a:t>https://</a:t>
            </a:r>
            <a:r>
              <a:rPr lang="fr-FR" sz="2200" dirty="0" smtClean="0">
                <a:solidFill>
                  <a:srgbClr val="C00000"/>
                </a:solidFill>
                <a:cs typeface="Consolas" pitchFamily="49" charset="0"/>
                <a:hlinkClick r:id="rId2"/>
              </a:rPr>
              <a:t>github.com/DAINTINESS-Group/Hecate</a:t>
            </a:r>
            <a:r>
              <a:rPr lang="fr-FR" sz="2200" dirty="0" smtClean="0">
                <a:cs typeface="Consolas" pitchFamily="49" charset="0"/>
              </a:rPr>
              <a:t> </a:t>
            </a:r>
            <a:endParaRPr lang="en-US" sz="2200" dirty="0" smtClean="0"/>
          </a:p>
          <a:p>
            <a:pPr lvl="1"/>
            <a:r>
              <a:rPr lang="en-US" sz="2200" b="1" dirty="0" smtClean="0">
                <a:solidFill>
                  <a:srgbClr val="0000FF"/>
                </a:solidFill>
              </a:rPr>
              <a:t>Parmenidian Truth</a:t>
            </a:r>
            <a:r>
              <a:rPr lang="en-US" sz="2200" dirty="0" smtClean="0"/>
              <a:t>, a tool </a:t>
            </a:r>
            <a:r>
              <a:rPr lang="en-US" sz="2200" dirty="0"/>
              <a:t>to extract the history of changes for </a:t>
            </a:r>
            <a:r>
              <a:rPr lang="en-US" sz="2200" dirty="0" smtClean="0">
                <a:solidFill>
                  <a:srgbClr val="0000FF"/>
                </a:solidFill>
              </a:rPr>
              <a:t>foreign keys </a:t>
            </a:r>
          </a:p>
          <a:p>
            <a:pPr marL="57150" indent="0" algn="ctr">
              <a:buNone/>
            </a:pPr>
            <a:r>
              <a:rPr lang="en-US" sz="2200" dirty="0">
                <a:hlinkClick r:id="rId3"/>
              </a:rPr>
              <a:t>https://</a:t>
            </a:r>
            <a:r>
              <a:rPr lang="en-US" sz="2200" dirty="0" smtClean="0">
                <a:hlinkClick r:id="rId3"/>
              </a:rPr>
              <a:t>github.com/DAINTINESS-Group/ParmenidianTruth</a:t>
            </a:r>
            <a:r>
              <a:rPr lang="en-US" sz="2200" dirty="0" smtClean="0"/>
              <a:t> </a:t>
            </a:r>
            <a:endParaRPr lang="en-US" sz="2200" dirty="0"/>
          </a:p>
          <a:p>
            <a:pPr marL="741363" lvl="1" indent="0">
              <a:buNone/>
            </a:pPr>
            <a:r>
              <a:rPr lang="en-US" sz="2200" dirty="0" smtClean="0"/>
              <a:t>Parmenidian Truth is also able to visualize the schema history as a PowerPoint/video file</a:t>
            </a:r>
          </a:p>
          <a:p>
            <a:r>
              <a:rPr lang="en-US" sz="2200" b="1" dirty="0" smtClean="0">
                <a:latin typeface="Calibri" pitchFamily="34" charset="0"/>
              </a:rPr>
              <a:t>All the data </a:t>
            </a:r>
            <a:r>
              <a:rPr lang="en-US" sz="2200" dirty="0" smtClean="0">
                <a:latin typeface="Calibri" pitchFamily="34" charset="0"/>
              </a:rPr>
              <a:t>are available </a:t>
            </a:r>
            <a:r>
              <a:rPr lang="en-US" sz="2200" dirty="0">
                <a:latin typeface="Calibri" pitchFamily="34" charset="0"/>
              </a:rPr>
              <a:t>at</a:t>
            </a:r>
            <a:r>
              <a:rPr lang="en-US" sz="2200" b="1" dirty="0">
                <a:latin typeface="Calibri" pitchFamily="34" charset="0"/>
              </a:rPr>
              <a:t>:</a:t>
            </a:r>
          </a:p>
          <a:p>
            <a:pPr algn="ctr">
              <a:buNone/>
            </a:pPr>
            <a:r>
              <a:rPr lang="fr-FR" sz="2200" dirty="0">
                <a:cs typeface="Consolas" pitchFamily="49" charset="0"/>
                <a:hlinkClick r:id="rId4"/>
              </a:rPr>
              <a:t>https://</a:t>
            </a:r>
            <a:r>
              <a:rPr lang="fr-FR" sz="2200" dirty="0" smtClean="0">
                <a:cs typeface="Consolas" pitchFamily="49" charset="0"/>
                <a:hlinkClick r:id="rId4"/>
              </a:rPr>
              <a:t>github.com/DAINTINESS-Group/EvolutionDatasets</a:t>
            </a:r>
            <a:endParaRPr lang="en-US" sz="2200" dirty="0">
              <a:latin typeface="Calibri" pitchFamily="34" charset="0"/>
            </a:endParaRPr>
          </a:p>
        </p:txBody>
      </p:sp>
      <p:sp>
        <p:nvSpPr>
          <p:cNvPr id="4" name="Slide Number Placeholder 3"/>
          <p:cNvSpPr>
            <a:spLocks noGrp="1"/>
          </p:cNvSpPr>
          <p:nvPr>
            <p:ph type="sldNum" sz="quarter" idx="12"/>
          </p:nvPr>
        </p:nvSpPr>
        <p:spPr/>
        <p:txBody>
          <a:bodyPr/>
          <a:lstStyle/>
          <a:p>
            <a:fld id="{647B092A-BB10-4E5B-8F93-29EC14EE3BCE}" type="slidenum">
              <a:rPr lang="el-GR" smtClean="0"/>
              <a:pPr/>
              <a:t>10</a:t>
            </a:fld>
            <a:endParaRPr lang="el-GR"/>
          </a:p>
        </p:txBody>
      </p:sp>
    </p:spTree>
    <p:extLst>
      <p:ext uri="{BB962C8B-B14F-4D97-AF65-F5344CB8AC3E}">
        <p14:creationId xmlns:p14="http://schemas.microsoft.com/office/powerpoint/2010/main" xmlns="" val="2640487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87680" cy="1143000"/>
          </a:xfrm>
        </p:spPr>
        <p:txBody>
          <a:bodyPr>
            <a:noAutofit/>
          </a:bodyPr>
          <a:lstStyle/>
          <a:p>
            <a:r>
              <a:rPr lang="en-US" sz="2800" dirty="0" smtClean="0"/>
              <a:t>Using a </a:t>
            </a:r>
            <a:r>
              <a:rPr lang="en-US" sz="2800" dirty="0" smtClean="0">
                <a:solidFill>
                  <a:srgbClr val="FF0000"/>
                </a:solidFill>
              </a:rPr>
              <a:t>graph metaphor </a:t>
            </a:r>
            <a:r>
              <a:rPr lang="en-US" sz="2800" dirty="0" smtClean="0"/>
              <a:t>for evolving schemata with FK’s</a:t>
            </a:r>
            <a:br>
              <a:rPr lang="en-US" sz="2800" dirty="0" smtClean="0"/>
            </a:br>
            <a:r>
              <a:rPr lang="en-US" sz="2800" dirty="0" smtClean="0"/>
              <a:t>(bonus: the story of </a:t>
            </a:r>
            <a:r>
              <a:rPr lang="en-US" sz="2800" dirty="0" err="1" smtClean="0"/>
              <a:t>Egee</a:t>
            </a:r>
            <a:r>
              <a:rPr lang="en-US" sz="2800" dirty="0" smtClean="0"/>
              <a:t> in one slide)</a:t>
            </a:r>
            <a:endParaRPr lang="el-GR" sz="2800" dirty="0"/>
          </a:p>
        </p:txBody>
      </p:sp>
      <p:pic>
        <p:nvPicPr>
          <p:cNvPr id="1026" name="Picture 2" descr="C:\WORKING\__killMeAfterwards\EgeeStory_try01.png"/>
          <p:cNvPicPr>
            <a:picLocks noChangeAspect="1" noChangeArrowheads="1"/>
          </p:cNvPicPr>
          <p:nvPr/>
        </p:nvPicPr>
        <p:blipFill>
          <a:blip r:embed="rId2" cstate="print"/>
          <a:srcRect/>
          <a:stretch>
            <a:fillRect/>
          </a:stretch>
        </p:blipFill>
        <p:spPr bwMode="auto">
          <a:xfrm>
            <a:off x="44635" y="1407368"/>
            <a:ext cx="8794565" cy="5334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xmlns="" val="369974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we don’t know yet…</a:t>
            </a:r>
            <a:endParaRPr lang="el-GR" dirty="0"/>
          </a:p>
        </p:txBody>
      </p:sp>
      <p:sp>
        <p:nvSpPr>
          <p:cNvPr id="3" name="Content Placeholder 2"/>
          <p:cNvSpPr>
            <a:spLocks noGrp="1"/>
          </p:cNvSpPr>
          <p:nvPr>
            <p:ph idx="1"/>
          </p:nvPr>
        </p:nvSpPr>
        <p:spPr/>
        <p:txBody>
          <a:bodyPr>
            <a:normAutofit lnSpcReduction="10000"/>
          </a:bodyPr>
          <a:lstStyle/>
          <a:p>
            <a:r>
              <a:rPr lang="en-US" sz="2800" b="1" dirty="0" smtClean="0">
                <a:solidFill>
                  <a:srgbClr val="C00000"/>
                </a:solidFill>
              </a:rPr>
              <a:t>How do FK’s evolve?</a:t>
            </a:r>
          </a:p>
          <a:p>
            <a:pPr lvl="1"/>
            <a:r>
              <a:rPr lang="en-US" sz="2400" dirty="0" smtClean="0"/>
              <a:t>Do tables and foreign keys evolve in sync? </a:t>
            </a:r>
          </a:p>
          <a:p>
            <a:pPr lvl="1"/>
            <a:r>
              <a:rPr lang="en-US" sz="2400" dirty="0" smtClean="0"/>
              <a:t>When &amp; How do FK’s germinate &amp; die?</a:t>
            </a:r>
          </a:p>
          <a:p>
            <a:pPr lvl="1"/>
            <a:endParaRPr lang="el-GR" sz="2400" dirty="0" smtClean="0"/>
          </a:p>
          <a:p>
            <a:r>
              <a:rPr lang="en-US" sz="2800" dirty="0" smtClean="0"/>
              <a:t>… as we will see, these questions led to </a:t>
            </a:r>
            <a:r>
              <a:rPr lang="en-US" sz="2800" dirty="0" smtClean="0">
                <a:solidFill>
                  <a:srgbClr val="FF0000"/>
                </a:solidFill>
              </a:rPr>
              <a:t>unexpected results</a:t>
            </a:r>
            <a:r>
              <a:rPr lang="en-US" sz="2800" dirty="0" smtClean="0"/>
              <a:t> and </a:t>
            </a:r>
            <a:r>
              <a:rPr lang="en-US" sz="2800" dirty="0" smtClean="0">
                <a:solidFill>
                  <a:srgbClr val="0000FF"/>
                </a:solidFill>
              </a:rPr>
              <a:t>more insights on how developers deal with foreign keys</a:t>
            </a:r>
            <a:r>
              <a:rPr lang="en-US" sz="2800" dirty="0" smtClean="0"/>
              <a:t>…</a:t>
            </a:r>
          </a:p>
          <a:p>
            <a:endParaRPr lang="en-US" sz="2800" dirty="0" smtClean="0"/>
          </a:p>
          <a:p>
            <a:r>
              <a:rPr lang="en-US" sz="2800" dirty="0" smtClean="0"/>
              <a:t>Also studied [not part of the paper]: graph properties of tables and their relationship to evolution</a:t>
            </a:r>
            <a:endParaRPr lang="el-GR" sz="2800" strike="sngStrike" dirty="0"/>
          </a:p>
        </p:txBody>
      </p:sp>
      <p:sp>
        <p:nvSpPr>
          <p:cNvPr id="5" name="Slide Number Placeholder 4"/>
          <p:cNvSpPr>
            <a:spLocks noGrp="1"/>
          </p:cNvSpPr>
          <p:nvPr>
            <p:ph type="sldNum" sz="quarter" idx="12"/>
          </p:nvPr>
        </p:nvSpPr>
        <p:spPr/>
        <p:txBody>
          <a:bodyPr/>
          <a:lstStyle/>
          <a:p>
            <a:fld id="{17436D98-9539-44E1-9C46-C8A7EE3A4F66}" type="slidenum">
              <a:rPr lang="el-GR" smtClean="0"/>
              <a:pPr/>
              <a:t>12</a:t>
            </a:fld>
            <a:endParaRPr lang="el-GR"/>
          </a:p>
        </p:txBody>
      </p:sp>
      <p:pic>
        <p:nvPicPr>
          <p:cNvPr id="8" name="Picture 7" descr="choices,decision making,decisions,emoticons,emotions,expressions,faces,question marks,questions,smiley,smiley face,smiley faces,smileys,smilie,smilie face,smilie faces,smilies,smily,smily face,smily faces,symbols,thinking,thoughtful"/>
          <p:cNvPicPr>
            <a:picLocks noChangeAspect="1" noChangeArrowheads="1"/>
          </p:cNvPicPr>
          <p:nvPr/>
        </p:nvPicPr>
        <p:blipFill>
          <a:blip r:embed="rId2" cstate="print"/>
          <a:srcRect/>
          <a:stretch>
            <a:fillRect/>
          </a:stretch>
        </p:blipFill>
        <p:spPr bwMode="auto">
          <a:xfrm>
            <a:off x="7343800" y="0"/>
            <a:ext cx="1800200" cy="1800200"/>
          </a:xfrm>
          <a:prstGeom prst="rect">
            <a:avLst/>
          </a:prstGeom>
          <a:noFill/>
        </p:spPr>
      </p:pic>
    </p:spTree>
    <p:extLst>
      <p:ext uri="{BB962C8B-B14F-4D97-AF65-F5344CB8AC3E}">
        <p14:creationId xmlns:p14="http://schemas.microsoft.com/office/powerpoint/2010/main" xmlns="" val="3626493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Findings</a:t>
            </a:r>
            <a:endParaRPr lang="el-GR" dirty="0"/>
          </a:p>
        </p:txBody>
      </p:sp>
      <p:sp>
        <p:nvSpPr>
          <p:cNvPr id="3" name="Text Placeholder 2"/>
          <p:cNvSpPr>
            <a:spLocks noGrp="1"/>
          </p:cNvSpPr>
          <p:nvPr>
            <p:ph type="body" idx="1"/>
          </p:nvPr>
        </p:nvSpPr>
        <p:spPr/>
        <p:txBody>
          <a:bodyPr>
            <a:normAutofit fontScale="92500" lnSpcReduction="20000"/>
          </a:bodyPr>
          <a:lstStyle/>
          <a:p>
            <a:pPr lvl="0">
              <a:defRPr/>
            </a:pPr>
            <a:r>
              <a:rPr lang="en-US" dirty="0" smtClean="0">
                <a:solidFill>
                  <a:srgbClr val="5F5F5F"/>
                </a:solidFill>
              </a:rPr>
              <a:t>Context and background</a:t>
            </a:r>
          </a:p>
          <a:p>
            <a:pPr lvl="0">
              <a:defRPr/>
            </a:pPr>
            <a:r>
              <a:rPr lang="en-US" dirty="0" smtClean="0">
                <a:solidFill>
                  <a:srgbClr val="5F5F5F"/>
                </a:solidFill>
              </a:rPr>
              <a:t>Setup of our study</a:t>
            </a:r>
          </a:p>
          <a:p>
            <a:pPr lvl="0">
              <a:defRPr/>
            </a:pPr>
            <a:r>
              <a:rPr lang="en-US" u="sng" dirty="0" smtClean="0">
                <a:solidFill>
                  <a:srgbClr val="5F5F5F"/>
                </a:solidFill>
              </a:rPr>
              <a:t>Main findings</a:t>
            </a:r>
          </a:p>
          <a:p>
            <a:pPr lvl="0">
              <a:defRPr/>
            </a:pPr>
            <a:r>
              <a:rPr lang="en-US" dirty="0" smtClean="0">
                <a:solidFill>
                  <a:srgbClr val="5F5F5F"/>
                </a:solidFill>
              </a:rPr>
              <a:t>Strange things happening with FK’s</a:t>
            </a:r>
          </a:p>
          <a:p>
            <a:pPr lvl="0">
              <a:defRPr/>
            </a:pPr>
            <a:r>
              <a:rPr lang="en-US" dirty="0" smtClean="0">
                <a:solidFill>
                  <a:srgbClr val="5F5F5F"/>
                </a:solidFill>
              </a:rPr>
              <a:t>Lessons learned, open issues &amp; why bother</a:t>
            </a:r>
            <a:endParaRPr lang="el-GR" dirty="0" smtClean="0">
              <a:solidFill>
                <a:srgbClr val="5F5F5F"/>
              </a:solidFill>
            </a:endParaRPr>
          </a:p>
        </p:txBody>
      </p:sp>
      <p:sp>
        <p:nvSpPr>
          <p:cNvPr id="4" name="Slide Number Placeholder 3"/>
          <p:cNvSpPr>
            <a:spLocks noGrp="1"/>
          </p:cNvSpPr>
          <p:nvPr>
            <p:ph type="sldNum" sz="quarter" idx="12"/>
          </p:nvPr>
        </p:nvSpPr>
        <p:spPr/>
        <p:txBody>
          <a:bodyPr/>
          <a:lstStyle/>
          <a:p>
            <a:fld id="{647B092A-BB10-4E5B-8F93-29EC14EE3BCE}" type="slidenum">
              <a:rPr lang="el-GR" smtClean="0"/>
              <a:pPr/>
              <a:t>13</a:t>
            </a:fld>
            <a:endParaRPr lang="el-GR"/>
          </a:p>
        </p:txBody>
      </p:sp>
      <p:pic>
        <p:nvPicPr>
          <p:cNvPr id="5" name="Picture 4" descr="C:\Users\pvassil\AppData\Local\Microsoft\Windows\Temporary Internet Files\Content.IE5\ES7NY6W8\MC900439851[1].wmf"/>
          <p:cNvPicPr>
            <a:picLocks noChangeAspect="1" noChangeArrowheads="1"/>
          </p:cNvPicPr>
          <p:nvPr/>
        </p:nvPicPr>
        <p:blipFill>
          <a:blip r:embed="rId3" cstate="print"/>
          <a:srcRect/>
          <a:stretch>
            <a:fillRect/>
          </a:stretch>
        </p:blipFill>
        <p:spPr bwMode="auto">
          <a:xfrm>
            <a:off x="7219950" y="188640"/>
            <a:ext cx="1924050" cy="1536700"/>
          </a:xfrm>
          <a:prstGeom prst="rect">
            <a:avLst/>
          </a:prstGeom>
          <a:noFill/>
          <a:ln w="9525">
            <a:noFill/>
            <a:miter lim="800000"/>
            <a:headEnd/>
            <a:tailEnd/>
          </a:ln>
        </p:spPr>
      </p:pic>
      <p:pic>
        <p:nvPicPr>
          <p:cNvPr id="6" name="Picture 8" descr="emotions,examining,eyeballs,eyes,faces,looking,magnification,magnifying,magnifying glasses,seeing,smiles,smiley,smiley face,smiley faces,smileys,smilie,smilie face,smilie faces,smilies,smiling,smily,smily face,smily faces,smilys,symbols"/>
          <p:cNvPicPr>
            <a:picLocks noChangeAspect="1" noChangeArrowheads="1"/>
          </p:cNvPicPr>
          <p:nvPr/>
        </p:nvPicPr>
        <p:blipFill>
          <a:blip r:embed="rId4" cstate="print"/>
          <a:srcRect/>
          <a:stretch>
            <a:fillRect/>
          </a:stretch>
        </p:blipFill>
        <p:spPr bwMode="auto">
          <a:xfrm>
            <a:off x="7533903" y="1725340"/>
            <a:ext cx="1296144" cy="1296144"/>
          </a:xfrm>
          <a:prstGeom prst="rect">
            <a:avLst/>
          </a:prstGeom>
          <a:noFill/>
        </p:spPr>
      </p:pic>
      <p:pic>
        <p:nvPicPr>
          <p:cNvPr id="7" name="Picture 7" descr="C:\Users\pvassil\AppData\Local\Microsoft\Windows\Temporary Internet Files\Content.IE5\5Q1D2M5Y\MC900440454[1].wmf"/>
          <p:cNvPicPr>
            <a:picLocks noChangeAspect="1" noChangeArrowheads="1"/>
          </p:cNvPicPr>
          <p:nvPr/>
        </p:nvPicPr>
        <p:blipFill>
          <a:blip r:embed="rId5" cstate="print"/>
          <a:srcRect/>
          <a:stretch>
            <a:fillRect/>
          </a:stretch>
        </p:blipFill>
        <p:spPr bwMode="auto">
          <a:xfrm>
            <a:off x="7380312" y="3112368"/>
            <a:ext cx="1412875" cy="1828800"/>
          </a:xfrm>
          <a:prstGeom prst="rect">
            <a:avLst/>
          </a:prstGeom>
          <a:noFill/>
          <a:ln w="9525">
            <a:noFill/>
            <a:miter lim="800000"/>
            <a:headEnd/>
            <a:tailEnd/>
          </a:ln>
        </p:spPr>
      </p:pic>
    </p:spTree>
    <p:extLst>
      <p:ext uri="{BB962C8B-B14F-4D97-AF65-F5344CB8AC3E}">
        <p14:creationId xmlns:p14="http://schemas.microsoft.com/office/powerpoint/2010/main" xmlns="" val="168304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pPr algn="r"/>
            <a:r>
              <a:rPr lang="en-US" dirty="0" smtClean="0"/>
              <a:t>Evolution of </a:t>
            </a:r>
            <a:br>
              <a:rPr lang="en-US" dirty="0" smtClean="0"/>
            </a:br>
            <a:r>
              <a:rPr lang="en-US" dirty="0" smtClean="0"/>
              <a:t>Tables &amp; FK’s</a:t>
            </a:r>
            <a:endParaRPr lang="el-GR" dirty="0"/>
          </a:p>
        </p:txBody>
      </p:sp>
      <p:pic>
        <p:nvPicPr>
          <p:cNvPr id="2050" name="Picture 2" descr="C:\WORKING\__killMeAfterwards\Figure02_nodesEdges.PNG"/>
          <p:cNvPicPr>
            <a:picLocks noChangeAspect="1" noChangeArrowheads="1"/>
          </p:cNvPicPr>
          <p:nvPr/>
        </p:nvPicPr>
        <p:blipFill>
          <a:blip r:embed="rId2" cstate="print"/>
          <a:srcRect/>
          <a:stretch>
            <a:fillRect/>
          </a:stretch>
        </p:blipFill>
        <p:spPr bwMode="auto">
          <a:xfrm>
            <a:off x="0" y="100584"/>
            <a:ext cx="5597843" cy="6521365"/>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Content Placeholder 2"/>
          <p:cNvSpPr txBox="1">
            <a:spLocks/>
          </p:cNvSpPr>
          <p:nvPr/>
        </p:nvSpPr>
        <p:spPr>
          <a:xfrm>
            <a:off x="5724128" y="1700808"/>
            <a:ext cx="3240360" cy="46805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t>Tables grow in all cases (known from previous research) with periods </a:t>
            </a:r>
            <a:r>
              <a:rPr lang="en-US" sz="2200" dirty="0"/>
              <a:t>of slow growth, </a:t>
            </a:r>
            <a:r>
              <a:rPr lang="en-US" sz="2200" dirty="0" smtClean="0"/>
              <a:t>calmness, </a:t>
            </a:r>
            <a:r>
              <a:rPr lang="en-US" sz="2200" dirty="0"/>
              <a:t>spikes of extension, and occasional </a:t>
            </a:r>
            <a:r>
              <a:rPr lang="en-US" sz="2200" dirty="0" smtClean="0"/>
              <a:t>cleanups</a:t>
            </a:r>
          </a:p>
          <a:p>
            <a:r>
              <a:rPr lang="en-US" sz="2200" dirty="0" smtClean="0"/>
              <a:t>Foreign Keys are treated with different mentalities. 3 families:</a:t>
            </a:r>
          </a:p>
          <a:p>
            <a:pPr lvl="1"/>
            <a:r>
              <a:rPr lang="en-US" sz="2200" dirty="0" smtClean="0"/>
              <a:t>Scientific</a:t>
            </a:r>
          </a:p>
          <a:p>
            <a:pPr lvl="1"/>
            <a:r>
              <a:rPr lang="en-US" sz="2200" dirty="0" smtClean="0"/>
              <a:t>Comp. Toolkits</a:t>
            </a:r>
          </a:p>
          <a:p>
            <a:pPr lvl="1"/>
            <a:r>
              <a:rPr lang="en-US" sz="2200" dirty="0" smtClean="0"/>
              <a:t>CMS’s</a:t>
            </a:r>
          </a:p>
        </p:txBody>
      </p:sp>
    </p:spTree>
    <p:extLst>
      <p:ext uri="{BB962C8B-B14F-4D97-AF65-F5344CB8AC3E}">
        <p14:creationId xmlns:p14="http://schemas.microsoft.com/office/powerpoint/2010/main" xmlns="" val="2017084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dirty="0" smtClean="0"/>
              <a:t>Evolution of Tables &amp; FK’s: </a:t>
            </a:r>
            <a:br>
              <a:rPr lang="en-US" dirty="0" smtClean="0"/>
            </a:br>
            <a:r>
              <a:rPr lang="en-US" dirty="0" smtClean="0"/>
              <a:t>Scientific projects</a:t>
            </a:r>
            <a:endParaRPr lang="el-GR" dirty="0"/>
          </a:p>
        </p:txBody>
      </p:sp>
      <p:pic>
        <p:nvPicPr>
          <p:cNvPr id="2050" name="Picture 2" descr="C:\WORKING\__killMeAfterwards\Figure02_nodesEdges.PNG"/>
          <p:cNvPicPr>
            <a:picLocks noChangeAspect="1" noChangeArrowheads="1"/>
          </p:cNvPicPr>
          <p:nvPr/>
        </p:nvPicPr>
        <p:blipFill>
          <a:blip r:embed="rId2" cstate="print"/>
          <a:srcRect b="68825"/>
          <a:stretch>
            <a:fillRect/>
          </a:stretch>
        </p:blipFill>
        <p:spPr bwMode="auto">
          <a:xfrm>
            <a:off x="152399" y="1371600"/>
            <a:ext cx="8812197" cy="32004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Content Placeholder 2"/>
          <p:cNvSpPr txBox="1">
            <a:spLocks/>
          </p:cNvSpPr>
          <p:nvPr/>
        </p:nvSpPr>
        <p:spPr>
          <a:xfrm>
            <a:off x="309971" y="4653136"/>
            <a:ext cx="8497052" cy="165618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Tables and FKS</a:t>
            </a:r>
            <a:r>
              <a:rPr lang="en-US" sz="2400" b="1" dirty="0" smtClean="0"/>
              <a:t> </a:t>
            </a:r>
            <a:r>
              <a:rPr lang="en-US" sz="2400" dirty="0" smtClean="0"/>
              <a:t>grow in synch, in both cases</a:t>
            </a:r>
          </a:p>
          <a:p>
            <a:r>
              <a:rPr lang="en-US" sz="2400" dirty="0" smtClean="0"/>
              <a:t>Growth comes with </a:t>
            </a:r>
            <a:r>
              <a:rPr lang="en-US" sz="2400" dirty="0"/>
              <a:t>expansion periods, shrinkage </a:t>
            </a:r>
            <a:r>
              <a:rPr lang="en-US" sz="2400" dirty="0" smtClean="0"/>
              <a:t>actions,  and </a:t>
            </a:r>
            <a:r>
              <a:rPr lang="en-US" sz="2400" dirty="0"/>
              <a:t>periods of calmness in terms of both tables and foreign keys.</a:t>
            </a:r>
            <a:endParaRPr lang="en-US" sz="2400" dirty="0" smtClean="0"/>
          </a:p>
        </p:txBody>
      </p:sp>
    </p:spTree>
    <p:extLst>
      <p:ext uri="{BB962C8B-B14F-4D97-AF65-F5344CB8AC3E}">
        <p14:creationId xmlns:p14="http://schemas.microsoft.com/office/powerpoint/2010/main" xmlns="" val="2069965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dirty="0" smtClean="0"/>
              <a:t>Evolution of Tables &amp; FK’s: Computational Resource Toolkits</a:t>
            </a:r>
            <a:endParaRPr lang="el-GR" dirty="0"/>
          </a:p>
        </p:txBody>
      </p:sp>
      <p:pic>
        <p:nvPicPr>
          <p:cNvPr id="2050" name="Picture 2" descr="C:\WORKING\__killMeAfterwards\Figure02_nodesEdges.PNG"/>
          <p:cNvPicPr>
            <a:picLocks noChangeAspect="1" noChangeArrowheads="1"/>
          </p:cNvPicPr>
          <p:nvPr/>
        </p:nvPicPr>
        <p:blipFill>
          <a:blip r:embed="rId2" cstate="print"/>
          <a:srcRect t="31175" b="33771"/>
          <a:stretch>
            <a:fillRect/>
          </a:stretch>
        </p:blipFill>
        <p:spPr bwMode="auto">
          <a:xfrm>
            <a:off x="0" y="1484784"/>
            <a:ext cx="8991600" cy="3671914"/>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6" name="Content Placeholder 2"/>
          <p:cNvSpPr txBox="1">
            <a:spLocks/>
          </p:cNvSpPr>
          <p:nvPr/>
        </p:nvSpPr>
        <p:spPr>
          <a:xfrm>
            <a:off x="229960" y="5013176"/>
            <a:ext cx="8497052" cy="165618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Tables and FKS</a:t>
            </a:r>
            <a:r>
              <a:rPr lang="en-US" sz="2400" b="1" dirty="0" smtClean="0"/>
              <a:t> </a:t>
            </a:r>
            <a:r>
              <a:rPr lang="en-US" sz="2400" dirty="0" smtClean="0"/>
              <a:t>grow little and slowly; for Castor, not exactly in sync</a:t>
            </a:r>
          </a:p>
          <a:p>
            <a:r>
              <a:rPr lang="en-US" sz="2400" dirty="0" smtClean="0"/>
              <a:t>Castor: observe </a:t>
            </a:r>
            <a:r>
              <a:rPr lang="en-US" sz="2400" b="1" dirty="0" smtClean="0">
                <a:solidFill>
                  <a:srgbClr val="7030A0"/>
                </a:solidFill>
              </a:rPr>
              <a:t>how scarce FK’s are</a:t>
            </a:r>
            <a:r>
              <a:rPr lang="en-US" sz="2400" b="1" dirty="0" smtClean="0">
                <a:solidFill>
                  <a:srgbClr val="0000FF"/>
                </a:solidFill>
              </a:rPr>
              <a:t> </a:t>
            </a:r>
            <a:r>
              <a:rPr lang="en-US" sz="2400" dirty="0" smtClean="0"/>
              <a:t>(too few tables come with FK’s, see vertical axis)</a:t>
            </a:r>
          </a:p>
        </p:txBody>
      </p:sp>
      <p:sp>
        <p:nvSpPr>
          <p:cNvPr id="5" name="Rectangle 4"/>
          <p:cNvSpPr/>
          <p:nvPr/>
        </p:nvSpPr>
        <p:spPr>
          <a:xfrm>
            <a:off x="0" y="1829058"/>
            <a:ext cx="459920" cy="3600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4256096" y="1829058"/>
            <a:ext cx="459920" cy="3600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013113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dirty="0" smtClean="0"/>
              <a:t>Evolution of Tables &amp; FK’s: </a:t>
            </a:r>
            <a:br>
              <a:rPr lang="en-US" dirty="0" smtClean="0"/>
            </a:br>
            <a:r>
              <a:rPr lang="en-US" dirty="0" smtClean="0"/>
              <a:t>Content Management Systems (CMS’s)</a:t>
            </a:r>
            <a:endParaRPr lang="el-GR" dirty="0"/>
          </a:p>
        </p:txBody>
      </p:sp>
      <p:pic>
        <p:nvPicPr>
          <p:cNvPr id="2050" name="Picture 2" descr="C:\WORKING\__killMeAfterwards\Figure02_nodesEdges.PNG"/>
          <p:cNvPicPr>
            <a:picLocks noChangeAspect="1" noChangeArrowheads="1"/>
          </p:cNvPicPr>
          <p:nvPr/>
        </p:nvPicPr>
        <p:blipFill>
          <a:blip r:embed="rId2" cstate="print"/>
          <a:srcRect t="66229"/>
          <a:stretch>
            <a:fillRect/>
          </a:stretch>
        </p:blipFill>
        <p:spPr bwMode="auto">
          <a:xfrm>
            <a:off x="0" y="1417320"/>
            <a:ext cx="9144000" cy="350520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
        <p:nvSpPr>
          <p:cNvPr id="7" name="Rectangle 6"/>
          <p:cNvSpPr/>
          <p:nvPr/>
        </p:nvSpPr>
        <p:spPr>
          <a:xfrm>
            <a:off x="-23313" y="1484784"/>
            <a:ext cx="459920" cy="3600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a:spLocks noChangeAspect="1"/>
          </p:cNvSpPr>
          <p:nvPr/>
        </p:nvSpPr>
        <p:spPr>
          <a:xfrm>
            <a:off x="4406934" y="2034016"/>
            <a:ext cx="275952" cy="21602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0" y="3140968"/>
            <a:ext cx="459920" cy="3600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4328104" y="3068960"/>
            <a:ext cx="459920" cy="3600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2"/>
          <p:cNvSpPr txBox="1">
            <a:spLocks/>
          </p:cNvSpPr>
          <p:nvPr/>
        </p:nvSpPr>
        <p:spPr>
          <a:xfrm>
            <a:off x="72300" y="5013176"/>
            <a:ext cx="8914040" cy="165618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7030A0"/>
                </a:solidFill>
              </a:rPr>
              <a:t>FK scarcity</a:t>
            </a:r>
            <a:r>
              <a:rPr lang="en-US" sz="2400" dirty="0" smtClean="0"/>
              <a:t>: really big</a:t>
            </a:r>
            <a:r>
              <a:rPr lang="en-US" sz="2400" dirty="0"/>
              <a:t> </a:t>
            </a:r>
            <a:r>
              <a:rPr lang="en-US" sz="2400" dirty="0" smtClean="0"/>
              <a:t>at </a:t>
            </a:r>
            <a:r>
              <a:rPr lang="en-US" sz="2400" dirty="0" err="1" smtClean="0"/>
              <a:t>Slashcode</a:t>
            </a:r>
            <a:r>
              <a:rPr lang="en-US" sz="2400" dirty="0" smtClean="0"/>
              <a:t>, moderate at </a:t>
            </a:r>
            <a:r>
              <a:rPr lang="en-US" sz="2400" dirty="0" err="1" smtClean="0"/>
              <a:t>Zabbix</a:t>
            </a:r>
            <a:r>
              <a:rPr lang="en-US" sz="2400" dirty="0" smtClean="0"/>
              <a:t> </a:t>
            </a:r>
          </a:p>
          <a:p>
            <a:r>
              <a:rPr lang="en-US" sz="2400" dirty="0" err="1" smtClean="0"/>
              <a:t>Slashcode</a:t>
            </a:r>
            <a:r>
              <a:rPr lang="en-US" sz="2400" dirty="0" smtClean="0"/>
              <a:t> </a:t>
            </a:r>
            <a:r>
              <a:rPr lang="en-US" sz="2400" dirty="0"/>
              <a:t>started </a:t>
            </a:r>
            <a:r>
              <a:rPr lang="en-US" sz="2400" u="sng" dirty="0"/>
              <a:t>without</a:t>
            </a:r>
            <a:r>
              <a:rPr lang="en-US" sz="2400" dirty="0"/>
              <a:t> foreign keys </a:t>
            </a:r>
            <a:r>
              <a:rPr lang="en-US" sz="2400" dirty="0" smtClean="0"/>
              <a:t>at all; </a:t>
            </a:r>
            <a:r>
              <a:rPr lang="en-US" sz="2400" dirty="0" smtClean="0">
                <a:solidFill>
                  <a:srgbClr val="008000"/>
                </a:solidFill>
              </a:rPr>
              <a:t>1</a:t>
            </a:r>
            <a:r>
              <a:rPr lang="en-US" sz="2400" baseline="30000" dirty="0" smtClean="0">
                <a:solidFill>
                  <a:srgbClr val="008000"/>
                </a:solidFill>
              </a:rPr>
              <a:t>st</a:t>
            </a:r>
            <a:r>
              <a:rPr lang="en-US" sz="2400" dirty="0" smtClean="0">
                <a:solidFill>
                  <a:srgbClr val="008000"/>
                </a:solidFill>
              </a:rPr>
              <a:t> set </a:t>
            </a:r>
            <a:r>
              <a:rPr lang="en-US" sz="2400" dirty="0">
                <a:solidFill>
                  <a:srgbClr val="008000"/>
                </a:solidFill>
              </a:rPr>
              <a:t>of </a:t>
            </a:r>
            <a:r>
              <a:rPr lang="en-US" sz="2400" dirty="0" smtClean="0">
                <a:solidFill>
                  <a:srgbClr val="008000"/>
                </a:solidFill>
              </a:rPr>
              <a:t>FK’s </a:t>
            </a:r>
            <a:r>
              <a:rPr lang="en-US" sz="2400" dirty="0">
                <a:solidFill>
                  <a:srgbClr val="008000"/>
                </a:solidFill>
              </a:rPr>
              <a:t>in </a:t>
            </a:r>
            <a:r>
              <a:rPr lang="en-US" sz="2400" dirty="0" smtClean="0">
                <a:solidFill>
                  <a:srgbClr val="008000"/>
                </a:solidFill>
              </a:rPr>
              <a:t>v. </a:t>
            </a:r>
            <a:r>
              <a:rPr lang="en-US" sz="2400" dirty="0">
                <a:solidFill>
                  <a:srgbClr val="008000"/>
                </a:solidFill>
              </a:rPr>
              <a:t>74. </a:t>
            </a:r>
            <a:r>
              <a:rPr lang="en-US" sz="2400" dirty="0" err="1" smtClean="0"/>
              <a:t>Zabbix</a:t>
            </a:r>
            <a:r>
              <a:rPr lang="en-US" sz="2400" dirty="0" smtClean="0"/>
              <a:t> seems to show a certain degree of </a:t>
            </a:r>
            <a:r>
              <a:rPr lang="en-US" sz="2400" dirty="0" err="1" smtClean="0"/>
              <a:t>syncronized</a:t>
            </a:r>
            <a:r>
              <a:rPr lang="en-US" sz="2400" dirty="0" smtClean="0"/>
              <a:t> growth</a:t>
            </a:r>
            <a:endParaRPr lang="en-US" sz="2400" dirty="0" smtClean="0">
              <a:solidFill>
                <a:srgbClr val="008000"/>
              </a:solidFill>
            </a:endParaRPr>
          </a:p>
          <a:p>
            <a:r>
              <a:rPr lang="en-US" sz="2400" b="1" dirty="0" smtClean="0"/>
              <a:t>Yet, … both </a:t>
            </a:r>
            <a:r>
              <a:rPr lang="en-US" sz="2400" b="1" dirty="0"/>
              <a:t>CMS's end up </a:t>
            </a:r>
            <a:r>
              <a:rPr lang="en-US" sz="2400" b="1" dirty="0" smtClean="0"/>
              <a:t>with no FK’s!! </a:t>
            </a:r>
            <a:r>
              <a:rPr lang="en-US" sz="2400" i="1" dirty="0" smtClean="0"/>
              <a:t>-&gt; see next</a:t>
            </a:r>
            <a:endParaRPr lang="en-US" sz="2400" i="1" dirty="0"/>
          </a:p>
        </p:txBody>
      </p:sp>
      <p:sp>
        <p:nvSpPr>
          <p:cNvPr id="12" name="Rectangle 11"/>
          <p:cNvSpPr>
            <a:spLocks noChangeAspect="1"/>
          </p:cNvSpPr>
          <p:nvPr/>
        </p:nvSpPr>
        <p:spPr>
          <a:xfrm>
            <a:off x="4590866" y="2492896"/>
            <a:ext cx="275952" cy="216024"/>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8000"/>
              </a:solidFill>
            </a:endParaRPr>
          </a:p>
        </p:txBody>
      </p:sp>
    </p:spTree>
    <p:extLst>
      <p:ext uri="{BB962C8B-B14F-4D97-AF65-F5344CB8AC3E}">
        <p14:creationId xmlns:p14="http://schemas.microsoft.com/office/powerpoint/2010/main" xmlns="" val="2080448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r>
              <a:rPr lang="en-US" sz="3600" b="1" dirty="0" smtClean="0">
                <a:solidFill>
                  <a:srgbClr val="FF0000"/>
                </a:solidFill>
              </a:rPr>
              <a:t>What an </a:t>
            </a:r>
            <a:r>
              <a:rPr lang="en-US" sz="3600" b="1" dirty="0">
                <a:solidFill>
                  <a:srgbClr val="FF0000"/>
                </a:solidFill>
              </a:rPr>
              <a:t>unpleasant surprise: developers can resort in full removal of foreign </a:t>
            </a:r>
            <a:r>
              <a:rPr lang="en-US" sz="3600" b="1" dirty="0" smtClean="0">
                <a:solidFill>
                  <a:srgbClr val="FF0000"/>
                </a:solidFill>
              </a:rPr>
              <a:t>keys!</a:t>
            </a:r>
            <a:endParaRPr lang="el-GR" sz="3600" b="1" dirty="0">
              <a:solidFill>
                <a:srgbClr val="FF0000"/>
              </a:solidFill>
            </a:endParaRPr>
          </a:p>
        </p:txBody>
      </p:sp>
      <p:pic>
        <p:nvPicPr>
          <p:cNvPr id="2050" name="Picture 2" descr="C:\WORKING\__killMeAfterwards\Figure02_nodesEdges.PNG"/>
          <p:cNvPicPr>
            <a:picLocks noChangeAspect="1" noChangeArrowheads="1"/>
          </p:cNvPicPr>
          <p:nvPr/>
        </p:nvPicPr>
        <p:blipFill>
          <a:blip r:embed="rId2" cstate="print"/>
          <a:srcRect t="66229"/>
          <a:stretch>
            <a:fillRect/>
          </a:stretch>
        </p:blipFill>
        <p:spPr bwMode="auto">
          <a:xfrm>
            <a:off x="0" y="1417320"/>
            <a:ext cx="9144000" cy="3505200"/>
          </a:xfrm>
          <a:prstGeom prst="rect">
            <a:avLst/>
          </a:prstGeom>
          <a:noFill/>
        </p:spPr>
      </p:pic>
      <p:sp>
        <p:nvSpPr>
          <p:cNvPr id="4" name="Rectangle 3"/>
          <p:cNvSpPr/>
          <p:nvPr/>
        </p:nvSpPr>
        <p:spPr>
          <a:xfrm>
            <a:off x="7086600" y="2001414"/>
            <a:ext cx="1905000" cy="513186"/>
          </a:xfrm>
          <a:prstGeom prst="rect">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p:cNvSpPr/>
          <p:nvPr/>
        </p:nvSpPr>
        <p:spPr>
          <a:xfrm>
            <a:off x="8534400" y="3200400"/>
            <a:ext cx="228600" cy="1295400"/>
          </a:xfrm>
          <a:prstGeom prst="rect">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
        <p:nvSpPr>
          <p:cNvPr id="3" name="Rectangle 2"/>
          <p:cNvSpPr/>
          <p:nvPr/>
        </p:nvSpPr>
        <p:spPr>
          <a:xfrm>
            <a:off x="54442" y="5114421"/>
            <a:ext cx="8937158" cy="1626947"/>
          </a:xfrm>
          <a:prstGeom prst="rect">
            <a:avLst/>
          </a:prstGeom>
        </p:spPr>
        <p:txBody>
          <a:bodyPr>
            <a:noAutofit/>
          </a:bodyPr>
          <a:lstStyle/>
          <a:p>
            <a:pPr marL="342900" indent="-342900">
              <a:spcBef>
                <a:spcPct val="20000"/>
              </a:spcBef>
              <a:buFont typeface="Arial" pitchFamily="34" charset="0"/>
              <a:buChar char="•"/>
            </a:pPr>
            <a:r>
              <a:rPr lang="en-US" sz="2400" dirty="0" err="1" smtClean="0"/>
              <a:t>Slashcode</a:t>
            </a:r>
            <a:r>
              <a:rPr lang="en-US" sz="2400" dirty="0" smtClean="0"/>
              <a:t>: </a:t>
            </a:r>
            <a:r>
              <a:rPr lang="en-US" sz="2400" dirty="0"/>
              <a:t>there is a clear phase of </a:t>
            </a:r>
            <a:r>
              <a:rPr lang="en-US" sz="2400" b="1" dirty="0">
                <a:solidFill>
                  <a:srgbClr val="FF0000"/>
                </a:solidFill>
              </a:rPr>
              <a:t>progressive </a:t>
            </a:r>
            <a:r>
              <a:rPr lang="en-US" sz="2400" b="1" dirty="0" smtClean="0">
                <a:solidFill>
                  <a:srgbClr val="FF0000"/>
                </a:solidFill>
              </a:rPr>
              <a:t>removal</a:t>
            </a:r>
            <a:r>
              <a:rPr lang="en-US" sz="2400" dirty="0" smtClean="0"/>
              <a:t> </a:t>
            </a:r>
          </a:p>
          <a:p>
            <a:pPr marL="342900" indent="-342900">
              <a:spcBef>
                <a:spcPct val="20000"/>
              </a:spcBef>
              <a:buFont typeface="Arial" pitchFamily="34" charset="0"/>
              <a:buChar char="•"/>
            </a:pPr>
            <a:r>
              <a:rPr lang="en-US" sz="2400" dirty="0" err="1" smtClean="0"/>
              <a:t>Zabbix</a:t>
            </a:r>
            <a:r>
              <a:rPr lang="en-US" sz="2400" dirty="0" smtClean="0"/>
              <a:t>: </a:t>
            </a:r>
            <a:r>
              <a:rPr lang="en-US" sz="2400" b="1" dirty="0" smtClean="0">
                <a:solidFill>
                  <a:srgbClr val="FF0000"/>
                </a:solidFill>
              </a:rPr>
              <a:t>abrupt </a:t>
            </a:r>
            <a:r>
              <a:rPr lang="en-US" sz="2400" b="1" dirty="0">
                <a:solidFill>
                  <a:srgbClr val="FF0000"/>
                </a:solidFill>
              </a:rPr>
              <a:t>removal </a:t>
            </a:r>
            <a:r>
              <a:rPr lang="en-US" sz="2400" dirty="0"/>
              <a:t>of almost the entire set of foreign keys in a single </a:t>
            </a:r>
            <a:r>
              <a:rPr lang="en-US" sz="2400" dirty="0" smtClean="0"/>
              <a:t>transition</a:t>
            </a:r>
            <a:r>
              <a:rPr lang="en-US" sz="2000" dirty="0" smtClean="0"/>
              <a:t> </a:t>
            </a:r>
            <a:r>
              <a:rPr lang="en-US" sz="2000" dirty="0" smtClean="0"/>
              <a:t>(unexpected based on how FK’s had been treated till then)</a:t>
            </a:r>
            <a:r>
              <a:rPr lang="en-US" sz="2400" dirty="0" smtClean="0"/>
              <a:t> </a:t>
            </a:r>
            <a:endParaRPr lang="en-US" sz="2400" dirty="0"/>
          </a:p>
          <a:p>
            <a:pPr marL="342900" indent="-342900">
              <a:spcBef>
                <a:spcPct val="20000"/>
              </a:spcBef>
              <a:buFont typeface="Arial" pitchFamily="34" charset="0"/>
              <a:buChar char="•"/>
            </a:pPr>
            <a:r>
              <a:rPr lang="en-US" sz="2400" dirty="0" smtClean="0"/>
              <a:t>We dedicate some explanations in the sequel…</a:t>
            </a:r>
            <a:endParaRPr lang="en-US" sz="2400" dirty="0"/>
          </a:p>
        </p:txBody>
      </p:sp>
    </p:spTree>
    <p:extLst>
      <p:ext uri="{BB962C8B-B14F-4D97-AF65-F5344CB8AC3E}">
        <p14:creationId xmlns:p14="http://schemas.microsoft.com/office/powerpoint/2010/main" xmlns="" val="1786375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FK’s germinate and die?</a:t>
            </a:r>
            <a:endParaRPr lang="el-GR" dirty="0"/>
          </a:p>
        </p:txBody>
      </p:sp>
      <p:sp>
        <p:nvSpPr>
          <p:cNvPr id="3" name="Content Placeholder 2"/>
          <p:cNvSpPr>
            <a:spLocks noGrp="1"/>
          </p:cNvSpPr>
          <p:nvPr>
            <p:ph idx="1"/>
          </p:nvPr>
        </p:nvSpPr>
        <p:spPr/>
        <p:txBody>
          <a:bodyPr>
            <a:normAutofit fontScale="85000" lnSpcReduction="10000"/>
          </a:bodyPr>
          <a:lstStyle/>
          <a:p>
            <a:r>
              <a:rPr lang="en-US" dirty="0" smtClean="0"/>
              <a:t>We classified FK’s births and deaths in 4 categories</a:t>
            </a:r>
          </a:p>
          <a:p>
            <a:r>
              <a:rPr lang="en-US" dirty="0" smtClean="0"/>
              <a:t>Births</a:t>
            </a:r>
          </a:p>
          <a:p>
            <a:pPr lvl="1"/>
            <a:r>
              <a:rPr lang="en-US" b="1" dirty="0" smtClean="0"/>
              <a:t>Born </a:t>
            </a:r>
            <a:r>
              <a:rPr lang="en-US" b="1" dirty="0"/>
              <a:t>with </a:t>
            </a:r>
            <a:r>
              <a:rPr lang="en-US" b="1" dirty="0" smtClean="0"/>
              <a:t>table</a:t>
            </a:r>
            <a:r>
              <a:rPr lang="en-US" dirty="0" smtClean="0"/>
              <a:t>: </a:t>
            </a:r>
            <a:r>
              <a:rPr lang="en-US" dirty="0"/>
              <a:t>when either the source or </a:t>
            </a:r>
            <a:r>
              <a:rPr lang="en-US" dirty="0" smtClean="0"/>
              <a:t>the target </a:t>
            </a:r>
            <a:r>
              <a:rPr lang="en-US" dirty="0"/>
              <a:t>table is born along with the foreign key, </a:t>
            </a:r>
            <a:endParaRPr lang="en-US" dirty="0" smtClean="0"/>
          </a:p>
          <a:p>
            <a:pPr lvl="1"/>
            <a:r>
              <a:rPr lang="en-US" b="1" dirty="0" smtClean="0"/>
              <a:t>Explicit addition</a:t>
            </a:r>
            <a:r>
              <a:rPr lang="en-US" dirty="0" smtClean="0"/>
              <a:t>: when </a:t>
            </a:r>
            <a:r>
              <a:rPr lang="en-US" dirty="0"/>
              <a:t>a foreign key is added to two existing tables. </a:t>
            </a:r>
            <a:endParaRPr lang="en-US" dirty="0" smtClean="0"/>
          </a:p>
          <a:p>
            <a:r>
              <a:rPr lang="en-US" dirty="0" smtClean="0"/>
              <a:t>Deletions</a:t>
            </a:r>
          </a:p>
          <a:p>
            <a:pPr lvl="1"/>
            <a:r>
              <a:rPr lang="en-US" b="1" dirty="0" smtClean="0"/>
              <a:t>Died </a:t>
            </a:r>
            <a:r>
              <a:rPr lang="en-US" b="1" dirty="0"/>
              <a:t>with </a:t>
            </a:r>
            <a:r>
              <a:rPr lang="en-US" b="1" dirty="0" smtClean="0"/>
              <a:t>table</a:t>
            </a:r>
            <a:r>
              <a:rPr lang="en-US" dirty="0" smtClean="0"/>
              <a:t>: </a:t>
            </a:r>
            <a:r>
              <a:rPr lang="en-US" dirty="0"/>
              <a:t>when </a:t>
            </a:r>
            <a:r>
              <a:rPr lang="en-US" dirty="0" smtClean="0"/>
              <a:t>either the </a:t>
            </a:r>
            <a:r>
              <a:rPr lang="en-US" dirty="0"/>
              <a:t>source or the target table is removed along with the foreign key, </a:t>
            </a:r>
            <a:endParaRPr lang="en-US" dirty="0" smtClean="0"/>
          </a:p>
          <a:p>
            <a:pPr lvl="1"/>
            <a:r>
              <a:rPr lang="en-US" b="1" dirty="0" smtClean="0"/>
              <a:t>Explicit deletion</a:t>
            </a:r>
            <a:r>
              <a:rPr lang="en-US" dirty="0" smtClean="0"/>
              <a:t>: </a:t>
            </a:r>
            <a:r>
              <a:rPr lang="en-US" dirty="0"/>
              <a:t>when neither of the source or target tables </a:t>
            </a:r>
            <a:r>
              <a:rPr lang="en-US" dirty="0" smtClean="0"/>
              <a:t>gets deleted </a:t>
            </a:r>
            <a:r>
              <a:rPr lang="en-US" dirty="0"/>
              <a:t>and only the foreign key is removed.</a:t>
            </a:r>
            <a:endParaRPr lang="el-GR" dirty="0"/>
          </a:p>
        </p:txBody>
      </p:sp>
      <p:sp>
        <p:nvSpPr>
          <p:cNvPr id="4" name="Slide Number Placeholder 3"/>
          <p:cNvSpPr>
            <a:spLocks noGrp="1"/>
          </p:cNvSpPr>
          <p:nvPr>
            <p:ph type="sldNum" sz="quarter" idx="12"/>
          </p:nvPr>
        </p:nvSpPr>
        <p:spPr/>
        <p:txBody>
          <a:bodyPr/>
          <a:lstStyle/>
          <a:p>
            <a:fld id="{647B092A-BB10-4E5B-8F93-29EC14EE3BCE}" type="slidenum">
              <a:rPr lang="el-GR" smtClean="0"/>
              <a:pPr/>
              <a:t>19</a:t>
            </a:fld>
            <a:endParaRPr lang="el-GR"/>
          </a:p>
        </p:txBody>
      </p:sp>
    </p:spTree>
    <p:extLst>
      <p:ext uri="{BB962C8B-B14F-4D97-AF65-F5344CB8AC3E}">
        <p14:creationId xmlns:p14="http://schemas.microsoft.com/office/powerpoint/2010/main" xmlns="" val="211534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a:t>
            </a:r>
            <a:endParaRPr lang="el-GR" dirty="0"/>
          </a:p>
        </p:txBody>
      </p:sp>
      <p:sp>
        <p:nvSpPr>
          <p:cNvPr id="3" name="Content Placeholder 2"/>
          <p:cNvSpPr>
            <a:spLocks noGrp="1"/>
          </p:cNvSpPr>
          <p:nvPr>
            <p:ph idx="1"/>
          </p:nvPr>
        </p:nvSpPr>
        <p:spPr/>
        <p:txBody>
          <a:bodyPr>
            <a:normAutofit/>
          </a:bodyPr>
          <a:lstStyle/>
          <a:p>
            <a:pPr marL="0" indent="0" algn="ctr">
              <a:buNone/>
            </a:pPr>
            <a:endParaRPr lang="en-US" sz="3600" dirty="0" smtClean="0"/>
          </a:p>
          <a:p>
            <a:pPr marL="0" indent="0" algn="ctr">
              <a:buNone/>
            </a:pPr>
            <a:endParaRPr lang="en-US" sz="3600" dirty="0"/>
          </a:p>
          <a:p>
            <a:pPr marL="0" indent="0" algn="ctr">
              <a:buNone/>
            </a:pPr>
            <a:r>
              <a:rPr lang="en-US" sz="3600" dirty="0" smtClean="0"/>
              <a:t>In the context of schema evolution, </a:t>
            </a:r>
          </a:p>
          <a:p>
            <a:pPr marL="0" indent="0" algn="ctr">
              <a:buNone/>
            </a:pPr>
            <a:r>
              <a:rPr lang="en-US" sz="3600" dirty="0" smtClean="0">
                <a:solidFill>
                  <a:srgbClr val="C00000"/>
                </a:solidFill>
              </a:rPr>
              <a:t>how do foreign keys evolve over time?</a:t>
            </a:r>
            <a:endParaRPr lang="el-GR" sz="3600" dirty="0">
              <a:solidFill>
                <a:srgbClr val="C00000"/>
              </a:solidFill>
            </a:endParaRPr>
          </a:p>
        </p:txBody>
      </p:sp>
      <p:sp>
        <p:nvSpPr>
          <p:cNvPr id="4" name="Slide Number Placeholder 3"/>
          <p:cNvSpPr>
            <a:spLocks noGrp="1"/>
          </p:cNvSpPr>
          <p:nvPr>
            <p:ph type="sldNum" sz="quarter" idx="12"/>
          </p:nvPr>
        </p:nvSpPr>
        <p:spPr/>
        <p:txBody>
          <a:bodyPr/>
          <a:lstStyle/>
          <a:p>
            <a:fld id="{647B092A-BB10-4E5B-8F93-29EC14EE3BCE}" type="slidenum">
              <a:rPr lang="el-GR" smtClean="0"/>
              <a:pPr/>
              <a:t>2</a:t>
            </a:fld>
            <a:endParaRPr lang="el-GR"/>
          </a:p>
        </p:txBody>
      </p:sp>
    </p:spTree>
    <p:extLst>
      <p:ext uri="{BB962C8B-B14F-4D97-AF65-F5344CB8AC3E}">
        <p14:creationId xmlns:p14="http://schemas.microsoft.com/office/powerpoint/2010/main" xmlns="" val="2008136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143000"/>
          </a:xfrm>
        </p:spPr>
        <p:txBody>
          <a:bodyPr>
            <a:noAutofit/>
          </a:bodyPr>
          <a:lstStyle/>
          <a:p>
            <a:pPr algn="l"/>
            <a:r>
              <a:rPr lang="en-US" sz="3600" dirty="0" smtClean="0"/>
              <a:t>Stats on FK Change</a:t>
            </a:r>
            <a:br>
              <a:rPr lang="en-US" sz="3600" dirty="0" smtClean="0"/>
            </a:br>
            <a:endParaRPr lang="el-GR" sz="3600" dirty="0"/>
          </a:p>
        </p:txBody>
      </p:sp>
      <p:pic>
        <p:nvPicPr>
          <p:cNvPr id="4098" name="Picture 2" descr="C:\WORKING\__killMeAfterwards\Stats_FK_heartbeat_W1-portrait.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6958" y="895738"/>
            <a:ext cx="8580842" cy="5915851"/>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xmlns="" val="3479453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143000"/>
          </a:xfrm>
        </p:spPr>
        <p:txBody>
          <a:bodyPr>
            <a:noAutofit/>
          </a:bodyPr>
          <a:lstStyle/>
          <a:p>
            <a:pPr algn="l"/>
            <a:r>
              <a:rPr lang="en-US" sz="3600" dirty="0" smtClean="0"/>
              <a:t>Stats on FK Change</a:t>
            </a:r>
            <a:br>
              <a:rPr lang="en-US" sz="3600" dirty="0" smtClean="0"/>
            </a:br>
            <a:endParaRPr lang="el-GR" sz="3600" dirty="0"/>
          </a:p>
        </p:txBody>
      </p:sp>
      <p:pic>
        <p:nvPicPr>
          <p:cNvPr id="4098" name="Picture 2" descr="C:\WORKING\__killMeAfterwards\Stats_FK_heartbeat_W1-portrait.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6958" y="895738"/>
            <a:ext cx="8580842" cy="5915851"/>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3" name="TextBox 2"/>
          <p:cNvSpPr txBox="1"/>
          <p:nvPr/>
        </p:nvSpPr>
        <p:spPr>
          <a:xfrm>
            <a:off x="6732240" y="1180986"/>
            <a:ext cx="2335560" cy="5632311"/>
          </a:xfrm>
          <a:prstGeom prst="rect">
            <a:avLst/>
          </a:prstGeom>
          <a:solidFill>
            <a:schemeClr val="bg1">
              <a:lumMod val="95000"/>
            </a:schemeClr>
          </a:solidFill>
        </p:spPr>
        <p:txBody>
          <a:bodyPr wrap="square" rtlCol="0">
            <a:spAutoFit/>
          </a:bodyPr>
          <a:lstStyle/>
          <a:p>
            <a:r>
              <a:rPr lang="en-US" sz="2400" dirty="0" smtClean="0"/>
              <a:t>Atlas, </a:t>
            </a:r>
            <a:r>
              <a:rPr lang="en-US" sz="2400" dirty="0" err="1" smtClean="0"/>
              <a:t>Biosql</a:t>
            </a:r>
            <a:r>
              <a:rPr lang="en-US" sz="2400" dirty="0" smtClean="0"/>
              <a:t>  and </a:t>
            </a:r>
            <a:r>
              <a:rPr lang="en-US" sz="2400" dirty="0" err="1" smtClean="0"/>
              <a:t>Egee</a:t>
            </a:r>
            <a:r>
              <a:rPr lang="en-US" sz="2400" dirty="0" smtClean="0"/>
              <a:t> (less) deal with </a:t>
            </a:r>
            <a:r>
              <a:rPr lang="en-US" sz="2400" b="1" dirty="0" smtClean="0">
                <a:solidFill>
                  <a:srgbClr val="0000FF"/>
                </a:solidFill>
              </a:rPr>
              <a:t>FK’s as regular part of the schema</a:t>
            </a:r>
          </a:p>
          <a:p>
            <a:endParaRPr lang="en-US" sz="2400" dirty="0"/>
          </a:p>
          <a:p>
            <a:r>
              <a:rPr lang="en-US" sz="2400" dirty="0" smtClean="0"/>
              <a:t>FK’s are, to a large extent …</a:t>
            </a:r>
          </a:p>
          <a:p>
            <a:pPr marL="285750" indent="-285750">
              <a:buFontTx/>
              <a:buChar char="-"/>
            </a:pPr>
            <a:r>
              <a:rPr lang="en-US" sz="2400" dirty="0" smtClean="0"/>
              <a:t>Born with tables </a:t>
            </a:r>
          </a:p>
          <a:p>
            <a:pPr marL="285750" indent="-285750">
              <a:buFontTx/>
              <a:buChar char="-"/>
            </a:pPr>
            <a:r>
              <a:rPr lang="en-US" sz="2400" dirty="0" smtClean="0"/>
              <a:t>Removed with tables</a:t>
            </a:r>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smtClean="0"/>
          </a:p>
          <a:p>
            <a:endParaRPr lang="el-GR" dirty="0"/>
          </a:p>
        </p:txBody>
      </p:sp>
      <p:sp>
        <p:nvSpPr>
          <p:cNvPr id="5" name="Rectangle 4"/>
          <p:cNvSpPr/>
          <p:nvPr/>
        </p:nvSpPr>
        <p:spPr>
          <a:xfrm>
            <a:off x="3851920" y="3645024"/>
            <a:ext cx="237626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3851920" y="5949280"/>
            <a:ext cx="237626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592082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143000"/>
          </a:xfrm>
        </p:spPr>
        <p:txBody>
          <a:bodyPr>
            <a:noAutofit/>
          </a:bodyPr>
          <a:lstStyle/>
          <a:p>
            <a:pPr algn="l"/>
            <a:r>
              <a:rPr lang="en-US" sz="3600" dirty="0" smtClean="0"/>
              <a:t>Stats on FK Change</a:t>
            </a:r>
            <a:br>
              <a:rPr lang="en-US" sz="3600" dirty="0" smtClean="0"/>
            </a:br>
            <a:endParaRPr lang="el-GR" sz="3600" dirty="0"/>
          </a:p>
        </p:txBody>
      </p:sp>
      <p:pic>
        <p:nvPicPr>
          <p:cNvPr id="4098" name="Picture 2" descr="C:\WORKING\__killMeAfterwards\Stats_FK_heartbeat_W1-portrait.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6958" y="895738"/>
            <a:ext cx="8580842" cy="5915851"/>
          </a:xfrm>
          <a:prstGeom prst="rect">
            <a:avLst/>
          </a:prstGeom>
          <a:noFill/>
        </p:spPr>
      </p:pic>
      <p:sp>
        <p:nvSpPr>
          <p:cNvPr id="4" name="Slide Number Placeholder 3"/>
          <p:cNvSpPr>
            <a:spLocks noGrp="1"/>
          </p:cNvSpPr>
          <p:nvPr>
            <p:ph type="sldNum" sz="quarter" idx="12"/>
          </p:nvPr>
        </p:nvSpPr>
        <p:spPr>
          <a:xfrm>
            <a:off x="6553200" y="6309052"/>
            <a:ext cx="2133600" cy="365125"/>
          </a:xfrm>
        </p:spPr>
        <p:txBody>
          <a:bodyPr/>
          <a:lstStyle/>
          <a:p>
            <a:fld id="{B6F15528-21DE-4FAA-801E-634DDDAF4B2B}" type="slidenum">
              <a:rPr lang="en-US" smtClean="0"/>
              <a:pPr/>
              <a:t>22</a:t>
            </a:fld>
            <a:endParaRPr lang="en-US"/>
          </a:p>
        </p:txBody>
      </p:sp>
      <p:sp>
        <p:nvSpPr>
          <p:cNvPr id="3" name="TextBox 2"/>
          <p:cNvSpPr txBox="1"/>
          <p:nvPr/>
        </p:nvSpPr>
        <p:spPr>
          <a:xfrm>
            <a:off x="3851920" y="1180986"/>
            <a:ext cx="2592288" cy="5539978"/>
          </a:xfrm>
          <a:prstGeom prst="rect">
            <a:avLst/>
          </a:prstGeom>
          <a:solidFill>
            <a:schemeClr val="bg1">
              <a:lumMod val="95000"/>
            </a:schemeClr>
          </a:solidFill>
        </p:spPr>
        <p:txBody>
          <a:bodyPr wrap="square" rtlCol="0">
            <a:spAutoFit/>
          </a:bodyPr>
          <a:lstStyle/>
          <a:p>
            <a:r>
              <a:rPr lang="en-US" sz="2400" dirty="0" smtClean="0">
                <a:solidFill>
                  <a:srgbClr val="0000FF"/>
                </a:solidFill>
              </a:rPr>
              <a:t>Castor</a:t>
            </a:r>
            <a:r>
              <a:rPr lang="en-US" sz="2400" dirty="0" smtClean="0"/>
              <a:t> &amp; </a:t>
            </a:r>
            <a:r>
              <a:rPr lang="en-US" sz="2400" dirty="0" err="1" smtClean="0">
                <a:solidFill>
                  <a:srgbClr val="0000FF"/>
                </a:solidFill>
              </a:rPr>
              <a:t>Slashcode</a:t>
            </a:r>
            <a:r>
              <a:rPr lang="en-US" sz="2400" dirty="0" smtClean="0">
                <a:solidFill>
                  <a:srgbClr val="0000FF"/>
                </a:solidFill>
              </a:rPr>
              <a:t> </a:t>
            </a:r>
            <a:r>
              <a:rPr lang="en-US" sz="2400" dirty="0" smtClean="0"/>
              <a:t>(both with a </a:t>
            </a:r>
            <a:r>
              <a:rPr lang="en-US" sz="2400" u="sng" dirty="0" smtClean="0"/>
              <a:t>really small minority of FK’s</a:t>
            </a:r>
            <a:r>
              <a:rPr lang="en-US" sz="2400" dirty="0" smtClean="0"/>
              <a:t>) deal with </a:t>
            </a:r>
            <a:r>
              <a:rPr lang="en-US" sz="2400" b="1" dirty="0" smtClean="0">
                <a:solidFill>
                  <a:srgbClr val="0000FF"/>
                </a:solidFill>
              </a:rPr>
              <a:t>FK’s as an ad-hoc add on</a:t>
            </a:r>
            <a:r>
              <a:rPr lang="en-US" sz="2400" dirty="0" smtClean="0"/>
              <a:t>: FK’s are mostly explicitly added/ removed</a:t>
            </a:r>
          </a:p>
          <a:p>
            <a:endParaRPr lang="en-US" sz="2400" dirty="0"/>
          </a:p>
          <a:p>
            <a:r>
              <a:rPr lang="en-US" sz="2400" dirty="0" err="1" smtClean="0">
                <a:solidFill>
                  <a:srgbClr val="FF0000"/>
                </a:solidFill>
              </a:rPr>
              <a:t>Zabbix</a:t>
            </a:r>
            <a:r>
              <a:rPr lang="en-US" sz="2400" dirty="0" smtClean="0">
                <a:solidFill>
                  <a:srgbClr val="FF0000"/>
                </a:solidFill>
              </a:rPr>
              <a:t> </a:t>
            </a:r>
            <a:r>
              <a:rPr lang="en-US" sz="2400" dirty="0" smtClean="0"/>
              <a:t>has a mixed style: explicit del. and add. w. tables (&amp; a </a:t>
            </a:r>
            <a:r>
              <a:rPr lang="en-US" sz="2400" u="sng" dirty="0" smtClean="0"/>
              <a:t>sudden style change</a:t>
            </a:r>
            <a:r>
              <a:rPr lang="en-US" sz="2400" dirty="0" smtClean="0"/>
              <a:t>)</a:t>
            </a:r>
          </a:p>
          <a:p>
            <a:endParaRPr lang="el-GR" dirty="0"/>
          </a:p>
        </p:txBody>
      </p:sp>
      <p:sp>
        <p:nvSpPr>
          <p:cNvPr id="5" name="Rectangle 4"/>
          <p:cNvSpPr/>
          <p:nvPr/>
        </p:nvSpPr>
        <p:spPr>
          <a:xfrm>
            <a:off x="6588224" y="3597726"/>
            <a:ext cx="2376264" cy="57606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6588224" y="5901982"/>
            <a:ext cx="2376264" cy="57606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2699792" y="3573016"/>
            <a:ext cx="1008112"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2699792" y="5877272"/>
            <a:ext cx="1008112"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8388424" y="3597726"/>
            <a:ext cx="57606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8388424" y="5901982"/>
            <a:ext cx="57606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00998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Families of developer profiles </a:t>
            </a:r>
            <a:r>
              <a:rPr lang="en-US" dirty="0" err="1" smtClean="0"/>
              <a:t>wrt</a:t>
            </a:r>
            <a:r>
              <a:rPr lang="en-US" dirty="0" smtClean="0"/>
              <a:t> the treatment of Foreign Keys </a:t>
            </a:r>
            <a:endParaRPr lang="el-GR" dirty="0"/>
          </a:p>
        </p:txBody>
      </p:sp>
      <p:sp>
        <p:nvSpPr>
          <p:cNvPr id="5" name="Content Placeholder 4"/>
          <p:cNvSpPr>
            <a:spLocks noGrp="1"/>
          </p:cNvSpPr>
          <p:nvPr>
            <p:ph idx="1"/>
          </p:nvPr>
        </p:nvSpPr>
        <p:spPr/>
        <p:txBody>
          <a:bodyPr/>
          <a:lstStyle/>
          <a:p>
            <a:r>
              <a:rPr lang="en-US" b="1" dirty="0" smtClean="0"/>
              <a:t>Integral part of schema</a:t>
            </a:r>
            <a:r>
              <a:rPr lang="en-US" dirty="0" smtClean="0"/>
              <a:t>: fairly large </a:t>
            </a:r>
            <a:r>
              <a:rPr lang="en-US" dirty="0" err="1" smtClean="0"/>
              <a:t>pct</a:t>
            </a:r>
            <a:r>
              <a:rPr lang="en-US" dirty="0" smtClean="0"/>
              <a:t> of tables involved in FKs, grow in sync with tables, germinate and die with them</a:t>
            </a:r>
          </a:p>
          <a:p>
            <a:r>
              <a:rPr lang="en-US" b="1" dirty="0" smtClean="0"/>
              <a:t>Disposable Add-on</a:t>
            </a:r>
            <a:r>
              <a:rPr lang="en-US" dirty="0" smtClean="0"/>
              <a:t>: small </a:t>
            </a:r>
            <a:r>
              <a:rPr lang="en-US" dirty="0" err="1" smtClean="0"/>
              <a:t>pct</a:t>
            </a:r>
            <a:r>
              <a:rPr lang="en-US" dirty="0" smtClean="0"/>
              <a:t> of tables involved in FK’s, explicit additions and deletions, easy to remove them (in some cases, entirely!)</a:t>
            </a:r>
          </a:p>
          <a:p>
            <a:r>
              <a:rPr lang="en-US" b="1" dirty="0" smtClean="0"/>
              <a:t>Mixed</a:t>
            </a:r>
            <a:r>
              <a:rPr lang="en-US" dirty="0" smtClean="0"/>
              <a:t>: can be with a change of style</a:t>
            </a:r>
            <a:endParaRPr lang="el-GR" dirty="0"/>
          </a:p>
        </p:txBody>
      </p:sp>
      <p:sp>
        <p:nvSpPr>
          <p:cNvPr id="3" name="Slide Number Placeholder 2"/>
          <p:cNvSpPr>
            <a:spLocks noGrp="1"/>
          </p:cNvSpPr>
          <p:nvPr>
            <p:ph type="sldNum" sz="quarter" idx="12"/>
          </p:nvPr>
        </p:nvSpPr>
        <p:spPr/>
        <p:txBody>
          <a:bodyPr/>
          <a:lstStyle/>
          <a:p>
            <a:fld id="{647B092A-BB10-4E5B-8F93-29EC14EE3BCE}" type="slidenum">
              <a:rPr lang="el-GR" smtClean="0"/>
              <a:pPr/>
              <a:t>23</a:t>
            </a:fld>
            <a:endParaRPr lang="el-GR"/>
          </a:p>
        </p:txBody>
      </p:sp>
      <p:pic>
        <p:nvPicPr>
          <p:cNvPr id="6" name="Picture 20" descr="bar graphs,business concepts,businesses,charts,concepts,emoticons,emotions,graphs,presentations,smiley,smiley face,smiley faces,smileys,smilie,smilie face,smilie faces,smilies,smily,smily face,smily faces,smilys,symbols"/>
          <p:cNvPicPr>
            <a:picLocks noChangeAspect="1" noChangeArrowheads="1"/>
          </p:cNvPicPr>
          <p:nvPr/>
        </p:nvPicPr>
        <p:blipFill>
          <a:blip r:embed="rId2" cstate="print"/>
          <a:srcRect/>
          <a:stretch>
            <a:fillRect/>
          </a:stretch>
        </p:blipFill>
        <p:spPr bwMode="auto">
          <a:xfrm>
            <a:off x="7740352" y="5526360"/>
            <a:ext cx="1331640" cy="1331640"/>
          </a:xfrm>
          <a:prstGeom prst="rect">
            <a:avLst/>
          </a:prstGeom>
          <a:noFill/>
        </p:spPr>
      </p:pic>
      <p:grpSp>
        <p:nvGrpSpPr>
          <p:cNvPr id="7" name="Group 9"/>
          <p:cNvGrpSpPr/>
          <p:nvPr/>
        </p:nvGrpSpPr>
        <p:grpSpPr>
          <a:xfrm>
            <a:off x="8096894" y="4653136"/>
            <a:ext cx="1018870" cy="1080120"/>
            <a:chOff x="7772626" y="116632"/>
            <a:chExt cx="1018870" cy="1080120"/>
          </a:xfrm>
        </p:grpSpPr>
        <p:pic>
          <p:nvPicPr>
            <p:cNvPr id="8" name="Picture 45" descr="C:\Users\pvassil\AppData\Local\Microsoft\Windows\Temporary Internet Files\Content.IE5\USRROZJH\MC900384174[1].wmf"/>
            <p:cNvPicPr>
              <a:picLocks noChangeAspect="1" noChangeArrowheads="1"/>
            </p:cNvPicPr>
            <p:nvPr/>
          </p:nvPicPr>
          <p:blipFill>
            <a:blip r:embed="rId3" cstate="print"/>
            <a:srcRect/>
            <a:stretch>
              <a:fillRect/>
            </a:stretch>
          </p:blipFill>
          <p:spPr bwMode="auto">
            <a:xfrm>
              <a:off x="7884368" y="116632"/>
              <a:ext cx="880965" cy="951902"/>
            </a:xfrm>
            <a:prstGeom prst="rect">
              <a:avLst/>
            </a:prstGeom>
            <a:noFill/>
          </p:spPr>
        </p:pic>
        <p:pic>
          <p:nvPicPr>
            <p:cNvPr id="9" name="Picture 43" descr="C:\Users\pvassil\AppData\Local\Microsoft\Windows\Temporary Internet Files\Content.IE5\NCZARXT3\MC900441397[1].png"/>
            <p:cNvPicPr>
              <a:picLocks noChangeAspect="1" noChangeArrowheads="1"/>
            </p:cNvPicPr>
            <p:nvPr/>
          </p:nvPicPr>
          <p:blipFill>
            <a:blip r:embed="rId4" cstate="print"/>
            <a:srcRect/>
            <a:stretch>
              <a:fillRect/>
            </a:stretch>
          </p:blipFill>
          <p:spPr bwMode="auto">
            <a:xfrm>
              <a:off x="7772626" y="188640"/>
              <a:ext cx="1018870" cy="1008112"/>
            </a:xfrm>
            <a:prstGeom prst="rect">
              <a:avLst/>
            </a:prstGeom>
            <a:noFill/>
          </p:spPr>
        </p:pic>
      </p:grpSp>
    </p:spTree>
    <p:extLst>
      <p:ext uri="{BB962C8B-B14F-4D97-AF65-F5344CB8AC3E}">
        <p14:creationId xmlns:p14="http://schemas.microsoft.com/office/powerpoint/2010/main" xmlns="" val="453251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WORKING\__killMeAfterwards\W2.png"/>
          <p:cNvPicPr>
            <a:picLocks noChangeAspect="1" noChangeArrowheads="1"/>
          </p:cNvPicPr>
          <p:nvPr/>
        </p:nvPicPr>
        <p:blipFill>
          <a:blip r:embed="rId2" cstate="print"/>
          <a:srcRect/>
          <a:stretch>
            <a:fillRect/>
          </a:stretch>
        </p:blipFill>
        <p:spPr bwMode="auto">
          <a:xfrm>
            <a:off x="0" y="107776"/>
            <a:ext cx="5563565" cy="6705600"/>
          </a:xfrm>
          <a:prstGeom prst="rect">
            <a:avLst/>
          </a:prstGeom>
          <a:noFill/>
        </p:spPr>
      </p:pic>
      <p:sp>
        <p:nvSpPr>
          <p:cNvPr id="3" name="Title 2"/>
          <p:cNvSpPr>
            <a:spLocks noGrp="1"/>
          </p:cNvSpPr>
          <p:nvPr>
            <p:ph type="title"/>
          </p:nvPr>
        </p:nvSpPr>
        <p:spPr>
          <a:xfrm>
            <a:off x="457200" y="125760"/>
            <a:ext cx="8229600" cy="1143000"/>
          </a:xfrm>
        </p:spPr>
        <p:txBody>
          <a:bodyPr>
            <a:noAutofit/>
          </a:bodyPr>
          <a:lstStyle/>
          <a:p>
            <a:pPr algn="r"/>
            <a:r>
              <a:rPr lang="en-US" sz="3600" dirty="0" smtClean="0"/>
              <a:t>Heartbeat </a:t>
            </a:r>
            <a:br>
              <a:rPr lang="en-US" sz="3600" dirty="0" smtClean="0"/>
            </a:br>
            <a:r>
              <a:rPr lang="en-US" sz="3600" dirty="0" smtClean="0"/>
              <a:t>of change</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
        <p:nvSpPr>
          <p:cNvPr id="2" name="Rectangle 1"/>
          <p:cNvSpPr/>
          <p:nvPr/>
        </p:nvSpPr>
        <p:spPr>
          <a:xfrm>
            <a:off x="5478827" y="1326778"/>
            <a:ext cx="3627414" cy="5262979"/>
          </a:xfrm>
          <a:prstGeom prst="rect">
            <a:avLst/>
          </a:prstGeom>
        </p:spPr>
        <p:txBody>
          <a:bodyPr wrap="square">
            <a:spAutoFit/>
          </a:bodyPr>
          <a:lstStyle/>
          <a:p>
            <a:r>
              <a:rPr lang="en-US" sz="2400" b="1" dirty="0" smtClean="0"/>
              <a:t>Birth &amp; deaths are proportionally spread in time</a:t>
            </a:r>
            <a:r>
              <a:rPr lang="en-US" sz="2400" dirty="0" smtClean="0"/>
              <a:t> -- except Atlas.</a:t>
            </a:r>
          </a:p>
          <a:p>
            <a:endParaRPr lang="en-US" sz="2400" dirty="0" smtClean="0"/>
          </a:p>
          <a:p>
            <a:r>
              <a:rPr lang="en-US" sz="2400" dirty="0" smtClean="0"/>
              <a:t>The </a:t>
            </a:r>
            <a:r>
              <a:rPr lang="en-US" sz="2400" b="1" dirty="0" smtClean="0"/>
              <a:t>volume of change is typically  low</a:t>
            </a:r>
            <a:r>
              <a:rPr lang="en-US" sz="2400" dirty="0" smtClean="0"/>
              <a:t>: most changes ~ 1 FK. </a:t>
            </a:r>
          </a:p>
          <a:p>
            <a:r>
              <a:rPr lang="en-US" sz="2400" dirty="0" smtClean="0"/>
              <a:t>Exceptions: </a:t>
            </a:r>
          </a:p>
          <a:p>
            <a:r>
              <a:rPr lang="en-US" sz="2400" dirty="0" smtClean="0"/>
              <a:t>(a) </a:t>
            </a:r>
            <a:r>
              <a:rPr lang="en-US" sz="2400" u="sng" dirty="0" smtClean="0"/>
              <a:t>explicit mass add &amp; del</a:t>
            </a:r>
            <a:r>
              <a:rPr lang="en-US" sz="2400" dirty="0" smtClean="0"/>
              <a:t>, (b) </a:t>
            </a:r>
            <a:r>
              <a:rPr lang="en-US" sz="2400" u="sng" dirty="0" smtClean="0"/>
              <a:t>do-undo actions</a:t>
            </a:r>
            <a:r>
              <a:rPr lang="en-US" sz="2400" dirty="0" smtClean="0"/>
              <a:t> </a:t>
            </a:r>
            <a:r>
              <a:rPr lang="en-US" sz="2000" dirty="0" smtClean="0"/>
              <a:t>(Atlas, </a:t>
            </a:r>
            <a:r>
              <a:rPr lang="en-US" sz="2000" dirty="0" err="1" smtClean="0"/>
              <a:t>Slashcode</a:t>
            </a:r>
            <a:r>
              <a:rPr lang="en-US" sz="2000" dirty="0" smtClean="0"/>
              <a:t> and Castor)</a:t>
            </a:r>
            <a:r>
              <a:rPr lang="en-US" sz="2400" dirty="0" smtClean="0"/>
              <a:t>, and, </a:t>
            </a:r>
          </a:p>
          <a:p>
            <a:r>
              <a:rPr lang="en-US" sz="2400" dirty="0" smtClean="0"/>
              <a:t>(c) </a:t>
            </a:r>
            <a:r>
              <a:rPr lang="en-US" sz="2400" u="sng" dirty="0" smtClean="0"/>
              <a:t>restructuring due to table </a:t>
            </a:r>
            <a:r>
              <a:rPr lang="en-US" sz="2400" u="sng" dirty="0" err="1" smtClean="0"/>
              <a:t>renamings</a:t>
            </a:r>
            <a:r>
              <a:rPr lang="en-US" sz="2400" u="sng" dirty="0" smtClean="0"/>
              <a:t> </a:t>
            </a:r>
            <a:r>
              <a:rPr lang="en-US" sz="2000" dirty="0" smtClean="0"/>
              <a:t>(4 in </a:t>
            </a:r>
            <a:r>
              <a:rPr lang="en-US" sz="2000" dirty="0" err="1" smtClean="0"/>
              <a:t>Biosql</a:t>
            </a:r>
            <a:r>
              <a:rPr lang="en-US" sz="2000" dirty="0" smtClean="0"/>
              <a:t>, 2 in </a:t>
            </a:r>
            <a:r>
              <a:rPr lang="en-US" sz="2000" dirty="0" err="1" smtClean="0"/>
              <a:t>Zabbix</a:t>
            </a:r>
            <a:r>
              <a:rPr lang="en-US" sz="2000" dirty="0" smtClean="0"/>
              <a:t>)</a:t>
            </a:r>
            <a:r>
              <a:rPr lang="en-US" sz="2400" dirty="0" smtClean="0"/>
              <a:t>.</a:t>
            </a:r>
            <a:endParaRPr lang="el-GR" sz="2400" dirty="0" smtClean="0"/>
          </a:p>
        </p:txBody>
      </p:sp>
    </p:spTree>
    <p:extLst>
      <p:ext uri="{BB962C8B-B14F-4D97-AF65-F5344CB8AC3E}">
        <p14:creationId xmlns:p14="http://schemas.microsoft.com/office/powerpoint/2010/main" xmlns="" val="410382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Percentage of transitions with FK change</a:t>
            </a:r>
            <a:endParaRPr lang="el-GR" sz="3600" dirty="0"/>
          </a:p>
        </p:txBody>
      </p:sp>
      <p:pic>
        <p:nvPicPr>
          <p:cNvPr id="3074" name="Picture 2" descr="C:\WORKING\__killMeAfterwards\pctTransWithFKUpd.png"/>
          <p:cNvPicPr>
            <a:picLocks noChangeAspect="1" noChangeArrowheads="1"/>
          </p:cNvPicPr>
          <p:nvPr/>
        </p:nvPicPr>
        <p:blipFill>
          <a:blip r:embed="rId2" cstate="print"/>
          <a:srcRect/>
          <a:stretch>
            <a:fillRect/>
          </a:stretch>
        </p:blipFill>
        <p:spPr bwMode="auto">
          <a:xfrm>
            <a:off x="539551" y="1268760"/>
            <a:ext cx="6916757" cy="2664296"/>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3" name="Rectangle 2"/>
          <p:cNvSpPr/>
          <p:nvPr/>
        </p:nvSpPr>
        <p:spPr>
          <a:xfrm>
            <a:off x="539552" y="3933056"/>
            <a:ext cx="8136904" cy="2677656"/>
          </a:xfrm>
          <a:prstGeom prst="rect">
            <a:avLst/>
          </a:prstGeom>
        </p:spPr>
        <p:txBody>
          <a:bodyPr wrap="square">
            <a:spAutoFit/>
          </a:bodyPr>
          <a:lstStyle/>
          <a:p>
            <a:r>
              <a:rPr lang="en-US" sz="2400" dirty="0"/>
              <a:t>C</a:t>
            </a:r>
            <a:r>
              <a:rPr lang="en-US" sz="2400" dirty="0" smtClean="0"/>
              <a:t>ommon </a:t>
            </a:r>
            <a:r>
              <a:rPr lang="en-US" sz="2400" dirty="0"/>
              <a:t>theme in all the data </a:t>
            </a:r>
            <a:r>
              <a:rPr lang="en-US" sz="2400" dirty="0" smtClean="0"/>
              <a:t>sets: the </a:t>
            </a:r>
            <a:r>
              <a:rPr lang="en-US" sz="2400" b="1" dirty="0"/>
              <a:t>consistent scarcity of </a:t>
            </a:r>
            <a:r>
              <a:rPr lang="en-US" sz="2400" b="1" dirty="0" smtClean="0"/>
              <a:t>FK changes</a:t>
            </a:r>
            <a:r>
              <a:rPr lang="en-US" sz="2400" dirty="0" smtClean="0"/>
              <a:t> </a:t>
            </a:r>
          </a:p>
          <a:p>
            <a:pPr marL="342900" indent="-342900">
              <a:buFont typeface="Arial" pitchFamily="34" charset="0"/>
              <a:buChar char="•"/>
            </a:pPr>
            <a:r>
              <a:rPr lang="en-US" sz="2400" dirty="0" smtClean="0">
                <a:solidFill>
                  <a:srgbClr val="008000"/>
                </a:solidFill>
              </a:rPr>
              <a:t>Scientific </a:t>
            </a:r>
            <a:r>
              <a:rPr lang="en-US" sz="2400" dirty="0">
                <a:solidFill>
                  <a:srgbClr val="008000"/>
                </a:solidFill>
              </a:rPr>
              <a:t>data </a:t>
            </a:r>
            <a:r>
              <a:rPr lang="en-US" sz="2400" dirty="0" smtClean="0">
                <a:solidFill>
                  <a:srgbClr val="008000"/>
                </a:solidFill>
              </a:rPr>
              <a:t>sets</a:t>
            </a:r>
            <a:r>
              <a:rPr lang="en-US" sz="2400" dirty="0" smtClean="0"/>
              <a:t>: </a:t>
            </a:r>
            <a:r>
              <a:rPr lang="en-US" sz="2400" dirty="0" smtClean="0">
                <a:solidFill>
                  <a:srgbClr val="008000"/>
                </a:solidFill>
              </a:rPr>
              <a:t>short active period + treatment of FK’s as </a:t>
            </a:r>
            <a:r>
              <a:rPr lang="en-US" sz="2400" dirty="0">
                <a:solidFill>
                  <a:srgbClr val="008000"/>
                </a:solidFill>
              </a:rPr>
              <a:t>an integral part of the schema </a:t>
            </a:r>
            <a:r>
              <a:rPr lang="en-US" sz="2400" dirty="0" smtClean="0">
                <a:solidFill>
                  <a:srgbClr val="008000"/>
                </a:solidFill>
              </a:rPr>
              <a:t>(births </a:t>
            </a:r>
            <a:r>
              <a:rPr lang="en-US" sz="2400" dirty="0">
                <a:solidFill>
                  <a:srgbClr val="008000"/>
                </a:solidFill>
              </a:rPr>
              <a:t>and </a:t>
            </a:r>
            <a:r>
              <a:rPr lang="en-US" sz="2400" dirty="0" smtClean="0">
                <a:solidFill>
                  <a:srgbClr val="008000"/>
                </a:solidFill>
              </a:rPr>
              <a:t>deaths of tables and FK’s in sync) =&gt; high </a:t>
            </a:r>
            <a:r>
              <a:rPr lang="en-US" sz="2400" dirty="0" err="1" smtClean="0">
                <a:solidFill>
                  <a:srgbClr val="008000"/>
                </a:solidFill>
              </a:rPr>
              <a:t>pct</a:t>
            </a:r>
            <a:r>
              <a:rPr lang="en-US" sz="2400" dirty="0" smtClean="0">
                <a:solidFill>
                  <a:srgbClr val="008000"/>
                </a:solidFill>
              </a:rPr>
              <a:t> of transitions with FK change</a:t>
            </a:r>
          </a:p>
          <a:p>
            <a:pPr marL="342900" indent="-342900">
              <a:buFont typeface="Arial" pitchFamily="34" charset="0"/>
              <a:buChar char="•"/>
            </a:pPr>
            <a:r>
              <a:rPr lang="en-US" sz="2400" dirty="0" smtClean="0"/>
              <a:t>The rest: FK </a:t>
            </a:r>
            <a:r>
              <a:rPr lang="en-US" sz="2400" dirty="0" err="1" smtClean="0"/>
              <a:t>b&amp;d</a:t>
            </a:r>
            <a:r>
              <a:rPr lang="en-US" sz="2400" dirty="0" smtClean="0"/>
              <a:t> are rare and explicit (w/o mass removals, would be even less)</a:t>
            </a:r>
            <a:endParaRPr lang="en-US" sz="2400" dirty="0"/>
          </a:p>
        </p:txBody>
      </p:sp>
      <p:sp>
        <p:nvSpPr>
          <p:cNvPr id="5" name="Rectangle 4"/>
          <p:cNvSpPr/>
          <p:nvPr/>
        </p:nvSpPr>
        <p:spPr>
          <a:xfrm>
            <a:off x="539552" y="1820114"/>
            <a:ext cx="7056784" cy="665777"/>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023439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Characteristics of the heartbeat of schemata </a:t>
            </a:r>
            <a:r>
              <a:rPr lang="en-US" dirty="0" err="1" smtClean="0"/>
              <a:t>wrt</a:t>
            </a:r>
            <a:r>
              <a:rPr lang="en-US" dirty="0" smtClean="0"/>
              <a:t> Foreign Keys </a:t>
            </a:r>
            <a:endParaRPr lang="el-GR" dirty="0"/>
          </a:p>
        </p:txBody>
      </p:sp>
      <p:sp>
        <p:nvSpPr>
          <p:cNvPr id="5" name="Content Placeholder 4"/>
          <p:cNvSpPr>
            <a:spLocks noGrp="1"/>
          </p:cNvSpPr>
          <p:nvPr>
            <p:ph idx="1"/>
          </p:nvPr>
        </p:nvSpPr>
        <p:spPr/>
        <p:txBody>
          <a:bodyPr>
            <a:normAutofit lnSpcReduction="10000"/>
          </a:bodyPr>
          <a:lstStyle/>
          <a:p>
            <a:r>
              <a:rPr lang="en-US" b="1" dirty="0" smtClean="0"/>
              <a:t>Scarcity of FK change</a:t>
            </a:r>
            <a:r>
              <a:rPr lang="en-US" dirty="0" smtClean="0"/>
              <a:t>: expectedly very few transitions come with FK change, except for idiosyncratic cases</a:t>
            </a:r>
          </a:p>
          <a:p>
            <a:r>
              <a:rPr lang="en-US" b="1" dirty="0" smtClean="0"/>
              <a:t>Low volume</a:t>
            </a:r>
            <a:r>
              <a:rPr lang="en-US" dirty="0" smtClean="0"/>
              <a:t>: typically 1 FK change at a time, except for mass add/del</a:t>
            </a:r>
          </a:p>
          <a:p>
            <a:r>
              <a:rPr lang="en-US" b="1" dirty="0"/>
              <a:t>Birth &amp; deaths are proportionally spread in </a:t>
            </a:r>
            <a:r>
              <a:rPr lang="en-US" b="1" dirty="0" smtClean="0"/>
              <a:t>time</a:t>
            </a:r>
            <a:r>
              <a:rPr lang="en-US" dirty="0" smtClean="0"/>
              <a:t> </a:t>
            </a:r>
          </a:p>
          <a:p>
            <a:r>
              <a:rPr lang="en-US" dirty="0" smtClean="0"/>
              <a:t>Occasional </a:t>
            </a:r>
            <a:r>
              <a:rPr lang="en-US" b="1" dirty="0" smtClean="0"/>
              <a:t>do-undo</a:t>
            </a:r>
            <a:r>
              <a:rPr lang="en-US" dirty="0" smtClean="0"/>
              <a:t> and restructuring due to </a:t>
            </a:r>
            <a:r>
              <a:rPr lang="en-US" b="1" dirty="0" smtClean="0"/>
              <a:t>table renames</a:t>
            </a:r>
            <a:endParaRPr lang="el-GR" b="1" dirty="0"/>
          </a:p>
        </p:txBody>
      </p:sp>
      <p:sp>
        <p:nvSpPr>
          <p:cNvPr id="3" name="Slide Number Placeholder 2"/>
          <p:cNvSpPr>
            <a:spLocks noGrp="1"/>
          </p:cNvSpPr>
          <p:nvPr>
            <p:ph type="sldNum" sz="quarter" idx="12"/>
          </p:nvPr>
        </p:nvSpPr>
        <p:spPr/>
        <p:txBody>
          <a:bodyPr/>
          <a:lstStyle/>
          <a:p>
            <a:fld id="{647B092A-BB10-4E5B-8F93-29EC14EE3BCE}" type="slidenum">
              <a:rPr lang="el-GR" smtClean="0"/>
              <a:pPr/>
              <a:t>26</a:t>
            </a:fld>
            <a:endParaRPr lang="el-GR"/>
          </a:p>
        </p:txBody>
      </p:sp>
      <p:pic>
        <p:nvPicPr>
          <p:cNvPr id="6" name="Picture 20" descr="bar graphs,business concepts,businesses,charts,concepts,emoticons,emotions,graphs,presentations,smiley,smiley face,smiley faces,smileys,smilie,smilie face,smilie faces,smilies,smily,smily face,smily faces,smilys,symbols"/>
          <p:cNvPicPr>
            <a:picLocks noChangeAspect="1" noChangeArrowheads="1"/>
          </p:cNvPicPr>
          <p:nvPr/>
        </p:nvPicPr>
        <p:blipFill>
          <a:blip r:embed="rId2" cstate="print"/>
          <a:srcRect/>
          <a:stretch>
            <a:fillRect/>
          </a:stretch>
        </p:blipFill>
        <p:spPr bwMode="auto">
          <a:xfrm>
            <a:off x="7740352" y="5526360"/>
            <a:ext cx="1331640" cy="1331640"/>
          </a:xfrm>
          <a:prstGeom prst="rect">
            <a:avLst/>
          </a:prstGeom>
          <a:noFill/>
        </p:spPr>
      </p:pic>
      <p:grpSp>
        <p:nvGrpSpPr>
          <p:cNvPr id="7" name="Group 9"/>
          <p:cNvGrpSpPr/>
          <p:nvPr/>
        </p:nvGrpSpPr>
        <p:grpSpPr>
          <a:xfrm>
            <a:off x="8096894" y="4653136"/>
            <a:ext cx="1018870" cy="1080120"/>
            <a:chOff x="7772626" y="116632"/>
            <a:chExt cx="1018870" cy="1080120"/>
          </a:xfrm>
        </p:grpSpPr>
        <p:pic>
          <p:nvPicPr>
            <p:cNvPr id="8" name="Picture 45" descr="C:\Users\pvassil\AppData\Local\Microsoft\Windows\Temporary Internet Files\Content.IE5\USRROZJH\MC900384174[1].wmf"/>
            <p:cNvPicPr>
              <a:picLocks noChangeAspect="1" noChangeArrowheads="1"/>
            </p:cNvPicPr>
            <p:nvPr/>
          </p:nvPicPr>
          <p:blipFill>
            <a:blip r:embed="rId3" cstate="print"/>
            <a:srcRect/>
            <a:stretch>
              <a:fillRect/>
            </a:stretch>
          </p:blipFill>
          <p:spPr bwMode="auto">
            <a:xfrm>
              <a:off x="7884368" y="116632"/>
              <a:ext cx="880965" cy="951902"/>
            </a:xfrm>
            <a:prstGeom prst="rect">
              <a:avLst/>
            </a:prstGeom>
            <a:noFill/>
          </p:spPr>
        </p:pic>
        <p:pic>
          <p:nvPicPr>
            <p:cNvPr id="9" name="Picture 43" descr="C:\Users\pvassil\AppData\Local\Microsoft\Windows\Temporary Internet Files\Content.IE5\NCZARXT3\MC900441397[1].png"/>
            <p:cNvPicPr>
              <a:picLocks noChangeAspect="1" noChangeArrowheads="1"/>
            </p:cNvPicPr>
            <p:nvPr/>
          </p:nvPicPr>
          <p:blipFill>
            <a:blip r:embed="rId4" cstate="print"/>
            <a:srcRect/>
            <a:stretch>
              <a:fillRect/>
            </a:stretch>
          </p:blipFill>
          <p:spPr bwMode="auto">
            <a:xfrm>
              <a:off x="7772626" y="188640"/>
              <a:ext cx="1018870" cy="1008112"/>
            </a:xfrm>
            <a:prstGeom prst="rect">
              <a:avLst/>
            </a:prstGeom>
            <a:noFill/>
          </p:spPr>
        </p:pic>
      </p:grpSp>
    </p:spTree>
    <p:extLst>
      <p:ext uri="{BB962C8B-B14F-4D97-AF65-F5344CB8AC3E}">
        <p14:creationId xmlns:p14="http://schemas.microsoft.com/office/powerpoint/2010/main" xmlns="" val="1283359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mysterious case of the disappearing foreign keys</a:t>
            </a:r>
            <a:endParaRPr lang="el-GR" dirty="0"/>
          </a:p>
        </p:txBody>
      </p:sp>
      <p:sp>
        <p:nvSpPr>
          <p:cNvPr id="3" name="Text Placeholder 2"/>
          <p:cNvSpPr>
            <a:spLocks noGrp="1"/>
          </p:cNvSpPr>
          <p:nvPr>
            <p:ph type="body" idx="1"/>
          </p:nvPr>
        </p:nvSpPr>
        <p:spPr/>
        <p:txBody>
          <a:bodyPr>
            <a:normAutofit fontScale="92500" lnSpcReduction="20000"/>
          </a:bodyPr>
          <a:lstStyle/>
          <a:p>
            <a:pPr lvl="0">
              <a:defRPr/>
            </a:pPr>
            <a:r>
              <a:rPr lang="en-US" dirty="0" smtClean="0">
                <a:solidFill>
                  <a:srgbClr val="5F5F5F"/>
                </a:solidFill>
              </a:rPr>
              <a:t>Context and background</a:t>
            </a:r>
          </a:p>
          <a:p>
            <a:pPr lvl="0">
              <a:defRPr/>
            </a:pPr>
            <a:r>
              <a:rPr lang="en-US" dirty="0" smtClean="0">
                <a:solidFill>
                  <a:srgbClr val="5F5F5F"/>
                </a:solidFill>
              </a:rPr>
              <a:t>Setup of our study</a:t>
            </a:r>
          </a:p>
          <a:p>
            <a:pPr lvl="0">
              <a:defRPr/>
            </a:pPr>
            <a:r>
              <a:rPr lang="en-US" dirty="0" smtClean="0">
                <a:solidFill>
                  <a:srgbClr val="5F5F5F"/>
                </a:solidFill>
              </a:rPr>
              <a:t>Main findings</a:t>
            </a:r>
          </a:p>
          <a:p>
            <a:pPr lvl="0">
              <a:defRPr/>
            </a:pPr>
            <a:r>
              <a:rPr lang="en-US" u="sng" dirty="0" smtClean="0">
                <a:solidFill>
                  <a:srgbClr val="5F5F5F"/>
                </a:solidFill>
              </a:rPr>
              <a:t>Strange things happening with FK’s</a:t>
            </a:r>
          </a:p>
          <a:p>
            <a:pPr lvl="0">
              <a:defRPr/>
            </a:pPr>
            <a:r>
              <a:rPr lang="en-US" dirty="0" smtClean="0">
                <a:solidFill>
                  <a:srgbClr val="5F5F5F"/>
                </a:solidFill>
              </a:rPr>
              <a:t>Lessons learned, open issues &amp; why bother</a:t>
            </a:r>
            <a:endParaRPr lang="el-GR" dirty="0">
              <a:solidFill>
                <a:srgbClr val="5F5F5F"/>
              </a:solidFill>
            </a:endParaRPr>
          </a:p>
        </p:txBody>
      </p:sp>
      <p:sp>
        <p:nvSpPr>
          <p:cNvPr id="4" name="Slide Number Placeholder 3"/>
          <p:cNvSpPr>
            <a:spLocks noGrp="1"/>
          </p:cNvSpPr>
          <p:nvPr>
            <p:ph type="sldNum" sz="quarter" idx="12"/>
          </p:nvPr>
        </p:nvSpPr>
        <p:spPr/>
        <p:txBody>
          <a:bodyPr/>
          <a:lstStyle/>
          <a:p>
            <a:fld id="{647B092A-BB10-4E5B-8F93-29EC14EE3BCE}" type="slidenum">
              <a:rPr lang="el-GR" smtClean="0"/>
              <a:pPr/>
              <a:t>27</a:t>
            </a:fld>
            <a:endParaRPr lang="el-GR"/>
          </a:p>
        </p:txBody>
      </p:sp>
    </p:spTree>
    <p:extLst>
      <p:ext uri="{BB962C8B-B14F-4D97-AF65-F5344CB8AC3E}">
        <p14:creationId xmlns:p14="http://schemas.microsoft.com/office/powerpoint/2010/main" xmlns="" val="398673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Autofit/>
          </a:bodyPr>
          <a:lstStyle/>
          <a:p>
            <a:pPr algn="r"/>
            <a:r>
              <a:rPr lang="en-US" sz="3600" dirty="0" smtClean="0"/>
              <a:t>Heartbeat of change: CMS’s</a:t>
            </a:r>
            <a:br>
              <a:rPr lang="en-US" sz="3600" dirty="0" smtClean="0"/>
            </a:b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6" name="Picture 2" descr="D:\Travel\2017-08\Slashcode_hb_blu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692696"/>
            <a:ext cx="8347922" cy="302365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WORKING\__killMeAfterwards\W2.png"/>
          <p:cNvPicPr>
            <a:picLocks noChangeAspect="1" noChangeArrowheads="1"/>
          </p:cNvPicPr>
          <p:nvPr/>
        </p:nvPicPr>
        <p:blipFill>
          <a:blip r:embed="rId3" cstate="print"/>
          <a:srcRect t="70454"/>
          <a:stretch>
            <a:fillRect/>
          </a:stretch>
        </p:blipFill>
        <p:spPr bwMode="auto">
          <a:xfrm>
            <a:off x="395536" y="3681794"/>
            <a:ext cx="8345348" cy="2971800"/>
          </a:xfrm>
          <a:prstGeom prst="rect">
            <a:avLst/>
          </a:prstGeom>
          <a:noFill/>
        </p:spPr>
      </p:pic>
    </p:spTree>
    <p:extLst>
      <p:ext uri="{BB962C8B-B14F-4D97-AF65-F5344CB8AC3E}">
        <p14:creationId xmlns:p14="http://schemas.microsoft.com/office/powerpoint/2010/main" xmlns="" val="1374094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Slashcode</a:t>
            </a:r>
            <a:r>
              <a:rPr lang="en-US" dirty="0" smtClean="0"/>
              <a:t>: the disappearing FK’s</a:t>
            </a:r>
            <a:endParaRPr lang="el-GR" dirty="0"/>
          </a:p>
        </p:txBody>
      </p:sp>
      <p:sp>
        <p:nvSpPr>
          <p:cNvPr id="3" name="Content Placeholder 2"/>
          <p:cNvSpPr>
            <a:spLocks noGrp="1"/>
          </p:cNvSpPr>
          <p:nvPr>
            <p:ph idx="1"/>
          </p:nvPr>
        </p:nvSpPr>
        <p:spPr/>
        <p:txBody>
          <a:bodyPr>
            <a:normAutofit fontScale="85000" lnSpcReduction="20000"/>
          </a:bodyPr>
          <a:lstStyle/>
          <a:p>
            <a:r>
              <a:rPr lang="en-US" dirty="0"/>
              <a:t>At </a:t>
            </a:r>
            <a:r>
              <a:rPr lang="en-US" dirty="0">
                <a:solidFill>
                  <a:srgbClr val="C00000"/>
                </a:solidFill>
              </a:rPr>
              <a:t>the end </a:t>
            </a:r>
            <a:r>
              <a:rPr lang="en-US" dirty="0"/>
              <a:t>of </a:t>
            </a:r>
            <a:r>
              <a:rPr lang="en-US" dirty="0" smtClean="0"/>
              <a:t>its studied history, and </a:t>
            </a:r>
            <a:r>
              <a:rPr lang="en-US" dirty="0"/>
              <a:t>via a </a:t>
            </a:r>
            <a:r>
              <a:rPr lang="en-US" dirty="0">
                <a:solidFill>
                  <a:srgbClr val="FF0000"/>
                </a:solidFill>
              </a:rPr>
              <a:t>progressive removal </a:t>
            </a:r>
            <a:r>
              <a:rPr lang="en-US" dirty="0" smtClean="0">
                <a:solidFill>
                  <a:srgbClr val="FF0000"/>
                </a:solidFill>
              </a:rPr>
              <a:t>period</a:t>
            </a:r>
            <a:r>
              <a:rPr lang="en-US" dirty="0" smtClean="0"/>
              <a:t>, </a:t>
            </a:r>
            <a:r>
              <a:rPr lang="en-US" dirty="0"/>
              <a:t>the schema is left with </a:t>
            </a:r>
            <a:r>
              <a:rPr lang="en-US" dirty="0">
                <a:solidFill>
                  <a:srgbClr val="C00000"/>
                </a:solidFill>
              </a:rPr>
              <a:t>zero foreign keys. </a:t>
            </a:r>
            <a:endParaRPr lang="en-US" dirty="0" smtClean="0">
              <a:solidFill>
                <a:srgbClr val="C00000"/>
              </a:solidFill>
            </a:endParaRPr>
          </a:p>
          <a:p>
            <a:r>
              <a:rPr lang="en-US" dirty="0" smtClean="0"/>
              <a:t>Interestingly </a:t>
            </a:r>
            <a:r>
              <a:rPr lang="en-US" dirty="0"/>
              <a:t>enough, </a:t>
            </a:r>
            <a:r>
              <a:rPr lang="en-US" dirty="0" smtClean="0"/>
              <a:t>the </a:t>
            </a:r>
            <a:r>
              <a:rPr lang="en-US" dirty="0"/>
              <a:t>schema also contained </a:t>
            </a:r>
            <a:r>
              <a:rPr lang="en-US" dirty="0" smtClean="0">
                <a:solidFill>
                  <a:srgbClr val="C00000"/>
                </a:solidFill>
              </a:rPr>
              <a:t>zero foreign </a:t>
            </a:r>
            <a:r>
              <a:rPr lang="en-US" dirty="0">
                <a:solidFill>
                  <a:srgbClr val="C00000"/>
                </a:solidFill>
              </a:rPr>
              <a:t>keys at its start. </a:t>
            </a:r>
            <a:endParaRPr lang="en-US" dirty="0" smtClean="0">
              <a:solidFill>
                <a:srgbClr val="C00000"/>
              </a:solidFill>
            </a:endParaRPr>
          </a:p>
          <a:p>
            <a:r>
              <a:rPr lang="en-US" dirty="0" smtClean="0"/>
              <a:t>Quite </a:t>
            </a:r>
            <a:r>
              <a:rPr lang="en-US" dirty="0"/>
              <a:t>importantly, </a:t>
            </a:r>
            <a:r>
              <a:rPr lang="en-US" dirty="0" err="1"/>
              <a:t>Slashcode's</a:t>
            </a:r>
            <a:r>
              <a:rPr lang="en-US" dirty="0"/>
              <a:t> behavior holds both </a:t>
            </a:r>
            <a:r>
              <a:rPr lang="en-US" dirty="0">
                <a:solidFill>
                  <a:srgbClr val="C00000"/>
                </a:solidFill>
              </a:rPr>
              <a:t>foreign key additions and deletions mostly happening explicitly </a:t>
            </a:r>
            <a:r>
              <a:rPr lang="en-US" dirty="0"/>
              <a:t>(i.e., without the addition or removal of the involved tables). </a:t>
            </a:r>
            <a:endParaRPr lang="en-US" dirty="0" smtClean="0"/>
          </a:p>
          <a:p>
            <a:r>
              <a:rPr lang="en-US" dirty="0" smtClean="0"/>
              <a:t>In </a:t>
            </a:r>
            <a:r>
              <a:rPr lang="en-US" dirty="0"/>
              <a:t>other words, it appears that </a:t>
            </a:r>
            <a:r>
              <a:rPr lang="en-US" b="1" dirty="0">
                <a:solidFill>
                  <a:srgbClr val="C00000"/>
                </a:solidFill>
              </a:rPr>
              <a:t>foreign keys are treated as a disposable add-on that was removed when problems occurred.</a:t>
            </a:r>
            <a:r>
              <a:rPr lang="en-US" dirty="0"/>
              <a:t> </a:t>
            </a:r>
            <a:endParaRPr lang="el-GR" dirty="0"/>
          </a:p>
          <a:p>
            <a:endParaRPr lang="el-GR" dirty="0"/>
          </a:p>
        </p:txBody>
      </p:sp>
      <p:sp>
        <p:nvSpPr>
          <p:cNvPr id="4" name="Slide Number Placeholder 3"/>
          <p:cNvSpPr>
            <a:spLocks noGrp="1"/>
          </p:cNvSpPr>
          <p:nvPr>
            <p:ph type="sldNum" sz="quarter" idx="12"/>
          </p:nvPr>
        </p:nvSpPr>
        <p:spPr/>
        <p:txBody>
          <a:bodyPr/>
          <a:lstStyle/>
          <a:p>
            <a:fld id="{647B092A-BB10-4E5B-8F93-29EC14EE3BCE}" type="slidenum">
              <a:rPr lang="el-GR" smtClean="0"/>
              <a:pPr/>
              <a:t>29</a:t>
            </a:fld>
            <a:endParaRPr lang="el-GR"/>
          </a:p>
        </p:txBody>
      </p:sp>
    </p:spTree>
    <p:extLst>
      <p:ext uri="{BB962C8B-B14F-4D97-AF65-F5344CB8AC3E}">
        <p14:creationId xmlns:p14="http://schemas.microsoft.com/office/powerpoint/2010/main" xmlns="" val="289924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smtClean="0"/>
              <a:t>Why is schema evolution so important?</a:t>
            </a:r>
            <a:endParaRPr lang="en-US" sz="3600" dirty="0"/>
          </a:p>
        </p:txBody>
      </p:sp>
      <p:sp>
        <p:nvSpPr>
          <p:cNvPr id="21507" name="Content Placeholder 2"/>
          <p:cNvSpPr>
            <a:spLocks noGrp="1"/>
          </p:cNvSpPr>
          <p:nvPr>
            <p:ph idx="1"/>
          </p:nvPr>
        </p:nvSpPr>
        <p:spPr>
          <a:xfrm>
            <a:off x="457200" y="1500188"/>
            <a:ext cx="8472488" cy="5169172"/>
          </a:xfrm>
        </p:spPr>
        <p:txBody>
          <a:bodyPr>
            <a:normAutofit lnSpcReduction="10000"/>
          </a:bodyPr>
          <a:lstStyle/>
          <a:p>
            <a:r>
              <a:rPr lang="en-US" sz="2400" dirty="0" smtClean="0"/>
              <a:t>Software and DB </a:t>
            </a:r>
            <a:r>
              <a:rPr lang="en-US" sz="2400" b="1" dirty="0" smtClean="0"/>
              <a:t>maintenance</a:t>
            </a:r>
            <a:r>
              <a:rPr lang="en-US" sz="2400" dirty="0" smtClean="0"/>
              <a:t> makes up for </a:t>
            </a:r>
            <a:r>
              <a:rPr lang="en-US" sz="2400" b="1" dirty="0" smtClean="0"/>
              <a:t>at least 50% of all resources spent in a project</a:t>
            </a:r>
            <a:r>
              <a:rPr lang="en-US" sz="2400" dirty="0" smtClean="0"/>
              <a:t>.</a:t>
            </a:r>
          </a:p>
          <a:p>
            <a:r>
              <a:rPr lang="en-US" sz="2400" b="1" dirty="0" smtClean="0"/>
              <a:t>Databases are rarely stand-alone: typically, an entire ecosystem of applications is structured around them =&gt;</a:t>
            </a:r>
          </a:p>
          <a:p>
            <a:r>
              <a:rPr lang="en-US" sz="2400" b="1" dirty="0" smtClean="0"/>
              <a:t>Changes in the schema can impact a large </a:t>
            </a:r>
            <a:r>
              <a:rPr lang="en-US" sz="2400" dirty="0" smtClean="0"/>
              <a:t>(typically, not traced) </a:t>
            </a:r>
            <a:r>
              <a:rPr lang="en-US" sz="2400" b="1" dirty="0" smtClean="0"/>
              <a:t>number of surrounding app’s</a:t>
            </a:r>
            <a:r>
              <a:rPr lang="en-US" sz="2400" dirty="0" smtClean="0"/>
              <a:t>, without explicit identification of the impact. </a:t>
            </a:r>
          </a:p>
          <a:p>
            <a:pPr>
              <a:buNone/>
            </a:pPr>
            <a:endParaRPr lang="en-US" sz="2400" dirty="0" smtClean="0"/>
          </a:p>
          <a:p>
            <a:pPr lvl="1" algn="ctr">
              <a:buNone/>
            </a:pPr>
            <a:r>
              <a:rPr lang="en-US" sz="2400" dirty="0" smtClean="0"/>
              <a:t>Is it possible to </a:t>
            </a:r>
            <a:r>
              <a:rPr lang="en-US" sz="2400" b="1" dirty="0" smtClean="0">
                <a:solidFill>
                  <a:srgbClr val="0000FF"/>
                </a:solidFill>
              </a:rPr>
              <a:t>“design for evolution” </a:t>
            </a:r>
            <a:r>
              <a:rPr lang="en-US" sz="2400" dirty="0" smtClean="0"/>
              <a:t>and </a:t>
            </a:r>
            <a:r>
              <a:rPr lang="en-US" sz="2400" b="1" dirty="0" smtClean="0"/>
              <a:t>minimize the impact of evolution</a:t>
            </a:r>
            <a:r>
              <a:rPr lang="en-US" sz="2400" dirty="0" smtClean="0"/>
              <a:t> to the surrounding applications?</a:t>
            </a:r>
          </a:p>
          <a:p>
            <a:endParaRPr lang="en-US" sz="2400" dirty="0" smtClean="0"/>
          </a:p>
          <a:p>
            <a:pPr algn="ctr">
              <a:buNone/>
            </a:pPr>
            <a:r>
              <a:rPr lang="en-US" sz="2400" b="1" dirty="0" smtClean="0">
                <a:solidFill>
                  <a:srgbClr val="FF0000"/>
                </a:solidFill>
              </a:rPr>
              <a:t>… But first, we need to know the “patterns of evolution” of relational schemata! …</a:t>
            </a:r>
          </a:p>
        </p:txBody>
      </p:sp>
      <p:sp>
        <p:nvSpPr>
          <p:cNvPr id="5" name="Slide Number Placeholder 4"/>
          <p:cNvSpPr>
            <a:spLocks noGrp="1"/>
          </p:cNvSpPr>
          <p:nvPr>
            <p:ph type="sldNum" sz="quarter" idx="12"/>
          </p:nvPr>
        </p:nvSpPr>
        <p:spPr>
          <a:xfrm>
            <a:off x="6553200" y="6356350"/>
            <a:ext cx="2133600" cy="365125"/>
          </a:xfrm>
        </p:spPr>
        <p:txBody>
          <a:bodyPr/>
          <a:lstStyle/>
          <a:p>
            <a:fld id="{69E29E33-B620-47F9-BB04-8846C2A5AFCC}" type="slidenum">
              <a:rPr lang="en-US" smtClean="0"/>
              <a:pPr/>
              <a:t>3</a:t>
            </a:fld>
            <a:endParaRPr lang="en-US" dirty="0"/>
          </a:p>
        </p:txBody>
      </p:sp>
    </p:spTree>
    <p:extLst>
      <p:ext uri="{BB962C8B-B14F-4D97-AF65-F5344CB8AC3E}">
        <p14:creationId xmlns:p14="http://schemas.microsoft.com/office/powerpoint/2010/main" xmlns="" val="31358699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D:\Travel\2017-08\Slashcode_hb_blu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747792"/>
            <a:ext cx="8468907" cy="306747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a:xfrm>
            <a:off x="457200" y="152400"/>
            <a:ext cx="8229600" cy="1143000"/>
          </a:xfrm>
        </p:spPr>
        <p:txBody>
          <a:bodyPr>
            <a:noAutofit/>
          </a:bodyPr>
          <a:lstStyle/>
          <a:p>
            <a:pPr algn="l"/>
            <a:r>
              <a:rPr lang="en-US" sz="3600" dirty="0" err="1" smtClean="0"/>
              <a:t>Slashcode</a:t>
            </a:r>
            <a:r>
              <a:rPr lang="en-US" sz="3600" dirty="0" smtClean="0"/>
              <a:t>: the disappearing FK’s</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5" name="Rectangle 4"/>
          <p:cNvSpPr/>
          <p:nvPr/>
        </p:nvSpPr>
        <p:spPr>
          <a:xfrm>
            <a:off x="7162800" y="1808584"/>
            <a:ext cx="1981200" cy="738664"/>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r"/>
            <a:r>
              <a:rPr lang="en-US" sz="1400" dirty="0" smtClean="0"/>
              <a:t>1</a:t>
            </a:r>
            <a:r>
              <a:rPr lang="en-US" sz="1400" baseline="30000" dirty="0" smtClean="0"/>
              <a:t>st</a:t>
            </a:r>
            <a:r>
              <a:rPr lang="en-US" sz="1400" dirty="0" smtClean="0"/>
              <a:t> massive foreign key removal (rev 1.120), </a:t>
            </a:r>
          </a:p>
          <a:p>
            <a:pPr algn="r"/>
            <a:r>
              <a:rPr lang="en-US" sz="1400" dirty="0" smtClean="0"/>
              <a:t>22 FK’s deleted.</a:t>
            </a:r>
            <a:endParaRPr lang="el-GR" sz="1400" dirty="0"/>
          </a:p>
        </p:txBody>
      </p:sp>
      <p:sp>
        <p:nvSpPr>
          <p:cNvPr id="6" name="Rectangle 5"/>
          <p:cNvSpPr/>
          <p:nvPr/>
        </p:nvSpPr>
        <p:spPr>
          <a:xfrm>
            <a:off x="7164288" y="2780928"/>
            <a:ext cx="1979712" cy="52322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r"/>
            <a:r>
              <a:rPr lang="en-US" sz="1400" dirty="0" smtClean="0"/>
              <a:t>2</a:t>
            </a:r>
            <a:r>
              <a:rPr lang="en-US" sz="1400" baseline="30000" dirty="0" smtClean="0"/>
              <a:t>nd</a:t>
            </a:r>
            <a:r>
              <a:rPr lang="en-US" sz="1400" dirty="0" smtClean="0"/>
              <a:t> massive deletion (rev 1.151), 10 FK's deleted</a:t>
            </a:r>
          </a:p>
        </p:txBody>
      </p:sp>
      <p:cxnSp>
        <p:nvCxnSpPr>
          <p:cNvPr id="9" name="Straight Arrow Connector 8"/>
          <p:cNvCxnSpPr/>
          <p:nvPr/>
        </p:nvCxnSpPr>
        <p:spPr>
          <a:xfrm flipH="1">
            <a:off x="5940152" y="2189584"/>
            <a:ext cx="1222648" cy="289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1"/>
          </p:cNvCxnSpPr>
          <p:nvPr/>
        </p:nvCxnSpPr>
        <p:spPr>
          <a:xfrm flipH="1">
            <a:off x="6588224" y="3042538"/>
            <a:ext cx="576064" cy="24026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380312" y="3645024"/>
            <a:ext cx="1763688" cy="52322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r"/>
            <a:r>
              <a:rPr lang="en-US" sz="1400" dirty="0" smtClean="0"/>
              <a:t>3</a:t>
            </a:r>
            <a:r>
              <a:rPr lang="en-US" sz="1400" baseline="30000" dirty="0" smtClean="0"/>
              <a:t>rd</a:t>
            </a:r>
            <a:r>
              <a:rPr lang="en-US" sz="1400" dirty="0" smtClean="0"/>
              <a:t> deletion (rev 1.174), 3 FK's deleted</a:t>
            </a:r>
          </a:p>
        </p:txBody>
      </p:sp>
      <p:sp>
        <p:nvSpPr>
          <p:cNvPr id="17" name="Rectangle 16"/>
          <p:cNvSpPr/>
          <p:nvPr/>
        </p:nvSpPr>
        <p:spPr>
          <a:xfrm>
            <a:off x="7452320" y="4345940"/>
            <a:ext cx="1691680" cy="52322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r"/>
            <a:r>
              <a:rPr lang="en-US" sz="1400" dirty="0" smtClean="0"/>
              <a:t>4</a:t>
            </a:r>
            <a:r>
              <a:rPr lang="en-US" sz="1400" baseline="30000" dirty="0" smtClean="0"/>
              <a:t>th</a:t>
            </a:r>
            <a:r>
              <a:rPr lang="en-US" sz="1400" dirty="0" smtClean="0"/>
              <a:t>  deletion (rev 1.189) 1 FK deleted </a:t>
            </a:r>
          </a:p>
        </p:txBody>
      </p:sp>
      <p:sp>
        <p:nvSpPr>
          <p:cNvPr id="18" name="Rectangle 17"/>
          <p:cNvSpPr/>
          <p:nvPr/>
        </p:nvSpPr>
        <p:spPr>
          <a:xfrm>
            <a:off x="7452320" y="4994012"/>
            <a:ext cx="1691680" cy="52322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r"/>
            <a:r>
              <a:rPr lang="en-US" sz="1400" dirty="0" smtClean="0"/>
              <a:t>5</a:t>
            </a:r>
            <a:r>
              <a:rPr lang="en-US" sz="1400" baseline="30000" dirty="0" smtClean="0"/>
              <a:t>th</a:t>
            </a:r>
            <a:r>
              <a:rPr lang="en-US" sz="1400" dirty="0" smtClean="0"/>
              <a:t> deletion (rev 1.201)  1 FK deleted</a:t>
            </a:r>
          </a:p>
        </p:txBody>
      </p:sp>
      <p:cxnSp>
        <p:nvCxnSpPr>
          <p:cNvPr id="21" name="Straight Arrow Connector 20"/>
          <p:cNvCxnSpPr>
            <a:stCxn id="17" idx="1"/>
          </p:cNvCxnSpPr>
          <p:nvPr/>
        </p:nvCxnSpPr>
        <p:spPr>
          <a:xfrm flipH="1">
            <a:off x="7092280" y="4607550"/>
            <a:ext cx="360040" cy="1053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1"/>
          </p:cNvCxnSpPr>
          <p:nvPr/>
        </p:nvCxnSpPr>
        <p:spPr>
          <a:xfrm flipH="1">
            <a:off x="6948264" y="3906634"/>
            <a:ext cx="432048" cy="1637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8" idx="1"/>
          </p:cNvCxnSpPr>
          <p:nvPr/>
        </p:nvCxnSpPr>
        <p:spPr>
          <a:xfrm>
            <a:off x="7452320" y="5255622"/>
            <a:ext cx="0" cy="4056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27446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7010400" cy="3046988"/>
          </a:xfrm>
          <a:prstGeom prst="rect">
            <a:avLst/>
          </a:prstGeom>
        </p:spPr>
        <p:txBody>
          <a:bodyPr wrap="square">
            <a:spAutoFit/>
          </a:bodyPr>
          <a:lstStyle/>
          <a:p>
            <a:r>
              <a:rPr lang="en-US" sz="1600" dirty="0" smtClean="0">
                <a:latin typeface="Consolas" pitchFamily="49" charset="0"/>
              </a:rPr>
              <a:t>"Commented-out foreign keys are ones which currently cannot be used because </a:t>
            </a:r>
            <a:r>
              <a:rPr lang="en-US" sz="1600" dirty="0" smtClean="0">
                <a:solidFill>
                  <a:srgbClr val="C00000"/>
                </a:solidFill>
                <a:latin typeface="Consolas" pitchFamily="49" charset="0"/>
              </a:rPr>
              <a:t>they refer to a primary key which is NOT NULL AUTO INCREMENT and the child's key either has a default value which would be invalid for an auto increment field, typically NOT NULL DEFAULT '0'. </a:t>
            </a:r>
          </a:p>
          <a:p>
            <a:r>
              <a:rPr lang="en-US" sz="1600" dirty="0" smtClean="0">
                <a:latin typeface="Consolas" pitchFamily="49" charset="0"/>
              </a:rPr>
              <a:t>Or, in some cases, </a:t>
            </a:r>
            <a:r>
              <a:rPr lang="en-US" sz="1600" dirty="0" smtClean="0">
                <a:solidFill>
                  <a:srgbClr val="FF0000"/>
                </a:solidFill>
                <a:latin typeface="Consolas" pitchFamily="49" charset="0"/>
              </a:rPr>
              <a:t>the primary key is e.g. VARCHAR(20) NOT NULL and the child's key will be VARCHAR(20). The possibility of NULLs negates the ability to add a foreign key. </a:t>
            </a:r>
            <a:r>
              <a:rPr lang="en-US" sz="1600" dirty="0" smtClean="0">
                <a:latin typeface="Consolas" pitchFamily="49" charset="0"/>
              </a:rPr>
              <a:t>&lt;= That's my current theory, but it doesn't explain why </a:t>
            </a:r>
            <a:r>
              <a:rPr lang="en-US" sz="1600" dirty="0" err="1" smtClean="0">
                <a:latin typeface="Consolas" pitchFamily="49" charset="0"/>
              </a:rPr>
              <a:t>discussions.topic</a:t>
            </a:r>
            <a:r>
              <a:rPr lang="en-US" sz="1600" dirty="0" smtClean="0">
                <a:latin typeface="Consolas" pitchFamily="49" charset="0"/>
              </a:rPr>
              <a:t> SMALLINT UNSIGNED NOT NULL DEFAULT '0' is able to be foreign-keyed to topics.tid SMALLINT UNSIGNED NOT NULL AUTO INCREMENT"</a:t>
            </a:r>
            <a:endParaRPr lang="el-GR" sz="1600" dirty="0">
              <a:latin typeface="Consolas" pitchFamily="49" charset="0"/>
            </a:endParaRPr>
          </a:p>
        </p:txBody>
      </p:sp>
      <p:sp>
        <p:nvSpPr>
          <p:cNvPr id="3" name="Rectangle 2"/>
          <p:cNvSpPr/>
          <p:nvPr/>
        </p:nvSpPr>
        <p:spPr>
          <a:xfrm>
            <a:off x="7162800" y="152400"/>
            <a:ext cx="1981200" cy="738664"/>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r"/>
            <a:r>
              <a:rPr lang="en-US" sz="1400" dirty="0" smtClean="0"/>
              <a:t>1</a:t>
            </a:r>
            <a:r>
              <a:rPr lang="en-US" sz="1400" baseline="30000" dirty="0" smtClean="0"/>
              <a:t>st</a:t>
            </a:r>
            <a:r>
              <a:rPr lang="en-US" sz="1400" dirty="0" smtClean="0"/>
              <a:t> massive foreign key removal (rev 1.120), </a:t>
            </a:r>
          </a:p>
          <a:p>
            <a:pPr algn="r"/>
            <a:r>
              <a:rPr lang="en-US" sz="1400" dirty="0" smtClean="0"/>
              <a:t>22 FK’s deleted.</a:t>
            </a:r>
            <a:endParaRPr lang="el-GR" sz="1400" dirty="0"/>
          </a:p>
        </p:txBody>
      </p:sp>
      <p:sp>
        <p:nvSpPr>
          <p:cNvPr id="4" name="Rectangle 3"/>
          <p:cNvSpPr/>
          <p:nvPr/>
        </p:nvSpPr>
        <p:spPr>
          <a:xfrm>
            <a:off x="228600" y="3355102"/>
            <a:ext cx="6629400" cy="584775"/>
          </a:xfrm>
          <a:prstGeom prst="rect">
            <a:avLst/>
          </a:prstGeom>
        </p:spPr>
        <p:txBody>
          <a:bodyPr wrap="square">
            <a:spAutoFit/>
          </a:bodyPr>
          <a:lstStyle/>
          <a:p>
            <a:r>
              <a:rPr lang="en-US" sz="1600" dirty="0" smtClean="0">
                <a:latin typeface="Consolas" pitchFamily="49" charset="0"/>
              </a:rPr>
              <a:t>"Stories is now </a:t>
            </a:r>
            <a:r>
              <a:rPr lang="en-US" sz="1600" dirty="0" err="1" smtClean="0">
                <a:solidFill>
                  <a:srgbClr val="FF0000"/>
                </a:solidFill>
                <a:latin typeface="Consolas" pitchFamily="49" charset="0"/>
              </a:rPr>
              <a:t>InnoDB</a:t>
            </a:r>
            <a:r>
              <a:rPr lang="en-US" sz="1600" dirty="0" smtClean="0">
                <a:latin typeface="Consolas" pitchFamily="49" charset="0"/>
              </a:rPr>
              <a:t> and these other tables are still </a:t>
            </a:r>
            <a:r>
              <a:rPr lang="en-US" sz="1600" dirty="0" err="1" smtClean="0">
                <a:solidFill>
                  <a:srgbClr val="FF0000"/>
                </a:solidFill>
                <a:latin typeface="Consolas" pitchFamily="49" charset="0"/>
              </a:rPr>
              <a:t>MyISAM</a:t>
            </a:r>
            <a:r>
              <a:rPr lang="en-US" sz="1600" dirty="0" smtClean="0">
                <a:latin typeface="Consolas" pitchFamily="49" charset="0"/>
              </a:rPr>
              <a:t>, so </a:t>
            </a:r>
            <a:r>
              <a:rPr lang="en-US" sz="1600" dirty="0" smtClean="0">
                <a:solidFill>
                  <a:srgbClr val="FF0000"/>
                </a:solidFill>
                <a:latin typeface="Consolas" pitchFamily="49" charset="0"/>
              </a:rPr>
              <a:t>no foreign keys between them</a:t>
            </a:r>
            <a:r>
              <a:rPr lang="en-US" sz="1600" dirty="0" smtClean="0">
                <a:latin typeface="Consolas" pitchFamily="49" charset="0"/>
              </a:rPr>
              <a:t>."</a:t>
            </a:r>
            <a:endParaRPr lang="el-GR" sz="1600" dirty="0">
              <a:latin typeface="Consolas" pitchFamily="49" charset="0"/>
            </a:endParaRPr>
          </a:p>
        </p:txBody>
      </p:sp>
      <p:sp>
        <p:nvSpPr>
          <p:cNvPr id="5" name="Rectangle 4"/>
          <p:cNvSpPr/>
          <p:nvPr/>
        </p:nvSpPr>
        <p:spPr>
          <a:xfrm>
            <a:off x="7162800" y="3385879"/>
            <a:ext cx="1981200" cy="52322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r"/>
            <a:r>
              <a:rPr lang="en-US" sz="1400" dirty="0" smtClean="0"/>
              <a:t>2</a:t>
            </a:r>
            <a:r>
              <a:rPr lang="en-US" sz="1400" baseline="30000" dirty="0" smtClean="0"/>
              <a:t>nd</a:t>
            </a:r>
            <a:r>
              <a:rPr lang="en-US" sz="1400" dirty="0" smtClean="0"/>
              <a:t> massive deletion (rev 1.151), 10 FK's deleted</a:t>
            </a:r>
          </a:p>
        </p:txBody>
      </p:sp>
      <p:sp>
        <p:nvSpPr>
          <p:cNvPr id="6" name="Rectangle 5"/>
          <p:cNvSpPr/>
          <p:nvPr/>
        </p:nvSpPr>
        <p:spPr>
          <a:xfrm>
            <a:off x="228600" y="4431507"/>
            <a:ext cx="6096000" cy="584775"/>
          </a:xfrm>
          <a:prstGeom prst="rect">
            <a:avLst/>
          </a:prstGeom>
        </p:spPr>
        <p:txBody>
          <a:bodyPr wrap="square">
            <a:spAutoFit/>
          </a:bodyPr>
          <a:lstStyle/>
          <a:p>
            <a:r>
              <a:rPr lang="en-US" sz="1600" dirty="0" smtClean="0">
                <a:latin typeface="Consolas" pitchFamily="49" charset="0"/>
              </a:rPr>
              <a:t>"This doesn't work, makes </a:t>
            </a:r>
            <a:r>
              <a:rPr lang="en-US" sz="1600" dirty="0" err="1" smtClean="0">
                <a:latin typeface="Consolas" pitchFamily="49" charset="0"/>
              </a:rPr>
              <a:t>createStory</a:t>
            </a:r>
            <a:r>
              <a:rPr lang="en-US" sz="1600" dirty="0" smtClean="0">
                <a:latin typeface="Consolas" pitchFamily="49" charset="0"/>
              </a:rPr>
              <a:t> die. These </a:t>
            </a:r>
            <a:r>
              <a:rPr lang="en-US" sz="1600" dirty="0" smtClean="0">
                <a:solidFill>
                  <a:srgbClr val="FF0000"/>
                </a:solidFill>
                <a:latin typeface="Consolas" pitchFamily="49" charset="0"/>
              </a:rPr>
              <a:t>don't work, should check why..."</a:t>
            </a:r>
            <a:endParaRPr lang="el-GR" sz="1600" dirty="0">
              <a:solidFill>
                <a:srgbClr val="FF0000"/>
              </a:solidFill>
              <a:latin typeface="Consolas" pitchFamily="49" charset="0"/>
            </a:endParaRPr>
          </a:p>
        </p:txBody>
      </p:sp>
      <p:sp>
        <p:nvSpPr>
          <p:cNvPr id="7" name="Rectangle 6"/>
          <p:cNvSpPr/>
          <p:nvPr/>
        </p:nvSpPr>
        <p:spPr>
          <a:xfrm>
            <a:off x="228600" y="5339954"/>
            <a:ext cx="6477000" cy="584775"/>
          </a:xfrm>
          <a:prstGeom prst="rect">
            <a:avLst/>
          </a:prstGeom>
        </p:spPr>
        <p:txBody>
          <a:bodyPr wrap="square">
            <a:spAutoFit/>
          </a:bodyPr>
          <a:lstStyle/>
          <a:p>
            <a:r>
              <a:rPr lang="en-US" sz="1600" dirty="0" smtClean="0">
                <a:latin typeface="Consolas" pitchFamily="49" charset="0"/>
              </a:rPr>
              <a:t>"This doesn't work, since in the install </a:t>
            </a:r>
            <a:r>
              <a:rPr lang="en-US" sz="1600" dirty="0" err="1" smtClean="0">
                <a:latin typeface="Consolas" pitchFamily="49" charset="0"/>
              </a:rPr>
              <a:t>pollquestions</a:t>
            </a:r>
            <a:r>
              <a:rPr lang="en-US" sz="1600" dirty="0" smtClean="0">
                <a:solidFill>
                  <a:srgbClr val="FF0000"/>
                </a:solidFill>
                <a:latin typeface="Consolas" pitchFamily="49" charset="0"/>
              </a:rPr>
              <a:t> is populated before </a:t>
            </a:r>
            <a:r>
              <a:rPr lang="en-US" sz="1600" dirty="0" smtClean="0">
                <a:latin typeface="Consolas" pitchFamily="49" charset="0"/>
              </a:rPr>
              <a:t>users</a:t>
            </a:r>
            <a:r>
              <a:rPr lang="en-US" sz="1600" dirty="0" smtClean="0">
                <a:solidFill>
                  <a:srgbClr val="FF0000"/>
                </a:solidFill>
                <a:latin typeface="Consolas" pitchFamily="49" charset="0"/>
              </a:rPr>
              <a:t>, alphabetically</a:t>
            </a:r>
            <a:r>
              <a:rPr lang="en-US" sz="1600" dirty="0" smtClean="0">
                <a:latin typeface="Consolas" pitchFamily="49" charset="0"/>
              </a:rPr>
              <a:t>"</a:t>
            </a:r>
            <a:endParaRPr lang="el-GR" sz="1600" dirty="0">
              <a:latin typeface="Consolas" pitchFamily="49" charset="0"/>
            </a:endParaRPr>
          </a:p>
        </p:txBody>
      </p:sp>
      <p:sp>
        <p:nvSpPr>
          <p:cNvPr id="8" name="Rectangle 7"/>
          <p:cNvSpPr/>
          <p:nvPr/>
        </p:nvSpPr>
        <p:spPr>
          <a:xfrm>
            <a:off x="7162800" y="4419600"/>
            <a:ext cx="1981200" cy="52322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r"/>
            <a:r>
              <a:rPr lang="en-US" sz="1400" dirty="0" smtClean="0"/>
              <a:t>3</a:t>
            </a:r>
            <a:r>
              <a:rPr lang="en-US" sz="1400" baseline="30000" dirty="0" smtClean="0"/>
              <a:t>rd</a:t>
            </a:r>
            <a:r>
              <a:rPr lang="en-US" sz="1400" dirty="0" smtClean="0"/>
              <a:t> deletion (rev 1.174), 3 FK's deleted</a:t>
            </a:r>
          </a:p>
        </p:txBody>
      </p:sp>
      <p:sp>
        <p:nvSpPr>
          <p:cNvPr id="9" name="Rectangle 8"/>
          <p:cNvSpPr/>
          <p:nvPr/>
        </p:nvSpPr>
        <p:spPr>
          <a:xfrm>
            <a:off x="7162800" y="5445224"/>
            <a:ext cx="1981200" cy="52322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r"/>
            <a:r>
              <a:rPr lang="en-US" sz="1400" dirty="0" smtClean="0"/>
              <a:t>4</a:t>
            </a:r>
            <a:r>
              <a:rPr lang="en-US" sz="1400" baseline="30000" dirty="0" smtClean="0"/>
              <a:t>th</a:t>
            </a:r>
            <a:r>
              <a:rPr lang="en-US" sz="1400" dirty="0" smtClean="0"/>
              <a:t>  deletion (rev 1.189) 1 FK deleted </a:t>
            </a:r>
          </a:p>
        </p:txBody>
      </p:sp>
      <p:sp>
        <p:nvSpPr>
          <p:cNvPr id="10" name="Rectangle 9"/>
          <p:cNvSpPr/>
          <p:nvPr/>
        </p:nvSpPr>
        <p:spPr>
          <a:xfrm>
            <a:off x="7162800" y="6237312"/>
            <a:ext cx="1981200" cy="52322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r"/>
            <a:r>
              <a:rPr lang="en-US" sz="1400" dirty="0" smtClean="0"/>
              <a:t>5</a:t>
            </a:r>
            <a:r>
              <a:rPr lang="en-US" sz="1400" baseline="30000" dirty="0" smtClean="0"/>
              <a:t>th</a:t>
            </a:r>
            <a:r>
              <a:rPr lang="en-US" sz="1400" dirty="0" smtClean="0"/>
              <a:t> deletion (rev 1.201)  1 FK deleted</a:t>
            </a:r>
          </a:p>
        </p:txBody>
      </p:sp>
      <p:sp>
        <p:nvSpPr>
          <p:cNvPr id="11" name="Rectangle 10"/>
          <p:cNvSpPr/>
          <p:nvPr/>
        </p:nvSpPr>
        <p:spPr>
          <a:xfrm>
            <a:off x="228600" y="6248400"/>
            <a:ext cx="5458546" cy="338554"/>
          </a:xfrm>
          <a:prstGeom prst="rect">
            <a:avLst/>
          </a:prstGeom>
        </p:spPr>
        <p:txBody>
          <a:bodyPr wrap="none">
            <a:spAutoFit/>
          </a:bodyPr>
          <a:lstStyle/>
          <a:p>
            <a:r>
              <a:rPr lang="en-US" sz="1600" dirty="0" smtClean="0">
                <a:latin typeface="Consolas" pitchFamily="49" charset="0"/>
              </a:rPr>
              <a:t>"This doesn't work, since </a:t>
            </a:r>
            <a:r>
              <a:rPr lang="en-US" sz="1600" dirty="0" smtClean="0">
                <a:solidFill>
                  <a:srgbClr val="FF0000"/>
                </a:solidFill>
                <a:latin typeface="Consolas" pitchFamily="49" charset="0"/>
              </a:rPr>
              <a:t>discussion may be 0</a:t>
            </a:r>
            <a:r>
              <a:rPr lang="en-US" sz="1600" dirty="0" smtClean="0">
                <a:latin typeface="Consolas" pitchFamily="49" charset="0"/>
              </a:rPr>
              <a:t>."</a:t>
            </a:r>
            <a:endParaRPr lang="el-GR" sz="1600" dirty="0">
              <a:latin typeface="Consolas" pitchFamily="49" charset="0"/>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xmlns="" val="544589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Slashcode</a:t>
            </a:r>
            <a:r>
              <a:rPr lang="en-US" dirty="0" smtClean="0"/>
              <a:t>: what did the comments say?</a:t>
            </a:r>
            <a:endParaRPr lang="el-GR" dirty="0"/>
          </a:p>
        </p:txBody>
      </p:sp>
      <p:sp>
        <p:nvSpPr>
          <p:cNvPr id="3" name="Content Placeholder 2"/>
          <p:cNvSpPr>
            <a:spLocks noGrp="1"/>
          </p:cNvSpPr>
          <p:nvPr>
            <p:ph idx="1"/>
          </p:nvPr>
        </p:nvSpPr>
        <p:spPr/>
        <p:txBody>
          <a:bodyPr>
            <a:normAutofit/>
          </a:bodyPr>
          <a:lstStyle/>
          <a:p>
            <a:r>
              <a:rPr lang="en-US" sz="2400" b="1" dirty="0">
                <a:solidFill>
                  <a:srgbClr val="FF0000"/>
                </a:solidFill>
              </a:rPr>
              <a:t>The main problem seems to be the difficulty </a:t>
            </a:r>
            <a:r>
              <a:rPr lang="en-US" sz="2400" b="1" dirty="0" smtClean="0">
                <a:solidFill>
                  <a:srgbClr val="FF0000"/>
                </a:solidFill>
              </a:rPr>
              <a:t>of developers with the </a:t>
            </a:r>
            <a:r>
              <a:rPr lang="en-US" sz="2400" b="1" dirty="0">
                <a:solidFill>
                  <a:srgbClr val="FF0000"/>
                </a:solidFill>
              </a:rPr>
              <a:t>tuning and handling of </a:t>
            </a:r>
            <a:r>
              <a:rPr lang="en-US" sz="2400" b="1" dirty="0" smtClean="0">
                <a:solidFill>
                  <a:srgbClr val="FF0000"/>
                </a:solidFill>
              </a:rPr>
              <a:t>both foreign and primary keys</a:t>
            </a:r>
            <a:r>
              <a:rPr lang="en-US" sz="2400" b="1" dirty="0">
                <a:solidFill>
                  <a:srgbClr val="FF0000"/>
                </a:solidFill>
              </a:rPr>
              <a:t>. </a:t>
            </a:r>
            <a:endParaRPr lang="en-US" sz="2400" b="1" dirty="0" smtClean="0">
              <a:solidFill>
                <a:srgbClr val="FF0000"/>
              </a:solidFill>
            </a:endParaRPr>
          </a:p>
          <a:p>
            <a:r>
              <a:rPr lang="en-US" sz="2400" dirty="0" smtClean="0"/>
              <a:t>Sometimes </a:t>
            </a:r>
            <a:r>
              <a:rPr lang="en-US" sz="2400" u="sng" dirty="0" smtClean="0"/>
              <a:t>difficulties are hard </a:t>
            </a:r>
            <a:r>
              <a:rPr lang="en-US" sz="2400" dirty="0" smtClean="0"/>
              <a:t>-- e.g</a:t>
            </a:r>
            <a:r>
              <a:rPr lang="en-US" sz="2400" dirty="0"/>
              <a:t>., </a:t>
            </a:r>
            <a:r>
              <a:rPr lang="en-US" sz="2400" dirty="0" smtClean="0"/>
              <a:t>different </a:t>
            </a:r>
            <a:r>
              <a:rPr lang="en-US" sz="2400" dirty="0"/>
              <a:t>storage </a:t>
            </a:r>
            <a:r>
              <a:rPr lang="en-US" sz="2400" dirty="0" smtClean="0"/>
              <a:t>engines, typically due to performance reasons </a:t>
            </a:r>
          </a:p>
          <a:p>
            <a:r>
              <a:rPr lang="en-US" sz="2400" dirty="0" smtClean="0"/>
              <a:t>Some difficulties are complicated </a:t>
            </a:r>
            <a:r>
              <a:rPr lang="en-US" sz="2400" u="sng" dirty="0" smtClean="0"/>
              <a:t>due to technicalities</a:t>
            </a:r>
            <a:r>
              <a:rPr lang="en-US" sz="2400" dirty="0" smtClean="0"/>
              <a:t> like </a:t>
            </a:r>
            <a:r>
              <a:rPr lang="en-US" sz="2400" dirty="0" err="1" smtClean="0"/>
              <a:t>autonumbering</a:t>
            </a:r>
            <a:r>
              <a:rPr lang="en-US" sz="2400" dirty="0" smtClean="0"/>
              <a:t> </a:t>
            </a:r>
          </a:p>
          <a:p>
            <a:r>
              <a:rPr lang="en-US" sz="2400" dirty="0" smtClean="0"/>
              <a:t>Sometimes </a:t>
            </a:r>
            <a:r>
              <a:rPr lang="en-US" sz="2400" u="sng" dirty="0" smtClean="0"/>
              <a:t>fixes could be found with some effort </a:t>
            </a:r>
            <a:r>
              <a:rPr lang="en-US" sz="2400" dirty="0" smtClean="0"/>
              <a:t>(e.g.,  </a:t>
            </a:r>
            <a:r>
              <a:rPr lang="en-US" sz="2400" dirty="0"/>
              <a:t>changing the order of table </a:t>
            </a:r>
            <a:r>
              <a:rPr lang="en-US" sz="2400" dirty="0" smtClean="0"/>
              <a:t>population, or using numeric data types for primary keys, or inserting some “goalkeeper” values at FK target table) </a:t>
            </a:r>
          </a:p>
          <a:p>
            <a:endParaRPr lang="en-US" sz="2400" dirty="0" smtClean="0"/>
          </a:p>
        </p:txBody>
      </p:sp>
      <p:sp>
        <p:nvSpPr>
          <p:cNvPr id="4" name="Slide Number Placeholder 3"/>
          <p:cNvSpPr>
            <a:spLocks noGrp="1"/>
          </p:cNvSpPr>
          <p:nvPr>
            <p:ph type="sldNum" sz="quarter" idx="12"/>
          </p:nvPr>
        </p:nvSpPr>
        <p:spPr/>
        <p:txBody>
          <a:bodyPr/>
          <a:lstStyle/>
          <a:p>
            <a:fld id="{647B092A-BB10-4E5B-8F93-29EC14EE3BCE}" type="slidenum">
              <a:rPr lang="el-GR" smtClean="0"/>
              <a:pPr/>
              <a:t>32</a:t>
            </a:fld>
            <a:endParaRPr lang="el-GR"/>
          </a:p>
        </p:txBody>
      </p:sp>
    </p:spTree>
    <p:extLst>
      <p:ext uri="{BB962C8B-B14F-4D97-AF65-F5344CB8AC3E}">
        <p14:creationId xmlns:p14="http://schemas.microsoft.com/office/powerpoint/2010/main" xmlns="" val="4166878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Slashcode</a:t>
            </a:r>
            <a:r>
              <a:rPr lang="en-US" dirty="0" smtClean="0"/>
              <a:t>: what do we make out of this case?</a:t>
            </a:r>
            <a:endParaRPr lang="el-GR" dirty="0"/>
          </a:p>
        </p:txBody>
      </p:sp>
      <p:sp>
        <p:nvSpPr>
          <p:cNvPr id="3" name="Content Placeholder 2"/>
          <p:cNvSpPr>
            <a:spLocks noGrp="1"/>
          </p:cNvSpPr>
          <p:nvPr>
            <p:ph idx="1"/>
          </p:nvPr>
        </p:nvSpPr>
        <p:spPr/>
        <p:txBody>
          <a:bodyPr>
            <a:normAutofit/>
          </a:bodyPr>
          <a:lstStyle/>
          <a:p>
            <a:r>
              <a:rPr lang="en-US" sz="2400" b="1" dirty="0">
                <a:solidFill>
                  <a:srgbClr val="FF0000"/>
                </a:solidFill>
              </a:rPr>
              <a:t>The main problem seems to be the difficulty of developers with the tuning and handling of both foreign and primary keys. </a:t>
            </a:r>
          </a:p>
          <a:p>
            <a:r>
              <a:rPr lang="en-US" sz="2400" dirty="0"/>
              <a:t>Practically, it appears that the easiest way out of this kind of problems is to comment out the respective foreign key.</a:t>
            </a:r>
          </a:p>
          <a:p>
            <a:r>
              <a:rPr lang="en-US" sz="2400" dirty="0" smtClean="0"/>
              <a:t>So, </a:t>
            </a:r>
            <a:r>
              <a:rPr lang="en-US" sz="2400" b="1" dirty="0" smtClean="0"/>
              <a:t>removals of foreign keys went on as a regular practice, instead of attempting to fix the problems. </a:t>
            </a:r>
          </a:p>
          <a:p>
            <a:r>
              <a:rPr lang="en-US" sz="2400" dirty="0" smtClean="0"/>
              <a:t>This simply </a:t>
            </a:r>
            <a:r>
              <a:rPr lang="en-US" sz="2400" dirty="0"/>
              <a:t>states that </a:t>
            </a:r>
            <a:r>
              <a:rPr lang="en-US" sz="2400" b="1" dirty="0">
                <a:solidFill>
                  <a:srgbClr val="FF0000"/>
                </a:solidFill>
              </a:rPr>
              <a:t>the essence of the contribution of foreign keys in the consistency of the schema does not seem to outweigh the need to quickly get things done.</a:t>
            </a:r>
            <a:endParaRPr lang="el-GR" sz="2400" b="1" dirty="0">
              <a:solidFill>
                <a:srgbClr val="FF0000"/>
              </a:solidFill>
            </a:endParaRPr>
          </a:p>
        </p:txBody>
      </p:sp>
      <p:sp>
        <p:nvSpPr>
          <p:cNvPr id="4" name="Slide Number Placeholder 3"/>
          <p:cNvSpPr>
            <a:spLocks noGrp="1"/>
          </p:cNvSpPr>
          <p:nvPr>
            <p:ph type="sldNum" sz="quarter" idx="12"/>
          </p:nvPr>
        </p:nvSpPr>
        <p:spPr/>
        <p:txBody>
          <a:bodyPr/>
          <a:lstStyle/>
          <a:p>
            <a:fld id="{647B092A-BB10-4E5B-8F93-29EC14EE3BCE}" type="slidenum">
              <a:rPr lang="el-GR" smtClean="0"/>
              <a:pPr/>
              <a:t>33</a:t>
            </a:fld>
            <a:endParaRPr lang="el-GR"/>
          </a:p>
        </p:txBody>
      </p:sp>
    </p:spTree>
    <p:extLst>
      <p:ext uri="{BB962C8B-B14F-4D97-AF65-F5344CB8AC3E}">
        <p14:creationId xmlns:p14="http://schemas.microsoft.com/office/powerpoint/2010/main" xmlns="" val="3881289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Scarcity of Foreign keys</a:t>
            </a:r>
            <a:br>
              <a:rPr lang="en-US" dirty="0" smtClean="0"/>
            </a:br>
            <a:endParaRPr lang="el-GR" dirty="0"/>
          </a:p>
        </p:txBody>
      </p:sp>
      <p:sp>
        <p:nvSpPr>
          <p:cNvPr id="3" name="Content Placeholder 2"/>
          <p:cNvSpPr>
            <a:spLocks noGrp="1"/>
          </p:cNvSpPr>
          <p:nvPr>
            <p:ph idx="1"/>
          </p:nvPr>
        </p:nvSpPr>
        <p:spPr>
          <a:xfrm>
            <a:off x="395536" y="1196752"/>
            <a:ext cx="8568952" cy="4608512"/>
          </a:xfrm>
        </p:spPr>
        <p:txBody>
          <a:bodyPr>
            <a:normAutofit fontScale="85000" lnSpcReduction="20000"/>
          </a:bodyPr>
          <a:lstStyle/>
          <a:p>
            <a:r>
              <a:rPr lang="en-US" sz="3300" dirty="0" smtClean="0"/>
              <a:t>A 2013 collection of schema histories, lists </a:t>
            </a:r>
            <a:r>
              <a:rPr lang="en-US" sz="3300" b="1" dirty="0" smtClean="0">
                <a:solidFill>
                  <a:srgbClr val="FF0000"/>
                </a:solidFill>
              </a:rPr>
              <a:t>21 data sets</a:t>
            </a:r>
            <a:r>
              <a:rPr lang="en-US" sz="3300" dirty="0" smtClean="0"/>
              <a:t>, -- some have more than one target DBMS variants.</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b="1" dirty="0" smtClean="0">
                <a:solidFill>
                  <a:srgbClr val="0000FF"/>
                </a:solidFill>
              </a:rPr>
              <a:t>How many data sets contain foreign keys?</a:t>
            </a:r>
          </a:p>
          <a:p>
            <a:r>
              <a:rPr lang="en-US" sz="2800" dirty="0" smtClean="0"/>
              <a:t>Try this (also backed by manual sampling): </a:t>
            </a:r>
          </a:p>
          <a:p>
            <a:endParaRPr lang="en-US" sz="2800" dirty="0" smtClean="0"/>
          </a:p>
        </p:txBody>
      </p:sp>
      <p:sp>
        <p:nvSpPr>
          <p:cNvPr id="4" name="Slide Number Placeholder 3"/>
          <p:cNvSpPr>
            <a:spLocks noGrp="1"/>
          </p:cNvSpPr>
          <p:nvPr>
            <p:ph type="sldNum" sz="quarter" idx="12"/>
          </p:nvPr>
        </p:nvSpPr>
        <p:spPr/>
        <p:txBody>
          <a:bodyPr/>
          <a:lstStyle/>
          <a:p>
            <a:fld id="{647B092A-BB10-4E5B-8F93-29EC14EE3BCE}" type="slidenum">
              <a:rPr lang="el-GR" smtClean="0"/>
              <a:pPr/>
              <a:t>34</a:t>
            </a:fld>
            <a:endParaRPr lang="el-GR"/>
          </a:p>
        </p:txBody>
      </p:sp>
      <p:sp>
        <p:nvSpPr>
          <p:cNvPr id="5" name="Rectangle 4"/>
          <p:cNvSpPr/>
          <p:nvPr/>
        </p:nvSpPr>
        <p:spPr>
          <a:xfrm>
            <a:off x="251520" y="2060848"/>
            <a:ext cx="8712968" cy="2585323"/>
          </a:xfrm>
          <a:prstGeom prst="rect">
            <a:avLst/>
          </a:prstGeom>
          <a:solidFill>
            <a:schemeClr val="tx1"/>
          </a:solidFill>
        </p:spPr>
        <p:txBody>
          <a:bodyPr wrap="square">
            <a:spAutoFit/>
          </a:bodyPr>
          <a:lstStyle/>
          <a:p>
            <a:pPr>
              <a:buNone/>
            </a:pPr>
            <a:r>
              <a:rPr lang="fr-FR" dirty="0" smtClean="0">
                <a:solidFill>
                  <a:srgbClr val="FFFF00"/>
                </a:solidFill>
                <a:latin typeface="Consolas" pitchFamily="49" charset="0"/>
              </a:rPr>
              <a:t>$ cd RESEARCH/</a:t>
            </a:r>
            <a:r>
              <a:rPr lang="fr-FR" dirty="0" err="1" smtClean="0">
                <a:solidFill>
                  <a:srgbClr val="FFFF00"/>
                </a:solidFill>
                <a:latin typeface="Consolas" pitchFamily="49" charset="0"/>
              </a:rPr>
              <a:t>Github</a:t>
            </a:r>
            <a:r>
              <a:rPr lang="fr-FR" dirty="0" smtClean="0">
                <a:solidFill>
                  <a:srgbClr val="FFFF00"/>
                </a:solidFill>
                <a:latin typeface="Consolas" pitchFamily="49" charset="0"/>
              </a:rPr>
              <a:t>/</a:t>
            </a:r>
            <a:r>
              <a:rPr lang="fr-FR" dirty="0" err="1" smtClean="0">
                <a:solidFill>
                  <a:srgbClr val="FFFF00"/>
                </a:solidFill>
                <a:latin typeface="Consolas" pitchFamily="49" charset="0"/>
              </a:rPr>
              <a:t>EvolutionDatasets</a:t>
            </a:r>
            <a:endParaRPr lang="fr-FR" dirty="0" smtClean="0">
              <a:solidFill>
                <a:srgbClr val="FFFF00"/>
              </a:solidFill>
              <a:latin typeface="Consolas" pitchFamily="49" charset="0"/>
            </a:endParaRPr>
          </a:p>
          <a:p>
            <a:pPr>
              <a:buNone/>
            </a:pPr>
            <a:r>
              <a:rPr lang="fr-FR" dirty="0" smtClean="0">
                <a:solidFill>
                  <a:srgbClr val="FFFF00"/>
                </a:solidFill>
                <a:latin typeface="Consolas" pitchFamily="49" charset="0"/>
              </a:rPr>
              <a:t>$ </a:t>
            </a:r>
            <a:r>
              <a:rPr lang="fr-FR" dirty="0" err="1" smtClean="0">
                <a:solidFill>
                  <a:srgbClr val="FFFF00"/>
                </a:solidFill>
                <a:latin typeface="Consolas" pitchFamily="49" charset="0"/>
              </a:rPr>
              <a:t>ls</a:t>
            </a:r>
            <a:r>
              <a:rPr lang="fr-FR" dirty="0" smtClean="0">
                <a:solidFill>
                  <a:srgbClr val="FFFF00"/>
                </a:solidFill>
                <a:latin typeface="Consolas" pitchFamily="49" charset="0"/>
              </a:rPr>
              <a:t> -d * */*</a:t>
            </a:r>
          </a:p>
          <a:p>
            <a:pPr>
              <a:buNone/>
            </a:pPr>
            <a:r>
              <a:rPr lang="fr-FR" dirty="0" smtClean="0">
                <a:solidFill>
                  <a:srgbClr val="FFFF00"/>
                </a:solidFill>
                <a:latin typeface="Consolas" pitchFamily="49" charset="0"/>
              </a:rPr>
              <a:t>CERN         </a:t>
            </a:r>
            <a:r>
              <a:rPr lang="fr-FR" dirty="0" err="1" smtClean="0">
                <a:solidFill>
                  <a:srgbClr val="FFFF00"/>
                </a:solidFill>
                <a:latin typeface="Consolas" pitchFamily="49" charset="0"/>
              </a:rPr>
              <a:t>CMS's</a:t>
            </a:r>
            <a:r>
              <a:rPr lang="fr-FR" dirty="0" smtClean="0">
                <a:solidFill>
                  <a:srgbClr val="FFFF00"/>
                </a:solidFill>
                <a:latin typeface="Consolas" pitchFamily="49" charset="0"/>
              </a:rPr>
              <a:t>/</a:t>
            </a:r>
            <a:r>
              <a:rPr lang="fr-FR" dirty="0" err="1" smtClean="0">
                <a:solidFill>
                  <a:srgbClr val="FFFF00"/>
                </a:solidFill>
                <a:latin typeface="Consolas" pitchFamily="49" charset="0"/>
              </a:rPr>
              <a:t>Coppermine</a:t>
            </a:r>
            <a:r>
              <a:rPr lang="fr-FR" dirty="0" smtClean="0">
                <a:solidFill>
                  <a:srgbClr val="FFFF00"/>
                </a:solidFill>
                <a:latin typeface="Consolas" pitchFamily="49" charset="0"/>
              </a:rPr>
              <a:t>  </a:t>
            </a:r>
            <a:r>
              <a:rPr lang="fr-FR" dirty="0" err="1" smtClean="0">
                <a:solidFill>
                  <a:srgbClr val="FFFF00"/>
                </a:solidFill>
                <a:latin typeface="Consolas" pitchFamily="49" charset="0"/>
              </a:rPr>
              <a:t>CMS's</a:t>
            </a:r>
            <a:r>
              <a:rPr lang="fr-FR" dirty="0" smtClean="0">
                <a:solidFill>
                  <a:srgbClr val="FFFF00"/>
                </a:solidFill>
                <a:latin typeface="Consolas" pitchFamily="49" charset="0"/>
              </a:rPr>
              <a:t>/XOOPS      Med</a:t>
            </a:r>
          </a:p>
          <a:p>
            <a:pPr>
              <a:buNone/>
            </a:pPr>
            <a:r>
              <a:rPr lang="fr-FR" dirty="0" smtClean="0">
                <a:solidFill>
                  <a:srgbClr val="FFFF00"/>
                </a:solidFill>
                <a:latin typeface="Consolas" pitchFamily="49" charset="0"/>
              </a:rPr>
              <a:t>CERN/Atlas   </a:t>
            </a:r>
            <a:r>
              <a:rPr lang="fr-FR" dirty="0" err="1" smtClean="0">
                <a:solidFill>
                  <a:srgbClr val="FFFF00"/>
                </a:solidFill>
                <a:latin typeface="Consolas" pitchFamily="49" charset="0"/>
              </a:rPr>
              <a:t>CMS's</a:t>
            </a:r>
            <a:r>
              <a:rPr lang="fr-FR" dirty="0" smtClean="0">
                <a:solidFill>
                  <a:srgbClr val="FFFF00"/>
                </a:solidFill>
                <a:latin typeface="Consolas" pitchFamily="49" charset="0"/>
              </a:rPr>
              <a:t>/</a:t>
            </a:r>
            <a:r>
              <a:rPr lang="fr-FR" dirty="0" err="1" smtClean="0">
                <a:solidFill>
                  <a:srgbClr val="FFFF00"/>
                </a:solidFill>
                <a:latin typeface="Consolas" pitchFamily="49" charset="0"/>
              </a:rPr>
              <a:t>DekiWiki</a:t>
            </a:r>
            <a:r>
              <a:rPr lang="fr-FR" dirty="0" smtClean="0">
                <a:solidFill>
                  <a:srgbClr val="FFFF00"/>
                </a:solidFill>
                <a:latin typeface="Consolas" pitchFamily="49" charset="0"/>
              </a:rPr>
              <a:t>    </a:t>
            </a:r>
            <a:r>
              <a:rPr lang="fr-FR" dirty="0" err="1" smtClean="0">
                <a:solidFill>
                  <a:srgbClr val="FFFF00"/>
                </a:solidFill>
                <a:latin typeface="Consolas" pitchFamily="49" charset="0"/>
              </a:rPr>
              <a:t>CMS's</a:t>
            </a:r>
            <a:r>
              <a:rPr lang="fr-FR" dirty="0" smtClean="0">
                <a:solidFill>
                  <a:srgbClr val="FFFF00"/>
                </a:solidFill>
                <a:latin typeface="Consolas" pitchFamily="49" charset="0"/>
              </a:rPr>
              <a:t>/</a:t>
            </a:r>
            <a:r>
              <a:rPr lang="fr-FR" dirty="0" err="1" smtClean="0">
                <a:solidFill>
                  <a:srgbClr val="FFFF00"/>
                </a:solidFill>
                <a:latin typeface="Consolas" pitchFamily="49" charset="0"/>
              </a:rPr>
              <a:t>Zabbix</a:t>
            </a:r>
            <a:r>
              <a:rPr lang="fr-FR" dirty="0" smtClean="0">
                <a:solidFill>
                  <a:srgbClr val="FFFF00"/>
                </a:solidFill>
                <a:latin typeface="Consolas" pitchFamily="49" charset="0"/>
              </a:rPr>
              <a:t>     Med/</a:t>
            </a:r>
            <a:r>
              <a:rPr lang="fr-FR" dirty="0" err="1" smtClean="0">
                <a:solidFill>
                  <a:srgbClr val="FFFF00"/>
                </a:solidFill>
                <a:latin typeface="Consolas" pitchFamily="49" charset="0"/>
              </a:rPr>
              <a:t>Ensembl</a:t>
            </a:r>
            <a:endParaRPr lang="fr-FR" dirty="0" smtClean="0">
              <a:solidFill>
                <a:srgbClr val="FFFF00"/>
              </a:solidFill>
              <a:latin typeface="Consolas" pitchFamily="49" charset="0"/>
            </a:endParaRPr>
          </a:p>
          <a:p>
            <a:pPr>
              <a:buNone/>
            </a:pPr>
            <a:r>
              <a:rPr lang="fr-FR" dirty="0" smtClean="0">
                <a:solidFill>
                  <a:srgbClr val="FFFF00"/>
                </a:solidFill>
                <a:latin typeface="Consolas" pitchFamily="49" charset="0"/>
              </a:rPr>
              <a:t>CERN/CASTOR  </a:t>
            </a:r>
            <a:r>
              <a:rPr lang="fr-FR" dirty="0" err="1" smtClean="0">
                <a:solidFill>
                  <a:srgbClr val="FFFF00"/>
                </a:solidFill>
                <a:latin typeface="Consolas" pitchFamily="49" charset="0"/>
              </a:rPr>
              <a:t>CMS's</a:t>
            </a:r>
            <a:r>
              <a:rPr lang="fr-FR" dirty="0" smtClean="0">
                <a:solidFill>
                  <a:srgbClr val="FFFF00"/>
                </a:solidFill>
                <a:latin typeface="Consolas" pitchFamily="49" charset="0"/>
              </a:rPr>
              <a:t>/</a:t>
            </a:r>
            <a:r>
              <a:rPr lang="fr-FR" dirty="0" err="1" smtClean="0">
                <a:solidFill>
                  <a:srgbClr val="FFFF00"/>
                </a:solidFill>
                <a:latin typeface="Consolas" pitchFamily="49" charset="0"/>
              </a:rPr>
              <a:t>Joomla</a:t>
            </a:r>
            <a:r>
              <a:rPr lang="fr-FR" dirty="0" smtClean="0">
                <a:solidFill>
                  <a:srgbClr val="FFFF00"/>
                </a:solidFill>
                <a:latin typeface="Consolas" pitchFamily="49" charset="0"/>
              </a:rPr>
              <a:t> 1.5  </a:t>
            </a:r>
            <a:r>
              <a:rPr lang="fr-FR" dirty="0" err="1" smtClean="0">
                <a:solidFill>
                  <a:srgbClr val="FFFF00"/>
                </a:solidFill>
                <a:latin typeface="Consolas" pitchFamily="49" charset="0"/>
              </a:rPr>
              <a:t>CMS's</a:t>
            </a:r>
            <a:r>
              <a:rPr lang="fr-FR" dirty="0" smtClean="0">
                <a:solidFill>
                  <a:srgbClr val="FFFF00"/>
                </a:solidFill>
                <a:latin typeface="Consolas" pitchFamily="49" charset="0"/>
              </a:rPr>
              <a:t>/e107       Med/</a:t>
            </a:r>
            <a:r>
              <a:rPr lang="fr-FR" dirty="0" err="1" smtClean="0">
                <a:solidFill>
                  <a:srgbClr val="FFFF00"/>
                </a:solidFill>
                <a:latin typeface="Consolas" pitchFamily="49" charset="0"/>
              </a:rPr>
              <a:t>biosql</a:t>
            </a:r>
            <a:endParaRPr lang="fr-FR" dirty="0" smtClean="0">
              <a:solidFill>
                <a:srgbClr val="FFFF00"/>
              </a:solidFill>
              <a:latin typeface="Consolas" pitchFamily="49" charset="0"/>
            </a:endParaRPr>
          </a:p>
          <a:p>
            <a:pPr>
              <a:buNone/>
            </a:pPr>
            <a:r>
              <a:rPr lang="fr-FR" dirty="0" smtClean="0">
                <a:solidFill>
                  <a:srgbClr val="FFFF00"/>
                </a:solidFill>
                <a:latin typeface="Consolas" pitchFamily="49" charset="0"/>
              </a:rPr>
              <a:t>CERN/DQ2     </a:t>
            </a:r>
            <a:r>
              <a:rPr lang="fr-FR" dirty="0" err="1" smtClean="0">
                <a:solidFill>
                  <a:srgbClr val="FFFF00"/>
                </a:solidFill>
                <a:latin typeface="Consolas" pitchFamily="49" charset="0"/>
              </a:rPr>
              <a:t>CMS's</a:t>
            </a:r>
            <a:r>
              <a:rPr lang="fr-FR" dirty="0" smtClean="0">
                <a:solidFill>
                  <a:srgbClr val="FFFF00"/>
                </a:solidFill>
                <a:latin typeface="Consolas" pitchFamily="49" charset="0"/>
              </a:rPr>
              <a:t>/</a:t>
            </a:r>
            <a:r>
              <a:rPr lang="fr-FR" dirty="0" err="1" smtClean="0">
                <a:solidFill>
                  <a:srgbClr val="FFFF00"/>
                </a:solidFill>
                <a:latin typeface="Consolas" pitchFamily="49" charset="0"/>
              </a:rPr>
              <a:t>NucleusCMS</a:t>
            </a:r>
            <a:r>
              <a:rPr lang="fr-FR" dirty="0" smtClean="0">
                <a:solidFill>
                  <a:srgbClr val="FFFF00"/>
                </a:solidFill>
                <a:latin typeface="Consolas" pitchFamily="49" charset="0"/>
              </a:rPr>
              <a:t>  </a:t>
            </a:r>
            <a:r>
              <a:rPr lang="fr-FR" dirty="0" err="1" smtClean="0">
                <a:solidFill>
                  <a:srgbClr val="FFFF00"/>
                </a:solidFill>
                <a:latin typeface="Consolas" pitchFamily="49" charset="0"/>
              </a:rPr>
              <a:t>CMS's</a:t>
            </a:r>
            <a:r>
              <a:rPr lang="fr-FR" dirty="0" smtClean="0">
                <a:solidFill>
                  <a:srgbClr val="FFFF00"/>
                </a:solidFill>
                <a:latin typeface="Consolas" pitchFamily="49" charset="0"/>
              </a:rPr>
              <a:t>/</a:t>
            </a:r>
            <a:r>
              <a:rPr lang="fr-FR" dirty="0" err="1" smtClean="0">
                <a:solidFill>
                  <a:srgbClr val="FFFF00"/>
                </a:solidFill>
                <a:latin typeface="Consolas" pitchFamily="49" charset="0"/>
              </a:rPr>
              <a:t>opencart</a:t>
            </a:r>
            <a:r>
              <a:rPr lang="fr-FR" dirty="0" smtClean="0">
                <a:solidFill>
                  <a:srgbClr val="FFFF00"/>
                </a:solidFill>
                <a:latin typeface="Consolas" pitchFamily="49" charset="0"/>
              </a:rPr>
              <a:t>   README.md</a:t>
            </a:r>
          </a:p>
          <a:p>
            <a:pPr>
              <a:buNone/>
            </a:pPr>
            <a:r>
              <a:rPr lang="fr-FR" dirty="0" smtClean="0">
                <a:solidFill>
                  <a:srgbClr val="FFFF00"/>
                </a:solidFill>
                <a:latin typeface="Consolas" pitchFamily="49" charset="0"/>
              </a:rPr>
              <a:t>CERN/DRAC    </a:t>
            </a:r>
            <a:r>
              <a:rPr lang="fr-FR" dirty="0" err="1" smtClean="0">
                <a:solidFill>
                  <a:srgbClr val="FFFF00"/>
                </a:solidFill>
                <a:latin typeface="Consolas" pitchFamily="49" charset="0"/>
              </a:rPr>
              <a:t>CMS's</a:t>
            </a:r>
            <a:r>
              <a:rPr lang="fr-FR" dirty="0" smtClean="0">
                <a:solidFill>
                  <a:srgbClr val="FFFF00"/>
                </a:solidFill>
                <a:latin typeface="Consolas" pitchFamily="49" charset="0"/>
              </a:rPr>
              <a:t>/</a:t>
            </a:r>
            <a:r>
              <a:rPr lang="fr-FR" dirty="0" err="1" smtClean="0">
                <a:solidFill>
                  <a:srgbClr val="FFFF00"/>
                </a:solidFill>
                <a:latin typeface="Consolas" pitchFamily="49" charset="0"/>
              </a:rPr>
              <a:t>SlashCode</a:t>
            </a:r>
            <a:r>
              <a:rPr lang="fr-FR" dirty="0" smtClean="0">
                <a:solidFill>
                  <a:srgbClr val="FFFF00"/>
                </a:solidFill>
                <a:latin typeface="Consolas" pitchFamily="49" charset="0"/>
              </a:rPr>
              <a:t>   </a:t>
            </a:r>
            <a:r>
              <a:rPr lang="fr-FR" dirty="0" err="1" smtClean="0">
                <a:solidFill>
                  <a:srgbClr val="FFFF00"/>
                </a:solidFill>
                <a:latin typeface="Consolas" pitchFamily="49" charset="0"/>
              </a:rPr>
              <a:t>CMS's</a:t>
            </a:r>
            <a:r>
              <a:rPr lang="fr-FR" dirty="0" smtClean="0">
                <a:solidFill>
                  <a:srgbClr val="FFFF00"/>
                </a:solidFill>
                <a:latin typeface="Consolas" pitchFamily="49" charset="0"/>
              </a:rPr>
              <a:t>/</a:t>
            </a:r>
            <a:r>
              <a:rPr lang="fr-FR" dirty="0" err="1" smtClean="0">
                <a:solidFill>
                  <a:srgbClr val="FFFF00"/>
                </a:solidFill>
                <a:latin typeface="Consolas" pitchFamily="49" charset="0"/>
              </a:rPr>
              <a:t>phpBB</a:t>
            </a:r>
            <a:endParaRPr lang="fr-FR" dirty="0" smtClean="0">
              <a:solidFill>
                <a:srgbClr val="FFFF00"/>
              </a:solidFill>
              <a:latin typeface="Consolas" pitchFamily="49" charset="0"/>
            </a:endParaRPr>
          </a:p>
          <a:p>
            <a:pPr>
              <a:buNone/>
            </a:pPr>
            <a:r>
              <a:rPr lang="fr-FR" dirty="0" smtClean="0">
                <a:solidFill>
                  <a:srgbClr val="FFFF00"/>
                </a:solidFill>
                <a:latin typeface="Consolas" pitchFamily="49" charset="0"/>
              </a:rPr>
              <a:t>CERN/EGEE    </a:t>
            </a:r>
            <a:r>
              <a:rPr lang="fr-FR" dirty="0" err="1" smtClean="0">
                <a:solidFill>
                  <a:srgbClr val="FFFF00"/>
                </a:solidFill>
                <a:latin typeface="Consolas" pitchFamily="49" charset="0"/>
              </a:rPr>
              <a:t>CMS's</a:t>
            </a:r>
            <a:r>
              <a:rPr lang="fr-FR" dirty="0" smtClean="0">
                <a:solidFill>
                  <a:srgbClr val="FFFF00"/>
                </a:solidFill>
                <a:latin typeface="Consolas" pitchFamily="49" charset="0"/>
              </a:rPr>
              <a:t>/</a:t>
            </a:r>
            <a:r>
              <a:rPr lang="fr-FR" dirty="0" err="1" smtClean="0">
                <a:solidFill>
                  <a:srgbClr val="FFFF00"/>
                </a:solidFill>
                <a:latin typeface="Consolas" pitchFamily="49" charset="0"/>
              </a:rPr>
              <a:t>TikiWiki</a:t>
            </a:r>
            <a:r>
              <a:rPr lang="fr-FR" dirty="0" smtClean="0">
                <a:solidFill>
                  <a:srgbClr val="FFFF00"/>
                </a:solidFill>
                <a:latin typeface="Consolas" pitchFamily="49" charset="0"/>
              </a:rPr>
              <a:t>    </a:t>
            </a:r>
            <a:r>
              <a:rPr lang="fr-FR" dirty="0" err="1" smtClean="0">
                <a:solidFill>
                  <a:srgbClr val="FFFF00"/>
                </a:solidFill>
                <a:latin typeface="Consolas" pitchFamily="49" charset="0"/>
              </a:rPr>
              <a:t>CMS's</a:t>
            </a:r>
            <a:r>
              <a:rPr lang="fr-FR" dirty="0" smtClean="0">
                <a:solidFill>
                  <a:srgbClr val="FFFF00"/>
                </a:solidFill>
                <a:latin typeface="Consolas" pitchFamily="49" charset="0"/>
              </a:rPr>
              <a:t>/</a:t>
            </a:r>
            <a:r>
              <a:rPr lang="fr-FR" dirty="0" err="1" smtClean="0">
                <a:solidFill>
                  <a:srgbClr val="FFFF00"/>
                </a:solidFill>
                <a:latin typeface="Consolas" pitchFamily="49" charset="0"/>
              </a:rPr>
              <a:t>phpwiki</a:t>
            </a:r>
            <a:endParaRPr lang="fr-FR" dirty="0" smtClean="0">
              <a:solidFill>
                <a:srgbClr val="FFFF00"/>
              </a:solidFill>
              <a:latin typeface="Consolas" pitchFamily="49" charset="0"/>
            </a:endParaRPr>
          </a:p>
          <a:p>
            <a:pPr>
              <a:buNone/>
            </a:pPr>
            <a:r>
              <a:rPr lang="fr-FR" dirty="0" err="1" smtClean="0">
                <a:solidFill>
                  <a:srgbClr val="FFFF00"/>
                </a:solidFill>
                <a:latin typeface="Consolas" pitchFamily="49" charset="0"/>
              </a:rPr>
              <a:t>CMS's</a:t>
            </a:r>
            <a:r>
              <a:rPr lang="fr-FR" dirty="0" smtClean="0">
                <a:solidFill>
                  <a:srgbClr val="FFFF00"/>
                </a:solidFill>
                <a:latin typeface="Consolas" pitchFamily="49" charset="0"/>
              </a:rPr>
              <a:t>        </a:t>
            </a:r>
            <a:r>
              <a:rPr lang="fr-FR" dirty="0" err="1" smtClean="0">
                <a:solidFill>
                  <a:srgbClr val="FFFF00"/>
                </a:solidFill>
                <a:latin typeface="Consolas" pitchFamily="49" charset="0"/>
              </a:rPr>
              <a:t>CMS's</a:t>
            </a:r>
            <a:r>
              <a:rPr lang="fr-FR" dirty="0" smtClean="0">
                <a:solidFill>
                  <a:srgbClr val="FFFF00"/>
                </a:solidFill>
                <a:latin typeface="Consolas" pitchFamily="49" charset="0"/>
              </a:rPr>
              <a:t>/Typo3       </a:t>
            </a:r>
            <a:r>
              <a:rPr lang="fr-FR" dirty="0" err="1" smtClean="0">
                <a:solidFill>
                  <a:srgbClr val="FFFF00"/>
                </a:solidFill>
                <a:latin typeface="Consolas" pitchFamily="49" charset="0"/>
              </a:rPr>
              <a:t>CMS's</a:t>
            </a:r>
            <a:r>
              <a:rPr lang="fr-FR" dirty="0" smtClean="0">
                <a:solidFill>
                  <a:srgbClr val="FFFF00"/>
                </a:solidFill>
                <a:latin typeface="Consolas" pitchFamily="49" charset="0"/>
              </a:rPr>
              <a:t>/</a:t>
            </a:r>
            <a:r>
              <a:rPr lang="fr-FR" dirty="0" err="1" smtClean="0">
                <a:solidFill>
                  <a:srgbClr val="FFFF00"/>
                </a:solidFill>
                <a:latin typeface="Consolas" pitchFamily="49" charset="0"/>
              </a:rPr>
              <a:t>wikimedia</a:t>
            </a:r>
            <a:endParaRPr lang="el-GR" dirty="0">
              <a:solidFill>
                <a:srgbClr val="FFFF00"/>
              </a:solidFill>
              <a:latin typeface="Consolas" pitchFamily="49" charset="0"/>
            </a:endParaRPr>
          </a:p>
        </p:txBody>
      </p:sp>
      <p:sp>
        <p:nvSpPr>
          <p:cNvPr id="6" name="Rectangle 5"/>
          <p:cNvSpPr/>
          <p:nvPr/>
        </p:nvSpPr>
        <p:spPr>
          <a:xfrm>
            <a:off x="251520" y="5589240"/>
            <a:ext cx="8712968" cy="923330"/>
          </a:xfrm>
          <a:prstGeom prst="rect">
            <a:avLst/>
          </a:prstGeom>
          <a:solidFill>
            <a:schemeClr val="tx1"/>
          </a:solidFill>
        </p:spPr>
        <p:txBody>
          <a:bodyPr wrap="square">
            <a:spAutoFit/>
          </a:bodyPr>
          <a:lstStyle/>
          <a:p>
            <a:pPr>
              <a:buNone/>
            </a:pPr>
            <a:r>
              <a:rPr lang="fr-FR" dirty="0" err="1" smtClean="0">
                <a:solidFill>
                  <a:srgbClr val="FFFF00"/>
                </a:solidFill>
                <a:latin typeface="Consolas" pitchFamily="49" charset="0"/>
              </a:rPr>
              <a:t>grep</a:t>
            </a:r>
            <a:r>
              <a:rPr lang="fr-FR" dirty="0" smtClean="0">
                <a:solidFill>
                  <a:srgbClr val="FFFF00"/>
                </a:solidFill>
                <a:latin typeface="Consolas" pitchFamily="49" charset="0"/>
              </a:rPr>
              <a:t> -</a:t>
            </a:r>
            <a:r>
              <a:rPr lang="fr-FR" dirty="0" err="1" smtClean="0">
                <a:solidFill>
                  <a:srgbClr val="FFFF00"/>
                </a:solidFill>
                <a:latin typeface="Consolas" pitchFamily="49" charset="0"/>
              </a:rPr>
              <a:t>rl</a:t>
            </a:r>
            <a:r>
              <a:rPr lang="fr-FR" dirty="0" smtClean="0">
                <a:solidFill>
                  <a:srgbClr val="FFFF00"/>
                </a:solidFill>
                <a:latin typeface="Consolas" pitchFamily="49" charset="0"/>
              </a:rPr>
              <a:t> "FOREIGN" . &gt;&gt; </a:t>
            </a:r>
            <a:r>
              <a:rPr lang="fr-FR" dirty="0" err="1" smtClean="0">
                <a:solidFill>
                  <a:srgbClr val="FFFF00"/>
                </a:solidFill>
                <a:latin typeface="Consolas" pitchFamily="49" charset="0"/>
              </a:rPr>
              <a:t>ALL-FKs-by-grep.ascii</a:t>
            </a:r>
            <a:endParaRPr lang="fr-FR" dirty="0" smtClean="0">
              <a:solidFill>
                <a:srgbClr val="FFFF00"/>
              </a:solidFill>
              <a:latin typeface="Consolas" pitchFamily="49" charset="0"/>
            </a:endParaRPr>
          </a:p>
          <a:p>
            <a:pPr>
              <a:buNone/>
            </a:pPr>
            <a:r>
              <a:rPr lang="fr-FR" dirty="0" err="1" smtClean="0">
                <a:solidFill>
                  <a:srgbClr val="FFFF00"/>
                </a:solidFill>
                <a:latin typeface="Consolas" pitchFamily="49" charset="0"/>
              </a:rPr>
              <a:t>awk</a:t>
            </a:r>
            <a:r>
              <a:rPr lang="fr-FR" dirty="0" smtClean="0">
                <a:solidFill>
                  <a:srgbClr val="FFFF00"/>
                </a:solidFill>
                <a:latin typeface="Consolas" pitchFamily="49" charset="0"/>
              </a:rPr>
              <a:t> '{split($0,a,"/"); </a:t>
            </a:r>
            <a:r>
              <a:rPr lang="fr-FR" dirty="0" err="1" smtClean="0">
                <a:solidFill>
                  <a:srgbClr val="FFFF00"/>
                </a:solidFill>
                <a:latin typeface="Consolas" pitchFamily="49" charset="0"/>
              </a:rPr>
              <a:t>print</a:t>
            </a:r>
            <a:r>
              <a:rPr lang="fr-FR" dirty="0" smtClean="0">
                <a:solidFill>
                  <a:srgbClr val="FFFF00"/>
                </a:solidFill>
                <a:latin typeface="Consolas" pitchFamily="49" charset="0"/>
              </a:rPr>
              <a:t> a[2],a[3]}' </a:t>
            </a:r>
            <a:r>
              <a:rPr lang="fr-FR" dirty="0" err="1" smtClean="0">
                <a:solidFill>
                  <a:srgbClr val="FFFF00"/>
                </a:solidFill>
                <a:latin typeface="Consolas" pitchFamily="49" charset="0"/>
              </a:rPr>
              <a:t>ALL-FKs-by-grep.ascii</a:t>
            </a:r>
            <a:r>
              <a:rPr lang="fr-FR" dirty="0" smtClean="0">
                <a:solidFill>
                  <a:srgbClr val="FFFF00"/>
                </a:solidFill>
                <a:latin typeface="Consolas" pitchFamily="49" charset="0"/>
              </a:rPr>
              <a:t>  | </a:t>
            </a:r>
            <a:r>
              <a:rPr lang="fr-FR" dirty="0" err="1" smtClean="0">
                <a:solidFill>
                  <a:srgbClr val="FFFF00"/>
                </a:solidFill>
                <a:latin typeface="Consolas" pitchFamily="49" charset="0"/>
              </a:rPr>
              <a:t>uniq</a:t>
            </a:r>
            <a:endParaRPr lang="el-GR" dirty="0">
              <a:solidFill>
                <a:srgbClr val="FFFF00"/>
              </a:solidFill>
              <a:latin typeface="Consolas" pitchFamily="49" charset="0"/>
            </a:endParaRPr>
          </a:p>
        </p:txBody>
      </p:sp>
    </p:spTree>
    <p:extLst>
      <p:ext uri="{BB962C8B-B14F-4D97-AF65-F5344CB8AC3E}">
        <p14:creationId xmlns:p14="http://schemas.microsoft.com/office/powerpoint/2010/main" xmlns="" val="2847954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Scarcity of Foreign keys</a:t>
            </a:r>
            <a:br>
              <a:rPr lang="en-US" dirty="0" smtClean="0"/>
            </a:br>
            <a:endParaRPr lang="el-GR" dirty="0"/>
          </a:p>
        </p:txBody>
      </p:sp>
      <p:sp>
        <p:nvSpPr>
          <p:cNvPr id="3" name="Content Placeholder 2"/>
          <p:cNvSpPr>
            <a:spLocks noGrp="1"/>
          </p:cNvSpPr>
          <p:nvPr>
            <p:ph idx="1"/>
          </p:nvPr>
        </p:nvSpPr>
        <p:spPr>
          <a:xfrm>
            <a:off x="323528" y="908720"/>
            <a:ext cx="8229600" cy="648072"/>
          </a:xfrm>
        </p:spPr>
        <p:txBody>
          <a:bodyPr>
            <a:normAutofit/>
          </a:bodyPr>
          <a:lstStyle/>
          <a:p>
            <a:pPr>
              <a:buNone/>
            </a:pPr>
            <a:r>
              <a:rPr lang="en-US" sz="2400" b="1" dirty="0" smtClean="0">
                <a:solidFill>
                  <a:srgbClr val="0000FF"/>
                </a:solidFill>
              </a:rPr>
              <a:t>- How many data sets, out of the </a:t>
            </a:r>
            <a:r>
              <a:rPr lang="en-US" sz="2400" b="1" dirty="0" smtClean="0">
                <a:solidFill>
                  <a:srgbClr val="FF0000"/>
                </a:solidFill>
              </a:rPr>
              <a:t>21</a:t>
            </a:r>
            <a:r>
              <a:rPr lang="en-US" sz="2400" b="1" dirty="0" smtClean="0">
                <a:solidFill>
                  <a:srgbClr val="0000FF"/>
                </a:solidFill>
              </a:rPr>
              <a:t>, contain foreign keys?</a:t>
            </a:r>
          </a:p>
        </p:txBody>
      </p:sp>
      <p:sp>
        <p:nvSpPr>
          <p:cNvPr id="4" name="Slide Number Placeholder 3"/>
          <p:cNvSpPr>
            <a:spLocks noGrp="1"/>
          </p:cNvSpPr>
          <p:nvPr>
            <p:ph type="sldNum" sz="quarter" idx="12"/>
          </p:nvPr>
        </p:nvSpPr>
        <p:spPr/>
        <p:txBody>
          <a:bodyPr/>
          <a:lstStyle/>
          <a:p>
            <a:fld id="{647B092A-BB10-4E5B-8F93-29EC14EE3BCE}" type="slidenum">
              <a:rPr lang="el-GR" smtClean="0"/>
              <a:pPr/>
              <a:t>35</a:t>
            </a:fld>
            <a:endParaRPr lang="el-GR"/>
          </a:p>
        </p:txBody>
      </p:sp>
      <p:sp>
        <p:nvSpPr>
          <p:cNvPr id="6" name="Rectangle 5"/>
          <p:cNvSpPr/>
          <p:nvPr/>
        </p:nvSpPr>
        <p:spPr>
          <a:xfrm>
            <a:off x="251520" y="1556791"/>
            <a:ext cx="2304256" cy="2862322"/>
          </a:xfrm>
          <a:prstGeom prst="rect">
            <a:avLst/>
          </a:prstGeom>
          <a:solidFill>
            <a:schemeClr val="tx1"/>
          </a:solidFill>
        </p:spPr>
        <p:txBody>
          <a:bodyPr wrap="square">
            <a:spAutoFit/>
          </a:bodyPr>
          <a:lstStyle/>
          <a:p>
            <a:pPr>
              <a:buNone/>
            </a:pPr>
            <a:r>
              <a:rPr lang="fr-FR" dirty="0" smtClean="0">
                <a:solidFill>
                  <a:srgbClr val="FFFF00"/>
                </a:solidFill>
                <a:latin typeface="Consolas" pitchFamily="49" charset="0"/>
              </a:rPr>
              <a:t>CERN Atlas</a:t>
            </a:r>
          </a:p>
          <a:p>
            <a:pPr>
              <a:buNone/>
            </a:pPr>
            <a:r>
              <a:rPr lang="fr-FR" dirty="0" smtClean="0">
                <a:solidFill>
                  <a:srgbClr val="FFFF00"/>
                </a:solidFill>
                <a:latin typeface="Consolas" pitchFamily="49" charset="0"/>
              </a:rPr>
              <a:t>CERN CASTOR</a:t>
            </a:r>
          </a:p>
          <a:p>
            <a:pPr>
              <a:buNone/>
            </a:pPr>
            <a:r>
              <a:rPr lang="fr-FR" dirty="0" smtClean="0">
                <a:solidFill>
                  <a:srgbClr val="FFFF00"/>
                </a:solidFill>
                <a:latin typeface="Consolas" pitchFamily="49" charset="0"/>
              </a:rPr>
              <a:t>CERN EGEE</a:t>
            </a:r>
          </a:p>
          <a:p>
            <a:pPr>
              <a:buNone/>
            </a:pPr>
            <a:r>
              <a:rPr lang="fr-FR" dirty="0" err="1" smtClean="0">
                <a:solidFill>
                  <a:srgbClr val="FFFF00"/>
                </a:solidFill>
                <a:latin typeface="Consolas" pitchFamily="49" charset="0"/>
              </a:rPr>
              <a:t>CMS's</a:t>
            </a:r>
            <a:r>
              <a:rPr lang="fr-FR" dirty="0" smtClean="0">
                <a:solidFill>
                  <a:srgbClr val="FFFF00"/>
                </a:solidFill>
                <a:latin typeface="Consolas" pitchFamily="49" charset="0"/>
              </a:rPr>
              <a:t> </a:t>
            </a:r>
            <a:r>
              <a:rPr lang="fr-FR" dirty="0" err="1" smtClean="0">
                <a:solidFill>
                  <a:srgbClr val="FFFF00"/>
                </a:solidFill>
                <a:latin typeface="Consolas" pitchFamily="49" charset="0"/>
              </a:rPr>
              <a:t>SlashC</a:t>
            </a:r>
            <a:endParaRPr lang="fr-FR" dirty="0" smtClean="0">
              <a:solidFill>
                <a:srgbClr val="FFFF00"/>
              </a:solidFill>
              <a:latin typeface="Consolas" pitchFamily="49" charset="0"/>
            </a:endParaRPr>
          </a:p>
          <a:p>
            <a:pPr>
              <a:buNone/>
            </a:pPr>
            <a:r>
              <a:rPr lang="fr-FR" dirty="0" err="1" smtClean="0">
                <a:solidFill>
                  <a:srgbClr val="FFFF00"/>
                </a:solidFill>
                <a:latin typeface="Consolas" pitchFamily="49" charset="0"/>
              </a:rPr>
              <a:t>CMS's</a:t>
            </a:r>
            <a:r>
              <a:rPr lang="fr-FR" dirty="0" smtClean="0">
                <a:solidFill>
                  <a:srgbClr val="FFFF00"/>
                </a:solidFill>
                <a:latin typeface="Consolas" pitchFamily="49" charset="0"/>
              </a:rPr>
              <a:t> </a:t>
            </a:r>
            <a:r>
              <a:rPr lang="fr-FR" dirty="0" err="1" smtClean="0">
                <a:solidFill>
                  <a:srgbClr val="FFFF00"/>
                </a:solidFill>
                <a:latin typeface="Consolas" pitchFamily="49" charset="0"/>
              </a:rPr>
              <a:t>Zabbix</a:t>
            </a:r>
            <a:endParaRPr lang="fr-FR" dirty="0" smtClean="0">
              <a:solidFill>
                <a:srgbClr val="FFFF00"/>
              </a:solidFill>
              <a:latin typeface="Consolas" pitchFamily="49" charset="0"/>
            </a:endParaRPr>
          </a:p>
          <a:p>
            <a:pPr>
              <a:buNone/>
            </a:pPr>
            <a:r>
              <a:rPr lang="fr-FR" dirty="0" smtClean="0">
                <a:solidFill>
                  <a:srgbClr val="FFFF00"/>
                </a:solidFill>
                <a:latin typeface="Consolas" pitchFamily="49" charset="0"/>
              </a:rPr>
              <a:t>Med </a:t>
            </a:r>
            <a:r>
              <a:rPr lang="fr-FR" dirty="0" err="1" smtClean="0">
                <a:solidFill>
                  <a:srgbClr val="FFFF00"/>
                </a:solidFill>
                <a:latin typeface="Consolas" pitchFamily="49" charset="0"/>
              </a:rPr>
              <a:t>biosql</a:t>
            </a:r>
            <a:endParaRPr lang="fr-FR" dirty="0" smtClean="0">
              <a:solidFill>
                <a:srgbClr val="FFFF00"/>
              </a:solidFill>
              <a:latin typeface="Consolas" pitchFamily="49" charset="0"/>
            </a:endParaRPr>
          </a:p>
          <a:p>
            <a:pPr>
              <a:buNone/>
            </a:pPr>
            <a:endParaRPr lang="fr-FR" dirty="0" smtClean="0">
              <a:solidFill>
                <a:srgbClr val="FFFF00"/>
              </a:solidFill>
              <a:latin typeface="Consolas" pitchFamily="49" charset="0"/>
            </a:endParaRPr>
          </a:p>
          <a:p>
            <a:pPr>
              <a:buNone/>
            </a:pPr>
            <a:r>
              <a:rPr lang="fr-FR" dirty="0" smtClean="0">
                <a:solidFill>
                  <a:srgbClr val="FFFF00"/>
                </a:solidFill>
                <a:latin typeface="Consolas" pitchFamily="49" charset="0"/>
              </a:rPr>
              <a:t>CERN DQ2</a:t>
            </a:r>
          </a:p>
          <a:p>
            <a:pPr>
              <a:buNone/>
            </a:pPr>
            <a:r>
              <a:rPr lang="fr-FR" dirty="0" smtClean="0">
                <a:solidFill>
                  <a:srgbClr val="FFFF00"/>
                </a:solidFill>
                <a:latin typeface="Consolas" pitchFamily="49" charset="0"/>
              </a:rPr>
              <a:t>CERN D</a:t>
            </a:r>
            <a:r>
              <a:rPr lang="el-GR" dirty="0" smtClean="0">
                <a:solidFill>
                  <a:srgbClr val="FFFF00"/>
                </a:solidFill>
                <a:latin typeface="Consolas" pitchFamily="49" charset="0"/>
              </a:rPr>
              <a:t>Ι</a:t>
            </a:r>
            <a:r>
              <a:rPr lang="fr-FR" dirty="0" smtClean="0">
                <a:solidFill>
                  <a:srgbClr val="FFFF00"/>
                </a:solidFill>
                <a:latin typeface="Consolas" pitchFamily="49" charset="0"/>
              </a:rPr>
              <a:t>RAC</a:t>
            </a:r>
          </a:p>
          <a:p>
            <a:pPr>
              <a:buNone/>
            </a:pPr>
            <a:r>
              <a:rPr lang="fr-FR" dirty="0" smtClean="0">
                <a:solidFill>
                  <a:srgbClr val="FFFF00"/>
                </a:solidFill>
                <a:latin typeface="Consolas" pitchFamily="49" charset="0"/>
              </a:rPr>
              <a:t>Med </a:t>
            </a:r>
            <a:r>
              <a:rPr lang="fr-FR" dirty="0" err="1" smtClean="0">
                <a:solidFill>
                  <a:srgbClr val="FFFF00"/>
                </a:solidFill>
                <a:latin typeface="Consolas" pitchFamily="49" charset="0"/>
              </a:rPr>
              <a:t>Ensembl</a:t>
            </a:r>
            <a:endParaRPr lang="fr-FR" dirty="0" smtClean="0">
              <a:solidFill>
                <a:srgbClr val="FFFF00"/>
              </a:solidFill>
              <a:latin typeface="Consolas" pitchFamily="49" charset="0"/>
            </a:endParaRPr>
          </a:p>
        </p:txBody>
      </p:sp>
      <p:sp>
        <p:nvSpPr>
          <p:cNvPr id="7" name="Right Brace 6"/>
          <p:cNvSpPr/>
          <p:nvPr/>
        </p:nvSpPr>
        <p:spPr>
          <a:xfrm>
            <a:off x="2843808" y="1628799"/>
            <a:ext cx="288032" cy="1584176"/>
          </a:xfrm>
          <a:prstGeom prst="rightBrace">
            <a:avLst>
              <a:gd name="adj1" fmla="val 7063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 name="Content Placeholder 2"/>
          <p:cNvSpPr txBox="1">
            <a:spLocks/>
          </p:cNvSpPr>
          <p:nvPr/>
        </p:nvSpPr>
        <p:spPr>
          <a:xfrm>
            <a:off x="3240360" y="2204863"/>
            <a:ext cx="3816424" cy="432048"/>
          </a:xfrm>
          <a:prstGeom prst="rect">
            <a:avLst/>
          </a:prstGeom>
        </p:spPr>
        <p:txBody>
          <a:bodyPr vert="horz" lIns="91440" tIns="45720" rIns="91440" bIns="45720" rtlCol="0">
            <a:normAutofit fontScale="92500"/>
          </a:bodyPr>
          <a:lstStyle/>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1" i="0" u="none" strike="noStrike" kern="1200" cap="none" spc="0" normalizeH="0" noProof="0" dirty="0" smtClean="0">
                <a:ln>
                  <a:noFill/>
                </a:ln>
                <a:solidFill>
                  <a:srgbClr val="FF0000"/>
                </a:solidFill>
                <a:effectLst/>
                <a:uLnTx/>
                <a:uFillTx/>
                <a:latin typeface="+mn-lt"/>
                <a:ea typeface="+mn-ea"/>
                <a:cs typeface="+mn-cs"/>
              </a:rPr>
              <a:t>6</a:t>
            </a:r>
            <a:r>
              <a:rPr kumimoji="0" lang="en-US" sz="2400" b="0" i="0" u="none" strike="noStrike" kern="1200" cap="none" spc="0" normalizeH="0" noProof="0" dirty="0" smtClean="0">
                <a:ln>
                  <a:noFill/>
                </a:ln>
                <a:solidFill>
                  <a:schemeClr val="tx1"/>
                </a:solidFill>
                <a:effectLst/>
                <a:uLnTx/>
                <a:uFillTx/>
                <a:latin typeface="+mn-lt"/>
                <a:ea typeface="+mn-ea"/>
                <a:cs typeface="+mn-cs"/>
              </a:rPr>
              <a:t> data sets reported here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Rectangle 8"/>
          <p:cNvSpPr/>
          <p:nvPr/>
        </p:nvSpPr>
        <p:spPr>
          <a:xfrm>
            <a:off x="3312368" y="4005063"/>
            <a:ext cx="5796136" cy="923330"/>
          </a:xfrm>
          <a:prstGeom prst="rect">
            <a:avLst/>
          </a:prstGeom>
        </p:spPr>
        <p:txBody>
          <a:bodyPr wrap="square">
            <a:spAutoFit/>
          </a:bodyPr>
          <a:lstStyle/>
          <a:p>
            <a:r>
              <a:rPr lang="en-US" b="1" dirty="0" smtClean="0"/>
              <a:t>DΙRAC</a:t>
            </a:r>
            <a:r>
              <a:rPr lang="en-US" dirty="0" smtClean="0"/>
              <a:t> (not in the production folder, only at </a:t>
            </a:r>
            <a:r>
              <a:rPr lang="en-US" dirty="0" err="1" smtClean="0"/>
              <a:t>python+mysql</a:t>
            </a:r>
            <a:r>
              <a:rPr lang="en-US" dirty="0" smtClean="0"/>
              <a:t>). </a:t>
            </a:r>
          </a:p>
          <a:p>
            <a:r>
              <a:rPr lang="en-US" dirty="0" smtClean="0">
                <a:solidFill>
                  <a:srgbClr val="FF0000"/>
                </a:solidFill>
              </a:rPr>
              <a:t>9 tables at first version, 15 tables at last version</a:t>
            </a:r>
          </a:p>
          <a:p>
            <a:r>
              <a:rPr lang="en-US" dirty="0" smtClean="0">
                <a:solidFill>
                  <a:srgbClr val="FF0000"/>
                </a:solidFill>
              </a:rPr>
              <a:t>Starts with 10 FK's, ends with 8</a:t>
            </a:r>
            <a:endParaRPr lang="el-GR" dirty="0">
              <a:solidFill>
                <a:srgbClr val="FF0000"/>
              </a:solidFill>
            </a:endParaRPr>
          </a:p>
        </p:txBody>
      </p:sp>
      <p:sp>
        <p:nvSpPr>
          <p:cNvPr id="10" name="Rectangle 9"/>
          <p:cNvSpPr/>
          <p:nvPr/>
        </p:nvSpPr>
        <p:spPr>
          <a:xfrm>
            <a:off x="3312368" y="3068959"/>
            <a:ext cx="4572000" cy="923330"/>
          </a:xfrm>
          <a:prstGeom prst="rect">
            <a:avLst/>
          </a:prstGeom>
        </p:spPr>
        <p:txBody>
          <a:bodyPr>
            <a:spAutoFit/>
          </a:bodyPr>
          <a:lstStyle/>
          <a:p>
            <a:r>
              <a:rPr lang="en-US" b="1" dirty="0" smtClean="0"/>
              <a:t>DQ2</a:t>
            </a:r>
            <a:r>
              <a:rPr lang="en-US" dirty="0" smtClean="0"/>
              <a:t> (only in the </a:t>
            </a:r>
            <a:r>
              <a:rPr lang="en-US" dirty="0" err="1" smtClean="0"/>
              <a:t>mySQL</a:t>
            </a:r>
            <a:r>
              <a:rPr lang="en-US" dirty="0" smtClean="0"/>
              <a:t>, not in the Oracle version): FK’s in 19 versions out of the 55. </a:t>
            </a:r>
            <a:r>
              <a:rPr lang="en-US" dirty="0" smtClean="0">
                <a:solidFill>
                  <a:srgbClr val="FF0000"/>
                </a:solidFill>
              </a:rPr>
              <a:t>Starts with 2 FK's and ends with 1.</a:t>
            </a:r>
          </a:p>
        </p:txBody>
      </p:sp>
      <p:sp>
        <p:nvSpPr>
          <p:cNvPr id="11" name="TextBox 10"/>
          <p:cNvSpPr txBox="1"/>
          <p:nvPr/>
        </p:nvSpPr>
        <p:spPr>
          <a:xfrm>
            <a:off x="4716016" y="2420887"/>
            <a:ext cx="504056" cy="707886"/>
          </a:xfrm>
          <a:prstGeom prst="rect">
            <a:avLst/>
          </a:prstGeom>
          <a:noFill/>
        </p:spPr>
        <p:txBody>
          <a:bodyPr wrap="square" rtlCol="0">
            <a:spAutoFit/>
          </a:bodyPr>
          <a:lstStyle/>
          <a:p>
            <a:r>
              <a:rPr lang="en-US" sz="4000" dirty="0" smtClean="0"/>
              <a:t>+</a:t>
            </a:r>
            <a:endParaRPr lang="el-GR" sz="4000" dirty="0"/>
          </a:p>
        </p:txBody>
      </p:sp>
      <p:sp>
        <p:nvSpPr>
          <p:cNvPr id="12" name="Rectangle 11"/>
          <p:cNvSpPr/>
          <p:nvPr/>
        </p:nvSpPr>
        <p:spPr>
          <a:xfrm>
            <a:off x="3312368" y="4941167"/>
            <a:ext cx="4355976" cy="646331"/>
          </a:xfrm>
          <a:prstGeom prst="rect">
            <a:avLst/>
          </a:prstGeom>
        </p:spPr>
        <p:txBody>
          <a:bodyPr wrap="square">
            <a:spAutoFit/>
          </a:bodyPr>
          <a:lstStyle/>
          <a:p>
            <a:r>
              <a:rPr lang="en-US" b="1" dirty="0" err="1" smtClean="0">
                <a:solidFill>
                  <a:srgbClr val="0000FF"/>
                </a:solidFill>
              </a:rPr>
              <a:t>Ensembl</a:t>
            </a:r>
            <a:r>
              <a:rPr lang="en-US" dirty="0" smtClean="0"/>
              <a:t>: not able to link FK DDL files to table evolution, yet</a:t>
            </a:r>
          </a:p>
        </p:txBody>
      </p:sp>
      <p:sp>
        <p:nvSpPr>
          <p:cNvPr id="13" name="Content Placeholder 2"/>
          <p:cNvSpPr txBox="1">
            <a:spLocks/>
          </p:cNvSpPr>
          <p:nvPr/>
        </p:nvSpPr>
        <p:spPr>
          <a:xfrm>
            <a:off x="323528" y="5733256"/>
            <a:ext cx="6768752" cy="1008112"/>
          </a:xfrm>
          <a:prstGeom prst="rect">
            <a:avLst/>
          </a:prstGeom>
        </p:spPr>
        <p:txBody>
          <a:bodyPr vert="horz" lIns="91440" tIns="45720" rIns="91440" bIns="45720" rtlCol="0">
            <a:normAutofit fontScale="85000" lnSpcReduction="20000"/>
          </a:bodyPr>
          <a:lstStyle/>
          <a:p>
            <a:pPr marL="342900" lvl="0" indent="-342900">
              <a:spcBef>
                <a:spcPct val="20000"/>
              </a:spcBef>
            </a:pPr>
            <a:r>
              <a:rPr kumimoji="0" lang="en-US" sz="2800" b="1" i="0" u="none" strike="noStrike" kern="1200" cap="none" spc="0" normalizeH="0" baseline="0" noProof="0" dirty="0" smtClean="0">
                <a:ln>
                  <a:noFill/>
                </a:ln>
                <a:solidFill>
                  <a:srgbClr val="0000FF"/>
                </a:solidFill>
                <a:effectLst/>
                <a:uLnTx/>
                <a:uFillTx/>
                <a:latin typeface="+mn-lt"/>
                <a:ea typeface="+mn-ea"/>
                <a:cs typeface="+mn-cs"/>
              </a:rPr>
              <a:t>- </a:t>
            </a:r>
            <a:r>
              <a:rPr kumimoji="0" lang="en-US" sz="2800" b="1" i="0" u="none" strike="noStrike" kern="1200" cap="none" spc="0" normalizeH="0" baseline="0" noProof="0" dirty="0" smtClean="0">
                <a:ln>
                  <a:noFill/>
                </a:ln>
                <a:solidFill>
                  <a:srgbClr val="FF0000"/>
                </a:solidFill>
                <a:effectLst/>
                <a:uLnTx/>
                <a:uFillTx/>
                <a:latin typeface="+mn-lt"/>
                <a:ea typeface="+mn-ea"/>
                <a:cs typeface="+mn-cs"/>
              </a:rPr>
              <a:t>9</a:t>
            </a:r>
            <a:r>
              <a:rPr kumimoji="0" lang="en-US" sz="2800" b="1" i="0" u="none" strike="noStrike" kern="1200" cap="none" spc="0" normalizeH="0" baseline="0" noProof="0" dirty="0" smtClean="0">
                <a:ln>
                  <a:noFill/>
                </a:ln>
                <a:solidFill>
                  <a:srgbClr val="0000FF"/>
                </a:solidFill>
                <a:effectLst/>
                <a:uLnTx/>
                <a:uFillTx/>
                <a:latin typeface="+mn-lt"/>
                <a:ea typeface="+mn-ea"/>
                <a:cs typeface="+mn-cs"/>
              </a:rPr>
              <a:t> out of the </a:t>
            </a:r>
            <a:r>
              <a:rPr kumimoji="0" lang="en-US" sz="2800" b="1" i="0" u="none" strike="noStrike" kern="1200" cap="none" spc="0" normalizeH="0" baseline="0" noProof="0" dirty="0" smtClean="0">
                <a:ln>
                  <a:noFill/>
                </a:ln>
                <a:solidFill>
                  <a:srgbClr val="FF0000"/>
                </a:solidFill>
                <a:effectLst/>
                <a:uLnTx/>
                <a:uFillTx/>
                <a:latin typeface="+mn-lt"/>
                <a:ea typeface="+mn-ea"/>
                <a:cs typeface="+mn-cs"/>
              </a:rPr>
              <a:t>21</a:t>
            </a:r>
            <a:r>
              <a:rPr lang="en-US" sz="2800" b="1" dirty="0" smtClean="0">
                <a:solidFill>
                  <a:srgbClr val="0000FF"/>
                </a:solidFill>
              </a:rPr>
              <a:t> data sets do </a:t>
            </a:r>
            <a:r>
              <a:rPr lang="en-US" sz="2800" dirty="0" smtClean="0"/>
              <a:t>(including 3 that are really small for harnessing valuable results, spec., </a:t>
            </a:r>
            <a:r>
              <a:rPr lang="en-US" sz="2800" dirty="0" err="1" smtClean="0"/>
              <a:t>Egee</a:t>
            </a:r>
            <a:r>
              <a:rPr lang="en-US" sz="2800" dirty="0" smtClean="0"/>
              <a:t>, DQ2, DIRAC)</a:t>
            </a:r>
            <a:endParaRPr kumimoji="0" lang="en-US" sz="2800" i="0" u="none" strike="noStrike" kern="1200" cap="none" spc="0" normalizeH="0" baseline="0" noProof="0" dirty="0" smtClean="0">
              <a:ln>
                <a:noFill/>
              </a:ln>
              <a:effectLst/>
              <a:uLnTx/>
              <a:uFillTx/>
              <a:latin typeface="+mn-lt"/>
              <a:ea typeface="+mn-ea"/>
              <a:cs typeface="+mn-cs"/>
            </a:endParaRPr>
          </a:p>
        </p:txBody>
      </p:sp>
      <p:pic>
        <p:nvPicPr>
          <p:cNvPr id="1032" name="Picture 8" descr="you're not welcome here...&#10;&#10;&#10;&#10;#sorrynotsorry"/>
          <p:cNvPicPr>
            <a:picLocks noChangeAspect="1" noChangeArrowheads="1"/>
          </p:cNvPicPr>
          <p:nvPr/>
        </p:nvPicPr>
        <p:blipFill>
          <a:blip r:embed="rId2" cstate="print"/>
          <a:srcRect/>
          <a:stretch>
            <a:fillRect/>
          </a:stretch>
        </p:blipFill>
        <p:spPr bwMode="auto">
          <a:xfrm>
            <a:off x="7164289" y="4646918"/>
            <a:ext cx="1979712" cy="1979712"/>
          </a:xfrm>
          <a:prstGeom prst="rect">
            <a:avLst/>
          </a:prstGeom>
          <a:noFill/>
        </p:spPr>
      </p:pic>
      <p:sp>
        <p:nvSpPr>
          <p:cNvPr id="18" name="Rectangle 17"/>
          <p:cNvSpPr/>
          <p:nvPr/>
        </p:nvSpPr>
        <p:spPr>
          <a:xfrm>
            <a:off x="7020272" y="6642556"/>
            <a:ext cx="2123728" cy="215444"/>
          </a:xfrm>
          <a:prstGeom prst="rect">
            <a:avLst/>
          </a:prstGeom>
          <a:solidFill>
            <a:srgbClr val="000000"/>
          </a:solidFill>
        </p:spPr>
        <p:txBody>
          <a:bodyPr wrap="square">
            <a:spAutoFit/>
          </a:bodyPr>
          <a:lstStyle/>
          <a:p>
            <a:pPr algn="r"/>
            <a:r>
              <a:rPr lang="fr-FR" sz="800" dirty="0" smtClean="0">
                <a:solidFill>
                  <a:schemeClr val="bg1"/>
                </a:solidFill>
              </a:rPr>
              <a:t>http://www.boldomatic.com/view/post/G_xPI</a:t>
            </a:r>
            <a:endParaRPr lang="el-GR" sz="800" dirty="0">
              <a:solidFill>
                <a:schemeClr val="bg1"/>
              </a:solidFill>
            </a:endParaRPr>
          </a:p>
        </p:txBody>
      </p:sp>
    </p:spTree>
    <p:extLst>
      <p:ext uri="{BB962C8B-B14F-4D97-AF65-F5344CB8AC3E}">
        <p14:creationId xmlns:p14="http://schemas.microsoft.com/office/powerpoint/2010/main" xmlns="" val="2847954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Lessons Learned, things to do &amp; Why all this matters</a:t>
            </a:r>
            <a:endParaRPr lang="el-GR" dirty="0"/>
          </a:p>
        </p:txBody>
      </p:sp>
      <p:sp>
        <p:nvSpPr>
          <p:cNvPr id="3" name="Text Placeholder 2"/>
          <p:cNvSpPr>
            <a:spLocks noGrp="1"/>
          </p:cNvSpPr>
          <p:nvPr>
            <p:ph type="body" idx="1"/>
          </p:nvPr>
        </p:nvSpPr>
        <p:spPr/>
        <p:txBody>
          <a:bodyPr>
            <a:normAutofit fontScale="92500" lnSpcReduction="20000"/>
          </a:bodyPr>
          <a:lstStyle/>
          <a:p>
            <a:pPr lvl="0">
              <a:defRPr/>
            </a:pPr>
            <a:r>
              <a:rPr lang="en-US" dirty="0" smtClean="0">
                <a:solidFill>
                  <a:srgbClr val="5F5F5F"/>
                </a:solidFill>
              </a:rPr>
              <a:t>Context and background</a:t>
            </a:r>
          </a:p>
          <a:p>
            <a:pPr lvl="0">
              <a:defRPr/>
            </a:pPr>
            <a:r>
              <a:rPr lang="en-US" dirty="0" smtClean="0">
                <a:solidFill>
                  <a:srgbClr val="5F5F5F"/>
                </a:solidFill>
              </a:rPr>
              <a:t>Setup of our study</a:t>
            </a:r>
          </a:p>
          <a:p>
            <a:pPr lvl="0">
              <a:defRPr/>
            </a:pPr>
            <a:r>
              <a:rPr lang="en-US" dirty="0" smtClean="0">
                <a:solidFill>
                  <a:srgbClr val="5F5F5F"/>
                </a:solidFill>
              </a:rPr>
              <a:t>Main findings</a:t>
            </a:r>
          </a:p>
          <a:p>
            <a:pPr lvl="0">
              <a:defRPr/>
            </a:pPr>
            <a:r>
              <a:rPr lang="en-US" dirty="0" smtClean="0">
                <a:solidFill>
                  <a:srgbClr val="5F5F5F"/>
                </a:solidFill>
              </a:rPr>
              <a:t>Strange things happening with FK’s</a:t>
            </a:r>
          </a:p>
          <a:p>
            <a:pPr lvl="0">
              <a:defRPr/>
            </a:pPr>
            <a:r>
              <a:rPr lang="en-US" u="sng" dirty="0" smtClean="0">
                <a:solidFill>
                  <a:srgbClr val="5F5F5F"/>
                </a:solidFill>
              </a:rPr>
              <a:t>Lessons learned, open issues &amp; why bother</a:t>
            </a:r>
            <a:endParaRPr lang="el-GR" u="sng" dirty="0">
              <a:solidFill>
                <a:srgbClr val="5F5F5F"/>
              </a:solidFill>
            </a:endParaRPr>
          </a:p>
        </p:txBody>
      </p:sp>
      <p:sp>
        <p:nvSpPr>
          <p:cNvPr id="4" name="Slide Number Placeholder 3"/>
          <p:cNvSpPr>
            <a:spLocks noGrp="1"/>
          </p:cNvSpPr>
          <p:nvPr>
            <p:ph type="sldNum" sz="quarter" idx="12"/>
          </p:nvPr>
        </p:nvSpPr>
        <p:spPr/>
        <p:txBody>
          <a:bodyPr/>
          <a:lstStyle/>
          <a:p>
            <a:fld id="{647B092A-BB10-4E5B-8F93-29EC14EE3BCE}" type="slidenum">
              <a:rPr lang="el-GR" smtClean="0"/>
              <a:pPr/>
              <a:t>36</a:t>
            </a:fld>
            <a:endParaRPr lang="el-GR"/>
          </a:p>
        </p:txBody>
      </p:sp>
    </p:spTree>
    <p:extLst>
      <p:ext uri="{BB962C8B-B14F-4D97-AF65-F5344CB8AC3E}">
        <p14:creationId xmlns:p14="http://schemas.microsoft.com/office/powerpoint/2010/main" xmlns="" val="1205914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 findings</a:t>
            </a:r>
            <a:br>
              <a:rPr lang="en-US" dirty="0" smtClean="0"/>
            </a:br>
            <a:endParaRPr lang="el-GR" dirty="0"/>
          </a:p>
        </p:txBody>
      </p:sp>
      <p:sp>
        <p:nvSpPr>
          <p:cNvPr id="3" name="Content Placeholder 2"/>
          <p:cNvSpPr>
            <a:spLocks noGrp="1"/>
          </p:cNvSpPr>
          <p:nvPr>
            <p:ph idx="1"/>
          </p:nvPr>
        </p:nvSpPr>
        <p:spPr>
          <a:xfrm>
            <a:off x="467544" y="1196752"/>
            <a:ext cx="8229600" cy="5400600"/>
          </a:xfrm>
        </p:spPr>
        <p:txBody>
          <a:bodyPr>
            <a:noAutofit/>
          </a:bodyPr>
          <a:lstStyle/>
          <a:p>
            <a:r>
              <a:rPr lang="en-US" sz="2400" b="1" dirty="0" smtClean="0"/>
              <a:t>Schemata </a:t>
            </a:r>
            <a:r>
              <a:rPr lang="en-US" sz="2400" b="1" dirty="0"/>
              <a:t>grow </a:t>
            </a:r>
            <a:r>
              <a:rPr lang="en-US" sz="2400" b="1" dirty="0" smtClean="0"/>
              <a:t>in </a:t>
            </a:r>
            <a:r>
              <a:rPr lang="en-US" sz="2400" b="1" dirty="0"/>
              <a:t>terms of </a:t>
            </a:r>
            <a:r>
              <a:rPr lang="en-US" sz="2400" b="1" dirty="0" smtClean="0"/>
              <a:t>tables</a:t>
            </a:r>
            <a:r>
              <a:rPr lang="en-US" sz="2400" dirty="0" smtClean="0"/>
              <a:t>, as time passes</a:t>
            </a:r>
          </a:p>
          <a:p>
            <a:r>
              <a:rPr lang="en-US" sz="2400" dirty="0" smtClean="0"/>
              <a:t>Cases</a:t>
            </a:r>
            <a:r>
              <a:rPr lang="en-US" sz="2400" dirty="0"/>
              <a:t>, mainly in projects of scientific nature, </a:t>
            </a:r>
            <a:r>
              <a:rPr lang="en-US" sz="2400" dirty="0" smtClean="0"/>
              <a:t>where </a:t>
            </a:r>
            <a:r>
              <a:rPr lang="en-US" sz="2400" b="1" dirty="0" smtClean="0">
                <a:solidFill>
                  <a:srgbClr val="008000"/>
                </a:solidFill>
              </a:rPr>
              <a:t>FK’s </a:t>
            </a:r>
            <a:r>
              <a:rPr lang="en-US" sz="2400" b="1" dirty="0">
                <a:solidFill>
                  <a:srgbClr val="008000"/>
                </a:solidFill>
              </a:rPr>
              <a:t>are treated as an integral part of the system</a:t>
            </a:r>
            <a:r>
              <a:rPr lang="en-US" sz="2400" dirty="0"/>
              <a:t>, and they are born and evicted along with table birth and eviction. </a:t>
            </a:r>
            <a:endParaRPr lang="en-US" sz="2400" dirty="0" smtClean="0"/>
          </a:p>
          <a:p>
            <a:r>
              <a:rPr lang="en-US" sz="2400" dirty="0" smtClean="0"/>
              <a:t>Cases where </a:t>
            </a:r>
            <a:r>
              <a:rPr lang="en-US" sz="2400" b="1" dirty="0" smtClean="0">
                <a:solidFill>
                  <a:srgbClr val="7030A0"/>
                </a:solidFill>
              </a:rPr>
              <a:t>FK’s </a:t>
            </a:r>
            <a:r>
              <a:rPr lang="en-US" sz="2400" b="1" dirty="0">
                <a:solidFill>
                  <a:srgbClr val="7030A0"/>
                </a:solidFill>
              </a:rPr>
              <a:t>are treated as a disposable add-on</a:t>
            </a:r>
            <a:r>
              <a:rPr lang="en-US" sz="2400" dirty="0"/>
              <a:t>:  only a small subset of the tables involved in </a:t>
            </a:r>
            <a:r>
              <a:rPr lang="en-US" sz="2400" dirty="0" smtClean="0"/>
              <a:t>FK’s; birth </a:t>
            </a:r>
            <a:r>
              <a:rPr lang="en-US" sz="2400" dirty="0"/>
              <a:t>and eviction of FK’s </a:t>
            </a:r>
            <a:r>
              <a:rPr lang="en-US" sz="2400" dirty="0" smtClean="0"/>
              <a:t>rarely </a:t>
            </a:r>
            <a:r>
              <a:rPr lang="en-US" sz="2400" dirty="0"/>
              <a:t>performed in synch with </a:t>
            </a:r>
            <a:r>
              <a:rPr lang="en-US" sz="2400" dirty="0" smtClean="0"/>
              <a:t>their tables. </a:t>
            </a:r>
          </a:p>
          <a:p>
            <a:r>
              <a:rPr lang="en-US" sz="2400" b="1" dirty="0"/>
              <a:t>The heartbeat of </a:t>
            </a:r>
            <a:r>
              <a:rPr lang="en-US" sz="2400" b="1" dirty="0" smtClean="0"/>
              <a:t>FK change </a:t>
            </a:r>
            <a:r>
              <a:rPr lang="en-US" sz="2400" b="1" dirty="0"/>
              <a:t>is mostly rare and small in </a:t>
            </a:r>
            <a:r>
              <a:rPr lang="en-US" sz="2400" b="1" dirty="0" smtClean="0"/>
              <a:t>volume</a:t>
            </a:r>
            <a:r>
              <a:rPr lang="en-US" sz="2400" dirty="0" smtClean="0"/>
              <a:t>, also with do-undo </a:t>
            </a:r>
            <a:r>
              <a:rPr lang="en-US" sz="2400" dirty="0"/>
              <a:t>pairs of commits and </a:t>
            </a:r>
            <a:r>
              <a:rPr lang="en-US" sz="2400" dirty="0" smtClean="0"/>
              <a:t>occasionally massive </a:t>
            </a:r>
            <a:r>
              <a:rPr lang="en-US" sz="2400" dirty="0"/>
              <a:t>removals).  </a:t>
            </a:r>
            <a:endParaRPr lang="en-US" sz="2400" dirty="0" smtClean="0"/>
          </a:p>
          <a:p>
            <a:r>
              <a:rPr lang="en-US" sz="2400" dirty="0" smtClean="0"/>
              <a:t>Within all the</a:t>
            </a:r>
            <a:r>
              <a:rPr lang="en-US" sz="2400" u="sng" dirty="0" smtClean="0"/>
              <a:t> </a:t>
            </a:r>
            <a:r>
              <a:rPr lang="en-US" sz="2400" b="1" u="sng" dirty="0" smtClean="0">
                <a:solidFill>
                  <a:srgbClr val="7030A0"/>
                </a:solidFill>
              </a:rPr>
              <a:t>CMS’s</a:t>
            </a:r>
            <a:r>
              <a:rPr lang="en-US" sz="2400" u="sng" dirty="0" smtClean="0"/>
              <a:t> </a:t>
            </a:r>
            <a:r>
              <a:rPr lang="en-US" sz="2400" dirty="0" smtClean="0"/>
              <a:t>we collected, </a:t>
            </a:r>
            <a:r>
              <a:rPr lang="en-US" sz="2400" b="1" dirty="0" smtClean="0">
                <a:solidFill>
                  <a:srgbClr val="7030A0"/>
                </a:solidFill>
              </a:rPr>
              <a:t>FK’s are </a:t>
            </a:r>
            <a:r>
              <a:rPr lang="en-US" sz="2400" b="1" dirty="0">
                <a:solidFill>
                  <a:srgbClr val="7030A0"/>
                </a:solidFill>
              </a:rPr>
              <a:t>too scarce</a:t>
            </a:r>
            <a:r>
              <a:rPr lang="en-US" sz="2400" dirty="0"/>
              <a:t>. </a:t>
            </a:r>
            <a:r>
              <a:rPr lang="en-US" sz="2400" dirty="0" smtClean="0"/>
              <a:t> For </a:t>
            </a:r>
            <a:r>
              <a:rPr lang="en-US" sz="2400" dirty="0"/>
              <a:t>the two CMSs that we studied, </a:t>
            </a:r>
            <a:r>
              <a:rPr lang="en-US" sz="2400" b="1" dirty="0">
                <a:solidFill>
                  <a:srgbClr val="7030A0"/>
                </a:solidFill>
              </a:rPr>
              <a:t>both ended-up with their complete remova</a:t>
            </a:r>
            <a:r>
              <a:rPr lang="en-US" sz="2400" dirty="0"/>
              <a:t>l, due to difficulty of managing </a:t>
            </a:r>
            <a:r>
              <a:rPr lang="en-US" sz="2400" dirty="0" smtClean="0"/>
              <a:t>technical issues related to FK’s.</a:t>
            </a:r>
            <a:endParaRPr lang="el-GR" sz="2400" dirty="0"/>
          </a:p>
        </p:txBody>
      </p:sp>
      <p:sp>
        <p:nvSpPr>
          <p:cNvPr id="4" name="Slide Number Placeholder 3"/>
          <p:cNvSpPr>
            <a:spLocks noGrp="1"/>
          </p:cNvSpPr>
          <p:nvPr>
            <p:ph type="sldNum" sz="quarter" idx="12"/>
          </p:nvPr>
        </p:nvSpPr>
        <p:spPr/>
        <p:txBody>
          <a:bodyPr/>
          <a:lstStyle/>
          <a:p>
            <a:fld id="{647B092A-BB10-4E5B-8F93-29EC14EE3BCE}" type="slidenum">
              <a:rPr lang="el-GR" smtClean="0"/>
              <a:pPr/>
              <a:t>37</a:t>
            </a:fld>
            <a:endParaRPr lang="el-GR" dirty="0"/>
          </a:p>
        </p:txBody>
      </p:sp>
    </p:spTree>
    <p:extLst>
      <p:ext uri="{BB962C8B-B14F-4D97-AF65-F5344CB8AC3E}">
        <p14:creationId xmlns:p14="http://schemas.microsoft.com/office/powerpoint/2010/main" xmlns="" val="2583214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research issues</a:t>
            </a:r>
            <a:endParaRPr lang="el-GR" dirty="0"/>
          </a:p>
        </p:txBody>
      </p:sp>
      <p:sp>
        <p:nvSpPr>
          <p:cNvPr id="3" name="Content Placeholder 2"/>
          <p:cNvSpPr>
            <a:spLocks noGrp="1"/>
          </p:cNvSpPr>
          <p:nvPr>
            <p:ph idx="1"/>
          </p:nvPr>
        </p:nvSpPr>
        <p:spPr/>
        <p:txBody>
          <a:bodyPr/>
          <a:lstStyle/>
          <a:p>
            <a:r>
              <a:rPr lang="en-US" dirty="0" smtClean="0"/>
              <a:t>More studies, by other groups, if we are to establish solid patterns and (who knows?) laws</a:t>
            </a:r>
          </a:p>
          <a:p>
            <a:r>
              <a:rPr lang="en-US" dirty="0" smtClean="0"/>
              <a:t>More in-depth studies on the reasons of the observed phenomena</a:t>
            </a:r>
          </a:p>
          <a:p>
            <a:r>
              <a:rPr lang="en-US" dirty="0" smtClean="0"/>
              <a:t>Mining patterns of graph evolution</a:t>
            </a:r>
          </a:p>
        </p:txBody>
      </p:sp>
      <p:sp>
        <p:nvSpPr>
          <p:cNvPr id="4" name="Slide Number Placeholder 3"/>
          <p:cNvSpPr>
            <a:spLocks noGrp="1"/>
          </p:cNvSpPr>
          <p:nvPr>
            <p:ph type="sldNum" sz="quarter" idx="12"/>
          </p:nvPr>
        </p:nvSpPr>
        <p:spPr/>
        <p:txBody>
          <a:bodyPr/>
          <a:lstStyle/>
          <a:p>
            <a:fld id="{647B092A-BB10-4E5B-8F93-29EC14EE3BCE}" type="slidenum">
              <a:rPr lang="el-GR" smtClean="0"/>
              <a:pPr/>
              <a:t>38</a:t>
            </a:fld>
            <a:endParaRPr lang="el-GR"/>
          </a:p>
        </p:txBody>
      </p:sp>
    </p:spTree>
    <p:extLst>
      <p:ext uri="{BB962C8B-B14F-4D97-AF65-F5344CB8AC3E}">
        <p14:creationId xmlns:p14="http://schemas.microsoft.com/office/powerpoint/2010/main" xmlns="" val="857328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Threats to validity</a:t>
            </a:r>
          </a:p>
        </p:txBody>
      </p:sp>
      <p:sp>
        <p:nvSpPr>
          <p:cNvPr id="3" name="Content Placeholder 2"/>
          <p:cNvSpPr>
            <a:spLocks noGrp="1"/>
          </p:cNvSpPr>
          <p:nvPr>
            <p:ph idx="1"/>
          </p:nvPr>
        </p:nvSpPr>
        <p:spPr/>
        <p:txBody>
          <a:bodyPr>
            <a:noAutofit/>
          </a:bodyPr>
          <a:lstStyle/>
          <a:p>
            <a:r>
              <a:rPr lang="en-US" sz="2400" dirty="0"/>
              <a:t>The </a:t>
            </a:r>
            <a:r>
              <a:rPr lang="en-US" sz="2400" b="1" dirty="0" smtClean="0"/>
              <a:t>scope</a:t>
            </a:r>
            <a:r>
              <a:rPr lang="en-US" sz="2400" dirty="0" smtClean="0"/>
              <a:t>, </a:t>
            </a:r>
            <a:r>
              <a:rPr lang="en-US" sz="2400" b="1" dirty="0" smtClean="0"/>
              <a:t>external validity &amp; generalization </a:t>
            </a:r>
            <a:r>
              <a:rPr lang="en-US" sz="2400" dirty="0" smtClean="0"/>
              <a:t>of </a:t>
            </a:r>
            <a:r>
              <a:rPr lang="en-US" sz="2400" dirty="0"/>
              <a:t>our study is restricted to </a:t>
            </a:r>
            <a:r>
              <a:rPr lang="en-US" sz="2400" b="1" dirty="0">
                <a:solidFill>
                  <a:srgbClr val="FF0000"/>
                </a:solidFill>
              </a:rPr>
              <a:t>databases that are part of FOSS projects </a:t>
            </a:r>
            <a:r>
              <a:rPr lang="en-US" sz="2400" dirty="0"/>
              <a:t>(and not closed ones) </a:t>
            </a:r>
            <a:r>
              <a:rPr lang="en-US" sz="2400" b="1" dirty="0" smtClean="0">
                <a:solidFill>
                  <a:srgbClr val="FF0000"/>
                </a:solidFill>
              </a:rPr>
              <a:t>and </a:t>
            </a:r>
            <a:r>
              <a:rPr lang="en-US" sz="2400" b="1" dirty="0">
                <a:solidFill>
                  <a:srgbClr val="FF0000"/>
                </a:solidFill>
              </a:rPr>
              <a:t>also pay the price for data consistency via foreign keys</a:t>
            </a:r>
            <a:r>
              <a:rPr lang="en-US" sz="2400" dirty="0"/>
              <a:t>. </a:t>
            </a:r>
            <a:endParaRPr lang="el-GR" sz="2400" dirty="0"/>
          </a:p>
          <a:p>
            <a:r>
              <a:rPr lang="en-US" sz="2400" dirty="0" smtClean="0"/>
              <a:t>We </a:t>
            </a:r>
            <a:r>
              <a:rPr lang="en-US" sz="2400" dirty="0"/>
              <a:t>have </a:t>
            </a:r>
            <a:r>
              <a:rPr lang="en-US" sz="2400" dirty="0" smtClean="0"/>
              <a:t> data </a:t>
            </a:r>
            <a:r>
              <a:rPr lang="en-US" sz="2400" dirty="0"/>
              <a:t>sets from </a:t>
            </a:r>
            <a:r>
              <a:rPr lang="en-US" sz="2400" b="1" dirty="0"/>
              <a:t>different domains </a:t>
            </a:r>
            <a:r>
              <a:rPr lang="en-US" sz="2400" dirty="0"/>
              <a:t>(occasionally with </a:t>
            </a:r>
            <a:r>
              <a:rPr lang="en-US" sz="2400" dirty="0" smtClean="0"/>
              <a:t>domain-dependent) with </a:t>
            </a:r>
            <a:r>
              <a:rPr lang="en-US" sz="2400" b="1" dirty="0"/>
              <a:t>adequately long stories and schema sizes</a:t>
            </a:r>
            <a:r>
              <a:rPr lang="en-US" sz="2400" dirty="0"/>
              <a:t>. </a:t>
            </a:r>
            <a:r>
              <a:rPr lang="en-US" sz="2400" dirty="0" smtClean="0">
                <a:solidFill>
                  <a:srgbClr val="FF0000"/>
                </a:solidFill>
              </a:rPr>
              <a:t>We make clear if patterns are </a:t>
            </a:r>
            <a:r>
              <a:rPr lang="en-US" sz="2400" dirty="0" err="1" smtClean="0">
                <a:solidFill>
                  <a:srgbClr val="FF0000"/>
                </a:solidFill>
              </a:rPr>
              <a:t>omni</a:t>
            </a:r>
            <a:r>
              <a:rPr lang="en-US" sz="2400" dirty="0" smtClean="0">
                <a:solidFill>
                  <a:srgbClr val="FF0000"/>
                </a:solidFill>
              </a:rPr>
              <a:t>-present </a:t>
            </a:r>
            <a:r>
              <a:rPr lang="en-US" sz="2400" dirty="0">
                <a:solidFill>
                  <a:srgbClr val="FF0000"/>
                </a:solidFill>
              </a:rPr>
              <a:t>or strictly characteristic to a domain can indeed be generalized</a:t>
            </a:r>
            <a:r>
              <a:rPr lang="en-US" sz="2400" dirty="0"/>
              <a:t>. </a:t>
            </a:r>
            <a:endParaRPr lang="en-US" sz="2400" dirty="0" smtClean="0"/>
          </a:p>
          <a:p>
            <a:r>
              <a:rPr lang="en-US" sz="2400" b="1" dirty="0" smtClean="0"/>
              <a:t>Measurement validity</a:t>
            </a:r>
            <a:r>
              <a:rPr lang="en-US" sz="2400" dirty="0" smtClean="0"/>
              <a:t>: </a:t>
            </a:r>
            <a:r>
              <a:rPr lang="en-US" sz="2400" dirty="0"/>
              <a:t>we have tested our tools with black box testing </a:t>
            </a:r>
            <a:r>
              <a:rPr lang="en-US" sz="2400" dirty="0" smtClean="0"/>
              <a:t>&amp; fixed problems. </a:t>
            </a:r>
          </a:p>
          <a:p>
            <a:r>
              <a:rPr lang="en-US" sz="2400" dirty="0" smtClean="0"/>
              <a:t>As this is </a:t>
            </a:r>
            <a:r>
              <a:rPr lang="en-US" sz="2400" dirty="0"/>
              <a:t>the first -to our knowledge- study of its kind, </a:t>
            </a:r>
            <a:r>
              <a:rPr lang="en-US" sz="2400" dirty="0" smtClean="0"/>
              <a:t>it </a:t>
            </a:r>
            <a:r>
              <a:rPr lang="en-US" sz="2400" dirty="0"/>
              <a:t>is strictly of exploratory </a:t>
            </a:r>
            <a:r>
              <a:rPr lang="en-US" sz="2400" dirty="0" smtClean="0"/>
              <a:t>nature &amp; </a:t>
            </a:r>
            <a:r>
              <a:rPr lang="en-US" sz="2400" b="1" dirty="0" smtClean="0"/>
              <a:t>more studies are needed!. </a:t>
            </a:r>
            <a:endParaRPr lang="el-GR" sz="2400" b="1" dirty="0"/>
          </a:p>
        </p:txBody>
      </p:sp>
      <p:sp>
        <p:nvSpPr>
          <p:cNvPr id="4" name="Slide Number Placeholder 3"/>
          <p:cNvSpPr>
            <a:spLocks noGrp="1"/>
          </p:cNvSpPr>
          <p:nvPr>
            <p:ph type="sldNum" sz="quarter" idx="12"/>
          </p:nvPr>
        </p:nvSpPr>
        <p:spPr/>
        <p:txBody>
          <a:bodyPr/>
          <a:lstStyle/>
          <a:p>
            <a:fld id="{647B092A-BB10-4E5B-8F93-29EC14EE3BCE}" type="slidenum">
              <a:rPr lang="el-GR" smtClean="0"/>
              <a:pPr/>
              <a:t>39</a:t>
            </a:fld>
            <a:endParaRPr lang="el-GR" dirty="0"/>
          </a:p>
        </p:txBody>
      </p:sp>
    </p:spTree>
    <p:extLst>
      <p:ext uri="{BB962C8B-B14F-4D97-AF65-F5344CB8AC3E}">
        <p14:creationId xmlns:p14="http://schemas.microsoft.com/office/powerpoint/2010/main" xmlns="" val="48686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aren’t we there yet?</a:t>
            </a:r>
            <a:br>
              <a:rPr lang="en-US" dirty="0" smtClean="0"/>
            </a:br>
            <a:endParaRPr lang="el-GR" dirty="0"/>
          </a:p>
        </p:txBody>
      </p:sp>
      <p:sp>
        <p:nvSpPr>
          <p:cNvPr id="3" name="Content Placeholder 2"/>
          <p:cNvSpPr>
            <a:spLocks noGrp="1"/>
          </p:cNvSpPr>
          <p:nvPr>
            <p:ph idx="1"/>
          </p:nvPr>
        </p:nvSpPr>
        <p:spPr>
          <a:xfrm>
            <a:off x="457200" y="1135285"/>
            <a:ext cx="8229600" cy="4525963"/>
          </a:xfrm>
        </p:spPr>
        <p:txBody>
          <a:bodyPr>
            <a:noAutofit/>
          </a:bodyPr>
          <a:lstStyle/>
          <a:p>
            <a:r>
              <a:rPr lang="en-US" sz="2400" dirty="0" smtClean="0">
                <a:solidFill>
                  <a:srgbClr val="C00000"/>
                </a:solidFill>
              </a:rPr>
              <a:t>Historically, nobody from the research community had access + the right to publish to version histories of database schemata</a:t>
            </a:r>
          </a:p>
          <a:p>
            <a:r>
              <a:rPr lang="en-US" sz="2400" u="sng" dirty="0" smtClean="0">
                <a:solidFill>
                  <a:srgbClr val="0000FF"/>
                </a:solidFill>
              </a:rPr>
              <a:t>Open source tools </a:t>
            </a:r>
            <a:r>
              <a:rPr lang="en-US" sz="2400" dirty="0" smtClean="0">
                <a:solidFill>
                  <a:srgbClr val="0000FF"/>
                </a:solidFill>
              </a:rPr>
              <a:t>internally hosting databases</a:t>
            </a:r>
            <a:r>
              <a:rPr lang="en-US" sz="2400" dirty="0" smtClean="0"/>
              <a:t> have changed this landscape &amp;</a:t>
            </a:r>
            <a:endParaRPr lang="en-US" sz="2000" dirty="0" smtClean="0"/>
          </a:p>
          <a:p>
            <a:r>
              <a:rPr lang="en-US" sz="2400" dirty="0" smtClean="0">
                <a:solidFill>
                  <a:srgbClr val="0000FF"/>
                </a:solidFill>
              </a:rPr>
              <a:t>We are now presented with the opportunity to  study the version histories of such “open source databases”</a:t>
            </a:r>
            <a:endParaRPr lang="el-GR" sz="2400" dirty="0">
              <a:solidFill>
                <a:srgbClr val="0000FF"/>
              </a:solidFill>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4</a:t>
            </a:fld>
            <a:endParaRPr kumimoji="0" lang="en-US"/>
          </a:p>
        </p:txBody>
      </p:sp>
      <p:pic>
        <p:nvPicPr>
          <p:cNvPr id="5" name="Picture 4" descr="C:\Users\pvassil\AppData\Local\Microsoft\Windows\Temporary Internet Files\Content.IE5\ES7NY6W8\MC900441574[1].wmf"/>
          <p:cNvPicPr>
            <a:picLocks noChangeAspect="1" noChangeArrowheads="1"/>
          </p:cNvPicPr>
          <p:nvPr/>
        </p:nvPicPr>
        <p:blipFill>
          <a:blip r:embed="rId3" cstate="print"/>
          <a:srcRect/>
          <a:stretch>
            <a:fillRect/>
          </a:stretch>
        </p:blipFill>
        <p:spPr bwMode="auto">
          <a:xfrm>
            <a:off x="8028384" y="1483327"/>
            <a:ext cx="1115616" cy="866424"/>
          </a:xfrm>
          <a:prstGeom prst="rect">
            <a:avLst/>
          </a:prstGeom>
          <a:noFill/>
        </p:spPr>
      </p:pic>
      <p:pic>
        <p:nvPicPr>
          <p:cNvPr id="6" name="Picture 6" descr="C:\Users\pvassil\AppData\Local\Microsoft\Windows\Temporary Internet Files\Content.IE5\5Q1D2M5Y\MC900441572[1].wmf"/>
          <p:cNvPicPr>
            <a:picLocks noChangeAspect="1" noChangeArrowheads="1"/>
          </p:cNvPicPr>
          <p:nvPr/>
        </p:nvPicPr>
        <p:blipFill>
          <a:blip r:embed="rId4" cstate="print"/>
          <a:srcRect/>
          <a:stretch>
            <a:fillRect/>
          </a:stretch>
        </p:blipFill>
        <p:spPr bwMode="auto">
          <a:xfrm>
            <a:off x="8028384" y="3495693"/>
            <a:ext cx="1115616" cy="869411"/>
          </a:xfrm>
          <a:prstGeom prst="rect">
            <a:avLst/>
          </a:prstGeom>
          <a:noFill/>
        </p:spPr>
      </p:pic>
      <p:sp>
        <p:nvSpPr>
          <p:cNvPr id="63" name="Left Brace 62"/>
          <p:cNvSpPr/>
          <p:nvPr/>
        </p:nvSpPr>
        <p:spPr>
          <a:xfrm rot="5400000">
            <a:off x="1187624" y="4077072"/>
            <a:ext cx="360040" cy="1368152"/>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4" name="TextBox 63"/>
          <p:cNvSpPr txBox="1"/>
          <p:nvPr/>
        </p:nvSpPr>
        <p:spPr>
          <a:xfrm>
            <a:off x="611560" y="4005064"/>
            <a:ext cx="1584176" cy="646331"/>
          </a:xfrm>
          <a:prstGeom prst="rect">
            <a:avLst/>
          </a:prstGeom>
          <a:noFill/>
        </p:spPr>
        <p:txBody>
          <a:bodyPr wrap="square" rtlCol="0">
            <a:spAutoFit/>
          </a:bodyPr>
          <a:lstStyle/>
          <a:p>
            <a:pPr algn="ctr"/>
            <a:r>
              <a:rPr lang="en-US" dirty="0" smtClean="0">
                <a:solidFill>
                  <a:srgbClr val="FF0000"/>
                </a:solidFill>
              </a:rPr>
              <a:t>Mind the gap! </a:t>
            </a:r>
            <a:endParaRPr lang="en-US" dirty="0" smtClean="0">
              <a:solidFill>
                <a:srgbClr val="FF0000"/>
              </a:solidFill>
              <a:latin typeface="+mn-lt"/>
            </a:endParaRPr>
          </a:p>
          <a:p>
            <a:pPr algn="ctr"/>
            <a:r>
              <a:rPr lang="en-US" dirty="0" smtClean="0">
                <a:solidFill>
                  <a:srgbClr val="FF0000"/>
                </a:solidFill>
                <a:latin typeface="+mn-lt"/>
              </a:rPr>
              <a:t>(15 years)</a:t>
            </a:r>
            <a:endParaRPr lang="el-GR" dirty="0" smtClean="0">
              <a:solidFill>
                <a:srgbClr val="FF0000"/>
              </a:solidFill>
              <a:latin typeface="+mn-lt"/>
            </a:endParaRPr>
          </a:p>
        </p:txBody>
      </p:sp>
      <p:cxnSp>
        <p:nvCxnSpPr>
          <p:cNvPr id="65" name="Straight Connector 64"/>
          <p:cNvCxnSpPr/>
          <p:nvPr/>
        </p:nvCxnSpPr>
        <p:spPr>
          <a:xfrm>
            <a:off x="513102" y="5730351"/>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66" name="Group 25"/>
          <p:cNvGrpSpPr/>
          <p:nvPr/>
        </p:nvGrpSpPr>
        <p:grpSpPr>
          <a:xfrm>
            <a:off x="5985710" y="5442319"/>
            <a:ext cx="720080" cy="883841"/>
            <a:chOff x="8028384" y="4941168"/>
            <a:chExt cx="720080" cy="883841"/>
          </a:xfrm>
        </p:grpSpPr>
        <p:cxnSp>
          <p:nvCxnSpPr>
            <p:cNvPr id="67" name="Straight Connector 66"/>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69" name="Group 24"/>
          <p:cNvGrpSpPr/>
          <p:nvPr/>
        </p:nvGrpSpPr>
        <p:grpSpPr>
          <a:xfrm>
            <a:off x="4996719" y="5442319"/>
            <a:ext cx="720080" cy="883841"/>
            <a:chOff x="7092280" y="4941168"/>
            <a:chExt cx="720080" cy="883841"/>
          </a:xfrm>
        </p:grpSpPr>
        <p:cxnSp>
          <p:nvCxnSpPr>
            <p:cNvPr id="70" name="Straight Connector 69"/>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72" name="Group 23"/>
          <p:cNvGrpSpPr/>
          <p:nvPr/>
        </p:nvGrpSpPr>
        <p:grpSpPr>
          <a:xfrm>
            <a:off x="4210972" y="5442319"/>
            <a:ext cx="720080" cy="883841"/>
            <a:chOff x="6228184" y="4941168"/>
            <a:chExt cx="720080" cy="883841"/>
          </a:xfrm>
        </p:grpSpPr>
        <p:cxnSp>
          <p:nvCxnSpPr>
            <p:cNvPr id="73" name="Straight Connector 72"/>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75" name="Group 22"/>
          <p:cNvGrpSpPr/>
          <p:nvPr/>
        </p:nvGrpSpPr>
        <p:grpSpPr>
          <a:xfrm>
            <a:off x="3393635" y="5442319"/>
            <a:ext cx="720080" cy="883841"/>
            <a:chOff x="5292080" y="4941168"/>
            <a:chExt cx="720080" cy="883841"/>
          </a:xfrm>
        </p:grpSpPr>
        <p:cxnSp>
          <p:nvCxnSpPr>
            <p:cNvPr id="76" name="Straight Connector 75"/>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78" name="Group 21"/>
          <p:cNvGrpSpPr/>
          <p:nvPr/>
        </p:nvGrpSpPr>
        <p:grpSpPr>
          <a:xfrm>
            <a:off x="2299113" y="5442319"/>
            <a:ext cx="720080" cy="883841"/>
            <a:chOff x="4355976" y="4941168"/>
            <a:chExt cx="720080" cy="883841"/>
          </a:xfrm>
        </p:grpSpPr>
        <p:cxnSp>
          <p:nvCxnSpPr>
            <p:cNvPr id="79" name="Straight Connector 7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81" name="Group 20"/>
          <p:cNvGrpSpPr/>
          <p:nvPr/>
        </p:nvGrpSpPr>
        <p:grpSpPr>
          <a:xfrm>
            <a:off x="1678169" y="5442319"/>
            <a:ext cx="720080" cy="883841"/>
            <a:chOff x="2555776" y="4941168"/>
            <a:chExt cx="720080" cy="883841"/>
          </a:xfrm>
        </p:grpSpPr>
        <p:cxnSp>
          <p:nvCxnSpPr>
            <p:cNvPr id="82" name="Straight Connector 81"/>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84" name="Group 27"/>
          <p:cNvGrpSpPr/>
          <p:nvPr/>
        </p:nvGrpSpPr>
        <p:grpSpPr>
          <a:xfrm>
            <a:off x="457124" y="5442319"/>
            <a:ext cx="550151" cy="883841"/>
            <a:chOff x="411566" y="4941168"/>
            <a:chExt cx="550151" cy="883841"/>
          </a:xfrm>
        </p:grpSpPr>
        <p:cxnSp>
          <p:nvCxnSpPr>
            <p:cNvPr id="85" name="Straight Connector 84"/>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87" name="Rectangle 86"/>
          <p:cNvSpPr/>
          <p:nvPr/>
        </p:nvSpPr>
        <p:spPr>
          <a:xfrm>
            <a:off x="344116" y="4938263"/>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88" name="Rectangle 87"/>
          <p:cNvSpPr/>
          <p:nvPr/>
        </p:nvSpPr>
        <p:spPr>
          <a:xfrm>
            <a:off x="1665230" y="4869683"/>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89" name="Rectangle 88"/>
          <p:cNvSpPr/>
          <p:nvPr/>
        </p:nvSpPr>
        <p:spPr>
          <a:xfrm>
            <a:off x="2515137" y="4869683"/>
            <a:ext cx="1554143" cy="92333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a:t>
            </a:r>
          </a:p>
          <a:p>
            <a:pPr algn="ctr"/>
            <a:r>
              <a:rPr lang="en-US" dirty="0" smtClean="0">
                <a:latin typeface="+mn-lt"/>
              </a:rPr>
              <a:t>ICDEW11</a:t>
            </a:r>
          </a:p>
        </p:txBody>
      </p:sp>
      <p:sp>
        <p:nvSpPr>
          <p:cNvPr id="90" name="Rectangle 89"/>
          <p:cNvSpPr/>
          <p:nvPr/>
        </p:nvSpPr>
        <p:spPr>
          <a:xfrm>
            <a:off x="4063452" y="4869683"/>
            <a:ext cx="1008610" cy="646331"/>
          </a:xfrm>
          <a:prstGeom prst="rect">
            <a:avLst/>
          </a:prstGeom>
        </p:spPr>
        <p:txBody>
          <a:bodyPr wrap="none">
            <a:spAutoFit/>
          </a:bodyPr>
          <a:lstStyle/>
          <a:p>
            <a:pPr algn="ctr"/>
            <a:r>
              <a:rPr lang="en-US" dirty="0" err="1" smtClean="0">
                <a:latin typeface="+mn-lt"/>
              </a:rPr>
              <a:t>Qiu,Li,Su</a:t>
            </a:r>
            <a:endParaRPr lang="en-US" dirty="0" smtClean="0">
              <a:latin typeface="+mn-lt"/>
            </a:endParaRPr>
          </a:p>
          <a:p>
            <a:pPr algn="ctr"/>
            <a:r>
              <a:rPr lang="en-US" dirty="0" smtClean="0">
                <a:latin typeface="+mn-lt"/>
              </a:rPr>
              <a:t>FSE13</a:t>
            </a:r>
            <a:endParaRPr lang="el-GR" dirty="0">
              <a:latin typeface="+mn-lt"/>
            </a:endParaRPr>
          </a:p>
        </p:txBody>
      </p:sp>
      <p:sp>
        <p:nvSpPr>
          <p:cNvPr id="91" name="Rectangle 90"/>
          <p:cNvSpPr/>
          <p:nvPr/>
        </p:nvSpPr>
        <p:spPr>
          <a:xfrm>
            <a:off x="4997520" y="4869683"/>
            <a:ext cx="1436611" cy="923330"/>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CAiSE14, </a:t>
            </a:r>
          </a:p>
          <a:p>
            <a:pPr algn="r"/>
            <a:r>
              <a:rPr lang="en-US" dirty="0" smtClean="0">
                <a:latin typeface="+mn-lt"/>
              </a:rPr>
              <a:t>ER15  </a:t>
            </a:r>
          </a:p>
        </p:txBody>
      </p:sp>
      <p:sp>
        <p:nvSpPr>
          <p:cNvPr id="92" name="Rectangle 91"/>
          <p:cNvSpPr/>
          <p:nvPr/>
        </p:nvSpPr>
        <p:spPr>
          <a:xfrm>
            <a:off x="6414775" y="4869683"/>
            <a:ext cx="808042" cy="646331"/>
          </a:xfrm>
          <a:prstGeom prst="rect">
            <a:avLst/>
          </a:prstGeom>
        </p:spPr>
        <p:txBody>
          <a:bodyPr wrap="none">
            <a:spAutoFit/>
          </a:bodyPr>
          <a:lstStyle/>
          <a:p>
            <a:pPr algn="ctr"/>
            <a:r>
              <a:rPr lang="en-US" dirty="0" smtClean="0"/>
              <a:t>Cleve+</a:t>
            </a:r>
            <a:endParaRPr lang="en-US" dirty="0" smtClean="0">
              <a:latin typeface="+mn-lt"/>
            </a:endParaRPr>
          </a:p>
          <a:p>
            <a:r>
              <a:rPr lang="en-US" dirty="0" smtClean="0">
                <a:latin typeface="+mn-lt"/>
              </a:rPr>
              <a:t>SCP15</a:t>
            </a:r>
            <a:endParaRPr lang="el-GR" dirty="0">
              <a:latin typeface="+mn-lt"/>
            </a:endParaRPr>
          </a:p>
        </p:txBody>
      </p:sp>
      <p:grpSp>
        <p:nvGrpSpPr>
          <p:cNvPr id="93" name="Group 24"/>
          <p:cNvGrpSpPr/>
          <p:nvPr/>
        </p:nvGrpSpPr>
        <p:grpSpPr>
          <a:xfrm>
            <a:off x="7308304" y="5445224"/>
            <a:ext cx="720080" cy="945396"/>
            <a:chOff x="7092280" y="4941168"/>
            <a:chExt cx="720080" cy="945396"/>
          </a:xfrm>
        </p:grpSpPr>
        <p:cxnSp>
          <p:nvCxnSpPr>
            <p:cNvPr id="94" name="Straight Connector 9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7092280" y="5517232"/>
              <a:ext cx="720080" cy="369332"/>
            </a:xfrm>
            <a:prstGeom prst="rect">
              <a:avLst/>
            </a:prstGeom>
            <a:noFill/>
          </p:spPr>
          <p:txBody>
            <a:bodyPr wrap="square" rtlCol="0">
              <a:spAutoFit/>
            </a:bodyPr>
            <a:lstStyle/>
            <a:p>
              <a:pPr algn="ctr"/>
              <a:r>
                <a:rPr lang="en-US" dirty="0" smtClean="0">
                  <a:latin typeface="+mn-lt"/>
                </a:rPr>
                <a:t>2017</a:t>
              </a:r>
              <a:endParaRPr lang="el-GR" dirty="0">
                <a:latin typeface="+mn-lt"/>
              </a:endParaRPr>
            </a:p>
          </p:txBody>
        </p:sp>
      </p:grpSp>
      <p:sp>
        <p:nvSpPr>
          <p:cNvPr id="96" name="Rectangle 95"/>
          <p:cNvSpPr/>
          <p:nvPr/>
        </p:nvSpPr>
        <p:spPr>
          <a:xfrm>
            <a:off x="7238245" y="4872588"/>
            <a:ext cx="1383712" cy="923330"/>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CAiSE17 , </a:t>
            </a:r>
          </a:p>
          <a:p>
            <a:pPr algn="ctr"/>
            <a:r>
              <a:rPr lang="en-US" dirty="0"/>
              <a:t> </a:t>
            </a:r>
            <a:r>
              <a:rPr lang="en-US" dirty="0" smtClean="0"/>
              <a:t>       </a:t>
            </a:r>
            <a:r>
              <a:rPr lang="en-US" dirty="0" smtClean="0">
                <a:latin typeface="+mn-lt"/>
              </a:rPr>
              <a:t>ER17</a:t>
            </a:r>
          </a:p>
        </p:txBody>
      </p:sp>
      <p:sp>
        <p:nvSpPr>
          <p:cNvPr id="97" name="TextBox 96"/>
          <p:cNvSpPr txBox="1"/>
          <p:nvPr/>
        </p:nvSpPr>
        <p:spPr>
          <a:xfrm>
            <a:off x="1068648" y="5575115"/>
            <a:ext cx="668590" cy="369332"/>
          </a:xfrm>
          <a:prstGeom prst="rect">
            <a:avLst/>
          </a:prstGeom>
          <a:solidFill>
            <a:schemeClr val="bg1"/>
          </a:solidFill>
        </p:spPr>
        <p:txBody>
          <a:bodyPr wrap="square" rtlCol="0">
            <a:spAutoFit/>
          </a:bodyPr>
          <a:lstStyle/>
          <a:p>
            <a:pPr algn="ctr"/>
            <a:r>
              <a:rPr lang="en-US" dirty="0" smtClean="0">
                <a:latin typeface="+mn-lt"/>
              </a:rPr>
              <a:t>~ </a:t>
            </a:r>
            <a:r>
              <a:rPr lang="en-US" baseline="30000" dirty="0" smtClean="0">
                <a:latin typeface="+mn-lt"/>
              </a:rPr>
              <a:t>…</a:t>
            </a:r>
            <a:r>
              <a:rPr lang="en-US" dirty="0" smtClean="0">
                <a:latin typeface="+mn-lt"/>
              </a:rPr>
              <a:t> ~</a:t>
            </a:r>
            <a:endParaRPr lang="el-GR" dirty="0" smtClean="0">
              <a:latin typeface="+mn-lt"/>
            </a:endParaRPr>
          </a:p>
        </p:txBody>
      </p:sp>
    </p:spTree>
    <p:extLst>
      <p:ext uri="{BB962C8B-B14F-4D97-AF65-F5344CB8AC3E}">
        <p14:creationId xmlns:p14="http://schemas.microsoft.com/office/powerpoint/2010/main" xmlns="" val="35796369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this matter?</a:t>
            </a:r>
            <a:endParaRPr lang="el-GR" dirty="0"/>
          </a:p>
        </p:txBody>
      </p:sp>
      <p:sp>
        <p:nvSpPr>
          <p:cNvPr id="3" name="Content Placeholder 2"/>
          <p:cNvSpPr>
            <a:spLocks noGrp="1"/>
          </p:cNvSpPr>
          <p:nvPr>
            <p:ph idx="1"/>
          </p:nvPr>
        </p:nvSpPr>
        <p:spPr/>
        <p:txBody>
          <a:bodyPr>
            <a:normAutofit fontScale="85000" lnSpcReduction="10000"/>
          </a:bodyPr>
          <a:lstStyle/>
          <a:p>
            <a:r>
              <a:rPr lang="en-US" dirty="0" smtClean="0"/>
              <a:t>We need to </a:t>
            </a:r>
            <a:r>
              <a:rPr lang="en-US" dirty="0" smtClean="0">
                <a:solidFill>
                  <a:srgbClr val="FF0000"/>
                </a:solidFill>
              </a:rPr>
              <a:t>understand how </a:t>
            </a:r>
            <a:r>
              <a:rPr lang="en-US" dirty="0">
                <a:solidFill>
                  <a:srgbClr val="FF0000"/>
                </a:solidFill>
              </a:rPr>
              <a:t>schemata evolve over time </a:t>
            </a:r>
            <a:r>
              <a:rPr lang="en-US" dirty="0" smtClean="0"/>
              <a:t>and do it with </a:t>
            </a:r>
            <a:r>
              <a:rPr lang="en-US" dirty="0"/>
              <a:t>solid </a:t>
            </a:r>
            <a:r>
              <a:rPr lang="en-US" dirty="0" smtClean="0"/>
              <a:t>evidence, because, …</a:t>
            </a:r>
          </a:p>
          <a:p>
            <a:pPr lvl="1"/>
            <a:r>
              <a:rPr lang="en-US" dirty="0" smtClean="0"/>
              <a:t>We are </a:t>
            </a:r>
            <a:r>
              <a:rPr lang="en-US" b="1" dirty="0" smtClean="0">
                <a:solidFill>
                  <a:srgbClr val="008000"/>
                </a:solidFill>
              </a:rPr>
              <a:t>scientifically curious </a:t>
            </a:r>
            <a:r>
              <a:rPr lang="en-US" dirty="0" smtClean="0"/>
              <a:t>on how our discipline’s artifact evolve</a:t>
            </a:r>
          </a:p>
          <a:p>
            <a:pPr lvl="1"/>
            <a:r>
              <a:rPr lang="en-US" dirty="0" smtClean="0"/>
              <a:t>We will </a:t>
            </a:r>
            <a:r>
              <a:rPr lang="en-US" dirty="0"/>
              <a:t>be able to </a:t>
            </a:r>
            <a:r>
              <a:rPr lang="en-US" b="1" dirty="0"/>
              <a:t>design databases with a view to their evolution </a:t>
            </a:r>
            <a:r>
              <a:rPr lang="en-US" dirty="0"/>
              <a:t>and </a:t>
            </a:r>
            <a:r>
              <a:rPr lang="en-US" b="1" dirty="0">
                <a:solidFill>
                  <a:srgbClr val="FF0000"/>
                </a:solidFill>
              </a:rPr>
              <a:t>minimize the impact of evolution to the surrounding </a:t>
            </a:r>
            <a:r>
              <a:rPr lang="en-US" b="1" dirty="0" smtClean="0">
                <a:solidFill>
                  <a:srgbClr val="FF0000"/>
                </a:solidFill>
              </a:rPr>
              <a:t>applications</a:t>
            </a:r>
            <a:endParaRPr lang="en-US" dirty="0" smtClean="0"/>
          </a:p>
          <a:p>
            <a:pPr lvl="1"/>
            <a:r>
              <a:rPr lang="en-US" dirty="0" smtClean="0"/>
              <a:t>We can plan to </a:t>
            </a:r>
            <a:r>
              <a:rPr lang="en-US" b="1" dirty="0" smtClean="0">
                <a:solidFill>
                  <a:srgbClr val="7030A0"/>
                </a:solidFill>
              </a:rPr>
              <a:t>identify and avoid </a:t>
            </a:r>
            <a:r>
              <a:rPr lang="en-US" b="1" dirty="0">
                <a:solidFill>
                  <a:srgbClr val="7030A0"/>
                </a:solidFill>
              </a:rPr>
              <a:t>"design anti-patterns"</a:t>
            </a:r>
            <a:r>
              <a:rPr lang="en-US" dirty="0"/>
              <a:t> </a:t>
            </a:r>
            <a:r>
              <a:rPr lang="en-US" dirty="0">
                <a:solidFill>
                  <a:srgbClr val="7030A0"/>
                </a:solidFill>
              </a:rPr>
              <a:t>leading to cumulative complexity </a:t>
            </a:r>
            <a:r>
              <a:rPr lang="en-US" dirty="0"/>
              <a:t>for both the database and the surrounding applications, </a:t>
            </a:r>
            <a:endParaRPr lang="en-US" dirty="0" smtClean="0"/>
          </a:p>
          <a:p>
            <a:pPr lvl="1"/>
            <a:r>
              <a:rPr lang="en-US" dirty="0" smtClean="0"/>
              <a:t>We can </a:t>
            </a:r>
            <a:r>
              <a:rPr lang="en-US" b="1" dirty="0" smtClean="0">
                <a:solidFill>
                  <a:srgbClr val="0000FF"/>
                </a:solidFill>
              </a:rPr>
              <a:t>plan </a:t>
            </a:r>
            <a:r>
              <a:rPr lang="en-US" b="1" dirty="0">
                <a:solidFill>
                  <a:srgbClr val="0000FF"/>
                </a:solidFill>
              </a:rPr>
              <a:t>administration and maintenance tasks and resources</a:t>
            </a:r>
            <a:r>
              <a:rPr lang="en-US" dirty="0"/>
              <a:t>, instead of just responding to emergencies</a:t>
            </a:r>
            <a:r>
              <a:rPr lang="en-US" dirty="0" smtClean="0"/>
              <a:t>.</a:t>
            </a:r>
          </a:p>
        </p:txBody>
      </p:sp>
      <p:sp>
        <p:nvSpPr>
          <p:cNvPr id="4" name="Slide Number Placeholder 3"/>
          <p:cNvSpPr>
            <a:spLocks noGrp="1"/>
          </p:cNvSpPr>
          <p:nvPr>
            <p:ph type="sldNum" sz="quarter" idx="12"/>
          </p:nvPr>
        </p:nvSpPr>
        <p:spPr/>
        <p:txBody>
          <a:bodyPr/>
          <a:lstStyle/>
          <a:p>
            <a:fld id="{647B092A-BB10-4E5B-8F93-29EC14EE3BCE}" type="slidenum">
              <a:rPr lang="el-GR" smtClean="0"/>
              <a:pPr/>
              <a:t>40</a:t>
            </a:fld>
            <a:endParaRPr lang="el-GR"/>
          </a:p>
        </p:txBody>
      </p:sp>
    </p:spTree>
    <p:extLst>
      <p:ext uri="{BB962C8B-B14F-4D97-AF65-F5344CB8AC3E}">
        <p14:creationId xmlns:p14="http://schemas.microsoft.com/office/powerpoint/2010/main" xmlns="" val="3967995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this matter?</a:t>
            </a:r>
            <a:endParaRPr lang="el-GR" dirty="0"/>
          </a:p>
        </p:txBody>
      </p:sp>
      <p:sp>
        <p:nvSpPr>
          <p:cNvPr id="3" name="Content Placeholder 2"/>
          <p:cNvSpPr>
            <a:spLocks noGrp="1"/>
          </p:cNvSpPr>
          <p:nvPr>
            <p:ph idx="1"/>
          </p:nvPr>
        </p:nvSpPr>
        <p:spPr>
          <a:xfrm>
            <a:off x="467544" y="1268760"/>
            <a:ext cx="8229600" cy="4525963"/>
          </a:xfrm>
        </p:spPr>
        <p:txBody>
          <a:bodyPr>
            <a:noAutofit/>
          </a:bodyPr>
          <a:lstStyle/>
          <a:p>
            <a:r>
              <a:rPr lang="en-US" sz="2400" dirty="0" smtClean="0"/>
              <a:t>… Yet , </a:t>
            </a:r>
            <a:r>
              <a:rPr lang="en-US" sz="2400" dirty="0"/>
              <a:t>the study </a:t>
            </a:r>
            <a:r>
              <a:rPr lang="en-US" sz="2400" dirty="0" smtClean="0"/>
              <a:t>also reveals </a:t>
            </a:r>
            <a:r>
              <a:rPr lang="en-US" sz="2400" b="1" dirty="0">
                <a:solidFill>
                  <a:srgbClr val="FF0000"/>
                </a:solidFill>
              </a:rPr>
              <a:t>unexpected </a:t>
            </a:r>
            <a:r>
              <a:rPr lang="en-US" sz="2400" b="1" dirty="0" smtClean="0">
                <a:solidFill>
                  <a:srgbClr val="FF0000"/>
                </a:solidFill>
              </a:rPr>
              <a:t>results</a:t>
            </a:r>
            <a:r>
              <a:rPr lang="en-US" sz="2400" dirty="0"/>
              <a:t>:</a:t>
            </a:r>
            <a:r>
              <a:rPr lang="en-US" sz="2400" dirty="0" smtClean="0"/>
              <a:t> Although </a:t>
            </a:r>
            <a:r>
              <a:rPr lang="en-US" sz="2400" dirty="0"/>
              <a:t>it is important not to over-generalize our findings outside the area of Free, Open Source </a:t>
            </a:r>
            <a:r>
              <a:rPr lang="en-US" sz="2400" dirty="0" smtClean="0"/>
              <a:t>Software, </a:t>
            </a:r>
            <a:r>
              <a:rPr lang="en-US" sz="2400" b="1" dirty="0"/>
              <a:t>we have now significant evidence that, unless specifically curated, foreign keys in a FOSS database can potentially be unwelcome (and thus, rare) or even completely removed by the developers</a:t>
            </a:r>
            <a:r>
              <a:rPr lang="en-US" sz="2400" dirty="0" smtClean="0"/>
              <a:t>.</a:t>
            </a:r>
          </a:p>
          <a:p>
            <a:endParaRPr lang="en-US" sz="2400" dirty="0" smtClean="0"/>
          </a:p>
          <a:p>
            <a:pPr marL="0" indent="0" algn="ctr">
              <a:buNone/>
            </a:pPr>
            <a:r>
              <a:rPr lang="en-US" sz="2400" b="1" i="1" dirty="0"/>
              <a:t>This is a clear warning that </a:t>
            </a:r>
            <a:r>
              <a:rPr lang="en-US" sz="2400" b="1" i="1" dirty="0">
                <a:solidFill>
                  <a:srgbClr val="0000FF"/>
                </a:solidFill>
              </a:rPr>
              <a:t>we, as a community, need to do better</a:t>
            </a:r>
            <a:r>
              <a:rPr lang="en-US" sz="2400" b="1" i="1" dirty="0"/>
              <a:t> (a) in terms of </a:t>
            </a:r>
            <a:r>
              <a:rPr lang="en-US" sz="2400" b="1" i="1" dirty="0">
                <a:solidFill>
                  <a:srgbClr val="0000FF"/>
                </a:solidFill>
              </a:rPr>
              <a:t>making systems easier at handling </a:t>
            </a:r>
            <a:r>
              <a:rPr lang="en-US" sz="2400" b="1" i="1" dirty="0"/>
              <a:t>foreign keys and their implications, especially at the deep technical details, as well as, (b) in terms of </a:t>
            </a:r>
            <a:r>
              <a:rPr lang="en-US" sz="2400" b="1" i="1" dirty="0">
                <a:solidFill>
                  <a:srgbClr val="0000FF"/>
                </a:solidFill>
              </a:rPr>
              <a:t>better educating developers on the benefits and necessities</a:t>
            </a:r>
            <a:r>
              <a:rPr lang="en-US" sz="2400" b="1" i="1" dirty="0"/>
              <a:t> behind the usage of foreign keys in their databases. </a:t>
            </a:r>
            <a:endParaRPr lang="el-GR" sz="2400" dirty="0"/>
          </a:p>
        </p:txBody>
      </p:sp>
      <p:sp>
        <p:nvSpPr>
          <p:cNvPr id="4" name="Slide Number Placeholder 3"/>
          <p:cNvSpPr>
            <a:spLocks noGrp="1"/>
          </p:cNvSpPr>
          <p:nvPr>
            <p:ph type="sldNum" sz="quarter" idx="12"/>
          </p:nvPr>
        </p:nvSpPr>
        <p:spPr/>
        <p:txBody>
          <a:bodyPr/>
          <a:lstStyle/>
          <a:p>
            <a:fld id="{647B092A-BB10-4E5B-8F93-29EC14EE3BCE}" type="slidenum">
              <a:rPr lang="el-GR" smtClean="0"/>
              <a:pPr/>
              <a:t>41</a:t>
            </a:fld>
            <a:endParaRPr lang="el-GR"/>
          </a:p>
        </p:txBody>
      </p:sp>
    </p:spTree>
    <p:extLst>
      <p:ext uri="{BB962C8B-B14F-4D97-AF65-F5344CB8AC3E}">
        <p14:creationId xmlns:p14="http://schemas.microsoft.com/office/powerpoint/2010/main" xmlns="" val="2288204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C:\Users\pvassil\AppData\Local\Microsoft\Windows\INetCache\IE\9VGJYJIT\quiz[1].jpg"/>
          <p:cNvPicPr>
            <a:picLocks noChangeAspect="1" noChangeArrowheads="1"/>
          </p:cNvPicPr>
          <p:nvPr/>
        </p:nvPicPr>
        <p:blipFill>
          <a:blip r:embed="rId2" cstate="print"/>
          <a:srcRect/>
          <a:stretch>
            <a:fillRect/>
          </a:stretch>
        </p:blipFill>
        <p:spPr bwMode="auto">
          <a:xfrm>
            <a:off x="8028384" y="1124744"/>
            <a:ext cx="1000125" cy="1114425"/>
          </a:xfrm>
          <a:prstGeom prst="rect">
            <a:avLst/>
          </a:prstGeom>
          <a:noFill/>
        </p:spPr>
      </p:pic>
      <p:sp>
        <p:nvSpPr>
          <p:cNvPr id="2" name="Title 1"/>
          <p:cNvSpPr>
            <a:spLocks noGrp="1"/>
          </p:cNvSpPr>
          <p:nvPr>
            <p:ph type="title"/>
          </p:nvPr>
        </p:nvSpPr>
        <p:spPr>
          <a:xfrm>
            <a:off x="457200" y="274638"/>
            <a:ext cx="8075240" cy="1143000"/>
          </a:xfrm>
        </p:spPr>
        <p:txBody>
          <a:bodyPr>
            <a:noAutofit/>
          </a:bodyPr>
          <a:lstStyle/>
          <a:p>
            <a:pPr algn="l"/>
            <a:r>
              <a:rPr lang="de-DE" dirty="0" smtClean="0"/>
              <a:t>Moltes gràcies!</a:t>
            </a:r>
            <a:r>
              <a:rPr lang="el-GR" dirty="0" smtClean="0"/>
              <a:t> </a:t>
            </a:r>
            <a:r>
              <a:rPr lang="fr-FR" dirty="0" smtClean="0"/>
              <a:t>Muchas gracias</a:t>
            </a:r>
            <a:r>
              <a:rPr lang="el-GR" dirty="0" smtClean="0"/>
              <a:t>!</a:t>
            </a:r>
            <a:r>
              <a:rPr lang="fr-FR" dirty="0" smtClean="0"/>
              <a:t/>
            </a:r>
            <a:br>
              <a:rPr lang="fr-FR" dirty="0" smtClean="0"/>
            </a:br>
            <a:r>
              <a:rPr lang="en-US" dirty="0" smtClean="0"/>
              <a:t>Thank you!</a:t>
            </a:r>
            <a:endParaRPr lang="en-US" dirty="0"/>
          </a:p>
        </p:txBody>
      </p:sp>
      <p:sp>
        <p:nvSpPr>
          <p:cNvPr id="3" name="Content Placeholder 2"/>
          <p:cNvSpPr>
            <a:spLocks noGrp="1"/>
          </p:cNvSpPr>
          <p:nvPr>
            <p:ph idx="1"/>
          </p:nvPr>
        </p:nvSpPr>
        <p:spPr>
          <a:xfrm>
            <a:off x="457200" y="1597567"/>
            <a:ext cx="7499176" cy="3919665"/>
          </a:xfrm>
        </p:spPr>
        <p:txBody>
          <a:bodyPr>
            <a:noAutofit/>
          </a:bodyPr>
          <a:lstStyle/>
          <a:p>
            <a:pPr lvl="0"/>
            <a:r>
              <a:rPr lang="en-US" sz="2400" dirty="0" smtClean="0"/>
              <a:t>Foreign Key Evolution comes with different treatments: </a:t>
            </a:r>
          </a:p>
          <a:p>
            <a:pPr lvl="1"/>
            <a:r>
              <a:rPr lang="en-US" sz="1800" dirty="0" smtClean="0"/>
              <a:t>Sometimes, </a:t>
            </a:r>
            <a:r>
              <a:rPr lang="en-US" sz="1800" b="1" dirty="0" smtClean="0">
                <a:solidFill>
                  <a:srgbClr val="008000"/>
                </a:solidFill>
              </a:rPr>
              <a:t>FK’s are treated as an integral part of the system</a:t>
            </a:r>
            <a:r>
              <a:rPr lang="en-US" sz="1800" dirty="0" smtClean="0"/>
              <a:t>, and they are born and evicted along with table birth and eviction. </a:t>
            </a:r>
          </a:p>
          <a:p>
            <a:pPr lvl="1"/>
            <a:r>
              <a:rPr lang="en-US" sz="1800" dirty="0" smtClean="0"/>
              <a:t>Other times, </a:t>
            </a:r>
            <a:r>
              <a:rPr lang="en-US" sz="1800" b="1" dirty="0" smtClean="0">
                <a:solidFill>
                  <a:srgbClr val="7030A0"/>
                </a:solidFill>
              </a:rPr>
              <a:t>FK’s are treated as a disposable add-on</a:t>
            </a:r>
            <a:r>
              <a:rPr lang="en-US" sz="1800" dirty="0" smtClean="0"/>
              <a:t>:  only a small subset of the tables involved in FK’s; birth and eviction of FK’s rarely performed in synch with their tables. </a:t>
            </a:r>
          </a:p>
          <a:p>
            <a:r>
              <a:rPr lang="en-US" sz="2400" dirty="0" smtClean="0"/>
              <a:t>Within all the CMS’ we collected, </a:t>
            </a:r>
            <a:r>
              <a:rPr lang="en-US" sz="2400" b="1" dirty="0" smtClean="0">
                <a:solidFill>
                  <a:srgbClr val="7030A0"/>
                </a:solidFill>
              </a:rPr>
              <a:t>FK’s are too scarce</a:t>
            </a:r>
            <a:r>
              <a:rPr lang="en-US" sz="2400" dirty="0" smtClean="0"/>
              <a:t> &amp; we even witnessed </a:t>
            </a:r>
            <a:r>
              <a:rPr lang="en-US" sz="2400" b="1" dirty="0" smtClean="0">
                <a:solidFill>
                  <a:srgbClr val="7030A0"/>
                </a:solidFill>
              </a:rPr>
              <a:t>complete removal of FK’s</a:t>
            </a:r>
            <a:r>
              <a:rPr lang="en-US" sz="2400" dirty="0" smtClean="0"/>
              <a:t> from the schema --&gt; </a:t>
            </a:r>
            <a:r>
              <a:rPr lang="en-US" sz="2400" dirty="0" smtClean="0">
                <a:solidFill>
                  <a:srgbClr val="C00000"/>
                </a:solidFill>
              </a:rPr>
              <a:t>we need to react as a community</a:t>
            </a:r>
          </a:p>
          <a:p>
            <a:r>
              <a:rPr lang="en-US" sz="2400" dirty="0" smtClean="0"/>
              <a:t>Treating the </a:t>
            </a:r>
            <a:r>
              <a:rPr lang="en-US" sz="2400" b="1" dirty="0" smtClean="0">
                <a:solidFill>
                  <a:srgbClr val="0000FF"/>
                </a:solidFill>
              </a:rPr>
              <a:t>evolving schema as an evolving graph </a:t>
            </a:r>
            <a:r>
              <a:rPr lang="en-US" sz="2400" dirty="0" smtClean="0"/>
              <a:t>comes with particular potential for deeper study.</a:t>
            </a: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42</a:t>
            </a:fld>
            <a:endParaRPr lang="el-GR" dirty="0"/>
          </a:p>
        </p:txBody>
      </p:sp>
      <p:sp>
        <p:nvSpPr>
          <p:cNvPr id="7" name="Content Placeholder 3"/>
          <p:cNvSpPr txBox="1">
            <a:spLocks/>
          </p:cNvSpPr>
          <p:nvPr/>
        </p:nvSpPr>
        <p:spPr>
          <a:xfrm>
            <a:off x="179512" y="5772397"/>
            <a:ext cx="8784976" cy="1040979"/>
          </a:xfrm>
          <a:prstGeom prst="rect">
            <a:avLst/>
          </a:prstGeom>
          <a:solidFill>
            <a:schemeClr val="bg1">
              <a:lumMod val="95000"/>
            </a:schemeClr>
          </a:solidFill>
        </p:spPr>
        <p:txBody>
          <a:bodyPr vert="horz" lIns="91440" tIns="45720" rIns="91440" bIns="45720" rtlCol="0">
            <a:normAutofit fontScale="92500"/>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808080"/>
                </a:solidFill>
                <a:effectLst/>
                <a:uLnTx/>
                <a:uFillTx/>
                <a:latin typeface="+mn-lt"/>
                <a:ea typeface="+mn-ea"/>
                <a:cs typeface="+mn-cs"/>
              </a:rPr>
              <a:t>To probe further (</a:t>
            </a:r>
            <a:r>
              <a:rPr kumimoji="0" lang="en-US" sz="2800" b="0" i="0" u="none" strike="noStrike" kern="1200" cap="none" spc="0" normalizeH="0" baseline="0" noProof="0" dirty="0" smtClean="0">
                <a:ln>
                  <a:noFill/>
                </a:ln>
                <a:solidFill>
                  <a:srgbClr val="FF0000"/>
                </a:solidFill>
                <a:effectLst/>
                <a:uLnTx/>
                <a:uFillTx/>
                <a:latin typeface="+mn-lt"/>
                <a:ea typeface="+mn-ea"/>
                <a:cs typeface="+mn-cs"/>
              </a:rPr>
              <a:t>code</a:t>
            </a:r>
            <a:r>
              <a:rPr kumimoji="0" lang="en-US" sz="2800" b="0" i="0" u="none" strike="noStrike" kern="1200" cap="none" spc="0" normalizeH="0" baseline="0" noProof="0" dirty="0" smtClean="0">
                <a:ln>
                  <a:noFill/>
                </a:ln>
                <a:solidFill>
                  <a:srgbClr val="808080"/>
                </a:solidFill>
                <a:effectLst/>
                <a:uLnTx/>
                <a:uFillTx/>
                <a:latin typeface="+mn-lt"/>
                <a:ea typeface="+mn-ea"/>
                <a:cs typeface="+mn-cs"/>
              </a:rPr>
              <a:t>, </a:t>
            </a:r>
            <a:r>
              <a:rPr kumimoji="0" lang="en-US" sz="2800" b="0" i="0" u="none" strike="noStrike" kern="1200" cap="none" spc="0" normalizeH="0" baseline="0" noProof="0" dirty="0" smtClean="0">
                <a:ln>
                  <a:noFill/>
                </a:ln>
                <a:solidFill>
                  <a:srgbClr val="00B050"/>
                </a:solidFill>
                <a:effectLst/>
                <a:uLnTx/>
                <a:uFillTx/>
                <a:latin typeface="+mn-lt"/>
                <a:ea typeface="+mn-ea"/>
                <a:cs typeface="+mn-cs"/>
              </a:rPr>
              <a:t>data</a:t>
            </a:r>
            <a:r>
              <a:rPr kumimoji="0" lang="en-US" sz="2800" b="0" i="0" u="none" strike="noStrike" kern="1200" cap="none" spc="0" normalizeH="0" baseline="0" noProof="0" dirty="0" smtClean="0">
                <a:ln>
                  <a:noFill/>
                </a:ln>
                <a:solidFill>
                  <a:srgbClr val="808080"/>
                </a:solidFill>
                <a:effectLst/>
                <a:uLnTx/>
                <a:uFillTx/>
                <a:latin typeface="+mn-lt"/>
                <a:ea typeface="+mn-ea"/>
                <a:cs typeface="+mn-cs"/>
              </a:rPr>
              <a:t>, </a:t>
            </a:r>
            <a:r>
              <a:rPr kumimoji="0" lang="en-US" sz="2800" b="0" i="0" u="none" strike="noStrike" kern="1200" cap="none" spc="0" normalizeH="0" baseline="0" noProof="0" dirty="0" smtClean="0">
                <a:ln>
                  <a:noFill/>
                </a:ln>
                <a:solidFill>
                  <a:schemeClr val="accent6">
                    <a:lumMod val="75000"/>
                  </a:schemeClr>
                </a:solidFill>
                <a:effectLst/>
                <a:uLnTx/>
                <a:uFillTx/>
                <a:latin typeface="+mn-lt"/>
                <a:ea typeface="+mn-ea"/>
                <a:cs typeface="+mn-cs"/>
              </a:rPr>
              <a:t>details</a:t>
            </a:r>
            <a:r>
              <a:rPr kumimoji="0" lang="en-US" sz="2800" b="0" i="0" u="none" strike="noStrike" kern="1200" cap="none" spc="0" normalizeH="0" baseline="0" noProof="0" dirty="0" smtClean="0">
                <a:ln>
                  <a:noFill/>
                </a:ln>
                <a:solidFill>
                  <a:srgbClr val="808080"/>
                </a:solidFill>
                <a:effectLst/>
                <a:uLnTx/>
                <a:uFillTx/>
                <a:latin typeface="+mn-lt"/>
                <a:ea typeface="+mn-ea"/>
                <a:cs typeface="+mn-cs"/>
              </a:rPr>
              <a:t>, </a:t>
            </a:r>
            <a:r>
              <a:rPr kumimoji="0" lang="en-US" sz="2800" b="0" i="0" u="none" strike="noStrike" kern="1200" cap="none" spc="0" normalizeH="0" baseline="0" noProof="0" dirty="0" smtClean="0">
                <a:ln>
                  <a:noFill/>
                </a:ln>
                <a:solidFill>
                  <a:srgbClr val="7030A0"/>
                </a:solidFill>
                <a:effectLst/>
                <a:uLnTx/>
                <a:uFillTx/>
                <a:latin typeface="+mn-lt"/>
                <a:ea typeface="+mn-ea"/>
                <a:cs typeface="+mn-cs"/>
              </a:rPr>
              <a:t>presentations</a:t>
            </a:r>
            <a:r>
              <a:rPr kumimoji="0" lang="en-US" sz="2800" b="1" i="0" u="none" strike="noStrike" kern="1200" cap="none" spc="0" normalizeH="0" baseline="0" noProof="0" dirty="0" smtClean="0">
                <a:ln>
                  <a:noFill/>
                </a:ln>
                <a:solidFill>
                  <a:srgbClr val="808080"/>
                </a:solidFill>
                <a:effectLst/>
                <a:uLnTx/>
                <a:uFillTx/>
                <a:latin typeface="+mn-lt"/>
                <a:ea typeface="+mn-ea"/>
                <a:cs typeface="+mn-cs"/>
              </a:rPr>
              <a:t>, …)</a:t>
            </a:r>
          </a:p>
          <a:p>
            <a:pPr marL="266700" lvl="2" indent="-228600" algn="ctr">
              <a:spcBef>
                <a:spcPct val="20000"/>
              </a:spcBef>
              <a:defRPr/>
            </a:pPr>
            <a:r>
              <a:rPr lang="en-US" sz="2800" b="1" dirty="0">
                <a:hlinkClick r:id="rId3"/>
              </a:rPr>
              <a:t>http://www.cs.uoi.gr</a:t>
            </a:r>
            <a:r>
              <a:rPr lang="en-US" sz="2800" b="1" dirty="0" smtClean="0">
                <a:hlinkClick r:id="rId3"/>
              </a:rPr>
              <a:t>/~pvassil/projects/schemaBiographies</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descr="C:\Users\pvassil\AppData\Local\Microsoft\Windows\INetCache\IE\9VGJYJIT\6a00d8341c29c553ef0105352b1c6f970c-800wi[1].png"/>
          <p:cNvPicPr>
            <a:picLocks noChangeAspect="1" noChangeArrowheads="1"/>
          </p:cNvPicPr>
          <p:nvPr/>
        </p:nvPicPr>
        <p:blipFill>
          <a:blip r:embed="rId4" cstate="print"/>
          <a:srcRect/>
          <a:stretch>
            <a:fillRect/>
          </a:stretch>
        </p:blipFill>
        <p:spPr bwMode="auto">
          <a:xfrm>
            <a:off x="7884368" y="0"/>
            <a:ext cx="1059348" cy="1080120"/>
          </a:xfrm>
          <a:prstGeom prst="rect">
            <a:avLst/>
          </a:prstGeom>
          <a:noFill/>
        </p:spPr>
      </p:pic>
    </p:spTree>
    <p:extLst>
      <p:ext uri="{BB962C8B-B14F-4D97-AF65-F5344CB8AC3E}">
        <p14:creationId xmlns:p14="http://schemas.microsoft.com/office/powerpoint/2010/main" xmlns="" val="3205279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Auxiliary material</a:t>
            </a:r>
            <a:endParaRPr lang="el-GR" dirty="0"/>
          </a:p>
        </p:txBody>
      </p:sp>
      <p:sp>
        <p:nvSpPr>
          <p:cNvPr id="3" name="Text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2"/>
          </p:nvPr>
        </p:nvSpPr>
        <p:spPr/>
        <p:txBody>
          <a:bodyPr/>
          <a:lstStyle/>
          <a:p>
            <a:fld id="{647B092A-BB10-4E5B-8F93-29EC14EE3BCE}" type="slidenum">
              <a:rPr lang="el-GR" smtClean="0"/>
              <a:pPr/>
              <a:t>43</a:t>
            </a:fld>
            <a:endParaRPr lang="el-GR"/>
          </a:p>
        </p:txBody>
      </p:sp>
    </p:spTree>
    <p:extLst>
      <p:ext uri="{BB962C8B-B14F-4D97-AF65-F5344CB8AC3E}">
        <p14:creationId xmlns:p14="http://schemas.microsoft.com/office/powerpoint/2010/main" xmlns="" val="4233912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of </a:t>
            </a:r>
            <a:r>
              <a:rPr lang="en-US" dirty="0" err="1" smtClean="0"/>
              <a:t>Egee</a:t>
            </a:r>
            <a:r>
              <a:rPr lang="en-US" dirty="0" smtClean="0"/>
              <a:t> in one slide</a:t>
            </a:r>
            <a:endParaRPr lang="el-GR" dirty="0"/>
          </a:p>
        </p:txBody>
      </p:sp>
      <p:pic>
        <p:nvPicPr>
          <p:cNvPr id="1026" name="Picture 2" descr="C:\WORKING\__killMeAfterwards\EgeeStory_try01.png"/>
          <p:cNvPicPr>
            <a:picLocks noChangeAspect="1" noChangeArrowheads="1"/>
          </p:cNvPicPr>
          <p:nvPr/>
        </p:nvPicPr>
        <p:blipFill>
          <a:blip r:embed="rId2" cstate="print"/>
          <a:srcRect/>
          <a:stretch>
            <a:fillRect/>
          </a:stretch>
        </p:blipFill>
        <p:spPr bwMode="auto">
          <a:xfrm>
            <a:off x="44635" y="1143000"/>
            <a:ext cx="8794565" cy="5334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xmlns="" val="63714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WORKING\__killMeAfterwards\W2.png"/>
          <p:cNvPicPr>
            <a:picLocks noChangeAspect="1" noChangeArrowheads="1"/>
          </p:cNvPicPr>
          <p:nvPr/>
        </p:nvPicPr>
        <p:blipFill>
          <a:blip r:embed="rId2" cstate="print"/>
          <a:srcRect b="77273"/>
          <a:stretch>
            <a:fillRect/>
          </a:stretch>
        </p:blipFill>
        <p:spPr bwMode="auto">
          <a:xfrm>
            <a:off x="0" y="1600200"/>
            <a:ext cx="8901704" cy="2438400"/>
          </a:xfrm>
          <a:prstGeom prst="rect">
            <a:avLst/>
          </a:prstGeom>
          <a:noFill/>
        </p:spPr>
      </p:pic>
      <p:sp>
        <p:nvSpPr>
          <p:cNvPr id="3" name="Title 2"/>
          <p:cNvSpPr>
            <a:spLocks noGrp="1"/>
          </p:cNvSpPr>
          <p:nvPr>
            <p:ph type="title"/>
          </p:nvPr>
        </p:nvSpPr>
        <p:spPr/>
        <p:txBody>
          <a:bodyPr>
            <a:normAutofit/>
          </a:bodyPr>
          <a:lstStyle/>
          <a:p>
            <a:pPr algn="r"/>
            <a:r>
              <a:rPr lang="en-US" sz="3600" dirty="0" smtClean="0"/>
              <a:t>Heartbeat of change: Scientific projects</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xmlns="" val="486304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WORKING\__killMeAfterwards\W2.png"/>
          <p:cNvPicPr>
            <a:picLocks noChangeAspect="1" noChangeArrowheads="1"/>
          </p:cNvPicPr>
          <p:nvPr/>
        </p:nvPicPr>
        <p:blipFill>
          <a:blip r:embed="rId2" cstate="print"/>
          <a:srcRect t="22727" b="59091"/>
          <a:stretch>
            <a:fillRect/>
          </a:stretch>
        </p:blipFill>
        <p:spPr bwMode="auto">
          <a:xfrm>
            <a:off x="0" y="1524000"/>
            <a:ext cx="9040793" cy="1981200"/>
          </a:xfrm>
          <a:prstGeom prst="rect">
            <a:avLst/>
          </a:prstGeom>
          <a:noFill/>
        </p:spPr>
      </p:pic>
      <p:sp>
        <p:nvSpPr>
          <p:cNvPr id="3" name="Title 2"/>
          <p:cNvSpPr>
            <a:spLocks noGrp="1"/>
          </p:cNvSpPr>
          <p:nvPr>
            <p:ph type="title"/>
          </p:nvPr>
        </p:nvSpPr>
        <p:spPr/>
        <p:txBody>
          <a:bodyPr>
            <a:noAutofit/>
          </a:bodyPr>
          <a:lstStyle/>
          <a:p>
            <a:r>
              <a:rPr lang="en-US" sz="3600" dirty="0" smtClean="0"/>
              <a:t>Heartbeat of change: </a:t>
            </a:r>
            <a:br>
              <a:rPr lang="en-US" sz="3600" dirty="0" smtClean="0"/>
            </a:br>
            <a:r>
              <a:rPr lang="en-US" sz="3600" dirty="0" smtClean="0"/>
              <a:t>Computational Resource Toolkits</a:t>
            </a: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xmlns="" val="3696629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WORKING\__killMeAfterwards\W2.png"/>
          <p:cNvPicPr>
            <a:picLocks noChangeAspect="1" noChangeArrowheads="1"/>
          </p:cNvPicPr>
          <p:nvPr/>
        </p:nvPicPr>
        <p:blipFill>
          <a:blip r:embed="rId2" cstate="print"/>
          <a:srcRect t="70454"/>
          <a:stretch>
            <a:fillRect/>
          </a:stretch>
        </p:blipFill>
        <p:spPr bwMode="auto">
          <a:xfrm>
            <a:off x="381000" y="838200"/>
            <a:ext cx="8345348" cy="2971800"/>
          </a:xfrm>
          <a:prstGeom prst="rect">
            <a:avLst/>
          </a:prstGeom>
          <a:noFill/>
        </p:spPr>
      </p:pic>
      <p:sp>
        <p:nvSpPr>
          <p:cNvPr id="3" name="Title 2"/>
          <p:cNvSpPr>
            <a:spLocks noGrp="1"/>
          </p:cNvSpPr>
          <p:nvPr>
            <p:ph type="title"/>
          </p:nvPr>
        </p:nvSpPr>
        <p:spPr>
          <a:xfrm>
            <a:off x="457200" y="152400"/>
            <a:ext cx="8229600" cy="1143000"/>
          </a:xfrm>
        </p:spPr>
        <p:txBody>
          <a:bodyPr>
            <a:noAutofit/>
          </a:bodyPr>
          <a:lstStyle/>
          <a:p>
            <a:pPr algn="r"/>
            <a:r>
              <a:rPr lang="en-US" sz="3600" dirty="0" smtClean="0"/>
              <a:t>Heartbeat of change: </a:t>
            </a:r>
            <a:r>
              <a:rPr lang="en-US" sz="3600" dirty="0" err="1" smtClean="0"/>
              <a:t>Zabbix</a:t>
            </a:r>
            <a:r>
              <a:rPr lang="en-US" sz="3600" dirty="0" smtClean="0"/>
              <a:t> CMS</a:t>
            </a:r>
            <a:br>
              <a:rPr lang="en-US" sz="3600" dirty="0" smtClean="0"/>
            </a:b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xmlns="" val="20962497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Autofit/>
          </a:bodyPr>
          <a:lstStyle/>
          <a:p>
            <a:pPr algn="r"/>
            <a:r>
              <a:rPr lang="en-US" sz="3600" dirty="0" smtClean="0"/>
              <a:t>Heartbeat of change: </a:t>
            </a:r>
            <a:r>
              <a:rPr lang="en-US" sz="3600" dirty="0" err="1" smtClean="0"/>
              <a:t>Slashcode</a:t>
            </a:r>
            <a:r>
              <a:rPr lang="en-US" sz="3600" dirty="0" smtClean="0"/>
              <a:t> CMS</a:t>
            </a:r>
            <a:br>
              <a:rPr lang="en-US" sz="3600" dirty="0" smtClean="0"/>
            </a:br>
            <a:endParaRPr lang="el-G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pic>
        <p:nvPicPr>
          <p:cNvPr id="1026" name="Picture 2" descr="D:\Travel\2017-08\Slashcode_hb_blu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908720"/>
            <a:ext cx="8468907" cy="30674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240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Einstein on curiosity</a:t>
            </a:r>
            <a:br>
              <a:rPr lang="en-US" dirty="0" smtClean="0"/>
            </a:br>
            <a:r>
              <a:rPr lang="en-US" sz="1600" dirty="0" smtClean="0"/>
              <a:t>From: The ultimate quotable Einstein. Collected and edited by Alice </a:t>
            </a:r>
            <a:r>
              <a:rPr lang="en-US" sz="1600" dirty="0" err="1" smtClean="0"/>
              <a:t>Calaprice</a:t>
            </a:r>
            <a:r>
              <a:rPr lang="en-US" sz="1600" dirty="0" smtClean="0"/>
              <a:t>, Princeton Univ. Press</a:t>
            </a:r>
            <a:endParaRPr lang="el-GR" sz="1600" dirty="0"/>
          </a:p>
        </p:txBody>
      </p:sp>
      <p:sp>
        <p:nvSpPr>
          <p:cNvPr id="3" name="Content Placeholder 2"/>
          <p:cNvSpPr>
            <a:spLocks noGrp="1"/>
          </p:cNvSpPr>
          <p:nvPr>
            <p:ph idx="1"/>
          </p:nvPr>
        </p:nvSpPr>
        <p:spPr/>
        <p:txBody>
          <a:bodyPr>
            <a:noAutofit/>
          </a:bodyPr>
          <a:lstStyle/>
          <a:p>
            <a:pPr marL="0" indent="0">
              <a:buNone/>
            </a:pPr>
            <a:r>
              <a:rPr lang="en-US" sz="2400" dirty="0" smtClean="0"/>
              <a:t>The important thing is not to stop questioning. </a:t>
            </a:r>
            <a:r>
              <a:rPr lang="en-US" sz="2400" dirty="0" smtClean="0">
                <a:solidFill>
                  <a:srgbClr val="FF0000"/>
                </a:solidFill>
              </a:rPr>
              <a:t>Curiosity has its own reason for existing. </a:t>
            </a:r>
            <a:r>
              <a:rPr lang="en-US" sz="2400" dirty="0" smtClean="0"/>
              <a:t>One cannot help but be in awe when he contemplates the mysteries of eternity, of life, of the marvelous structure of reality. </a:t>
            </a:r>
            <a:r>
              <a:rPr lang="en-US" sz="2400" dirty="0" smtClean="0">
                <a:solidFill>
                  <a:srgbClr val="FF0000"/>
                </a:solidFill>
              </a:rPr>
              <a:t>It is enough if one tries merely to comprehend a little of this mystery every day.</a:t>
            </a:r>
          </a:p>
          <a:p>
            <a:pPr marL="0" indent="0" algn="r">
              <a:buNone/>
            </a:pPr>
            <a:r>
              <a:rPr lang="en-US" sz="2000" dirty="0" smtClean="0"/>
              <a:t>Memoirs of William Miller, editor, quoted in Life magazine, May 2, 1955</a:t>
            </a:r>
          </a:p>
          <a:p>
            <a:pPr marL="0" indent="0" algn="r">
              <a:buNone/>
            </a:pPr>
            <a:endParaRPr lang="en-US" sz="2000" dirty="0" smtClean="0"/>
          </a:p>
          <a:p>
            <a:pPr marL="0" indent="0">
              <a:buNone/>
            </a:pPr>
            <a:r>
              <a:rPr lang="en-US" sz="2400" dirty="0" smtClean="0"/>
              <a:t>The main source of all technological achievements is the </a:t>
            </a:r>
            <a:r>
              <a:rPr lang="en-US" sz="2400" dirty="0" smtClean="0">
                <a:solidFill>
                  <a:srgbClr val="FF0000"/>
                </a:solidFill>
              </a:rPr>
              <a:t>divine curiosity</a:t>
            </a:r>
            <a:r>
              <a:rPr lang="en-US" sz="2400" dirty="0" smtClean="0"/>
              <a:t> and playful drive of the tinkering and thoughtful researcher, as much as it is the creative imagination of the inventor</a:t>
            </a:r>
          </a:p>
          <a:p>
            <a:pPr marL="0" indent="0" algn="r">
              <a:buNone/>
            </a:pPr>
            <a:r>
              <a:rPr lang="en-GB" sz="2000" dirty="0" smtClean="0"/>
              <a:t>Speech on the occasion of the opening of the 7</a:t>
            </a:r>
            <a:r>
              <a:rPr lang="en-GB" sz="2000" baseline="30000" dirty="0" smtClean="0"/>
              <a:t>th</a:t>
            </a:r>
            <a:r>
              <a:rPr lang="en-GB" sz="2000" dirty="0" smtClean="0"/>
              <a:t> German Radio and Audio Show in Berlin on August 22 in 1930</a:t>
            </a:r>
          </a:p>
        </p:txBody>
      </p:sp>
      <p:sp>
        <p:nvSpPr>
          <p:cNvPr id="4" name="Slide Number Placeholder 3"/>
          <p:cNvSpPr>
            <a:spLocks noGrp="1"/>
          </p:cNvSpPr>
          <p:nvPr>
            <p:ph type="sldNum" sz="quarter" idx="12"/>
          </p:nvPr>
        </p:nvSpPr>
        <p:spPr/>
        <p:txBody>
          <a:bodyPr/>
          <a:lstStyle/>
          <a:p>
            <a:fld id="{647B092A-BB10-4E5B-8F93-29EC14EE3BCE}" type="slidenum">
              <a:rPr lang="el-GR" smtClean="0"/>
              <a:pPr/>
              <a:t>49</a:t>
            </a:fld>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aren’t we there yet?</a:t>
            </a:r>
            <a:br>
              <a:rPr lang="en-US" dirty="0" smtClean="0"/>
            </a:br>
            <a:endParaRPr lang="el-GR" dirty="0"/>
          </a:p>
        </p:txBody>
      </p:sp>
      <p:sp>
        <p:nvSpPr>
          <p:cNvPr id="3" name="Content Placeholder 2"/>
          <p:cNvSpPr>
            <a:spLocks noGrp="1"/>
          </p:cNvSpPr>
          <p:nvPr>
            <p:ph idx="1"/>
          </p:nvPr>
        </p:nvSpPr>
        <p:spPr>
          <a:xfrm>
            <a:off x="457200" y="1135285"/>
            <a:ext cx="8229600" cy="4525963"/>
          </a:xfrm>
        </p:spPr>
        <p:txBody>
          <a:bodyPr>
            <a:noAutofit/>
          </a:bodyPr>
          <a:lstStyle/>
          <a:p>
            <a:r>
              <a:rPr lang="en-US" sz="2400" dirty="0" smtClean="0"/>
              <a:t>In </a:t>
            </a:r>
            <a:r>
              <a:rPr lang="en-US" sz="2400" dirty="0"/>
              <a:t>all previous attempts, the object of study was the schema size as well </a:t>
            </a:r>
            <a:r>
              <a:rPr lang="en-US" sz="2400" dirty="0" smtClean="0"/>
              <a:t>as the </a:t>
            </a:r>
            <a:r>
              <a:rPr lang="en-US" sz="2400" dirty="0"/>
              <a:t>heartbeat of change, </a:t>
            </a:r>
            <a:endParaRPr lang="en-US" sz="2400" dirty="0" smtClean="0"/>
          </a:p>
          <a:p>
            <a:r>
              <a:rPr lang="en-US" sz="2400" dirty="0" smtClean="0"/>
              <a:t>Patterns on table behaviors have been studied only lately.</a:t>
            </a:r>
          </a:p>
          <a:p>
            <a:r>
              <a:rPr lang="en-US" sz="2400" dirty="0" smtClean="0">
                <a:solidFill>
                  <a:srgbClr val="C00000"/>
                </a:solidFill>
              </a:rPr>
              <a:t>To </a:t>
            </a:r>
            <a:r>
              <a:rPr lang="en-US" sz="2400" dirty="0">
                <a:solidFill>
                  <a:srgbClr val="C00000"/>
                </a:solidFill>
              </a:rPr>
              <a:t>the best of our knowledge</a:t>
            </a:r>
            <a:r>
              <a:rPr lang="en-US" sz="2400" dirty="0" smtClean="0">
                <a:solidFill>
                  <a:srgbClr val="C00000"/>
                </a:solidFill>
              </a:rPr>
              <a:t>, the </a:t>
            </a:r>
            <a:r>
              <a:rPr lang="en-US" sz="2400" dirty="0">
                <a:solidFill>
                  <a:srgbClr val="C00000"/>
                </a:solidFill>
              </a:rPr>
              <a:t>current paper is the </a:t>
            </a:r>
            <a:r>
              <a:rPr lang="en-US" sz="2400" dirty="0" smtClean="0">
                <a:solidFill>
                  <a:srgbClr val="C00000"/>
                </a:solidFill>
              </a:rPr>
              <a:t>first </a:t>
            </a:r>
            <a:r>
              <a:rPr lang="en-US" sz="2400" dirty="0">
                <a:solidFill>
                  <a:srgbClr val="C00000"/>
                </a:solidFill>
              </a:rPr>
              <a:t>comprehensive </a:t>
            </a:r>
            <a:r>
              <a:rPr lang="en-US" sz="2400" dirty="0" smtClean="0">
                <a:solidFill>
                  <a:srgbClr val="C00000"/>
                </a:solidFill>
              </a:rPr>
              <a:t>effort </a:t>
            </a:r>
            <a:r>
              <a:rPr lang="en-US" sz="2400" dirty="0">
                <a:solidFill>
                  <a:srgbClr val="C00000"/>
                </a:solidFill>
              </a:rPr>
              <a:t>in the literature to study </a:t>
            </a:r>
            <a:r>
              <a:rPr lang="en-US" sz="2400" dirty="0" smtClean="0">
                <a:solidFill>
                  <a:srgbClr val="C00000"/>
                </a:solidFill>
              </a:rPr>
              <a:t>the evolution </a:t>
            </a:r>
            <a:r>
              <a:rPr lang="en-US" sz="2400" dirty="0">
                <a:solidFill>
                  <a:srgbClr val="C00000"/>
                </a:solidFill>
              </a:rPr>
              <a:t>of foreign keys.</a:t>
            </a:r>
            <a:endParaRPr lang="el-GR" sz="2400" dirty="0">
              <a:solidFill>
                <a:srgbClr val="C00000"/>
              </a:solidFill>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5</a:t>
            </a:fld>
            <a:endParaRPr kumimoji="0" lang="en-US"/>
          </a:p>
        </p:txBody>
      </p:sp>
      <p:sp>
        <p:nvSpPr>
          <p:cNvPr id="63" name="Left Brace 62"/>
          <p:cNvSpPr/>
          <p:nvPr/>
        </p:nvSpPr>
        <p:spPr>
          <a:xfrm rot="5400000">
            <a:off x="1187624" y="4077072"/>
            <a:ext cx="360040" cy="1368152"/>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4" name="TextBox 63"/>
          <p:cNvSpPr txBox="1"/>
          <p:nvPr/>
        </p:nvSpPr>
        <p:spPr>
          <a:xfrm>
            <a:off x="611560" y="4005064"/>
            <a:ext cx="1584176" cy="646331"/>
          </a:xfrm>
          <a:prstGeom prst="rect">
            <a:avLst/>
          </a:prstGeom>
          <a:noFill/>
        </p:spPr>
        <p:txBody>
          <a:bodyPr wrap="square" rtlCol="0">
            <a:spAutoFit/>
          </a:bodyPr>
          <a:lstStyle/>
          <a:p>
            <a:pPr algn="ctr"/>
            <a:r>
              <a:rPr lang="en-US" dirty="0" smtClean="0">
                <a:solidFill>
                  <a:srgbClr val="FF0000"/>
                </a:solidFill>
              </a:rPr>
              <a:t>Mind the gap! </a:t>
            </a:r>
            <a:endParaRPr lang="en-US" dirty="0" smtClean="0">
              <a:solidFill>
                <a:srgbClr val="FF0000"/>
              </a:solidFill>
              <a:latin typeface="+mn-lt"/>
            </a:endParaRPr>
          </a:p>
          <a:p>
            <a:pPr algn="ctr"/>
            <a:r>
              <a:rPr lang="en-US" dirty="0" smtClean="0">
                <a:solidFill>
                  <a:srgbClr val="FF0000"/>
                </a:solidFill>
                <a:latin typeface="+mn-lt"/>
              </a:rPr>
              <a:t>(15 years)</a:t>
            </a:r>
            <a:endParaRPr lang="el-GR" dirty="0" smtClean="0">
              <a:solidFill>
                <a:srgbClr val="FF0000"/>
              </a:solidFill>
              <a:latin typeface="+mn-lt"/>
            </a:endParaRPr>
          </a:p>
        </p:txBody>
      </p:sp>
      <p:cxnSp>
        <p:nvCxnSpPr>
          <p:cNvPr id="65" name="Straight Connector 64"/>
          <p:cNvCxnSpPr/>
          <p:nvPr/>
        </p:nvCxnSpPr>
        <p:spPr>
          <a:xfrm>
            <a:off x="513102" y="5730351"/>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66" name="Group 25"/>
          <p:cNvGrpSpPr/>
          <p:nvPr/>
        </p:nvGrpSpPr>
        <p:grpSpPr>
          <a:xfrm>
            <a:off x="5985710" y="5442319"/>
            <a:ext cx="720080" cy="883841"/>
            <a:chOff x="8028384" y="4941168"/>
            <a:chExt cx="720080" cy="883841"/>
          </a:xfrm>
        </p:grpSpPr>
        <p:cxnSp>
          <p:nvCxnSpPr>
            <p:cNvPr id="67" name="Straight Connector 66"/>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69" name="Group 24"/>
          <p:cNvGrpSpPr/>
          <p:nvPr/>
        </p:nvGrpSpPr>
        <p:grpSpPr>
          <a:xfrm>
            <a:off x="4996719" y="5442319"/>
            <a:ext cx="720080" cy="883841"/>
            <a:chOff x="7092280" y="4941168"/>
            <a:chExt cx="720080" cy="883841"/>
          </a:xfrm>
        </p:grpSpPr>
        <p:cxnSp>
          <p:nvCxnSpPr>
            <p:cNvPr id="70" name="Straight Connector 69"/>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72" name="Group 23"/>
          <p:cNvGrpSpPr/>
          <p:nvPr/>
        </p:nvGrpSpPr>
        <p:grpSpPr>
          <a:xfrm>
            <a:off x="4210972" y="5442319"/>
            <a:ext cx="720080" cy="883841"/>
            <a:chOff x="6228184" y="4941168"/>
            <a:chExt cx="720080" cy="883841"/>
          </a:xfrm>
        </p:grpSpPr>
        <p:cxnSp>
          <p:nvCxnSpPr>
            <p:cNvPr id="73" name="Straight Connector 72"/>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75" name="Group 22"/>
          <p:cNvGrpSpPr/>
          <p:nvPr/>
        </p:nvGrpSpPr>
        <p:grpSpPr>
          <a:xfrm>
            <a:off x="3393635" y="5442319"/>
            <a:ext cx="720080" cy="883841"/>
            <a:chOff x="5292080" y="4941168"/>
            <a:chExt cx="720080" cy="883841"/>
          </a:xfrm>
        </p:grpSpPr>
        <p:cxnSp>
          <p:nvCxnSpPr>
            <p:cNvPr id="76" name="Straight Connector 75"/>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78" name="Group 21"/>
          <p:cNvGrpSpPr/>
          <p:nvPr/>
        </p:nvGrpSpPr>
        <p:grpSpPr>
          <a:xfrm>
            <a:off x="2299113" y="5442319"/>
            <a:ext cx="720080" cy="883841"/>
            <a:chOff x="4355976" y="4941168"/>
            <a:chExt cx="720080" cy="883841"/>
          </a:xfrm>
        </p:grpSpPr>
        <p:cxnSp>
          <p:nvCxnSpPr>
            <p:cNvPr id="79" name="Straight Connector 7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81" name="Group 20"/>
          <p:cNvGrpSpPr/>
          <p:nvPr/>
        </p:nvGrpSpPr>
        <p:grpSpPr>
          <a:xfrm>
            <a:off x="1678169" y="5442319"/>
            <a:ext cx="720080" cy="883841"/>
            <a:chOff x="2555776" y="4941168"/>
            <a:chExt cx="720080" cy="883841"/>
          </a:xfrm>
        </p:grpSpPr>
        <p:cxnSp>
          <p:nvCxnSpPr>
            <p:cNvPr id="82" name="Straight Connector 81"/>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84" name="Group 27"/>
          <p:cNvGrpSpPr/>
          <p:nvPr/>
        </p:nvGrpSpPr>
        <p:grpSpPr>
          <a:xfrm>
            <a:off x="457124" y="5442319"/>
            <a:ext cx="550151" cy="883841"/>
            <a:chOff x="411566" y="4941168"/>
            <a:chExt cx="550151" cy="883841"/>
          </a:xfrm>
        </p:grpSpPr>
        <p:cxnSp>
          <p:nvCxnSpPr>
            <p:cNvPr id="85" name="Straight Connector 84"/>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87" name="Rectangle 86"/>
          <p:cNvSpPr/>
          <p:nvPr/>
        </p:nvSpPr>
        <p:spPr>
          <a:xfrm>
            <a:off x="344116" y="4938263"/>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88" name="Rectangle 87"/>
          <p:cNvSpPr/>
          <p:nvPr/>
        </p:nvSpPr>
        <p:spPr>
          <a:xfrm>
            <a:off x="1665230" y="4869683"/>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89" name="Rectangle 88"/>
          <p:cNvSpPr/>
          <p:nvPr/>
        </p:nvSpPr>
        <p:spPr>
          <a:xfrm>
            <a:off x="2515137" y="4869683"/>
            <a:ext cx="1554143" cy="92333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a:t>
            </a:r>
          </a:p>
          <a:p>
            <a:pPr algn="ctr"/>
            <a:r>
              <a:rPr lang="en-US" dirty="0" smtClean="0">
                <a:latin typeface="+mn-lt"/>
              </a:rPr>
              <a:t>ICDEW11</a:t>
            </a:r>
          </a:p>
        </p:txBody>
      </p:sp>
      <p:sp>
        <p:nvSpPr>
          <p:cNvPr id="90" name="Rectangle 89"/>
          <p:cNvSpPr/>
          <p:nvPr/>
        </p:nvSpPr>
        <p:spPr>
          <a:xfrm>
            <a:off x="4063452" y="4869683"/>
            <a:ext cx="1008610" cy="646331"/>
          </a:xfrm>
          <a:prstGeom prst="rect">
            <a:avLst/>
          </a:prstGeom>
        </p:spPr>
        <p:txBody>
          <a:bodyPr wrap="none">
            <a:spAutoFit/>
          </a:bodyPr>
          <a:lstStyle/>
          <a:p>
            <a:pPr algn="ctr"/>
            <a:r>
              <a:rPr lang="en-US" dirty="0" err="1" smtClean="0">
                <a:latin typeface="+mn-lt"/>
              </a:rPr>
              <a:t>Qiu,Li,Su</a:t>
            </a:r>
            <a:endParaRPr lang="en-US" dirty="0" smtClean="0">
              <a:latin typeface="+mn-lt"/>
            </a:endParaRPr>
          </a:p>
          <a:p>
            <a:pPr algn="ctr"/>
            <a:r>
              <a:rPr lang="en-US" dirty="0" smtClean="0">
                <a:latin typeface="+mn-lt"/>
              </a:rPr>
              <a:t>FSE13</a:t>
            </a:r>
            <a:endParaRPr lang="el-GR" dirty="0">
              <a:latin typeface="+mn-lt"/>
            </a:endParaRPr>
          </a:p>
        </p:txBody>
      </p:sp>
      <p:sp>
        <p:nvSpPr>
          <p:cNvPr id="91" name="Rectangle 90"/>
          <p:cNvSpPr/>
          <p:nvPr/>
        </p:nvSpPr>
        <p:spPr>
          <a:xfrm>
            <a:off x="4997520" y="4869683"/>
            <a:ext cx="1436611" cy="923330"/>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CAiSE14, </a:t>
            </a:r>
          </a:p>
          <a:p>
            <a:pPr algn="r"/>
            <a:r>
              <a:rPr lang="en-US" dirty="0" smtClean="0">
                <a:latin typeface="+mn-lt"/>
              </a:rPr>
              <a:t>ER15  </a:t>
            </a:r>
          </a:p>
        </p:txBody>
      </p:sp>
      <p:sp>
        <p:nvSpPr>
          <p:cNvPr id="92" name="Rectangle 91"/>
          <p:cNvSpPr/>
          <p:nvPr/>
        </p:nvSpPr>
        <p:spPr>
          <a:xfrm>
            <a:off x="6414775" y="4869683"/>
            <a:ext cx="808042" cy="646331"/>
          </a:xfrm>
          <a:prstGeom prst="rect">
            <a:avLst/>
          </a:prstGeom>
        </p:spPr>
        <p:txBody>
          <a:bodyPr wrap="none">
            <a:spAutoFit/>
          </a:bodyPr>
          <a:lstStyle/>
          <a:p>
            <a:pPr algn="ctr"/>
            <a:r>
              <a:rPr lang="en-US" dirty="0" smtClean="0"/>
              <a:t>Cleve+</a:t>
            </a:r>
            <a:endParaRPr lang="en-US" dirty="0" smtClean="0">
              <a:latin typeface="+mn-lt"/>
            </a:endParaRPr>
          </a:p>
          <a:p>
            <a:r>
              <a:rPr lang="en-US" dirty="0" smtClean="0">
                <a:latin typeface="+mn-lt"/>
              </a:rPr>
              <a:t>SCP15</a:t>
            </a:r>
            <a:endParaRPr lang="el-GR" dirty="0">
              <a:latin typeface="+mn-lt"/>
            </a:endParaRPr>
          </a:p>
        </p:txBody>
      </p:sp>
      <p:grpSp>
        <p:nvGrpSpPr>
          <p:cNvPr id="93" name="Group 24"/>
          <p:cNvGrpSpPr/>
          <p:nvPr/>
        </p:nvGrpSpPr>
        <p:grpSpPr>
          <a:xfrm>
            <a:off x="7308304" y="5445224"/>
            <a:ext cx="720080" cy="945396"/>
            <a:chOff x="7092280" y="4941168"/>
            <a:chExt cx="720080" cy="945396"/>
          </a:xfrm>
        </p:grpSpPr>
        <p:cxnSp>
          <p:nvCxnSpPr>
            <p:cNvPr id="94" name="Straight Connector 9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7092280" y="5517232"/>
              <a:ext cx="720080" cy="369332"/>
            </a:xfrm>
            <a:prstGeom prst="rect">
              <a:avLst/>
            </a:prstGeom>
            <a:noFill/>
          </p:spPr>
          <p:txBody>
            <a:bodyPr wrap="square" rtlCol="0">
              <a:spAutoFit/>
            </a:bodyPr>
            <a:lstStyle/>
            <a:p>
              <a:pPr algn="ctr"/>
              <a:r>
                <a:rPr lang="en-US" dirty="0" smtClean="0">
                  <a:latin typeface="+mn-lt"/>
                </a:rPr>
                <a:t>2017</a:t>
              </a:r>
              <a:endParaRPr lang="el-GR" dirty="0">
                <a:latin typeface="+mn-lt"/>
              </a:endParaRPr>
            </a:p>
          </p:txBody>
        </p:sp>
      </p:grpSp>
      <p:sp>
        <p:nvSpPr>
          <p:cNvPr id="96" name="Rectangle 95"/>
          <p:cNvSpPr/>
          <p:nvPr/>
        </p:nvSpPr>
        <p:spPr>
          <a:xfrm>
            <a:off x="7238245" y="4872588"/>
            <a:ext cx="1383712" cy="923330"/>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CAiSE17 , </a:t>
            </a:r>
          </a:p>
          <a:p>
            <a:pPr algn="ctr"/>
            <a:r>
              <a:rPr lang="en-US" dirty="0"/>
              <a:t> </a:t>
            </a:r>
            <a:r>
              <a:rPr lang="en-US" dirty="0" smtClean="0"/>
              <a:t>       </a:t>
            </a:r>
            <a:r>
              <a:rPr lang="en-US" dirty="0" smtClean="0">
                <a:latin typeface="+mn-lt"/>
              </a:rPr>
              <a:t>ER17</a:t>
            </a:r>
          </a:p>
        </p:txBody>
      </p:sp>
      <p:sp>
        <p:nvSpPr>
          <p:cNvPr id="97" name="TextBox 96"/>
          <p:cNvSpPr txBox="1"/>
          <p:nvPr/>
        </p:nvSpPr>
        <p:spPr>
          <a:xfrm>
            <a:off x="1068648" y="5575115"/>
            <a:ext cx="668590" cy="369332"/>
          </a:xfrm>
          <a:prstGeom prst="rect">
            <a:avLst/>
          </a:prstGeom>
          <a:solidFill>
            <a:schemeClr val="bg1"/>
          </a:solidFill>
        </p:spPr>
        <p:txBody>
          <a:bodyPr wrap="square" rtlCol="0">
            <a:spAutoFit/>
          </a:bodyPr>
          <a:lstStyle/>
          <a:p>
            <a:pPr algn="ctr"/>
            <a:r>
              <a:rPr lang="en-US" dirty="0" smtClean="0">
                <a:latin typeface="+mn-lt"/>
              </a:rPr>
              <a:t>~ </a:t>
            </a:r>
            <a:r>
              <a:rPr lang="en-US" baseline="30000" dirty="0" smtClean="0">
                <a:latin typeface="+mn-lt"/>
              </a:rPr>
              <a:t>…</a:t>
            </a:r>
            <a:r>
              <a:rPr lang="en-US" dirty="0" smtClean="0">
                <a:latin typeface="+mn-lt"/>
              </a:rPr>
              <a:t> ~</a:t>
            </a:r>
            <a:endParaRPr lang="el-GR" dirty="0" smtClean="0">
              <a:latin typeface="+mn-lt"/>
            </a:endParaRPr>
          </a:p>
        </p:txBody>
      </p:sp>
    </p:spTree>
    <p:extLst>
      <p:ext uri="{BB962C8B-B14F-4D97-AF65-F5344CB8AC3E}">
        <p14:creationId xmlns:p14="http://schemas.microsoft.com/office/powerpoint/2010/main" xmlns="" val="3128292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we have found for </a:t>
            </a:r>
            <a:r>
              <a:rPr lang="en-US" u="sng" dirty="0"/>
              <a:t>schema</a:t>
            </a:r>
            <a:r>
              <a:rPr lang="en-US" dirty="0"/>
              <a:t> evolution [</a:t>
            </a:r>
            <a:r>
              <a:rPr lang="en-US" dirty="0" err="1"/>
              <a:t>CAiSE</a:t>
            </a:r>
            <a:r>
              <a:rPr lang="en-US" dirty="0"/>
              <a:t> 14, IS 15]</a:t>
            </a:r>
            <a:endParaRPr lang="el-GR" dirty="0"/>
          </a:p>
        </p:txBody>
      </p:sp>
      <p:sp>
        <p:nvSpPr>
          <p:cNvPr id="5" name="Slide Number Placeholder 4"/>
          <p:cNvSpPr>
            <a:spLocks noGrp="1"/>
          </p:cNvSpPr>
          <p:nvPr>
            <p:ph type="sldNum" sz="quarter" idx="12"/>
          </p:nvPr>
        </p:nvSpPr>
        <p:spPr/>
        <p:txBody>
          <a:bodyPr/>
          <a:lstStyle/>
          <a:p>
            <a:fld id="{17436D98-9539-44E1-9C46-C8A7EE3A4F66}" type="slidenum">
              <a:rPr lang="el-GR" smtClean="0"/>
              <a:pPr/>
              <a:t>6</a:t>
            </a:fld>
            <a:endParaRPr lang="el-GR"/>
          </a:p>
        </p:txBody>
      </p:sp>
      <p:pic>
        <p:nvPicPr>
          <p:cNvPr id="6" name="Content Placeholder 5" descr="C:\WORKING\DemoLL4DB.png"/>
          <p:cNvPicPr>
            <a:picLocks noGrp="1"/>
          </p:cNvPicPr>
          <p:nvPr>
            <p:ph idx="1"/>
          </p:nvPr>
        </p:nvPicPr>
        <p:blipFill>
          <a:blip r:embed="rId3" cstate="print"/>
          <a:srcRect/>
          <a:stretch>
            <a:fillRect/>
          </a:stretch>
        </p:blipFill>
        <p:spPr bwMode="auto">
          <a:xfrm>
            <a:off x="0" y="1628800"/>
            <a:ext cx="9144000" cy="2808312"/>
          </a:xfrm>
          <a:prstGeom prst="rect">
            <a:avLst/>
          </a:prstGeom>
          <a:noFill/>
          <a:ln w="9525">
            <a:noFill/>
            <a:miter lim="800000"/>
            <a:headEnd/>
            <a:tailEnd/>
          </a:ln>
        </p:spPr>
      </p:pic>
      <p:sp>
        <p:nvSpPr>
          <p:cNvPr id="7" name="Rectangle 6"/>
          <p:cNvSpPr/>
          <p:nvPr/>
        </p:nvSpPr>
        <p:spPr>
          <a:xfrm>
            <a:off x="251520" y="4845353"/>
            <a:ext cx="8424936" cy="1200329"/>
          </a:xfrm>
          <a:prstGeom prst="rect">
            <a:avLst/>
          </a:prstGeom>
        </p:spPr>
        <p:txBody>
          <a:bodyPr wrap="square">
            <a:spAutoFit/>
          </a:bodyPr>
          <a:lstStyle/>
          <a:p>
            <a:r>
              <a:rPr lang="en-US" dirty="0"/>
              <a:t>Schema growth over time (red </a:t>
            </a:r>
            <a:r>
              <a:rPr lang="en-US" dirty="0" smtClean="0"/>
              <a:t>continuous </a:t>
            </a:r>
            <a:r>
              <a:rPr lang="en-US" dirty="0"/>
              <a:t>line) along with the heartbeat of changes (spikes) for two of our datasets. </a:t>
            </a:r>
            <a:r>
              <a:rPr lang="en-US" dirty="0" err="1"/>
              <a:t>Overlayed</a:t>
            </a:r>
            <a:r>
              <a:rPr lang="en-US" dirty="0"/>
              <a:t> darker green rectangles highlight the </a:t>
            </a:r>
            <a:r>
              <a:rPr lang="en-US" b="1" dirty="0">
                <a:solidFill>
                  <a:srgbClr val="00B050"/>
                </a:solidFill>
              </a:rPr>
              <a:t>calmness</a:t>
            </a:r>
            <a:r>
              <a:rPr lang="en-US" dirty="0"/>
              <a:t> v</a:t>
            </a:r>
            <a:r>
              <a:rPr lang="en-US" dirty="0" smtClean="0"/>
              <a:t>ersions</a:t>
            </a:r>
            <a:r>
              <a:rPr lang="en-US" dirty="0"/>
              <a:t>, and lighter blue rectangles highlight </a:t>
            </a:r>
            <a:r>
              <a:rPr lang="en-US" b="1" dirty="0"/>
              <a:t>smooth expansions</a:t>
            </a:r>
            <a:r>
              <a:rPr lang="en-US" dirty="0"/>
              <a:t>. Arrows point at periods of </a:t>
            </a:r>
            <a:r>
              <a:rPr lang="en-US" b="1" dirty="0">
                <a:solidFill>
                  <a:srgbClr val="0000FF"/>
                </a:solidFill>
              </a:rPr>
              <a:t>abrupt expansion </a:t>
            </a:r>
            <a:r>
              <a:rPr lang="en-US" dirty="0"/>
              <a:t>and circles highlight </a:t>
            </a:r>
            <a:r>
              <a:rPr lang="en-US" b="1" dirty="0">
                <a:solidFill>
                  <a:srgbClr val="FF0000"/>
                </a:solidFill>
              </a:rPr>
              <a:t>drops in size</a:t>
            </a:r>
            <a:r>
              <a:rPr lang="en-US" dirty="0"/>
              <a:t>. [IS15]</a:t>
            </a:r>
            <a:endParaRPr lang="el-GR" dirty="0"/>
          </a:p>
        </p:txBody>
      </p:sp>
    </p:spTree>
    <p:extLst>
      <p:ext uri="{BB962C8B-B14F-4D97-AF65-F5344CB8AC3E}">
        <p14:creationId xmlns:p14="http://schemas.microsoft.com/office/powerpoint/2010/main" xmlns="" val="1829159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know so far for </a:t>
            </a:r>
            <a:r>
              <a:rPr lang="en-US" u="sng" dirty="0" smtClean="0"/>
              <a:t>table</a:t>
            </a:r>
            <a:r>
              <a:rPr lang="en-US" dirty="0" smtClean="0"/>
              <a:t> evolution [ER 15, IS 17, </a:t>
            </a:r>
            <a:r>
              <a:rPr lang="en-US" dirty="0" err="1" smtClean="0"/>
              <a:t>CAiSE</a:t>
            </a:r>
            <a:r>
              <a:rPr lang="en-US" dirty="0" smtClean="0"/>
              <a:t> 17]</a:t>
            </a:r>
            <a:endParaRPr lang="el-GR" dirty="0"/>
          </a:p>
        </p:txBody>
      </p:sp>
      <p:sp>
        <p:nvSpPr>
          <p:cNvPr id="5" name="Slide Number Placeholder 4"/>
          <p:cNvSpPr>
            <a:spLocks noGrp="1"/>
          </p:cNvSpPr>
          <p:nvPr>
            <p:ph type="sldNum" sz="quarter" idx="12"/>
          </p:nvPr>
        </p:nvSpPr>
        <p:spPr/>
        <p:txBody>
          <a:bodyPr/>
          <a:lstStyle/>
          <a:p>
            <a:fld id="{17436D98-9539-44E1-9C46-C8A7EE3A4F66}" type="slidenum">
              <a:rPr lang="el-GR" smtClean="0"/>
              <a:pPr/>
              <a:t>7</a:t>
            </a:fld>
            <a:endParaRPr lang="el-GR"/>
          </a:p>
        </p:txBody>
      </p:sp>
      <p:pic>
        <p:nvPicPr>
          <p:cNvPr id="6" name="Content Placeholder 5" descr="D:\Users\pvassil\RESEARCH\ON_GOING\EVOLUTION\DB_Evolution\21_TableLifetimes\15ER\02_ISeeDeadPeople\16Summer\figures_MASTER\DemoEvoTables.png"/>
          <p:cNvPicPr>
            <a:picLocks noGrp="1"/>
          </p:cNvPicPr>
          <p:nvPr>
            <p:ph idx="1"/>
          </p:nvPr>
        </p:nvPicPr>
        <p:blipFill>
          <a:blip r:embed="rId3" cstate="print"/>
          <a:srcRect l="50926"/>
          <a:stretch>
            <a:fillRect/>
          </a:stretch>
        </p:blipFill>
        <p:spPr bwMode="auto">
          <a:xfrm>
            <a:off x="539552" y="1556792"/>
            <a:ext cx="3816424" cy="4680520"/>
          </a:xfrm>
          <a:prstGeom prst="rect">
            <a:avLst/>
          </a:prstGeom>
          <a:noFill/>
          <a:ln>
            <a:noFill/>
          </a:ln>
        </p:spPr>
      </p:pic>
      <p:pic>
        <p:nvPicPr>
          <p:cNvPr id="9" name="Picture 13"/>
          <p:cNvPicPr>
            <a:picLocks noChangeAspect="1" noChangeArrowheads="1"/>
          </p:cNvPicPr>
          <p:nvPr/>
        </p:nvPicPr>
        <p:blipFill>
          <a:blip r:embed="rId4" cstate="print"/>
          <a:srcRect/>
          <a:stretch>
            <a:fillRect/>
          </a:stretch>
        </p:blipFill>
        <p:spPr bwMode="auto">
          <a:xfrm>
            <a:off x="4427984" y="1556792"/>
            <a:ext cx="3748085" cy="2320948"/>
          </a:xfrm>
          <a:prstGeom prst="rect">
            <a:avLst/>
          </a:prstGeom>
          <a:noFill/>
          <a:ln w="9525">
            <a:noFill/>
            <a:miter lim="800000"/>
            <a:headEnd/>
            <a:tailEnd/>
          </a:ln>
          <a:effectLst/>
        </p:spPr>
      </p:pic>
      <p:pic>
        <p:nvPicPr>
          <p:cNvPr id="10" name="Picture 2" descr="D:\Users\pvassil\RESEARCH\ON_GOING\EVOLUTION\DB_Evolution\21_TableLifetimes\02_ISeeDeadPeople\16Summer\figures_MASTER\5_II_impureAv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4" y="3933056"/>
            <a:ext cx="3744416" cy="8602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9578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of our study</a:t>
            </a:r>
            <a:endParaRPr lang="el-GR" dirty="0"/>
          </a:p>
        </p:txBody>
      </p:sp>
      <p:sp>
        <p:nvSpPr>
          <p:cNvPr id="3" name="Content Placeholder 2"/>
          <p:cNvSpPr>
            <a:spLocks noGrp="1"/>
          </p:cNvSpPr>
          <p:nvPr>
            <p:ph idx="1"/>
          </p:nvPr>
        </p:nvSpPr>
        <p:spPr>
          <a:xfrm>
            <a:off x="457200" y="1600200"/>
            <a:ext cx="8003232" cy="4925144"/>
          </a:xfrm>
        </p:spPr>
        <p:txBody>
          <a:bodyPr>
            <a:normAutofit fontScale="85000" lnSpcReduction="20000"/>
          </a:bodyPr>
          <a:lstStyle/>
          <a:p>
            <a:r>
              <a:rPr lang="en-US" b="1" dirty="0" smtClean="0"/>
              <a:t>Scope &amp; generalization</a:t>
            </a:r>
            <a:r>
              <a:rPr lang="en-US" dirty="0" smtClean="0"/>
              <a:t>:</a:t>
            </a:r>
          </a:p>
          <a:p>
            <a:pPr lvl="1"/>
            <a:r>
              <a:rPr lang="en-US" dirty="0" smtClean="0"/>
              <a:t>Collected </a:t>
            </a:r>
            <a:r>
              <a:rPr lang="en-US" b="1" dirty="0" smtClean="0"/>
              <a:t>histories (i.e., sequence of versions) of relational schemata</a:t>
            </a:r>
            <a:r>
              <a:rPr lang="en-US" dirty="0" smtClean="0"/>
              <a:t> being part of </a:t>
            </a:r>
            <a:r>
              <a:rPr lang="en-US" dirty="0" smtClean="0">
                <a:solidFill>
                  <a:srgbClr val="008000"/>
                </a:solidFill>
              </a:rPr>
              <a:t>free open-source software </a:t>
            </a:r>
            <a:r>
              <a:rPr lang="en-US" dirty="0" smtClean="0"/>
              <a:t>(and not proprietary ones) coming with…</a:t>
            </a:r>
          </a:p>
          <a:p>
            <a:pPr lvl="1"/>
            <a:r>
              <a:rPr lang="en-US" dirty="0" smtClean="0">
                <a:solidFill>
                  <a:srgbClr val="002060"/>
                </a:solidFill>
              </a:rPr>
              <a:t>… fairly </a:t>
            </a:r>
            <a:r>
              <a:rPr lang="en-US" dirty="0" smtClean="0">
                <a:solidFill>
                  <a:schemeClr val="tx1">
                    <a:lumMod val="75000"/>
                    <a:lumOff val="25000"/>
                  </a:schemeClr>
                </a:solidFill>
              </a:rPr>
              <a:t>long history</a:t>
            </a:r>
          </a:p>
          <a:p>
            <a:pPr lvl="1"/>
            <a:r>
              <a:rPr lang="en-US" dirty="0" smtClean="0"/>
              <a:t>… different domains, treatment of foreign keys, growth over time</a:t>
            </a:r>
          </a:p>
          <a:p>
            <a:pPr marL="342900" lvl="1" indent="-342900">
              <a:buFont typeface="Arial" pitchFamily="34" charset="0"/>
              <a:buChar char="•"/>
            </a:pPr>
            <a:r>
              <a:rPr lang="en-US" b="1" dirty="0" smtClean="0"/>
              <a:t>Domains</a:t>
            </a:r>
          </a:p>
          <a:p>
            <a:pPr marL="742950" lvl="2" indent="-342900"/>
            <a:r>
              <a:rPr lang="en-US" dirty="0" smtClean="0">
                <a:solidFill>
                  <a:srgbClr val="008000"/>
                </a:solidFill>
              </a:rPr>
              <a:t>Science (Atlas, </a:t>
            </a:r>
            <a:r>
              <a:rPr lang="en-US" dirty="0" err="1" smtClean="0">
                <a:solidFill>
                  <a:srgbClr val="008000"/>
                </a:solidFill>
              </a:rPr>
              <a:t>BioSQL</a:t>
            </a:r>
            <a:r>
              <a:rPr lang="en-US" dirty="0" smtClean="0">
                <a:solidFill>
                  <a:srgbClr val="008000"/>
                </a:solidFill>
              </a:rPr>
              <a:t>)</a:t>
            </a:r>
            <a:endParaRPr lang="en-US" dirty="0" smtClean="0"/>
          </a:p>
          <a:p>
            <a:pPr marL="742950" lvl="2" indent="-342900"/>
            <a:r>
              <a:rPr lang="en-US" dirty="0" smtClean="0"/>
              <a:t>Computational Resource Toolkits (Castor, </a:t>
            </a:r>
            <a:r>
              <a:rPr lang="en-US" dirty="0" err="1" smtClean="0"/>
              <a:t>Egee</a:t>
            </a:r>
            <a:r>
              <a:rPr lang="en-US" dirty="0" smtClean="0"/>
              <a:t>)</a:t>
            </a:r>
          </a:p>
          <a:p>
            <a:pPr marL="742950" lvl="2" indent="-342900"/>
            <a:r>
              <a:rPr lang="en-US" dirty="0" smtClean="0">
                <a:solidFill>
                  <a:srgbClr val="FF0000"/>
                </a:solidFill>
              </a:rPr>
              <a:t>CMS’s (</a:t>
            </a:r>
            <a:r>
              <a:rPr lang="en-US" dirty="0" err="1" smtClean="0">
                <a:solidFill>
                  <a:srgbClr val="FF0000"/>
                </a:solidFill>
              </a:rPr>
              <a:t>Slashcode</a:t>
            </a:r>
            <a:r>
              <a:rPr lang="en-US" dirty="0" smtClean="0">
                <a:solidFill>
                  <a:srgbClr val="FF0000"/>
                </a:solidFill>
              </a:rPr>
              <a:t>, </a:t>
            </a:r>
            <a:r>
              <a:rPr lang="en-US" dirty="0" err="1" smtClean="0">
                <a:solidFill>
                  <a:srgbClr val="FF0000"/>
                </a:solidFill>
              </a:rPr>
              <a:t>Zabbix</a:t>
            </a:r>
            <a:r>
              <a:rPr lang="en-US" dirty="0" smtClean="0">
                <a:solidFill>
                  <a:srgbClr val="FF0000"/>
                </a:solidFill>
              </a:rPr>
              <a:t>)</a:t>
            </a:r>
          </a:p>
          <a:p>
            <a:endParaRPr lang="en-US" dirty="0" smtClean="0"/>
          </a:p>
          <a:p>
            <a:r>
              <a:rPr lang="en-US" dirty="0" smtClean="0"/>
              <a:t>We should </a:t>
            </a:r>
            <a:r>
              <a:rPr lang="en-US" dirty="0" smtClean="0">
                <a:solidFill>
                  <a:srgbClr val="C00000"/>
                </a:solidFill>
              </a:rPr>
              <a:t>be very careful to not overgeneralize findings</a:t>
            </a:r>
            <a:r>
              <a:rPr lang="en-US" dirty="0" smtClean="0"/>
              <a:t> to proprietary databases!</a:t>
            </a:r>
          </a:p>
        </p:txBody>
      </p:sp>
      <p:sp>
        <p:nvSpPr>
          <p:cNvPr id="6" name="Slide Number Placeholder 5"/>
          <p:cNvSpPr>
            <a:spLocks noGrp="1"/>
          </p:cNvSpPr>
          <p:nvPr>
            <p:ph type="sldNum" sz="quarter" idx="12"/>
          </p:nvPr>
        </p:nvSpPr>
        <p:spPr/>
        <p:txBody>
          <a:bodyPr/>
          <a:lstStyle/>
          <a:p>
            <a:fld id="{70A26F0C-9141-4964-A528-E266BF9D7C84}" type="slidenum">
              <a:rPr lang="el-GR" smtClean="0"/>
              <a:pPr/>
              <a:t>8</a:t>
            </a:fld>
            <a:endParaRPr lang="el-GR"/>
          </a:p>
        </p:txBody>
      </p:sp>
    </p:spTree>
    <p:extLst>
      <p:ext uri="{BB962C8B-B14F-4D97-AF65-F5344CB8AC3E}">
        <p14:creationId xmlns:p14="http://schemas.microsoft.com/office/powerpoint/2010/main" xmlns="" val="73107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used datasets</a:t>
            </a:r>
            <a:endParaRPr lang="el-GR" dirty="0"/>
          </a:p>
        </p:txBody>
      </p:sp>
      <p:pic>
        <p:nvPicPr>
          <p:cNvPr id="3" name="Picture 2" descr="C:\Users\pvassil\AppData\Local\Microsoft\Windows\INetCache\Content.Word\Table01_Datasets.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4" y="1704940"/>
            <a:ext cx="9151620" cy="4244340"/>
          </a:xfrm>
          <a:prstGeom prst="rect">
            <a:avLst/>
          </a:prstGeom>
          <a:noFill/>
          <a:ln>
            <a:noFill/>
          </a:ln>
        </p:spPr>
      </p:pic>
      <p:sp>
        <p:nvSpPr>
          <p:cNvPr id="4" name="Slide Number Placeholder 3"/>
          <p:cNvSpPr>
            <a:spLocks noGrp="1"/>
          </p:cNvSpPr>
          <p:nvPr>
            <p:ph type="sldNum" sz="quarter" idx="12"/>
          </p:nvPr>
        </p:nvSpPr>
        <p:spPr/>
        <p:txBody>
          <a:bodyPr/>
          <a:lstStyle/>
          <a:p>
            <a:fld id="{647B092A-BB10-4E5B-8F93-29EC14EE3BCE}" type="slidenum">
              <a:rPr lang="el-GR" smtClean="0"/>
              <a:pPr/>
              <a:t>9</a:t>
            </a:fld>
            <a:endParaRPr lang="el-GR"/>
          </a:p>
        </p:txBody>
      </p:sp>
    </p:spTree>
    <p:extLst>
      <p:ext uri="{BB962C8B-B14F-4D97-AF65-F5344CB8AC3E}">
        <p14:creationId xmlns:p14="http://schemas.microsoft.com/office/powerpoint/2010/main" xmlns="" val="2461983210"/>
      </p:ext>
    </p:extLst>
  </p:cSld>
  <p:clrMapOvr>
    <a:masterClrMapping/>
  </p:clrMapOvr>
</p:sld>
</file>

<file path=ppt/theme/theme1.xml><?xml version="1.0" encoding="utf-8"?>
<a:theme xmlns:a="http://schemas.openxmlformats.org/drawingml/2006/main" name="Office Theme">
  <a:themeElements>
    <a:clrScheme name="pvassil">
      <a:dk1>
        <a:srgbClr val="0020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3993</Words>
  <Application>Microsoft Office PowerPoint</Application>
  <PresentationFormat>On-screen Show (4:3)</PresentationFormat>
  <Paragraphs>432</Paragraphs>
  <Slides>49</Slides>
  <Notes>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Schema Evolution and Foreign Keys: Birth, Eviction, Change and Absence</vt:lpstr>
      <vt:lpstr>Research Question</vt:lpstr>
      <vt:lpstr>Why is schema evolution so important?</vt:lpstr>
      <vt:lpstr>Why aren’t we there yet? </vt:lpstr>
      <vt:lpstr>Why aren’t we there yet? </vt:lpstr>
      <vt:lpstr>What we have found for schema evolution [CAiSE 14, IS 15]</vt:lpstr>
      <vt:lpstr>What we know so far for table evolution [ER 15, IS 17, CAiSE 17]</vt:lpstr>
      <vt:lpstr>Setup of our study</vt:lpstr>
      <vt:lpstr>Characteristics of used datasets</vt:lpstr>
      <vt:lpstr>Toolset</vt:lpstr>
      <vt:lpstr>Using a graph metaphor for evolving schemata with FK’s (bonus: the story of Egee in one slide)</vt:lpstr>
      <vt:lpstr>What we don’t know yet…</vt:lpstr>
      <vt:lpstr>Main Findings</vt:lpstr>
      <vt:lpstr>Evolution of  Tables &amp; FK’s</vt:lpstr>
      <vt:lpstr>Evolution of Tables &amp; FK’s:  Scientific projects</vt:lpstr>
      <vt:lpstr>Evolution of Tables &amp; FK’s: Computational Resource Toolkits</vt:lpstr>
      <vt:lpstr>Evolution of Tables &amp; FK’s:  Content Management Systems (CMS’s)</vt:lpstr>
      <vt:lpstr>What an unpleasant surprise: developers can resort in full removal of foreign keys!</vt:lpstr>
      <vt:lpstr>How do FK’s germinate and die?</vt:lpstr>
      <vt:lpstr>Stats on FK Change </vt:lpstr>
      <vt:lpstr>Stats on FK Change </vt:lpstr>
      <vt:lpstr>Stats on FK Change </vt:lpstr>
      <vt:lpstr>Families of developer profiles wrt the treatment of Foreign Keys </vt:lpstr>
      <vt:lpstr>Heartbeat  of change</vt:lpstr>
      <vt:lpstr>Percentage of transitions with FK change</vt:lpstr>
      <vt:lpstr>Characteristics of the heartbeat of schemata wrt Foreign Keys </vt:lpstr>
      <vt:lpstr>The mysterious case of the disappearing foreign keys</vt:lpstr>
      <vt:lpstr>Heartbeat of change: CMS’s </vt:lpstr>
      <vt:lpstr>Slashcode: the disappearing FK’s</vt:lpstr>
      <vt:lpstr>Slashcode: the disappearing FK’s</vt:lpstr>
      <vt:lpstr>Slide 31</vt:lpstr>
      <vt:lpstr>Slashcode: what did the comments say?</vt:lpstr>
      <vt:lpstr>Slashcode: what do we make out of this case?</vt:lpstr>
      <vt:lpstr>Scarcity of Foreign keys </vt:lpstr>
      <vt:lpstr>Scarcity of Foreign keys </vt:lpstr>
      <vt:lpstr>Lessons Learned, things to do &amp; Why all this matters</vt:lpstr>
      <vt:lpstr>Main findings </vt:lpstr>
      <vt:lpstr>Open research issues</vt:lpstr>
      <vt:lpstr>Threats to validity</vt:lpstr>
      <vt:lpstr>Why does this matter?</vt:lpstr>
      <vt:lpstr>Why does this matter?</vt:lpstr>
      <vt:lpstr>Moltes gràcies! Muchas gracias! Thank you!</vt:lpstr>
      <vt:lpstr>Auxiliary material</vt:lpstr>
      <vt:lpstr>The story of Egee in one slide</vt:lpstr>
      <vt:lpstr>Heartbeat of change: Scientific projects</vt:lpstr>
      <vt:lpstr>Heartbeat of change:  Computational Resource Toolkits</vt:lpstr>
      <vt:lpstr>Heartbeat of change: Zabbix CMS </vt:lpstr>
      <vt:lpstr>Heartbeat of change: Slashcode CMS </vt:lpstr>
      <vt:lpstr>Einstein on curiosity From: The ultimate quotable Einstein. Collected and edited by Alice Calaprice, Princeton Univ. Press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Schema Evolution and Foreign Keys: Birth, Eviction, Change and Absence</dc:title>
  <dc:creator>p.v.</dc:creator>
  <cp:lastModifiedBy>p.v.</cp:lastModifiedBy>
  <cp:revision>76</cp:revision>
  <dcterms:created xsi:type="dcterms:W3CDTF">2017-07-14T10:02:20Z</dcterms:created>
  <dcterms:modified xsi:type="dcterms:W3CDTF">2017-08-23T08:39:59Z</dcterms:modified>
</cp:coreProperties>
</file>